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2.xml" ContentType="application/vnd.openxmlformats-officedocument.presentationml.notesSlide+xml"/>
  <Override PartName="/ppt/tags/tag51.xml" ContentType="application/vnd.openxmlformats-officedocument.presentationml.tags+xml"/>
  <Override PartName="/ppt/notesSlides/notesSlide1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8" r:id="rId2"/>
    <p:sldId id="261" r:id="rId3"/>
    <p:sldId id="263" r:id="rId4"/>
    <p:sldId id="262" r:id="rId5"/>
    <p:sldId id="341" r:id="rId6"/>
    <p:sldId id="342" r:id="rId7"/>
    <p:sldId id="374" r:id="rId8"/>
    <p:sldId id="375" r:id="rId9"/>
    <p:sldId id="376" r:id="rId10"/>
    <p:sldId id="377" r:id="rId11"/>
    <p:sldId id="378" r:id="rId12"/>
    <p:sldId id="264" r:id="rId13"/>
    <p:sldId id="343" r:id="rId14"/>
    <p:sldId id="344" r:id="rId15"/>
    <p:sldId id="265" r:id="rId16"/>
    <p:sldId id="345" r:id="rId17"/>
    <p:sldId id="346" r:id="rId18"/>
    <p:sldId id="267" r:id="rId19"/>
    <p:sldId id="268" r:id="rId20"/>
    <p:sldId id="270" r:id="rId21"/>
    <p:sldId id="291" r:id="rId22"/>
    <p:sldId id="275" r:id="rId23"/>
    <p:sldId id="347" r:id="rId24"/>
    <p:sldId id="276" r:id="rId25"/>
    <p:sldId id="279" r:id="rId26"/>
    <p:sldId id="372" r:id="rId27"/>
    <p:sldId id="348" r:id="rId28"/>
    <p:sldId id="280" r:id="rId29"/>
    <p:sldId id="349" r:id="rId30"/>
    <p:sldId id="281" r:id="rId31"/>
    <p:sldId id="351" r:id="rId32"/>
    <p:sldId id="352" r:id="rId33"/>
    <p:sldId id="353" r:id="rId34"/>
    <p:sldId id="387" r:id="rId35"/>
    <p:sldId id="395" r:id="rId36"/>
    <p:sldId id="388" r:id="rId37"/>
    <p:sldId id="389" r:id="rId38"/>
    <p:sldId id="390" r:id="rId39"/>
    <p:sldId id="391" r:id="rId40"/>
    <p:sldId id="392" r:id="rId41"/>
    <p:sldId id="393" r:id="rId42"/>
    <p:sldId id="396" r:id="rId43"/>
    <p:sldId id="397" r:id="rId44"/>
    <p:sldId id="398" r:id="rId45"/>
    <p:sldId id="354" r:id="rId46"/>
    <p:sldId id="355" r:id="rId47"/>
    <p:sldId id="356" r:id="rId48"/>
    <p:sldId id="379" r:id="rId49"/>
    <p:sldId id="400" r:id="rId50"/>
    <p:sldId id="381" r:id="rId51"/>
    <p:sldId id="357" r:id="rId52"/>
    <p:sldId id="358" r:id="rId53"/>
    <p:sldId id="359" r:id="rId54"/>
    <p:sldId id="360" r:id="rId55"/>
    <p:sldId id="361" r:id="rId56"/>
    <p:sldId id="362" r:id="rId57"/>
    <p:sldId id="363" r:id="rId58"/>
    <p:sldId id="386" r:id="rId59"/>
    <p:sldId id="382" r:id="rId60"/>
    <p:sldId id="383" r:id="rId61"/>
    <p:sldId id="385" r:id="rId62"/>
    <p:sldId id="364" r:id="rId63"/>
    <p:sldId id="366" r:id="rId64"/>
    <p:sldId id="367" r:id="rId65"/>
    <p:sldId id="373" r:id="rId66"/>
    <p:sldId id="368" r:id="rId67"/>
    <p:sldId id="369" r:id="rId68"/>
    <p:sldId id="370" r:id="rId69"/>
    <p:sldId id="371" r:id="rId70"/>
    <p:sldId id="399" r:id="rId71"/>
    <p:sldId id="401"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6" autoAdjust="0"/>
    <p:restoredTop sz="88811" autoAdjust="0"/>
  </p:normalViewPr>
  <p:slideViewPr>
    <p:cSldViewPr snapToGrid="0">
      <p:cViewPr varScale="1">
        <p:scale>
          <a:sx n="88" d="100"/>
          <a:sy n="88" d="100"/>
        </p:scale>
        <p:origin x="451" y="62"/>
      </p:cViewPr>
      <p:guideLst>
        <p:guide orient="horz" pos="2160"/>
        <p:guide pos="3840"/>
      </p:guideLst>
    </p:cSldViewPr>
  </p:slideViewPr>
  <p:notesTextViewPr>
    <p:cViewPr>
      <p:scale>
        <a:sx n="1" d="1"/>
        <a:sy n="1" d="1"/>
      </p:scale>
      <p:origin x="0" y="0"/>
    </p:cViewPr>
  </p:notesTextViewPr>
  <p:sorterViewPr>
    <p:cViewPr>
      <p:scale>
        <a:sx n="100" d="100"/>
        <a:sy n="100" d="100"/>
      </p:scale>
      <p:origin x="0" y="-33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2023/11/28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val="340683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4038651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2616558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2287782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2517412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702371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val="703077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val="54958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val="123942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335200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val="298493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val="1723440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val="2722886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val="3042821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val="3750231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val="1435767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46</a:t>
            </a:fld>
            <a:endParaRPr lang="zh-CN" altLang="en-US"/>
          </a:p>
        </p:txBody>
      </p:sp>
    </p:spTree>
    <p:extLst>
      <p:ext uri="{BB962C8B-B14F-4D97-AF65-F5344CB8AC3E}">
        <p14:creationId xmlns:p14="http://schemas.microsoft.com/office/powerpoint/2010/main" val="3720633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val="1480590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55</a:t>
            </a:fld>
            <a:endParaRPr lang="zh-CN" altLang="en-US"/>
          </a:p>
        </p:txBody>
      </p:sp>
    </p:spTree>
    <p:extLst>
      <p:ext uri="{BB962C8B-B14F-4D97-AF65-F5344CB8AC3E}">
        <p14:creationId xmlns:p14="http://schemas.microsoft.com/office/powerpoint/2010/main" val="372080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56</a:t>
            </a:fld>
            <a:endParaRPr lang="zh-CN" altLang="en-US"/>
          </a:p>
        </p:txBody>
      </p:sp>
    </p:spTree>
    <p:extLst>
      <p:ext uri="{BB962C8B-B14F-4D97-AF65-F5344CB8AC3E}">
        <p14:creationId xmlns:p14="http://schemas.microsoft.com/office/powerpoint/2010/main" val="1601655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57</a:t>
            </a:fld>
            <a:endParaRPr lang="zh-CN" altLang="en-US"/>
          </a:p>
        </p:txBody>
      </p:sp>
    </p:spTree>
    <p:extLst>
      <p:ext uri="{BB962C8B-B14F-4D97-AF65-F5344CB8AC3E}">
        <p14:creationId xmlns:p14="http://schemas.microsoft.com/office/powerpoint/2010/main" val="2360452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val="3864424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65</a:t>
            </a:fld>
            <a:endParaRPr lang="zh-CN" altLang="en-US"/>
          </a:p>
        </p:txBody>
      </p:sp>
    </p:spTree>
    <p:extLst>
      <p:ext uri="{BB962C8B-B14F-4D97-AF65-F5344CB8AC3E}">
        <p14:creationId xmlns:p14="http://schemas.microsoft.com/office/powerpoint/2010/main" val="243420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236641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val="100562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232550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112681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189667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2023/11/28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2023/11/28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2023/11/28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2023/11/28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2023/11/28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2023/11/28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1.xml"/><Relationship Id="rId7"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Layout" Target="../slideLayouts/slideLayout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2.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9.png"/><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11.png"/><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Layout" Target="../slideLayouts/slideLayout2.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image" Target="../media/image12.png"/><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9</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用户自己建立数据类型</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关于结构体类型大小</a:t>
            </a:r>
            <a:endParaRPr lang="zh-CN" altLang="en-US" dirty="0"/>
          </a:p>
        </p:txBody>
      </p:sp>
      <p:sp>
        <p:nvSpPr>
          <p:cNvPr id="3" name="内容占位符 2"/>
          <p:cNvSpPr>
            <a:spLocks noGrp="1"/>
          </p:cNvSpPr>
          <p:nvPr>
            <p:ph idx="1"/>
          </p:nvPr>
        </p:nvSpPr>
        <p:spPr>
          <a:ln>
            <a:solidFill>
              <a:srgbClr val="008000"/>
            </a:solidFill>
          </a:ln>
        </p:spPr>
        <p:txBody>
          <a:bodyPr/>
          <a:lstStyle/>
          <a:p>
            <a:pPr>
              <a:lnSpc>
                <a:spcPct val="100000"/>
              </a:lnSpc>
            </a:pPr>
            <a:r>
              <a:rPr lang="zh-CN" altLang="en-US" dirty="0"/>
              <a:t>在</a:t>
            </a:r>
            <a:r>
              <a:rPr lang="en-US" altLang="zh-CN" dirty="0"/>
              <a:t>C</a:t>
            </a:r>
            <a:r>
              <a:rPr lang="zh-CN" altLang="en-US" dirty="0"/>
              <a:t>语言中，编译器为结构体的每一个成员按其自然边界（</a:t>
            </a:r>
            <a:r>
              <a:rPr lang="en-US" altLang="zh-CN" dirty="0"/>
              <a:t>alignment</a:t>
            </a:r>
            <a:r>
              <a:rPr lang="zh-CN" altLang="en-US" dirty="0"/>
              <a:t>）分配空间。各个成员按照</a:t>
            </a:r>
            <a:r>
              <a:rPr lang="zh-CN" altLang="en-US" dirty="0" smtClean="0"/>
              <a:t>它们</a:t>
            </a:r>
            <a:r>
              <a:rPr lang="zh-CN" altLang="en-US" dirty="0" smtClean="0">
                <a:solidFill>
                  <a:srgbClr val="FF0000"/>
                </a:solidFill>
              </a:rPr>
              <a:t>声明</a:t>
            </a:r>
            <a:r>
              <a:rPr lang="zh-CN" altLang="en-US" dirty="0">
                <a:solidFill>
                  <a:srgbClr val="FF0000"/>
                </a:solidFill>
              </a:rPr>
              <a:t>的顺序在内存中依次存储</a:t>
            </a:r>
            <a:r>
              <a:rPr lang="zh-CN" altLang="en-US" dirty="0"/>
              <a:t>（</a:t>
            </a:r>
            <a:r>
              <a:rPr lang="zh-CN" altLang="en-US" dirty="0">
                <a:solidFill>
                  <a:srgbClr val="FF0000"/>
                </a:solidFill>
              </a:rPr>
              <a:t>注意</a:t>
            </a:r>
            <a:r>
              <a:rPr lang="zh-CN" altLang="en-US" b="1" dirty="0">
                <a:solidFill>
                  <a:srgbClr val="FF0000"/>
                </a:solidFill>
              </a:rPr>
              <a:t>未必连续存储</a:t>
            </a:r>
            <a:r>
              <a:rPr lang="zh-CN" altLang="en-US" dirty="0"/>
              <a:t>），第一个成员的地址和整个结构的地址相同</a:t>
            </a:r>
            <a:r>
              <a:rPr lang="zh-CN" altLang="en-US" dirty="0" smtClean="0"/>
              <a:t>。</a:t>
            </a:r>
            <a:endParaRPr lang="en-US" altLang="zh-CN" dirty="0" smtClean="0"/>
          </a:p>
          <a:p>
            <a:pPr>
              <a:lnSpc>
                <a:spcPct val="100000"/>
              </a:lnSpc>
            </a:pPr>
            <a:endParaRPr lang="en-US" altLang="zh-CN" dirty="0"/>
          </a:p>
          <a:p>
            <a:pPr>
              <a:lnSpc>
                <a:spcPct val="100000"/>
              </a:lnSpc>
            </a:pPr>
            <a:r>
              <a:rPr lang="zh-CN" altLang="en-US" dirty="0"/>
              <a:t>计算结构体的实际大小，首先需要考虑</a:t>
            </a:r>
            <a:r>
              <a:rPr lang="zh-CN" altLang="en-US" dirty="0">
                <a:solidFill>
                  <a:srgbClr val="C00000"/>
                </a:solidFill>
              </a:rPr>
              <a:t>每个成员的字节对齐问题</a:t>
            </a:r>
            <a:r>
              <a:rPr lang="zh-CN" altLang="en-US" dirty="0"/>
              <a:t>；其次，结构体自身也要字节对齐，因此它可能会在</a:t>
            </a:r>
            <a:r>
              <a:rPr lang="zh-CN" altLang="en-US" dirty="0">
                <a:solidFill>
                  <a:srgbClr val="C00000"/>
                </a:solidFill>
              </a:rPr>
              <a:t>最后一个成员</a:t>
            </a:r>
            <a:r>
              <a:rPr lang="zh-CN" altLang="en-US" dirty="0"/>
              <a:t>之后，插入若干空白字节用于对齐整个结构体。</a:t>
            </a:r>
          </a:p>
          <a:p>
            <a:pPr>
              <a:lnSpc>
                <a:spcPct val="100000"/>
              </a:lnSpc>
            </a:pPr>
            <a:endParaRPr lang="zh-CN" altLang="en-US" dirty="0"/>
          </a:p>
        </p:txBody>
      </p:sp>
    </p:spTree>
    <p:extLst>
      <p:ext uri="{BB962C8B-B14F-4D97-AF65-F5344CB8AC3E}">
        <p14:creationId xmlns:p14="http://schemas.microsoft.com/office/powerpoint/2010/main" val="32442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太长不看版：</a:t>
            </a:r>
            <a:r>
              <a:rPr lang="zh-CN" altLang="en-US" b="1" dirty="0">
                <a:solidFill>
                  <a:srgbClr val="FF0000"/>
                </a:solidFill>
              </a:rPr>
              <a:t>一定要用</a:t>
            </a:r>
            <a:r>
              <a:rPr lang="en-US" altLang="zh-CN" b="1" dirty="0" err="1">
                <a:solidFill>
                  <a:srgbClr val="FF0000"/>
                </a:solidFill>
              </a:rPr>
              <a:t>sizeof</a:t>
            </a:r>
            <a:r>
              <a:rPr lang="zh-CN" altLang="en-US" b="1" dirty="0">
                <a:solidFill>
                  <a:srgbClr val="FF0000"/>
                </a:solidFill>
              </a:rPr>
              <a:t>求结构体字节数</a:t>
            </a:r>
            <a:r>
              <a:rPr lang="zh-CN" altLang="en-US" b="1" dirty="0" smtClean="0">
                <a:solidFill>
                  <a:srgbClr val="FF0000"/>
                </a:solidFill>
              </a:rPr>
              <a:t>才可靠</a:t>
            </a:r>
            <a:endParaRPr lang="zh-CN" altLang="en-US" b="1" dirty="0"/>
          </a:p>
        </p:txBody>
      </p:sp>
      <p:sp>
        <p:nvSpPr>
          <p:cNvPr id="3" name="内容占位符 2"/>
          <p:cNvSpPr>
            <a:spLocks noGrp="1"/>
          </p:cNvSpPr>
          <p:nvPr>
            <p:ph idx="1"/>
          </p:nvPr>
        </p:nvSpPr>
        <p:spPr>
          <a:xfrm>
            <a:off x="838200" y="1825625"/>
            <a:ext cx="5243423" cy="4351338"/>
          </a:xfrm>
        </p:spPr>
        <p:txBody>
          <a:bodyPr/>
          <a:lstStyle/>
          <a:p>
            <a:pPr>
              <a:lnSpc>
                <a:spcPct val="100000"/>
              </a:lnSpc>
            </a:pPr>
            <a:r>
              <a:rPr lang="zh-CN" altLang="en-US" dirty="0"/>
              <a:t>按照</a:t>
            </a:r>
            <a:r>
              <a:rPr lang="zh-CN" altLang="en-US" b="1" dirty="0">
                <a:solidFill>
                  <a:srgbClr val="FF0000"/>
                </a:solidFill>
              </a:rPr>
              <a:t>默认对齐</a:t>
            </a:r>
            <a:r>
              <a:rPr lang="zh-CN" altLang="en-US" dirty="0"/>
              <a:t>方式，右侧的结构体在</a:t>
            </a:r>
            <a:r>
              <a:rPr lang="en-US" altLang="zh-CN" dirty="0"/>
              <a:t>GCC</a:t>
            </a:r>
            <a:r>
              <a:rPr lang="zh-CN" altLang="en-US" dirty="0"/>
              <a:t>下需要</a:t>
            </a:r>
            <a:r>
              <a:rPr lang="en-US" altLang="zh-CN" dirty="0">
                <a:solidFill>
                  <a:srgbClr val="FF0000"/>
                </a:solidFill>
              </a:rPr>
              <a:t>68</a:t>
            </a:r>
            <a:r>
              <a:rPr lang="zh-CN" altLang="en-US" dirty="0"/>
              <a:t>字节，而不是</a:t>
            </a:r>
            <a:r>
              <a:rPr lang="en-US" altLang="zh-CN" dirty="0"/>
              <a:t>4+20+1+4+4+30=63</a:t>
            </a:r>
            <a:r>
              <a:rPr lang="zh-CN" altLang="en-US" dirty="0"/>
              <a:t>。</a:t>
            </a:r>
            <a:endParaRPr lang="en-US" altLang="zh-CN" dirty="0"/>
          </a:p>
          <a:p>
            <a:pPr>
              <a:lnSpc>
                <a:spcPct val="100000"/>
              </a:lnSpc>
            </a:pPr>
            <a:r>
              <a:rPr lang="zh-CN" altLang="en-US" dirty="0"/>
              <a:t>当然，因为对齐方式可以修改，输出也不总是</a:t>
            </a:r>
            <a:r>
              <a:rPr lang="en-US" altLang="zh-CN" dirty="0" smtClean="0"/>
              <a:t>68</a:t>
            </a:r>
            <a:r>
              <a:rPr lang="zh-CN" altLang="en-US" dirty="0" smtClean="0"/>
              <a:t>，可能更大或者更小，只是</a:t>
            </a:r>
            <a:r>
              <a:rPr lang="zh-CN" altLang="en-US" b="1" dirty="0" smtClean="0">
                <a:solidFill>
                  <a:srgbClr val="FF0000"/>
                </a:solidFill>
              </a:rPr>
              <a:t>最小值</a:t>
            </a:r>
            <a:r>
              <a:rPr lang="zh-CN" altLang="en-US" dirty="0" smtClean="0"/>
              <a:t>是</a:t>
            </a:r>
            <a:r>
              <a:rPr lang="en-US" altLang="zh-CN" dirty="0" smtClean="0"/>
              <a:t>63</a:t>
            </a:r>
            <a:r>
              <a:rPr lang="zh-CN" altLang="en-US" dirty="0" smtClean="0"/>
              <a:t>。</a:t>
            </a:r>
            <a:endParaRPr lang="en-US" altLang="zh-CN" dirty="0"/>
          </a:p>
          <a:p>
            <a:endParaRPr lang="zh-CN" altLang="en-US" dirty="0"/>
          </a:p>
        </p:txBody>
      </p:sp>
      <p:sp>
        <p:nvSpPr>
          <p:cNvPr id="4" name="文本框 3"/>
          <p:cNvSpPr txBox="1"/>
          <p:nvPr/>
        </p:nvSpPr>
        <p:spPr>
          <a:xfrm>
            <a:off x="6364857" y="1430189"/>
            <a:ext cx="4251485" cy="532453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altLang="zh-CN" sz="2400" b="1" dirty="0"/>
              <a:t>#include &lt;</a:t>
            </a:r>
            <a:r>
              <a:rPr lang="en-US" altLang="zh-CN" sz="2400" b="1" dirty="0" err="1"/>
              <a:t>stdio.h</a:t>
            </a:r>
            <a:r>
              <a:rPr lang="en-US" altLang="zh-CN" sz="2400" b="1" dirty="0"/>
              <a:t>&gt;</a:t>
            </a:r>
          </a:p>
          <a:p>
            <a:r>
              <a:rPr lang="en-US" altLang="zh-CN" sz="2400" b="1" dirty="0" err="1"/>
              <a:t>struct</a:t>
            </a:r>
            <a:r>
              <a:rPr lang="en-US" altLang="zh-CN" sz="2400" b="1" dirty="0"/>
              <a:t> Student</a:t>
            </a:r>
          </a:p>
          <a:p>
            <a:r>
              <a:rPr lang="en-US" altLang="zh-CN" sz="2400" b="1" dirty="0"/>
              <a:t>{  </a:t>
            </a:r>
            <a:r>
              <a:rPr lang="en-US" altLang="zh-CN" sz="2400" b="1" dirty="0" err="1"/>
              <a:t>int</a:t>
            </a:r>
            <a:r>
              <a:rPr lang="en-US" altLang="zh-CN" sz="2400" b="1" dirty="0"/>
              <a:t> </a:t>
            </a:r>
            <a:r>
              <a:rPr lang="en-US" altLang="zh-CN" sz="2400" b="1" dirty="0" err="1"/>
              <a:t>num</a:t>
            </a:r>
            <a:r>
              <a:rPr lang="en-US" altLang="zh-CN" sz="2400" b="1" dirty="0"/>
              <a:t>;</a:t>
            </a:r>
          </a:p>
          <a:p>
            <a:r>
              <a:rPr lang="en-US" altLang="zh-CN" sz="2400" b="1" dirty="0"/>
              <a:t>    char name[20];</a:t>
            </a:r>
          </a:p>
          <a:p>
            <a:r>
              <a:rPr lang="en-US" altLang="zh-CN" sz="2400" b="1" dirty="0"/>
              <a:t>    char sex;</a:t>
            </a:r>
          </a:p>
          <a:p>
            <a:r>
              <a:rPr lang="en-US" altLang="zh-CN" sz="2400" b="1" dirty="0"/>
              <a:t>    </a:t>
            </a:r>
            <a:r>
              <a:rPr lang="en-US" altLang="zh-CN" sz="2400" b="1" dirty="0" err="1"/>
              <a:t>int</a:t>
            </a:r>
            <a:r>
              <a:rPr lang="en-US" altLang="zh-CN" sz="2400" b="1" dirty="0"/>
              <a:t> age;</a:t>
            </a:r>
          </a:p>
          <a:p>
            <a:r>
              <a:rPr lang="en-US" altLang="zh-CN" sz="2400" b="1" dirty="0"/>
              <a:t>    float score;</a:t>
            </a:r>
          </a:p>
          <a:p>
            <a:r>
              <a:rPr lang="en-US" altLang="zh-CN" sz="2400" b="1" dirty="0"/>
              <a:t>    char </a:t>
            </a:r>
            <a:r>
              <a:rPr lang="en-US" altLang="zh-CN" sz="2400" b="1" dirty="0" err="1"/>
              <a:t>addr</a:t>
            </a:r>
            <a:r>
              <a:rPr lang="en-US" altLang="zh-CN" sz="2400" b="1" dirty="0"/>
              <a:t>[30];</a:t>
            </a:r>
          </a:p>
          <a:p>
            <a:r>
              <a:rPr lang="en-US" altLang="zh-CN" sz="2400" b="1" dirty="0"/>
              <a:t>};</a:t>
            </a:r>
          </a:p>
          <a:p>
            <a:r>
              <a:rPr lang="en-US" altLang="zh-CN" sz="2400" b="1" dirty="0" err="1"/>
              <a:t>int</a:t>
            </a:r>
            <a:r>
              <a:rPr lang="en-US" altLang="zh-CN" sz="2400" b="1" dirty="0"/>
              <a:t> main()</a:t>
            </a:r>
          </a:p>
          <a:p>
            <a:r>
              <a:rPr lang="en-US" altLang="zh-CN" sz="2400" b="1" dirty="0"/>
              <a:t> {  </a:t>
            </a:r>
            <a:r>
              <a:rPr lang="en-US" altLang="zh-CN" sz="2400" b="1" dirty="0" err="1"/>
              <a:t>printf</a:t>
            </a:r>
            <a:r>
              <a:rPr lang="en-US" altLang="zh-CN" sz="2400" b="1" dirty="0"/>
              <a:t>("%d", </a:t>
            </a:r>
            <a:endParaRPr lang="en-US" altLang="zh-CN" sz="2400" b="1" dirty="0" smtClean="0"/>
          </a:p>
          <a:p>
            <a:r>
              <a:rPr lang="en-US" altLang="zh-CN" sz="2400" b="1" dirty="0"/>
              <a:t> </a:t>
            </a:r>
            <a:r>
              <a:rPr lang="en-US" altLang="zh-CN" sz="2400" b="1" dirty="0" smtClean="0"/>
              <a:t>        </a:t>
            </a:r>
            <a:r>
              <a:rPr lang="en-US" altLang="zh-CN" sz="2800" b="1" dirty="0" err="1" smtClean="0">
                <a:solidFill>
                  <a:srgbClr val="FF0000"/>
                </a:solidFill>
              </a:rPr>
              <a:t>sizeof</a:t>
            </a:r>
            <a:r>
              <a:rPr lang="en-US" altLang="zh-CN" sz="2400" b="1" dirty="0" smtClean="0"/>
              <a:t>(</a:t>
            </a:r>
            <a:r>
              <a:rPr lang="en-US" altLang="zh-CN" sz="2400" b="1" dirty="0" err="1" smtClean="0"/>
              <a:t>struct</a:t>
            </a:r>
            <a:r>
              <a:rPr lang="en-US" altLang="zh-CN" sz="2400" b="1" dirty="0" smtClean="0"/>
              <a:t> </a:t>
            </a:r>
            <a:r>
              <a:rPr lang="en-US" altLang="zh-CN" sz="2400" b="1" dirty="0"/>
              <a:t>Student));</a:t>
            </a:r>
          </a:p>
          <a:p>
            <a:r>
              <a:rPr lang="en-US" altLang="zh-CN" sz="2400" b="1" dirty="0"/>
              <a:t>     return 0;</a:t>
            </a:r>
          </a:p>
          <a:p>
            <a:r>
              <a:rPr lang="en-US" altLang="zh-CN" sz="2400" b="1" dirty="0"/>
              <a:t> }</a:t>
            </a:r>
          </a:p>
        </p:txBody>
      </p:sp>
    </p:spTree>
    <p:extLst>
      <p:ext uri="{BB962C8B-B14F-4D97-AF65-F5344CB8AC3E}">
        <p14:creationId xmlns:p14="http://schemas.microsoft.com/office/powerpoint/2010/main" val="289434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667" y="562331"/>
            <a:ext cx="10515600" cy="1325563"/>
          </a:xfrm>
        </p:spPr>
        <p:txBody>
          <a:bodyPr/>
          <a:lstStyle/>
          <a:p>
            <a:r>
              <a:rPr lang="zh-CN" altLang="en-US"/>
              <a:t>结构体变量的初始化和引用</a:t>
            </a:r>
            <a:endParaRPr lang="zh-CN" altLang="en-US" dirty="0"/>
          </a:p>
        </p:txBody>
      </p:sp>
      <p:sp>
        <p:nvSpPr>
          <p:cNvPr id="3" name="内容占位符 2"/>
          <p:cNvSpPr>
            <a:spLocks noGrp="1"/>
          </p:cNvSpPr>
          <p:nvPr>
            <p:ph idx="1"/>
          </p:nvPr>
        </p:nvSpPr>
        <p:spPr>
          <a:xfrm>
            <a:off x="732667" y="1611564"/>
            <a:ext cx="10846332"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a:t>
            </a:r>
            <a:r>
              <a:rPr lang="zh-CN" altLang="en-US" sz="2000">
                <a:solidFill>
                  <a:schemeClr val="accent1"/>
                </a:solidFill>
              </a:rPr>
              <a:t>把一个学生的信息</a:t>
            </a:r>
            <a:r>
              <a:rPr lang="en-US" altLang="zh-CN" sz="2000">
                <a:solidFill>
                  <a:schemeClr val="accent1"/>
                </a:solidFill>
              </a:rPr>
              <a:t>(</a:t>
            </a:r>
            <a:r>
              <a:rPr lang="zh-CN" altLang="en-US" sz="2000">
                <a:solidFill>
                  <a:schemeClr val="accent1"/>
                </a:solidFill>
              </a:rPr>
              <a:t>包括学号、姓名、性别、住址</a:t>
            </a:r>
            <a:r>
              <a:rPr lang="en-US" altLang="zh-CN" sz="2000">
                <a:solidFill>
                  <a:schemeClr val="accent1"/>
                </a:solidFill>
              </a:rPr>
              <a:t>)</a:t>
            </a:r>
            <a:r>
              <a:rPr lang="zh-CN" altLang="en-US" sz="2000">
                <a:solidFill>
                  <a:schemeClr val="accent1"/>
                </a:solidFill>
              </a:rPr>
              <a:t>放在一个结构体变量中，然后输出这个学生的信息。</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732666" y="2632872"/>
            <a:ext cx="7203635" cy="365471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a:t>#include &lt;</a:t>
            </a:r>
            <a:r>
              <a:rPr lang="en-US" altLang="zh-CN" sz="1600" dirty="0" err="1"/>
              <a:t>stdio.h</a:t>
            </a:r>
            <a:r>
              <a:rPr lang="en-US" altLang="zh-CN" sz="1600" dirty="0"/>
              <a:t>&gt;</a:t>
            </a:r>
          </a:p>
          <a:p>
            <a:pPr defTabSz="363538">
              <a:lnSpc>
                <a:spcPct val="120000"/>
              </a:lnSpc>
            </a:pPr>
            <a:r>
              <a:rPr lang="en-US" altLang="zh-CN" sz="1600" dirty="0" err="1"/>
              <a:t>int</a:t>
            </a:r>
            <a:r>
              <a:rPr lang="en-US" altLang="zh-CN" sz="1600" dirty="0"/>
              <a:t> main()</a:t>
            </a:r>
          </a:p>
          <a:p>
            <a:pPr defTabSz="363538">
              <a:lnSpc>
                <a:spcPct val="120000"/>
              </a:lnSpc>
            </a:pPr>
            <a:r>
              <a:rPr lang="en-US" altLang="zh-CN" sz="1600" dirty="0"/>
              <a:t>{	</a:t>
            </a:r>
            <a:r>
              <a:rPr lang="en-US" altLang="zh-CN" sz="1600" dirty="0" err="1"/>
              <a:t>struct</a:t>
            </a:r>
            <a:r>
              <a:rPr lang="en-US" altLang="zh-CN" sz="1600" dirty="0"/>
              <a:t> Student	</a:t>
            </a:r>
            <a:r>
              <a:rPr lang="en-US" altLang="zh-CN" sz="1600" dirty="0" smtClean="0"/>
              <a:t>					</a:t>
            </a:r>
            <a:r>
              <a:rPr lang="en-US" altLang="zh-CN" sz="1600" dirty="0" smtClean="0">
                <a:solidFill>
                  <a:srgbClr val="008000"/>
                </a:solidFill>
              </a:rPr>
              <a:t>//</a:t>
            </a:r>
            <a:r>
              <a:rPr lang="zh-CN" altLang="en-US" sz="1600" dirty="0">
                <a:solidFill>
                  <a:srgbClr val="008000"/>
                </a:solidFill>
              </a:rPr>
              <a:t>声明结构体类型</a:t>
            </a:r>
            <a:r>
              <a:rPr lang="en-US" altLang="zh-CN" sz="1600" dirty="0" err="1">
                <a:solidFill>
                  <a:srgbClr val="008000"/>
                </a:solidFill>
              </a:rPr>
              <a:t>struct</a:t>
            </a:r>
            <a:r>
              <a:rPr lang="en-US" altLang="zh-CN" sz="1600" dirty="0">
                <a:solidFill>
                  <a:srgbClr val="008000"/>
                </a:solidFill>
              </a:rPr>
              <a:t> Student</a:t>
            </a:r>
          </a:p>
          <a:p>
            <a:pPr defTabSz="363538">
              <a:lnSpc>
                <a:spcPct val="120000"/>
              </a:lnSpc>
            </a:pPr>
            <a:r>
              <a:rPr lang="en-US" altLang="zh-CN" sz="1600" dirty="0"/>
              <a:t>	{	long </a:t>
            </a:r>
            <a:r>
              <a:rPr lang="en-US" altLang="zh-CN" sz="1600" dirty="0" err="1"/>
              <a:t>int</a:t>
            </a:r>
            <a:r>
              <a:rPr lang="en-US" altLang="zh-CN" sz="1600" dirty="0"/>
              <a:t> </a:t>
            </a:r>
            <a:r>
              <a:rPr lang="en-US" altLang="zh-CN" sz="1600" dirty="0" err="1"/>
              <a:t>num</a:t>
            </a:r>
            <a:r>
              <a:rPr lang="en-US" altLang="zh-CN" sz="1600" dirty="0"/>
              <a:t>;	</a:t>
            </a:r>
            <a:r>
              <a:rPr lang="en-US" altLang="zh-CN" sz="1600" dirty="0" smtClean="0"/>
              <a:t>					</a:t>
            </a:r>
            <a:r>
              <a:rPr lang="en-US" altLang="zh-CN" sz="1600" dirty="0">
                <a:solidFill>
                  <a:srgbClr val="008000"/>
                </a:solidFill>
              </a:rPr>
              <a:t>//</a:t>
            </a:r>
            <a:r>
              <a:rPr lang="zh-CN" altLang="en-US" sz="1600" dirty="0">
                <a:solidFill>
                  <a:srgbClr val="008000"/>
                </a:solidFill>
              </a:rPr>
              <a:t>以下</a:t>
            </a:r>
            <a:r>
              <a:rPr lang="en-US" altLang="zh-CN" sz="1600" dirty="0">
                <a:solidFill>
                  <a:srgbClr val="008000"/>
                </a:solidFill>
              </a:rPr>
              <a:t>4</a:t>
            </a:r>
            <a:r>
              <a:rPr lang="zh-CN" altLang="en-US" sz="1600" dirty="0">
                <a:solidFill>
                  <a:srgbClr val="008000"/>
                </a:solidFill>
              </a:rPr>
              <a:t>行为结构体的成员</a:t>
            </a:r>
          </a:p>
          <a:p>
            <a:pPr defTabSz="363538">
              <a:lnSpc>
                <a:spcPct val="120000"/>
              </a:lnSpc>
            </a:pPr>
            <a:r>
              <a:rPr lang="zh-CN" altLang="en-US" sz="1600" dirty="0"/>
              <a:t>		</a:t>
            </a:r>
            <a:r>
              <a:rPr lang="en-US" altLang="zh-CN" sz="1600" dirty="0"/>
              <a:t>char name[20];</a:t>
            </a:r>
          </a:p>
          <a:p>
            <a:pPr defTabSz="363538">
              <a:lnSpc>
                <a:spcPct val="120000"/>
              </a:lnSpc>
            </a:pPr>
            <a:r>
              <a:rPr lang="en-US" altLang="zh-CN" sz="1600" dirty="0"/>
              <a:t>		char sex;</a:t>
            </a:r>
          </a:p>
          <a:p>
            <a:pPr defTabSz="363538">
              <a:lnSpc>
                <a:spcPct val="120000"/>
              </a:lnSpc>
            </a:pPr>
            <a:r>
              <a:rPr lang="en-US" altLang="zh-CN" sz="1600" dirty="0"/>
              <a:t>		char </a:t>
            </a:r>
            <a:r>
              <a:rPr lang="en-US" altLang="zh-CN" sz="1600" dirty="0" err="1"/>
              <a:t>addr</a:t>
            </a:r>
            <a:r>
              <a:rPr lang="en-US" altLang="zh-CN" sz="1600" dirty="0"/>
              <a:t>[20];</a:t>
            </a:r>
          </a:p>
          <a:p>
            <a:pPr defTabSz="363538">
              <a:lnSpc>
                <a:spcPct val="120000"/>
              </a:lnSpc>
            </a:pPr>
            <a:r>
              <a:rPr lang="en-US" altLang="zh-CN" sz="1600" dirty="0"/>
              <a:t>	}</a:t>
            </a:r>
            <a:r>
              <a:rPr lang="en-US" altLang="zh-CN" sz="1600" dirty="0">
                <a:solidFill>
                  <a:schemeClr val="accent6"/>
                </a:solidFill>
              </a:rPr>
              <a:t>a={10101,"Li Lin",'M',"123 Beijing Road</a:t>
            </a:r>
            <a:r>
              <a:rPr lang="en-US" altLang="zh-CN" sz="1600" dirty="0" smtClean="0">
                <a:solidFill>
                  <a:schemeClr val="accent6"/>
                </a:solidFill>
              </a:rPr>
              <a:t>"};</a:t>
            </a:r>
            <a:r>
              <a:rPr lang="en-US" altLang="zh-CN" sz="1600" dirty="0" smtClean="0">
                <a:solidFill>
                  <a:srgbClr val="008000"/>
                </a:solidFill>
              </a:rPr>
              <a:t>//</a:t>
            </a:r>
            <a:r>
              <a:rPr lang="zh-CN" altLang="en-US" sz="1600" dirty="0">
                <a:solidFill>
                  <a:srgbClr val="008000"/>
                </a:solidFill>
              </a:rPr>
              <a:t>定义结构体变量</a:t>
            </a:r>
            <a:r>
              <a:rPr lang="en-US" altLang="zh-CN" sz="1600" dirty="0">
                <a:solidFill>
                  <a:srgbClr val="008000"/>
                </a:solidFill>
              </a:rPr>
              <a:t>a</a:t>
            </a:r>
            <a:r>
              <a:rPr lang="zh-CN" altLang="en-US" sz="1600" dirty="0">
                <a:solidFill>
                  <a:srgbClr val="008000"/>
                </a:solidFill>
              </a:rPr>
              <a:t>并初始化</a:t>
            </a:r>
          </a:p>
          <a:p>
            <a:pPr defTabSz="363538">
              <a:lnSpc>
                <a:spcPct val="120000"/>
              </a:lnSpc>
            </a:pPr>
            <a:r>
              <a:rPr lang="zh-CN" altLang="en-US" sz="1600" dirty="0"/>
              <a:t>	</a:t>
            </a:r>
            <a:r>
              <a:rPr lang="en-US" altLang="zh-CN" sz="1600" dirty="0" err="1"/>
              <a:t>printf</a:t>
            </a:r>
            <a:r>
              <a:rPr lang="en-US" altLang="zh-CN" sz="1600" dirty="0"/>
              <a:t>("NO.:%</a:t>
            </a:r>
            <a:r>
              <a:rPr lang="en-US" altLang="zh-CN" sz="1600" dirty="0" err="1"/>
              <a:t>ld</a:t>
            </a:r>
            <a:r>
              <a:rPr lang="en-US" altLang="zh-CN" sz="1600" dirty="0"/>
              <a:t>\</a:t>
            </a:r>
            <a:r>
              <a:rPr lang="en-US" altLang="zh-CN" sz="1600" dirty="0" err="1"/>
              <a:t>nname</a:t>
            </a:r>
            <a:r>
              <a:rPr lang="en-US" altLang="zh-CN" sz="1600" dirty="0"/>
              <a:t>:%s\</a:t>
            </a:r>
            <a:r>
              <a:rPr lang="en-US" altLang="zh-CN" sz="1600" dirty="0" err="1"/>
              <a:t>nsex</a:t>
            </a:r>
            <a:r>
              <a:rPr lang="en-US" altLang="zh-CN" sz="1600" dirty="0"/>
              <a:t>:%c\</a:t>
            </a:r>
            <a:r>
              <a:rPr lang="en-US" altLang="zh-CN" sz="1600" dirty="0" err="1"/>
              <a:t>naddress</a:t>
            </a:r>
            <a:r>
              <a:rPr lang="en-US" altLang="zh-CN" sz="1600" dirty="0"/>
              <a:t>:%s\n",</a:t>
            </a:r>
            <a:r>
              <a:rPr lang="en-US" altLang="zh-CN" sz="1600" dirty="0" err="1"/>
              <a:t>a.num,a.name,a.sex,a.addr</a:t>
            </a:r>
            <a:r>
              <a:rPr lang="en-US" altLang="zh-CN" sz="1600" dirty="0"/>
              <a:t>);</a:t>
            </a:r>
          </a:p>
          <a:p>
            <a:pPr defTabSz="363538">
              <a:lnSpc>
                <a:spcPct val="120000"/>
              </a:lnSpc>
            </a:pPr>
            <a:r>
              <a:rPr lang="en-US" altLang="zh-CN" sz="1600" dirty="0"/>
              <a:t>	return 0;</a:t>
            </a:r>
          </a:p>
          <a:p>
            <a:pPr defTabSz="363538">
              <a:lnSpc>
                <a:spcPct val="120000"/>
              </a:lnSpc>
            </a:pPr>
            <a:r>
              <a:rPr lang="en-US" altLang="zh-CN" sz="1600" dirty="0"/>
              <a:t>}</a:t>
            </a:r>
          </a:p>
        </p:txBody>
      </p:sp>
      <p:pic>
        <p:nvPicPr>
          <p:cNvPr id="5" name="图片 4"/>
          <p:cNvPicPr>
            <a:picLocks noChangeAspect="1"/>
          </p:cNvPicPr>
          <p:nvPr/>
        </p:nvPicPr>
        <p:blipFill>
          <a:blip r:embed="rId3" cstate="print"/>
          <a:stretch>
            <a:fillRect/>
          </a:stretch>
        </p:blipFill>
        <p:spPr>
          <a:xfrm>
            <a:off x="8002429" y="2632872"/>
            <a:ext cx="3467100" cy="1133475"/>
          </a:xfrm>
          <a:prstGeom prst="rect">
            <a:avLst/>
          </a:prstGeom>
        </p:spPr>
      </p:pic>
    </p:spTree>
    <p:extLst>
      <p:ext uri="{BB962C8B-B14F-4D97-AF65-F5344CB8AC3E}">
        <p14:creationId xmlns:p14="http://schemas.microsoft.com/office/powerpoint/2010/main" val="361524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buAutoNum type="arabicParenBoth"/>
              <a:defRPr/>
            </a:pPr>
            <a:r>
              <a:rPr lang="zh-CN" altLang="en-US" smtClean="0">
                <a:solidFill>
                  <a:schemeClr val="tx1"/>
                </a:solidFill>
              </a:rPr>
              <a:t>在</a:t>
            </a:r>
            <a:r>
              <a:rPr lang="zh-CN" altLang="en-US">
                <a:solidFill>
                  <a:schemeClr val="tx1"/>
                </a:solidFill>
              </a:rPr>
              <a:t>定义结构体变量时可以对它的成员初始化。初始化列表是用花括号括起来的一些常量，这些常量依次赋给结构体变量中的各成员</a:t>
            </a:r>
            <a:r>
              <a:rPr lang="zh-CN" altLang="en-US" smtClean="0">
                <a:solidFill>
                  <a:schemeClr val="tx1"/>
                </a:solidFill>
              </a:rPr>
              <a:t>。</a:t>
            </a:r>
            <a:endParaRPr lang="en-US" altLang="zh-CN" smtClean="0">
              <a:solidFill>
                <a:schemeClr val="tx1"/>
              </a:solidFill>
            </a:endParaRPr>
          </a:p>
          <a:p>
            <a:pPr marL="342900" indent="-342900" algn="just">
              <a:lnSpc>
                <a:spcPct val="120000"/>
              </a:lnSpc>
              <a:buAutoNum type="arabicParenBoth"/>
              <a:defRPr/>
            </a:pPr>
            <a:endParaRPr lang="en-US" altLang="zh-CN" smtClean="0">
              <a:solidFill>
                <a:schemeClr val="tx1"/>
              </a:solidFill>
            </a:endParaRPr>
          </a:p>
          <a:p>
            <a:pPr marL="342900" indent="-342900" algn="just">
              <a:lnSpc>
                <a:spcPct val="120000"/>
              </a:lnSpc>
              <a:buAutoNum type="arabicParenBoth"/>
              <a:defRPr/>
            </a:pPr>
            <a:r>
              <a:rPr lang="zh-CN" altLang="en-US" smtClean="0">
                <a:solidFill>
                  <a:schemeClr val="tx1"/>
                </a:solidFill>
              </a:rPr>
              <a:t>可以</a:t>
            </a:r>
            <a:r>
              <a:rPr lang="zh-CN" altLang="en-US">
                <a:solidFill>
                  <a:schemeClr val="tx1"/>
                </a:solidFill>
              </a:rPr>
              <a:t>引用结构体变量中成员的值，引用方式为</a:t>
            </a:r>
          </a:p>
          <a:p>
            <a:pPr algn="just">
              <a:lnSpc>
                <a:spcPct val="120000"/>
              </a:lnSpc>
              <a:defRPr/>
            </a:pPr>
            <a:endParaRPr lang="zh-CN" altLang="en-US">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zh-CN" altLang="en-US">
              <a:solidFill>
                <a:schemeClr val="tx1"/>
              </a:solidFill>
            </a:endParaRPr>
          </a:p>
          <a:p>
            <a:pPr algn="just">
              <a:lnSpc>
                <a:spcPct val="120000"/>
              </a:lnSpc>
              <a:defRPr/>
            </a:pPr>
            <a:endParaRPr lang="en-US" altLang="zh-CN" smtClean="0">
              <a:solidFill>
                <a:schemeClr val="tx1"/>
              </a:solidFill>
            </a:endParaRPr>
          </a:p>
          <a:p>
            <a:pPr lvl="1" algn="just">
              <a:lnSpc>
                <a:spcPct val="120000"/>
              </a:lnSpc>
              <a:defRPr/>
            </a:pPr>
            <a:r>
              <a:rPr lang="en-US" altLang="zh-CN" smtClean="0">
                <a:solidFill>
                  <a:schemeClr val="tx1"/>
                </a:solidFill>
              </a:rPr>
              <a:t>“.”</a:t>
            </a:r>
            <a:r>
              <a:rPr lang="zh-CN" altLang="en-US">
                <a:solidFill>
                  <a:schemeClr val="tx1"/>
                </a:solidFill>
              </a:rPr>
              <a:t>是成员</a:t>
            </a:r>
            <a:r>
              <a:rPr lang="zh-CN" altLang="en-US" smtClean="0">
                <a:solidFill>
                  <a:schemeClr val="tx1"/>
                </a:solidFill>
              </a:rPr>
              <a:t>运算符，它</a:t>
            </a:r>
            <a:r>
              <a:rPr lang="zh-CN" altLang="en-US">
                <a:solidFill>
                  <a:schemeClr val="tx1"/>
                </a:solidFill>
              </a:rPr>
              <a:t>在所有的运算符中优先级</a:t>
            </a:r>
            <a:r>
              <a:rPr lang="zh-CN" altLang="en-US" smtClean="0">
                <a:solidFill>
                  <a:schemeClr val="tx1"/>
                </a:solidFill>
              </a:rPr>
              <a:t>最高，因此</a:t>
            </a:r>
            <a:r>
              <a:rPr lang="zh-CN" altLang="en-US">
                <a:solidFill>
                  <a:schemeClr val="tx1"/>
                </a:solidFill>
              </a:rPr>
              <a:t>可以把</a:t>
            </a:r>
            <a:r>
              <a:rPr lang="en-US" altLang="zh-CN">
                <a:solidFill>
                  <a:schemeClr val="tx1"/>
                </a:solidFill>
              </a:rPr>
              <a:t>student1.num</a:t>
            </a:r>
            <a:r>
              <a:rPr lang="zh-CN" altLang="en-US">
                <a:solidFill>
                  <a:schemeClr val="tx1"/>
                </a:solidFill>
              </a:rPr>
              <a:t>作为一个整体来看待，相当于一个变量</a:t>
            </a:r>
            <a:r>
              <a:rPr lang="zh-CN" altLang="en-US" smtClean="0">
                <a:solidFill>
                  <a:schemeClr val="tx1"/>
                </a:solidFill>
              </a:rPr>
              <a:t>。</a:t>
            </a: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a:solidFill>
                <a:schemeClr val="tx1"/>
              </a:solidFill>
            </a:endParaRPr>
          </a:p>
          <a:p>
            <a:pPr lvl="1" algn="just">
              <a:lnSpc>
                <a:spcPct val="120000"/>
              </a:lnSpc>
              <a:defRPr/>
            </a:pPr>
            <a:r>
              <a:rPr lang="zh-CN" altLang="en-US" smtClean="0">
                <a:solidFill>
                  <a:schemeClr val="tx1"/>
                </a:solidFill>
              </a:rPr>
              <a:t>不能</a:t>
            </a:r>
            <a:r>
              <a:rPr lang="zh-CN" altLang="en-US">
                <a:solidFill>
                  <a:schemeClr val="tx1"/>
                </a:solidFill>
              </a:rPr>
              <a:t>企图通过输出结构体变量名来达到输出结构体变量所有成员的值。只能对结构体变量中的各个成员分别进行输入和输出</a:t>
            </a:r>
            <a:r>
              <a:rPr lang="zh-CN" altLang="en-US" smtClean="0">
                <a:solidFill>
                  <a:schemeClr val="tx1"/>
                </a:solidFill>
              </a:rPr>
              <a:t>。</a:t>
            </a:r>
            <a:endParaRPr lang="zh-CN" altLang="en-US">
              <a:solidFill>
                <a:schemeClr val="tx1"/>
              </a:solidFill>
            </a:endParaRPr>
          </a:p>
        </p:txBody>
      </p:sp>
      <p:sp>
        <p:nvSpPr>
          <p:cNvPr id="5" name="矩形 4"/>
          <p:cNvSpPr/>
          <p:nvPr/>
        </p:nvSpPr>
        <p:spPr>
          <a:xfrm>
            <a:off x="5791806" y="2380196"/>
            <a:ext cx="2675933" cy="388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结构体变量名</a:t>
            </a:r>
            <a:r>
              <a:rPr lang="en-US" altLang="zh-CN" sz="2000" b="1">
                <a:solidFill>
                  <a:schemeClr val="bg1"/>
                </a:solidFill>
              </a:rPr>
              <a:t>.</a:t>
            </a:r>
            <a:r>
              <a:rPr lang="zh-CN" altLang="en-US" sz="2000" b="1">
                <a:solidFill>
                  <a:schemeClr val="bg1"/>
                </a:solidFill>
              </a:rPr>
              <a:t>成员名</a:t>
            </a:r>
          </a:p>
        </p:txBody>
      </p:sp>
      <p:sp>
        <p:nvSpPr>
          <p:cNvPr id="7" name="圆角矩形 12">
            <a:extLst>
              <a:ext uri="{FF2B5EF4-FFF2-40B4-BE49-F238E27FC236}">
                <a16:creationId xmlns:a16="http://schemas.microsoft.com/office/drawing/2014/main" id="{0F049BFC-9696-4323-94B2-76251E60074B}"/>
              </a:ext>
            </a:extLst>
          </p:cNvPr>
          <p:cNvSpPr/>
          <p:nvPr/>
        </p:nvSpPr>
        <p:spPr>
          <a:xfrm>
            <a:off x="1186573" y="2874025"/>
            <a:ext cx="7440633" cy="1053548"/>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dirty="0">
                <a:solidFill>
                  <a:schemeClr val="tx1"/>
                </a:solidFill>
              </a:rPr>
              <a:t>student1.num=10010</a:t>
            </a:r>
            <a:r>
              <a:rPr lang="en-US" altLang="zh-CN" sz="1600" dirty="0" smtClean="0">
                <a:solidFill>
                  <a:schemeClr val="tx1"/>
                </a:solidFill>
              </a:rPr>
              <a:t>;</a:t>
            </a:r>
          </a:p>
          <a:p>
            <a:pPr algn="just">
              <a:lnSpc>
                <a:spcPct val="150000"/>
              </a:lnSpc>
              <a:defRPr/>
            </a:pPr>
            <a:r>
              <a:rPr lang="en-US" altLang="zh-CN" sz="1600" dirty="0" smtClean="0">
                <a:solidFill>
                  <a:srgbClr val="008000"/>
                </a:solidFill>
              </a:rPr>
              <a:t>/</a:t>
            </a:r>
            <a:r>
              <a:rPr lang="zh-CN" altLang="en-US" sz="1600" dirty="0" smtClean="0">
                <a:solidFill>
                  <a:srgbClr val="008000"/>
                </a:solidFill>
              </a:rPr>
              <a:t>*已</a:t>
            </a:r>
            <a:r>
              <a:rPr lang="zh-CN" altLang="en-US" sz="1600" dirty="0">
                <a:solidFill>
                  <a:srgbClr val="008000"/>
                </a:solidFill>
              </a:rPr>
              <a:t>定义了</a:t>
            </a:r>
            <a:r>
              <a:rPr lang="en-US" altLang="zh-CN" sz="1600" dirty="0">
                <a:solidFill>
                  <a:srgbClr val="008000"/>
                </a:solidFill>
              </a:rPr>
              <a:t>student1</a:t>
            </a:r>
            <a:r>
              <a:rPr lang="zh-CN" altLang="en-US" sz="1600" dirty="0">
                <a:solidFill>
                  <a:srgbClr val="008000"/>
                </a:solidFill>
              </a:rPr>
              <a:t>为</a:t>
            </a:r>
            <a:r>
              <a:rPr lang="en-US" altLang="zh-CN" sz="1600" dirty="0">
                <a:solidFill>
                  <a:srgbClr val="008000"/>
                </a:solidFill>
              </a:rPr>
              <a:t>student</a:t>
            </a:r>
            <a:r>
              <a:rPr lang="zh-CN" altLang="en-US" sz="1600" dirty="0">
                <a:solidFill>
                  <a:srgbClr val="008000"/>
                </a:solidFill>
              </a:rPr>
              <a:t>类型的结构体变量，则</a:t>
            </a:r>
            <a:r>
              <a:rPr lang="en-US" altLang="zh-CN" sz="1600" dirty="0">
                <a:solidFill>
                  <a:srgbClr val="008000"/>
                </a:solidFill>
              </a:rPr>
              <a:t>student1.num</a:t>
            </a:r>
            <a:r>
              <a:rPr lang="zh-CN" altLang="en-US" sz="1600" dirty="0">
                <a:solidFill>
                  <a:srgbClr val="008000"/>
                </a:solidFill>
              </a:rPr>
              <a:t>表示</a:t>
            </a:r>
            <a:r>
              <a:rPr lang="en-US" altLang="zh-CN" sz="1600" dirty="0">
                <a:solidFill>
                  <a:srgbClr val="008000"/>
                </a:solidFill>
              </a:rPr>
              <a:t>student1</a:t>
            </a:r>
            <a:r>
              <a:rPr lang="zh-CN" altLang="en-US" sz="1600" dirty="0">
                <a:solidFill>
                  <a:srgbClr val="008000"/>
                </a:solidFill>
              </a:rPr>
              <a:t>变量中的</a:t>
            </a:r>
            <a:r>
              <a:rPr lang="en-US" altLang="zh-CN" sz="1600" dirty="0" err="1">
                <a:solidFill>
                  <a:srgbClr val="008000"/>
                </a:solidFill>
              </a:rPr>
              <a:t>num</a:t>
            </a:r>
            <a:r>
              <a:rPr lang="zh-CN" altLang="en-US" sz="1600" dirty="0" smtClean="0">
                <a:solidFill>
                  <a:srgbClr val="008000"/>
                </a:solidFill>
              </a:rPr>
              <a:t>成员，即</a:t>
            </a:r>
            <a:r>
              <a:rPr lang="en-US" altLang="zh-CN" sz="1600" dirty="0">
                <a:solidFill>
                  <a:srgbClr val="008000"/>
                </a:solidFill>
              </a:rPr>
              <a:t>student1</a:t>
            </a:r>
            <a:r>
              <a:rPr lang="zh-CN" altLang="en-US" sz="1600" dirty="0">
                <a:solidFill>
                  <a:srgbClr val="008000"/>
                </a:solidFill>
              </a:rPr>
              <a:t>的</a:t>
            </a:r>
            <a:r>
              <a:rPr lang="en-US" altLang="zh-CN" sz="1600" dirty="0" err="1">
                <a:solidFill>
                  <a:srgbClr val="008000"/>
                </a:solidFill>
              </a:rPr>
              <a:t>num</a:t>
            </a:r>
            <a:r>
              <a:rPr lang="en-US" altLang="zh-CN" sz="1600" dirty="0">
                <a:solidFill>
                  <a:srgbClr val="008000"/>
                </a:solidFill>
              </a:rPr>
              <a:t>(</a:t>
            </a:r>
            <a:r>
              <a:rPr lang="zh-CN" altLang="en-US" sz="1600" dirty="0">
                <a:solidFill>
                  <a:srgbClr val="008000"/>
                </a:solidFill>
              </a:rPr>
              <a:t>学号</a:t>
            </a:r>
            <a:r>
              <a:rPr lang="en-US" altLang="zh-CN" sz="1600" dirty="0">
                <a:solidFill>
                  <a:srgbClr val="008000"/>
                </a:solidFill>
              </a:rPr>
              <a:t>)</a:t>
            </a:r>
            <a:r>
              <a:rPr lang="zh-CN" altLang="en-US" sz="1600" dirty="0" smtClean="0">
                <a:solidFill>
                  <a:srgbClr val="008000"/>
                </a:solidFill>
              </a:rPr>
              <a:t>成员*</a:t>
            </a:r>
            <a:r>
              <a:rPr lang="en-US" altLang="zh-CN" sz="1600" dirty="0" smtClean="0">
                <a:solidFill>
                  <a:srgbClr val="008000"/>
                </a:solidFill>
              </a:rPr>
              <a:t>/</a:t>
            </a:r>
            <a:endParaRPr lang="en-US" altLang="zh-CN" sz="1600" dirty="0">
              <a:solidFill>
                <a:srgbClr val="008000"/>
              </a:solidFill>
            </a:endParaRPr>
          </a:p>
        </p:txBody>
      </p:sp>
      <p:sp>
        <p:nvSpPr>
          <p:cNvPr id="8" name="圆角矩形 12">
            <a:extLst>
              <a:ext uri="{FF2B5EF4-FFF2-40B4-BE49-F238E27FC236}">
                <a16:creationId xmlns:a16="http://schemas.microsoft.com/office/drawing/2014/main" id="{0F049BFC-9696-4323-94B2-76251E60074B}"/>
              </a:ext>
            </a:extLst>
          </p:cNvPr>
          <p:cNvSpPr/>
          <p:nvPr/>
        </p:nvSpPr>
        <p:spPr>
          <a:xfrm>
            <a:off x="1221531" y="4824790"/>
            <a:ext cx="7405676" cy="487018"/>
          </a:xfrm>
          <a:prstGeom prst="roundRect">
            <a:avLst>
              <a:gd name="adj" fmla="val 1091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a:solidFill>
                  <a:schemeClr val="tx1"/>
                </a:solidFill>
              </a:rPr>
              <a:t>printf(″%s\n″,student1</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企图用结构体变量名输出所有成员的值 </a:t>
            </a:r>
          </a:p>
        </p:txBody>
      </p:sp>
      <p:pic>
        <p:nvPicPr>
          <p:cNvPr id="9" name="图片 8">
            <a:extLst>
              <a:ext uri="{FF2B5EF4-FFF2-40B4-BE49-F238E27FC236}">
                <a16:creationId xmlns:a16="http://schemas.microsoft.com/office/drawing/2014/main" id="{F85C959A-118B-495F-B8CB-F9B90295EF73}"/>
              </a:ext>
            </a:extLst>
          </p:cNvPr>
          <p:cNvPicPr>
            <a:picLocks noChangeAspect="1"/>
          </p:cNvPicPr>
          <p:nvPr/>
        </p:nvPicPr>
        <p:blipFill>
          <a:blip r:embed="rId6" cstate="print"/>
          <a:stretch>
            <a:fillRect/>
          </a:stretch>
        </p:blipFill>
        <p:spPr>
          <a:xfrm>
            <a:off x="7924814" y="4759358"/>
            <a:ext cx="542925" cy="552450"/>
          </a:xfrm>
          <a:prstGeom prst="rect">
            <a:avLst/>
          </a:prstGeom>
        </p:spPr>
      </p:pic>
      <p:grpSp>
        <p:nvGrpSpPr>
          <p:cNvPr id="10" name="组合 9">
            <a:extLst>
              <a:ext uri="{FF2B5EF4-FFF2-40B4-BE49-F238E27FC236}">
                <a16:creationId xmlns:a16="http://schemas.microsoft.com/office/drawing/2014/main" id="{17545ED2-DA8A-47EF-94D4-E66974757BFA}"/>
              </a:ext>
            </a:extLst>
          </p:cNvPr>
          <p:cNvGrpSpPr/>
          <p:nvPr/>
        </p:nvGrpSpPr>
        <p:grpSpPr>
          <a:xfrm>
            <a:off x="5517574" y="1752361"/>
            <a:ext cx="5766934" cy="522288"/>
            <a:chOff x="8582294" y="4088153"/>
            <a:chExt cx="5951075" cy="522288"/>
          </a:xfrm>
        </p:grpSpPr>
        <p:sp>
          <p:nvSpPr>
            <p:cNvPr id="11"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5147274"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对结构体变量初始化</a:t>
              </a:r>
              <a:r>
                <a:rPr lang="zh-CN" altLang="en-US" sz="1600" smtClean="0">
                  <a:solidFill>
                    <a:schemeClr val="tx1"/>
                  </a:solidFill>
                </a:rPr>
                <a:t>，不是</a:t>
              </a:r>
              <a:r>
                <a:rPr lang="zh-CN" altLang="en-US" sz="1600">
                  <a:solidFill>
                    <a:schemeClr val="tx1"/>
                  </a:solidFill>
                </a:rPr>
                <a:t>对结构体类型初始化</a:t>
              </a:r>
              <a:endParaRPr lang="zh-CN" altLang="en-US" sz="1600" dirty="0">
                <a:solidFill>
                  <a:schemeClr val="tx1"/>
                </a:solidFill>
              </a:endParaRPr>
            </a:p>
          </p:txBody>
        </p:sp>
        <p:sp>
          <p:nvSpPr>
            <p:cNvPr id="13"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4231744" y="4308814"/>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478789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3317" y="976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682217" y="1113818"/>
            <a:ext cx="10522778" cy="53565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17500" indent="-317500" algn="just">
              <a:lnSpc>
                <a:spcPct val="120000"/>
              </a:lnSpc>
              <a:defRPr/>
            </a:pPr>
            <a:r>
              <a:rPr lang="en-US" altLang="zh-CN" smtClean="0">
                <a:solidFill>
                  <a:schemeClr val="tx1"/>
                </a:solidFill>
              </a:rPr>
              <a:t>(</a:t>
            </a:r>
            <a:r>
              <a:rPr lang="en-US" altLang="zh-CN">
                <a:solidFill>
                  <a:schemeClr val="tx1"/>
                </a:solidFill>
              </a:rPr>
              <a:t>3) </a:t>
            </a:r>
            <a:r>
              <a:rPr lang="zh-CN" altLang="en-US">
                <a:solidFill>
                  <a:schemeClr val="tx1"/>
                </a:solidFill>
              </a:rPr>
              <a:t>如果成员本身又属一个结构体</a:t>
            </a:r>
            <a:r>
              <a:rPr lang="zh-CN" altLang="en-US" smtClean="0">
                <a:solidFill>
                  <a:schemeClr val="tx1"/>
                </a:solidFill>
              </a:rPr>
              <a:t>类型，则</a:t>
            </a:r>
            <a:r>
              <a:rPr lang="zh-CN" altLang="en-US">
                <a:solidFill>
                  <a:schemeClr val="tx1"/>
                </a:solidFill>
              </a:rPr>
              <a:t>要用若干个成员</a:t>
            </a:r>
            <a:r>
              <a:rPr lang="zh-CN" altLang="en-US" smtClean="0">
                <a:solidFill>
                  <a:schemeClr val="tx1"/>
                </a:solidFill>
              </a:rPr>
              <a:t>运算符，一级</a:t>
            </a:r>
            <a:r>
              <a:rPr lang="zh-CN" altLang="en-US">
                <a:solidFill>
                  <a:schemeClr val="tx1"/>
                </a:solidFill>
              </a:rPr>
              <a:t>一级地找到最低的一级的成员。只能对最低级的成员进行赋值或存取以及运算</a:t>
            </a:r>
            <a:r>
              <a:rPr lang="zh-CN" altLang="en-US" smtClean="0">
                <a:solidFill>
                  <a:schemeClr val="tx1"/>
                </a:solidFill>
              </a:rPr>
              <a:t>。</a:t>
            </a: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zh-CN" altLang="en-US">
              <a:solidFill>
                <a:schemeClr val="tx1"/>
              </a:solidFill>
            </a:endParaRPr>
          </a:p>
          <a:p>
            <a:pPr algn="just">
              <a:lnSpc>
                <a:spcPct val="120000"/>
              </a:lnSpc>
              <a:defRPr/>
            </a:pPr>
            <a:r>
              <a:rPr lang="en-US" altLang="zh-CN">
                <a:solidFill>
                  <a:schemeClr val="tx1"/>
                </a:solidFill>
              </a:rPr>
              <a:t>(4) </a:t>
            </a:r>
            <a:r>
              <a:rPr lang="zh-CN" altLang="en-US">
                <a:solidFill>
                  <a:schemeClr val="tx1"/>
                </a:solidFill>
              </a:rPr>
              <a:t>对结构体变量的成员可以像普通变量一样进行各种运算（根据其类型决定可以进行的运算）</a:t>
            </a:r>
            <a:r>
              <a:rPr lang="zh-CN" altLang="en-US" smtClean="0">
                <a:solidFill>
                  <a:schemeClr val="tx1"/>
                </a:solidFill>
              </a:rPr>
              <a:t>。</a:t>
            </a:r>
            <a:endParaRPr lang="zh-CN" altLang="en-US">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r>
              <a:rPr lang="en-US" altLang="zh-CN" smtClean="0">
                <a:solidFill>
                  <a:schemeClr val="tx1"/>
                </a:solidFill>
              </a:rPr>
              <a:t>(</a:t>
            </a:r>
            <a:r>
              <a:rPr lang="en-US" altLang="zh-CN">
                <a:solidFill>
                  <a:schemeClr val="tx1"/>
                </a:solidFill>
              </a:rPr>
              <a:t>5) </a:t>
            </a:r>
            <a:r>
              <a:rPr lang="zh-CN" altLang="en-US">
                <a:solidFill>
                  <a:schemeClr val="tx1"/>
                </a:solidFill>
              </a:rPr>
              <a:t>同类的结构体变量可以互相</a:t>
            </a:r>
            <a:r>
              <a:rPr lang="zh-CN" altLang="en-US" smtClean="0">
                <a:solidFill>
                  <a:schemeClr val="tx1"/>
                </a:solidFill>
              </a:rPr>
              <a:t>赋值</a:t>
            </a:r>
            <a:r>
              <a:rPr lang="zh-CN" altLang="en-US">
                <a:solidFill>
                  <a:schemeClr val="tx1"/>
                </a:solidFill>
              </a:rPr>
              <a:t>。</a:t>
            </a:r>
            <a:r>
              <a:rPr lang="zh-CN" altLang="en-US" smtClean="0">
                <a:solidFill>
                  <a:schemeClr val="tx1"/>
                </a:solidFill>
              </a:rPr>
              <a:t> </a:t>
            </a: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zh-CN" altLang="en-US">
              <a:solidFill>
                <a:schemeClr val="tx1"/>
              </a:solidFill>
            </a:endParaRPr>
          </a:p>
          <a:p>
            <a:pPr marL="338138" indent="-338138" algn="just">
              <a:lnSpc>
                <a:spcPct val="120000"/>
              </a:lnSpc>
              <a:defRPr/>
            </a:pPr>
            <a:r>
              <a:rPr lang="en-US" altLang="zh-CN">
                <a:solidFill>
                  <a:schemeClr val="tx1"/>
                </a:solidFill>
              </a:rPr>
              <a:t>(6) </a:t>
            </a:r>
            <a:r>
              <a:rPr lang="zh-CN" altLang="en-US">
                <a:solidFill>
                  <a:schemeClr val="tx1"/>
                </a:solidFill>
              </a:rPr>
              <a:t>可以引用结构体变量成员的地址，也可以引用结构体变量的地址</a:t>
            </a:r>
            <a:r>
              <a:rPr lang="en-US" altLang="zh-CN">
                <a:solidFill>
                  <a:schemeClr val="tx1"/>
                </a:solidFill>
              </a:rPr>
              <a:t>(</a:t>
            </a:r>
            <a:r>
              <a:rPr lang="zh-CN" altLang="en-US">
                <a:solidFill>
                  <a:schemeClr val="tx1"/>
                </a:solidFill>
              </a:rPr>
              <a:t>结构体变量的地址主要用作函数参数，传递结构体变量的地址</a:t>
            </a:r>
            <a:r>
              <a:rPr lang="en-US" altLang="zh-CN">
                <a:solidFill>
                  <a:schemeClr val="tx1"/>
                </a:solidFill>
              </a:rPr>
              <a:t>)</a:t>
            </a:r>
            <a:r>
              <a:rPr lang="zh-CN" altLang="en-US">
                <a:solidFill>
                  <a:schemeClr val="tx1"/>
                </a:solidFill>
              </a:rPr>
              <a:t>。但不能用以下语句整体读入结构体变量。</a:t>
            </a:r>
          </a:p>
          <a:p>
            <a:pPr algn="just">
              <a:lnSpc>
                <a:spcPct val="120000"/>
              </a:lnSpc>
              <a:defRPr/>
            </a:pPr>
            <a:endParaRPr lang="zh-CN" altLang="en-US">
              <a:solidFill>
                <a:schemeClr val="tx1"/>
              </a:solidFill>
            </a:endParaRPr>
          </a:p>
        </p:txBody>
      </p:sp>
      <p:sp>
        <p:nvSpPr>
          <p:cNvPr id="7" name="圆角矩形 12">
            <a:extLst>
              <a:ext uri="{FF2B5EF4-FFF2-40B4-BE49-F238E27FC236}">
                <a16:creationId xmlns:a16="http://schemas.microsoft.com/office/drawing/2014/main" id="{0F049BFC-9696-4323-94B2-76251E60074B}"/>
              </a:ext>
            </a:extLst>
          </p:cNvPr>
          <p:cNvSpPr/>
          <p:nvPr/>
        </p:nvSpPr>
        <p:spPr>
          <a:xfrm>
            <a:off x="1097123" y="1834710"/>
            <a:ext cx="8086634" cy="60467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a:solidFill>
                  <a:schemeClr val="tx1"/>
                </a:solidFill>
              </a:rPr>
              <a:t>student1.num=10010</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num</a:t>
            </a:r>
            <a:endParaRPr lang="en-US" altLang="zh-CN" sz="1600" smtClean="0">
              <a:solidFill>
                <a:srgbClr val="008000"/>
              </a:solidFill>
            </a:endParaRPr>
          </a:p>
          <a:p>
            <a:pPr algn="just">
              <a:defRPr/>
            </a:pPr>
            <a:r>
              <a:rPr lang="en-US" altLang="zh-CN" sz="1600" smtClean="0">
                <a:solidFill>
                  <a:schemeClr val="tx1"/>
                </a:solidFill>
              </a:rPr>
              <a:t>student1.birthday.month=6;	</a:t>
            </a:r>
            <a:r>
              <a:rPr lang="en-US" altLang="zh-CN" sz="160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birthday</a:t>
            </a:r>
            <a:r>
              <a:rPr lang="zh-CN" altLang="en-US" sz="1600">
                <a:solidFill>
                  <a:srgbClr val="008000"/>
                </a:solidFill>
              </a:rPr>
              <a:t>中的成员</a:t>
            </a:r>
            <a:r>
              <a:rPr lang="en-US" altLang="zh-CN" sz="1600">
                <a:solidFill>
                  <a:srgbClr val="008000"/>
                </a:solidFill>
              </a:rPr>
              <a:t>month</a:t>
            </a:r>
          </a:p>
        </p:txBody>
      </p:sp>
      <p:sp>
        <p:nvSpPr>
          <p:cNvPr id="14" name="圆角矩形 12">
            <a:extLst>
              <a:ext uri="{FF2B5EF4-FFF2-40B4-BE49-F238E27FC236}">
                <a16:creationId xmlns:a16="http://schemas.microsoft.com/office/drawing/2014/main" id="{0F049BFC-9696-4323-94B2-76251E60074B}"/>
              </a:ext>
            </a:extLst>
          </p:cNvPr>
          <p:cNvSpPr/>
          <p:nvPr/>
        </p:nvSpPr>
        <p:spPr>
          <a:xfrm>
            <a:off x="1097123" y="2836458"/>
            <a:ext cx="8086634" cy="97855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student2.score</a:t>
            </a:r>
            <a:r>
              <a:rPr lang="zh-CN" altLang="en-US" sz="1600">
                <a:solidFill>
                  <a:schemeClr val="tx1"/>
                </a:solidFill>
              </a:rPr>
              <a:t>＝</a:t>
            </a:r>
            <a:r>
              <a:rPr lang="en-US" altLang="zh-CN" sz="1600" smtClean="0">
                <a:solidFill>
                  <a:schemeClr val="tx1"/>
                </a:solidFill>
              </a:rPr>
              <a:t>student1.score;	</a:t>
            </a:r>
            <a:r>
              <a:rPr lang="en-US" altLang="zh-CN" sz="1600">
                <a:solidFill>
                  <a:srgbClr val="008000"/>
                </a:solidFill>
              </a:rPr>
              <a:t>//</a:t>
            </a:r>
            <a:r>
              <a:rPr lang="zh-CN" altLang="en-US" sz="1600">
                <a:solidFill>
                  <a:srgbClr val="008000"/>
                </a:solidFill>
              </a:rPr>
              <a:t>赋值运算</a:t>
            </a:r>
            <a:endParaRPr lang="en-US" altLang="zh-CN" sz="1600">
              <a:solidFill>
                <a:srgbClr val="008000"/>
              </a:solidFill>
            </a:endParaRPr>
          </a:p>
          <a:p>
            <a:pPr algn="just">
              <a:lnSpc>
                <a:spcPct val="120000"/>
              </a:lnSpc>
              <a:defRPr/>
            </a:pPr>
            <a:r>
              <a:rPr lang="en-US" altLang="zh-CN" sz="1600" smtClean="0">
                <a:solidFill>
                  <a:schemeClr val="tx1"/>
                </a:solidFill>
              </a:rPr>
              <a:t>sum=student1.score+student2.score;	</a:t>
            </a:r>
            <a:r>
              <a:rPr lang="en-US" altLang="zh-CN" sz="1600">
                <a:solidFill>
                  <a:srgbClr val="008000"/>
                </a:solidFill>
              </a:rPr>
              <a:t>//</a:t>
            </a:r>
            <a:r>
              <a:rPr lang="zh-CN" altLang="en-US" sz="1600">
                <a:solidFill>
                  <a:srgbClr val="008000"/>
                </a:solidFill>
              </a:rPr>
              <a:t>加法运算</a:t>
            </a:r>
            <a:endParaRPr lang="en-US" altLang="zh-CN" sz="1600">
              <a:solidFill>
                <a:srgbClr val="008000"/>
              </a:solidFill>
            </a:endParaRPr>
          </a:p>
          <a:p>
            <a:pPr algn="just">
              <a:lnSpc>
                <a:spcPct val="120000"/>
              </a:lnSpc>
              <a:defRPr/>
            </a:pPr>
            <a:r>
              <a:rPr lang="en-US" altLang="zh-CN" sz="1600" smtClean="0">
                <a:solidFill>
                  <a:schemeClr val="tx1"/>
                </a:solidFill>
              </a:rPr>
              <a:t>student1.age++;			</a:t>
            </a:r>
            <a:r>
              <a:rPr lang="en-US" altLang="zh-CN" sz="1600">
                <a:solidFill>
                  <a:srgbClr val="008000"/>
                </a:solidFill>
              </a:rPr>
              <a:t>//</a:t>
            </a:r>
            <a:r>
              <a:rPr lang="zh-CN" altLang="en-US" sz="1600">
                <a:solidFill>
                  <a:srgbClr val="008000"/>
                </a:solidFill>
              </a:rPr>
              <a:t>自加运算</a:t>
            </a:r>
            <a:endParaRPr lang="en-US" altLang="zh-CN" sz="1600">
              <a:solidFill>
                <a:srgbClr val="008000"/>
              </a:solidFill>
            </a:endParaRPr>
          </a:p>
        </p:txBody>
      </p:sp>
      <p:sp>
        <p:nvSpPr>
          <p:cNvPr id="15" name="圆角矩形 12">
            <a:extLst>
              <a:ext uri="{FF2B5EF4-FFF2-40B4-BE49-F238E27FC236}">
                <a16:creationId xmlns:a16="http://schemas.microsoft.com/office/drawing/2014/main" id="{0F049BFC-9696-4323-94B2-76251E60074B}"/>
              </a:ext>
            </a:extLst>
          </p:cNvPr>
          <p:cNvSpPr/>
          <p:nvPr/>
        </p:nvSpPr>
        <p:spPr>
          <a:xfrm>
            <a:off x="1097123" y="4258999"/>
            <a:ext cx="8086634" cy="436417"/>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dirty="0">
                <a:solidFill>
                  <a:schemeClr val="tx1"/>
                </a:solidFill>
              </a:rPr>
              <a:t>student1=student2</a:t>
            </a:r>
            <a:r>
              <a:rPr lang="en-US" altLang="zh-CN" sz="1600" dirty="0" smtClean="0">
                <a:solidFill>
                  <a:schemeClr val="tx1"/>
                </a:solidFill>
              </a:rPr>
              <a:t>;	</a:t>
            </a:r>
            <a:r>
              <a:rPr lang="en-US" altLang="zh-CN" sz="1600" dirty="0" smtClean="0">
                <a:solidFill>
                  <a:srgbClr val="008000"/>
                </a:solidFill>
              </a:rPr>
              <a:t>//</a:t>
            </a:r>
            <a:r>
              <a:rPr lang="zh-CN" altLang="en-US" sz="1600" dirty="0">
                <a:solidFill>
                  <a:srgbClr val="008000"/>
                </a:solidFill>
              </a:rPr>
              <a:t>假设</a:t>
            </a:r>
            <a:r>
              <a:rPr lang="en-US" altLang="zh-CN" sz="1600" dirty="0">
                <a:solidFill>
                  <a:srgbClr val="008000"/>
                </a:solidFill>
              </a:rPr>
              <a:t>student1</a:t>
            </a:r>
            <a:r>
              <a:rPr lang="zh-CN" altLang="en-US" sz="1600" dirty="0">
                <a:solidFill>
                  <a:srgbClr val="008000"/>
                </a:solidFill>
              </a:rPr>
              <a:t>和</a:t>
            </a:r>
            <a:r>
              <a:rPr lang="en-US" altLang="zh-CN" sz="1600" dirty="0">
                <a:solidFill>
                  <a:srgbClr val="008000"/>
                </a:solidFill>
              </a:rPr>
              <a:t>student2</a:t>
            </a:r>
            <a:r>
              <a:rPr lang="zh-CN" altLang="en-US" sz="1600" dirty="0">
                <a:solidFill>
                  <a:srgbClr val="008000"/>
                </a:solidFill>
              </a:rPr>
              <a:t>已定义为同类型的结构体变量</a:t>
            </a:r>
          </a:p>
        </p:txBody>
      </p:sp>
      <p:sp>
        <p:nvSpPr>
          <p:cNvPr id="16" name="圆角矩形 12">
            <a:extLst>
              <a:ext uri="{FF2B5EF4-FFF2-40B4-BE49-F238E27FC236}">
                <a16:creationId xmlns:a16="http://schemas.microsoft.com/office/drawing/2014/main" id="{0F049BFC-9696-4323-94B2-76251E60074B}"/>
              </a:ext>
            </a:extLst>
          </p:cNvPr>
          <p:cNvSpPr/>
          <p:nvPr/>
        </p:nvSpPr>
        <p:spPr>
          <a:xfrm>
            <a:off x="1097123" y="5502655"/>
            <a:ext cx="6377103" cy="768936"/>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dirty="0" err="1" smtClean="0">
                <a:solidFill>
                  <a:schemeClr val="tx1"/>
                </a:solidFill>
              </a:rPr>
              <a:t>scanf</a:t>
            </a:r>
            <a:r>
              <a:rPr lang="en-US" altLang="zh-CN" sz="1600" dirty="0">
                <a:solidFill>
                  <a:schemeClr val="tx1"/>
                </a:solidFill>
              </a:rPr>
              <a:t>(″%d</a:t>
            </a:r>
            <a:r>
              <a:rPr lang="en-US" altLang="zh-CN" sz="1600" dirty="0" smtClean="0">
                <a:solidFill>
                  <a:schemeClr val="tx1"/>
                </a:solidFill>
              </a:rPr>
              <a:t>″,&amp;</a:t>
            </a:r>
            <a:r>
              <a:rPr lang="en-US" altLang="zh-CN" sz="1600" dirty="0">
                <a:solidFill>
                  <a:schemeClr val="tx1"/>
                </a:solidFill>
              </a:rPr>
              <a:t>student1.num</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输入</a:t>
            </a:r>
            <a:r>
              <a:rPr lang="en-US" altLang="zh-CN" sz="1600" dirty="0">
                <a:solidFill>
                  <a:srgbClr val="008000"/>
                </a:solidFill>
              </a:rPr>
              <a:t>student1.num</a:t>
            </a:r>
            <a:r>
              <a:rPr lang="zh-CN" altLang="en-US" sz="1600" dirty="0">
                <a:solidFill>
                  <a:srgbClr val="008000"/>
                </a:solidFill>
              </a:rPr>
              <a:t>的值</a:t>
            </a:r>
            <a:endParaRPr lang="en-US" altLang="zh-CN" sz="1600" dirty="0">
              <a:solidFill>
                <a:srgbClr val="008000"/>
              </a:solidFill>
            </a:endParaRPr>
          </a:p>
          <a:p>
            <a:pPr algn="just">
              <a:lnSpc>
                <a:spcPct val="120000"/>
              </a:lnSpc>
              <a:defRPr/>
            </a:pPr>
            <a:r>
              <a:rPr lang="en-US" altLang="zh-CN" sz="1600" dirty="0" err="1" smtClean="0">
                <a:solidFill>
                  <a:schemeClr val="tx1"/>
                </a:solidFill>
              </a:rPr>
              <a:t>printf</a:t>
            </a:r>
            <a:r>
              <a:rPr lang="en-US" altLang="zh-CN" sz="1600" dirty="0">
                <a:solidFill>
                  <a:schemeClr val="tx1"/>
                </a:solidFill>
              </a:rPr>
              <a:t>(″%o</a:t>
            </a:r>
            <a:r>
              <a:rPr lang="en-US" altLang="zh-CN" sz="1600" dirty="0" smtClean="0">
                <a:solidFill>
                  <a:schemeClr val="tx1"/>
                </a:solidFill>
              </a:rPr>
              <a:t>″,&amp;</a:t>
            </a:r>
            <a:r>
              <a:rPr lang="en-US" altLang="zh-CN" sz="1600" dirty="0">
                <a:solidFill>
                  <a:schemeClr val="tx1"/>
                </a:solidFill>
              </a:rPr>
              <a:t>student1</a:t>
            </a:r>
            <a:r>
              <a:rPr lang="en-US" altLang="zh-CN" sz="1600" dirty="0" smtClean="0">
                <a:solidFill>
                  <a:schemeClr val="tx1"/>
                </a:solidFill>
              </a:rPr>
              <a:t>);</a:t>
            </a:r>
            <a:r>
              <a:rPr lang="en-US" altLang="zh-CN" sz="1600" dirty="0" smtClean="0">
                <a:solidFill>
                  <a:srgbClr val="008000"/>
                </a:solidFill>
              </a:rPr>
              <a:t>//</a:t>
            </a:r>
            <a:r>
              <a:rPr lang="zh-CN" altLang="en-US" sz="1600" dirty="0">
                <a:solidFill>
                  <a:srgbClr val="008000"/>
                </a:solidFill>
              </a:rPr>
              <a:t>输出结构体变量</a:t>
            </a:r>
            <a:r>
              <a:rPr lang="en-US" altLang="zh-CN" sz="1600" dirty="0">
                <a:solidFill>
                  <a:srgbClr val="008000"/>
                </a:solidFill>
              </a:rPr>
              <a:t>student1</a:t>
            </a:r>
            <a:r>
              <a:rPr lang="zh-CN" altLang="en-US" sz="1600" dirty="0">
                <a:solidFill>
                  <a:srgbClr val="008000"/>
                </a:solidFill>
              </a:rPr>
              <a:t>的起始地址</a:t>
            </a:r>
            <a:endParaRPr lang="en-US" altLang="zh-CN" sz="1600" dirty="0">
              <a:solidFill>
                <a:srgbClr val="008000"/>
              </a:solidFill>
            </a:endParaRPr>
          </a:p>
        </p:txBody>
      </p:sp>
      <p:sp>
        <p:nvSpPr>
          <p:cNvPr id="17" name="圆角矩形 12">
            <a:extLst>
              <a:ext uri="{FF2B5EF4-FFF2-40B4-BE49-F238E27FC236}">
                <a16:creationId xmlns:a16="http://schemas.microsoft.com/office/drawing/2014/main" id="{0F049BFC-9696-4323-94B2-76251E60074B}"/>
              </a:ext>
            </a:extLst>
          </p:cNvPr>
          <p:cNvSpPr/>
          <p:nvPr/>
        </p:nvSpPr>
        <p:spPr>
          <a:xfrm>
            <a:off x="7599224" y="5489093"/>
            <a:ext cx="3605771" cy="782498"/>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scanf(″%d,%s,%c,%d,%f,%s\n″,&amp;student1); </a:t>
            </a:r>
          </a:p>
        </p:txBody>
      </p:sp>
      <p:pic>
        <p:nvPicPr>
          <p:cNvPr id="18" name="图片 17">
            <a:extLst>
              <a:ext uri="{FF2B5EF4-FFF2-40B4-BE49-F238E27FC236}">
                <a16:creationId xmlns:a16="http://schemas.microsoft.com/office/drawing/2014/main" id="{F85C959A-118B-495F-B8CB-F9B90295EF73}"/>
              </a:ext>
            </a:extLst>
          </p:cNvPr>
          <p:cNvPicPr>
            <a:picLocks noChangeAspect="1"/>
          </p:cNvPicPr>
          <p:nvPr/>
        </p:nvPicPr>
        <p:blipFill>
          <a:blip r:embed="rId3" cstate="print"/>
          <a:stretch>
            <a:fillRect/>
          </a:stretch>
        </p:blipFill>
        <p:spPr>
          <a:xfrm>
            <a:off x="10605749" y="5880342"/>
            <a:ext cx="542925" cy="552450"/>
          </a:xfrm>
          <a:prstGeom prst="rect">
            <a:avLst/>
          </a:prstGeom>
        </p:spPr>
      </p:pic>
    </p:spTree>
    <p:extLst>
      <p:ext uri="{BB962C8B-B14F-4D97-AF65-F5344CB8AC3E}">
        <p14:creationId xmlns:p14="http://schemas.microsoft.com/office/powerpoint/2010/main" val="59729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结构体变量的初始化和引用</a:t>
            </a:r>
          </a:p>
        </p:txBody>
      </p:sp>
      <p:sp>
        <p:nvSpPr>
          <p:cNvPr id="3" name="内容占位符 2"/>
          <p:cNvSpPr>
            <a:spLocks noGrp="1"/>
          </p:cNvSpPr>
          <p:nvPr>
            <p:ph idx="1"/>
          </p:nvPr>
        </p:nvSpPr>
        <p:spPr>
          <a:xfrm>
            <a:off x="490472" y="936379"/>
            <a:ext cx="10669248"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9.2】</a:t>
            </a:r>
            <a:r>
              <a:rPr lang="zh-CN" altLang="en-US" sz="2000">
                <a:solidFill>
                  <a:schemeClr val="accent1"/>
                </a:solidFill>
              </a:rPr>
              <a:t>输入两个学生的学号、姓名和成绩，输出成绩较高的学生的学号、姓名和成绩。</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96505" y="1381071"/>
            <a:ext cx="7800513"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struct</a:t>
            </a:r>
            <a:r>
              <a:rPr lang="en-US" altLang="zh-CN" sz="1400" dirty="0"/>
              <a:t> Student	</a:t>
            </a:r>
            <a:r>
              <a:rPr lang="en-US" altLang="zh-CN" sz="1400" dirty="0" smtClean="0"/>
              <a:t>		</a:t>
            </a:r>
            <a:r>
              <a:rPr lang="en-US" altLang="zh-CN" sz="1400" dirty="0" smtClean="0">
                <a:solidFill>
                  <a:srgbClr val="008000"/>
                </a:solidFill>
              </a:rPr>
              <a:t>//</a:t>
            </a:r>
            <a:r>
              <a:rPr lang="zh-CN" altLang="en-US" sz="1400" dirty="0">
                <a:solidFill>
                  <a:srgbClr val="008000"/>
                </a:solidFill>
              </a:rPr>
              <a:t>声明结构体类型</a:t>
            </a:r>
            <a:r>
              <a:rPr lang="en-US" altLang="zh-CN" sz="1400" dirty="0" err="1">
                <a:solidFill>
                  <a:srgbClr val="008000"/>
                </a:solidFill>
              </a:rPr>
              <a:t>struct</a:t>
            </a:r>
            <a:r>
              <a:rPr lang="en-US" altLang="zh-CN" sz="1400" dirty="0">
                <a:solidFill>
                  <a:srgbClr val="008000"/>
                </a:solidFill>
              </a:rPr>
              <a:t> Student </a:t>
            </a:r>
          </a:p>
          <a:p>
            <a:pPr defTabSz="363538">
              <a:lnSpc>
                <a:spcPct val="120000"/>
              </a:lnSpc>
            </a:pPr>
            <a:r>
              <a:rPr lang="en-US" altLang="zh-CN" sz="1400" dirty="0"/>
              <a:t>	{	</a:t>
            </a:r>
            <a:r>
              <a:rPr lang="en-US" altLang="zh-CN" sz="1400" dirty="0" err="1"/>
              <a:t>int</a:t>
            </a:r>
            <a:r>
              <a:rPr lang="en-US" altLang="zh-CN" sz="1400" dirty="0"/>
              <a:t> </a:t>
            </a:r>
            <a:r>
              <a:rPr lang="en-US" altLang="zh-CN" sz="1400" dirty="0" err="1"/>
              <a:t>num</a:t>
            </a:r>
            <a:r>
              <a:rPr lang="en-US" altLang="zh-CN" sz="1400" dirty="0"/>
              <a:t>;</a:t>
            </a:r>
          </a:p>
          <a:p>
            <a:pPr defTabSz="363538">
              <a:lnSpc>
                <a:spcPct val="120000"/>
              </a:lnSpc>
            </a:pPr>
            <a:r>
              <a:rPr lang="en-US" altLang="zh-CN" sz="1400" dirty="0"/>
              <a:t>		char name[20];</a:t>
            </a:r>
          </a:p>
          <a:p>
            <a:pPr defTabSz="363538">
              <a:lnSpc>
                <a:spcPct val="120000"/>
              </a:lnSpc>
            </a:pPr>
            <a:r>
              <a:rPr lang="en-US" altLang="zh-CN" sz="1400" dirty="0"/>
              <a:t>		float score;</a:t>
            </a:r>
          </a:p>
          <a:p>
            <a:pPr defTabSz="363538">
              <a:lnSpc>
                <a:spcPct val="120000"/>
              </a:lnSpc>
            </a:pPr>
            <a:r>
              <a:rPr lang="en-US" altLang="zh-CN" sz="1400" dirty="0"/>
              <a:t>	}student1,student2;	</a:t>
            </a:r>
            <a:r>
              <a:rPr lang="en-US" altLang="zh-CN" sz="1400" dirty="0">
                <a:solidFill>
                  <a:srgbClr val="008000"/>
                </a:solidFill>
              </a:rPr>
              <a:t>//</a:t>
            </a:r>
            <a:r>
              <a:rPr lang="zh-CN" altLang="en-US" sz="1400" dirty="0">
                <a:solidFill>
                  <a:srgbClr val="008000"/>
                </a:solidFill>
              </a:rPr>
              <a:t>定义两个结构体变量</a:t>
            </a:r>
            <a:r>
              <a:rPr lang="en-US" altLang="zh-CN" sz="1400" dirty="0">
                <a:solidFill>
                  <a:srgbClr val="008000"/>
                </a:solidFill>
              </a:rPr>
              <a:t>student1,student2 </a:t>
            </a:r>
          </a:p>
          <a:p>
            <a:pPr defTabSz="363538">
              <a:lnSpc>
                <a:spcPct val="120000"/>
              </a:lnSpc>
            </a:pPr>
            <a:r>
              <a:rPr lang="en-US" altLang="zh-CN" sz="1400" dirty="0"/>
              <a:t>	</a:t>
            </a:r>
            <a:r>
              <a:rPr lang="en-US" altLang="zh-CN" sz="1400" dirty="0" err="1"/>
              <a:t>scanf</a:t>
            </a:r>
            <a:r>
              <a:rPr lang="en-US" altLang="zh-CN" sz="1400" dirty="0"/>
              <a:t>("%d%s%f",&amp;student1.num,student1.name,&amp;student1.score);	</a:t>
            </a:r>
            <a:r>
              <a:rPr lang="en-US" altLang="zh-CN" sz="1400" dirty="0">
                <a:solidFill>
                  <a:srgbClr val="008000"/>
                </a:solidFill>
              </a:rPr>
              <a:t>//</a:t>
            </a:r>
            <a:r>
              <a:rPr lang="zh-CN" altLang="en-US" sz="1400" dirty="0">
                <a:solidFill>
                  <a:srgbClr val="008000"/>
                </a:solidFill>
              </a:rPr>
              <a:t>输入学生</a:t>
            </a:r>
            <a:r>
              <a:rPr lang="en-US" altLang="zh-CN" sz="1400" dirty="0">
                <a:solidFill>
                  <a:srgbClr val="008000"/>
                </a:solidFill>
              </a:rPr>
              <a:t>1</a:t>
            </a:r>
            <a:r>
              <a:rPr lang="zh-CN" altLang="en-US" sz="1400" dirty="0">
                <a:solidFill>
                  <a:srgbClr val="008000"/>
                </a:solidFill>
              </a:rPr>
              <a:t>的数据</a:t>
            </a:r>
          </a:p>
          <a:p>
            <a:pPr defTabSz="363538">
              <a:lnSpc>
                <a:spcPct val="120000"/>
              </a:lnSpc>
            </a:pPr>
            <a:r>
              <a:rPr lang="zh-CN" altLang="en-US" sz="1400" dirty="0"/>
              <a:t>	</a:t>
            </a:r>
            <a:r>
              <a:rPr lang="en-US" altLang="zh-CN" sz="1400" dirty="0" err="1"/>
              <a:t>scanf</a:t>
            </a:r>
            <a:r>
              <a:rPr lang="en-US" altLang="zh-CN" sz="1400" dirty="0"/>
              <a:t>("%d%s%f",&amp;student2.num,student2.name,&amp;student2.score);	</a:t>
            </a:r>
            <a:r>
              <a:rPr lang="en-US" altLang="zh-CN" sz="1400" dirty="0">
                <a:solidFill>
                  <a:srgbClr val="008000"/>
                </a:solidFill>
              </a:rPr>
              <a:t>//</a:t>
            </a:r>
            <a:r>
              <a:rPr lang="zh-CN" altLang="en-US" sz="1400" dirty="0">
                <a:solidFill>
                  <a:srgbClr val="008000"/>
                </a:solidFill>
              </a:rPr>
              <a:t>输入</a:t>
            </a:r>
            <a:r>
              <a:rPr lang="zh-CN" altLang="en-US" sz="1400" dirty="0" smtClean="0">
                <a:solidFill>
                  <a:srgbClr val="008000"/>
                </a:solidFill>
              </a:rPr>
              <a:t>学生</a:t>
            </a:r>
            <a:r>
              <a:rPr lang="en-US" altLang="zh-CN" sz="1400" dirty="0" smtClean="0">
                <a:solidFill>
                  <a:srgbClr val="008000"/>
                </a:solidFill>
              </a:rPr>
              <a:t>2</a:t>
            </a:r>
            <a:r>
              <a:rPr lang="zh-CN" altLang="en-US" sz="1400" dirty="0" smtClean="0">
                <a:solidFill>
                  <a:srgbClr val="008000"/>
                </a:solidFill>
              </a:rPr>
              <a:t>的</a:t>
            </a:r>
            <a:r>
              <a:rPr lang="zh-CN" altLang="en-US" sz="1400" dirty="0">
                <a:solidFill>
                  <a:srgbClr val="008000"/>
                </a:solidFill>
              </a:rPr>
              <a:t>数据</a:t>
            </a:r>
          </a:p>
          <a:p>
            <a:pPr defTabSz="363538">
              <a:lnSpc>
                <a:spcPct val="120000"/>
              </a:lnSpc>
            </a:pPr>
            <a:r>
              <a:rPr lang="zh-CN" altLang="en-US" sz="1400" dirty="0"/>
              <a:t>	</a:t>
            </a:r>
            <a:r>
              <a:rPr lang="en-US" altLang="zh-CN" sz="1400" dirty="0" err="1"/>
              <a:t>printf</a:t>
            </a:r>
            <a:r>
              <a:rPr lang="en-US" altLang="zh-CN" sz="1400" dirty="0"/>
              <a:t>("The higher score is:\n");</a:t>
            </a:r>
          </a:p>
          <a:p>
            <a:pPr defTabSz="363538">
              <a:lnSpc>
                <a:spcPct val="120000"/>
              </a:lnSpc>
            </a:pPr>
            <a:r>
              <a:rPr lang="en-US" altLang="zh-CN" sz="1400" dirty="0"/>
              <a:t>	if(student1.score&gt;student2.score)</a:t>
            </a:r>
          </a:p>
          <a:p>
            <a:pPr defTabSz="363538">
              <a:lnSpc>
                <a:spcPct val="120000"/>
              </a:lnSpc>
            </a:pPr>
            <a:r>
              <a:rPr lang="en-US" altLang="zh-CN" sz="1400" dirty="0"/>
              <a:t>		</a:t>
            </a:r>
            <a:r>
              <a:rPr lang="en-US" altLang="zh-CN" sz="1400" dirty="0" err="1"/>
              <a:t>printf</a:t>
            </a:r>
            <a:r>
              <a:rPr lang="en-US" altLang="zh-CN" sz="1400" dirty="0"/>
              <a:t>("%</a:t>
            </a:r>
            <a:r>
              <a:rPr lang="en-US" altLang="zh-CN" sz="1400" dirty="0" smtClean="0"/>
              <a:t>d  %s  %</a:t>
            </a:r>
            <a:r>
              <a:rPr lang="en-US" altLang="zh-CN" sz="1400" dirty="0"/>
              <a:t>6.2f\n",student1.num,student1.name,student1.score);</a:t>
            </a:r>
          </a:p>
          <a:p>
            <a:pPr defTabSz="363538">
              <a:lnSpc>
                <a:spcPct val="120000"/>
              </a:lnSpc>
            </a:pPr>
            <a:r>
              <a:rPr lang="en-US" altLang="zh-CN" sz="1400" dirty="0"/>
              <a:t>	else if(student1.score&lt;student2.score)</a:t>
            </a:r>
          </a:p>
          <a:p>
            <a:pPr defTabSz="363538">
              <a:lnSpc>
                <a:spcPct val="120000"/>
              </a:lnSpc>
            </a:pPr>
            <a:r>
              <a:rPr lang="en-US" altLang="zh-CN" sz="1400" dirty="0"/>
              <a:t>		</a:t>
            </a:r>
            <a:r>
              <a:rPr lang="en-US" altLang="zh-CN" sz="1400" dirty="0" err="1"/>
              <a:t>printf</a:t>
            </a:r>
            <a:r>
              <a:rPr lang="en-US" altLang="zh-CN" sz="1400" dirty="0"/>
              <a:t>("%</a:t>
            </a:r>
            <a:r>
              <a:rPr lang="en-US" altLang="zh-CN" sz="1400" dirty="0" smtClean="0"/>
              <a:t>d  %s  %</a:t>
            </a:r>
            <a:r>
              <a:rPr lang="en-US" altLang="zh-CN" sz="1400" dirty="0"/>
              <a:t>6.2f\n",student2.num,student2.name,student2.score);</a:t>
            </a:r>
          </a:p>
          <a:p>
            <a:pPr defTabSz="363538">
              <a:lnSpc>
                <a:spcPct val="120000"/>
              </a:lnSpc>
            </a:pPr>
            <a:r>
              <a:rPr lang="en-US" altLang="zh-CN" sz="1400" dirty="0"/>
              <a:t>	else</a:t>
            </a:r>
          </a:p>
          <a:p>
            <a:pPr defTabSz="363538">
              <a:lnSpc>
                <a:spcPct val="120000"/>
              </a:lnSpc>
            </a:pPr>
            <a:r>
              <a:rPr lang="en-US" altLang="zh-CN" sz="1400" dirty="0"/>
              <a:t>	{	</a:t>
            </a:r>
            <a:r>
              <a:rPr lang="en-US" altLang="zh-CN" sz="1400" dirty="0" err="1"/>
              <a:t>printf</a:t>
            </a:r>
            <a:r>
              <a:rPr lang="en-US" altLang="zh-CN" sz="1400" dirty="0"/>
              <a:t>("%</a:t>
            </a:r>
            <a:r>
              <a:rPr lang="en-US" altLang="zh-CN" sz="1400" dirty="0" smtClean="0"/>
              <a:t>d  %s  %</a:t>
            </a:r>
            <a:r>
              <a:rPr lang="en-US" altLang="zh-CN" sz="1400" dirty="0"/>
              <a:t>6.2f\n",student1.num,student1.name,student1.score);</a:t>
            </a:r>
          </a:p>
          <a:p>
            <a:pPr defTabSz="363538">
              <a:lnSpc>
                <a:spcPct val="120000"/>
              </a:lnSpc>
            </a:pPr>
            <a:r>
              <a:rPr lang="en-US" altLang="zh-CN" sz="1400" dirty="0"/>
              <a:t>		</a:t>
            </a:r>
            <a:r>
              <a:rPr lang="en-US" altLang="zh-CN" sz="1400" dirty="0" err="1"/>
              <a:t>printf</a:t>
            </a:r>
            <a:r>
              <a:rPr lang="en-US" altLang="zh-CN" sz="1400" dirty="0"/>
              <a:t>("%</a:t>
            </a:r>
            <a:r>
              <a:rPr lang="en-US" altLang="zh-CN" sz="1400" dirty="0" smtClean="0"/>
              <a:t>d  %s  %</a:t>
            </a:r>
            <a:r>
              <a:rPr lang="en-US" altLang="zh-CN" sz="1400" dirty="0"/>
              <a:t>6.2f\n",student2.num,student2.name,student2.score);</a:t>
            </a:r>
          </a:p>
          <a:p>
            <a:pPr defTabSz="363538">
              <a:lnSpc>
                <a:spcPct val="120000"/>
              </a:lnSpc>
            </a:pPr>
            <a:r>
              <a:rPr lang="en-US" altLang="zh-CN" sz="1400" dirty="0"/>
              <a:t>	}</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8278672" y="4235838"/>
            <a:ext cx="3457575" cy="1104900"/>
          </a:xfrm>
          <a:prstGeom prst="rect">
            <a:avLst/>
          </a:prstGeom>
        </p:spPr>
      </p:pic>
    </p:spTree>
    <p:extLst>
      <p:ext uri="{BB962C8B-B14F-4D97-AF65-F5344CB8AC3E}">
        <p14:creationId xmlns:p14="http://schemas.microsoft.com/office/powerpoint/2010/main" val="3341527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使用结构体数组</a:t>
            </a:r>
            <a:endParaRPr lang="zh-CN" altLang="en-US" dirty="0"/>
          </a:p>
        </p:txBody>
      </p:sp>
    </p:spTree>
    <p:extLst>
      <p:ext uri="{BB962C8B-B14F-4D97-AF65-F5344CB8AC3E}">
        <p14:creationId xmlns:p14="http://schemas.microsoft.com/office/powerpoint/2010/main" val="338769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定义结构体数组</a:t>
            </a:r>
          </a:p>
        </p:txBody>
      </p:sp>
      <p:sp>
        <p:nvSpPr>
          <p:cNvPr id="3" name="内容占位符 2"/>
          <p:cNvSpPr>
            <a:spLocks noGrp="1"/>
          </p:cNvSpPr>
          <p:nvPr>
            <p:ph idx="1"/>
          </p:nvPr>
        </p:nvSpPr>
        <p:spPr>
          <a:xfrm>
            <a:off x="490472" y="936379"/>
            <a:ext cx="10456449"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9.3】</a:t>
            </a:r>
            <a:r>
              <a:rPr lang="zh-CN" altLang="en-US" sz="2000">
                <a:solidFill>
                  <a:schemeClr val="accent1"/>
                </a:solidFill>
              </a:rPr>
              <a:t>有</a:t>
            </a:r>
            <a:r>
              <a:rPr lang="en-US" altLang="zh-CN" sz="2000">
                <a:solidFill>
                  <a:schemeClr val="accent1"/>
                </a:solidFill>
              </a:rPr>
              <a:t>3</a:t>
            </a:r>
            <a:r>
              <a:rPr lang="zh-CN" altLang="en-US" sz="2000">
                <a:solidFill>
                  <a:schemeClr val="accent1"/>
                </a:solidFill>
              </a:rPr>
              <a:t>个候选人，每个选民只能投票选一人，要求编一个统计选票的程序，先后输入被选人的名字，最后输出各人得票结果。</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346144" y="1434705"/>
            <a:ext cx="6385781"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smtClean="0"/>
              <a:t>#</a:t>
            </a:r>
            <a:r>
              <a:rPr lang="en-US" altLang="zh-CN" sz="1400" dirty="0"/>
              <a:t>include &lt;</a:t>
            </a:r>
            <a:r>
              <a:rPr lang="en-US" altLang="zh-CN" sz="1400" dirty="0" err="1"/>
              <a:t>string.h</a:t>
            </a:r>
            <a:r>
              <a:rPr lang="en-US" altLang="zh-CN" sz="1400" dirty="0"/>
              <a:t>&gt;</a:t>
            </a:r>
          </a:p>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struct</a:t>
            </a:r>
            <a:r>
              <a:rPr lang="en-US" altLang="zh-CN" sz="1400" dirty="0"/>
              <a:t> Person	</a:t>
            </a:r>
            <a:r>
              <a:rPr lang="en-US" altLang="zh-CN" sz="1400" dirty="0" smtClean="0"/>
              <a:t>					</a:t>
            </a:r>
            <a:r>
              <a:rPr lang="en-US" altLang="zh-CN" sz="1400" dirty="0" smtClean="0">
                <a:solidFill>
                  <a:srgbClr val="008000"/>
                </a:solidFill>
              </a:rPr>
              <a:t>//</a:t>
            </a:r>
            <a:r>
              <a:rPr lang="zh-CN" altLang="en-US" sz="1400" dirty="0">
                <a:solidFill>
                  <a:srgbClr val="008000"/>
                </a:solidFill>
              </a:rPr>
              <a:t>声明结构体类型</a:t>
            </a:r>
            <a:r>
              <a:rPr lang="en-US" altLang="zh-CN" sz="1400" dirty="0" err="1">
                <a:solidFill>
                  <a:srgbClr val="008000"/>
                </a:solidFill>
              </a:rPr>
              <a:t>struct</a:t>
            </a:r>
            <a:r>
              <a:rPr lang="en-US" altLang="zh-CN" sz="1400" dirty="0">
                <a:solidFill>
                  <a:srgbClr val="008000"/>
                </a:solidFill>
              </a:rPr>
              <a:t> Person</a:t>
            </a:r>
          </a:p>
          <a:p>
            <a:pPr defTabSz="363538">
              <a:lnSpc>
                <a:spcPct val="120000"/>
              </a:lnSpc>
            </a:pPr>
            <a:r>
              <a:rPr lang="en-US" altLang="zh-CN" sz="1400" dirty="0"/>
              <a:t>{	char name[20];	</a:t>
            </a:r>
            <a:r>
              <a:rPr lang="en-US" altLang="zh-CN" sz="1400" dirty="0" smtClean="0"/>
              <a:t>			</a:t>
            </a:r>
            <a:r>
              <a:rPr lang="en-US" altLang="zh-CN" sz="1400" dirty="0">
                <a:solidFill>
                  <a:srgbClr val="008000"/>
                </a:solidFill>
              </a:rPr>
              <a:t>//</a:t>
            </a:r>
            <a:r>
              <a:rPr lang="zh-CN" altLang="en-US" sz="1400" dirty="0">
                <a:solidFill>
                  <a:srgbClr val="008000"/>
                </a:solidFill>
              </a:rPr>
              <a:t>候选人姓名</a:t>
            </a:r>
          </a:p>
          <a:p>
            <a:pPr defTabSz="363538">
              <a:lnSpc>
                <a:spcPct val="120000"/>
              </a:lnSpc>
            </a:pPr>
            <a:r>
              <a:rPr lang="zh-CN" altLang="en-US" sz="1400" dirty="0"/>
              <a:t>	</a:t>
            </a:r>
            <a:r>
              <a:rPr lang="en-US" altLang="zh-CN" sz="1400" dirty="0" err="1"/>
              <a:t>int</a:t>
            </a:r>
            <a:r>
              <a:rPr lang="en-US" altLang="zh-CN" sz="1400" dirty="0"/>
              <a:t> count;	</a:t>
            </a:r>
            <a:r>
              <a:rPr lang="en-US" altLang="zh-CN" sz="1400" dirty="0" smtClean="0"/>
              <a:t>					</a:t>
            </a:r>
            <a:r>
              <a:rPr lang="en-US" altLang="zh-CN" sz="1400" dirty="0">
                <a:solidFill>
                  <a:srgbClr val="008000"/>
                </a:solidFill>
              </a:rPr>
              <a:t>//</a:t>
            </a:r>
            <a:r>
              <a:rPr lang="zh-CN" altLang="en-US" sz="1400" dirty="0">
                <a:solidFill>
                  <a:srgbClr val="008000"/>
                </a:solidFill>
              </a:rPr>
              <a:t>候选人得票数 </a:t>
            </a:r>
          </a:p>
          <a:p>
            <a:pPr defTabSz="363538">
              <a:lnSpc>
                <a:spcPct val="120000"/>
              </a:lnSpc>
            </a:pPr>
            <a:r>
              <a:rPr lang="en-US" altLang="zh-CN" sz="1400" dirty="0"/>
              <a:t>}leader[3]={"Li",0,"Zhang",0,"Sun",0};	</a:t>
            </a:r>
            <a:r>
              <a:rPr lang="en-US" altLang="zh-CN" sz="1400" dirty="0">
                <a:solidFill>
                  <a:srgbClr val="008000"/>
                </a:solidFill>
              </a:rPr>
              <a:t>//</a:t>
            </a:r>
            <a:r>
              <a:rPr lang="zh-CN" altLang="en-US" sz="1400" dirty="0">
                <a:solidFill>
                  <a:srgbClr val="008000"/>
                </a:solidFill>
              </a:rPr>
              <a:t>定义结构体数组并初始化</a:t>
            </a:r>
          </a:p>
          <a:p>
            <a:pPr defTabSz="363538">
              <a:lnSpc>
                <a:spcPct val="120000"/>
              </a:lnSpc>
            </a:pPr>
            <a:endParaRPr lang="zh-CN" altLang="en-US" sz="1400" dirty="0"/>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a:t>
            </a:r>
            <a:r>
              <a:rPr lang="en-US" altLang="zh-CN" sz="1400" dirty="0"/>
              <a:t>;</a:t>
            </a:r>
          </a:p>
          <a:p>
            <a:pPr defTabSz="363538">
              <a:lnSpc>
                <a:spcPct val="120000"/>
              </a:lnSpc>
            </a:pPr>
            <a:r>
              <a:rPr lang="en-US" altLang="zh-CN" sz="1400" dirty="0"/>
              <a:t>	char </a:t>
            </a:r>
            <a:r>
              <a:rPr lang="en-US" altLang="zh-CN" sz="1400" dirty="0" err="1"/>
              <a:t>leader_name</a:t>
            </a:r>
            <a:r>
              <a:rPr lang="en-US" altLang="zh-CN" sz="1400" dirty="0"/>
              <a:t>[20];	</a:t>
            </a:r>
            <a:r>
              <a:rPr lang="en-US" altLang="zh-CN" sz="1400" dirty="0" smtClean="0"/>
              <a:t>		</a:t>
            </a:r>
            <a:r>
              <a:rPr lang="en-US" altLang="zh-CN" sz="1400" dirty="0">
                <a:solidFill>
                  <a:srgbClr val="008000"/>
                </a:solidFill>
              </a:rPr>
              <a:t>//</a:t>
            </a:r>
            <a:r>
              <a:rPr lang="zh-CN" altLang="en-US" sz="1400" dirty="0">
                <a:solidFill>
                  <a:srgbClr val="008000"/>
                </a:solidFill>
              </a:rPr>
              <a:t>定义字符数组 </a:t>
            </a:r>
          </a:p>
          <a:p>
            <a:pPr defTabSz="363538">
              <a:lnSpc>
                <a:spcPct val="120000"/>
              </a:lnSpc>
            </a:pPr>
            <a:r>
              <a:rPr lang="zh-CN" altLang="en-US" sz="1400" dirty="0"/>
              <a:t>	</a:t>
            </a:r>
            <a:r>
              <a:rPr lang="en-US" altLang="zh-CN" sz="1400" dirty="0"/>
              <a:t>for(</a:t>
            </a:r>
            <a:r>
              <a:rPr lang="en-US" altLang="zh-CN" sz="1400" dirty="0" err="1"/>
              <a:t>i</a:t>
            </a:r>
            <a:r>
              <a:rPr lang="en-US" altLang="zh-CN" sz="1400" dirty="0"/>
              <a:t>=1;i&lt;=10;i++)</a:t>
            </a:r>
          </a:p>
          <a:p>
            <a:pPr defTabSz="363538">
              <a:lnSpc>
                <a:spcPct val="120000"/>
              </a:lnSpc>
            </a:pPr>
            <a:r>
              <a:rPr lang="en-US" altLang="zh-CN" sz="1400" dirty="0"/>
              <a:t>	{	</a:t>
            </a:r>
            <a:r>
              <a:rPr lang="en-US" altLang="zh-CN" sz="1400" dirty="0" err="1"/>
              <a:t>scanf</a:t>
            </a:r>
            <a:r>
              <a:rPr lang="en-US" altLang="zh-CN" sz="1400" dirty="0"/>
              <a:t>("%s",</a:t>
            </a:r>
            <a:r>
              <a:rPr lang="en-US" altLang="zh-CN" sz="1400" dirty="0" err="1"/>
              <a:t>leader_name</a:t>
            </a:r>
            <a:r>
              <a:rPr lang="en-US" altLang="zh-CN" sz="1400" dirty="0" smtClean="0"/>
              <a:t>);	</a:t>
            </a:r>
            <a:r>
              <a:rPr lang="en-US" altLang="zh-CN" sz="1400" dirty="0">
                <a:solidFill>
                  <a:srgbClr val="008000"/>
                </a:solidFill>
              </a:rPr>
              <a:t>//</a:t>
            </a:r>
            <a:r>
              <a:rPr lang="zh-CN" altLang="en-US" sz="1400" dirty="0">
                <a:solidFill>
                  <a:srgbClr val="008000"/>
                </a:solidFill>
              </a:rPr>
              <a:t>输入所选的候选人姓名</a:t>
            </a:r>
          </a:p>
          <a:p>
            <a:pPr defTabSz="363538">
              <a:lnSpc>
                <a:spcPct val="120000"/>
              </a:lnSpc>
            </a:pPr>
            <a:r>
              <a:rPr lang="zh-CN" altLang="en-US" sz="1400" dirty="0"/>
              <a:t>		</a:t>
            </a:r>
            <a:r>
              <a:rPr lang="en-US" altLang="zh-CN" sz="1400" dirty="0"/>
              <a:t>for(j=0;j&lt;3;j++)</a:t>
            </a:r>
          </a:p>
          <a:p>
            <a:pPr defTabSz="363538">
              <a:lnSpc>
                <a:spcPct val="120000"/>
              </a:lnSpc>
            </a:pPr>
            <a:r>
              <a:rPr lang="en-US" altLang="zh-CN" sz="1400" dirty="0"/>
              <a:t>		</a:t>
            </a:r>
            <a:r>
              <a:rPr lang="en-US" altLang="zh-CN" sz="1400" dirty="0" smtClean="0"/>
              <a:t>  if(</a:t>
            </a:r>
            <a:r>
              <a:rPr lang="en-US" altLang="zh-CN" sz="1400" dirty="0" err="1" smtClean="0"/>
              <a:t>strcmp</a:t>
            </a:r>
            <a:r>
              <a:rPr lang="en-US" altLang="zh-CN" sz="1400" dirty="0" smtClean="0"/>
              <a:t>(</a:t>
            </a:r>
            <a:r>
              <a:rPr lang="en-US" altLang="zh-CN" sz="1400" dirty="0" err="1" smtClean="0"/>
              <a:t>leader_name,leader</a:t>
            </a:r>
            <a:r>
              <a:rPr lang="en-US" altLang="zh-CN" sz="1400" dirty="0" smtClean="0"/>
              <a:t>[j</a:t>
            </a:r>
            <a:r>
              <a:rPr lang="en-US" altLang="zh-CN" sz="1400" dirty="0"/>
              <a:t>].name)==0) leader[j].count++;</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nResult</a:t>
            </a:r>
            <a:r>
              <a:rPr lang="en-US" altLang="zh-CN" sz="1400" dirty="0"/>
              <a:t>:\n");</a:t>
            </a:r>
          </a:p>
          <a:p>
            <a:pPr defTabSz="363538">
              <a:lnSpc>
                <a:spcPct val="120000"/>
              </a:lnSpc>
            </a:pPr>
            <a:r>
              <a:rPr lang="en-US" altLang="zh-CN" sz="1400" dirty="0"/>
              <a:t>	for(</a:t>
            </a:r>
            <a:r>
              <a:rPr lang="en-US" altLang="zh-CN" sz="1400" dirty="0" err="1"/>
              <a:t>i</a:t>
            </a:r>
            <a:r>
              <a:rPr lang="en-US" altLang="zh-CN" sz="1400" dirty="0"/>
              <a:t>=0;i&lt;3;i++)</a:t>
            </a:r>
          </a:p>
          <a:p>
            <a:pPr defTabSz="363538">
              <a:lnSpc>
                <a:spcPct val="120000"/>
              </a:lnSpc>
            </a:pPr>
            <a:r>
              <a:rPr lang="en-US" altLang="zh-CN" sz="1400" dirty="0"/>
              <a:t>		</a:t>
            </a:r>
            <a:r>
              <a:rPr lang="en-US" altLang="zh-CN" sz="1400" dirty="0" err="1"/>
              <a:t>printf</a:t>
            </a:r>
            <a:r>
              <a:rPr lang="en-US" altLang="zh-CN" sz="1400" dirty="0"/>
              <a:t>("%5s:%d\</a:t>
            </a:r>
            <a:r>
              <a:rPr lang="en-US" altLang="zh-CN" sz="1400" dirty="0" err="1"/>
              <a:t>n",leader</a:t>
            </a:r>
            <a:r>
              <a:rPr lang="en-US" altLang="zh-CN" sz="1400" dirty="0"/>
              <a:t>[</a:t>
            </a:r>
            <a:r>
              <a:rPr lang="en-US" altLang="zh-CN" sz="1400" dirty="0" err="1"/>
              <a:t>i</a:t>
            </a:r>
            <a:r>
              <a:rPr lang="en-US" altLang="zh-CN" sz="1400" dirty="0"/>
              <a:t>].</a:t>
            </a:r>
            <a:r>
              <a:rPr lang="en-US" altLang="zh-CN" sz="1400" dirty="0" err="1"/>
              <a:t>name,leader</a:t>
            </a:r>
            <a:r>
              <a:rPr lang="en-US" altLang="zh-CN" sz="1400" dirty="0"/>
              <a:t>[</a:t>
            </a:r>
            <a:r>
              <a:rPr lang="en-US" altLang="zh-CN" sz="1400" dirty="0" err="1"/>
              <a:t>i</a:t>
            </a:r>
            <a:r>
              <a:rPr lang="en-US" altLang="zh-CN" sz="1400" dirty="0"/>
              <a:t>].count);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5" name="图片 4"/>
          <p:cNvPicPr>
            <a:picLocks noChangeAspect="1"/>
          </p:cNvPicPr>
          <p:nvPr/>
        </p:nvPicPr>
        <p:blipFill>
          <a:blip r:embed="rId3" cstate="print"/>
          <a:stretch>
            <a:fillRect/>
          </a:stretch>
        </p:blipFill>
        <p:spPr>
          <a:xfrm>
            <a:off x="1693024" y="3923389"/>
            <a:ext cx="3457575" cy="279082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449125072"/>
              </p:ext>
            </p:extLst>
          </p:nvPr>
        </p:nvGraphicFramePr>
        <p:xfrm>
          <a:off x="1693024" y="1964534"/>
          <a:ext cx="2508040" cy="1483360"/>
        </p:xfrm>
        <a:graphic>
          <a:graphicData uri="http://schemas.openxmlformats.org/drawingml/2006/table">
            <a:tbl>
              <a:tblPr>
                <a:tableStyleId>{5C22544A-7EE6-4342-B048-85BDC9FD1C3A}</a:tableStyleId>
              </a:tblPr>
              <a:tblGrid>
                <a:gridCol w="1254020">
                  <a:extLst>
                    <a:ext uri="{9D8B030D-6E8A-4147-A177-3AD203B41FA5}">
                      <a16:colId xmlns:a16="http://schemas.microsoft.com/office/drawing/2014/main" val="3703916330"/>
                    </a:ext>
                  </a:extLst>
                </a:gridCol>
                <a:gridCol w="1254020">
                  <a:extLst>
                    <a:ext uri="{9D8B030D-6E8A-4147-A177-3AD203B41FA5}">
                      <a16:colId xmlns:a16="http://schemas.microsoft.com/office/drawing/2014/main" val="2570724792"/>
                    </a:ext>
                  </a:extLst>
                </a:gridCol>
              </a:tblGrid>
              <a:tr h="370840">
                <a:tc>
                  <a:txBody>
                    <a:bodyPr/>
                    <a:lstStyle/>
                    <a:p>
                      <a:pPr algn="ctr"/>
                      <a:r>
                        <a:rPr lang="en-US" altLang="zh-CN" sz="1600" smtClean="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count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9576627"/>
                  </a:ext>
                </a:extLst>
              </a:tr>
              <a:tr h="370840">
                <a:tc>
                  <a:txBody>
                    <a:bodyPr/>
                    <a:lstStyle/>
                    <a:p>
                      <a:pPr algn="ctr"/>
                      <a:r>
                        <a:rPr lang="en-US" altLang="zh-CN" sz="1600" smtClean="0"/>
                        <a:t>Li</a:t>
                      </a:r>
                      <a:endParaRPr lang="zh-CN" altLang="en-US" sz="1600"/>
                    </a:p>
                  </a:txBody>
                  <a:tcPr>
                    <a:lnT w="12700" cmpd="sng">
                      <a:noFill/>
                    </a:lnT>
                  </a:tcPr>
                </a:tc>
                <a:tc>
                  <a:txBody>
                    <a:bodyPr/>
                    <a:lstStyle/>
                    <a:p>
                      <a:pPr algn="ctr"/>
                      <a:r>
                        <a:rPr lang="en-US" altLang="zh-CN" sz="1600" smtClean="0"/>
                        <a:t>0</a:t>
                      </a:r>
                      <a:endParaRPr lang="zh-CN" altLang="en-US" sz="1600"/>
                    </a:p>
                  </a:txBody>
                  <a:tcPr>
                    <a:lnT w="12700" cmpd="sng">
                      <a:noFill/>
                    </a:lnT>
                  </a:tcPr>
                </a:tc>
                <a:extLst>
                  <a:ext uri="{0D108BD9-81ED-4DB2-BD59-A6C34878D82A}">
                    <a16:rowId xmlns:a16="http://schemas.microsoft.com/office/drawing/2014/main" val="129754360"/>
                  </a:ext>
                </a:extLst>
              </a:tr>
              <a:tr h="370840">
                <a:tc>
                  <a:txBody>
                    <a:bodyPr/>
                    <a:lstStyle/>
                    <a:p>
                      <a:pPr algn="ctr"/>
                      <a:r>
                        <a:rPr lang="en-US" altLang="zh-CN" sz="1600" smtClean="0"/>
                        <a:t>Zhang</a:t>
                      </a:r>
                      <a:endParaRPr lang="zh-CN" altLang="en-US" sz="1600"/>
                    </a:p>
                  </a:txBody>
                  <a:tcPr/>
                </a:tc>
                <a:tc>
                  <a:txBody>
                    <a:bodyPr/>
                    <a:lstStyle/>
                    <a:p>
                      <a:pPr algn="ctr"/>
                      <a:r>
                        <a:rPr lang="en-US" altLang="zh-CN" sz="1600" smtClean="0"/>
                        <a:t>0</a:t>
                      </a:r>
                      <a:endParaRPr lang="zh-CN" altLang="en-US" sz="1600"/>
                    </a:p>
                  </a:txBody>
                  <a:tcPr/>
                </a:tc>
                <a:extLst>
                  <a:ext uri="{0D108BD9-81ED-4DB2-BD59-A6C34878D82A}">
                    <a16:rowId xmlns:a16="http://schemas.microsoft.com/office/drawing/2014/main" val="2429826413"/>
                  </a:ext>
                </a:extLst>
              </a:tr>
              <a:tr h="370840">
                <a:tc>
                  <a:txBody>
                    <a:bodyPr/>
                    <a:lstStyle/>
                    <a:p>
                      <a:pPr algn="ctr"/>
                      <a:r>
                        <a:rPr lang="en-US" altLang="zh-CN" sz="1600" smtClean="0"/>
                        <a:t>Sun</a:t>
                      </a:r>
                      <a:endParaRPr lang="zh-CN" altLang="en-US" sz="1600"/>
                    </a:p>
                  </a:txBody>
                  <a:tcPr/>
                </a:tc>
                <a:tc>
                  <a:txBody>
                    <a:bodyPr/>
                    <a:lstStyle/>
                    <a:p>
                      <a:pPr algn="ctr"/>
                      <a:r>
                        <a:rPr lang="en-US" altLang="zh-CN" sz="1600" smtClean="0"/>
                        <a:t>0</a:t>
                      </a:r>
                      <a:endParaRPr lang="zh-CN" altLang="en-US" sz="1600"/>
                    </a:p>
                  </a:txBody>
                  <a:tcPr/>
                </a:tc>
                <a:extLst>
                  <a:ext uri="{0D108BD9-81ED-4DB2-BD59-A6C34878D82A}">
                    <a16:rowId xmlns:a16="http://schemas.microsoft.com/office/drawing/2014/main" val="1643756255"/>
                  </a:ext>
                </a:extLst>
              </a:tr>
            </a:tbl>
          </a:graphicData>
        </a:graphic>
      </p:graphicFrame>
    </p:spTree>
    <p:extLst>
      <p:ext uri="{BB962C8B-B14F-4D97-AF65-F5344CB8AC3E}">
        <p14:creationId xmlns:p14="http://schemas.microsoft.com/office/powerpoint/2010/main" val="302283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定义结构体数组</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dirty="0">
                <a:solidFill>
                  <a:schemeClr val="tx1"/>
                </a:solidFill>
              </a:rPr>
              <a:t>定义结构体数组一般形式是</a:t>
            </a:r>
          </a:p>
          <a:p>
            <a:pPr algn="just">
              <a:lnSpc>
                <a:spcPct val="150000"/>
              </a:lnSpc>
              <a:defRPr/>
            </a:pPr>
            <a:r>
              <a:rPr lang="zh-CN" altLang="en-US" dirty="0" smtClean="0">
                <a:solidFill>
                  <a:schemeClr val="tx1"/>
                </a:solidFill>
              </a:rPr>
              <a:t>①</a:t>
            </a:r>
            <a:endParaRPr lang="en-US" altLang="zh-CN" dirty="0" smtClean="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en-US" altLang="zh-CN" dirty="0">
                <a:solidFill>
                  <a:schemeClr val="tx1"/>
                </a:solidFill>
              </a:rPr>
              <a:t>② </a:t>
            </a:r>
            <a:r>
              <a:rPr lang="zh-CN" altLang="en-US" dirty="0">
                <a:solidFill>
                  <a:schemeClr val="tx1"/>
                </a:solidFill>
              </a:rPr>
              <a:t>先声明一个结构体</a:t>
            </a:r>
            <a:r>
              <a:rPr lang="zh-CN" altLang="en-US" dirty="0" smtClean="0">
                <a:solidFill>
                  <a:schemeClr val="tx1"/>
                </a:solidFill>
              </a:rPr>
              <a:t>类型，</a:t>
            </a:r>
            <a:r>
              <a:rPr lang="zh-CN" altLang="en-US" dirty="0">
                <a:solidFill>
                  <a:schemeClr val="tx1"/>
                </a:solidFill>
              </a:rPr>
              <a:t>然后再用此类型定义结构体</a:t>
            </a:r>
            <a:r>
              <a:rPr lang="zh-CN" altLang="en-US" dirty="0" smtClean="0">
                <a:solidFill>
                  <a:schemeClr val="tx1"/>
                </a:solidFill>
              </a:rPr>
              <a:t>数组 </a:t>
            </a:r>
            <a:endParaRPr lang="zh-CN" altLang="en-US" dirty="0">
              <a:solidFill>
                <a:schemeClr val="tx1"/>
              </a:solidFill>
            </a:endParaRPr>
          </a:p>
          <a:p>
            <a:pPr algn="just">
              <a:lnSpc>
                <a:spcPct val="150000"/>
              </a:lnSpc>
              <a:defRPr/>
            </a:pPr>
            <a:endParaRPr lang="zh-CN" altLang="en-US" dirty="0">
              <a:solidFill>
                <a:schemeClr val="tx1"/>
              </a:solidFill>
            </a:endParaRPr>
          </a:p>
          <a:p>
            <a:pPr algn="just">
              <a:lnSpc>
                <a:spcPct val="150000"/>
              </a:lnSpc>
              <a:defRPr/>
            </a:pPr>
            <a:endParaRPr lang="zh-CN" altLang="en-US" dirty="0">
              <a:solidFill>
                <a:schemeClr val="tx1"/>
              </a:solidFill>
            </a:endParaRPr>
          </a:p>
          <a:p>
            <a:pPr algn="just">
              <a:lnSpc>
                <a:spcPct val="150000"/>
              </a:lnSpc>
              <a:defRPr/>
            </a:pPr>
            <a:endParaRPr lang="en-US" altLang="zh-CN" dirty="0" smtClean="0">
              <a:solidFill>
                <a:schemeClr val="tx1"/>
              </a:solidFill>
            </a:endParaRPr>
          </a:p>
          <a:p>
            <a:pPr algn="just">
              <a:lnSpc>
                <a:spcPct val="150000"/>
              </a:lnSpc>
              <a:defRPr/>
            </a:pPr>
            <a:endParaRPr lang="zh-CN" altLang="en-US" dirty="0">
              <a:solidFill>
                <a:schemeClr val="tx1"/>
              </a:solidFill>
            </a:endParaRPr>
          </a:p>
          <a:p>
            <a:pPr algn="just">
              <a:lnSpc>
                <a:spcPct val="150000"/>
              </a:lnSpc>
              <a:defRPr/>
            </a:pPr>
            <a:r>
              <a:rPr lang="en-US" altLang="zh-CN" dirty="0" smtClean="0">
                <a:solidFill>
                  <a:schemeClr val="tx1"/>
                </a:solidFill>
              </a:rPr>
              <a:t>(2) </a:t>
            </a:r>
            <a:r>
              <a:rPr lang="zh-CN" altLang="en-US" dirty="0" smtClean="0">
                <a:solidFill>
                  <a:schemeClr val="tx1"/>
                </a:solidFill>
              </a:rPr>
              <a:t>对</a:t>
            </a:r>
            <a:r>
              <a:rPr lang="zh-CN" altLang="en-US" dirty="0">
                <a:solidFill>
                  <a:schemeClr val="tx1"/>
                </a:solidFill>
              </a:rPr>
              <a:t>结构体数组初始化的形式是在定义数组的后面加上： </a:t>
            </a:r>
          </a:p>
        </p:txBody>
      </p:sp>
      <p:sp>
        <p:nvSpPr>
          <p:cNvPr id="4" name="矩形 3"/>
          <p:cNvSpPr/>
          <p:nvPr/>
        </p:nvSpPr>
        <p:spPr>
          <a:xfrm>
            <a:off x="1423359" y="1905741"/>
            <a:ext cx="3605842" cy="761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en-US" altLang="zh-CN" b="1" dirty="0" err="1" smtClean="0">
                <a:solidFill>
                  <a:schemeClr val="bg1"/>
                </a:solidFill>
              </a:rPr>
              <a:t>struct</a:t>
            </a:r>
            <a:r>
              <a:rPr lang="en-US" altLang="zh-CN" b="1" dirty="0" smtClean="0">
                <a:solidFill>
                  <a:schemeClr val="bg1"/>
                </a:solidFill>
              </a:rPr>
              <a:t> </a:t>
            </a:r>
            <a:r>
              <a:rPr lang="zh-CN" altLang="en-US" b="1" dirty="0" smtClean="0">
                <a:solidFill>
                  <a:schemeClr val="bg1"/>
                </a:solidFill>
              </a:rPr>
              <a:t>结构体名</a:t>
            </a:r>
            <a:endParaRPr lang="en-US" altLang="zh-CN" b="1" dirty="0" smtClean="0">
              <a:solidFill>
                <a:schemeClr val="bg1"/>
              </a:solidFill>
            </a:endParaRPr>
          </a:p>
          <a:p>
            <a:pPr algn="just">
              <a:defRPr/>
            </a:pPr>
            <a:r>
              <a:rPr lang="en-US" altLang="zh-CN" b="1" dirty="0" smtClean="0">
                <a:solidFill>
                  <a:schemeClr val="bg1"/>
                </a:solidFill>
              </a:rPr>
              <a:t>{</a:t>
            </a:r>
            <a:r>
              <a:rPr lang="zh-CN" altLang="en-US" b="1" dirty="0">
                <a:solidFill>
                  <a:schemeClr val="bg1"/>
                </a:solidFill>
              </a:rPr>
              <a:t>成员表列</a:t>
            </a:r>
            <a:r>
              <a:rPr lang="en-US" altLang="zh-CN" b="1" dirty="0" smtClean="0">
                <a:solidFill>
                  <a:schemeClr val="bg1"/>
                </a:solidFill>
              </a:rPr>
              <a:t>} </a:t>
            </a:r>
            <a:r>
              <a:rPr lang="zh-CN" altLang="en-US" b="1" dirty="0" smtClean="0">
                <a:solidFill>
                  <a:schemeClr val="bg1"/>
                </a:solidFill>
              </a:rPr>
              <a:t>数组</a:t>
            </a:r>
            <a:r>
              <a:rPr lang="zh-CN" altLang="en-US" b="1" dirty="0">
                <a:solidFill>
                  <a:schemeClr val="bg1"/>
                </a:solidFill>
              </a:rPr>
              <a:t>名</a:t>
            </a:r>
            <a:r>
              <a:rPr lang="en-US" altLang="zh-CN" b="1" dirty="0">
                <a:solidFill>
                  <a:schemeClr val="bg1"/>
                </a:solidFill>
              </a:rPr>
              <a:t>[</a:t>
            </a:r>
            <a:r>
              <a:rPr lang="zh-CN" altLang="en-US" b="1" dirty="0">
                <a:solidFill>
                  <a:schemeClr val="bg1"/>
                </a:solidFill>
              </a:rPr>
              <a:t>数组长度</a:t>
            </a:r>
            <a:r>
              <a:rPr lang="en-US" altLang="zh-CN" b="1" dirty="0">
                <a:solidFill>
                  <a:schemeClr val="bg1"/>
                </a:solidFill>
              </a:rPr>
              <a:t>];</a:t>
            </a:r>
          </a:p>
        </p:txBody>
      </p:sp>
      <p:sp>
        <p:nvSpPr>
          <p:cNvPr id="5" name="圆角矩形 12">
            <a:extLst>
              <a:ext uri="{FF2B5EF4-FFF2-40B4-BE49-F238E27FC236}">
                <a16:creationId xmlns:a16="http://schemas.microsoft.com/office/drawing/2014/main" id="{0F049BFC-9696-4323-94B2-76251E60074B}"/>
              </a:ext>
            </a:extLst>
          </p:cNvPr>
          <p:cNvSpPr/>
          <p:nvPr/>
        </p:nvSpPr>
        <p:spPr>
          <a:xfrm>
            <a:off x="5319312" y="3039362"/>
            <a:ext cx="5049639" cy="1546753"/>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err="1"/>
              <a:t>struct</a:t>
            </a:r>
            <a:r>
              <a:rPr lang="en-US" altLang="zh-CN" sz="1600" dirty="0"/>
              <a:t> </a:t>
            </a:r>
            <a:r>
              <a:rPr lang="en-US" altLang="zh-CN" sz="1600" dirty="0" smtClean="0"/>
              <a:t>Person</a:t>
            </a:r>
            <a:endParaRPr lang="en-US" altLang="zh-CN" sz="1600" dirty="0">
              <a:solidFill>
                <a:srgbClr val="008000"/>
              </a:solidFill>
            </a:endParaRPr>
          </a:p>
          <a:p>
            <a:pPr defTabSz="363538">
              <a:lnSpc>
                <a:spcPct val="120000"/>
              </a:lnSpc>
            </a:pPr>
            <a:r>
              <a:rPr lang="en-US" altLang="zh-CN" sz="1600" dirty="0"/>
              <a:t>{	char name[20</a:t>
            </a:r>
            <a:r>
              <a:rPr lang="en-US" altLang="zh-CN" sz="1600" dirty="0" smtClean="0"/>
              <a:t>];</a:t>
            </a:r>
          </a:p>
          <a:p>
            <a:pPr defTabSz="363538">
              <a:lnSpc>
                <a:spcPct val="120000"/>
              </a:lnSpc>
            </a:pPr>
            <a:r>
              <a:rPr lang="zh-CN" altLang="en-US" sz="1600" dirty="0"/>
              <a:t>	</a:t>
            </a:r>
            <a:r>
              <a:rPr lang="en-US" altLang="zh-CN" sz="1600" dirty="0" err="1"/>
              <a:t>int</a:t>
            </a:r>
            <a:r>
              <a:rPr lang="en-US" altLang="zh-CN" sz="1600" dirty="0"/>
              <a:t> count</a:t>
            </a:r>
            <a:r>
              <a:rPr lang="en-US" altLang="zh-CN" sz="1600" dirty="0" smtClean="0"/>
              <a:t>;</a:t>
            </a:r>
          </a:p>
          <a:p>
            <a:pPr defTabSz="363538">
              <a:lnSpc>
                <a:spcPct val="120000"/>
              </a:lnSpc>
            </a:pPr>
            <a:r>
              <a:rPr lang="en-US" altLang="zh-CN" sz="1600" dirty="0" smtClean="0"/>
              <a:t>};</a:t>
            </a:r>
          </a:p>
          <a:p>
            <a:pPr defTabSz="363538">
              <a:lnSpc>
                <a:spcPct val="120000"/>
              </a:lnSpc>
            </a:pPr>
            <a:r>
              <a:rPr lang="en-US" altLang="zh-CN" sz="1600" dirty="0" err="1"/>
              <a:t>struct</a:t>
            </a:r>
            <a:r>
              <a:rPr lang="en-US" altLang="zh-CN" sz="1600" dirty="0"/>
              <a:t> </a:t>
            </a:r>
            <a:r>
              <a:rPr lang="en-US" altLang="zh-CN" sz="1600" dirty="0" smtClean="0"/>
              <a:t>Person leader[3];	</a:t>
            </a:r>
            <a:r>
              <a:rPr lang="en-US" altLang="zh-CN" sz="1600" dirty="0" smtClean="0">
                <a:solidFill>
                  <a:srgbClr val="008000"/>
                </a:solidFill>
              </a:rPr>
              <a:t>//</a:t>
            </a:r>
            <a:r>
              <a:rPr lang="en-US" altLang="zh-CN" sz="1600" dirty="0">
                <a:solidFill>
                  <a:srgbClr val="008000"/>
                </a:solidFill>
              </a:rPr>
              <a:t>leader</a:t>
            </a:r>
            <a:r>
              <a:rPr lang="zh-CN" altLang="en-US" sz="1600" dirty="0">
                <a:solidFill>
                  <a:srgbClr val="008000"/>
                </a:solidFill>
              </a:rPr>
              <a:t>是结构体数组名 </a:t>
            </a:r>
          </a:p>
          <a:p>
            <a:pPr defTabSz="363538">
              <a:lnSpc>
                <a:spcPct val="120000"/>
              </a:lnSpc>
            </a:pPr>
            <a:endParaRPr lang="en-US" altLang="zh-CN" sz="1600" dirty="0">
              <a:solidFill>
                <a:srgbClr val="008000"/>
              </a:solidFill>
            </a:endParaRPr>
          </a:p>
        </p:txBody>
      </p:sp>
      <p:sp>
        <p:nvSpPr>
          <p:cNvPr id="6" name="矩形 5"/>
          <p:cNvSpPr/>
          <p:nvPr/>
        </p:nvSpPr>
        <p:spPr>
          <a:xfrm>
            <a:off x="1423359" y="3039363"/>
            <a:ext cx="3605842"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b="1" dirty="0">
                <a:solidFill>
                  <a:schemeClr val="bg1"/>
                </a:solidFill>
              </a:rPr>
              <a:t>结构体</a:t>
            </a:r>
            <a:r>
              <a:rPr lang="zh-CN" altLang="en-US" b="1" dirty="0" smtClean="0">
                <a:solidFill>
                  <a:schemeClr val="bg1"/>
                </a:solidFill>
              </a:rPr>
              <a:t>类型 数组</a:t>
            </a:r>
            <a:r>
              <a:rPr lang="zh-CN" altLang="en-US" b="1" dirty="0">
                <a:solidFill>
                  <a:schemeClr val="bg1"/>
                </a:solidFill>
              </a:rPr>
              <a:t>名</a:t>
            </a:r>
            <a:r>
              <a:rPr lang="en-US" altLang="zh-CN" b="1" dirty="0">
                <a:solidFill>
                  <a:schemeClr val="bg1"/>
                </a:solidFill>
              </a:rPr>
              <a:t>[</a:t>
            </a:r>
            <a:r>
              <a:rPr lang="zh-CN" altLang="en-US" b="1" dirty="0">
                <a:solidFill>
                  <a:schemeClr val="bg1"/>
                </a:solidFill>
              </a:rPr>
              <a:t>数组长度</a:t>
            </a:r>
            <a:r>
              <a:rPr lang="en-US" altLang="zh-CN" b="1" dirty="0">
                <a:solidFill>
                  <a:schemeClr val="bg1"/>
                </a:solidFill>
              </a:rPr>
              <a:t>];</a:t>
            </a:r>
          </a:p>
        </p:txBody>
      </p:sp>
      <p:sp>
        <p:nvSpPr>
          <p:cNvPr id="8" name="矩形 7"/>
          <p:cNvSpPr/>
          <p:nvPr/>
        </p:nvSpPr>
        <p:spPr>
          <a:xfrm>
            <a:off x="6866626" y="4701395"/>
            <a:ext cx="1828800"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a:t>
            </a:r>
            <a:r>
              <a:rPr lang="en-US" altLang="zh-CN" sz="2000" b="1">
                <a:solidFill>
                  <a:schemeClr val="bg1"/>
                </a:solidFill>
              </a:rPr>
              <a:t>{</a:t>
            </a:r>
            <a:r>
              <a:rPr lang="zh-CN" altLang="en-US" sz="2000" b="1">
                <a:solidFill>
                  <a:schemeClr val="bg1"/>
                </a:solidFill>
              </a:rPr>
              <a:t>初值表列</a:t>
            </a:r>
            <a:r>
              <a:rPr lang="en-US" altLang="zh-CN" sz="2000" b="1" smtClean="0">
                <a:solidFill>
                  <a:schemeClr val="bg1"/>
                </a:solidFill>
              </a:rPr>
              <a:t>};</a:t>
            </a:r>
            <a:endParaRPr lang="zh-CN" altLang="en-US" sz="2000" b="1">
              <a:solidFill>
                <a:schemeClr val="bg1"/>
              </a:solidFill>
            </a:endParaRPr>
          </a:p>
        </p:txBody>
      </p:sp>
      <p:sp>
        <p:nvSpPr>
          <p:cNvPr id="9" name="圆角矩形 12">
            <a:extLst>
              <a:ext uri="{FF2B5EF4-FFF2-40B4-BE49-F238E27FC236}">
                <a16:creationId xmlns:a16="http://schemas.microsoft.com/office/drawing/2014/main" id="{0F049BFC-9696-4323-94B2-76251E60074B}"/>
              </a:ext>
            </a:extLst>
          </p:cNvPr>
          <p:cNvSpPr/>
          <p:nvPr/>
        </p:nvSpPr>
        <p:spPr>
          <a:xfrm>
            <a:off x="5319312" y="1429175"/>
            <a:ext cx="5049639" cy="123784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struct </a:t>
            </a:r>
            <a:r>
              <a:rPr lang="en-US" altLang="zh-CN" sz="1600" smtClean="0"/>
              <a:t>Person</a:t>
            </a:r>
            <a:endParaRPr lang="en-US" altLang="zh-CN" sz="1600">
              <a:solidFill>
                <a:srgbClr val="008000"/>
              </a:solidFill>
            </a:endParaRPr>
          </a:p>
          <a:p>
            <a:pPr defTabSz="363538">
              <a:lnSpc>
                <a:spcPct val="120000"/>
              </a:lnSpc>
            </a:pPr>
            <a:r>
              <a:rPr lang="en-US" altLang="zh-CN" sz="1600"/>
              <a:t>{	char name[20</a:t>
            </a:r>
            <a:r>
              <a:rPr lang="en-US" altLang="zh-CN" sz="1600" smtClean="0"/>
              <a:t>];</a:t>
            </a:r>
          </a:p>
          <a:p>
            <a:pPr defTabSz="363538">
              <a:lnSpc>
                <a:spcPct val="120000"/>
              </a:lnSpc>
            </a:pPr>
            <a:r>
              <a:rPr lang="zh-CN" altLang="en-US" sz="1600"/>
              <a:t>	</a:t>
            </a:r>
            <a:r>
              <a:rPr lang="en-US" altLang="zh-CN" sz="1600"/>
              <a:t>int count</a:t>
            </a:r>
            <a:r>
              <a:rPr lang="en-US" altLang="zh-CN" sz="1600" smtClean="0"/>
              <a:t>;</a:t>
            </a:r>
          </a:p>
          <a:p>
            <a:pPr defTabSz="363538">
              <a:lnSpc>
                <a:spcPct val="120000"/>
              </a:lnSpc>
            </a:pPr>
            <a:r>
              <a:rPr lang="en-US" altLang="zh-CN" sz="1600" smtClean="0"/>
              <a:t>} leader[3];</a:t>
            </a:r>
            <a:endParaRPr lang="en-US" altLang="zh-CN" sz="1600">
              <a:solidFill>
                <a:srgbClr val="008000"/>
              </a:solidFill>
            </a:endParaRPr>
          </a:p>
        </p:txBody>
      </p:sp>
      <p:sp>
        <p:nvSpPr>
          <p:cNvPr id="10" name="圆角矩形 12">
            <a:extLst>
              <a:ext uri="{FF2B5EF4-FFF2-40B4-BE49-F238E27FC236}">
                <a16:creationId xmlns:a16="http://schemas.microsoft.com/office/drawing/2014/main" id="{0F049BFC-9696-4323-94B2-76251E60074B}"/>
              </a:ext>
            </a:extLst>
          </p:cNvPr>
          <p:cNvSpPr/>
          <p:nvPr/>
        </p:nvSpPr>
        <p:spPr>
          <a:xfrm>
            <a:off x="1423359" y="5303046"/>
            <a:ext cx="8436634" cy="518142"/>
          </a:xfrm>
          <a:prstGeom prst="roundRect">
            <a:avLst>
              <a:gd name="adj" fmla="val 899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a:solidFill>
                  <a:schemeClr val="tx1"/>
                </a:solidFill>
              </a:rPr>
              <a:t>struct </a:t>
            </a:r>
            <a:r>
              <a:rPr lang="en-US" altLang="zh-CN" sz="1600" smtClean="0">
                <a:solidFill>
                  <a:schemeClr val="tx1"/>
                </a:solidFill>
              </a:rPr>
              <a:t>Person leader[3</a:t>
            </a:r>
            <a:r>
              <a:rPr lang="en-US" altLang="zh-CN" sz="1600">
                <a:solidFill>
                  <a:schemeClr val="tx1"/>
                </a:solidFill>
              </a:rPr>
              <a:t>]= </a:t>
            </a:r>
            <a:r>
              <a:rPr lang="en-US" altLang="zh-CN" sz="1600" smtClean="0">
                <a:solidFill>
                  <a:schemeClr val="tx1"/>
                </a:solidFill>
              </a:rPr>
              <a:t>{"Li",</a:t>
            </a:r>
            <a:r>
              <a:rPr lang="en-US" altLang="zh-CN" sz="1600">
                <a:solidFill>
                  <a:schemeClr val="tx1"/>
                </a:solidFill>
              </a:rPr>
              <a:t>0</a:t>
            </a:r>
            <a:r>
              <a:rPr lang="en-US" altLang="zh-CN" sz="1600" smtClean="0">
                <a:solidFill>
                  <a:schemeClr val="tx1"/>
                </a:solidFill>
              </a:rPr>
              <a:t>,"Zhang",</a:t>
            </a:r>
            <a:r>
              <a:rPr lang="en-US" altLang="zh-CN" sz="1600">
                <a:solidFill>
                  <a:schemeClr val="tx1"/>
                </a:solidFill>
              </a:rPr>
              <a:t>0</a:t>
            </a:r>
            <a:r>
              <a:rPr lang="en-US" altLang="zh-CN" sz="1600" smtClean="0">
                <a:solidFill>
                  <a:schemeClr val="tx1"/>
                </a:solidFill>
              </a:rPr>
              <a:t>,"Sun",</a:t>
            </a:r>
            <a:r>
              <a:rPr lang="en-US" altLang="zh-CN" sz="1600">
                <a:solidFill>
                  <a:schemeClr val="tx1"/>
                </a:solidFill>
              </a:rPr>
              <a:t>0};</a:t>
            </a:r>
          </a:p>
        </p:txBody>
      </p:sp>
    </p:spTree>
    <p:extLst>
      <p:ext uri="{BB962C8B-B14F-4D97-AF65-F5344CB8AC3E}">
        <p14:creationId xmlns:p14="http://schemas.microsoft.com/office/powerpoint/2010/main" val="3200089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结构体数组的应用举例</a:t>
            </a:r>
          </a:p>
        </p:txBody>
      </p:sp>
      <p:sp>
        <p:nvSpPr>
          <p:cNvPr id="3" name="内容占位符 2"/>
          <p:cNvSpPr>
            <a:spLocks noGrp="1"/>
          </p:cNvSpPr>
          <p:nvPr>
            <p:ph idx="1"/>
          </p:nvPr>
        </p:nvSpPr>
        <p:spPr>
          <a:xfrm>
            <a:off x="413649" y="957281"/>
            <a:ext cx="4658684" cy="1307593"/>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9.4】</a:t>
            </a:r>
            <a:r>
              <a:rPr lang="zh-CN" altLang="en-US" sz="2000">
                <a:solidFill>
                  <a:schemeClr val="accent1"/>
                </a:solidFill>
              </a:rPr>
              <a:t>有</a:t>
            </a:r>
            <a:r>
              <a:rPr lang="en-US" altLang="zh-CN" sz="2000">
                <a:solidFill>
                  <a:schemeClr val="accent1"/>
                </a:solidFill>
              </a:rPr>
              <a:t>n</a:t>
            </a:r>
            <a:r>
              <a:rPr lang="zh-CN" altLang="en-US" sz="2000">
                <a:solidFill>
                  <a:schemeClr val="accent1"/>
                </a:solidFill>
              </a:rPr>
              <a:t>个学生的信息</a:t>
            </a:r>
            <a:r>
              <a:rPr lang="en-US" altLang="zh-CN" sz="2000">
                <a:solidFill>
                  <a:schemeClr val="accent1"/>
                </a:solidFill>
              </a:rPr>
              <a:t>(</a:t>
            </a:r>
            <a:r>
              <a:rPr lang="zh-CN" altLang="en-US" sz="2000">
                <a:solidFill>
                  <a:schemeClr val="accent1"/>
                </a:solidFill>
              </a:rPr>
              <a:t>包括学号、姓名、成绩</a:t>
            </a:r>
            <a:r>
              <a:rPr lang="en-US" altLang="zh-CN" sz="2000">
                <a:solidFill>
                  <a:schemeClr val="accent1"/>
                </a:solidFill>
              </a:rPr>
              <a:t>)</a:t>
            </a:r>
            <a:r>
              <a:rPr lang="zh-CN" altLang="en-US" sz="2000">
                <a:solidFill>
                  <a:schemeClr val="accent1"/>
                </a:solidFill>
              </a:rPr>
              <a:t>，要求按照成绩的高低顺序输出各学生的信息。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0F049BFC-9696-4323-94B2-76251E60074B}"/>
              </a:ext>
            </a:extLst>
          </p:cNvPr>
          <p:cNvSpPr/>
          <p:nvPr/>
        </p:nvSpPr>
        <p:spPr>
          <a:xfrm>
            <a:off x="4839419" y="285515"/>
            <a:ext cx="7203056" cy="6477595"/>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struct</a:t>
            </a:r>
            <a:r>
              <a:rPr lang="en-US" altLang="zh-CN" sz="1400" dirty="0"/>
              <a:t> </a:t>
            </a:r>
            <a:r>
              <a:rPr lang="en-US" altLang="zh-CN" sz="1400" dirty="0" smtClean="0"/>
              <a:t>Student				</a:t>
            </a:r>
            <a:r>
              <a:rPr lang="en-US" altLang="zh-CN" sz="1400" dirty="0"/>
              <a:t>	</a:t>
            </a:r>
            <a:r>
              <a:rPr lang="en-US" altLang="zh-CN" sz="1400" dirty="0">
                <a:solidFill>
                  <a:srgbClr val="008000"/>
                </a:solidFill>
              </a:rPr>
              <a:t>//</a:t>
            </a:r>
            <a:r>
              <a:rPr lang="zh-CN" altLang="en-US" sz="1400" dirty="0">
                <a:solidFill>
                  <a:srgbClr val="008000"/>
                </a:solidFill>
              </a:rPr>
              <a:t>声明结构体类型</a:t>
            </a:r>
            <a:r>
              <a:rPr lang="en-US" altLang="zh-CN" sz="1400" dirty="0" err="1">
                <a:solidFill>
                  <a:srgbClr val="008000"/>
                </a:solidFill>
              </a:rPr>
              <a:t>struct</a:t>
            </a:r>
            <a:r>
              <a:rPr lang="en-US" altLang="zh-CN" sz="1400" dirty="0">
                <a:solidFill>
                  <a:srgbClr val="008000"/>
                </a:solidFill>
              </a:rPr>
              <a:t> Student</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num</a:t>
            </a:r>
            <a:r>
              <a:rPr lang="en-US" altLang="zh-CN" sz="1400" dirty="0"/>
              <a:t>;</a:t>
            </a:r>
          </a:p>
          <a:p>
            <a:pPr defTabSz="363538">
              <a:lnSpc>
                <a:spcPct val="120000"/>
              </a:lnSpc>
            </a:pPr>
            <a:r>
              <a:rPr lang="en-US" altLang="zh-CN" sz="1400" dirty="0"/>
              <a:t>	char name[20];</a:t>
            </a:r>
          </a:p>
          <a:p>
            <a:pPr defTabSz="363538">
              <a:lnSpc>
                <a:spcPct val="120000"/>
              </a:lnSpc>
            </a:pPr>
            <a:r>
              <a:rPr lang="en-US" altLang="zh-CN" sz="1400" dirty="0"/>
              <a:t>	float score;</a:t>
            </a:r>
          </a:p>
          <a:p>
            <a:pPr defTabSz="363538">
              <a:lnSpc>
                <a:spcPct val="120000"/>
              </a:lnSpc>
            </a:pPr>
            <a:r>
              <a:rPr lang="en-US" altLang="zh-CN" sz="1400" dirty="0"/>
              <a:t>}; </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struct</a:t>
            </a:r>
            <a:r>
              <a:rPr lang="en-US" altLang="zh-CN" sz="1400" dirty="0"/>
              <a:t> Student </a:t>
            </a:r>
            <a:r>
              <a:rPr lang="en-US" altLang="zh-CN" sz="1400" dirty="0" smtClean="0"/>
              <a:t> </a:t>
            </a:r>
            <a:r>
              <a:rPr lang="en-US" altLang="zh-CN" sz="1400" dirty="0" err="1" smtClean="0"/>
              <a:t>stu</a:t>
            </a:r>
            <a:r>
              <a:rPr lang="en-US" altLang="zh-CN" sz="1400" dirty="0" smtClean="0"/>
              <a:t>[5</a:t>
            </a:r>
            <a:r>
              <a:rPr lang="en-US" altLang="zh-CN" sz="1400" dirty="0"/>
              <a:t>]={{10101,"Zhang",78},{10103,"Wang",98.5},{10106,"Li",86},</a:t>
            </a:r>
          </a:p>
          <a:p>
            <a:pPr defTabSz="363538">
              <a:lnSpc>
                <a:spcPct val="120000"/>
              </a:lnSpc>
            </a:pPr>
            <a:r>
              <a:rPr lang="en-US" altLang="zh-CN" sz="1400" dirty="0"/>
              <a:t>	{10108,"Ling",73.5},{10110,"Sun",100</a:t>
            </a:r>
            <a:r>
              <a:rPr lang="en-US" altLang="zh-CN" sz="1400" dirty="0" smtClean="0"/>
              <a:t>}};			</a:t>
            </a:r>
            <a:r>
              <a:rPr lang="en-US" altLang="zh-CN" sz="1400" dirty="0">
                <a:solidFill>
                  <a:srgbClr val="008000"/>
                </a:solidFill>
              </a:rPr>
              <a:t>//</a:t>
            </a:r>
            <a:r>
              <a:rPr lang="zh-CN" altLang="en-US" sz="1400" dirty="0">
                <a:solidFill>
                  <a:srgbClr val="008000"/>
                </a:solidFill>
              </a:rPr>
              <a:t>定义结构体数组并初始化 </a:t>
            </a:r>
          </a:p>
          <a:p>
            <a:pPr defTabSz="363538">
              <a:lnSpc>
                <a:spcPct val="120000"/>
              </a:lnSpc>
            </a:pPr>
            <a:r>
              <a:rPr lang="zh-CN" altLang="en-US" sz="1400" dirty="0"/>
              <a:t>	</a:t>
            </a:r>
            <a:r>
              <a:rPr lang="en-US" altLang="zh-CN" sz="1400" dirty="0" err="1"/>
              <a:t>struct</a:t>
            </a:r>
            <a:r>
              <a:rPr lang="en-US" altLang="zh-CN" sz="1400" dirty="0"/>
              <a:t> Student temp;	</a:t>
            </a:r>
            <a:r>
              <a:rPr lang="en-US" altLang="zh-CN" sz="1400" dirty="0" smtClean="0"/>
              <a:t>	</a:t>
            </a:r>
            <a:r>
              <a:rPr lang="en-US" altLang="zh-CN" sz="1400" dirty="0">
                <a:solidFill>
                  <a:srgbClr val="008000"/>
                </a:solidFill>
              </a:rPr>
              <a:t>//</a:t>
            </a:r>
            <a:r>
              <a:rPr lang="zh-CN" altLang="en-US" sz="1400" dirty="0">
                <a:solidFill>
                  <a:srgbClr val="008000"/>
                </a:solidFill>
              </a:rPr>
              <a:t>定义结构体变量</a:t>
            </a:r>
            <a:r>
              <a:rPr lang="en-US" altLang="zh-CN" sz="1400" dirty="0">
                <a:solidFill>
                  <a:srgbClr val="008000"/>
                </a:solidFill>
              </a:rPr>
              <a:t>temp</a:t>
            </a:r>
            <a:r>
              <a:rPr lang="zh-CN" altLang="en-US" sz="1400" dirty="0">
                <a:solidFill>
                  <a:srgbClr val="008000"/>
                </a:solidFill>
              </a:rPr>
              <a:t>，用作交换时的临时变量</a:t>
            </a:r>
          </a:p>
          <a:p>
            <a:pPr defTabSz="363538">
              <a:lnSpc>
                <a:spcPct val="120000"/>
              </a:lnSpc>
            </a:pPr>
            <a:r>
              <a:rPr lang="zh-CN" altLang="en-US" sz="1400" dirty="0"/>
              <a:t>	</a:t>
            </a:r>
            <a:r>
              <a:rPr lang="en-US" altLang="zh-CN" sz="1400" dirty="0" err="1"/>
              <a:t>const</a:t>
            </a:r>
            <a:r>
              <a:rPr lang="en-US" altLang="zh-CN" sz="1400" dirty="0"/>
              <a:t> </a:t>
            </a:r>
            <a:r>
              <a:rPr lang="en-US" altLang="zh-CN" sz="1400" dirty="0" err="1"/>
              <a:t>int</a:t>
            </a:r>
            <a:r>
              <a:rPr lang="en-US" altLang="zh-CN" sz="1400" dirty="0"/>
              <a:t> n=5</a:t>
            </a:r>
            <a:r>
              <a:rPr lang="en-US" altLang="zh-CN" sz="1400" dirty="0" smtClean="0"/>
              <a:t>;				</a:t>
            </a:r>
            <a:r>
              <a:rPr lang="en-US" altLang="zh-CN" sz="1400" dirty="0">
                <a:solidFill>
                  <a:srgbClr val="008000"/>
                </a:solidFill>
              </a:rPr>
              <a:t>//</a:t>
            </a:r>
            <a:r>
              <a:rPr lang="zh-CN" altLang="en-US" sz="1400" dirty="0">
                <a:solidFill>
                  <a:srgbClr val="008000"/>
                </a:solidFill>
              </a:rPr>
              <a:t>定义常变量</a:t>
            </a:r>
            <a:r>
              <a:rPr lang="en-US" altLang="zh-CN" sz="1400" dirty="0">
                <a:solidFill>
                  <a:srgbClr val="008000"/>
                </a:solidFill>
              </a:rPr>
              <a:t>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i,j,k</a:t>
            </a:r>
            <a:r>
              <a:rPr lang="en-US" altLang="zh-CN" sz="1400" dirty="0"/>
              <a:t>;</a:t>
            </a:r>
          </a:p>
          <a:p>
            <a:pPr defTabSz="363538">
              <a:lnSpc>
                <a:spcPct val="120000"/>
              </a:lnSpc>
            </a:pPr>
            <a:r>
              <a:rPr lang="en-US" altLang="zh-CN" sz="1400" dirty="0"/>
              <a:t>	</a:t>
            </a:r>
            <a:r>
              <a:rPr lang="en-US" altLang="zh-CN" sz="1400" dirty="0" err="1"/>
              <a:t>printf</a:t>
            </a:r>
            <a:r>
              <a:rPr lang="en-US" altLang="zh-CN" sz="1400" dirty="0"/>
              <a:t>("The order is:\n");</a:t>
            </a:r>
          </a:p>
          <a:p>
            <a:pPr defTabSz="363538">
              <a:lnSpc>
                <a:spcPct val="120000"/>
              </a:lnSpc>
            </a:pPr>
            <a:r>
              <a:rPr lang="en-US" altLang="zh-CN" sz="1400" dirty="0"/>
              <a:t>	for(</a:t>
            </a:r>
            <a:r>
              <a:rPr lang="en-US" altLang="zh-CN" sz="1400" dirty="0" err="1"/>
              <a:t>i</a:t>
            </a:r>
            <a:r>
              <a:rPr lang="en-US" altLang="zh-CN" sz="1400" dirty="0"/>
              <a:t>=0;i&lt;n-1;i++)</a:t>
            </a:r>
          </a:p>
          <a:p>
            <a:pPr defTabSz="363538">
              <a:lnSpc>
                <a:spcPct val="120000"/>
              </a:lnSpc>
            </a:pPr>
            <a:r>
              <a:rPr lang="en-US" altLang="zh-CN" sz="1400" dirty="0"/>
              <a:t>	{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t>
            </a:r>
            <a:r>
              <a:rPr lang="en-US" altLang="zh-CN" sz="1400" dirty="0" err="1"/>
              <a:t>stu</a:t>
            </a:r>
            <a:r>
              <a:rPr lang="en-US" altLang="zh-CN" sz="1400" dirty="0"/>
              <a:t>[j].score&gt;</a:t>
            </a:r>
            <a:r>
              <a:rPr lang="en-US" altLang="zh-CN" sz="1400" dirty="0" err="1"/>
              <a:t>stu</a:t>
            </a:r>
            <a:r>
              <a:rPr lang="en-US" altLang="zh-CN" sz="1400" dirty="0"/>
              <a:t>[k].score)	</a:t>
            </a:r>
            <a:r>
              <a:rPr lang="en-US" altLang="zh-CN" sz="1400" dirty="0" smtClean="0"/>
              <a:t>		</a:t>
            </a:r>
            <a:r>
              <a:rPr lang="en-US" altLang="zh-CN" sz="1400" dirty="0">
                <a:solidFill>
                  <a:srgbClr val="008000"/>
                </a:solidFill>
              </a:rPr>
              <a:t>//</a:t>
            </a:r>
            <a:r>
              <a:rPr lang="zh-CN" altLang="en-US" sz="1400" dirty="0">
                <a:solidFill>
                  <a:srgbClr val="008000"/>
                </a:solidFill>
              </a:rPr>
              <a:t>进行成绩的比较</a:t>
            </a:r>
          </a:p>
          <a:p>
            <a:pPr defTabSz="363538">
              <a:lnSpc>
                <a:spcPct val="120000"/>
              </a:lnSpc>
            </a:pPr>
            <a:r>
              <a:rPr lang="zh-CN" altLang="en-US" sz="1400" dirty="0"/>
              <a:t>				</a:t>
            </a:r>
            <a:r>
              <a:rPr lang="en-US" altLang="zh-CN" sz="1400" dirty="0"/>
              <a:t>k=j;</a:t>
            </a:r>
          </a:p>
          <a:p>
            <a:pPr defTabSz="363538">
              <a:lnSpc>
                <a:spcPct val="120000"/>
              </a:lnSpc>
            </a:pPr>
            <a:r>
              <a:rPr lang="en-US" altLang="zh-CN" sz="1400" dirty="0"/>
              <a:t>		temp=</a:t>
            </a:r>
            <a:r>
              <a:rPr lang="en-US" altLang="zh-CN" sz="1400" dirty="0" err="1"/>
              <a:t>stu</a:t>
            </a:r>
            <a:r>
              <a:rPr lang="en-US" altLang="zh-CN" sz="1400" dirty="0"/>
              <a:t>[k]; </a:t>
            </a:r>
            <a:r>
              <a:rPr lang="en-US" altLang="zh-CN" sz="1400" dirty="0" err="1"/>
              <a:t>stu</a:t>
            </a:r>
            <a:r>
              <a:rPr lang="en-US" altLang="zh-CN" sz="1400" dirty="0"/>
              <a:t>[k]=</a:t>
            </a:r>
            <a:r>
              <a:rPr lang="en-US" altLang="zh-CN" sz="1400" dirty="0" err="1"/>
              <a:t>stu</a:t>
            </a:r>
            <a:r>
              <a:rPr lang="en-US" altLang="zh-CN" sz="1400" dirty="0"/>
              <a:t>[</a:t>
            </a:r>
            <a:r>
              <a:rPr lang="en-US" altLang="zh-CN" sz="1400" dirty="0" err="1"/>
              <a:t>i</a:t>
            </a:r>
            <a:r>
              <a:rPr lang="en-US" altLang="zh-CN" sz="1400" dirty="0"/>
              <a:t>]; </a:t>
            </a:r>
            <a:r>
              <a:rPr lang="en-US" altLang="zh-CN" sz="1400" dirty="0" err="1"/>
              <a:t>stu</a:t>
            </a:r>
            <a:r>
              <a:rPr lang="en-US" altLang="zh-CN" sz="1400" dirty="0"/>
              <a:t>[</a:t>
            </a:r>
            <a:r>
              <a:rPr lang="en-US" altLang="zh-CN" sz="1400" dirty="0" err="1"/>
              <a:t>i</a:t>
            </a:r>
            <a:r>
              <a:rPr lang="en-US" altLang="zh-CN" sz="1400" dirty="0"/>
              <a:t>]=temp;	</a:t>
            </a:r>
            <a:r>
              <a:rPr lang="en-US" altLang="zh-CN" sz="1400" dirty="0">
                <a:solidFill>
                  <a:srgbClr val="008000"/>
                </a:solidFill>
              </a:rPr>
              <a:t>//</a:t>
            </a:r>
            <a:r>
              <a:rPr lang="en-US" altLang="zh-CN" sz="1400" dirty="0" err="1">
                <a:solidFill>
                  <a:srgbClr val="008000"/>
                </a:solidFill>
              </a:rPr>
              <a:t>stu</a:t>
            </a:r>
            <a:r>
              <a:rPr lang="en-US" altLang="zh-CN" sz="1400" dirty="0">
                <a:solidFill>
                  <a:srgbClr val="008000"/>
                </a:solidFill>
              </a:rPr>
              <a:t>[k]</a:t>
            </a:r>
            <a:r>
              <a:rPr lang="zh-CN" altLang="en-US" sz="1400" dirty="0">
                <a:solidFill>
                  <a:srgbClr val="008000"/>
                </a:solidFill>
              </a:rPr>
              <a:t>和</a:t>
            </a:r>
            <a:r>
              <a:rPr lang="en-US" altLang="zh-CN" sz="1400" dirty="0" err="1">
                <a:solidFill>
                  <a:srgbClr val="008000"/>
                </a:solidFill>
              </a:rPr>
              <a:t>stu</a:t>
            </a:r>
            <a:r>
              <a:rPr lang="en-US" altLang="zh-CN" sz="1400" dirty="0">
                <a:solidFill>
                  <a:srgbClr val="008000"/>
                </a:solidFill>
              </a:rPr>
              <a:t>[</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元素互换</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a:t>
            </a:r>
            <a:r>
              <a:rPr lang="en-US" altLang="zh-CN" sz="1400" dirty="0" err="1"/>
              <a:t>n;i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("%6d %8s %6.2f\n",</a:t>
            </a:r>
            <a:r>
              <a:rPr lang="en-US" altLang="zh-CN" sz="1400" dirty="0" err="1"/>
              <a:t>stu</a:t>
            </a:r>
            <a:r>
              <a:rPr lang="en-US" altLang="zh-CN" sz="1400" dirty="0"/>
              <a:t>[</a:t>
            </a:r>
            <a:r>
              <a:rPr lang="en-US" altLang="zh-CN" sz="1400" dirty="0" err="1"/>
              <a:t>i</a:t>
            </a:r>
            <a:r>
              <a:rPr lang="en-US" altLang="zh-CN" sz="1400" dirty="0"/>
              <a:t>].</a:t>
            </a:r>
            <a:r>
              <a:rPr lang="en-US" altLang="zh-CN" sz="1400" dirty="0" err="1"/>
              <a:t>num,stu</a:t>
            </a:r>
            <a:r>
              <a:rPr lang="en-US" altLang="zh-CN" sz="1400" dirty="0"/>
              <a:t>[</a:t>
            </a:r>
            <a:r>
              <a:rPr lang="en-US" altLang="zh-CN" sz="1400" dirty="0" err="1"/>
              <a:t>i</a:t>
            </a:r>
            <a:r>
              <a:rPr lang="en-US" altLang="zh-CN" sz="1400" dirty="0"/>
              <a:t>].</a:t>
            </a:r>
            <a:r>
              <a:rPr lang="en-US" altLang="zh-CN" sz="1400" dirty="0" err="1"/>
              <a:t>name,stu</a:t>
            </a:r>
            <a:r>
              <a:rPr lang="en-US" altLang="zh-CN" sz="1400" dirty="0"/>
              <a:t>[</a:t>
            </a:r>
            <a:r>
              <a:rPr lang="en-US" altLang="zh-CN" sz="1400" dirty="0" err="1"/>
              <a:t>i</a:t>
            </a:r>
            <a:r>
              <a:rPr lang="en-US" altLang="zh-CN" sz="1400" dirty="0"/>
              <a:t>].score);</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b="1" dirty="0">
              <a:solidFill>
                <a:srgbClr val="FF0000"/>
              </a:solidFill>
            </a:endParaRPr>
          </a:p>
        </p:txBody>
      </p:sp>
      <p:pic>
        <p:nvPicPr>
          <p:cNvPr id="5" name="图片 4"/>
          <p:cNvPicPr>
            <a:picLocks noChangeAspect="1"/>
          </p:cNvPicPr>
          <p:nvPr/>
        </p:nvPicPr>
        <p:blipFill>
          <a:blip r:embed="rId3" cstate="print"/>
          <a:stretch>
            <a:fillRect/>
          </a:stretch>
        </p:blipFill>
        <p:spPr>
          <a:xfrm>
            <a:off x="1086265" y="4775620"/>
            <a:ext cx="3467100" cy="1590675"/>
          </a:xfrm>
          <a:prstGeom prst="rect">
            <a:avLst/>
          </a:prstGeom>
        </p:spPr>
      </p:pic>
    </p:spTree>
    <p:extLst>
      <p:ext uri="{BB962C8B-B14F-4D97-AF65-F5344CB8AC3E}">
        <p14:creationId xmlns:p14="http://schemas.microsoft.com/office/powerpoint/2010/main" val="25753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定义和使用结构体变量</a:t>
            </a:r>
            <a:endParaRPr lang="zh-CN" altLang="en-US" dirty="0"/>
          </a:p>
        </p:txBody>
      </p:sp>
    </p:spTree>
    <p:extLst>
      <p:ext uri="{BB962C8B-B14F-4D97-AF65-F5344CB8AC3E}">
        <p14:creationId xmlns:p14="http://schemas.microsoft.com/office/powerpoint/2010/main"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结构体指针</a:t>
            </a:r>
            <a:endParaRPr lang="zh-CN" altLang="en-US" dirty="0"/>
          </a:p>
        </p:txBody>
      </p:sp>
    </p:spTree>
    <p:extLst>
      <p:ext uri="{BB962C8B-B14F-4D97-AF65-F5344CB8AC3E}">
        <p14:creationId xmlns:p14="http://schemas.microsoft.com/office/powerpoint/2010/main" val="2686198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341743"/>
            <a:ext cx="6614456" cy="712788"/>
          </a:xfrm>
        </p:spPr>
        <p:txBody>
          <a:bodyPr>
            <a:noAutofit/>
          </a:bodyPr>
          <a:lstStyle/>
          <a:p>
            <a:r>
              <a:rPr lang="zh-CN" altLang="en-US" sz="3600"/>
              <a:t>结构体指针</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所谓结构体指针就是指向结构体变量的指针，一个结构体变量的起始地址就是这个结构体变量的指针。如果把一个结构体变量的起始地址存放在一个指针变量中，那么，这个指针变量就指向该结构体变量。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38778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指向结构体变量的指针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9.5】</a:t>
            </a:r>
            <a:r>
              <a:rPr lang="zh-CN" altLang="en-US" sz="2000">
                <a:solidFill>
                  <a:schemeClr val="accent1"/>
                </a:solidFill>
              </a:rPr>
              <a:t>通过指向结构体变量的指针变量输出结构体变量中成员的信息。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29154" y="1518468"/>
            <a:ext cx="8878164" cy="5202278"/>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string.h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struct</a:t>
            </a:r>
            <a:r>
              <a:rPr lang="en-US" altLang="zh-CN" sz="1400" dirty="0"/>
              <a:t> Student	</a:t>
            </a:r>
            <a:r>
              <a:rPr lang="en-US" altLang="zh-CN" sz="1400" dirty="0" smtClean="0"/>
              <a:t>		</a:t>
            </a:r>
            <a:r>
              <a:rPr lang="en-US" altLang="zh-CN" sz="1400" dirty="0" smtClean="0">
                <a:solidFill>
                  <a:srgbClr val="008000"/>
                </a:solidFill>
              </a:rPr>
              <a:t>//</a:t>
            </a:r>
            <a:r>
              <a:rPr lang="zh-CN" altLang="en-US" sz="1400" dirty="0">
                <a:solidFill>
                  <a:srgbClr val="008000"/>
                </a:solidFill>
              </a:rPr>
              <a:t>声明结构体类型</a:t>
            </a:r>
            <a:r>
              <a:rPr lang="en-US" altLang="zh-CN" sz="1400" dirty="0" err="1">
                <a:solidFill>
                  <a:srgbClr val="008000"/>
                </a:solidFill>
              </a:rPr>
              <a:t>struct</a:t>
            </a:r>
            <a:r>
              <a:rPr lang="en-US" altLang="zh-CN" sz="1400" dirty="0">
                <a:solidFill>
                  <a:srgbClr val="008000"/>
                </a:solidFill>
              </a:rPr>
              <a:t> Student</a:t>
            </a:r>
          </a:p>
          <a:p>
            <a:pPr defTabSz="363538">
              <a:lnSpc>
                <a:spcPct val="120000"/>
              </a:lnSpc>
            </a:pPr>
            <a:r>
              <a:rPr lang="en-US" altLang="zh-CN" sz="1400" dirty="0"/>
              <a:t>	{	long </a:t>
            </a:r>
            <a:r>
              <a:rPr lang="en-US" altLang="zh-CN" sz="1400" dirty="0" err="1"/>
              <a:t>num</a:t>
            </a:r>
            <a:r>
              <a:rPr lang="en-US" altLang="zh-CN" sz="1400" dirty="0"/>
              <a:t>;</a:t>
            </a:r>
          </a:p>
          <a:p>
            <a:pPr defTabSz="363538">
              <a:lnSpc>
                <a:spcPct val="120000"/>
              </a:lnSpc>
            </a:pPr>
            <a:r>
              <a:rPr lang="en-US" altLang="zh-CN" sz="1400" dirty="0"/>
              <a:t>		char name[20];</a:t>
            </a:r>
          </a:p>
          <a:p>
            <a:pPr defTabSz="363538">
              <a:lnSpc>
                <a:spcPct val="120000"/>
              </a:lnSpc>
            </a:pPr>
            <a:r>
              <a:rPr lang="en-US" altLang="zh-CN" sz="1400" dirty="0"/>
              <a:t>		char sex;</a:t>
            </a:r>
          </a:p>
          <a:p>
            <a:pPr defTabSz="363538">
              <a:lnSpc>
                <a:spcPct val="120000"/>
              </a:lnSpc>
            </a:pPr>
            <a:r>
              <a:rPr lang="en-US" altLang="zh-CN" sz="1400" dirty="0"/>
              <a:t>		float score;</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t>struct</a:t>
            </a:r>
            <a:r>
              <a:rPr lang="en-US" altLang="zh-CN" sz="1400" dirty="0"/>
              <a:t> Student stu_1;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struct</a:t>
            </a:r>
            <a:r>
              <a:rPr lang="en-US" altLang="zh-CN" sz="1400" dirty="0">
                <a:solidFill>
                  <a:srgbClr val="008000"/>
                </a:solidFill>
              </a:rPr>
              <a:t> Student</a:t>
            </a:r>
            <a:r>
              <a:rPr lang="zh-CN" altLang="en-US" sz="1400" dirty="0">
                <a:solidFill>
                  <a:srgbClr val="008000"/>
                </a:solidFill>
              </a:rPr>
              <a:t>类型的变量</a:t>
            </a:r>
            <a:r>
              <a:rPr lang="en-US" altLang="zh-CN" sz="1400" dirty="0">
                <a:solidFill>
                  <a:srgbClr val="008000"/>
                </a:solidFill>
              </a:rPr>
              <a:t>stu_1 </a:t>
            </a:r>
          </a:p>
          <a:p>
            <a:pPr defTabSz="363538">
              <a:lnSpc>
                <a:spcPct val="120000"/>
              </a:lnSpc>
            </a:pPr>
            <a:r>
              <a:rPr lang="en-US" altLang="zh-CN" sz="1400" dirty="0"/>
              <a:t>	</a:t>
            </a:r>
            <a:r>
              <a:rPr lang="en-US" altLang="zh-CN" sz="1400" dirty="0" err="1">
                <a:solidFill>
                  <a:schemeClr val="accent6"/>
                </a:solidFill>
              </a:rPr>
              <a:t>struct</a:t>
            </a:r>
            <a:r>
              <a:rPr lang="en-US" altLang="zh-CN" sz="1400" dirty="0">
                <a:solidFill>
                  <a:schemeClr val="accent6"/>
                </a:solidFill>
              </a:rPr>
              <a:t> </a:t>
            </a:r>
            <a:r>
              <a:rPr lang="en-US" altLang="zh-CN" sz="1400" dirty="0" smtClean="0">
                <a:solidFill>
                  <a:schemeClr val="accent6"/>
                </a:solidFill>
              </a:rPr>
              <a:t>Student *</a:t>
            </a:r>
            <a:r>
              <a:rPr lang="en-US" altLang="zh-CN" sz="1400" dirty="0">
                <a:solidFill>
                  <a:schemeClr val="accent6"/>
                </a:solidFill>
              </a:rPr>
              <a:t>p;	</a:t>
            </a:r>
            <a:r>
              <a:rPr lang="en-US" altLang="zh-CN" sz="1400" dirty="0" smtClean="0"/>
              <a:t>	</a:t>
            </a:r>
            <a:r>
              <a:rPr lang="en-US" altLang="zh-CN" sz="1400" dirty="0">
                <a:solidFill>
                  <a:srgbClr val="008000"/>
                </a:solidFill>
              </a:rPr>
              <a:t>//</a:t>
            </a:r>
            <a:r>
              <a:rPr lang="zh-CN" altLang="en-US" sz="1400" dirty="0">
                <a:solidFill>
                  <a:srgbClr val="008000"/>
                </a:solidFill>
              </a:rPr>
              <a:t>定义指向</a:t>
            </a:r>
            <a:r>
              <a:rPr lang="en-US" altLang="zh-CN" sz="1400" dirty="0" err="1">
                <a:solidFill>
                  <a:srgbClr val="008000"/>
                </a:solidFill>
              </a:rPr>
              <a:t>struct</a:t>
            </a:r>
            <a:r>
              <a:rPr lang="en-US" altLang="zh-CN" sz="1400" dirty="0">
                <a:solidFill>
                  <a:srgbClr val="008000"/>
                </a:solidFill>
              </a:rPr>
              <a:t> Student </a:t>
            </a:r>
            <a:r>
              <a:rPr lang="zh-CN" altLang="en-US" sz="1400" dirty="0">
                <a:solidFill>
                  <a:srgbClr val="008000"/>
                </a:solidFill>
              </a:rPr>
              <a:t>类型数据的指针变量</a:t>
            </a:r>
            <a:r>
              <a:rPr lang="en-US" altLang="zh-CN" sz="1400" dirty="0">
                <a:solidFill>
                  <a:srgbClr val="008000"/>
                </a:solidFill>
              </a:rPr>
              <a:t>p </a:t>
            </a:r>
          </a:p>
          <a:p>
            <a:pPr defTabSz="363538">
              <a:lnSpc>
                <a:spcPct val="120000"/>
              </a:lnSpc>
            </a:pPr>
            <a:r>
              <a:rPr lang="en-US" altLang="zh-CN" sz="1400" dirty="0"/>
              <a:t>	</a:t>
            </a:r>
            <a:r>
              <a:rPr lang="en-US" altLang="zh-CN" sz="1400" dirty="0">
                <a:solidFill>
                  <a:schemeClr val="accent6"/>
                </a:solidFill>
              </a:rPr>
              <a:t>p=&amp;stu_1;</a:t>
            </a:r>
            <a:r>
              <a:rPr lang="en-US" altLang="zh-CN" sz="1400" dirty="0"/>
              <a:t>	</a:t>
            </a:r>
            <a:r>
              <a:rPr lang="en-US" altLang="zh-CN" sz="1400" dirty="0" smtClean="0"/>
              <a:t>		</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stu_1 </a:t>
            </a:r>
          </a:p>
          <a:p>
            <a:pPr defTabSz="363538">
              <a:lnSpc>
                <a:spcPct val="120000"/>
              </a:lnSpc>
            </a:pPr>
            <a:r>
              <a:rPr lang="en-US" altLang="zh-CN" sz="1400" dirty="0"/>
              <a:t>	stu_1.num=10101;	</a:t>
            </a:r>
            <a:r>
              <a:rPr lang="en-US" altLang="zh-CN" sz="1400" dirty="0" smtClean="0"/>
              <a:t>	</a:t>
            </a:r>
            <a:r>
              <a:rPr lang="en-US" altLang="zh-CN" sz="1400" dirty="0">
                <a:solidFill>
                  <a:srgbClr val="008000"/>
                </a:solidFill>
              </a:rPr>
              <a:t>//</a:t>
            </a:r>
            <a:r>
              <a:rPr lang="zh-CN" altLang="en-US" sz="1400" dirty="0">
                <a:solidFill>
                  <a:srgbClr val="008000"/>
                </a:solidFill>
              </a:rPr>
              <a:t>对结构体变量的成员赋值 </a:t>
            </a:r>
          </a:p>
          <a:p>
            <a:pPr defTabSz="363538">
              <a:lnSpc>
                <a:spcPct val="120000"/>
              </a:lnSpc>
            </a:pPr>
            <a:r>
              <a:rPr lang="zh-CN" altLang="en-US" sz="1400" dirty="0"/>
              <a:t>	</a:t>
            </a:r>
            <a:r>
              <a:rPr lang="en-US" altLang="zh-CN" sz="1400" dirty="0" err="1"/>
              <a:t>strcpy</a:t>
            </a:r>
            <a:r>
              <a:rPr lang="en-US" altLang="zh-CN" sz="1400" dirty="0"/>
              <a:t>(stu_1.name,"Li Lin");	</a:t>
            </a:r>
            <a:r>
              <a:rPr lang="en-US" altLang="zh-CN" sz="1400" dirty="0">
                <a:solidFill>
                  <a:srgbClr val="008000"/>
                </a:solidFill>
              </a:rPr>
              <a:t>//</a:t>
            </a:r>
            <a:r>
              <a:rPr lang="zh-CN" altLang="en-US" sz="1400" dirty="0">
                <a:solidFill>
                  <a:srgbClr val="008000"/>
                </a:solidFill>
              </a:rPr>
              <a:t>用字符串复制函数给</a:t>
            </a:r>
            <a:r>
              <a:rPr lang="en-US" altLang="zh-CN" sz="1400" dirty="0">
                <a:solidFill>
                  <a:srgbClr val="008000"/>
                </a:solidFill>
              </a:rPr>
              <a:t>stu_1.name</a:t>
            </a:r>
            <a:r>
              <a:rPr lang="zh-CN" altLang="en-US" sz="1400" dirty="0">
                <a:solidFill>
                  <a:srgbClr val="008000"/>
                </a:solidFill>
              </a:rPr>
              <a:t>赋值</a:t>
            </a:r>
          </a:p>
          <a:p>
            <a:pPr defTabSz="363538">
              <a:lnSpc>
                <a:spcPct val="120000"/>
              </a:lnSpc>
            </a:pPr>
            <a:r>
              <a:rPr lang="zh-CN" altLang="en-US" sz="1400" dirty="0"/>
              <a:t>	</a:t>
            </a:r>
            <a:r>
              <a:rPr lang="en-US" altLang="zh-CN" sz="1400" dirty="0"/>
              <a:t>stu_1.sex='M';</a:t>
            </a:r>
          </a:p>
          <a:p>
            <a:pPr defTabSz="363538">
              <a:lnSpc>
                <a:spcPct val="120000"/>
              </a:lnSpc>
            </a:pPr>
            <a:r>
              <a:rPr lang="en-US" altLang="zh-CN" sz="1400" dirty="0"/>
              <a:t>	stu_1.score=89.5;</a:t>
            </a:r>
          </a:p>
          <a:p>
            <a:pPr defTabSz="363538">
              <a:lnSpc>
                <a:spcPct val="120000"/>
              </a:lnSpc>
            </a:pPr>
            <a:r>
              <a:rPr lang="en-US" altLang="zh-CN" sz="1400" dirty="0"/>
              <a:t>	</a:t>
            </a:r>
            <a:r>
              <a:rPr lang="en-US" altLang="zh-CN" sz="1400" dirty="0" err="1"/>
              <a:t>printf</a:t>
            </a:r>
            <a:r>
              <a:rPr lang="en-US" altLang="zh-CN" sz="1400" dirty="0"/>
              <a:t>("No.:%</a:t>
            </a:r>
            <a:r>
              <a:rPr lang="en-US" altLang="zh-CN" sz="1400" dirty="0" err="1"/>
              <a:t>ld</a:t>
            </a:r>
            <a:r>
              <a:rPr lang="en-US" altLang="zh-CN" sz="1400" dirty="0"/>
              <a:t>\</a:t>
            </a:r>
            <a:r>
              <a:rPr lang="en-US" altLang="zh-CN" sz="1400" dirty="0" err="1"/>
              <a:t>nname</a:t>
            </a:r>
            <a:r>
              <a:rPr lang="en-US" altLang="zh-CN" sz="1400" dirty="0"/>
              <a:t>:%s\</a:t>
            </a:r>
            <a:r>
              <a:rPr lang="en-US" altLang="zh-CN" sz="1400" dirty="0" err="1"/>
              <a:t>nsex</a:t>
            </a:r>
            <a:r>
              <a:rPr lang="en-US" altLang="zh-CN" sz="1400" dirty="0"/>
              <a:t>:%c\</a:t>
            </a:r>
            <a:r>
              <a:rPr lang="en-US" altLang="zh-CN" sz="1400" dirty="0" err="1"/>
              <a:t>nscore</a:t>
            </a:r>
            <a:r>
              <a:rPr lang="en-US" altLang="zh-CN" sz="1400" dirty="0"/>
              <a:t>:%5.1f\n",stu_1.num,stu_1.name,stu_1.sex,stu_1.score);	</a:t>
            </a:r>
            <a:r>
              <a:rPr lang="en-US" altLang="zh-CN" sz="1400" dirty="0">
                <a:solidFill>
                  <a:srgbClr val="008000"/>
                </a:solidFill>
              </a:rPr>
              <a:t>//</a:t>
            </a:r>
            <a:r>
              <a:rPr lang="zh-CN" altLang="en-US" sz="1400" dirty="0">
                <a:solidFill>
                  <a:srgbClr val="008000"/>
                </a:solidFill>
              </a:rPr>
              <a:t>输出结果 </a:t>
            </a:r>
          </a:p>
          <a:p>
            <a:pPr defTabSz="363538">
              <a:lnSpc>
                <a:spcPct val="120000"/>
              </a:lnSpc>
            </a:pPr>
            <a:r>
              <a:rPr lang="zh-CN" altLang="en-US" sz="1400" dirty="0"/>
              <a:t>	</a:t>
            </a:r>
            <a:r>
              <a:rPr lang="en-US" altLang="zh-CN" sz="1400" dirty="0" err="1"/>
              <a:t>printf</a:t>
            </a:r>
            <a:r>
              <a:rPr lang="en-US" altLang="zh-CN" sz="1400" dirty="0"/>
              <a:t>("\</a:t>
            </a:r>
            <a:r>
              <a:rPr lang="en-US" altLang="zh-CN" sz="1400" dirty="0" err="1"/>
              <a:t>nNo</a:t>
            </a:r>
            <a:r>
              <a:rPr lang="en-US" altLang="zh-CN" sz="1400" dirty="0"/>
              <a:t>.:%</a:t>
            </a:r>
            <a:r>
              <a:rPr lang="en-US" altLang="zh-CN" sz="1400" dirty="0" err="1"/>
              <a:t>ld</a:t>
            </a:r>
            <a:r>
              <a:rPr lang="en-US" altLang="zh-CN" sz="1400" dirty="0"/>
              <a:t>\</a:t>
            </a:r>
            <a:r>
              <a:rPr lang="en-US" altLang="zh-CN" sz="1400" dirty="0" err="1"/>
              <a:t>nname</a:t>
            </a:r>
            <a:r>
              <a:rPr lang="en-US" altLang="zh-CN" sz="1400" dirty="0"/>
              <a:t>:%s\</a:t>
            </a:r>
            <a:r>
              <a:rPr lang="en-US" altLang="zh-CN" sz="1400" dirty="0" err="1"/>
              <a:t>nsex</a:t>
            </a:r>
            <a:r>
              <a:rPr lang="en-US" altLang="zh-CN" sz="1400" dirty="0"/>
              <a:t>:%c\</a:t>
            </a:r>
            <a:r>
              <a:rPr lang="en-US" altLang="zh-CN" sz="1400" dirty="0" err="1"/>
              <a:t>nscore</a:t>
            </a:r>
            <a:r>
              <a:rPr lang="en-US" altLang="zh-CN" sz="1400" dirty="0"/>
              <a:t>:%5.1f\n",</a:t>
            </a:r>
            <a:r>
              <a:rPr lang="en-US" altLang="zh-CN" sz="1400" dirty="0">
                <a:solidFill>
                  <a:schemeClr val="accent6"/>
                </a:solidFill>
              </a:rPr>
              <a:t>(*p).</a:t>
            </a:r>
            <a:r>
              <a:rPr lang="en-US" altLang="zh-CN" sz="1400" dirty="0" err="1">
                <a:solidFill>
                  <a:schemeClr val="accent6"/>
                </a:solidFill>
              </a:rPr>
              <a:t>num</a:t>
            </a:r>
            <a:r>
              <a:rPr lang="en-US" altLang="zh-CN" sz="1400" dirty="0">
                <a:solidFill>
                  <a:schemeClr val="accent6"/>
                </a:solidFill>
              </a:rPr>
              <a:t>,(*p).name,(*p).sex, (*p).score</a:t>
            </a:r>
            <a:r>
              <a:rPr lang="en-US" altLang="zh-CN" sz="1400" dirty="0" smtClean="0"/>
              <a:t>);</a:t>
            </a:r>
          </a:p>
          <a:p>
            <a:pPr defTabSz="363538">
              <a:lnSpc>
                <a:spcPct val="120000"/>
              </a:lnSpc>
            </a:pPr>
            <a:r>
              <a:rPr lang="en-US" altLang="zh-CN" sz="1400" dirty="0"/>
              <a:t>	</a:t>
            </a:r>
            <a:r>
              <a:rPr lang="en-US" altLang="zh-CN" sz="1400" dirty="0" smtClean="0"/>
              <a:t>return </a:t>
            </a:r>
            <a:r>
              <a:rPr lang="en-US" altLang="zh-CN" sz="1400" dirty="0"/>
              <a:t>0;</a:t>
            </a:r>
          </a:p>
          <a:p>
            <a:pPr defTabSz="363538">
              <a:lnSpc>
                <a:spcPct val="120000"/>
              </a:lnSpc>
            </a:pPr>
            <a:r>
              <a:rPr lang="en-US" altLang="zh-CN" sz="1400" dirty="0"/>
              <a:t>}</a:t>
            </a:r>
            <a:endParaRPr lang="zh-CN" altLang="en-US" sz="1400" b="1" dirty="0">
              <a:solidFill>
                <a:srgbClr val="008000"/>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1658247403"/>
              </p:ext>
            </p:extLst>
          </p:nvPr>
        </p:nvGraphicFramePr>
        <p:xfrm>
          <a:off x="9681664" y="1108399"/>
          <a:ext cx="1466234" cy="1800000"/>
        </p:xfrm>
        <a:graphic>
          <a:graphicData uri="http://schemas.openxmlformats.org/drawingml/2006/table">
            <a:tbl>
              <a:tblPr>
                <a:tableStyleId>{5C22544A-7EE6-4342-B048-85BDC9FD1C3A}</a:tableStyleId>
              </a:tblPr>
              <a:tblGrid>
                <a:gridCol w="705678">
                  <a:extLst>
                    <a:ext uri="{9D8B030D-6E8A-4147-A177-3AD203B41FA5}">
                      <a16:colId xmlns:a16="http://schemas.microsoft.com/office/drawing/2014/main" val="4019418062"/>
                    </a:ext>
                  </a:extLst>
                </a:gridCol>
                <a:gridCol w="760556">
                  <a:extLst>
                    <a:ext uri="{9D8B030D-6E8A-4147-A177-3AD203B41FA5}">
                      <a16:colId xmlns:a16="http://schemas.microsoft.com/office/drawing/2014/main" val="2733368043"/>
                    </a:ext>
                  </a:extLst>
                </a:gridCol>
              </a:tblGrid>
              <a:tr h="360000">
                <a:tc>
                  <a:txBody>
                    <a:bodyPr/>
                    <a:lstStyle/>
                    <a:p>
                      <a:r>
                        <a:rPr lang="zh-CN" altLang="en-US" sz="1400" b="0" smtClean="0"/>
                        <a:t>  </a:t>
                      </a:r>
                      <a:r>
                        <a:rPr lang="en-US" altLang="zh-CN" sz="1400" b="0" smtClean="0"/>
                        <a:t>p</a:t>
                      </a:r>
                      <a:endParaRPr lang="zh-CN" altLang="en-US" sz="1400" b="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10101</a:t>
                      </a:r>
                      <a:endParaRPr lang="zh-CN" altLang="en-US" sz="1400" b="0"/>
                    </a:p>
                  </a:txBody>
                  <a:tcPr marT="0" marB="0" anchor="ctr">
                    <a:lnL w="12700" cmpd="sng">
                      <a:noFill/>
                    </a:lnL>
                    <a:lnR w="12700" cmpd="sng">
                      <a:noFill/>
                    </a:lnR>
                    <a:lnT w="12700" cmpd="sng">
                      <a:noFill/>
                    </a:lnT>
                  </a:tcPr>
                </a:tc>
                <a:extLst>
                  <a:ext uri="{0D108BD9-81ED-4DB2-BD59-A6C34878D82A}">
                    <a16:rowId xmlns:a16="http://schemas.microsoft.com/office/drawing/2014/main" val="3167121363"/>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Li Lin</a:t>
                      </a:r>
                      <a:endParaRPr lang="zh-CN" altLang="en-US" sz="1400" b="0"/>
                    </a:p>
                  </a:txBody>
                  <a:tcPr marT="0" marB="0" anchor="ctr">
                    <a:lnL w="12700" cmpd="sng">
                      <a:noFill/>
                    </a:lnL>
                    <a:lnR w="12700" cmpd="sng">
                      <a:noFill/>
                    </a:lnR>
                  </a:tcPr>
                </a:tc>
                <a:extLst>
                  <a:ext uri="{0D108BD9-81ED-4DB2-BD59-A6C34878D82A}">
                    <a16:rowId xmlns:a16="http://schemas.microsoft.com/office/drawing/2014/main" val="607578585"/>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M</a:t>
                      </a:r>
                      <a:endParaRPr lang="zh-CN" altLang="en-US" sz="1400" b="0"/>
                    </a:p>
                  </a:txBody>
                  <a:tcPr marT="0" marB="0" anchor="ctr">
                    <a:lnL w="12700" cmpd="sng">
                      <a:noFill/>
                    </a:lnL>
                    <a:lnR w="12700" cmpd="sng">
                      <a:noFill/>
                    </a:lnR>
                  </a:tcPr>
                </a:tc>
                <a:extLst>
                  <a:ext uri="{0D108BD9-81ED-4DB2-BD59-A6C34878D82A}">
                    <a16:rowId xmlns:a16="http://schemas.microsoft.com/office/drawing/2014/main" val="3737287361"/>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89.5</a:t>
                      </a:r>
                      <a:endParaRPr lang="zh-CN" altLang="en-US" sz="1400" b="0"/>
                    </a:p>
                  </a:txBody>
                  <a:tcPr marT="0" marB="0" anchor="ctr">
                    <a:lnL w="12700" cmpd="sng">
                      <a:noFill/>
                    </a:lnL>
                    <a:lnR w="12700" cmpd="sng">
                      <a:noFill/>
                    </a:lnR>
                  </a:tcPr>
                </a:tc>
                <a:extLst>
                  <a:ext uri="{0D108BD9-81ED-4DB2-BD59-A6C34878D82A}">
                    <a16:rowId xmlns:a16="http://schemas.microsoft.com/office/drawing/2014/main" val="2083849705"/>
                  </a:ext>
                </a:extLst>
              </a:tr>
            </a:tbl>
          </a:graphicData>
        </a:graphic>
      </p:graphicFrame>
      <p:cxnSp>
        <p:nvCxnSpPr>
          <p:cNvPr id="15" name="直接连接符 14"/>
          <p:cNvCxnSpPr/>
          <p:nvPr/>
        </p:nvCxnSpPr>
        <p:spPr>
          <a:xfrm>
            <a:off x="9850629" y="1473674"/>
            <a:ext cx="518792"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4" cstate="print"/>
          <a:stretch>
            <a:fillRect/>
          </a:stretch>
        </p:blipFill>
        <p:spPr>
          <a:xfrm>
            <a:off x="6073859" y="1643400"/>
            <a:ext cx="3486150" cy="1905000"/>
          </a:xfrm>
          <a:prstGeom prst="rect">
            <a:avLst/>
          </a:prstGeom>
        </p:spPr>
      </p:pic>
      <p:sp>
        <p:nvSpPr>
          <p:cNvPr id="16" name="MH_Desc_1"/>
          <p:cNvSpPr/>
          <p:nvPr>
            <p:custDataLst>
              <p:tags r:id="rId1"/>
            </p:custDataLst>
          </p:nvPr>
        </p:nvSpPr>
        <p:spPr>
          <a:xfrm>
            <a:off x="9850628" y="3088509"/>
            <a:ext cx="2036571" cy="3632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600">
                <a:solidFill>
                  <a:schemeClr val="tx1"/>
                </a:solidFill>
              </a:rPr>
              <a:t>如果</a:t>
            </a:r>
            <a:r>
              <a:rPr lang="en-US" altLang="zh-CN" sz="1600">
                <a:solidFill>
                  <a:schemeClr val="tx1"/>
                </a:solidFill>
              </a:rPr>
              <a:t>p</a:t>
            </a:r>
            <a:r>
              <a:rPr lang="zh-CN" altLang="en-US" sz="1600">
                <a:solidFill>
                  <a:schemeClr val="tx1"/>
                </a:solidFill>
              </a:rPr>
              <a:t>指向一个结构体变量</a:t>
            </a:r>
            <a:r>
              <a:rPr lang="en-US" altLang="zh-CN" sz="1600">
                <a:solidFill>
                  <a:schemeClr val="tx1"/>
                </a:solidFill>
              </a:rPr>
              <a:t>stu</a:t>
            </a:r>
            <a:r>
              <a:rPr lang="zh-CN" altLang="en-US" sz="1600">
                <a:solidFill>
                  <a:schemeClr val="tx1"/>
                </a:solidFill>
              </a:rPr>
              <a:t>，以下</a:t>
            </a:r>
            <a:r>
              <a:rPr lang="en-US" altLang="zh-CN" sz="1600">
                <a:solidFill>
                  <a:schemeClr val="tx1"/>
                </a:solidFill>
              </a:rPr>
              <a:t>3</a:t>
            </a:r>
            <a:r>
              <a:rPr lang="zh-CN" altLang="en-US" sz="1600">
                <a:solidFill>
                  <a:schemeClr val="tx1"/>
                </a:solidFill>
              </a:rPr>
              <a:t>种用法等价： </a:t>
            </a:r>
          </a:p>
          <a:p>
            <a:pPr algn="just">
              <a:lnSpc>
                <a:spcPct val="150000"/>
              </a:lnSpc>
              <a:defRPr/>
            </a:pPr>
            <a:r>
              <a:rPr lang="zh-CN" altLang="en-US" sz="1600" smtClean="0">
                <a:solidFill>
                  <a:schemeClr val="tx1"/>
                </a:solidFill>
              </a:rPr>
              <a:t>① </a:t>
            </a:r>
            <a:r>
              <a:rPr lang="en-US" altLang="zh-CN" sz="1600">
                <a:solidFill>
                  <a:schemeClr val="tx1"/>
                </a:solidFill>
              </a:rPr>
              <a:t>stu.</a:t>
            </a:r>
            <a:r>
              <a:rPr lang="zh-CN" altLang="en-US" sz="1600">
                <a:solidFill>
                  <a:schemeClr val="tx1"/>
                </a:solidFill>
              </a:rPr>
              <a:t>成员</a:t>
            </a:r>
            <a:r>
              <a:rPr lang="zh-CN" altLang="en-US" sz="1600" smtClean="0">
                <a:solidFill>
                  <a:schemeClr val="tx1"/>
                </a:solidFill>
              </a:rPr>
              <a:t>名</a:t>
            </a:r>
            <a:endParaRPr lang="en-US" altLang="zh-CN" sz="1600" smtClean="0">
              <a:solidFill>
                <a:schemeClr val="tx1"/>
              </a:solidFill>
            </a:endParaRPr>
          </a:p>
          <a:p>
            <a:pPr algn="just">
              <a:lnSpc>
                <a:spcPct val="150000"/>
              </a:lnSpc>
              <a:defRPr/>
            </a:pPr>
            <a:endParaRPr lang="en-US" altLang="zh-CN" sz="1600" smtClean="0">
              <a:solidFill>
                <a:schemeClr val="tx1"/>
              </a:solidFill>
            </a:endParaRPr>
          </a:p>
          <a:p>
            <a:pPr algn="just">
              <a:lnSpc>
                <a:spcPct val="150000"/>
              </a:lnSpc>
              <a:defRPr/>
            </a:pPr>
            <a:r>
              <a:rPr lang="zh-CN" altLang="en-US" sz="1600" smtClean="0">
                <a:solidFill>
                  <a:schemeClr val="tx1"/>
                </a:solidFill>
              </a:rPr>
              <a:t>② </a:t>
            </a:r>
            <a:r>
              <a:rPr lang="en-US" altLang="zh-CN" sz="1600" smtClean="0">
                <a:solidFill>
                  <a:schemeClr val="tx1"/>
                </a:solidFill>
              </a:rPr>
              <a:t>(</a:t>
            </a:r>
            <a:r>
              <a:rPr lang="zh-CN" altLang="en-US" sz="1600" smtClean="0">
                <a:solidFill>
                  <a:schemeClr val="tx1"/>
                </a:solidFill>
              </a:rPr>
              <a:t>*</a:t>
            </a:r>
            <a:r>
              <a:rPr lang="en-US" altLang="zh-CN" sz="1600" smtClean="0">
                <a:solidFill>
                  <a:schemeClr val="tx1"/>
                </a:solidFill>
              </a:rPr>
              <a:t>p).</a:t>
            </a:r>
            <a:r>
              <a:rPr lang="zh-CN" altLang="en-US" sz="1600" smtClean="0">
                <a:solidFill>
                  <a:schemeClr val="tx1"/>
                </a:solidFill>
              </a:rPr>
              <a:t>成员名</a:t>
            </a:r>
            <a:endParaRPr lang="en-US" altLang="zh-CN" sz="1600" smtClean="0">
              <a:solidFill>
                <a:schemeClr val="tx1"/>
              </a:solidFill>
            </a:endParaRPr>
          </a:p>
          <a:p>
            <a:pPr algn="just">
              <a:lnSpc>
                <a:spcPct val="150000"/>
              </a:lnSpc>
              <a:defRPr/>
            </a:pPr>
            <a:endParaRPr lang="zh-CN" altLang="en-US" sz="1600">
              <a:solidFill>
                <a:schemeClr val="tx1"/>
              </a:solidFill>
            </a:endParaRPr>
          </a:p>
          <a:p>
            <a:pPr algn="just">
              <a:lnSpc>
                <a:spcPct val="150000"/>
              </a:lnSpc>
              <a:defRPr/>
            </a:pPr>
            <a:r>
              <a:rPr lang="zh-CN" altLang="en-US" sz="1600" smtClean="0">
                <a:solidFill>
                  <a:schemeClr val="tx1"/>
                </a:solidFill>
              </a:rPr>
              <a:t>③ </a:t>
            </a:r>
            <a:r>
              <a:rPr lang="en-US" altLang="zh-CN" sz="1600">
                <a:solidFill>
                  <a:schemeClr val="tx1"/>
                </a:solidFill>
              </a:rPr>
              <a:t>p-&gt;</a:t>
            </a:r>
            <a:r>
              <a:rPr lang="zh-CN" altLang="en-US" sz="1600">
                <a:solidFill>
                  <a:schemeClr val="tx1"/>
                </a:solidFill>
              </a:rPr>
              <a:t>成员</a:t>
            </a:r>
            <a:r>
              <a:rPr lang="zh-CN" altLang="en-US" sz="1600" smtClean="0">
                <a:solidFill>
                  <a:schemeClr val="tx1"/>
                </a:solidFill>
              </a:rPr>
              <a:t>名</a:t>
            </a:r>
            <a:endParaRPr lang="zh-CN" altLang="en-US" sz="1600">
              <a:solidFill>
                <a:schemeClr val="tx1"/>
              </a:solidFill>
            </a:endParaRPr>
          </a:p>
        </p:txBody>
      </p:sp>
      <p:sp>
        <p:nvSpPr>
          <p:cNvPr id="17" name="圆角矩形 12">
            <a:extLst>
              <a:ext uri="{FF2B5EF4-FFF2-40B4-BE49-F238E27FC236}">
                <a16:creationId xmlns:a16="http://schemas.microsoft.com/office/drawing/2014/main" id="{0F049BFC-9696-4323-94B2-76251E60074B}"/>
              </a:ext>
            </a:extLst>
          </p:cNvPr>
          <p:cNvSpPr/>
          <p:nvPr/>
        </p:nvSpPr>
        <p:spPr>
          <a:xfrm>
            <a:off x="10223770" y="4703344"/>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smtClean="0"/>
              <a:t>stu.num</a:t>
            </a:r>
            <a:endParaRPr lang="en-US" altLang="zh-CN" sz="1600">
              <a:solidFill>
                <a:srgbClr val="008000"/>
              </a:solidFill>
            </a:endParaRPr>
          </a:p>
        </p:txBody>
      </p:sp>
      <p:sp>
        <p:nvSpPr>
          <p:cNvPr id="19" name="圆角矩形 12">
            <a:extLst>
              <a:ext uri="{FF2B5EF4-FFF2-40B4-BE49-F238E27FC236}">
                <a16:creationId xmlns:a16="http://schemas.microsoft.com/office/drawing/2014/main" id="{0F049BFC-9696-4323-94B2-76251E60074B}"/>
              </a:ext>
            </a:extLst>
          </p:cNvPr>
          <p:cNvSpPr/>
          <p:nvPr/>
        </p:nvSpPr>
        <p:spPr>
          <a:xfrm>
            <a:off x="10223770" y="5440178"/>
            <a:ext cx="1001975" cy="336458"/>
          </a:xfrm>
          <a:prstGeom prst="roundRect">
            <a:avLst>
              <a:gd name="adj" fmla="val 12864"/>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smtClean="0"/>
              <a:t>(*p).num</a:t>
            </a:r>
            <a:endParaRPr lang="en-US" altLang="zh-CN" sz="1600">
              <a:solidFill>
                <a:srgbClr val="008000"/>
              </a:solidFill>
            </a:endParaRPr>
          </a:p>
        </p:txBody>
      </p:sp>
      <p:sp>
        <p:nvSpPr>
          <p:cNvPr id="22" name="圆角矩形 12">
            <a:extLst>
              <a:ext uri="{FF2B5EF4-FFF2-40B4-BE49-F238E27FC236}">
                <a16:creationId xmlns:a16="http://schemas.microsoft.com/office/drawing/2014/main" id="{0F049BFC-9696-4323-94B2-76251E60074B}"/>
              </a:ext>
            </a:extLst>
          </p:cNvPr>
          <p:cNvSpPr/>
          <p:nvPr/>
        </p:nvSpPr>
        <p:spPr>
          <a:xfrm>
            <a:off x="10223770" y="6177012"/>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smtClean="0"/>
              <a:t>p-&gt;num</a:t>
            </a:r>
            <a:endParaRPr lang="en-US" altLang="zh-CN" sz="1600">
              <a:solidFill>
                <a:srgbClr val="008000"/>
              </a:solidFill>
            </a:endParaRPr>
          </a:p>
        </p:txBody>
      </p:sp>
    </p:spTree>
    <p:extLst>
      <p:ext uri="{BB962C8B-B14F-4D97-AF65-F5344CB8AC3E}">
        <p14:creationId xmlns:p14="http://schemas.microsoft.com/office/powerpoint/2010/main" val="42059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45942688"/>
              </p:ext>
            </p:extLst>
          </p:nvPr>
        </p:nvGraphicFramePr>
        <p:xfrm>
          <a:off x="9212931" y="1518468"/>
          <a:ext cx="2661199" cy="3790080"/>
        </p:xfrm>
        <a:graphic>
          <a:graphicData uri="http://schemas.openxmlformats.org/drawingml/2006/table">
            <a:tbl>
              <a:tblPr>
                <a:tableStyleId>{5C22544A-7EE6-4342-B048-85BDC9FD1C3A}</a:tableStyleId>
              </a:tblPr>
              <a:tblGrid>
                <a:gridCol w="736139">
                  <a:extLst>
                    <a:ext uri="{9D8B030D-6E8A-4147-A177-3AD203B41FA5}">
                      <a16:colId xmlns:a16="http://schemas.microsoft.com/office/drawing/2014/main" val="3573703800"/>
                    </a:ext>
                  </a:extLst>
                </a:gridCol>
                <a:gridCol w="1133060">
                  <a:extLst>
                    <a:ext uri="{9D8B030D-6E8A-4147-A177-3AD203B41FA5}">
                      <a16:colId xmlns:a16="http://schemas.microsoft.com/office/drawing/2014/main" val="3188312432"/>
                    </a:ext>
                  </a:extLst>
                </a:gridCol>
                <a:gridCol w="792000">
                  <a:extLst>
                    <a:ext uri="{9D8B030D-6E8A-4147-A177-3AD203B41FA5}">
                      <a16:colId xmlns:a16="http://schemas.microsoft.com/office/drawing/2014/main" val="4271137243"/>
                    </a:ext>
                  </a:extLst>
                </a:gridCol>
              </a:tblGrid>
              <a:tr h="249885">
                <a:tc>
                  <a:txBody>
                    <a:bodyPr/>
                    <a:lstStyle/>
                    <a:p>
                      <a:r>
                        <a:rPr lang="en-US" altLang="zh-CN" sz="1600" smtClean="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10101</a:t>
                      </a:r>
                      <a:endParaRPr lang="zh-CN" altLang="en-US" sz="1600"/>
                    </a:p>
                  </a:txBody>
                  <a:tcPr marL="36000" marR="36000" marT="36000" marB="36000">
                    <a:lnL w="12700" cmpd="sng">
                      <a:noFill/>
                    </a:lnL>
                    <a:lnR w="12700" cmpd="sng">
                      <a:noFill/>
                    </a:lnR>
                  </a:tcPr>
                </a:tc>
                <a:tc rowSpan="4">
                  <a:txBody>
                    <a:bodyPr/>
                    <a:lstStyle/>
                    <a:p>
                      <a:pPr algn="r"/>
                      <a:r>
                        <a:rPr lang="en-US" altLang="zh-CN" sz="1600" smtClean="0"/>
                        <a:t>stu[0]</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952525"/>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Li Lin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1421450"/>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2688251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18</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3701462"/>
                  </a:ext>
                </a:extLst>
              </a:tr>
              <a:tr h="249885">
                <a:tc>
                  <a:txBody>
                    <a:bodyPr/>
                    <a:lstStyle/>
                    <a:p>
                      <a:r>
                        <a:rPr lang="en-US" altLang="zh-CN" sz="1600" smtClean="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10102</a:t>
                      </a:r>
                      <a:endParaRPr lang="zh-CN" altLang="en-US" sz="1600"/>
                    </a:p>
                  </a:txBody>
                  <a:tcPr marL="36000" marR="36000" marT="36000" marB="36000">
                    <a:lnL w="12700" cmpd="sng">
                      <a:noFill/>
                    </a:lnL>
                    <a:lnR w="12700" cmpd="sng">
                      <a:noFill/>
                    </a:lnR>
                  </a:tcPr>
                </a:tc>
                <a:tc rowSpan="4">
                  <a:txBody>
                    <a:bodyPr/>
                    <a:lstStyle/>
                    <a:p>
                      <a:pPr algn="r"/>
                      <a:r>
                        <a:rPr lang="en-US" altLang="zh-CN" sz="1600" smtClean="0"/>
                        <a:t>stu[1]</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2210636"/>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Zhang Fang</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047506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4802308"/>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19</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9380134"/>
                  </a:ext>
                </a:extLst>
              </a:tr>
              <a:tr h="249885">
                <a:tc>
                  <a:txBody>
                    <a:bodyPr/>
                    <a:lstStyle/>
                    <a:p>
                      <a:r>
                        <a:rPr lang="en-US" altLang="zh-CN" sz="1600" smtClean="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10104</a:t>
                      </a:r>
                      <a:endParaRPr lang="zh-CN" altLang="en-US" sz="1600"/>
                    </a:p>
                  </a:txBody>
                  <a:tcPr marL="36000" marR="36000" marT="36000" marB="36000">
                    <a:lnL w="12700" cmpd="sng">
                      <a:noFill/>
                    </a:lnL>
                    <a:lnR w="12700" cmpd="sng">
                      <a:noFill/>
                    </a:lnR>
                  </a:tcPr>
                </a:tc>
                <a:tc rowSpan="4">
                  <a:txBody>
                    <a:bodyPr/>
                    <a:lstStyle/>
                    <a:p>
                      <a:pPr algn="r"/>
                      <a:r>
                        <a:rPr lang="en-US" altLang="zh-CN" sz="1600" smtClean="0"/>
                        <a:t>stu[2]</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354054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Wang Min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2574310"/>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F</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68523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20</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1144343"/>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指向</a:t>
            </a:r>
            <a:r>
              <a:rPr lang="zh-CN" altLang="en-US" smtClean="0"/>
              <a:t>结构体数组的</a:t>
            </a:r>
            <a:r>
              <a:rPr lang="zh-CN" altLang="en-US"/>
              <a:t>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9.6】</a:t>
            </a:r>
            <a:r>
              <a:rPr lang="zh-CN" altLang="en-US" sz="2000">
                <a:solidFill>
                  <a:schemeClr val="accent1"/>
                </a:solidFill>
              </a:rPr>
              <a:t>有</a:t>
            </a:r>
            <a:r>
              <a:rPr lang="en-US" altLang="zh-CN" sz="2000">
                <a:solidFill>
                  <a:schemeClr val="accent1"/>
                </a:solidFill>
              </a:rPr>
              <a:t>3</a:t>
            </a:r>
            <a:r>
              <a:rPr lang="zh-CN" altLang="en-US" sz="2000">
                <a:solidFill>
                  <a:schemeClr val="accent1"/>
                </a:solidFill>
              </a:rPr>
              <a:t>个学生的信息，放在结构体数组中，要求输出全部学生的信息。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29154" y="1518468"/>
            <a:ext cx="8255820" cy="4433758"/>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struct</a:t>
            </a:r>
            <a:r>
              <a:rPr lang="en-US" altLang="zh-CN" sz="1400" dirty="0"/>
              <a:t> Student	</a:t>
            </a:r>
            <a:r>
              <a:rPr lang="en-US" altLang="zh-CN" sz="1400" dirty="0" smtClean="0"/>
              <a:t>			</a:t>
            </a:r>
            <a:r>
              <a:rPr lang="en-US" altLang="zh-CN" sz="1400" dirty="0" smtClean="0">
                <a:solidFill>
                  <a:srgbClr val="008000"/>
                </a:solidFill>
              </a:rPr>
              <a:t>//</a:t>
            </a:r>
            <a:r>
              <a:rPr lang="zh-CN" altLang="en-US" sz="1400" dirty="0">
                <a:solidFill>
                  <a:srgbClr val="008000"/>
                </a:solidFill>
              </a:rPr>
              <a:t>声明结构体类型</a:t>
            </a:r>
            <a:r>
              <a:rPr lang="en-US" altLang="zh-CN" sz="1400" dirty="0" err="1">
                <a:solidFill>
                  <a:srgbClr val="008000"/>
                </a:solidFill>
              </a:rPr>
              <a:t>struct</a:t>
            </a:r>
            <a:r>
              <a:rPr lang="en-US" altLang="zh-CN" sz="1400" dirty="0">
                <a:solidFill>
                  <a:srgbClr val="008000"/>
                </a:solidFill>
              </a:rPr>
              <a:t> Student</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num</a:t>
            </a:r>
            <a:r>
              <a:rPr lang="en-US" altLang="zh-CN" sz="1400" dirty="0"/>
              <a:t>;</a:t>
            </a:r>
          </a:p>
          <a:p>
            <a:pPr defTabSz="363538">
              <a:lnSpc>
                <a:spcPct val="120000"/>
              </a:lnSpc>
            </a:pPr>
            <a:r>
              <a:rPr lang="en-US" altLang="zh-CN" sz="1400" dirty="0"/>
              <a:t>	char name[20];</a:t>
            </a:r>
          </a:p>
          <a:p>
            <a:pPr defTabSz="363538">
              <a:lnSpc>
                <a:spcPct val="120000"/>
              </a:lnSpc>
            </a:pPr>
            <a:r>
              <a:rPr lang="en-US" altLang="zh-CN" sz="1400" dirty="0"/>
              <a:t>	char sex;</a:t>
            </a:r>
          </a:p>
          <a:p>
            <a:pPr defTabSz="363538">
              <a:lnSpc>
                <a:spcPct val="120000"/>
              </a:lnSpc>
            </a:pPr>
            <a:r>
              <a:rPr lang="en-US" altLang="zh-CN" sz="1400" dirty="0"/>
              <a:t>	</a:t>
            </a:r>
            <a:r>
              <a:rPr lang="en-US" altLang="zh-CN" sz="1400" dirty="0" err="1"/>
              <a:t>int</a:t>
            </a:r>
            <a:r>
              <a:rPr lang="en-US" altLang="zh-CN" sz="1400" dirty="0"/>
              <a:t> age;</a:t>
            </a:r>
          </a:p>
          <a:p>
            <a:pPr defTabSz="363538">
              <a:lnSpc>
                <a:spcPct val="120000"/>
              </a:lnSpc>
            </a:pPr>
            <a:r>
              <a:rPr lang="en-US" altLang="zh-CN" sz="1400" dirty="0"/>
              <a:t>};</a:t>
            </a:r>
          </a:p>
          <a:p>
            <a:pPr defTabSz="363538">
              <a:lnSpc>
                <a:spcPct val="120000"/>
              </a:lnSpc>
            </a:pPr>
            <a:r>
              <a:rPr lang="en-US" altLang="zh-CN" sz="1400" dirty="0" err="1"/>
              <a:t>struct</a:t>
            </a:r>
            <a:r>
              <a:rPr lang="en-US" altLang="zh-CN" sz="1400" dirty="0"/>
              <a:t> Student </a:t>
            </a:r>
            <a:r>
              <a:rPr lang="en-US" altLang="zh-CN" sz="1400" dirty="0" err="1"/>
              <a:t>stu</a:t>
            </a:r>
            <a:r>
              <a:rPr lang="en-US" altLang="zh-CN" sz="1400" dirty="0"/>
              <a:t>[3]={{10101,"Li Lin",'M',18},{10102,"Zhang Fang",'M',19},{10104,"Wang Min",'F',20</a:t>
            </a:r>
            <a:r>
              <a:rPr lang="en-US" altLang="zh-CN" sz="1400" dirty="0" smtClean="0"/>
              <a:t>}};</a:t>
            </a:r>
          </a:p>
          <a:p>
            <a:pPr defTabSz="363538">
              <a:lnSpc>
                <a:spcPct val="120000"/>
              </a:lnSpc>
            </a:pPr>
            <a:r>
              <a:rPr lang="en-US" altLang="zh-CN" sz="1400" dirty="0">
                <a:solidFill>
                  <a:srgbClr val="008000"/>
                </a:solidFill>
              </a:rPr>
              <a:t>//</a:t>
            </a:r>
            <a:r>
              <a:rPr lang="zh-CN" altLang="en-US" sz="1400" dirty="0">
                <a:solidFill>
                  <a:srgbClr val="008000"/>
                </a:solidFill>
              </a:rPr>
              <a:t>定义结构体数组并初始化 </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solidFill>
                  <a:schemeClr val="accent6"/>
                </a:solidFill>
              </a:rPr>
              <a:t>struct</a:t>
            </a:r>
            <a:r>
              <a:rPr lang="en-US" altLang="zh-CN" sz="1400" dirty="0">
                <a:solidFill>
                  <a:schemeClr val="accent6"/>
                </a:solidFill>
              </a:rPr>
              <a:t> Student *p;</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定义指向</a:t>
            </a:r>
            <a:r>
              <a:rPr lang="en-US" altLang="zh-CN" sz="1400" dirty="0" err="1">
                <a:solidFill>
                  <a:srgbClr val="008000"/>
                </a:solidFill>
              </a:rPr>
              <a:t>struct</a:t>
            </a:r>
            <a:r>
              <a:rPr lang="en-US" altLang="zh-CN" sz="1400" dirty="0">
                <a:solidFill>
                  <a:srgbClr val="008000"/>
                </a:solidFill>
              </a:rPr>
              <a:t> Student</a:t>
            </a:r>
            <a:r>
              <a:rPr lang="zh-CN" altLang="en-US" sz="1400" dirty="0">
                <a:solidFill>
                  <a:srgbClr val="008000"/>
                </a:solidFill>
              </a:rPr>
              <a:t>结构体变量的指针变量 </a:t>
            </a:r>
          </a:p>
          <a:p>
            <a:pPr defTabSz="363538">
              <a:lnSpc>
                <a:spcPct val="120000"/>
              </a:lnSpc>
            </a:pPr>
            <a:r>
              <a:rPr lang="zh-CN" altLang="en-US" sz="1400" dirty="0"/>
              <a:t>	</a:t>
            </a:r>
            <a:r>
              <a:rPr lang="en-US" altLang="zh-CN" sz="1400" dirty="0" err="1"/>
              <a:t>printf</a:t>
            </a:r>
            <a:r>
              <a:rPr lang="en-US" altLang="zh-CN" sz="1400" dirty="0"/>
              <a:t>(" No. Name        sex age\n");</a:t>
            </a:r>
          </a:p>
          <a:p>
            <a:pPr defTabSz="363538">
              <a:lnSpc>
                <a:spcPct val="120000"/>
              </a:lnSpc>
            </a:pPr>
            <a:r>
              <a:rPr lang="en-US" altLang="zh-CN" sz="1400" dirty="0"/>
              <a:t>	for (</a:t>
            </a:r>
            <a:r>
              <a:rPr lang="en-US" altLang="zh-CN" sz="1400" dirty="0">
                <a:solidFill>
                  <a:schemeClr val="accent6"/>
                </a:solidFill>
              </a:rPr>
              <a:t>p=</a:t>
            </a:r>
            <a:r>
              <a:rPr lang="en-US" altLang="zh-CN" sz="1400" dirty="0" err="1">
                <a:solidFill>
                  <a:schemeClr val="accent6"/>
                </a:solidFill>
              </a:rPr>
              <a:t>stu</a:t>
            </a:r>
            <a:r>
              <a:rPr lang="en-US" altLang="zh-CN" sz="1400" dirty="0" err="1"/>
              <a:t>;</a:t>
            </a:r>
            <a:r>
              <a:rPr lang="en-US" altLang="zh-CN" sz="1400" dirty="0" err="1">
                <a:solidFill>
                  <a:schemeClr val="accent6"/>
                </a:solidFill>
              </a:rPr>
              <a:t>p</a:t>
            </a:r>
            <a:r>
              <a:rPr lang="en-US" altLang="zh-CN" sz="1400" dirty="0">
                <a:solidFill>
                  <a:schemeClr val="accent6"/>
                </a:solidFill>
              </a:rPr>
              <a:t>&lt;stu+3</a:t>
            </a:r>
            <a:r>
              <a:rPr lang="en-US" altLang="zh-CN" sz="1400" dirty="0"/>
              <a:t>;p++)</a:t>
            </a:r>
          </a:p>
          <a:p>
            <a:pPr defTabSz="363538">
              <a:lnSpc>
                <a:spcPct val="120000"/>
              </a:lnSpc>
            </a:pPr>
            <a:r>
              <a:rPr lang="en-US" altLang="zh-CN" sz="1400" dirty="0"/>
              <a:t>	</a:t>
            </a:r>
            <a:r>
              <a:rPr lang="en-US" altLang="zh-CN" sz="1400" dirty="0" smtClean="0"/>
              <a:t>  </a:t>
            </a:r>
            <a:r>
              <a:rPr lang="en-US" altLang="zh-CN" sz="1400" dirty="0" err="1" smtClean="0"/>
              <a:t>printf</a:t>
            </a:r>
            <a:r>
              <a:rPr lang="en-US" altLang="zh-CN" sz="1400" dirty="0"/>
              <a:t>("%5d %-20s %2c %4d\</a:t>
            </a:r>
            <a:r>
              <a:rPr lang="en-US" altLang="zh-CN" sz="1400" dirty="0" err="1"/>
              <a:t>n",</a:t>
            </a:r>
            <a:r>
              <a:rPr lang="en-US" altLang="zh-CN" sz="1400" dirty="0" err="1">
                <a:solidFill>
                  <a:schemeClr val="accent6"/>
                </a:solidFill>
              </a:rPr>
              <a:t>p</a:t>
            </a:r>
            <a:r>
              <a:rPr lang="en-US" altLang="zh-CN" sz="1400" dirty="0">
                <a:solidFill>
                  <a:schemeClr val="accent6"/>
                </a:solidFill>
              </a:rPr>
              <a:t>-&gt;</a:t>
            </a:r>
            <a:r>
              <a:rPr lang="en-US" altLang="zh-CN" sz="1400" dirty="0" err="1">
                <a:solidFill>
                  <a:schemeClr val="accent6"/>
                </a:solidFill>
              </a:rPr>
              <a:t>num</a:t>
            </a:r>
            <a:r>
              <a:rPr lang="en-US" altLang="zh-CN" sz="1400" dirty="0">
                <a:solidFill>
                  <a:schemeClr val="accent6"/>
                </a:solidFill>
              </a:rPr>
              <a:t>, p-&gt;name, p-&gt;sex, p-&gt;age</a:t>
            </a:r>
            <a:r>
              <a:rPr lang="en-US" altLang="zh-CN" sz="1400" dirty="0" smtClean="0"/>
              <a:t>);</a:t>
            </a:r>
            <a:r>
              <a:rPr lang="en-US" altLang="zh-CN" sz="1400" dirty="0"/>
              <a:t>	</a:t>
            </a:r>
            <a:r>
              <a:rPr lang="en-US" altLang="zh-CN" sz="1400" dirty="0">
                <a:solidFill>
                  <a:srgbClr val="008000"/>
                </a:solidFill>
              </a:rPr>
              <a:t>//</a:t>
            </a:r>
            <a:r>
              <a:rPr lang="zh-CN" altLang="en-US" sz="1400" dirty="0">
                <a:solidFill>
                  <a:srgbClr val="008000"/>
                </a:solidFill>
              </a:rPr>
              <a:t>输出结果</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b="1" dirty="0">
              <a:solidFill>
                <a:srgbClr val="008000"/>
              </a:solidFill>
            </a:endParaRPr>
          </a:p>
        </p:txBody>
      </p:sp>
      <p:cxnSp>
        <p:nvCxnSpPr>
          <p:cNvPr id="15" name="直接连接符 14"/>
          <p:cNvCxnSpPr/>
          <p:nvPr/>
        </p:nvCxnSpPr>
        <p:spPr>
          <a:xfrm>
            <a:off x="9232809" y="1531090"/>
            <a:ext cx="69864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stretch>
            <a:fillRect/>
          </a:stretch>
        </p:blipFill>
        <p:spPr>
          <a:xfrm>
            <a:off x="5362483" y="5521878"/>
            <a:ext cx="3495675" cy="1133475"/>
          </a:xfrm>
          <a:prstGeom prst="rect">
            <a:avLst/>
          </a:prstGeom>
        </p:spPr>
      </p:pic>
      <p:cxnSp>
        <p:nvCxnSpPr>
          <p:cNvPr id="18" name="直接连接符 17"/>
          <p:cNvCxnSpPr/>
          <p:nvPr/>
        </p:nvCxnSpPr>
        <p:spPr>
          <a:xfrm>
            <a:off x="9232809" y="277348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232809" y="403575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9" name="右大括号 8"/>
          <p:cNvSpPr/>
          <p:nvPr/>
        </p:nvSpPr>
        <p:spPr>
          <a:xfrm>
            <a:off x="11105369" y="1518468"/>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 name="右大括号 20"/>
          <p:cNvSpPr/>
          <p:nvPr/>
        </p:nvSpPr>
        <p:spPr>
          <a:xfrm>
            <a:off x="11105369" y="278600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右大括号 22"/>
          <p:cNvSpPr/>
          <p:nvPr/>
        </p:nvSpPr>
        <p:spPr>
          <a:xfrm>
            <a:off x="11105369" y="403575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80800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98598"/>
            <a:ext cx="10515600" cy="953383"/>
          </a:xfrm>
        </p:spPr>
        <p:txBody>
          <a:bodyPr/>
          <a:lstStyle/>
          <a:p>
            <a:r>
              <a:rPr lang="zh-CN" altLang="en-US"/>
              <a:t>用结构体变量和结构体变量的指针作函数参数</a:t>
            </a:r>
          </a:p>
        </p:txBody>
      </p:sp>
      <p:sp>
        <p:nvSpPr>
          <p:cNvPr id="16" name="MH_Desc_1"/>
          <p:cNvSpPr/>
          <p:nvPr>
            <p:custDataLst>
              <p:tags r:id="rId1"/>
            </p:custDataLst>
          </p:nvPr>
        </p:nvSpPr>
        <p:spPr>
          <a:xfrm>
            <a:off x="564206" y="1411356"/>
            <a:ext cx="10749062" cy="47509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将一个结构体变量的值传递给另一个函数，有</a:t>
            </a:r>
            <a:r>
              <a:rPr lang="en-US" altLang="zh-CN">
                <a:solidFill>
                  <a:schemeClr val="tx1"/>
                </a:solidFill>
              </a:rPr>
              <a:t>3</a:t>
            </a:r>
            <a:r>
              <a:rPr lang="zh-CN" altLang="en-US">
                <a:solidFill>
                  <a:schemeClr val="tx1"/>
                </a:solidFill>
              </a:rPr>
              <a:t>个方法：  </a:t>
            </a:r>
          </a:p>
          <a:p>
            <a:pPr algn="just">
              <a:lnSpc>
                <a:spcPct val="120000"/>
              </a:lnSpc>
              <a:spcBef>
                <a:spcPts val="600"/>
              </a:spcBef>
              <a:spcAft>
                <a:spcPts val="600"/>
              </a:spcAft>
              <a:defRPr/>
            </a:pPr>
            <a:r>
              <a:rPr lang="en-US" altLang="zh-CN" smtClean="0">
                <a:solidFill>
                  <a:schemeClr val="tx1"/>
                </a:solidFill>
              </a:rPr>
              <a:t>(1) </a:t>
            </a:r>
            <a:r>
              <a:rPr lang="zh-CN" altLang="en-US" smtClean="0">
                <a:solidFill>
                  <a:schemeClr val="tx1"/>
                </a:solidFill>
              </a:rPr>
              <a:t>用</a:t>
            </a:r>
            <a:r>
              <a:rPr lang="zh-CN" altLang="en-US">
                <a:solidFill>
                  <a:schemeClr val="tx1"/>
                </a:solidFill>
              </a:rPr>
              <a:t>结构体变量的成员作参数</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例如</a:t>
            </a:r>
            <a:r>
              <a:rPr lang="zh-CN" altLang="en-US">
                <a:solidFill>
                  <a:schemeClr val="tx1"/>
                </a:solidFill>
              </a:rPr>
              <a:t>，用</a:t>
            </a:r>
            <a:r>
              <a:rPr lang="en-US" altLang="zh-CN">
                <a:solidFill>
                  <a:schemeClr val="tx1"/>
                </a:solidFill>
              </a:rPr>
              <a:t>stu[1].num</a:t>
            </a:r>
            <a:r>
              <a:rPr lang="zh-CN" altLang="en-US">
                <a:solidFill>
                  <a:schemeClr val="tx1"/>
                </a:solidFill>
              </a:rPr>
              <a:t>或</a:t>
            </a:r>
            <a:r>
              <a:rPr lang="en-US" altLang="zh-CN">
                <a:solidFill>
                  <a:schemeClr val="tx1"/>
                </a:solidFill>
              </a:rPr>
              <a:t>stu[2].name</a:t>
            </a:r>
            <a:r>
              <a:rPr lang="zh-CN" altLang="en-US">
                <a:solidFill>
                  <a:schemeClr val="tx1"/>
                </a:solidFill>
              </a:rPr>
              <a:t>作函数实参，将实参值传给形参。用法和用普通变量作实参是一样的，属于“值传递”方式。应当注意实参与形参的类型保持一致。</a:t>
            </a:r>
          </a:p>
          <a:p>
            <a:pPr algn="just">
              <a:lnSpc>
                <a:spcPct val="120000"/>
              </a:lnSpc>
              <a:spcBef>
                <a:spcPts val="600"/>
              </a:spcBef>
              <a:spcAft>
                <a:spcPts val="600"/>
              </a:spcAft>
              <a:defRPr/>
            </a:pPr>
            <a:r>
              <a:rPr lang="en-US" altLang="zh-CN" smtClean="0">
                <a:solidFill>
                  <a:schemeClr val="tx1"/>
                </a:solidFill>
              </a:rPr>
              <a:t>(</a:t>
            </a:r>
            <a:r>
              <a:rPr lang="en-US" altLang="zh-CN">
                <a:solidFill>
                  <a:schemeClr val="tx1"/>
                </a:solidFill>
              </a:rPr>
              <a:t>2) </a:t>
            </a:r>
            <a:r>
              <a:rPr lang="zh-CN" altLang="en-US">
                <a:solidFill>
                  <a:schemeClr val="tx1"/>
                </a:solidFill>
              </a:rPr>
              <a:t>用结构体变量作实参</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用</a:t>
            </a:r>
            <a:r>
              <a:rPr lang="zh-CN" altLang="en-US">
                <a:solidFill>
                  <a:schemeClr val="tx1"/>
                </a:solidFill>
              </a:rPr>
              <a:t>结构体变量作实参时，采取的也是“值传递”的方式，将结构体变量所占的内存单元的内容全部按顺序传递给形参，形参也必须是同类型的结构体变量。在函数调用期间形参也要占用内存单元。这种传递方式在空间和时间上开销较大，如果结构体的规模很大时，开销是很可观的。此外，由于采用值传递方式，如果在执行被调用函数期间改变了形参（也是结构体变量）的值，该值不能返回主调函数，这往往造成使用上的不便。因此一般较少用这种方法。</a:t>
            </a:r>
          </a:p>
          <a:p>
            <a:pPr algn="just">
              <a:lnSpc>
                <a:spcPct val="120000"/>
              </a:lnSpc>
              <a:spcBef>
                <a:spcPts val="600"/>
              </a:spcBef>
              <a:spcAft>
                <a:spcPts val="600"/>
              </a:spcAft>
              <a:defRPr/>
            </a:pPr>
            <a:r>
              <a:rPr lang="en-US" altLang="zh-CN" smtClean="0">
                <a:solidFill>
                  <a:schemeClr val="tx1"/>
                </a:solidFill>
              </a:rPr>
              <a:t>(</a:t>
            </a:r>
            <a:r>
              <a:rPr lang="en-US" altLang="zh-CN">
                <a:solidFill>
                  <a:schemeClr val="tx1"/>
                </a:solidFill>
              </a:rPr>
              <a:t>3) </a:t>
            </a:r>
            <a:r>
              <a:rPr lang="zh-CN" altLang="en-US">
                <a:solidFill>
                  <a:schemeClr val="tx1"/>
                </a:solidFill>
              </a:rPr>
              <a:t>用指向结构体变量（或数组元素）的指针作实参，将结构体变量（或数组元素）的地址传给形参。 </a:t>
            </a:r>
            <a:endParaRPr lang="en-US" altLang="zh-CN">
              <a:solidFill>
                <a:schemeClr val="tx1"/>
              </a:solidFill>
            </a:endParaRPr>
          </a:p>
        </p:txBody>
      </p:sp>
    </p:spTree>
    <p:extLst>
      <p:ext uri="{BB962C8B-B14F-4D97-AF65-F5344CB8AC3E}">
        <p14:creationId xmlns:p14="http://schemas.microsoft.com/office/powerpoint/2010/main" val="893524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942" y="270607"/>
            <a:ext cx="10515600" cy="953383"/>
          </a:xfrm>
        </p:spPr>
        <p:txBody>
          <a:bodyPr/>
          <a:lstStyle/>
          <a:p>
            <a:r>
              <a:rPr lang="zh-CN" altLang="en-US"/>
              <a:t>用结构体变量和结构体变量的指针作函数参数</a:t>
            </a:r>
          </a:p>
        </p:txBody>
      </p:sp>
      <p:sp>
        <p:nvSpPr>
          <p:cNvPr id="3" name="内容占位符 2"/>
          <p:cNvSpPr>
            <a:spLocks noGrp="1"/>
          </p:cNvSpPr>
          <p:nvPr>
            <p:ph idx="1"/>
          </p:nvPr>
        </p:nvSpPr>
        <p:spPr>
          <a:xfrm>
            <a:off x="232841" y="1021166"/>
            <a:ext cx="11596716" cy="552660"/>
          </a:xfrm>
        </p:spPr>
        <p:txBody>
          <a:bodyPr>
            <a:noAutofit/>
          </a:bodyPr>
          <a:lstStyle/>
          <a:p>
            <a:pPr marL="88900" indent="-8890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9.7】</a:t>
            </a:r>
            <a:r>
              <a:rPr lang="zh-CN" altLang="en-US" sz="2000" dirty="0">
                <a:solidFill>
                  <a:schemeClr val="accent1"/>
                </a:solidFill>
              </a:rPr>
              <a:t>有</a:t>
            </a:r>
            <a:r>
              <a:rPr lang="en-US" altLang="zh-CN" sz="2000" dirty="0">
                <a:solidFill>
                  <a:schemeClr val="accent1"/>
                </a:solidFill>
              </a:rPr>
              <a:t>n</a:t>
            </a:r>
            <a:r>
              <a:rPr lang="zh-CN" altLang="en-US" sz="2000" dirty="0">
                <a:solidFill>
                  <a:schemeClr val="accent1"/>
                </a:solidFill>
              </a:rPr>
              <a:t>个结构体变量，内含学生学号、姓名和</a:t>
            </a:r>
            <a:r>
              <a:rPr lang="en-US" altLang="zh-CN" sz="2000" dirty="0">
                <a:solidFill>
                  <a:schemeClr val="accent1"/>
                </a:solidFill>
              </a:rPr>
              <a:t>3</a:t>
            </a:r>
            <a:r>
              <a:rPr lang="zh-CN" altLang="en-US" sz="2000" dirty="0">
                <a:solidFill>
                  <a:schemeClr val="accent1"/>
                </a:solidFill>
              </a:rPr>
              <a:t>门课程的成绩。要求输出平均成绩最高的学生的信息</a:t>
            </a:r>
            <a:r>
              <a:rPr lang="en-US" altLang="zh-CN" sz="2000" dirty="0">
                <a:solidFill>
                  <a:schemeClr val="accent1"/>
                </a:solidFill>
              </a:rPr>
              <a:t>(</a:t>
            </a:r>
            <a:r>
              <a:rPr lang="zh-CN" altLang="en-US" sz="2000" dirty="0">
                <a:solidFill>
                  <a:schemeClr val="accent1"/>
                </a:solidFill>
              </a:rPr>
              <a:t>包括学号、姓名、</a:t>
            </a:r>
            <a:r>
              <a:rPr lang="en-US" altLang="zh-CN" sz="2000" dirty="0">
                <a:solidFill>
                  <a:schemeClr val="accent1"/>
                </a:solidFill>
              </a:rPr>
              <a:t>3</a:t>
            </a:r>
            <a:r>
              <a:rPr lang="zh-CN" altLang="en-US" sz="2000" dirty="0">
                <a:solidFill>
                  <a:schemeClr val="accent1"/>
                </a:solidFill>
              </a:rPr>
              <a:t>门课程成绩和平均成绩</a:t>
            </a:r>
            <a:r>
              <a:rPr lang="en-US" altLang="zh-CN" sz="2000" dirty="0">
                <a:solidFill>
                  <a:schemeClr val="accent1"/>
                </a:solidFill>
              </a:rPr>
              <a:t>)</a:t>
            </a:r>
            <a:r>
              <a:rPr lang="zh-CN" altLang="en-US" sz="2000" dirty="0">
                <a:solidFill>
                  <a:schemeClr val="accent1"/>
                </a:solidFill>
              </a:rPr>
              <a:t>。</a:t>
            </a:r>
          </a:p>
        </p:txBody>
      </p:sp>
      <p:sp>
        <p:nvSpPr>
          <p:cNvPr id="29" name="圆角矩形 12">
            <a:extLst>
              <a:ext uri="{FF2B5EF4-FFF2-40B4-BE49-F238E27FC236}">
                <a16:creationId xmlns:a16="http://schemas.microsoft.com/office/drawing/2014/main" id="{5382CD89-35B6-4BD4-B332-B011068CC402}"/>
              </a:ext>
            </a:extLst>
          </p:cNvPr>
          <p:cNvSpPr/>
          <p:nvPr/>
        </p:nvSpPr>
        <p:spPr>
          <a:xfrm>
            <a:off x="232841" y="1828801"/>
            <a:ext cx="11828530" cy="455212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#define N 3	</a:t>
            </a:r>
            <a:r>
              <a:rPr lang="en-US" altLang="zh-CN" sz="1600" dirty="0" smtClean="0"/>
              <a:t>		</a:t>
            </a:r>
            <a:r>
              <a:rPr lang="en-US" altLang="zh-CN" sz="1600" dirty="0" smtClean="0">
                <a:solidFill>
                  <a:srgbClr val="008000"/>
                </a:solidFill>
              </a:rPr>
              <a:t>//</a:t>
            </a:r>
            <a:r>
              <a:rPr lang="zh-CN" altLang="en-US" sz="1600" dirty="0">
                <a:solidFill>
                  <a:srgbClr val="008000"/>
                </a:solidFill>
              </a:rPr>
              <a:t>学生数为</a:t>
            </a:r>
            <a:r>
              <a:rPr lang="en-US" altLang="zh-CN" sz="1600" dirty="0">
                <a:solidFill>
                  <a:srgbClr val="008000"/>
                </a:solidFill>
              </a:rPr>
              <a:t>3</a:t>
            </a:r>
          </a:p>
          <a:p>
            <a:pPr defTabSz="363538"/>
            <a:r>
              <a:rPr lang="en-US" altLang="zh-CN" sz="1600" dirty="0" err="1"/>
              <a:t>struct</a:t>
            </a:r>
            <a:r>
              <a:rPr lang="en-US" altLang="zh-CN" sz="1600" dirty="0"/>
              <a:t> Student	</a:t>
            </a:r>
            <a:r>
              <a:rPr lang="en-US" altLang="zh-CN" sz="1600" dirty="0" smtClean="0"/>
              <a:t>		</a:t>
            </a:r>
            <a:r>
              <a:rPr lang="en-US" altLang="zh-CN" sz="1600" dirty="0">
                <a:solidFill>
                  <a:srgbClr val="008000"/>
                </a:solidFill>
              </a:rPr>
              <a:t>//</a:t>
            </a:r>
            <a:r>
              <a:rPr lang="zh-CN" altLang="en-US" sz="1600" dirty="0">
                <a:solidFill>
                  <a:srgbClr val="008000"/>
                </a:solidFill>
              </a:rPr>
              <a:t>建立结构体类型</a:t>
            </a:r>
            <a:r>
              <a:rPr lang="en-US" altLang="zh-CN" sz="1600" dirty="0" err="1">
                <a:solidFill>
                  <a:srgbClr val="008000"/>
                </a:solidFill>
              </a:rPr>
              <a:t>struct</a:t>
            </a:r>
            <a:r>
              <a:rPr lang="en-US" altLang="zh-CN" sz="1600" dirty="0">
                <a:solidFill>
                  <a:srgbClr val="008000"/>
                </a:solidFill>
              </a:rPr>
              <a:t> Student</a:t>
            </a:r>
          </a:p>
          <a:p>
            <a:pPr defTabSz="363538"/>
            <a:r>
              <a:rPr lang="en-US" altLang="zh-CN" sz="1600" dirty="0"/>
              <a:t>{	</a:t>
            </a:r>
            <a:r>
              <a:rPr lang="en-US" altLang="zh-CN" sz="1600" dirty="0" err="1"/>
              <a:t>int</a:t>
            </a:r>
            <a:r>
              <a:rPr lang="en-US" altLang="zh-CN" sz="1600" dirty="0"/>
              <a:t> </a:t>
            </a:r>
            <a:r>
              <a:rPr lang="en-US" altLang="zh-CN" sz="1600" dirty="0" err="1"/>
              <a:t>num</a:t>
            </a:r>
            <a:r>
              <a:rPr lang="en-US" altLang="zh-CN" sz="1600" dirty="0"/>
              <a:t>;	</a:t>
            </a:r>
            <a:r>
              <a:rPr lang="en-US" altLang="zh-CN" sz="1600" dirty="0" smtClean="0"/>
              <a:t>		</a:t>
            </a:r>
            <a:r>
              <a:rPr lang="en-US" altLang="zh-CN" sz="1600" dirty="0">
                <a:solidFill>
                  <a:srgbClr val="008000"/>
                </a:solidFill>
              </a:rPr>
              <a:t>//</a:t>
            </a:r>
            <a:r>
              <a:rPr lang="zh-CN" altLang="en-US" sz="1600" dirty="0">
                <a:solidFill>
                  <a:srgbClr val="008000"/>
                </a:solidFill>
              </a:rPr>
              <a:t>学号</a:t>
            </a:r>
          </a:p>
          <a:p>
            <a:pPr defTabSz="363538"/>
            <a:r>
              <a:rPr lang="zh-CN" altLang="en-US" sz="1600" dirty="0"/>
              <a:t>	</a:t>
            </a:r>
            <a:r>
              <a:rPr lang="en-US" altLang="zh-CN" sz="1600" dirty="0"/>
              <a:t>char name[20];	</a:t>
            </a:r>
            <a:r>
              <a:rPr lang="en-US" altLang="zh-CN" sz="1600" dirty="0">
                <a:solidFill>
                  <a:srgbClr val="008000"/>
                </a:solidFill>
              </a:rPr>
              <a:t>//</a:t>
            </a:r>
            <a:r>
              <a:rPr lang="zh-CN" altLang="en-US" sz="1600" dirty="0">
                <a:solidFill>
                  <a:srgbClr val="008000"/>
                </a:solidFill>
              </a:rPr>
              <a:t>姓名</a:t>
            </a:r>
          </a:p>
          <a:p>
            <a:pPr defTabSz="363538"/>
            <a:r>
              <a:rPr lang="zh-CN" altLang="en-US" sz="1600" dirty="0"/>
              <a:t>	</a:t>
            </a:r>
            <a:r>
              <a:rPr lang="en-US" altLang="zh-CN" sz="1600" dirty="0"/>
              <a:t>float score[3];	</a:t>
            </a:r>
            <a:r>
              <a:rPr lang="en-US" altLang="zh-CN" sz="1600" dirty="0" smtClean="0"/>
              <a:t>	</a:t>
            </a:r>
            <a:r>
              <a:rPr lang="en-US" altLang="zh-CN" sz="1600" dirty="0">
                <a:solidFill>
                  <a:srgbClr val="008000"/>
                </a:solidFill>
              </a:rPr>
              <a:t>//3</a:t>
            </a:r>
            <a:r>
              <a:rPr lang="zh-CN" altLang="en-US" sz="1600" dirty="0">
                <a:solidFill>
                  <a:srgbClr val="008000"/>
                </a:solidFill>
              </a:rPr>
              <a:t>门课成绩</a:t>
            </a:r>
          </a:p>
          <a:p>
            <a:pPr defTabSz="363538"/>
            <a:r>
              <a:rPr lang="zh-CN" altLang="en-US" sz="1600" dirty="0"/>
              <a:t>	</a:t>
            </a:r>
            <a:r>
              <a:rPr lang="en-US" altLang="zh-CN" sz="1600" dirty="0"/>
              <a:t>float aver;	</a:t>
            </a:r>
            <a:r>
              <a:rPr lang="en-US" altLang="zh-CN" sz="1600" dirty="0" smtClean="0"/>
              <a:t>	</a:t>
            </a:r>
            <a:r>
              <a:rPr lang="en-US" altLang="zh-CN" sz="1600" dirty="0">
                <a:solidFill>
                  <a:srgbClr val="008000"/>
                </a:solidFill>
              </a:rPr>
              <a:t>//</a:t>
            </a:r>
            <a:r>
              <a:rPr lang="zh-CN" altLang="en-US" sz="1600" dirty="0">
                <a:solidFill>
                  <a:srgbClr val="008000"/>
                </a:solidFill>
              </a:rPr>
              <a:t>平均成绩</a:t>
            </a:r>
          </a:p>
          <a:p>
            <a:pPr defTabSz="363538"/>
            <a:r>
              <a:rPr lang="en-US" altLang="zh-CN" sz="1600" dirty="0" smtClean="0"/>
              <a:t>};</a:t>
            </a:r>
          </a:p>
          <a:p>
            <a:pPr defTabSz="363538"/>
            <a:endParaRPr lang="en-US" altLang="zh-CN" sz="1600" dirty="0"/>
          </a:p>
          <a:p>
            <a:pPr defTabSz="363538"/>
            <a:r>
              <a:rPr lang="en-US" altLang="zh-CN" sz="1600" dirty="0" err="1" smtClean="0"/>
              <a:t>int</a:t>
            </a:r>
            <a:r>
              <a:rPr lang="en-US" altLang="zh-CN" sz="1600" dirty="0" smtClean="0"/>
              <a:t> </a:t>
            </a:r>
            <a:r>
              <a:rPr lang="en-US" altLang="zh-CN" sz="1600" dirty="0"/>
              <a:t>main()</a:t>
            </a:r>
          </a:p>
          <a:p>
            <a:pPr defTabSz="363538"/>
            <a:r>
              <a:rPr lang="en-US" altLang="zh-CN" sz="1600" dirty="0"/>
              <a:t>{	void input(</a:t>
            </a:r>
            <a:r>
              <a:rPr lang="en-US" altLang="zh-CN" sz="1600" dirty="0" err="1"/>
              <a:t>struct</a:t>
            </a:r>
            <a:r>
              <a:rPr lang="en-US" altLang="zh-CN" sz="1600" dirty="0"/>
              <a:t> Student </a:t>
            </a:r>
            <a:r>
              <a:rPr lang="en-US" altLang="zh-CN" sz="1600" dirty="0" err="1"/>
              <a:t>stu</a:t>
            </a:r>
            <a:r>
              <a:rPr lang="en-US" altLang="zh-CN" sz="1600" dirty="0"/>
              <a:t>[]);	</a:t>
            </a:r>
            <a:r>
              <a:rPr lang="en-US" altLang="zh-CN" sz="1600" dirty="0">
                <a:solidFill>
                  <a:srgbClr val="008000"/>
                </a:solidFill>
              </a:rPr>
              <a:t>//</a:t>
            </a:r>
            <a:r>
              <a:rPr lang="zh-CN" altLang="en-US" sz="1600" dirty="0">
                <a:solidFill>
                  <a:srgbClr val="008000"/>
                </a:solidFill>
              </a:rPr>
              <a:t>函数声明</a:t>
            </a:r>
          </a:p>
          <a:p>
            <a:pPr defTabSz="363538"/>
            <a:r>
              <a:rPr lang="zh-CN" altLang="en-US" sz="1600" dirty="0"/>
              <a:t>	</a:t>
            </a:r>
            <a:r>
              <a:rPr lang="en-US" altLang="zh-CN" sz="1600" dirty="0" err="1"/>
              <a:t>struct</a:t>
            </a:r>
            <a:r>
              <a:rPr lang="en-US" altLang="zh-CN" sz="1600" dirty="0"/>
              <a:t> Student max(</a:t>
            </a:r>
            <a:r>
              <a:rPr lang="en-US" altLang="zh-CN" sz="1600" dirty="0" err="1"/>
              <a:t>struct</a:t>
            </a:r>
            <a:r>
              <a:rPr lang="en-US" altLang="zh-CN" sz="1600" dirty="0"/>
              <a:t> Student </a:t>
            </a:r>
            <a:r>
              <a:rPr lang="en-US" altLang="zh-CN" sz="1600" dirty="0" err="1"/>
              <a:t>stu</a:t>
            </a:r>
            <a:r>
              <a:rPr lang="en-US" altLang="zh-CN" sz="1600" dirty="0"/>
              <a:t>[]);	</a:t>
            </a:r>
            <a:r>
              <a:rPr lang="en-US" altLang="zh-CN" sz="1600" dirty="0">
                <a:solidFill>
                  <a:srgbClr val="008000"/>
                </a:solidFill>
              </a:rPr>
              <a:t>//</a:t>
            </a:r>
            <a:r>
              <a:rPr lang="zh-CN" altLang="en-US" sz="1600" dirty="0">
                <a:solidFill>
                  <a:srgbClr val="008000"/>
                </a:solidFill>
              </a:rPr>
              <a:t>函数声明</a:t>
            </a:r>
          </a:p>
          <a:p>
            <a:pPr defTabSz="363538"/>
            <a:r>
              <a:rPr lang="zh-CN" altLang="en-US" sz="1600" dirty="0"/>
              <a:t>	</a:t>
            </a:r>
            <a:r>
              <a:rPr lang="en-US" altLang="zh-CN" sz="1600" dirty="0"/>
              <a:t>void print(</a:t>
            </a:r>
            <a:r>
              <a:rPr lang="en-US" altLang="zh-CN" sz="1600" dirty="0" err="1"/>
              <a:t>struct</a:t>
            </a:r>
            <a:r>
              <a:rPr lang="en-US" altLang="zh-CN" sz="1600" dirty="0"/>
              <a:t> Student </a:t>
            </a:r>
            <a:r>
              <a:rPr lang="en-US" altLang="zh-CN" sz="1600" dirty="0" err="1"/>
              <a:t>stu</a:t>
            </a:r>
            <a:r>
              <a:rPr lang="en-US" altLang="zh-CN" sz="1600" dirty="0"/>
              <a:t>);	</a:t>
            </a:r>
            <a:r>
              <a:rPr lang="en-US" altLang="zh-CN" sz="1600" dirty="0">
                <a:solidFill>
                  <a:srgbClr val="008000"/>
                </a:solidFill>
              </a:rPr>
              <a:t>//</a:t>
            </a:r>
            <a:r>
              <a:rPr lang="zh-CN" altLang="en-US" sz="1600" dirty="0">
                <a:solidFill>
                  <a:srgbClr val="008000"/>
                </a:solidFill>
              </a:rPr>
              <a:t>函数声明</a:t>
            </a:r>
          </a:p>
          <a:p>
            <a:pPr defTabSz="363538"/>
            <a:r>
              <a:rPr lang="zh-CN" altLang="en-US" sz="1600" dirty="0"/>
              <a:t>	</a:t>
            </a:r>
            <a:r>
              <a:rPr lang="en-US" altLang="zh-CN" sz="1600" dirty="0" err="1"/>
              <a:t>struct</a:t>
            </a:r>
            <a:r>
              <a:rPr lang="en-US" altLang="zh-CN" sz="1600" dirty="0"/>
              <a:t> Student </a:t>
            </a:r>
            <a:r>
              <a:rPr lang="en-US" altLang="zh-CN" sz="1600" dirty="0" err="1"/>
              <a:t>stu</a:t>
            </a:r>
            <a:r>
              <a:rPr lang="en-US" altLang="zh-CN" sz="1600" dirty="0"/>
              <a:t>[N],*p=</a:t>
            </a:r>
            <a:r>
              <a:rPr lang="en-US" altLang="zh-CN" sz="1600" dirty="0" err="1"/>
              <a:t>stu</a:t>
            </a:r>
            <a:r>
              <a:rPr lang="en-US" altLang="zh-CN" sz="1600" dirty="0"/>
              <a:t>;	</a:t>
            </a:r>
            <a:r>
              <a:rPr lang="en-US" altLang="zh-CN" sz="1600" dirty="0">
                <a:solidFill>
                  <a:srgbClr val="008000"/>
                </a:solidFill>
              </a:rPr>
              <a:t>//</a:t>
            </a:r>
            <a:r>
              <a:rPr lang="zh-CN" altLang="en-US" sz="1600" dirty="0">
                <a:solidFill>
                  <a:srgbClr val="008000"/>
                </a:solidFill>
              </a:rPr>
              <a:t>定义结构体数组和指针</a:t>
            </a:r>
          </a:p>
          <a:p>
            <a:pPr defTabSz="363538"/>
            <a:r>
              <a:rPr lang="zh-CN" altLang="en-US" sz="1600" dirty="0"/>
              <a:t>	</a:t>
            </a:r>
            <a:r>
              <a:rPr lang="en-US" altLang="zh-CN" sz="1600" dirty="0"/>
              <a:t>input(p);	</a:t>
            </a:r>
            <a:r>
              <a:rPr lang="en-US" altLang="zh-CN" sz="1600" dirty="0" smtClean="0"/>
              <a:t>					</a:t>
            </a:r>
            <a:r>
              <a:rPr lang="en-US" altLang="zh-CN" sz="1600" dirty="0">
                <a:solidFill>
                  <a:srgbClr val="008000"/>
                </a:solidFill>
              </a:rPr>
              <a:t>//</a:t>
            </a:r>
            <a:r>
              <a:rPr lang="zh-CN" altLang="en-US" sz="1600" dirty="0">
                <a:solidFill>
                  <a:srgbClr val="008000"/>
                </a:solidFill>
              </a:rPr>
              <a:t>调用</a:t>
            </a:r>
            <a:r>
              <a:rPr lang="en-US" altLang="zh-CN" sz="1600" dirty="0">
                <a:solidFill>
                  <a:srgbClr val="008000"/>
                </a:solidFill>
              </a:rPr>
              <a:t>input</a:t>
            </a:r>
            <a:r>
              <a:rPr lang="zh-CN" altLang="en-US" sz="1600" dirty="0">
                <a:solidFill>
                  <a:srgbClr val="008000"/>
                </a:solidFill>
              </a:rPr>
              <a:t>函数</a:t>
            </a:r>
          </a:p>
          <a:p>
            <a:pPr defTabSz="363538"/>
            <a:r>
              <a:rPr lang="zh-CN" altLang="en-US" sz="1600" dirty="0"/>
              <a:t>	</a:t>
            </a:r>
            <a:r>
              <a:rPr lang="en-US" altLang="zh-CN" sz="1600" dirty="0"/>
              <a:t>print(max(p</a:t>
            </a:r>
            <a:r>
              <a:rPr lang="en-US" altLang="zh-CN" sz="1600" dirty="0" smtClean="0"/>
              <a:t>));</a:t>
            </a:r>
            <a:r>
              <a:rPr lang="en-US" altLang="zh-CN" sz="1600" dirty="0" smtClean="0">
                <a:solidFill>
                  <a:srgbClr val="008000"/>
                </a:solidFill>
              </a:rPr>
              <a:t>//</a:t>
            </a:r>
            <a:r>
              <a:rPr lang="zh-CN" altLang="en-US" sz="1600" dirty="0">
                <a:solidFill>
                  <a:srgbClr val="008000"/>
                </a:solidFill>
              </a:rPr>
              <a:t>调用</a:t>
            </a:r>
            <a:r>
              <a:rPr lang="en-US" altLang="zh-CN" sz="1600" dirty="0" smtClean="0">
                <a:solidFill>
                  <a:srgbClr val="008000"/>
                </a:solidFill>
              </a:rPr>
              <a:t>print,</a:t>
            </a:r>
            <a:r>
              <a:rPr lang="zh-CN" altLang="en-US" sz="1600" dirty="0">
                <a:solidFill>
                  <a:srgbClr val="008000"/>
                </a:solidFill>
              </a:rPr>
              <a:t>以</a:t>
            </a:r>
            <a:r>
              <a:rPr lang="en-US" altLang="zh-CN" sz="1600" dirty="0">
                <a:solidFill>
                  <a:srgbClr val="008000"/>
                </a:solidFill>
              </a:rPr>
              <a:t>max</a:t>
            </a:r>
            <a:r>
              <a:rPr lang="zh-CN" altLang="en-US" sz="1600" dirty="0">
                <a:solidFill>
                  <a:srgbClr val="008000"/>
                </a:solidFill>
              </a:rPr>
              <a:t>函数的返回值作为实参</a:t>
            </a:r>
          </a:p>
          <a:p>
            <a:pPr defTabSz="363538"/>
            <a:r>
              <a:rPr lang="zh-CN" altLang="en-US" sz="1600" dirty="0"/>
              <a:t>	</a:t>
            </a:r>
            <a:r>
              <a:rPr lang="en-US" altLang="zh-CN" sz="1600" dirty="0"/>
              <a:t>return 0;</a:t>
            </a:r>
          </a:p>
          <a:p>
            <a:pPr defTabSz="363538"/>
            <a:r>
              <a:rPr lang="en-US" altLang="zh-CN" sz="1600" dirty="0" smtClean="0"/>
              <a:t>}</a:t>
            </a:r>
          </a:p>
          <a:p>
            <a:pPr defTabSz="363538"/>
            <a:endParaRPr lang="en-US" altLang="zh-CN" sz="1600" dirty="0"/>
          </a:p>
          <a:p>
            <a:pPr defTabSz="363538"/>
            <a:r>
              <a:rPr lang="en-US" altLang="zh-CN" sz="1600" dirty="0"/>
              <a:t>void input(</a:t>
            </a:r>
            <a:r>
              <a:rPr lang="en-US" altLang="zh-CN" sz="1600" dirty="0" err="1"/>
              <a:t>struct</a:t>
            </a:r>
            <a:r>
              <a:rPr lang="en-US" altLang="zh-CN" sz="1600" dirty="0"/>
              <a:t> Student </a:t>
            </a:r>
            <a:r>
              <a:rPr lang="en-US" altLang="zh-CN" sz="1600" dirty="0" err="1"/>
              <a:t>stu</a:t>
            </a:r>
            <a:r>
              <a:rPr lang="en-US" altLang="zh-CN" sz="1600" dirty="0"/>
              <a:t>[])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input</a:t>
            </a:r>
            <a:r>
              <a:rPr lang="zh-CN" altLang="en-US" sz="1600" dirty="0">
                <a:solidFill>
                  <a:srgbClr val="008000"/>
                </a:solidFill>
              </a:rPr>
              <a:t>函数</a:t>
            </a:r>
          </a:p>
          <a:p>
            <a:pPr defTabSz="363538"/>
            <a:r>
              <a:rPr lang="en-US" altLang="zh-CN" sz="1600" dirty="0"/>
              <a:t>{	</a:t>
            </a:r>
            <a:r>
              <a:rPr lang="en-US" altLang="zh-CN" sz="1600" dirty="0" err="1"/>
              <a:t>int</a:t>
            </a:r>
            <a:r>
              <a:rPr lang="en-US" altLang="zh-CN" sz="1600" dirty="0"/>
              <a:t> </a:t>
            </a:r>
            <a:r>
              <a:rPr lang="en-US" altLang="zh-CN" sz="1600" dirty="0" err="1"/>
              <a:t>i</a:t>
            </a:r>
            <a:r>
              <a:rPr lang="en-US" altLang="zh-CN" sz="1600" dirty="0"/>
              <a:t>;</a:t>
            </a:r>
          </a:p>
          <a:p>
            <a:pPr defTabSz="363538"/>
            <a:r>
              <a:rPr lang="en-US" altLang="zh-CN" sz="1600" dirty="0"/>
              <a:t>	</a:t>
            </a:r>
            <a:r>
              <a:rPr lang="en-US" altLang="zh-CN" sz="1600" dirty="0" err="1"/>
              <a:t>printf</a:t>
            </a:r>
            <a:r>
              <a:rPr lang="en-US" altLang="zh-CN" sz="1600" dirty="0"/>
              <a:t>("</a:t>
            </a:r>
            <a:r>
              <a:rPr lang="zh-CN" altLang="en-US" sz="1600" dirty="0"/>
              <a:t>请输入各学生的信息： 学号、姓名、三门课成绩</a:t>
            </a:r>
            <a:r>
              <a:rPr lang="en-US" altLang="zh-CN" sz="1600" dirty="0"/>
              <a:t>:\n");</a:t>
            </a:r>
          </a:p>
          <a:p>
            <a:pPr defTabSz="363538"/>
            <a:r>
              <a:rPr lang="en-US" altLang="zh-CN" sz="1600" dirty="0"/>
              <a:t>	for(</a:t>
            </a:r>
            <a:r>
              <a:rPr lang="en-US" altLang="zh-CN" sz="1600" dirty="0" err="1"/>
              <a:t>i</a:t>
            </a:r>
            <a:r>
              <a:rPr lang="en-US" altLang="zh-CN" sz="1600" dirty="0"/>
              <a:t>=0;i&lt;</a:t>
            </a:r>
            <a:r>
              <a:rPr lang="en-US" altLang="zh-CN" sz="1600" dirty="0" err="1"/>
              <a:t>N;i</a:t>
            </a:r>
            <a:r>
              <a:rPr lang="en-US" altLang="zh-CN" sz="1600" dirty="0"/>
              <a:t>++)</a:t>
            </a:r>
          </a:p>
          <a:p>
            <a:pPr defTabSz="363538"/>
            <a:r>
              <a:rPr lang="en-US" altLang="zh-CN" sz="1600" dirty="0"/>
              <a:t>	{	</a:t>
            </a:r>
            <a:r>
              <a:rPr lang="en-US" altLang="zh-CN" sz="1600" dirty="0" err="1"/>
              <a:t>scanf</a:t>
            </a:r>
            <a:r>
              <a:rPr lang="en-US" altLang="zh-CN" sz="1600" dirty="0"/>
              <a:t>("%d %s %f %f %f",&amp;</a:t>
            </a:r>
            <a:r>
              <a:rPr lang="en-US" altLang="zh-CN" sz="1600" dirty="0" err="1"/>
              <a:t>stu</a:t>
            </a:r>
            <a:r>
              <a:rPr lang="en-US" altLang="zh-CN" sz="1600" dirty="0"/>
              <a:t>[</a:t>
            </a:r>
            <a:r>
              <a:rPr lang="en-US" altLang="zh-CN" sz="1600" dirty="0" err="1"/>
              <a:t>i</a:t>
            </a:r>
            <a:r>
              <a:rPr lang="en-US" altLang="zh-CN" sz="1600" dirty="0" smtClean="0"/>
              <a:t>].</a:t>
            </a:r>
            <a:r>
              <a:rPr lang="en-US" altLang="zh-CN" sz="1600" dirty="0" err="1" smtClean="0">
                <a:solidFill>
                  <a:schemeClr val="tx1"/>
                </a:solidFill>
              </a:rPr>
              <a:t>num,</a:t>
            </a:r>
            <a:r>
              <a:rPr lang="en-US" altLang="zh-CN" sz="1600" b="1" dirty="0" err="1" smtClean="0">
                <a:solidFill>
                  <a:srgbClr val="FF0000"/>
                </a:solidFill>
              </a:rPr>
              <a:t>stu</a:t>
            </a:r>
            <a:r>
              <a:rPr lang="en-US" altLang="zh-CN" sz="1600" b="1" dirty="0" smtClean="0">
                <a:solidFill>
                  <a:srgbClr val="FF0000"/>
                </a:solidFill>
              </a:rPr>
              <a:t>[</a:t>
            </a:r>
            <a:r>
              <a:rPr lang="en-US" altLang="zh-CN" sz="1600" b="1" dirty="0" err="1" smtClean="0">
                <a:solidFill>
                  <a:srgbClr val="FF0000"/>
                </a:solidFill>
              </a:rPr>
              <a:t>i</a:t>
            </a:r>
            <a:r>
              <a:rPr lang="en-US" altLang="zh-CN" sz="1600" b="1" dirty="0" smtClean="0">
                <a:solidFill>
                  <a:srgbClr val="FF0000"/>
                </a:solidFill>
              </a:rPr>
              <a:t>].name</a:t>
            </a:r>
            <a:r>
              <a:rPr lang="en-US" altLang="zh-CN" sz="1600" dirty="0" smtClean="0"/>
              <a:t>,</a:t>
            </a:r>
            <a:endParaRPr lang="en-US" altLang="zh-CN" sz="1600" dirty="0"/>
          </a:p>
          <a:p>
            <a:pPr defTabSz="363538"/>
            <a:r>
              <a:rPr lang="en-US" altLang="zh-CN" sz="1600" dirty="0"/>
              <a:t>		&amp;</a:t>
            </a:r>
            <a:r>
              <a:rPr lang="en-US" altLang="zh-CN" sz="1600" dirty="0" err="1"/>
              <a:t>stu</a:t>
            </a:r>
            <a:r>
              <a:rPr lang="en-US" altLang="zh-CN" sz="1600" dirty="0"/>
              <a:t>[</a:t>
            </a:r>
            <a:r>
              <a:rPr lang="en-US" altLang="zh-CN" sz="1600" dirty="0" err="1"/>
              <a:t>i</a:t>
            </a:r>
            <a:r>
              <a:rPr lang="en-US" altLang="zh-CN" sz="1600" dirty="0"/>
              <a:t>].score[0],&amp;</a:t>
            </a:r>
            <a:r>
              <a:rPr lang="en-US" altLang="zh-CN" sz="1600" dirty="0" err="1"/>
              <a:t>stu</a:t>
            </a:r>
            <a:r>
              <a:rPr lang="en-US" altLang="zh-CN" sz="1600" dirty="0"/>
              <a:t>[</a:t>
            </a:r>
            <a:r>
              <a:rPr lang="en-US" altLang="zh-CN" sz="1600" dirty="0" err="1"/>
              <a:t>i</a:t>
            </a:r>
            <a:r>
              <a:rPr lang="en-US" altLang="zh-CN" sz="1600" dirty="0"/>
              <a:t>].score[1],&amp;</a:t>
            </a:r>
            <a:r>
              <a:rPr lang="en-US" altLang="zh-CN" sz="1600" dirty="0" err="1"/>
              <a:t>stu</a:t>
            </a:r>
            <a:r>
              <a:rPr lang="en-US" altLang="zh-CN" sz="1600" dirty="0"/>
              <a:t>[</a:t>
            </a:r>
            <a:r>
              <a:rPr lang="en-US" altLang="zh-CN" sz="1600" dirty="0" err="1"/>
              <a:t>i</a:t>
            </a:r>
            <a:r>
              <a:rPr lang="en-US" altLang="zh-CN" sz="1600" dirty="0"/>
              <a:t>].score[2</a:t>
            </a:r>
            <a:r>
              <a:rPr lang="en-US" altLang="zh-CN" sz="1600" dirty="0" smtClean="0"/>
              <a:t>]); </a:t>
            </a:r>
            <a:r>
              <a:rPr lang="en-US" altLang="zh-CN" sz="1600" dirty="0">
                <a:solidFill>
                  <a:srgbClr val="008000"/>
                </a:solidFill>
              </a:rPr>
              <a:t>//</a:t>
            </a:r>
            <a:r>
              <a:rPr lang="zh-CN" altLang="en-US" sz="1600" dirty="0" smtClean="0">
                <a:solidFill>
                  <a:srgbClr val="008000"/>
                </a:solidFill>
              </a:rPr>
              <a:t>输入</a:t>
            </a:r>
            <a:r>
              <a:rPr lang="zh-CN" altLang="en-US" sz="1600" dirty="0"/>
              <a:t>	</a:t>
            </a:r>
            <a:r>
              <a:rPr lang="en-US" altLang="zh-CN" sz="1600" dirty="0" err="1"/>
              <a:t>stu</a:t>
            </a:r>
            <a:r>
              <a:rPr lang="en-US" altLang="zh-CN" sz="1600" dirty="0"/>
              <a:t>[</a:t>
            </a:r>
            <a:r>
              <a:rPr lang="en-US" altLang="zh-CN" sz="1600" dirty="0" err="1"/>
              <a:t>i</a:t>
            </a:r>
            <a:r>
              <a:rPr lang="en-US" altLang="zh-CN" sz="1600" dirty="0"/>
              <a:t>].aver=(</a:t>
            </a:r>
            <a:r>
              <a:rPr lang="en-US" altLang="zh-CN" sz="1600" dirty="0" err="1"/>
              <a:t>stu</a:t>
            </a:r>
            <a:r>
              <a:rPr lang="en-US" altLang="zh-CN" sz="1600" dirty="0"/>
              <a:t>[</a:t>
            </a:r>
            <a:r>
              <a:rPr lang="en-US" altLang="zh-CN" sz="1600" dirty="0" err="1"/>
              <a:t>i</a:t>
            </a:r>
            <a:r>
              <a:rPr lang="en-US" altLang="zh-CN" sz="1600" dirty="0"/>
              <a:t>].score[0]+</a:t>
            </a:r>
            <a:r>
              <a:rPr lang="en-US" altLang="zh-CN" sz="1600" dirty="0" err="1"/>
              <a:t>stu</a:t>
            </a:r>
            <a:r>
              <a:rPr lang="en-US" altLang="zh-CN" sz="1600" dirty="0"/>
              <a:t>[</a:t>
            </a:r>
            <a:r>
              <a:rPr lang="en-US" altLang="zh-CN" sz="1600" dirty="0" err="1"/>
              <a:t>i</a:t>
            </a:r>
            <a:r>
              <a:rPr lang="en-US" altLang="zh-CN" sz="1600" dirty="0"/>
              <a:t>].score[1]+</a:t>
            </a:r>
            <a:r>
              <a:rPr lang="en-US" altLang="zh-CN" sz="1600" dirty="0" err="1"/>
              <a:t>stu</a:t>
            </a:r>
            <a:r>
              <a:rPr lang="en-US" altLang="zh-CN" sz="1600" dirty="0"/>
              <a:t>[</a:t>
            </a:r>
            <a:r>
              <a:rPr lang="en-US" altLang="zh-CN" sz="1600" dirty="0" err="1"/>
              <a:t>i</a:t>
            </a:r>
            <a:r>
              <a:rPr lang="en-US" altLang="zh-CN" sz="1600" dirty="0"/>
              <a:t>].score[2])/3.0;			</a:t>
            </a:r>
            <a:r>
              <a:rPr lang="en-US" altLang="zh-CN" sz="1600" dirty="0">
                <a:solidFill>
                  <a:srgbClr val="008000"/>
                </a:solidFill>
              </a:rPr>
              <a:t>//</a:t>
            </a:r>
            <a:r>
              <a:rPr lang="zh-CN" altLang="en-US" sz="1600" dirty="0">
                <a:solidFill>
                  <a:srgbClr val="008000"/>
                </a:solidFill>
              </a:rPr>
              <a:t>求平均成绩</a:t>
            </a:r>
          </a:p>
          <a:p>
            <a:pPr defTabSz="363538"/>
            <a:r>
              <a:rPr lang="zh-CN" altLang="en-US" sz="1600" dirty="0"/>
              <a:t>	</a:t>
            </a:r>
            <a:r>
              <a:rPr lang="en-US" altLang="zh-CN" sz="1600" dirty="0"/>
              <a:t>}</a:t>
            </a:r>
          </a:p>
          <a:p>
            <a:pPr defTabSz="363538"/>
            <a:r>
              <a:rPr lang="en-US" altLang="zh-CN" sz="1600" dirty="0" smtClean="0"/>
              <a:t>}</a:t>
            </a:r>
            <a:endParaRPr lang="en-US" altLang="zh-CN" sz="1600" dirty="0"/>
          </a:p>
        </p:txBody>
      </p:sp>
      <p:cxnSp>
        <p:nvCxnSpPr>
          <p:cNvPr id="14" name="直接连接符 13">
            <a:extLst>
              <a:ext uri="{FF2B5EF4-FFF2-40B4-BE49-F238E27FC236}">
                <a16:creationId xmlns:a16="http://schemas.microsoft.com/office/drawing/2014/main" id="{48EC88E4-3DEA-4882-A2F7-2A2472A7E690}"/>
              </a:ext>
            </a:extLst>
          </p:cNvPr>
          <p:cNvCxnSpPr>
            <a:cxnSpLocks/>
          </p:cNvCxnSpPr>
          <p:nvPr/>
        </p:nvCxnSpPr>
        <p:spPr>
          <a:xfrm>
            <a:off x="5785056" y="1828801"/>
            <a:ext cx="0" cy="455212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45C967AF-3871-4AAE-A875-A638B32B1FA1}"/>
              </a:ext>
            </a:extLst>
          </p:cNvPr>
          <p:cNvGrpSpPr/>
          <p:nvPr/>
        </p:nvGrpSpPr>
        <p:grpSpPr>
          <a:xfrm>
            <a:off x="5622308" y="2414864"/>
            <a:ext cx="325496" cy="260107"/>
            <a:chOff x="5926033" y="1926699"/>
            <a:chExt cx="325496" cy="260107"/>
          </a:xfrm>
        </p:grpSpPr>
        <p:sp>
          <p:nvSpPr>
            <p:cNvPr id="18"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7" name="组合 26">
            <a:extLst>
              <a:ext uri="{FF2B5EF4-FFF2-40B4-BE49-F238E27FC236}">
                <a16:creationId xmlns:a16="http://schemas.microsoft.com/office/drawing/2014/main" id="{B236A711-9DB9-47FD-9B2E-498AAC59691E}"/>
              </a:ext>
            </a:extLst>
          </p:cNvPr>
          <p:cNvGrpSpPr/>
          <p:nvPr/>
        </p:nvGrpSpPr>
        <p:grpSpPr>
          <a:xfrm>
            <a:off x="5622308" y="5488982"/>
            <a:ext cx="325496" cy="260106"/>
            <a:chOff x="5926033" y="5434781"/>
            <a:chExt cx="325496" cy="260106"/>
          </a:xfrm>
        </p:grpSpPr>
        <p:sp>
          <p:nvSpPr>
            <p:cNvPr id="28"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4063310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942" y="270607"/>
            <a:ext cx="10515600" cy="953383"/>
          </a:xfrm>
        </p:spPr>
        <p:txBody>
          <a:bodyPr/>
          <a:lstStyle/>
          <a:p>
            <a:r>
              <a:rPr lang="zh-CN" altLang="en-US"/>
              <a:t>用结构体变量和结构体变量的指针作函数参数</a:t>
            </a:r>
          </a:p>
        </p:txBody>
      </p:sp>
      <p:sp>
        <p:nvSpPr>
          <p:cNvPr id="3" name="内容占位符 2"/>
          <p:cNvSpPr>
            <a:spLocks noGrp="1"/>
          </p:cNvSpPr>
          <p:nvPr>
            <p:ph idx="1"/>
          </p:nvPr>
        </p:nvSpPr>
        <p:spPr>
          <a:xfrm>
            <a:off x="232841" y="1021166"/>
            <a:ext cx="8752133" cy="552660"/>
          </a:xfrm>
        </p:spPr>
        <p:txBody>
          <a:bodyPr>
            <a:noAutofit/>
          </a:bodyPr>
          <a:lstStyle/>
          <a:p>
            <a:pPr marL="88900" indent="-88900">
              <a:lnSpc>
                <a:spcPct val="120000"/>
              </a:lnSpc>
              <a:buNone/>
            </a:pPr>
            <a:r>
              <a:rPr lang="zh-CN" altLang="en-US" sz="2000" dirty="0" smtClean="0">
                <a:solidFill>
                  <a:schemeClr val="accent1"/>
                </a:solidFill>
              </a:rPr>
              <a:t>接上页</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363941" y="1828801"/>
            <a:ext cx="11465616" cy="455212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dirty="0" err="1" smtClean="0"/>
              <a:t>struct</a:t>
            </a:r>
            <a:r>
              <a:rPr lang="en-US" altLang="zh-CN" dirty="0" smtClean="0"/>
              <a:t> </a:t>
            </a:r>
            <a:r>
              <a:rPr lang="en-US" altLang="zh-CN" dirty="0"/>
              <a:t>Student max(</a:t>
            </a:r>
            <a:r>
              <a:rPr lang="en-US" altLang="zh-CN" dirty="0" err="1"/>
              <a:t>struct</a:t>
            </a:r>
            <a:r>
              <a:rPr lang="en-US" altLang="zh-CN" dirty="0"/>
              <a:t> Student </a:t>
            </a:r>
            <a:r>
              <a:rPr lang="en-US" altLang="zh-CN" dirty="0" err="1"/>
              <a:t>stu</a:t>
            </a:r>
            <a:r>
              <a:rPr lang="en-US" altLang="zh-CN" dirty="0" smtClean="0"/>
              <a:t>[])</a:t>
            </a:r>
          </a:p>
          <a:p>
            <a:pPr defTabSz="363538"/>
            <a:r>
              <a:rPr lang="en-US" altLang="zh-CN" dirty="0" smtClean="0"/>
              <a:t> {</a:t>
            </a:r>
            <a:r>
              <a:rPr lang="en-US" altLang="zh-CN" dirty="0"/>
              <a:t>	</a:t>
            </a:r>
            <a:endParaRPr lang="en-US" altLang="zh-CN" dirty="0" smtClean="0"/>
          </a:p>
          <a:p>
            <a:pPr defTabSz="363538"/>
            <a:r>
              <a:rPr lang="en-US" altLang="zh-CN" dirty="0" err="1" smtClean="0"/>
              <a:t>int</a:t>
            </a:r>
            <a:r>
              <a:rPr lang="en-US" altLang="zh-CN" dirty="0" smtClean="0"/>
              <a:t> </a:t>
            </a:r>
            <a:r>
              <a:rPr lang="en-US" altLang="zh-CN" dirty="0" err="1"/>
              <a:t>i,m</a:t>
            </a:r>
            <a:r>
              <a:rPr lang="en-US" altLang="zh-CN" dirty="0"/>
              <a:t>=0</a:t>
            </a:r>
            <a:r>
              <a:rPr lang="en-US" altLang="zh-CN" dirty="0" smtClean="0"/>
              <a:t>;</a:t>
            </a:r>
            <a:r>
              <a:rPr lang="en-US" altLang="zh-CN" dirty="0" smtClean="0">
                <a:solidFill>
                  <a:srgbClr val="008000"/>
                </a:solidFill>
              </a:rPr>
              <a:t>//</a:t>
            </a:r>
            <a:r>
              <a:rPr lang="zh-CN" altLang="en-US" dirty="0">
                <a:solidFill>
                  <a:srgbClr val="008000"/>
                </a:solidFill>
              </a:rPr>
              <a:t>用</a:t>
            </a:r>
            <a:r>
              <a:rPr lang="en-US" altLang="zh-CN" dirty="0">
                <a:solidFill>
                  <a:srgbClr val="008000"/>
                </a:solidFill>
              </a:rPr>
              <a:t>m</a:t>
            </a:r>
            <a:r>
              <a:rPr lang="zh-CN" altLang="en-US" dirty="0">
                <a:solidFill>
                  <a:srgbClr val="008000"/>
                </a:solidFill>
              </a:rPr>
              <a:t>存放成绩最高的学生在数组中的序号</a:t>
            </a:r>
          </a:p>
          <a:p>
            <a:pPr defTabSz="363538"/>
            <a:r>
              <a:rPr lang="zh-CN" altLang="en-US" dirty="0"/>
              <a:t>	</a:t>
            </a:r>
            <a:r>
              <a:rPr lang="en-US" altLang="zh-CN" dirty="0"/>
              <a:t>for(</a:t>
            </a:r>
            <a:r>
              <a:rPr lang="en-US" altLang="zh-CN" dirty="0" err="1"/>
              <a:t>i</a:t>
            </a:r>
            <a:r>
              <a:rPr lang="en-US" altLang="zh-CN" dirty="0"/>
              <a:t>=0;i&lt;</a:t>
            </a:r>
            <a:r>
              <a:rPr lang="en-US" altLang="zh-CN" dirty="0" err="1"/>
              <a:t>N;i</a:t>
            </a:r>
            <a:r>
              <a:rPr lang="en-US" altLang="zh-CN" dirty="0"/>
              <a:t>++)</a:t>
            </a:r>
          </a:p>
          <a:p>
            <a:pPr defTabSz="363538"/>
            <a:r>
              <a:rPr lang="en-US" altLang="zh-CN" dirty="0"/>
              <a:t>	if(</a:t>
            </a:r>
            <a:r>
              <a:rPr lang="en-US" altLang="zh-CN" dirty="0" err="1"/>
              <a:t>stu</a:t>
            </a:r>
            <a:r>
              <a:rPr lang="en-US" altLang="zh-CN" dirty="0"/>
              <a:t>[</a:t>
            </a:r>
            <a:r>
              <a:rPr lang="en-US" altLang="zh-CN" dirty="0" err="1"/>
              <a:t>i</a:t>
            </a:r>
            <a:r>
              <a:rPr lang="en-US" altLang="zh-CN" dirty="0"/>
              <a:t>].aver&gt;</a:t>
            </a:r>
            <a:r>
              <a:rPr lang="en-US" altLang="zh-CN" dirty="0" err="1"/>
              <a:t>stu</a:t>
            </a:r>
            <a:r>
              <a:rPr lang="en-US" altLang="zh-CN" dirty="0"/>
              <a:t>[m].aver) m=</a:t>
            </a:r>
            <a:r>
              <a:rPr lang="en-US" altLang="zh-CN" dirty="0" err="1"/>
              <a:t>i</a:t>
            </a:r>
            <a:r>
              <a:rPr lang="en-US" altLang="zh-CN" dirty="0" smtClean="0"/>
              <a:t>;</a:t>
            </a:r>
          </a:p>
          <a:p>
            <a:pPr defTabSz="363538"/>
            <a:r>
              <a:rPr lang="en-US" altLang="zh-CN" dirty="0"/>
              <a:t>	</a:t>
            </a:r>
            <a:r>
              <a:rPr lang="en-US" altLang="zh-CN" dirty="0">
                <a:solidFill>
                  <a:srgbClr val="008000"/>
                </a:solidFill>
              </a:rPr>
              <a:t>//</a:t>
            </a:r>
            <a:r>
              <a:rPr lang="zh-CN" altLang="en-US" dirty="0">
                <a:solidFill>
                  <a:srgbClr val="008000"/>
                </a:solidFill>
              </a:rPr>
              <a:t>找出平均成绩最高的学生在数组中的序号</a:t>
            </a:r>
          </a:p>
          <a:p>
            <a:pPr defTabSz="363538"/>
            <a:r>
              <a:rPr lang="zh-CN" altLang="en-US" dirty="0"/>
              <a:t>	</a:t>
            </a:r>
            <a:r>
              <a:rPr lang="en-US" altLang="zh-CN" dirty="0"/>
              <a:t>return </a:t>
            </a:r>
            <a:r>
              <a:rPr lang="en-US" altLang="zh-CN" dirty="0" err="1"/>
              <a:t>stu</a:t>
            </a:r>
            <a:r>
              <a:rPr lang="en-US" altLang="zh-CN" dirty="0"/>
              <a:t>[m</a:t>
            </a:r>
            <a:r>
              <a:rPr lang="en-US" altLang="zh-CN" dirty="0" smtClean="0"/>
              <a:t>];</a:t>
            </a:r>
            <a:r>
              <a:rPr lang="en-US" altLang="zh-CN" dirty="0" smtClean="0">
                <a:solidFill>
                  <a:srgbClr val="008000"/>
                </a:solidFill>
              </a:rPr>
              <a:t>//</a:t>
            </a:r>
            <a:r>
              <a:rPr lang="zh-CN" altLang="en-US" dirty="0">
                <a:solidFill>
                  <a:srgbClr val="008000"/>
                </a:solidFill>
              </a:rPr>
              <a:t>返回包含该生信息的结构体元素</a:t>
            </a:r>
          </a:p>
          <a:p>
            <a:pPr defTabSz="363538"/>
            <a:r>
              <a:rPr lang="en-US" altLang="zh-CN" dirty="0" smtClean="0"/>
              <a:t>}</a:t>
            </a:r>
          </a:p>
          <a:p>
            <a:pPr defTabSz="363538"/>
            <a:endParaRPr lang="en-US" altLang="zh-CN" dirty="0" smtClean="0"/>
          </a:p>
          <a:p>
            <a:pPr defTabSz="363538"/>
            <a:endParaRPr lang="en-US" altLang="zh-CN" dirty="0"/>
          </a:p>
          <a:p>
            <a:pPr defTabSz="363538"/>
            <a:endParaRPr lang="en-US" altLang="zh-CN" dirty="0"/>
          </a:p>
          <a:p>
            <a:pPr defTabSz="363538"/>
            <a:endParaRPr lang="en-US" altLang="zh-CN" dirty="0" smtClean="0"/>
          </a:p>
          <a:p>
            <a:pPr defTabSz="363538"/>
            <a:endParaRPr lang="en-US" altLang="zh-CN" dirty="0"/>
          </a:p>
          <a:p>
            <a:pPr defTabSz="363538"/>
            <a:endParaRPr lang="en-US" altLang="zh-CN" dirty="0" smtClean="0"/>
          </a:p>
          <a:p>
            <a:pPr defTabSz="363538"/>
            <a:endParaRPr lang="en-US" altLang="zh-CN" dirty="0"/>
          </a:p>
          <a:p>
            <a:pPr defTabSz="363538"/>
            <a:endParaRPr lang="en-US" altLang="zh-CN" dirty="0"/>
          </a:p>
          <a:p>
            <a:pPr defTabSz="363538"/>
            <a:r>
              <a:rPr lang="en-US" altLang="zh-CN" dirty="0"/>
              <a:t>void print(</a:t>
            </a:r>
            <a:r>
              <a:rPr lang="en-US" altLang="zh-CN" dirty="0" err="1"/>
              <a:t>struct</a:t>
            </a:r>
            <a:r>
              <a:rPr lang="en-US" altLang="zh-CN" dirty="0"/>
              <a:t> Student stud) </a:t>
            </a:r>
            <a:endParaRPr lang="en-US" altLang="zh-CN" dirty="0" smtClean="0"/>
          </a:p>
          <a:p>
            <a:pPr defTabSz="363538"/>
            <a:r>
              <a:rPr lang="en-US" altLang="zh-CN" dirty="0" smtClean="0"/>
              <a:t>{</a:t>
            </a:r>
            <a:r>
              <a:rPr lang="en-US" altLang="zh-CN" dirty="0"/>
              <a:t>	</a:t>
            </a:r>
            <a:endParaRPr lang="en-US" altLang="zh-CN" dirty="0" smtClean="0"/>
          </a:p>
          <a:p>
            <a:pPr defTabSz="363538"/>
            <a:r>
              <a:rPr lang="en-US" altLang="zh-CN" dirty="0"/>
              <a:t> </a:t>
            </a:r>
            <a:r>
              <a:rPr lang="en-US" altLang="zh-CN" dirty="0" smtClean="0"/>
              <a:t> </a:t>
            </a:r>
            <a:r>
              <a:rPr lang="en-US" altLang="zh-CN" dirty="0" err="1" smtClean="0"/>
              <a:t>printf</a:t>
            </a:r>
            <a:r>
              <a:rPr lang="en-US" altLang="zh-CN" dirty="0"/>
              <a:t>("\n</a:t>
            </a:r>
            <a:r>
              <a:rPr lang="zh-CN" altLang="en-US" dirty="0"/>
              <a:t>成绩最高的学生是</a:t>
            </a:r>
            <a:r>
              <a:rPr lang="en-US" altLang="zh-CN" dirty="0"/>
              <a:t>:\n");</a:t>
            </a:r>
          </a:p>
          <a:p>
            <a:pPr defTabSz="363538"/>
            <a:r>
              <a:rPr lang="en-US" altLang="zh-CN" dirty="0"/>
              <a:t>	</a:t>
            </a:r>
            <a:r>
              <a:rPr lang="en-US" altLang="zh-CN" dirty="0" err="1"/>
              <a:t>printf</a:t>
            </a:r>
            <a:r>
              <a:rPr lang="en-US" altLang="zh-CN" dirty="0"/>
              <a:t>("</a:t>
            </a:r>
            <a:r>
              <a:rPr lang="zh-CN" altLang="en-US" dirty="0"/>
              <a:t>学号</a:t>
            </a:r>
            <a:r>
              <a:rPr lang="en-US" altLang="zh-CN" dirty="0"/>
              <a:t>:%d\n</a:t>
            </a:r>
            <a:r>
              <a:rPr lang="zh-CN" altLang="en-US" dirty="0"/>
              <a:t>姓名</a:t>
            </a:r>
            <a:r>
              <a:rPr lang="en-US" altLang="zh-CN" dirty="0"/>
              <a:t>:%s\n</a:t>
            </a:r>
            <a:r>
              <a:rPr lang="zh-CN" altLang="en-US" dirty="0"/>
              <a:t>三门课成绩</a:t>
            </a:r>
            <a:r>
              <a:rPr lang="en-US" altLang="zh-CN" dirty="0"/>
              <a:t>:%5.1f,%5.1f,%5.1f\n</a:t>
            </a:r>
            <a:r>
              <a:rPr lang="zh-CN" altLang="en-US" dirty="0"/>
              <a:t>平均成绩</a:t>
            </a:r>
            <a:r>
              <a:rPr lang="en-US" altLang="zh-CN" dirty="0" smtClean="0"/>
              <a:t>: %</a:t>
            </a:r>
            <a:r>
              <a:rPr lang="en-US" altLang="zh-CN" dirty="0"/>
              <a:t>6.2f\n",</a:t>
            </a:r>
            <a:r>
              <a:rPr lang="en-US" altLang="zh-CN" dirty="0" err="1"/>
              <a:t>stud.num,stud.name,stud.score</a:t>
            </a:r>
            <a:r>
              <a:rPr lang="en-US" altLang="zh-CN" dirty="0"/>
              <a:t>[0],</a:t>
            </a:r>
            <a:r>
              <a:rPr lang="en-US" altLang="zh-CN" dirty="0" err="1"/>
              <a:t>stud.score</a:t>
            </a:r>
            <a:r>
              <a:rPr lang="en-US" altLang="zh-CN" dirty="0"/>
              <a:t>[1],</a:t>
            </a:r>
            <a:r>
              <a:rPr lang="en-US" altLang="zh-CN" dirty="0" err="1"/>
              <a:t>stud.score</a:t>
            </a:r>
            <a:r>
              <a:rPr lang="en-US" altLang="zh-CN" dirty="0"/>
              <a:t>[2],</a:t>
            </a:r>
            <a:r>
              <a:rPr lang="en-US" altLang="zh-CN" dirty="0" err="1"/>
              <a:t>stud.aver</a:t>
            </a:r>
            <a:r>
              <a:rPr lang="en-US" altLang="zh-CN" dirty="0"/>
              <a:t>);</a:t>
            </a:r>
          </a:p>
          <a:p>
            <a:pPr defTabSz="363538"/>
            <a:r>
              <a:rPr lang="en-US" altLang="zh-CN" dirty="0"/>
              <a:t>}</a:t>
            </a:r>
            <a:endParaRPr lang="zh-CN" altLang="en-US" b="1" dirty="0">
              <a:solidFill>
                <a:srgbClr val="008000"/>
              </a:solidFill>
            </a:endParaRPr>
          </a:p>
        </p:txBody>
      </p:sp>
      <p:pic>
        <p:nvPicPr>
          <p:cNvPr id="4" name="图片 3"/>
          <p:cNvPicPr>
            <a:picLocks noChangeAspect="1"/>
          </p:cNvPicPr>
          <p:nvPr/>
        </p:nvPicPr>
        <p:blipFill>
          <a:blip r:embed="rId15" cstate="print"/>
          <a:stretch>
            <a:fillRect/>
          </a:stretch>
        </p:blipFill>
        <p:spPr>
          <a:xfrm>
            <a:off x="8984974" y="240011"/>
            <a:ext cx="2844583" cy="1562310"/>
          </a:xfrm>
          <a:prstGeom prst="rect">
            <a:avLst/>
          </a:prstGeom>
        </p:spPr>
      </p:pic>
      <p:cxnSp>
        <p:nvCxnSpPr>
          <p:cNvPr id="14" name="直接连接符 13">
            <a:extLst>
              <a:ext uri="{FF2B5EF4-FFF2-40B4-BE49-F238E27FC236}">
                <a16:creationId xmlns:a16="http://schemas.microsoft.com/office/drawing/2014/main" id="{48EC88E4-3DEA-4882-A2F7-2A2472A7E690}"/>
              </a:ext>
            </a:extLst>
          </p:cNvPr>
          <p:cNvCxnSpPr>
            <a:cxnSpLocks/>
          </p:cNvCxnSpPr>
          <p:nvPr/>
        </p:nvCxnSpPr>
        <p:spPr>
          <a:xfrm>
            <a:off x="5785056" y="1828801"/>
            <a:ext cx="0" cy="455212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45C967AF-3871-4AAE-A875-A638B32B1FA1}"/>
              </a:ext>
            </a:extLst>
          </p:cNvPr>
          <p:cNvGrpSpPr/>
          <p:nvPr/>
        </p:nvGrpSpPr>
        <p:grpSpPr>
          <a:xfrm>
            <a:off x="5622308" y="2414864"/>
            <a:ext cx="325496" cy="260107"/>
            <a:chOff x="5926033" y="1926699"/>
            <a:chExt cx="325496" cy="260107"/>
          </a:xfrm>
        </p:grpSpPr>
        <p:sp>
          <p:nvSpPr>
            <p:cNvPr id="18"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7" name="组合 26">
            <a:extLst>
              <a:ext uri="{FF2B5EF4-FFF2-40B4-BE49-F238E27FC236}">
                <a16:creationId xmlns:a16="http://schemas.microsoft.com/office/drawing/2014/main" id="{B236A711-9DB9-47FD-9B2E-498AAC59691E}"/>
              </a:ext>
            </a:extLst>
          </p:cNvPr>
          <p:cNvGrpSpPr/>
          <p:nvPr/>
        </p:nvGrpSpPr>
        <p:grpSpPr>
          <a:xfrm>
            <a:off x="5622308" y="5488982"/>
            <a:ext cx="325496" cy="260106"/>
            <a:chOff x="5926033" y="5434781"/>
            <a:chExt cx="325496" cy="260106"/>
          </a:xfrm>
        </p:grpSpPr>
        <p:sp>
          <p:nvSpPr>
            <p:cNvPr id="28"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3299970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用</a:t>
            </a:r>
            <a:r>
              <a:rPr lang="zh-CN" altLang="en-US"/>
              <a:t>指针处理链表</a:t>
            </a:r>
            <a:endParaRPr lang="zh-CN" altLang="en-US" dirty="0"/>
          </a:p>
        </p:txBody>
      </p:sp>
    </p:spTree>
    <p:extLst>
      <p:ext uri="{BB962C8B-B14F-4D97-AF65-F5344CB8AC3E}">
        <p14:creationId xmlns:p14="http://schemas.microsoft.com/office/powerpoint/2010/main" val="1866569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链表是一种常见的重要的数据结构。它是动态地进行存储分配的一种结构</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smtClean="0">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链表有一个“</a:t>
            </a:r>
            <a:r>
              <a:rPr lang="zh-CN" altLang="en-US" b="1">
                <a:solidFill>
                  <a:schemeClr val="tx1"/>
                </a:solidFill>
              </a:rPr>
              <a:t>头指针</a:t>
            </a:r>
            <a:r>
              <a:rPr lang="zh-CN" altLang="en-US">
                <a:solidFill>
                  <a:schemeClr val="tx1"/>
                </a:solidFill>
              </a:rPr>
              <a:t>”变量，图中以</a:t>
            </a:r>
            <a:r>
              <a:rPr lang="en-US" altLang="zh-CN">
                <a:solidFill>
                  <a:schemeClr val="tx1"/>
                </a:solidFill>
              </a:rPr>
              <a:t>head</a:t>
            </a:r>
            <a:r>
              <a:rPr lang="zh-CN" altLang="en-US">
                <a:solidFill>
                  <a:schemeClr val="tx1"/>
                </a:solidFill>
              </a:rPr>
              <a:t>表示，它存放一个地址，该地址指向一个元素</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链表</a:t>
            </a:r>
            <a:r>
              <a:rPr lang="zh-CN" altLang="en-US">
                <a:solidFill>
                  <a:schemeClr val="tx1"/>
                </a:solidFill>
              </a:rPr>
              <a:t>中每一个元素称为“</a:t>
            </a:r>
            <a:r>
              <a:rPr lang="zh-CN" altLang="en-US" b="1">
                <a:solidFill>
                  <a:schemeClr val="tx1"/>
                </a:solidFill>
              </a:rPr>
              <a:t>结点</a:t>
            </a:r>
            <a:r>
              <a:rPr lang="zh-CN" altLang="en-US">
                <a:solidFill>
                  <a:schemeClr val="tx1"/>
                </a:solidFill>
              </a:rPr>
              <a:t>”，每个结点都应包括两个部分</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 </a:t>
            </a:r>
            <a:r>
              <a:rPr lang="en-US" altLang="zh-CN">
                <a:solidFill>
                  <a:schemeClr val="tx1"/>
                </a:solidFill>
              </a:rPr>
              <a:t>(1</a:t>
            </a:r>
            <a:r>
              <a:rPr lang="en-US" altLang="zh-CN" smtClean="0">
                <a:solidFill>
                  <a:schemeClr val="tx1"/>
                </a:solidFill>
              </a:rPr>
              <a:t>) </a:t>
            </a:r>
            <a:r>
              <a:rPr lang="zh-CN" altLang="en-US" smtClean="0">
                <a:solidFill>
                  <a:schemeClr val="tx1"/>
                </a:solidFill>
              </a:rPr>
              <a:t>用户</a:t>
            </a:r>
            <a:r>
              <a:rPr lang="zh-CN" altLang="en-US">
                <a:solidFill>
                  <a:schemeClr val="tx1"/>
                </a:solidFill>
              </a:rPr>
              <a:t>需要用的实际数据</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zh-CN" altLang="en-US" smtClean="0">
                <a:solidFill>
                  <a:schemeClr val="tx1"/>
                </a:solidFill>
              </a:rPr>
              <a:t> </a:t>
            </a:r>
            <a:r>
              <a:rPr lang="en-US" altLang="zh-CN">
                <a:solidFill>
                  <a:schemeClr val="tx1"/>
                </a:solidFill>
              </a:rPr>
              <a:t>(2</a:t>
            </a:r>
            <a:r>
              <a:rPr lang="en-US" altLang="zh-CN" smtClean="0">
                <a:solidFill>
                  <a:schemeClr val="tx1"/>
                </a:solidFill>
              </a:rPr>
              <a:t>) </a:t>
            </a:r>
            <a:r>
              <a:rPr lang="zh-CN" altLang="en-US" smtClean="0">
                <a:solidFill>
                  <a:schemeClr val="tx1"/>
                </a:solidFill>
              </a:rPr>
              <a:t>下</a:t>
            </a:r>
            <a:r>
              <a:rPr lang="zh-CN" altLang="en-US">
                <a:solidFill>
                  <a:schemeClr val="tx1"/>
                </a:solidFill>
              </a:rPr>
              <a:t>一个结点的地址</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smtClean="0">
                <a:solidFill>
                  <a:schemeClr val="tx1"/>
                </a:solidFill>
              </a:rPr>
              <a:t>head</a:t>
            </a:r>
            <a:r>
              <a:rPr lang="zh-CN" altLang="en-US">
                <a:solidFill>
                  <a:schemeClr val="tx1"/>
                </a:solidFill>
              </a:rPr>
              <a:t>指向第</a:t>
            </a:r>
            <a:r>
              <a:rPr lang="en-US" altLang="zh-CN">
                <a:solidFill>
                  <a:schemeClr val="tx1"/>
                </a:solidFill>
              </a:rPr>
              <a:t>1</a:t>
            </a:r>
            <a:r>
              <a:rPr lang="zh-CN" altLang="en-US">
                <a:solidFill>
                  <a:schemeClr val="tx1"/>
                </a:solidFill>
              </a:rPr>
              <a:t>个元素，第</a:t>
            </a:r>
            <a:r>
              <a:rPr lang="en-US" altLang="zh-CN">
                <a:solidFill>
                  <a:schemeClr val="tx1"/>
                </a:solidFill>
              </a:rPr>
              <a:t>1</a:t>
            </a:r>
            <a:r>
              <a:rPr lang="zh-CN" altLang="en-US">
                <a:solidFill>
                  <a:schemeClr val="tx1"/>
                </a:solidFill>
              </a:rPr>
              <a:t>个元素又指向第</a:t>
            </a:r>
            <a:r>
              <a:rPr lang="en-US" altLang="zh-CN">
                <a:solidFill>
                  <a:schemeClr val="tx1"/>
                </a:solidFill>
              </a:rPr>
              <a:t>2</a:t>
            </a:r>
            <a:r>
              <a:rPr lang="zh-CN" altLang="en-US">
                <a:solidFill>
                  <a:schemeClr val="tx1"/>
                </a:solidFill>
              </a:rPr>
              <a:t>个元素</a:t>
            </a:r>
            <a:r>
              <a:rPr lang="en-US" altLang="zh-CN">
                <a:solidFill>
                  <a:schemeClr val="tx1"/>
                </a:solidFill>
              </a:rPr>
              <a:t>……</a:t>
            </a:r>
            <a:r>
              <a:rPr lang="zh-CN" altLang="en-US">
                <a:solidFill>
                  <a:schemeClr val="tx1"/>
                </a:solidFill>
              </a:rPr>
              <a:t>直到最后一个元素，该元素不再指向其他元素，它称为“</a:t>
            </a:r>
            <a:r>
              <a:rPr lang="zh-CN" altLang="en-US" b="1">
                <a:solidFill>
                  <a:schemeClr val="tx1"/>
                </a:solidFill>
              </a:rPr>
              <a:t>表尾</a:t>
            </a:r>
            <a:r>
              <a:rPr lang="zh-CN" altLang="en-US">
                <a:solidFill>
                  <a:schemeClr val="tx1"/>
                </a:solidFill>
              </a:rPr>
              <a:t>”，它的地址部分放一个“</a:t>
            </a:r>
            <a:r>
              <a:rPr lang="en-US" altLang="zh-CN" b="1">
                <a:solidFill>
                  <a:schemeClr val="tx1"/>
                </a:solidFill>
              </a:rPr>
              <a:t>NULL</a:t>
            </a:r>
            <a:r>
              <a:rPr lang="en-US" altLang="zh-CN">
                <a:solidFill>
                  <a:schemeClr val="tx1"/>
                </a:solidFill>
              </a:rPr>
              <a:t>”</a:t>
            </a:r>
            <a:r>
              <a:rPr lang="zh-CN" altLang="en-US">
                <a:solidFill>
                  <a:schemeClr val="tx1"/>
                </a:solidFill>
              </a:rPr>
              <a:t>（表示“空地址”），链表到此结束</a:t>
            </a:r>
            <a:r>
              <a:rPr lang="zh-CN" altLang="en-US" smtClean="0">
                <a:solidFill>
                  <a:schemeClr val="tx1"/>
                </a:solidFill>
              </a:rPr>
              <a:t>。</a:t>
            </a:r>
            <a:endParaRPr lang="zh-CN" altLang="en-US">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4254283251"/>
              </p:ext>
            </p:extLst>
          </p:nvPr>
        </p:nvGraphicFramePr>
        <p:xfrm>
          <a:off x="2564954" y="1951951"/>
          <a:ext cx="6474348" cy="1112520"/>
        </p:xfrm>
        <a:graphic>
          <a:graphicData uri="http://schemas.openxmlformats.org/drawingml/2006/table">
            <a:tbl>
              <a:tblPr>
                <a:tableStyleId>{5C22544A-7EE6-4342-B048-85BDC9FD1C3A}</a:tableStyleId>
              </a:tblPr>
              <a:tblGrid>
                <a:gridCol w="719372">
                  <a:extLst>
                    <a:ext uri="{9D8B030D-6E8A-4147-A177-3AD203B41FA5}">
                      <a16:colId xmlns:a16="http://schemas.microsoft.com/office/drawing/2014/main" val="2308313456"/>
                    </a:ext>
                  </a:extLst>
                </a:gridCol>
                <a:gridCol w="719372">
                  <a:extLst>
                    <a:ext uri="{9D8B030D-6E8A-4147-A177-3AD203B41FA5}">
                      <a16:colId xmlns:a16="http://schemas.microsoft.com/office/drawing/2014/main" val="4058567967"/>
                    </a:ext>
                  </a:extLst>
                </a:gridCol>
                <a:gridCol w="719372">
                  <a:extLst>
                    <a:ext uri="{9D8B030D-6E8A-4147-A177-3AD203B41FA5}">
                      <a16:colId xmlns:a16="http://schemas.microsoft.com/office/drawing/2014/main" val="868607660"/>
                    </a:ext>
                  </a:extLst>
                </a:gridCol>
                <a:gridCol w="719372">
                  <a:extLst>
                    <a:ext uri="{9D8B030D-6E8A-4147-A177-3AD203B41FA5}">
                      <a16:colId xmlns:a16="http://schemas.microsoft.com/office/drawing/2014/main" val="2425385050"/>
                    </a:ext>
                  </a:extLst>
                </a:gridCol>
                <a:gridCol w="719372">
                  <a:extLst>
                    <a:ext uri="{9D8B030D-6E8A-4147-A177-3AD203B41FA5}">
                      <a16:colId xmlns:a16="http://schemas.microsoft.com/office/drawing/2014/main" val="2907232126"/>
                    </a:ext>
                  </a:extLst>
                </a:gridCol>
                <a:gridCol w="719372">
                  <a:extLst>
                    <a:ext uri="{9D8B030D-6E8A-4147-A177-3AD203B41FA5}">
                      <a16:colId xmlns:a16="http://schemas.microsoft.com/office/drawing/2014/main" val="3072462368"/>
                    </a:ext>
                  </a:extLst>
                </a:gridCol>
                <a:gridCol w="719372">
                  <a:extLst>
                    <a:ext uri="{9D8B030D-6E8A-4147-A177-3AD203B41FA5}">
                      <a16:colId xmlns:a16="http://schemas.microsoft.com/office/drawing/2014/main" val="492267424"/>
                    </a:ext>
                  </a:extLst>
                </a:gridCol>
                <a:gridCol w="719372">
                  <a:extLst>
                    <a:ext uri="{9D8B030D-6E8A-4147-A177-3AD203B41FA5}">
                      <a16:colId xmlns:a16="http://schemas.microsoft.com/office/drawing/2014/main" val="1621474595"/>
                    </a:ext>
                  </a:extLst>
                </a:gridCol>
                <a:gridCol w="719372">
                  <a:extLst>
                    <a:ext uri="{9D8B030D-6E8A-4147-A177-3AD203B41FA5}">
                      <a16:colId xmlns:a16="http://schemas.microsoft.com/office/drawing/2014/main" val="4210257657"/>
                    </a:ext>
                  </a:extLst>
                </a:gridCol>
              </a:tblGrid>
              <a:tr h="370840">
                <a:tc>
                  <a:txBody>
                    <a:bodyPr/>
                    <a:lstStyle/>
                    <a:p>
                      <a:pPr algn="ctr"/>
                      <a:r>
                        <a:rPr lang="en-US" altLang="zh-CN" sz="1600" smtClean="0"/>
                        <a:t>head</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1249</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1356</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1475</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1021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2293304"/>
                  </a:ext>
                </a:extLst>
              </a:tr>
              <a:tr h="370840">
                <a:tc rowSpan="2">
                  <a:txBody>
                    <a:bodyPr/>
                    <a:lstStyle/>
                    <a:p>
                      <a:pPr algn="ctr"/>
                      <a:r>
                        <a:rPr lang="en-US" altLang="zh-CN" sz="1600" smtClean="0"/>
                        <a:t>1249</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C</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D</a:t>
                      </a:r>
                      <a:endParaRPr lang="zh-CN" altLang="en-US" sz="1600"/>
                    </a:p>
                  </a:txBody>
                  <a:tcPr anchor="ctr">
                    <a:lnL w="12700" cmpd="sng">
                      <a:noFill/>
                    </a:lnL>
                    <a:lnT w="12700" cmpd="sng">
                      <a:noFill/>
                    </a:lnT>
                  </a:tcPr>
                </a:tc>
                <a:extLst>
                  <a:ext uri="{0D108BD9-81ED-4DB2-BD59-A6C34878D82A}">
                    <a16:rowId xmlns:a16="http://schemas.microsoft.com/office/drawing/2014/main" val="3833934548"/>
                  </a:ext>
                </a:extLst>
              </a:tr>
              <a:tr h="370840">
                <a:tc vMerge="1">
                  <a:txBody>
                    <a:bodyPr/>
                    <a:lstStyle/>
                    <a:p>
                      <a:pPr algn="ctr"/>
                      <a:endParaRPr lang="zh-CN" altLang="en-US" sz="1600"/>
                    </a:p>
                  </a:txBody>
                  <a:tcPr anchor="ctr">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1356</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1475</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1021</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NULL</a:t>
                      </a:r>
                      <a:endParaRPr lang="zh-CN" altLang="en-US" sz="1600"/>
                    </a:p>
                  </a:txBody>
                  <a:tcPr anchor="ctr">
                    <a:lnL w="12700" cmpd="sng">
                      <a:noFill/>
                    </a:lnL>
                  </a:tcPr>
                </a:tc>
                <a:extLst>
                  <a:ext uri="{0D108BD9-81ED-4DB2-BD59-A6C34878D82A}">
                    <a16:rowId xmlns:a16="http://schemas.microsoft.com/office/drawing/2014/main" val="718834235"/>
                  </a:ext>
                </a:extLst>
              </a:tr>
            </a:tbl>
          </a:graphicData>
        </a:graphic>
      </p:graphicFrame>
      <p:cxnSp>
        <p:nvCxnSpPr>
          <p:cNvPr id="6" name="直接箭头连接符 5"/>
          <p:cNvCxnSpPr/>
          <p:nvPr/>
        </p:nvCxnSpPr>
        <p:spPr>
          <a:xfrm>
            <a:off x="3269974" y="2536419"/>
            <a:ext cx="725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flipV="1">
            <a:off x="4721087"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61446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V="1">
            <a:off x="75644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17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mtClean="0">
                <a:solidFill>
                  <a:schemeClr val="tx1"/>
                </a:solidFill>
              </a:rPr>
              <a:t>可以用结构体变量建立链表。</a:t>
            </a:r>
            <a:r>
              <a:rPr lang="zh-CN" altLang="en-US">
                <a:solidFill>
                  <a:schemeClr val="tx1"/>
                </a:solidFill>
              </a:rPr>
              <a:t>一个结构体变量包含若干成员，这些成员可以是数值类型、字符类型、数组类型，也可以是指针类型。用指针类型成员来存放下一个结点的地址。</a:t>
            </a:r>
          </a:p>
        </p:txBody>
      </p:sp>
      <p:sp>
        <p:nvSpPr>
          <p:cNvPr id="9" name="圆角矩形 8">
            <a:extLst>
              <a:ext uri="{FF2B5EF4-FFF2-40B4-BE49-F238E27FC236}">
                <a16:creationId xmlns:a16="http://schemas.microsoft.com/office/drawing/2014/main" id="{5382CD89-35B6-4BD4-B332-B011068CC402}"/>
              </a:ext>
            </a:extLst>
          </p:cNvPr>
          <p:cNvSpPr/>
          <p:nvPr/>
        </p:nvSpPr>
        <p:spPr>
          <a:xfrm>
            <a:off x="483079" y="2269565"/>
            <a:ext cx="6171332" cy="1984383"/>
          </a:xfrm>
          <a:prstGeom prst="roundRect">
            <a:avLst>
              <a:gd name="adj" fmla="val 286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50000"/>
              </a:lnSpc>
            </a:pPr>
            <a:r>
              <a:rPr lang="en-US" altLang="zh-CN" sz="1600" dirty="0" err="1"/>
              <a:t>struct</a:t>
            </a:r>
            <a:r>
              <a:rPr lang="en-US" altLang="zh-CN" sz="1600" dirty="0"/>
              <a:t> Student</a:t>
            </a:r>
          </a:p>
          <a:p>
            <a:pPr defTabSz="363538">
              <a:lnSpc>
                <a:spcPct val="150000"/>
              </a:lnSpc>
            </a:pPr>
            <a:r>
              <a:rPr lang="en-US" altLang="zh-CN" sz="1600" dirty="0" smtClean="0"/>
              <a:t>{	</a:t>
            </a:r>
            <a:r>
              <a:rPr lang="en-US" altLang="zh-CN" sz="1600" dirty="0" err="1" smtClean="0"/>
              <a:t>int</a:t>
            </a:r>
            <a:r>
              <a:rPr lang="en-US" altLang="zh-CN" sz="1600" dirty="0" smtClean="0"/>
              <a:t> </a:t>
            </a:r>
            <a:r>
              <a:rPr lang="en-US" altLang="zh-CN" sz="1600" dirty="0" err="1"/>
              <a:t>num</a:t>
            </a:r>
            <a:r>
              <a:rPr lang="en-US" altLang="zh-CN" sz="1600" dirty="0"/>
              <a:t>;</a:t>
            </a:r>
          </a:p>
          <a:p>
            <a:pPr defTabSz="363538">
              <a:lnSpc>
                <a:spcPct val="150000"/>
              </a:lnSpc>
            </a:pPr>
            <a:r>
              <a:rPr lang="en-US" altLang="zh-CN" sz="1600" dirty="0" smtClean="0"/>
              <a:t>	float </a:t>
            </a:r>
            <a:r>
              <a:rPr lang="en-US" altLang="zh-CN" sz="1600" dirty="0"/>
              <a:t>score;</a:t>
            </a:r>
          </a:p>
          <a:p>
            <a:pPr defTabSz="363538">
              <a:lnSpc>
                <a:spcPct val="150000"/>
              </a:lnSpc>
            </a:pPr>
            <a:r>
              <a:rPr lang="en-US" altLang="zh-CN" sz="1600" dirty="0" smtClean="0"/>
              <a:t>	</a:t>
            </a:r>
            <a:r>
              <a:rPr lang="en-US" altLang="zh-CN" sz="1600" dirty="0" err="1" smtClean="0"/>
              <a:t>struct</a:t>
            </a:r>
            <a:r>
              <a:rPr lang="en-US" altLang="zh-CN" sz="1600" dirty="0" smtClean="0"/>
              <a:t> Student *</a:t>
            </a:r>
            <a:r>
              <a:rPr lang="en-US" altLang="zh-CN" sz="1600" dirty="0"/>
              <a:t>next</a:t>
            </a:r>
            <a:r>
              <a:rPr lang="en-US" altLang="zh-CN" sz="1600" dirty="0" smtClean="0"/>
              <a:t>;	</a:t>
            </a:r>
            <a:r>
              <a:rPr lang="en-US" altLang="zh-CN" sz="1600" dirty="0" smtClean="0">
                <a:solidFill>
                  <a:srgbClr val="008000"/>
                </a:solidFill>
              </a:rPr>
              <a:t>//</a:t>
            </a:r>
            <a:r>
              <a:rPr lang="en-US" altLang="zh-CN" sz="1600" dirty="0">
                <a:solidFill>
                  <a:srgbClr val="008000"/>
                </a:solidFill>
              </a:rPr>
              <a:t>next</a:t>
            </a:r>
            <a:r>
              <a:rPr lang="zh-CN" altLang="en-US" sz="1600" dirty="0">
                <a:solidFill>
                  <a:srgbClr val="008000"/>
                </a:solidFill>
              </a:rPr>
              <a:t>是指针变量，指向结构体变量</a:t>
            </a:r>
          </a:p>
          <a:p>
            <a:pPr defTabSz="363538">
              <a:lnSpc>
                <a:spcPct val="150000"/>
              </a:lnSpc>
            </a:pPr>
            <a:r>
              <a:rPr lang="en-US" altLang="zh-CN" sz="1600" dirty="0" smtClean="0"/>
              <a:t>};</a:t>
            </a:r>
            <a:r>
              <a:rPr lang="zh-CN" altLang="en-US" sz="1600" dirty="0" smtClean="0"/>
              <a:t> </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880590113"/>
              </p:ext>
            </p:extLst>
          </p:nvPr>
        </p:nvGraphicFramePr>
        <p:xfrm>
          <a:off x="6654411" y="2649440"/>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val="2231814915"/>
                    </a:ext>
                  </a:extLst>
                </a:gridCol>
                <a:gridCol w="722612">
                  <a:extLst>
                    <a:ext uri="{9D8B030D-6E8A-4147-A177-3AD203B41FA5}">
                      <a16:colId xmlns:a16="http://schemas.microsoft.com/office/drawing/2014/main" val="481346945"/>
                    </a:ext>
                  </a:extLst>
                </a:gridCol>
                <a:gridCol w="722612">
                  <a:extLst>
                    <a:ext uri="{9D8B030D-6E8A-4147-A177-3AD203B41FA5}">
                      <a16:colId xmlns:a16="http://schemas.microsoft.com/office/drawing/2014/main" val="885357884"/>
                    </a:ext>
                  </a:extLst>
                </a:gridCol>
                <a:gridCol w="722612">
                  <a:extLst>
                    <a:ext uri="{9D8B030D-6E8A-4147-A177-3AD203B41FA5}">
                      <a16:colId xmlns:a16="http://schemas.microsoft.com/office/drawing/2014/main" val="3294786949"/>
                    </a:ext>
                  </a:extLst>
                </a:gridCol>
                <a:gridCol w="722612">
                  <a:extLst>
                    <a:ext uri="{9D8B030D-6E8A-4147-A177-3AD203B41FA5}">
                      <a16:colId xmlns:a16="http://schemas.microsoft.com/office/drawing/2014/main" val="2565403837"/>
                    </a:ext>
                  </a:extLst>
                </a:gridCol>
                <a:gridCol w="722612">
                  <a:extLst>
                    <a:ext uri="{9D8B030D-6E8A-4147-A177-3AD203B41FA5}">
                      <a16:colId xmlns:a16="http://schemas.microsoft.com/office/drawing/2014/main" val="1860532819"/>
                    </a:ext>
                  </a:extLst>
                </a:gridCol>
              </a:tblGrid>
              <a:tr h="370840">
                <a:tc>
                  <a:txBody>
                    <a:bodyPr/>
                    <a:lstStyle/>
                    <a:p>
                      <a:pPr algn="ctr"/>
                      <a:r>
                        <a:rPr lang="en-US" altLang="zh-CN" sz="1600" smtClean="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10107</a:t>
                      </a:r>
                      <a:endParaRPr lang="zh-CN" altLang="en-US" sz="1600"/>
                    </a:p>
                  </a:txBody>
                  <a:tcPr>
                    <a:lnL w="12700" cmpd="sng">
                      <a:noFill/>
                    </a:lnL>
                  </a:tcPr>
                </a:tc>
                <a:extLst>
                  <a:ext uri="{0D108BD9-81ED-4DB2-BD59-A6C34878D82A}">
                    <a16:rowId xmlns:a16="http://schemas.microsoft.com/office/drawing/2014/main" val="3519554358"/>
                  </a:ext>
                </a:extLst>
              </a:tr>
              <a:tr h="370840">
                <a:tc>
                  <a:txBody>
                    <a:bodyPr/>
                    <a:lstStyle/>
                    <a:p>
                      <a:pPr algn="ctr"/>
                      <a:r>
                        <a:rPr lang="en-US" altLang="zh-CN" sz="1600" smtClean="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85</a:t>
                      </a:r>
                      <a:endParaRPr lang="zh-CN" altLang="en-US" sz="1600"/>
                    </a:p>
                  </a:txBody>
                  <a:tcPr>
                    <a:lnL w="12700" cmpd="sng">
                      <a:noFill/>
                    </a:lnL>
                  </a:tcPr>
                </a:tc>
                <a:extLst>
                  <a:ext uri="{0D108BD9-81ED-4DB2-BD59-A6C34878D82A}">
                    <a16:rowId xmlns:a16="http://schemas.microsoft.com/office/drawing/2014/main" val="2000960133"/>
                  </a:ext>
                </a:extLst>
              </a:tr>
              <a:tr h="370840">
                <a:tc>
                  <a:txBody>
                    <a:bodyPr/>
                    <a:lstStyle/>
                    <a:p>
                      <a:pPr algn="ctr"/>
                      <a:r>
                        <a:rPr lang="en-US" altLang="zh-CN" sz="1600" smtClean="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val="136088992"/>
                  </a:ext>
                </a:extLst>
              </a:tr>
            </a:tbl>
          </a:graphicData>
        </a:graphic>
      </p:graphicFrame>
      <p:cxnSp>
        <p:nvCxnSpPr>
          <p:cNvPr id="11" name="肘形连接符 10"/>
          <p:cNvCxnSpPr/>
          <p:nvPr/>
        </p:nvCxnSpPr>
        <p:spPr>
          <a:xfrm flipV="1">
            <a:off x="7871791" y="2782957"/>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9303025" y="2758440"/>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45727" y="4253948"/>
            <a:ext cx="6008684" cy="1754326"/>
          </a:xfrm>
          <a:prstGeom prst="rect">
            <a:avLst/>
          </a:prstGeom>
        </p:spPr>
        <p:txBody>
          <a:bodyPr wrap="square">
            <a:spAutoFit/>
          </a:bodyPr>
          <a:lstStyle/>
          <a:p>
            <a:pPr>
              <a:lnSpc>
                <a:spcPct val="150000"/>
              </a:lnSpc>
            </a:pPr>
            <a:r>
              <a:rPr lang="zh-CN" altLang="en-US"/>
              <a:t>成员num和score用来存放结点中的有用数据（用户需要用到的数据</a:t>
            </a:r>
            <a:r>
              <a:rPr lang="zh-CN" altLang="en-US" smtClean="0"/>
              <a:t>）。</a:t>
            </a:r>
            <a:endParaRPr lang="en-US" altLang="zh-CN" smtClean="0"/>
          </a:p>
          <a:p>
            <a:pPr>
              <a:lnSpc>
                <a:spcPct val="150000"/>
              </a:lnSpc>
            </a:pPr>
            <a:r>
              <a:rPr lang="en-US" altLang="zh-CN" smtClean="0"/>
              <a:t>next</a:t>
            </a:r>
            <a:r>
              <a:rPr lang="zh-CN" altLang="en-US"/>
              <a:t>是指针类型的成员</a:t>
            </a:r>
            <a:r>
              <a:rPr lang="zh-CN" altLang="en-US" smtClean="0"/>
              <a:t>，它</a:t>
            </a:r>
            <a:r>
              <a:rPr lang="zh-CN" altLang="en-US"/>
              <a:t>指向</a:t>
            </a:r>
            <a:r>
              <a:rPr lang="en-US" altLang="zh-CN"/>
              <a:t>struct Student</a:t>
            </a:r>
            <a:r>
              <a:rPr lang="zh-CN" altLang="en-US"/>
              <a:t>类型数据（就是</a:t>
            </a:r>
            <a:r>
              <a:rPr lang="en-US" altLang="zh-CN"/>
              <a:t>next</a:t>
            </a:r>
            <a:r>
              <a:rPr lang="zh-CN" altLang="en-US"/>
              <a:t>所在的结构体类型）</a:t>
            </a:r>
          </a:p>
        </p:txBody>
      </p:sp>
      <p:grpSp>
        <p:nvGrpSpPr>
          <p:cNvPr id="16" name="组合 15">
            <a:extLst>
              <a:ext uri="{FF2B5EF4-FFF2-40B4-BE49-F238E27FC236}">
                <a16:creationId xmlns:a16="http://schemas.microsoft.com/office/drawing/2014/main" id="{17545ED2-DA8A-47EF-94D4-E66974757BFA}"/>
              </a:ext>
            </a:extLst>
          </p:cNvPr>
          <p:cNvGrpSpPr/>
          <p:nvPr/>
        </p:nvGrpSpPr>
        <p:grpSpPr>
          <a:xfrm>
            <a:off x="6805662" y="4364034"/>
            <a:ext cx="4274144" cy="1355279"/>
            <a:chOff x="8582294" y="4088153"/>
            <a:chExt cx="4410621" cy="1118155"/>
          </a:xfrm>
        </p:grpSpPr>
        <p:sp>
          <p:nvSpPr>
            <p:cNvPr id="18"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dirty="0">
                  <a:solidFill>
                    <a:schemeClr val="tx1">
                      <a:lumMod val="75000"/>
                      <a:lumOff val="25000"/>
                    </a:schemeClr>
                  </a:solidFill>
                </a:rPr>
                <a:t>上面只是定义了一个</a:t>
              </a:r>
              <a:r>
                <a:rPr lang="en-US" altLang="zh-CN" sz="1600" dirty="0" err="1">
                  <a:solidFill>
                    <a:schemeClr val="tx1">
                      <a:lumMod val="75000"/>
                      <a:lumOff val="25000"/>
                    </a:schemeClr>
                  </a:solidFill>
                </a:rPr>
                <a:t>struct</a:t>
              </a:r>
              <a:r>
                <a:rPr lang="en-US" altLang="zh-CN" sz="1600" dirty="0">
                  <a:solidFill>
                    <a:schemeClr val="tx1">
                      <a:lumMod val="75000"/>
                      <a:lumOff val="25000"/>
                    </a:schemeClr>
                  </a:solidFill>
                </a:rPr>
                <a:t> Student</a:t>
              </a:r>
              <a:r>
                <a:rPr lang="zh-CN" altLang="en-US" sz="1600" dirty="0">
                  <a:solidFill>
                    <a:schemeClr val="tx1">
                      <a:lumMod val="75000"/>
                      <a:lumOff val="25000"/>
                    </a:schemeClr>
                  </a:solidFill>
                </a:rPr>
                <a:t>类型，并未实际分配存储空间，只有定义了变量才分配存储单元。</a:t>
              </a:r>
            </a:p>
          </p:txBody>
        </p:sp>
        <p:sp>
          <p:nvSpPr>
            <p:cNvPr id="20"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78503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C</a:t>
            </a:r>
            <a:r>
              <a:rPr lang="zh-CN" altLang="en-US" dirty="0">
                <a:solidFill>
                  <a:schemeClr val="tx1"/>
                </a:solidFill>
              </a:rPr>
              <a:t>语言允许用户自己建立由不同类型数据组成的组合型的数据结构，它称为</a:t>
            </a:r>
            <a:r>
              <a:rPr lang="zh-CN" altLang="en-US" b="1" dirty="0">
                <a:solidFill>
                  <a:schemeClr val="tx1"/>
                </a:solidFill>
              </a:rPr>
              <a:t>结构体</a:t>
            </a:r>
            <a:r>
              <a:rPr lang="zh-CN" altLang="en-US" dirty="0">
                <a:solidFill>
                  <a:schemeClr val="tx1"/>
                </a:solidFill>
              </a:rPr>
              <a:t>（</a:t>
            </a:r>
            <a:r>
              <a:rPr lang="en-US" altLang="zh-CN" dirty="0" smtClean="0">
                <a:solidFill>
                  <a:schemeClr val="tx1"/>
                </a:solidFill>
              </a:rPr>
              <a:t>structure</a:t>
            </a:r>
            <a:r>
              <a:rPr lang="zh-CN" altLang="en-US" dirty="0">
                <a:solidFill>
                  <a:schemeClr val="tx1"/>
                </a:solidFill>
              </a:rPr>
              <a:t>）</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a:solidFill>
                  <a:schemeClr val="tx1"/>
                </a:solidFill>
              </a:rPr>
              <a:t>在程序</a:t>
            </a:r>
            <a:r>
              <a:rPr lang="zh-CN" altLang="en-US" dirty="0" smtClean="0">
                <a:solidFill>
                  <a:schemeClr val="tx1"/>
                </a:solidFill>
              </a:rPr>
              <a:t>中建立</a:t>
            </a:r>
            <a:r>
              <a:rPr lang="zh-CN" altLang="en-US" dirty="0">
                <a:solidFill>
                  <a:schemeClr val="tx1"/>
                </a:solidFill>
              </a:rPr>
              <a:t>一个结构体</a:t>
            </a:r>
            <a:r>
              <a:rPr lang="zh-CN" altLang="en-US" dirty="0" smtClean="0">
                <a:solidFill>
                  <a:schemeClr val="tx1"/>
                </a:solidFill>
              </a:rPr>
              <a:t>类型：</a:t>
            </a:r>
            <a:endParaRPr lang="en-US" altLang="zh-CN" dirty="0">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自己建立结构体类型</a:t>
            </a:r>
          </a:p>
        </p:txBody>
      </p:sp>
      <p:sp>
        <p:nvSpPr>
          <p:cNvPr id="4" name="矩形 3"/>
          <p:cNvSpPr/>
          <p:nvPr/>
        </p:nvSpPr>
        <p:spPr>
          <a:xfrm>
            <a:off x="7646363" y="426981"/>
            <a:ext cx="3657600" cy="77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struct </a:t>
            </a:r>
            <a:r>
              <a:rPr lang="zh-CN" altLang="en-US" sz="2400" b="1" smtClean="0"/>
              <a:t>结构体名</a:t>
            </a:r>
            <a:endParaRPr lang="en-US" altLang="zh-CN" sz="2400" b="1" smtClean="0"/>
          </a:p>
          <a:p>
            <a:pPr algn="ctr"/>
            <a:r>
              <a:rPr lang="en-US" altLang="zh-CN" sz="2400" b="1" smtClean="0"/>
              <a:t>{</a:t>
            </a:r>
            <a:r>
              <a:rPr lang="zh-CN" altLang="en-US" sz="2400" b="1" smtClean="0"/>
              <a:t>成员表列</a:t>
            </a:r>
            <a:r>
              <a:rPr lang="en-US" altLang="zh-CN" sz="2400" b="1" smtClean="0"/>
              <a:t>};</a:t>
            </a:r>
            <a:endParaRPr lang="zh-CN" altLang="en-US" sz="2400" b="1"/>
          </a:p>
        </p:txBody>
      </p:sp>
      <p:sp>
        <p:nvSpPr>
          <p:cNvPr id="5" name="圆角矩形 4"/>
          <p:cNvSpPr/>
          <p:nvPr/>
        </p:nvSpPr>
        <p:spPr>
          <a:xfrm>
            <a:off x="909249" y="3003522"/>
            <a:ext cx="5102444" cy="2298051"/>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struct Student</a:t>
            </a:r>
          </a:p>
          <a:p>
            <a:pPr defTabSz="363538"/>
            <a:r>
              <a:rPr lang="en-US" altLang="zh-CN" smtClean="0">
                <a:solidFill>
                  <a:schemeClr val="tx1"/>
                </a:solidFill>
              </a:rPr>
              <a:t>{	int </a:t>
            </a:r>
            <a:r>
              <a:rPr lang="en-US" altLang="zh-CN">
                <a:solidFill>
                  <a:schemeClr val="tx1"/>
                </a:solidFill>
              </a:rPr>
              <a:t>num</a:t>
            </a:r>
            <a:r>
              <a:rPr lang="en-US" altLang="zh-CN" smtClean="0">
                <a:solidFill>
                  <a:schemeClr val="tx1"/>
                </a:solidFill>
              </a:rPr>
              <a:t>;			</a:t>
            </a:r>
            <a:r>
              <a:rPr lang="en-US" altLang="zh-CN" smtClean="0">
                <a:solidFill>
                  <a:srgbClr val="008000"/>
                </a:solidFill>
              </a:rPr>
              <a:t>//</a:t>
            </a:r>
            <a:r>
              <a:rPr lang="zh-CN" altLang="en-US">
                <a:solidFill>
                  <a:srgbClr val="008000"/>
                </a:solidFill>
              </a:rPr>
              <a:t>学号为整型 </a:t>
            </a:r>
          </a:p>
          <a:p>
            <a:pPr defTabSz="363538"/>
            <a:r>
              <a:rPr lang="en-US" altLang="zh-CN" smtClean="0">
                <a:solidFill>
                  <a:schemeClr val="tx1"/>
                </a:solidFill>
              </a:rPr>
              <a:t>	char </a:t>
            </a:r>
            <a:r>
              <a:rPr lang="en-US" altLang="zh-CN">
                <a:solidFill>
                  <a:schemeClr val="tx1"/>
                </a:solidFill>
              </a:rPr>
              <a:t>name[20</a:t>
            </a:r>
            <a:r>
              <a:rPr lang="en-US" altLang="zh-CN" smtClean="0">
                <a:solidFill>
                  <a:schemeClr val="tx1"/>
                </a:solidFill>
              </a:rPr>
              <a:t>];	</a:t>
            </a:r>
            <a:r>
              <a:rPr lang="en-US" altLang="zh-CN">
                <a:solidFill>
                  <a:srgbClr val="008000"/>
                </a:solidFill>
              </a:rPr>
              <a:t>//</a:t>
            </a:r>
            <a:r>
              <a:rPr lang="zh-CN" altLang="en-US">
                <a:solidFill>
                  <a:srgbClr val="008000"/>
                </a:solidFill>
              </a:rPr>
              <a:t>姓名为字符串 </a:t>
            </a:r>
          </a:p>
          <a:p>
            <a:pPr defTabSz="363538"/>
            <a:r>
              <a:rPr lang="en-US" altLang="zh-CN" smtClean="0">
                <a:solidFill>
                  <a:schemeClr val="tx1"/>
                </a:solidFill>
              </a:rPr>
              <a:t>	char sex;			</a:t>
            </a:r>
            <a:r>
              <a:rPr lang="en-US" altLang="zh-CN">
                <a:solidFill>
                  <a:srgbClr val="008000"/>
                </a:solidFill>
              </a:rPr>
              <a:t>//</a:t>
            </a:r>
            <a:r>
              <a:rPr lang="zh-CN" altLang="en-US">
                <a:solidFill>
                  <a:srgbClr val="008000"/>
                </a:solidFill>
              </a:rPr>
              <a:t>性别为字符型 </a:t>
            </a:r>
          </a:p>
          <a:p>
            <a:pPr defTabSz="363538"/>
            <a:r>
              <a:rPr lang="en-US" altLang="zh-CN" smtClean="0">
                <a:solidFill>
                  <a:schemeClr val="tx1"/>
                </a:solidFill>
              </a:rPr>
              <a:t>	int age;				</a:t>
            </a:r>
            <a:r>
              <a:rPr lang="en-US" altLang="zh-CN">
                <a:solidFill>
                  <a:srgbClr val="008000"/>
                </a:solidFill>
              </a:rPr>
              <a:t>//</a:t>
            </a:r>
            <a:r>
              <a:rPr lang="zh-CN" altLang="en-US">
                <a:solidFill>
                  <a:srgbClr val="008000"/>
                </a:solidFill>
              </a:rPr>
              <a:t>年龄为整型</a:t>
            </a:r>
          </a:p>
          <a:p>
            <a:pPr defTabSz="363538"/>
            <a:r>
              <a:rPr lang="en-US" altLang="zh-CN" smtClean="0">
                <a:solidFill>
                  <a:schemeClr val="tx1"/>
                </a:solidFill>
              </a:rPr>
              <a:t>	float score;			</a:t>
            </a:r>
            <a:r>
              <a:rPr lang="en-US" altLang="zh-CN">
                <a:solidFill>
                  <a:srgbClr val="008000"/>
                </a:solidFill>
              </a:rPr>
              <a:t>//</a:t>
            </a:r>
            <a:r>
              <a:rPr lang="zh-CN" altLang="en-US">
                <a:solidFill>
                  <a:srgbClr val="008000"/>
                </a:solidFill>
              </a:rPr>
              <a:t>成绩为实型 </a:t>
            </a:r>
          </a:p>
          <a:p>
            <a:pPr defTabSz="363538"/>
            <a:r>
              <a:rPr lang="en-US" altLang="zh-CN" smtClean="0">
                <a:solidFill>
                  <a:schemeClr val="tx1"/>
                </a:solidFill>
              </a:rPr>
              <a:t>	char </a:t>
            </a:r>
            <a:r>
              <a:rPr lang="en-US" altLang="zh-CN">
                <a:solidFill>
                  <a:schemeClr val="tx1"/>
                </a:solidFill>
              </a:rPr>
              <a:t>addr[30</a:t>
            </a:r>
            <a:r>
              <a:rPr lang="en-US" altLang="zh-CN" smtClean="0">
                <a:solidFill>
                  <a:schemeClr val="tx1"/>
                </a:solidFill>
              </a:rPr>
              <a:t>];		</a:t>
            </a:r>
            <a:r>
              <a:rPr lang="en-US" altLang="zh-CN">
                <a:solidFill>
                  <a:srgbClr val="008000"/>
                </a:solidFill>
              </a:rPr>
              <a:t>//</a:t>
            </a:r>
            <a:r>
              <a:rPr lang="zh-CN" altLang="en-US">
                <a:solidFill>
                  <a:srgbClr val="008000"/>
                </a:solidFill>
              </a:rPr>
              <a:t>地址为字符串 </a:t>
            </a:r>
          </a:p>
          <a:p>
            <a:pPr defTabSz="363538"/>
            <a:r>
              <a:rPr lang="en-US" altLang="zh-CN" smtClean="0">
                <a:solidFill>
                  <a:schemeClr val="tx1"/>
                </a:solidFill>
              </a:rPr>
              <a:t>};						</a:t>
            </a:r>
            <a:r>
              <a:rPr lang="en-US" altLang="zh-CN">
                <a:solidFill>
                  <a:srgbClr val="008000"/>
                </a:solidFill>
              </a:rPr>
              <a:t>//</a:t>
            </a:r>
            <a:r>
              <a:rPr lang="zh-CN" altLang="en-US">
                <a:solidFill>
                  <a:srgbClr val="008000"/>
                </a:solidFill>
              </a:rPr>
              <a:t>注意最后有一个分号 </a:t>
            </a:r>
          </a:p>
        </p:txBody>
      </p:sp>
      <p:graphicFrame>
        <p:nvGraphicFramePr>
          <p:cNvPr id="3" name="表格 2"/>
          <p:cNvGraphicFramePr>
            <a:graphicFrameLocks noGrp="1"/>
          </p:cNvGraphicFramePr>
          <p:nvPr>
            <p:extLst>
              <p:ext uri="{D42A27DB-BD31-4B8C-83A1-F6EECF244321}">
                <p14:modId xmlns:p14="http://schemas.microsoft.com/office/powerpoint/2010/main" val="3963784041"/>
              </p:ext>
            </p:extLst>
          </p:nvPr>
        </p:nvGraphicFramePr>
        <p:xfrm>
          <a:off x="909249" y="2145418"/>
          <a:ext cx="5102444" cy="741680"/>
        </p:xfrm>
        <a:graphic>
          <a:graphicData uri="http://schemas.openxmlformats.org/drawingml/2006/table">
            <a:tbl>
              <a:tblPr>
                <a:tableStyleId>{5C22544A-7EE6-4342-B048-85BDC9FD1C3A}</a:tableStyleId>
              </a:tblPr>
              <a:tblGrid>
                <a:gridCol w="902740">
                  <a:extLst>
                    <a:ext uri="{9D8B030D-6E8A-4147-A177-3AD203B41FA5}">
                      <a16:colId xmlns:a16="http://schemas.microsoft.com/office/drawing/2014/main" val="3928930452"/>
                    </a:ext>
                  </a:extLst>
                </a:gridCol>
                <a:gridCol w="1020489">
                  <a:extLst>
                    <a:ext uri="{9D8B030D-6E8A-4147-A177-3AD203B41FA5}">
                      <a16:colId xmlns:a16="http://schemas.microsoft.com/office/drawing/2014/main" val="197409229"/>
                    </a:ext>
                  </a:extLst>
                </a:gridCol>
                <a:gridCol w="627993">
                  <a:extLst>
                    <a:ext uri="{9D8B030D-6E8A-4147-A177-3AD203B41FA5}">
                      <a16:colId xmlns:a16="http://schemas.microsoft.com/office/drawing/2014/main" val="1874998414"/>
                    </a:ext>
                  </a:extLst>
                </a:gridCol>
                <a:gridCol w="627993">
                  <a:extLst>
                    <a:ext uri="{9D8B030D-6E8A-4147-A177-3AD203B41FA5}">
                      <a16:colId xmlns:a16="http://schemas.microsoft.com/office/drawing/2014/main" val="1276949896"/>
                    </a:ext>
                  </a:extLst>
                </a:gridCol>
                <a:gridCol w="902740">
                  <a:extLst>
                    <a:ext uri="{9D8B030D-6E8A-4147-A177-3AD203B41FA5}">
                      <a16:colId xmlns:a16="http://schemas.microsoft.com/office/drawing/2014/main" val="1478546368"/>
                    </a:ext>
                  </a:extLst>
                </a:gridCol>
                <a:gridCol w="1020489">
                  <a:extLst>
                    <a:ext uri="{9D8B030D-6E8A-4147-A177-3AD203B41FA5}">
                      <a16:colId xmlns:a16="http://schemas.microsoft.com/office/drawing/2014/main" val="721402483"/>
                    </a:ext>
                  </a:extLst>
                </a:gridCol>
              </a:tblGrid>
              <a:tr h="370840">
                <a:tc>
                  <a:txBody>
                    <a:bodyPr/>
                    <a:lstStyle/>
                    <a:p>
                      <a:pPr algn="ctr"/>
                      <a:r>
                        <a:rPr lang="en-US" altLang="zh-CN" sz="1600" smtClean="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sex</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age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addr</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0107537"/>
                  </a:ext>
                </a:extLst>
              </a:tr>
              <a:tr h="370840">
                <a:tc>
                  <a:txBody>
                    <a:bodyPr/>
                    <a:lstStyle/>
                    <a:p>
                      <a:pPr algn="ctr"/>
                      <a:r>
                        <a:rPr lang="en-US" altLang="zh-CN" sz="1600" smtClean="0"/>
                        <a:t>10010</a:t>
                      </a:r>
                      <a:endParaRPr lang="zh-CN" altLang="en-US" sz="1600"/>
                    </a:p>
                  </a:txBody>
                  <a:tcPr>
                    <a:lnT w="12700" cmpd="sng">
                      <a:noFill/>
                    </a:lnT>
                  </a:tcPr>
                </a:tc>
                <a:tc>
                  <a:txBody>
                    <a:bodyPr/>
                    <a:lstStyle/>
                    <a:p>
                      <a:pPr algn="ctr"/>
                      <a:r>
                        <a:rPr lang="en-US" altLang="zh-CN" sz="1600" smtClean="0"/>
                        <a:t>Li Fang</a:t>
                      </a:r>
                      <a:endParaRPr lang="zh-CN" altLang="en-US" sz="1600"/>
                    </a:p>
                  </a:txBody>
                  <a:tcPr>
                    <a:lnT w="12700" cmpd="sng">
                      <a:noFill/>
                    </a:lnT>
                  </a:tcPr>
                </a:tc>
                <a:tc>
                  <a:txBody>
                    <a:bodyPr/>
                    <a:lstStyle/>
                    <a:p>
                      <a:pPr algn="ctr"/>
                      <a:r>
                        <a:rPr lang="en-US" altLang="zh-CN" sz="1600" smtClean="0"/>
                        <a:t>M</a:t>
                      </a:r>
                      <a:endParaRPr lang="zh-CN" altLang="en-US" sz="1600"/>
                    </a:p>
                  </a:txBody>
                  <a:tcPr>
                    <a:lnT w="12700" cmpd="sng">
                      <a:noFill/>
                    </a:lnT>
                  </a:tcPr>
                </a:tc>
                <a:tc>
                  <a:txBody>
                    <a:bodyPr/>
                    <a:lstStyle/>
                    <a:p>
                      <a:pPr algn="ctr"/>
                      <a:r>
                        <a:rPr lang="en-US" altLang="zh-CN" sz="1600" smtClean="0"/>
                        <a:t>18</a:t>
                      </a:r>
                      <a:endParaRPr lang="zh-CN" altLang="en-US" sz="1600"/>
                    </a:p>
                  </a:txBody>
                  <a:tcPr>
                    <a:lnT w="12700" cmpd="sng">
                      <a:noFill/>
                    </a:lnT>
                  </a:tcPr>
                </a:tc>
                <a:tc>
                  <a:txBody>
                    <a:bodyPr/>
                    <a:lstStyle/>
                    <a:p>
                      <a:pPr algn="ctr"/>
                      <a:r>
                        <a:rPr lang="en-US" altLang="zh-CN" sz="1600" smtClean="0"/>
                        <a:t>87.5</a:t>
                      </a:r>
                      <a:endParaRPr lang="zh-CN" altLang="en-US" sz="1600"/>
                    </a:p>
                  </a:txBody>
                  <a:tcPr>
                    <a:lnT w="12700" cmpd="sng">
                      <a:noFill/>
                    </a:lnT>
                  </a:tcPr>
                </a:tc>
                <a:tc>
                  <a:txBody>
                    <a:bodyPr/>
                    <a:lstStyle/>
                    <a:p>
                      <a:pPr algn="ctr"/>
                      <a:r>
                        <a:rPr lang="en-US" altLang="zh-CN" sz="1600" smtClean="0"/>
                        <a:t>Beijing</a:t>
                      </a:r>
                      <a:endParaRPr lang="zh-CN" altLang="en-US" sz="1600"/>
                    </a:p>
                  </a:txBody>
                  <a:tcPr>
                    <a:lnT w="12700" cmpd="sng">
                      <a:noFill/>
                    </a:lnT>
                  </a:tcPr>
                </a:tc>
                <a:extLst>
                  <a:ext uri="{0D108BD9-81ED-4DB2-BD59-A6C34878D82A}">
                    <a16:rowId xmlns:a16="http://schemas.microsoft.com/office/drawing/2014/main" val="2931171675"/>
                  </a:ext>
                </a:extLst>
              </a:tr>
            </a:tbl>
          </a:graphicData>
        </a:graphic>
      </p:graphicFrame>
      <p:sp>
        <p:nvSpPr>
          <p:cNvPr id="7" name="矩形 6"/>
          <p:cNvSpPr/>
          <p:nvPr/>
        </p:nvSpPr>
        <p:spPr>
          <a:xfrm>
            <a:off x="6430405" y="2010357"/>
            <a:ext cx="4873558" cy="3391698"/>
          </a:xfrm>
          <a:prstGeom prst="rect">
            <a:avLst/>
          </a:prstGeom>
        </p:spPr>
        <p:txBody>
          <a:bodyPr wrap="square">
            <a:spAutoFit/>
          </a:bodyPr>
          <a:lstStyle/>
          <a:p>
            <a:pPr>
              <a:lnSpc>
                <a:spcPct val="120000"/>
              </a:lnSpc>
              <a:spcBef>
                <a:spcPts val="600"/>
              </a:spcBef>
              <a:spcAft>
                <a:spcPts val="600"/>
              </a:spcAft>
            </a:pPr>
            <a:r>
              <a:rPr lang="zh-CN" altLang="en-US"/>
              <a:t>结构体类型的名字是由一个关键字</a:t>
            </a:r>
            <a:r>
              <a:rPr lang="zh-CN" altLang="en-US" b="1"/>
              <a:t>struct</a:t>
            </a:r>
            <a:r>
              <a:rPr lang="zh-CN" altLang="en-US"/>
              <a:t>和结构体名组合而成</a:t>
            </a:r>
            <a:r>
              <a:rPr lang="zh-CN" altLang="en-US" smtClean="0"/>
              <a:t>的。</a:t>
            </a:r>
            <a:r>
              <a:rPr lang="zh-CN" altLang="en-US"/>
              <a:t>结构体</a:t>
            </a:r>
            <a:r>
              <a:rPr lang="zh-CN" altLang="en-US" smtClean="0"/>
              <a:t>名由</a:t>
            </a:r>
            <a:r>
              <a:rPr lang="zh-CN" altLang="en-US"/>
              <a:t>用户</a:t>
            </a:r>
            <a:r>
              <a:rPr lang="zh-CN" altLang="en-US" smtClean="0"/>
              <a:t>指定，</a:t>
            </a:r>
            <a:r>
              <a:rPr lang="zh-CN" altLang="en-US"/>
              <a:t>又称“结构体标记”(structure tag</a:t>
            </a:r>
            <a:r>
              <a:rPr lang="zh-CN" altLang="en-US" smtClean="0"/>
              <a:t>) 。</a:t>
            </a:r>
            <a:endParaRPr lang="zh-CN" altLang="en-US"/>
          </a:p>
          <a:p>
            <a:pPr>
              <a:lnSpc>
                <a:spcPct val="120000"/>
              </a:lnSpc>
              <a:spcBef>
                <a:spcPts val="600"/>
              </a:spcBef>
              <a:spcAft>
                <a:spcPts val="600"/>
              </a:spcAft>
            </a:pPr>
            <a:r>
              <a:rPr lang="zh-CN" altLang="en-US" smtClean="0"/>
              <a:t>花括号</a:t>
            </a:r>
            <a:r>
              <a:rPr lang="zh-CN" altLang="en-US"/>
              <a:t>内是该结构体所包括的子项，称为结构体的成员(member)</a:t>
            </a:r>
            <a:r>
              <a:rPr lang="zh-CN" altLang="en-US" smtClean="0"/>
              <a:t>。对</a:t>
            </a:r>
            <a:r>
              <a:rPr lang="zh-CN" altLang="en-US"/>
              <a:t>各成员都应进行类型声明，即</a:t>
            </a:r>
          </a:p>
          <a:p>
            <a:pPr>
              <a:lnSpc>
                <a:spcPct val="120000"/>
              </a:lnSpc>
              <a:spcBef>
                <a:spcPts val="600"/>
              </a:spcBef>
              <a:spcAft>
                <a:spcPts val="600"/>
              </a:spcAft>
            </a:pPr>
            <a:r>
              <a:rPr lang="zh-CN" altLang="en-US" smtClean="0"/>
              <a:t>“成员表列”</a:t>
            </a:r>
            <a:r>
              <a:rPr lang="zh-CN" altLang="en-US"/>
              <a:t>(member list)也称为“域表”(field list)，每一个成员是结构体中的一个域。成员名命名规则与变量名相同。</a:t>
            </a:r>
          </a:p>
        </p:txBody>
      </p:sp>
      <p:sp>
        <p:nvSpPr>
          <p:cNvPr id="8" name="矩形 7"/>
          <p:cNvSpPr/>
          <p:nvPr/>
        </p:nvSpPr>
        <p:spPr>
          <a:xfrm>
            <a:off x="7301136" y="3871448"/>
            <a:ext cx="2052325" cy="346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a:latin typeface="+mn-ea"/>
              </a:rPr>
              <a:t>类型名 成员</a:t>
            </a:r>
            <a:r>
              <a:rPr lang="zh-CN" altLang="en-US" sz="2000" smtClean="0">
                <a:latin typeface="+mn-ea"/>
              </a:rPr>
              <a:t>名</a:t>
            </a:r>
            <a:r>
              <a:rPr lang="en-US" altLang="zh-CN" sz="2000">
                <a:latin typeface="+mn-ea"/>
              </a:rPr>
              <a:t>;</a:t>
            </a:r>
            <a:endParaRPr lang="zh-CN" altLang="en-US" sz="2000">
              <a:latin typeface="+mn-ea"/>
            </a:endParaRPr>
          </a:p>
        </p:txBody>
      </p:sp>
    </p:spTree>
    <p:extLst>
      <p:ext uri="{BB962C8B-B14F-4D97-AF65-F5344CB8AC3E}">
        <p14:creationId xmlns:p14="http://schemas.microsoft.com/office/powerpoint/2010/main" val="30349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建立简单的静态链表</a:t>
            </a:r>
          </a:p>
        </p:txBody>
      </p:sp>
      <p:sp>
        <p:nvSpPr>
          <p:cNvPr id="3" name="内容占位符 2"/>
          <p:cNvSpPr>
            <a:spLocks noGrp="1"/>
          </p:cNvSpPr>
          <p:nvPr>
            <p:ph idx="1"/>
          </p:nvPr>
        </p:nvSpPr>
        <p:spPr>
          <a:xfrm>
            <a:off x="496955" y="1073790"/>
            <a:ext cx="1022736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9.8】</a:t>
            </a:r>
            <a:r>
              <a:rPr lang="zh-CN" altLang="en-US" sz="2000">
                <a:solidFill>
                  <a:schemeClr val="accent1"/>
                </a:solidFill>
              </a:rPr>
              <a:t>建立一</a:t>
            </a:r>
            <a:r>
              <a:rPr lang="zh-CN" altLang="en-US" sz="2000" smtClean="0">
                <a:solidFill>
                  <a:schemeClr val="accent1"/>
                </a:solidFill>
              </a:rPr>
              <a:t>个简单</a:t>
            </a:r>
            <a:r>
              <a:rPr lang="zh-CN" altLang="en-US" sz="2000">
                <a:solidFill>
                  <a:schemeClr val="accent1"/>
                </a:solidFill>
              </a:rPr>
              <a:t>链表，它由</a:t>
            </a:r>
            <a:r>
              <a:rPr lang="en-US" altLang="zh-CN" sz="2000">
                <a:solidFill>
                  <a:schemeClr val="accent1"/>
                </a:solidFill>
              </a:rPr>
              <a:t>3</a:t>
            </a:r>
            <a:r>
              <a:rPr lang="zh-CN" altLang="en-US" sz="2000">
                <a:solidFill>
                  <a:schemeClr val="accent1"/>
                </a:solidFill>
              </a:rPr>
              <a:t>个学生数据的结点组成，要求输出各结点中的数据。</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01872" y="1569893"/>
            <a:ext cx="6633206" cy="49302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struct</a:t>
            </a:r>
            <a:r>
              <a:rPr lang="en-US" altLang="zh-CN" sz="1400" dirty="0"/>
              <a:t> </a:t>
            </a:r>
            <a:r>
              <a:rPr lang="en-US" altLang="zh-CN" sz="1400" dirty="0" smtClean="0"/>
              <a:t>Student					</a:t>
            </a:r>
            <a:r>
              <a:rPr lang="en-US" altLang="zh-CN" sz="1400" dirty="0"/>
              <a:t>	</a:t>
            </a:r>
            <a:r>
              <a:rPr lang="en-US" altLang="zh-CN" sz="1400" dirty="0">
                <a:solidFill>
                  <a:srgbClr val="008000"/>
                </a:solidFill>
              </a:rPr>
              <a:t>//</a:t>
            </a:r>
            <a:r>
              <a:rPr lang="zh-CN" altLang="en-US" sz="1400" dirty="0">
                <a:solidFill>
                  <a:srgbClr val="008000"/>
                </a:solidFill>
              </a:rPr>
              <a:t>声明结构体类型</a:t>
            </a:r>
            <a:r>
              <a:rPr lang="en-US" altLang="zh-CN" sz="1400" dirty="0" err="1">
                <a:solidFill>
                  <a:srgbClr val="008000"/>
                </a:solidFill>
              </a:rPr>
              <a:t>struct</a:t>
            </a:r>
            <a:r>
              <a:rPr lang="en-US" altLang="zh-CN" sz="1400" dirty="0">
                <a:solidFill>
                  <a:srgbClr val="008000"/>
                </a:solidFill>
              </a:rPr>
              <a:t> Student</a:t>
            </a:r>
          </a:p>
          <a:p>
            <a:pPr defTabSz="363538"/>
            <a:r>
              <a:rPr lang="en-US" altLang="zh-CN" sz="1400" dirty="0"/>
              <a:t>{	</a:t>
            </a:r>
            <a:r>
              <a:rPr lang="en-US" altLang="zh-CN" sz="1400" dirty="0" err="1"/>
              <a:t>int</a:t>
            </a:r>
            <a:r>
              <a:rPr lang="en-US" altLang="zh-CN" sz="1400" dirty="0"/>
              <a:t> </a:t>
            </a:r>
            <a:r>
              <a:rPr lang="en-US" altLang="zh-CN" sz="1400" dirty="0" err="1"/>
              <a:t>num</a:t>
            </a:r>
            <a:r>
              <a:rPr lang="en-US" altLang="zh-CN" sz="1400" dirty="0"/>
              <a:t>;</a:t>
            </a:r>
          </a:p>
          <a:p>
            <a:pPr defTabSz="363538"/>
            <a:r>
              <a:rPr lang="en-US" altLang="zh-CN" sz="1400" dirty="0"/>
              <a:t>	float score;</a:t>
            </a:r>
          </a:p>
          <a:p>
            <a:pPr defTabSz="363538"/>
            <a:r>
              <a:rPr lang="en-US" altLang="zh-CN" sz="1400" dirty="0"/>
              <a:t>	</a:t>
            </a:r>
            <a:r>
              <a:rPr lang="en-US" altLang="zh-CN" sz="1400" dirty="0" err="1"/>
              <a:t>struct</a:t>
            </a:r>
            <a:r>
              <a:rPr lang="en-US" altLang="zh-CN" sz="1400" dirty="0"/>
              <a:t> </a:t>
            </a:r>
            <a:r>
              <a:rPr lang="en-US" altLang="zh-CN" sz="1400" dirty="0" smtClean="0"/>
              <a:t>Student *</a:t>
            </a:r>
            <a:r>
              <a:rPr lang="en-US" altLang="zh-CN" sz="1400" dirty="0"/>
              <a:t>next;</a:t>
            </a:r>
          </a:p>
          <a:p>
            <a:pPr defTabSz="363538"/>
            <a:r>
              <a:rPr lang="en-US" altLang="zh-CN" sz="1400" dirty="0"/>
              <a:t>};</a:t>
            </a:r>
          </a:p>
          <a:p>
            <a:pPr defTabSz="363538"/>
            <a:r>
              <a:rPr lang="en-US" altLang="zh-CN" sz="1400" dirty="0" err="1"/>
              <a:t>int</a:t>
            </a:r>
            <a:r>
              <a:rPr lang="en-US" altLang="zh-CN" sz="1400" dirty="0"/>
              <a:t> main()</a:t>
            </a:r>
          </a:p>
          <a:p>
            <a:pPr defTabSz="363538"/>
            <a:r>
              <a:rPr lang="en-US" altLang="zh-CN" sz="1400" dirty="0"/>
              <a:t>{	</a:t>
            </a:r>
            <a:r>
              <a:rPr lang="en-US" altLang="zh-CN" sz="1400" dirty="0" err="1"/>
              <a:t>struct</a:t>
            </a:r>
            <a:r>
              <a:rPr lang="en-US" altLang="zh-CN" sz="1400" dirty="0"/>
              <a:t> Student </a:t>
            </a:r>
            <a:r>
              <a:rPr lang="en-US" altLang="zh-CN" sz="1400" dirty="0" err="1"/>
              <a:t>a,b,c</a:t>
            </a:r>
            <a:r>
              <a:rPr lang="en-US" altLang="zh-CN" sz="1400" dirty="0"/>
              <a:t>,*head,*p;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3</a:t>
            </a:r>
            <a:r>
              <a:rPr lang="zh-CN" altLang="en-US" sz="1400" dirty="0">
                <a:solidFill>
                  <a:srgbClr val="008000"/>
                </a:solidFill>
              </a:rPr>
              <a:t>个结构体变量</a:t>
            </a:r>
            <a:r>
              <a:rPr lang="en-US" altLang="zh-CN" sz="1400" dirty="0" err="1">
                <a:solidFill>
                  <a:srgbClr val="008000"/>
                </a:solidFill>
              </a:rPr>
              <a:t>a,b,c</a:t>
            </a:r>
            <a:r>
              <a:rPr lang="zh-CN" altLang="en-US" sz="1400" dirty="0">
                <a:solidFill>
                  <a:srgbClr val="008000"/>
                </a:solidFill>
              </a:rPr>
              <a:t>作为链表的结点</a:t>
            </a:r>
          </a:p>
          <a:p>
            <a:pPr defTabSz="363538"/>
            <a:r>
              <a:rPr lang="zh-CN" altLang="en-US" sz="1400" dirty="0"/>
              <a:t>	</a:t>
            </a:r>
            <a:r>
              <a:rPr lang="en-US" altLang="zh-CN" sz="1400" dirty="0" err="1"/>
              <a:t>a.num</a:t>
            </a:r>
            <a:r>
              <a:rPr lang="en-US" altLang="zh-CN" sz="1400" dirty="0"/>
              <a:t>=10101; </a:t>
            </a:r>
            <a:r>
              <a:rPr lang="en-US" altLang="zh-CN" sz="1400" dirty="0" err="1"/>
              <a:t>a.score</a:t>
            </a:r>
            <a:r>
              <a:rPr lang="en-US" altLang="zh-CN" sz="1400" dirty="0"/>
              <a:t>=89.5;		</a:t>
            </a:r>
            <a:r>
              <a:rPr lang="en-US" altLang="zh-CN" sz="1400" dirty="0">
                <a:solidFill>
                  <a:srgbClr val="008000"/>
                </a:solidFill>
              </a:rPr>
              <a:t>//</a:t>
            </a:r>
            <a:r>
              <a:rPr lang="zh-CN" altLang="en-US" sz="1400" dirty="0">
                <a:solidFill>
                  <a:srgbClr val="008000"/>
                </a:solidFill>
              </a:rPr>
              <a:t>对结点</a:t>
            </a:r>
            <a:r>
              <a:rPr lang="en-US" altLang="zh-CN" sz="1400" dirty="0">
                <a:solidFill>
                  <a:srgbClr val="008000"/>
                </a:solidFill>
              </a:rPr>
              <a:t>a</a:t>
            </a:r>
            <a:r>
              <a:rPr lang="zh-CN" altLang="en-US" sz="1400" dirty="0">
                <a:solidFill>
                  <a:srgbClr val="008000"/>
                </a:solidFill>
              </a:rPr>
              <a:t>的</a:t>
            </a:r>
            <a:r>
              <a:rPr lang="en-US" altLang="zh-CN" sz="1400" dirty="0" err="1">
                <a:solidFill>
                  <a:srgbClr val="008000"/>
                </a:solidFill>
              </a:rPr>
              <a:t>num</a:t>
            </a:r>
            <a:r>
              <a:rPr lang="zh-CN" altLang="en-US" sz="1400" dirty="0">
                <a:solidFill>
                  <a:srgbClr val="008000"/>
                </a:solidFill>
              </a:rPr>
              <a:t>和</a:t>
            </a:r>
            <a:r>
              <a:rPr lang="en-US" altLang="zh-CN" sz="1400" dirty="0">
                <a:solidFill>
                  <a:srgbClr val="008000"/>
                </a:solidFill>
              </a:rPr>
              <a:t>score</a:t>
            </a:r>
            <a:r>
              <a:rPr lang="zh-CN" altLang="en-US" sz="1400" dirty="0">
                <a:solidFill>
                  <a:srgbClr val="008000"/>
                </a:solidFill>
              </a:rPr>
              <a:t>成员赋值</a:t>
            </a:r>
          </a:p>
          <a:p>
            <a:pPr defTabSz="363538"/>
            <a:r>
              <a:rPr lang="zh-CN" altLang="en-US" sz="1400" dirty="0"/>
              <a:t>	</a:t>
            </a:r>
            <a:r>
              <a:rPr lang="en-US" altLang="zh-CN" sz="1400" dirty="0" err="1"/>
              <a:t>b.num</a:t>
            </a:r>
            <a:r>
              <a:rPr lang="en-US" altLang="zh-CN" sz="1400" dirty="0"/>
              <a:t>=10103; </a:t>
            </a:r>
            <a:r>
              <a:rPr lang="en-US" altLang="zh-CN" sz="1400" dirty="0" err="1"/>
              <a:t>b.score</a:t>
            </a:r>
            <a:r>
              <a:rPr lang="en-US" altLang="zh-CN" sz="1400" dirty="0"/>
              <a:t>=90;	</a:t>
            </a:r>
            <a:r>
              <a:rPr lang="en-US" altLang="zh-CN" sz="1400" dirty="0" smtClean="0"/>
              <a:t>	</a:t>
            </a:r>
            <a:r>
              <a:rPr lang="en-US" altLang="zh-CN" sz="1400" dirty="0">
                <a:solidFill>
                  <a:srgbClr val="008000"/>
                </a:solidFill>
              </a:rPr>
              <a:t>//</a:t>
            </a:r>
            <a:r>
              <a:rPr lang="zh-CN" altLang="en-US" sz="1400" dirty="0">
                <a:solidFill>
                  <a:srgbClr val="008000"/>
                </a:solidFill>
              </a:rPr>
              <a:t>对结点</a:t>
            </a:r>
            <a:r>
              <a:rPr lang="en-US" altLang="zh-CN" sz="1400" dirty="0">
                <a:solidFill>
                  <a:srgbClr val="008000"/>
                </a:solidFill>
              </a:rPr>
              <a:t>b</a:t>
            </a:r>
            <a:r>
              <a:rPr lang="zh-CN" altLang="en-US" sz="1400" dirty="0">
                <a:solidFill>
                  <a:srgbClr val="008000"/>
                </a:solidFill>
              </a:rPr>
              <a:t>的</a:t>
            </a:r>
            <a:r>
              <a:rPr lang="en-US" altLang="zh-CN" sz="1400" dirty="0" err="1">
                <a:solidFill>
                  <a:srgbClr val="008000"/>
                </a:solidFill>
              </a:rPr>
              <a:t>num</a:t>
            </a:r>
            <a:r>
              <a:rPr lang="zh-CN" altLang="en-US" sz="1400" dirty="0">
                <a:solidFill>
                  <a:srgbClr val="008000"/>
                </a:solidFill>
              </a:rPr>
              <a:t>和</a:t>
            </a:r>
            <a:r>
              <a:rPr lang="en-US" altLang="zh-CN" sz="1400" dirty="0">
                <a:solidFill>
                  <a:srgbClr val="008000"/>
                </a:solidFill>
              </a:rPr>
              <a:t>score</a:t>
            </a:r>
            <a:r>
              <a:rPr lang="zh-CN" altLang="en-US" sz="1400" dirty="0">
                <a:solidFill>
                  <a:srgbClr val="008000"/>
                </a:solidFill>
              </a:rPr>
              <a:t>成员赋值</a:t>
            </a:r>
          </a:p>
          <a:p>
            <a:pPr defTabSz="363538"/>
            <a:r>
              <a:rPr lang="zh-CN" altLang="en-US" sz="1400" dirty="0"/>
              <a:t>	</a:t>
            </a:r>
            <a:r>
              <a:rPr lang="en-US" altLang="zh-CN" sz="1400" dirty="0" err="1"/>
              <a:t>c.num</a:t>
            </a:r>
            <a:r>
              <a:rPr lang="en-US" altLang="zh-CN" sz="1400" dirty="0"/>
              <a:t>=10107; </a:t>
            </a:r>
            <a:r>
              <a:rPr lang="en-US" altLang="zh-CN" sz="1400" dirty="0" err="1"/>
              <a:t>c.score</a:t>
            </a:r>
            <a:r>
              <a:rPr lang="en-US" altLang="zh-CN" sz="1400" dirty="0"/>
              <a:t>=85;	</a:t>
            </a:r>
            <a:r>
              <a:rPr lang="en-US" altLang="zh-CN" sz="1400" dirty="0" smtClean="0"/>
              <a:t>	</a:t>
            </a:r>
            <a:r>
              <a:rPr lang="en-US" altLang="zh-CN" sz="1400" dirty="0">
                <a:solidFill>
                  <a:srgbClr val="008000"/>
                </a:solidFill>
              </a:rPr>
              <a:t>//</a:t>
            </a:r>
            <a:r>
              <a:rPr lang="zh-CN" altLang="en-US" sz="1400" dirty="0">
                <a:solidFill>
                  <a:srgbClr val="008000"/>
                </a:solidFill>
              </a:rPr>
              <a:t>对结点</a:t>
            </a:r>
            <a:r>
              <a:rPr lang="en-US" altLang="zh-CN" sz="1400" dirty="0">
                <a:solidFill>
                  <a:srgbClr val="008000"/>
                </a:solidFill>
              </a:rPr>
              <a:t>c</a:t>
            </a:r>
            <a:r>
              <a:rPr lang="zh-CN" altLang="en-US" sz="1400" dirty="0">
                <a:solidFill>
                  <a:srgbClr val="008000"/>
                </a:solidFill>
              </a:rPr>
              <a:t>的</a:t>
            </a:r>
            <a:r>
              <a:rPr lang="en-US" altLang="zh-CN" sz="1400" dirty="0" err="1">
                <a:solidFill>
                  <a:srgbClr val="008000"/>
                </a:solidFill>
              </a:rPr>
              <a:t>num</a:t>
            </a:r>
            <a:r>
              <a:rPr lang="zh-CN" altLang="en-US" sz="1400" dirty="0">
                <a:solidFill>
                  <a:srgbClr val="008000"/>
                </a:solidFill>
              </a:rPr>
              <a:t>和</a:t>
            </a:r>
            <a:r>
              <a:rPr lang="en-US" altLang="zh-CN" sz="1400" dirty="0">
                <a:solidFill>
                  <a:srgbClr val="008000"/>
                </a:solidFill>
              </a:rPr>
              <a:t>score</a:t>
            </a:r>
            <a:r>
              <a:rPr lang="zh-CN" altLang="en-US" sz="1400" dirty="0">
                <a:solidFill>
                  <a:srgbClr val="008000"/>
                </a:solidFill>
              </a:rPr>
              <a:t>成员赋值</a:t>
            </a:r>
          </a:p>
          <a:p>
            <a:pPr defTabSz="363538"/>
            <a:r>
              <a:rPr lang="zh-CN" altLang="en-US" sz="1400" dirty="0"/>
              <a:t>	</a:t>
            </a:r>
            <a:r>
              <a:rPr lang="en-US" altLang="zh-CN" sz="1400" dirty="0"/>
              <a:t>head=&amp;a;	</a:t>
            </a:r>
            <a:r>
              <a:rPr lang="en-US" altLang="zh-CN" sz="1400" dirty="0" smtClean="0"/>
              <a:t>				</a:t>
            </a:r>
            <a:r>
              <a:rPr lang="en-US" altLang="zh-CN" sz="1400" dirty="0">
                <a:solidFill>
                  <a:srgbClr val="008000"/>
                </a:solidFill>
              </a:rPr>
              <a:t>//</a:t>
            </a:r>
            <a:r>
              <a:rPr lang="zh-CN" altLang="en-US" sz="1400" dirty="0">
                <a:solidFill>
                  <a:srgbClr val="008000"/>
                </a:solidFill>
              </a:rPr>
              <a:t>将结点</a:t>
            </a:r>
            <a:r>
              <a:rPr lang="en-US" altLang="zh-CN" sz="1400" dirty="0">
                <a:solidFill>
                  <a:srgbClr val="008000"/>
                </a:solidFill>
              </a:rPr>
              <a:t>a</a:t>
            </a:r>
            <a:r>
              <a:rPr lang="zh-CN" altLang="en-US" sz="1400" dirty="0">
                <a:solidFill>
                  <a:srgbClr val="008000"/>
                </a:solidFill>
              </a:rPr>
              <a:t>的起始地址赋给头指针</a:t>
            </a:r>
            <a:r>
              <a:rPr lang="en-US" altLang="zh-CN" sz="1400" dirty="0">
                <a:solidFill>
                  <a:srgbClr val="008000"/>
                </a:solidFill>
              </a:rPr>
              <a:t>head</a:t>
            </a:r>
          </a:p>
          <a:p>
            <a:pPr defTabSz="363538"/>
            <a:r>
              <a:rPr lang="en-US" altLang="zh-CN" sz="1400" dirty="0"/>
              <a:t>	</a:t>
            </a:r>
            <a:r>
              <a:rPr lang="en-US" altLang="zh-CN" sz="1400" dirty="0" err="1"/>
              <a:t>a.next</a:t>
            </a:r>
            <a:r>
              <a:rPr lang="en-US" altLang="zh-CN" sz="1400" dirty="0"/>
              <a:t>=&amp;b;	</a:t>
            </a:r>
            <a:r>
              <a:rPr lang="en-US" altLang="zh-CN" sz="1400" dirty="0" smtClean="0"/>
              <a:t>				</a:t>
            </a:r>
            <a:r>
              <a:rPr lang="en-US" altLang="zh-CN" sz="1400" dirty="0">
                <a:solidFill>
                  <a:srgbClr val="008000"/>
                </a:solidFill>
              </a:rPr>
              <a:t>//</a:t>
            </a:r>
            <a:r>
              <a:rPr lang="zh-CN" altLang="en-US" sz="1400" dirty="0">
                <a:solidFill>
                  <a:srgbClr val="008000"/>
                </a:solidFill>
              </a:rPr>
              <a:t>将结点</a:t>
            </a:r>
            <a:r>
              <a:rPr lang="en-US" altLang="zh-CN" sz="1400" dirty="0">
                <a:solidFill>
                  <a:srgbClr val="008000"/>
                </a:solidFill>
              </a:rPr>
              <a:t>b</a:t>
            </a:r>
            <a:r>
              <a:rPr lang="zh-CN" altLang="en-US" sz="1400" dirty="0">
                <a:solidFill>
                  <a:srgbClr val="008000"/>
                </a:solidFill>
              </a:rPr>
              <a:t>的起始地址赋给</a:t>
            </a:r>
            <a:r>
              <a:rPr lang="en-US" altLang="zh-CN" sz="1400" dirty="0">
                <a:solidFill>
                  <a:srgbClr val="008000"/>
                </a:solidFill>
              </a:rPr>
              <a:t>a</a:t>
            </a:r>
            <a:r>
              <a:rPr lang="zh-CN" altLang="en-US" sz="1400" dirty="0">
                <a:solidFill>
                  <a:srgbClr val="008000"/>
                </a:solidFill>
              </a:rPr>
              <a:t>结点的</a:t>
            </a:r>
            <a:r>
              <a:rPr lang="en-US" altLang="zh-CN" sz="1400" dirty="0">
                <a:solidFill>
                  <a:srgbClr val="008000"/>
                </a:solidFill>
              </a:rPr>
              <a:t>next</a:t>
            </a:r>
            <a:r>
              <a:rPr lang="zh-CN" altLang="en-US" sz="1400" dirty="0">
                <a:solidFill>
                  <a:srgbClr val="008000"/>
                </a:solidFill>
              </a:rPr>
              <a:t>成员</a:t>
            </a:r>
          </a:p>
          <a:p>
            <a:pPr defTabSz="363538"/>
            <a:r>
              <a:rPr lang="zh-CN" altLang="en-US" sz="1400" dirty="0"/>
              <a:t>	</a:t>
            </a:r>
            <a:r>
              <a:rPr lang="en-US" altLang="zh-CN" sz="1400" dirty="0" err="1"/>
              <a:t>b.next</a:t>
            </a:r>
            <a:r>
              <a:rPr lang="en-US" altLang="zh-CN" sz="1400" dirty="0"/>
              <a:t>=&amp;c;	</a:t>
            </a:r>
            <a:r>
              <a:rPr lang="en-US" altLang="zh-CN" sz="1400" dirty="0" smtClean="0"/>
              <a:t>				</a:t>
            </a:r>
            <a:r>
              <a:rPr lang="en-US" altLang="zh-CN" sz="1400" dirty="0">
                <a:solidFill>
                  <a:srgbClr val="008000"/>
                </a:solidFill>
              </a:rPr>
              <a:t>//</a:t>
            </a:r>
            <a:r>
              <a:rPr lang="zh-CN" altLang="en-US" sz="1400" dirty="0">
                <a:solidFill>
                  <a:srgbClr val="008000"/>
                </a:solidFill>
              </a:rPr>
              <a:t>将结点</a:t>
            </a:r>
            <a:r>
              <a:rPr lang="en-US" altLang="zh-CN" sz="1400" dirty="0">
                <a:solidFill>
                  <a:srgbClr val="008000"/>
                </a:solidFill>
              </a:rPr>
              <a:t>c</a:t>
            </a:r>
            <a:r>
              <a:rPr lang="zh-CN" altLang="en-US" sz="1400" dirty="0">
                <a:solidFill>
                  <a:srgbClr val="008000"/>
                </a:solidFill>
              </a:rPr>
              <a:t>的起始地址赋给</a:t>
            </a:r>
            <a:r>
              <a:rPr lang="en-US" altLang="zh-CN" sz="1400" dirty="0">
                <a:solidFill>
                  <a:srgbClr val="008000"/>
                </a:solidFill>
              </a:rPr>
              <a:t>a</a:t>
            </a:r>
            <a:r>
              <a:rPr lang="zh-CN" altLang="en-US" sz="1400" dirty="0">
                <a:solidFill>
                  <a:srgbClr val="008000"/>
                </a:solidFill>
              </a:rPr>
              <a:t>结点的</a:t>
            </a:r>
            <a:r>
              <a:rPr lang="en-US" altLang="zh-CN" sz="1400" dirty="0">
                <a:solidFill>
                  <a:srgbClr val="008000"/>
                </a:solidFill>
              </a:rPr>
              <a:t>next</a:t>
            </a:r>
            <a:r>
              <a:rPr lang="zh-CN" altLang="en-US" sz="1400" dirty="0">
                <a:solidFill>
                  <a:srgbClr val="008000"/>
                </a:solidFill>
              </a:rPr>
              <a:t>成员</a:t>
            </a:r>
          </a:p>
          <a:p>
            <a:pPr defTabSz="363538"/>
            <a:r>
              <a:rPr lang="zh-CN" altLang="en-US" sz="1400" dirty="0"/>
              <a:t>	</a:t>
            </a:r>
            <a:r>
              <a:rPr lang="en-US" altLang="zh-CN" sz="1400" dirty="0" err="1"/>
              <a:t>c.next</a:t>
            </a:r>
            <a:r>
              <a:rPr lang="en-US" altLang="zh-CN" sz="1400" dirty="0"/>
              <a:t>=NULL;	</a:t>
            </a:r>
            <a:r>
              <a:rPr lang="en-US" altLang="zh-CN" sz="1400" dirty="0" smtClean="0"/>
              <a:t>				</a:t>
            </a:r>
            <a:r>
              <a:rPr lang="en-US" altLang="zh-CN" sz="1400" dirty="0">
                <a:solidFill>
                  <a:srgbClr val="008000"/>
                </a:solidFill>
              </a:rPr>
              <a:t>//c</a:t>
            </a:r>
            <a:r>
              <a:rPr lang="zh-CN" altLang="en-US" sz="1400" dirty="0">
                <a:solidFill>
                  <a:srgbClr val="008000"/>
                </a:solidFill>
              </a:rPr>
              <a:t>结点的</a:t>
            </a:r>
            <a:r>
              <a:rPr lang="en-US" altLang="zh-CN" sz="1400" dirty="0">
                <a:solidFill>
                  <a:srgbClr val="008000"/>
                </a:solidFill>
              </a:rPr>
              <a:t>next</a:t>
            </a:r>
            <a:r>
              <a:rPr lang="zh-CN" altLang="en-US" sz="1400" dirty="0">
                <a:solidFill>
                  <a:srgbClr val="008000"/>
                </a:solidFill>
              </a:rPr>
              <a:t>成员不存放其他结点地址</a:t>
            </a:r>
          </a:p>
          <a:p>
            <a:pPr defTabSz="363538"/>
            <a:r>
              <a:rPr lang="zh-CN" altLang="en-US" sz="1400" dirty="0"/>
              <a:t>	</a:t>
            </a:r>
            <a:r>
              <a:rPr lang="en-US" altLang="zh-CN" sz="1400" dirty="0"/>
              <a:t>p=head;	</a:t>
            </a:r>
            <a:r>
              <a:rPr lang="en-US" altLang="zh-CN" sz="1400" dirty="0" smtClean="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a:t>
            </a:r>
            <a:r>
              <a:rPr lang="zh-CN" altLang="en-US" sz="1400" dirty="0">
                <a:solidFill>
                  <a:srgbClr val="008000"/>
                </a:solidFill>
              </a:rPr>
              <a:t>结点</a:t>
            </a:r>
          </a:p>
          <a:p>
            <a:pPr defTabSz="363538"/>
            <a:r>
              <a:rPr lang="zh-CN" altLang="en-US" sz="1400" dirty="0"/>
              <a:t>	</a:t>
            </a:r>
            <a:r>
              <a:rPr lang="en-US" altLang="zh-CN" sz="1400" dirty="0"/>
              <a:t>do</a:t>
            </a:r>
          </a:p>
          <a:p>
            <a:pPr defTabSz="363538"/>
            <a:r>
              <a:rPr lang="en-US" altLang="zh-CN" sz="1400" dirty="0"/>
              <a:t>	{	</a:t>
            </a:r>
            <a:r>
              <a:rPr lang="en-US" altLang="zh-CN" sz="1400" dirty="0" err="1"/>
              <a:t>printf</a:t>
            </a:r>
            <a:r>
              <a:rPr lang="en-US" altLang="zh-CN" sz="1400" dirty="0"/>
              <a:t>("%</a:t>
            </a:r>
            <a:r>
              <a:rPr lang="en-US" altLang="zh-CN" sz="1400" dirty="0" err="1"/>
              <a:t>ld</a:t>
            </a:r>
            <a:r>
              <a:rPr lang="en-US" altLang="zh-CN" sz="1400" dirty="0"/>
              <a:t> %5.1f\</a:t>
            </a:r>
            <a:r>
              <a:rPr lang="en-US" altLang="zh-CN" sz="1400" dirty="0" err="1"/>
              <a:t>n",p</a:t>
            </a:r>
            <a:r>
              <a:rPr lang="en-US" altLang="zh-CN" sz="1400" dirty="0"/>
              <a:t>-&gt;</a:t>
            </a:r>
            <a:r>
              <a:rPr lang="en-US" altLang="zh-CN" sz="1400" dirty="0" err="1"/>
              <a:t>num,p</a:t>
            </a:r>
            <a:r>
              <a:rPr lang="en-US" altLang="zh-CN" sz="1400" dirty="0"/>
              <a:t>-&gt;score);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p</a:t>
            </a:r>
            <a:r>
              <a:rPr lang="zh-CN" altLang="en-US" sz="1400" dirty="0">
                <a:solidFill>
                  <a:srgbClr val="008000"/>
                </a:solidFill>
              </a:rPr>
              <a:t>指向的结点的数据</a:t>
            </a:r>
          </a:p>
          <a:p>
            <a:pPr defTabSz="363538"/>
            <a:r>
              <a:rPr lang="zh-CN" altLang="en-US" sz="1400" dirty="0"/>
              <a:t>		</a:t>
            </a:r>
            <a:r>
              <a:rPr lang="en-US" altLang="zh-CN" sz="1400" dirty="0"/>
              <a:t>p=p-&gt;next;	</a:t>
            </a:r>
            <a:r>
              <a:rPr lang="en-US" altLang="zh-CN" sz="1400" dirty="0" smtClean="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a:t>
            </a:r>
            <a:r>
              <a:rPr lang="zh-CN" altLang="en-US" sz="1400" dirty="0">
                <a:solidFill>
                  <a:srgbClr val="008000"/>
                </a:solidFill>
              </a:rPr>
              <a:t>指向下一结点</a:t>
            </a:r>
          </a:p>
          <a:p>
            <a:pPr defTabSz="363538"/>
            <a:r>
              <a:rPr lang="zh-CN" altLang="en-US" sz="1400" dirty="0"/>
              <a:t>	</a:t>
            </a:r>
            <a:r>
              <a:rPr lang="en-US" altLang="zh-CN" sz="1400" dirty="0"/>
              <a:t>}while(p!=NULL);	</a:t>
            </a:r>
            <a:r>
              <a:rPr lang="en-US" altLang="zh-CN" sz="1400" dirty="0" smtClean="0"/>
              <a:t>			</a:t>
            </a:r>
            <a:r>
              <a:rPr lang="en-US" altLang="zh-CN" sz="1400" dirty="0">
                <a:solidFill>
                  <a:srgbClr val="008000"/>
                </a:solidFill>
              </a:rPr>
              <a:t>//</a:t>
            </a:r>
            <a:r>
              <a:rPr lang="zh-CN" altLang="en-US" sz="1400" dirty="0">
                <a:solidFill>
                  <a:srgbClr val="008000"/>
                </a:solidFill>
              </a:rPr>
              <a:t>输出完</a:t>
            </a:r>
            <a:r>
              <a:rPr lang="en-US" altLang="zh-CN" sz="1400" dirty="0">
                <a:solidFill>
                  <a:srgbClr val="008000"/>
                </a:solidFill>
              </a:rPr>
              <a:t>c</a:t>
            </a:r>
            <a:r>
              <a:rPr lang="zh-CN" altLang="en-US" sz="1400" dirty="0">
                <a:solidFill>
                  <a:srgbClr val="008000"/>
                </a:solidFill>
              </a:rPr>
              <a:t>结点后</a:t>
            </a:r>
            <a:r>
              <a:rPr lang="en-US" altLang="zh-CN" sz="1400" dirty="0">
                <a:solidFill>
                  <a:srgbClr val="008000"/>
                </a:solidFill>
              </a:rPr>
              <a:t>p</a:t>
            </a:r>
            <a:r>
              <a:rPr lang="zh-CN" altLang="en-US" sz="1400" dirty="0">
                <a:solidFill>
                  <a:srgbClr val="008000"/>
                </a:solidFill>
              </a:rPr>
              <a:t>的值为</a:t>
            </a:r>
            <a:r>
              <a:rPr lang="en-US" altLang="zh-CN" sz="1400" dirty="0">
                <a:solidFill>
                  <a:srgbClr val="008000"/>
                </a:solidFill>
              </a:rPr>
              <a:t>NULL</a:t>
            </a:r>
            <a:r>
              <a:rPr lang="zh-CN" altLang="en-US" sz="1400" dirty="0">
                <a:solidFill>
                  <a:srgbClr val="008000"/>
                </a:solidFill>
              </a:rPr>
              <a:t>，循环终止</a:t>
            </a:r>
          </a:p>
          <a:p>
            <a:pPr defTabSz="363538"/>
            <a:r>
              <a:rPr lang="zh-CN" altLang="en-US" sz="1400" dirty="0"/>
              <a:t>	</a:t>
            </a:r>
            <a:r>
              <a:rPr lang="en-US" altLang="zh-CN" sz="1400" dirty="0"/>
              <a:t>return 0;</a:t>
            </a:r>
          </a:p>
          <a:p>
            <a:pPr defTabSz="363538"/>
            <a:r>
              <a:rPr lang="en-US" altLang="zh-CN" sz="1400" dirty="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335078" y="5072869"/>
            <a:ext cx="3476625" cy="97155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3188065411"/>
              </p:ext>
            </p:extLst>
          </p:nvPr>
        </p:nvGraphicFramePr>
        <p:xfrm>
          <a:off x="7335078" y="2237139"/>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val="2231814915"/>
                    </a:ext>
                  </a:extLst>
                </a:gridCol>
                <a:gridCol w="722612">
                  <a:extLst>
                    <a:ext uri="{9D8B030D-6E8A-4147-A177-3AD203B41FA5}">
                      <a16:colId xmlns:a16="http://schemas.microsoft.com/office/drawing/2014/main" val="481346945"/>
                    </a:ext>
                  </a:extLst>
                </a:gridCol>
                <a:gridCol w="722612">
                  <a:extLst>
                    <a:ext uri="{9D8B030D-6E8A-4147-A177-3AD203B41FA5}">
                      <a16:colId xmlns:a16="http://schemas.microsoft.com/office/drawing/2014/main" val="885357884"/>
                    </a:ext>
                  </a:extLst>
                </a:gridCol>
                <a:gridCol w="722612">
                  <a:extLst>
                    <a:ext uri="{9D8B030D-6E8A-4147-A177-3AD203B41FA5}">
                      <a16:colId xmlns:a16="http://schemas.microsoft.com/office/drawing/2014/main" val="3294786949"/>
                    </a:ext>
                  </a:extLst>
                </a:gridCol>
                <a:gridCol w="722612">
                  <a:extLst>
                    <a:ext uri="{9D8B030D-6E8A-4147-A177-3AD203B41FA5}">
                      <a16:colId xmlns:a16="http://schemas.microsoft.com/office/drawing/2014/main" val="2565403837"/>
                    </a:ext>
                  </a:extLst>
                </a:gridCol>
                <a:gridCol w="722612">
                  <a:extLst>
                    <a:ext uri="{9D8B030D-6E8A-4147-A177-3AD203B41FA5}">
                      <a16:colId xmlns:a16="http://schemas.microsoft.com/office/drawing/2014/main" val="1860532819"/>
                    </a:ext>
                  </a:extLst>
                </a:gridCol>
              </a:tblGrid>
              <a:tr h="370840">
                <a:tc>
                  <a:txBody>
                    <a:bodyPr/>
                    <a:lstStyle/>
                    <a:p>
                      <a:pPr algn="ctr"/>
                      <a:r>
                        <a:rPr lang="en-US" altLang="zh-CN" sz="1600" smtClean="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10107</a:t>
                      </a:r>
                      <a:endParaRPr lang="zh-CN" altLang="en-US" sz="1600"/>
                    </a:p>
                  </a:txBody>
                  <a:tcPr>
                    <a:lnL w="12700" cmpd="sng">
                      <a:noFill/>
                    </a:lnL>
                  </a:tcPr>
                </a:tc>
                <a:extLst>
                  <a:ext uri="{0D108BD9-81ED-4DB2-BD59-A6C34878D82A}">
                    <a16:rowId xmlns:a16="http://schemas.microsoft.com/office/drawing/2014/main" val="3519554358"/>
                  </a:ext>
                </a:extLst>
              </a:tr>
              <a:tr h="370840">
                <a:tc>
                  <a:txBody>
                    <a:bodyPr/>
                    <a:lstStyle/>
                    <a:p>
                      <a:pPr algn="ctr"/>
                      <a:r>
                        <a:rPr lang="en-US" altLang="zh-CN" sz="1600" smtClean="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85</a:t>
                      </a:r>
                      <a:endParaRPr lang="zh-CN" altLang="en-US" sz="1600"/>
                    </a:p>
                  </a:txBody>
                  <a:tcPr>
                    <a:lnL w="12700" cmpd="sng">
                      <a:noFill/>
                    </a:lnL>
                  </a:tcPr>
                </a:tc>
                <a:extLst>
                  <a:ext uri="{0D108BD9-81ED-4DB2-BD59-A6C34878D82A}">
                    <a16:rowId xmlns:a16="http://schemas.microsoft.com/office/drawing/2014/main" val="2000960133"/>
                  </a:ext>
                </a:extLst>
              </a:tr>
              <a:tr h="370840">
                <a:tc>
                  <a:txBody>
                    <a:bodyPr/>
                    <a:lstStyle/>
                    <a:p>
                      <a:pPr algn="ctr"/>
                      <a:r>
                        <a:rPr lang="en-US" altLang="zh-CN" sz="1600" smtClean="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val="136088992"/>
                  </a:ext>
                </a:extLst>
              </a:tr>
            </a:tbl>
          </a:graphicData>
        </a:graphic>
      </p:graphicFrame>
      <p:cxnSp>
        <p:nvCxnSpPr>
          <p:cNvPr id="12" name="肘形连接符 11"/>
          <p:cNvCxnSpPr/>
          <p:nvPr/>
        </p:nvCxnSpPr>
        <p:spPr>
          <a:xfrm flipV="1">
            <a:off x="8552458" y="2370656"/>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9983692" y="2346139"/>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49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a:t>
            </a:r>
            <a:r>
              <a:rPr lang="zh-CN" altLang="en-US" smtClean="0"/>
              <a:t>的</a:t>
            </a:r>
            <a:r>
              <a:rPr lang="zh-CN" altLang="en-US"/>
              <a:t>动</a:t>
            </a:r>
            <a:r>
              <a:rPr lang="zh-CN" altLang="en-US" smtClean="0"/>
              <a:t>态</a:t>
            </a:r>
            <a:r>
              <a:rPr lang="zh-CN" altLang="en-US"/>
              <a:t>链表</a:t>
            </a:r>
          </a:p>
        </p:txBody>
      </p:sp>
      <p:sp>
        <p:nvSpPr>
          <p:cNvPr id="3" name="内容占位符 2"/>
          <p:cNvSpPr>
            <a:spLocks noGrp="1"/>
          </p:cNvSpPr>
          <p:nvPr>
            <p:ph idx="1"/>
          </p:nvPr>
        </p:nvSpPr>
        <p:spPr>
          <a:xfrm>
            <a:off x="457199" y="1183677"/>
            <a:ext cx="1022736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sp>
        <p:nvSpPr>
          <p:cNvPr id="5" name="矩形 4"/>
          <p:cNvSpPr/>
          <p:nvPr/>
        </p:nvSpPr>
        <p:spPr>
          <a:xfrm>
            <a:off x="632298" y="1626450"/>
            <a:ext cx="10926911" cy="923330"/>
          </a:xfrm>
          <a:prstGeom prst="rect">
            <a:avLst/>
          </a:prstGeom>
        </p:spPr>
        <p:txBody>
          <a:bodyPr wrap="square">
            <a:spAutoFit/>
          </a:bodyPr>
          <a:lstStyle/>
          <a:p>
            <a:pPr>
              <a:lnSpc>
                <a:spcPct val="150000"/>
              </a:lnSpc>
            </a:pPr>
            <a:r>
              <a:rPr lang="zh-CN" altLang="en-US"/>
              <a:t>所谓建立动态链表是指在程序执行过程中从无到有地建立起一个链表，即一个一个地开辟结点和输入各结点数据，并建立起前后相链的关系。</a:t>
            </a:r>
          </a:p>
        </p:txBody>
      </p:sp>
      <p:graphicFrame>
        <p:nvGraphicFramePr>
          <p:cNvPr id="4" name="表格 3"/>
          <p:cNvGraphicFramePr>
            <a:graphicFrameLocks noGrp="1"/>
          </p:cNvGraphicFramePr>
          <p:nvPr>
            <p:extLst>
              <p:ext uri="{D42A27DB-BD31-4B8C-83A1-F6EECF244321}">
                <p14:modId xmlns:p14="http://schemas.microsoft.com/office/powerpoint/2010/main" val="3280688105"/>
              </p:ext>
            </p:extLst>
          </p:nvPr>
        </p:nvGraphicFramePr>
        <p:xfrm>
          <a:off x="4572002" y="2317501"/>
          <a:ext cx="5595727" cy="4175760"/>
        </p:xfrm>
        <a:graphic>
          <a:graphicData uri="http://schemas.openxmlformats.org/drawingml/2006/table">
            <a:tbl>
              <a:tblPr>
                <a:tableStyleId>{5C22544A-7EE6-4342-B048-85BDC9FD1C3A}</a:tableStyleId>
              </a:tblPr>
              <a:tblGrid>
                <a:gridCol w="510777">
                  <a:extLst>
                    <a:ext uri="{9D8B030D-6E8A-4147-A177-3AD203B41FA5}">
                      <a16:colId xmlns:a16="http://schemas.microsoft.com/office/drawing/2014/main" val="2905544367"/>
                    </a:ext>
                  </a:extLst>
                </a:gridCol>
                <a:gridCol w="2542475">
                  <a:extLst>
                    <a:ext uri="{9D8B030D-6E8A-4147-A177-3AD203B41FA5}">
                      <a16:colId xmlns:a16="http://schemas.microsoft.com/office/drawing/2014/main" val="1650961781"/>
                    </a:ext>
                  </a:extLst>
                </a:gridCol>
                <a:gridCol w="2542475">
                  <a:extLst>
                    <a:ext uri="{9D8B030D-6E8A-4147-A177-3AD203B41FA5}">
                      <a16:colId xmlns:a16="http://schemas.microsoft.com/office/drawing/2014/main" val="3428641701"/>
                    </a:ext>
                  </a:extLst>
                </a:gridCol>
              </a:tblGrid>
              <a:tr h="165249">
                <a:tc gridSpan="3">
                  <a:txBody>
                    <a:bodyPr/>
                    <a:lstStyle/>
                    <a:p>
                      <a:pPr algn="ctr"/>
                      <a:r>
                        <a:rPr lang="zh-CN" altLang="en-US" sz="1600" smtClean="0"/>
                        <a:t>开辟一个新结点，并使</a:t>
                      </a:r>
                      <a:r>
                        <a:rPr lang="en-US" altLang="zh-CN" sz="1600" smtClean="0"/>
                        <a:t>p1</a:t>
                      </a:r>
                      <a:r>
                        <a:rPr lang="zh-CN" altLang="en-US" sz="1600" smtClean="0"/>
                        <a:t>、</a:t>
                      </a:r>
                      <a:r>
                        <a:rPr lang="en-US" altLang="zh-CN" sz="1600" smtClean="0"/>
                        <a:t>p2</a:t>
                      </a:r>
                      <a:r>
                        <a:rPr lang="zh-CN" altLang="en-US" sz="1600" smtClean="0"/>
                        <a:t>指向它</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302630773"/>
                  </a:ext>
                </a:extLst>
              </a:tr>
              <a:tr h="165249">
                <a:tc gridSpan="3">
                  <a:txBody>
                    <a:bodyPr/>
                    <a:lstStyle/>
                    <a:p>
                      <a:pPr algn="ctr"/>
                      <a:r>
                        <a:rPr lang="zh-CN" altLang="en-US" sz="1600" smtClean="0"/>
                        <a:t>读入一个学生数据给</a:t>
                      </a:r>
                      <a:r>
                        <a:rPr lang="en-US" altLang="zh-CN" sz="1600" smtClean="0"/>
                        <a:t>p1</a:t>
                      </a:r>
                      <a:r>
                        <a:rPr lang="zh-CN" altLang="en-US" sz="1600" smtClean="0"/>
                        <a:t>所指的结点</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1480452782"/>
                  </a:ext>
                </a:extLst>
              </a:tr>
              <a:tr h="165249">
                <a:tc gridSpan="3">
                  <a:txBody>
                    <a:bodyPr/>
                    <a:lstStyle/>
                    <a:p>
                      <a:pPr algn="ctr"/>
                      <a:r>
                        <a:rPr lang="en-US" altLang="zh-CN" sz="1600" smtClean="0"/>
                        <a:t>head=NULL, n=0</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1960896464"/>
                  </a:ext>
                </a:extLst>
              </a:tr>
              <a:tr h="165249">
                <a:tc gridSpan="3">
                  <a:txBody>
                    <a:bodyPr/>
                    <a:lstStyle/>
                    <a:p>
                      <a:pPr algn="ctr"/>
                      <a:r>
                        <a:rPr lang="zh-CN" altLang="en-US" sz="1600" smtClean="0"/>
                        <a:t>当读入的</a:t>
                      </a:r>
                      <a:r>
                        <a:rPr lang="en-US" altLang="zh-CN" sz="1600" smtClean="0"/>
                        <a:t>p1-&gt;num</a:t>
                      </a:r>
                      <a:r>
                        <a:rPr lang="zh-CN" altLang="en-US" sz="1600" smtClean="0"/>
                        <a:t>不是零</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3106464661"/>
                  </a:ext>
                </a:extLst>
              </a:tr>
              <a:tr h="165249">
                <a:tc rowSpan="6">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600" smtClean="0"/>
                        <a:t>n=n+1</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extLst>
                  <a:ext uri="{0D108BD9-81ED-4DB2-BD59-A6C34878D82A}">
                    <a16:rowId xmlns:a16="http://schemas.microsoft.com/office/drawing/2014/main" val="1644264166"/>
                  </a:ext>
                </a:extLst>
              </a:tr>
              <a:tr h="165249">
                <a:tc vMerge="1">
                  <a:txBody>
                    <a:bodyPr/>
                    <a:lstStyle/>
                    <a:p>
                      <a:endParaRPr lang="zh-CN" altLang="en-US" sz="1600"/>
                    </a:p>
                  </a:txBody>
                  <a:tcPr/>
                </a:tc>
                <a:tc>
                  <a:txBody>
                    <a:bodyPr/>
                    <a:lstStyle/>
                    <a:p>
                      <a:r>
                        <a:rPr lang="zh-CN" altLang="en-US" sz="1600" smtClean="0"/>
                        <a:t>真</a:t>
                      </a:r>
                      <a:endParaRPr lang="zh-CN" alt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smtClean="0"/>
                        <a:t>假</a:t>
                      </a:r>
                      <a:endParaRPr lang="zh-CN" alt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4247361232"/>
                  </a:ext>
                </a:extLst>
              </a:tr>
              <a:tr h="396598">
                <a:tc vMerge="1">
                  <a:txBody>
                    <a:bodyPr/>
                    <a:lstStyle/>
                    <a:p>
                      <a:endParaRPr lang="zh-CN" altLang="en-US" sz="1600"/>
                    </a:p>
                  </a:txBody>
                  <a:tcPr/>
                </a:tc>
                <a:tc>
                  <a:txBody>
                    <a:bodyPr/>
                    <a:lstStyle/>
                    <a:p>
                      <a:pPr algn="ctr"/>
                      <a:r>
                        <a:rPr lang="en-US" altLang="zh-CN" sz="1600" smtClean="0"/>
                        <a:t>head=p1</a:t>
                      </a:r>
                    </a:p>
                    <a:p>
                      <a:pPr algn="ctr"/>
                      <a:r>
                        <a:rPr lang="en-US" altLang="zh-CN" sz="1600" smtClean="0"/>
                        <a:t>(</a:t>
                      </a:r>
                      <a:r>
                        <a:rPr lang="zh-CN" altLang="en-US" sz="1600" smtClean="0"/>
                        <a:t>把</a:t>
                      </a:r>
                      <a:r>
                        <a:rPr lang="en-US" altLang="zh-CN" sz="1600" smtClean="0"/>
                        <a:t>p1</a:t>
                      </a:r>
                      <a:r>
                        <a:rPr lang="zh-CN" altLang="en-US" sz="1600" smtClean="0"/>
                        <a:t>所指的结点作为第一个结点</a:t>
                      </a:r>
                      <a:r>
                        <a:rPr lang="en-US" altLang="zh-CN" sz="1600" smtClean="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p2-&gt;next=p1</a:t>
                      </a:r>
                    </a:p>
                    <a:p>
                      <a:pPr algn="ctr"/>
                      <a:r>
                        <a:rPr lang="en-US" altLang="zh-CN" sz="1600" smtClean="0"/>
                        <a:t>(</a:t>
                      </a:r>
                      <a:r>
                        <a:rPr lang="zh-CN" altLang="en-US" sz="1600" smtClean="0"/>
                        <a:t>把</a:t>
                      </a:r>
                      <a:r>
                        <a:rPr lang="en-US" altLang="zh-CN" sz="1600" smtClean="0"/>
                        <a:t>p1</a:t>
                      </a:r>
                      <a:r>
                        <a:rPr lang="zh-CN" altLang="en-US" sz="1600" smtClean="0"/>
                        <a:t>所指的结点连接到表尾</a:t>
                      </a:r>
                      <a:r>
                        <a:rPr lang="en-US" altLang="zh-CN" sz="1600" smtClean="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236098"/>
                  </a:ext>
                </a:extLst>
              </a:tr>
              <a:tr h="165249">
                <a:tc vMerge="1">
                  <a:txBody>
                    <a:bodyPr/>
                    <a:lstStyle/>
                    <a:p>
                      <a:endParaRPr lang="zh-CN" altLang="en-US" sz="1600"/>
                    </a:p>
                  </a:txBody>
                  <a:tcPr/>
                </a:tc>
                <a:tc gridSpan="2">
                  <a:txBody>
                    <a:bodyPr/>
                    <a:lstStyle/>
                    <a:p>
                      <a:pPr algn="ctr"/>
                      <a:r>
                        <a:rPr lang="en-US" altLang="zh-CN" sz="1600" smtClean="0"/>
                        <a:t>p2=p1(p2</a:t>
                      </a:r>
                      <a:r>
                        <a:rPr lang="zh-CN" altLang="en-US" sz="1600" smtClean="0"/>
                        <a:t>移到表尾</a:t>
                      </a:r>
                      <a:r>
                        <a:rPr lang="en-US" altLang="zh-CN" sz="1600" smtClean="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115987"/>
                  </a:ext>
                </a:extLst>
              </a:tr>
              <a:tr h="165249">
                <a:tc vMerge="1">
                  <a:txBody>
                    <a:bodyPr/>
                    <a:lstStyle/>
                    <a:p>
                      <a:endParaRPr lang="zh-CN" altLang="en-US" sz="1600"/>
                    </a:p>
                  </a:txBody>
                  <a:tcPr/>
                </a:tc>
                <a:tc gridSpan="2">
                  <a:txBody>
                    <a:bodyPr/>
                    <a:lstStyle/>
                    <a:p>
                      <a:pPr algn="ctr"/>
                      <a:r>
                        <a:rPr lang="zh-CN" altLang="en-US" sz="1600" smtClean="0"/>
                        <a:t>再开辟一个新结点，使</a:t>
                      </a:r>
                      <a:r>
                        <a:rPr lang="en-US" altLang="zh-CN" sz="1600" smtClean="0"/>
                        <a:t>p1</a:t>
                      </a:r>
                      <a:r>
                        <a:rPr lang="zh-CN" altLang="en-US" sz="1600" smtClean="0"/>
                        <a:t>指向它</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135197"/>
                  </a:ext>
                </a:extLst>
              </a:tr>
              <a:tr h="165249">
                <a:tc vMerge="1">
                  <a:txBody>
                    <a:bodyPr/>
                    <a:lstStyle/>
                    <a:p>
                      <a:endParaRPr lang="zh-CN" altLang="en-US" sz="1600"/>
                    </a:p>
                  </a:txBody>
                  <a:tcPr/>
                </a:tc>
                <a:tc gridSpan="2">
                  <a:txBody>
                    <a:bodyPr/>
                    <a:lstStyle/>
                    <a:p>
                      <a:pPr algn="ctr"/>
                      <a:r>
                        <a:rPr lang="zh-CN" altLang="en-US" sz="1600" smtClean="0"/>
                        <a:t>读入一个学生数据给</a:t>
                      </a:r>
                      <a:r>
                        <a:rPr lang="en-US" altLang="zh-CN" sz="1600" smtClean="0"/>
                        <a:t>p1</a:t>
                      </a:r>
                      <a:r>
                        <a:rPr lang="zh-CN" altLang="en-US" sz="1600" smtClean="0"/>
                        <a:t>所指结点</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1520"/>
                  </a:ext>
                </a:extLst>
              </a:tr>
              <a:tr h="165249">
                <a:tc gridSpan="3">
                  <a:txBody>
                    <a:bodyPr/>
                    <a:lstStyle/>
                    <a:p>
                      <a:pPr algn="ctr"/>
                      <a:r>
                        <a:rPr lang="zh-CN" altLang="en-US" sz="1600" smtClean="0"/>
                        <a:t>表尾结点的指针变量置</a:t>
                      </a:r>
                      <a:r>
                        <a:rPr lang="en-US" altLang="zh-CN" sz="1600" smtClean="0"/>
                        <a:t>NULL</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6108207"/>
                  </a:ext>
                </a:extLst>
              </a:tr>
            </a:tbl>
          </a:graphicData>
        </a:graphic>
      </p:graphicFrame>
      <p:sp>
        <p:nvSpPr>
          <p:cNvPr id="6" name="文本框 5"/>
          <p:cNvSpPr txBox="1"/>
          <p:nvPr/>
        </p:nvSpPr>
        <p:spPr>
          <a:xfrm>
            <a:off x="7146237" y="3993811"/>
            <a:ext cx="966131" cy="338554"/>
          </a:xfrm>
          <a:prstGeom prst="rect">
            <a:avLst/>
          </a:prstGeom>
          <a:noFill/>
        </p:spPr>
        <p:txBody>
          <a:bodyPr wrap="square" rtlCol="0">
            <a:spAutoFit/>
          </a:bodyPr>
          <a:lstStyle/>
          <a:p>
            <a:pPr algn="ctr"/>
            <a:r>
              <a:rPr lang="en-US" altLang="zh-CN" sz="1600" smtClean="0"/>
              <a:t>n</a:t>
            </a:r>
            <a:r>
              <a:rPr lang="zh-CN" altLang="en-US" sz="1600" smtClean="0"/>
              <a:t>等于</a:t>
            </a:r>
            <a:r>
              <a:rPr lang="en-US" altLang="zh-CN" sz="1600" smtClean="0"/>
              <a:t>1</a:t>
            </a:r>
            <a:r>
              <a:rPr lang="en-US" altLang="zh-CN" sz="1600"/>
              <a:t>?</a:t>
            </a:r>
            <a:endParaRPr lang="zh-CN" altLang="en-US" sz="1600"/>
          </a:p>
        </p:txBody>
      </p:sp>
    </p:spTree>
    <p:extLst>
      <p:ext uri="{BB962C8B-B14F-4D97-AF65-F5344CB8AC3E}">
        <p14:creationId xmlns:p14="http://schemas.microsoft.com/office/powerpoint/2010/main" val="4131417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val="1648163470"/>
              </p:ext>
            </p:extLst>
          </p:nvPr>
        </p:nvGraphicFramePr>
        <p:xfrm>
          <a:off x="10719952" y="495299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1322853365"/>
              </p:ext>
            </p:extLst>
          </p:nvPr>
        </p:nvGraphicFramePr>
        <p:xfrm>
          <a:off x="9322516" y="102841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建立简单</a:t>
            </a:r>
            <a:r>
              <a:rPr lang="zh-CN" altLang="en-US" smtClean="0"/>
              <a:t>的</a:t>
            </a:r>
            <a:r>
              <a:rPr lang="zh-CN" altLang="en-US"/>
              <a:t>动</a:t>
            </a:r>
            <a:r>
              <a:rPr lang="zh-CN" altLang="en-US" smtClean="0"/>
              <a:t>态</a:t>
            </a:r>
            <a:r>
              <a:rPr lang="zh-CN" altLang="en-US"/>
              <a:t>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924571708"/>
              </p:ext>
            </p:extLst>
          </p:nvPr>
        </p:nvGraphicFramePr>
        <p:xfrm>
          <a:off x="300101"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r>
                        <a:rPr lang="en-US" altLang="zh-CN" sz="1600" smtClean="0"/>
                        <a:t>p1</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741172683"/>
              </p:ext>
            </p:extLst>
          </p:nvPr>
        </p:nvGraphicFramePr>
        <p:xfrm>
          <a:off x="1735260" y="216612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smtClean="0"/>
                        <a:t>10101</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tc>
                  <a:txBody>
                    <a:bodyPr/>
                    <a:lstStyle/>
                    <a:p>
                      <a:r>
                        <a:rPr lang="en-US" altLang="zh-CN" sz="1600" smtClean="0"/>
                        <a:t>(n=1)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cxnSp>
        <p:nvCxnSpPr>
          <p:cNvPr id="10" name="直接箭头连接符 9"/>
          <p:cNvCxnSpPr/>
          <p:nvPr/>
        </p:nvCxnSpPr>
        <p:spPr>
          <a:xfrm>
            <a:off x="1134989" y="2275455"/>
            <a:ext cx="600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1134989" y="2375959"/>
            <a:ext cx="600271" cy="5054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144928" y="2503691"/>
            <a:ext cx="586408"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val="525793112"/>
              </p:ext>
            </p:extLst>
          </p:nvPr>
        </p:nvGraphicFramePr>
        <p:xfrm>
          <a:off x="3091727"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1449606630"/>
              </p:ext>
            </p:extLst>
          </p:nvPr>
        </p:nvGraphicFramePr>
        <p:xfrm>
          <a:off x="4443449"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41" name="直接箭头连接符 40"/>
          <p:cNvCxnSpPr/>
          <p:nvPr/>
        </p:nvCxnSpPr>
        <p:spPr>
          <a:xfrm>
            <a:off x="3926615"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3936554"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2662305766"/>
              </p:ext>
            </p:extLst>
          </p:nvPr>
        </p:nvGraphicFramePr>
        <p:xfrm>
          <a:off x="5558347"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smtClean="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r>
                        <a:rPr lang="en-US" altLang="zh-CN" sz="1600" smtClean="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1674225076"/>
              </p:ext>
            </p:extLst>
          </p:nvPr>
        </p:nvGraphicFramePr>
        <p:xfrm>
          <a:off x="5249623" y="106038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49" name="任意多边形 48"/>
          <p:cNvSpPr/>
          <p:nvPr/>
        </p:nvSpPr>
        <p:spPr>
          <a:xfrm>
            <a:off x="5397605"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56" name="表格 55"/>
          <p:cNvGraphicFramePr>
            <a:graphicFrameLocks noGrp="1"/>
          </p:cNvGraphicFramePr>
          <p:nvPr>
            <p:extLst>
              <p:ext uri="{D42A27DB-BD31-4B8C-83A1-F6EECF244321}">
                <p14:modId xmlns:p14="http://schemas.microsoft.com/office/powerpoint/2010/main" val="904731919"/>
              </p:ext>
            </p:extLst>
          </p:nvPr>
        </p:nvGraphicFramePr>
        <p:xfrm>
          <a:off x="7170695"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873198619"/>
              </p:ext>
            </p:extLst>
          </p:nvPr>
        </p:nvGraphicFramePr>
        <p:xfrm>
          <a:off x="8522417"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58" name="直接箭头连接符 57"/>
          <p:cNvCxnSpPr/>
          <p:nvPr/>
        </p:nvCxnSpPr>
        <p:spPr>
          <a:xfrm>
            <a:off x="8005583"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8015522"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2662662016"/>
              </p:ext>
            </p:extLst>
          </p:nvPr>
        </p:nvGraphicFramePr>
        <p:xfrm>
          <a:off x="9637315"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smtClean="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r>
                        <a:rPr lang="en-US" altLang="zh-CN" sz="1600" smtClean="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3765590130"/>
              </p:ext>
            </p:extLst>
          </p:nvPr>
        </p:nvGraphicFramePr>
        <p:xfrm>
          <a:off x="151971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sp>
        <p:nvSpPr>
          <p:cNvPr id="62" name="任意多边形 61"/>
          <p:cNvSpPr/>
          <p:nvPr/>
        </p:nvSpPr>
        <p:spPr>
          <a:xfrm>
            <a:off x="9476573"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3" name="任意多边形 62"/>
          <p:cNvSpPr/>
          <p:nvPr/>
        </p:nvSpPr>
        <p:spPr>
          <a:xfrm>
            <a:off x="8919981" y="2492276"/>
            <a:ext cx="734886" cy="665651"/>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1127848725"/>
              </p:ext>
            </p:extLst>
          </p:nvPr>
        </p:nvGraphicFramePr>
        <p:xfrm>
          <a:off x="32058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679596875"/>
              </p:ext>
            </p:extLst>
          </p:nvPr>
        </p:nvGraphicFramePr>
        <p:xfrm>
          <a:off x="119936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29" name="直接箭头连接符 28"/>
          <p:cNvCxnSpPr/>
          <p:nvPr/>
        </p:nvCxnSpPr>
        <p:spPr>
          <a:xfrm>
            <a:off x="68253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2577315525"/>
              </p:ext>
            </p:extLst>
          </p:nvPr>
        </p:nvGraphicFramePr>
        <p:xfrm>
          <a:off x="2314267" y="4962902"/>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smtClean="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r>
                        <a:rPr lang="en-US" altLang="zh-CN" sz="1600" smtClean="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1437471822"/>
              </p:ext>
            </p:extLst>
          </p:nvPr>
        </p:nvGraphicFramePr>
        <p:xfrm>
          <a:off x="2005543" y="383188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33" name="任意多边形 32"/>
          <p:cNvSpPr/>
          <p:nvPr/>
        </p:nvSpPr>
        <p:spPr>
          <a:xfrm>
            <a:off x="2171476" y="4419683"/>
            <a:ext cx="142791" cy="612843"/>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4" name="任意多边形 33"/>
          <p:cNvSpPr/>
          <p:nvPr/>
        </p:nvSpPr>
        <p:spPr>
          <a:xfrm>
            <a:off x="159693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220129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6" name="表格 35"/>
          <p:cNvGraphicFramePr>
            <a:graphicFrameLocks noGrp="1"/>
          </p:cNvGraphicFramePr>
          <p:nvPr>
            <p:extLst>
              <p:ext uri="{D42A27DB-BD31-4B8C-83A1-F6EECF244321}">
                <p14:modId xmlns:p14="http://schemas.microsoft.com/office/powerpoint/2010/main" val="1025070245"/>
              </p:ext>
            </p:extLst>
          </p:nvPr>
        </p:nvGraphicFramePr>
        <p:xfrm>
          <a:off x="476379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1593376455"/>
              </p:ext>
            </p:extLst>
          </p:nvPr>
        </p:nvGraphicFramePr>
        <p:xfrm>
          <a:off x="356466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3551743505"/>
              </p:ext>
            </p:extLst>
          </p:nvPr>
        </p:nvGraphicFramePr>
        <p:xfrm>
          <a:off x="444344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44" name="直接箭头连接符 43"/>
          <p:cNvCxnSpPr/>
          <p:nvPr/>
        </p:nvCxnSpPr>
        <p:spPr>
          <a:xfrm>
            <a:off x="392661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表格 46"/>
          <p:cNvGraphicFramePr>
            <a:graphicFrameLocks noGrp="1"/>
          </p:cNvGraphicFramePr>
          <p:nvPr>
            <p:extLst>
              <p:ext uri="{D42A27DB-BD31-4B8C-83A1-F6EECF244321}">
                <p14:modId xmlns:p14="http://schemas.microsoft.com/office/powerpoint/2010/main" val="3534020458"/>
              </p:ext>
            </p:extLst>
          </p:nvPr>
        </p:nvGraphicFramePr>
        <p:xfrm>
          <a:off x="5558347" y="496290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51" name="任意多边形 50"/>
          <p:cNvSpPr/>
          <p:nvPr/>
        </p:nvSpPr>
        <p:spPr>
          <a:xfrm>
            <a:off x="484101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任意多边形 51"/>
          <p:cNvSpPr/>
          <p:nvPr/>
        </p:nvSpPr>
        <p:spPr>
          <a:xfrm>
            <a:off x="544537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4" name="表格 53"/>
          <p:cNvGraphicFramePr>
            <a:graphicFrameLocks noGrp="1"/>
          </p:cNvGraphicFramePr>
          <p:nvPr>
            <p:extLst>
              <p:ext uri="{D42A27DB-BD31-4B8C-83A1-F6EECF244321}">
                <p14:modId xmlns:p14="http://schemas.microsoft.com/office/powerpoint/2010/main" val="3563062696"/>
              </p:ext>
            </p:extLst>
          </p:nvPr>
        </p:nvGraphicFramePr>
        <p:xfrm>
          <a:off x="6308633" y="379483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1690555988"/>
              </p:ext>
            </p:extLst>
          </p:nvPr>
        </p:nvGraphicFramePr>
        <p:xfrm>
          <a:off x="6623432" y="495781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64" name="任意多边形 63"/>
          <p:cNvSpPr/>
          <p:nvPr/>
        </p:nvSpPr>
        <p:spPr>
          <a:xfrm>
            <a:off x="6462690" y="443610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val="3976314179"/>
              </p:ext>
            </p:extLst>
          </p:nvPr>
        </p:nvGraphicFramePr>
        <p:xfrm>
          <a:off x="9913778" y="6387977"/>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val="1593376455"/>
              </p:ext>
            </p:extLst>
          </p:nvPr>
        </p:nvGraphicFramePr>
        <p:xfrm>
          <a:off x="7661188" y="459753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3551743505"/>
              </p:ext>
            </p:extLst>
          </p:nvPr>
        </p:nvGraphicFramePr>
        <p:xfrm>
          <a:off x="8539969" y="495808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68" name="直接箭头连接符 67"/>
          <p:cNvCxnSpPr/>
          <p:nvPr/>
        </p:nvCxnSpPr>
        <p:spPr>
          <a:xfrm>
            <a:off x="8023135" y="504214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val="3534020458"/>
              </p:ext>
            </p:extLst>
          </p:nvPr>
        </p:nvGraphicFramePr>
        <p:xfrm>
          <a:off x="9654867" y="495808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0" name="任意多边形 69"/>
          <p:cNvSpPr/>
          <p:nvPr/>
        </p:nvSpPr>
        <p:spPr>
          <a:xfrm>
            <a:off x="8937533" y="515654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10625178" y="5303019"/>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2" name="表格 71"/>
          <p:cNvGraphicFramePr>
            <a:graphicFrameLocks noGrp="1"/>
          </p:cNvGraphicFramePr>
          <p:nvPr>
            <p:extLst>
              <p:ext uri="{D42A27DB-BD31-4B8C-83A1-F6EECF244321}">
                <p14:modId xmlns:p14="http://schemas.microsoft.com/office/powerpoint/2010/main" val="3563062696"/>
              </p:ext>
            </p:extLst>
          </p:nvPr>
        </p:nvGraphicFramePr>
        <p:xfrm>
          <a:off x="10405153" y="379001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74" name="任意多边形 73"/>
          <p:cNvSpPr/>
          <p:nvPr/>
        </p:nvSpPr>
        <p:spPr>
          <a:xfrm>
            <a:off x="10559210" y="443128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75" name="任意多边形 74"/>
          <p:cNvSpPr/>
          <p:nvPr/>
        </p:nvSpPr>
        <p:spPr>
          <a:xfrm>
            <a:off x="10014201" y="524255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836472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val="620017342"/>
              </p:ext>
            </p:extLst>
          </p:nvPr>
        </p:nvGraphicFramePr>
        <p:xfrm>
          <a:off x="3802317"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建立简单</a:t>
            </a:r>
            <a:r>
              <a:rPr lang="zh-CN" altLang="en-US" smtClean="0"/>
              <a:t>的</a:t>
            </a:r>
            <a:r>
              <a:rPr lang="zh-CN" altLang="en-US"/>
              <a:t>动</a:t>
            </a:r>
            <a:r>
              <a:rPr lang="zh-CN" altLang="en-US" smtClean="0"/>
              <a:t>态</a:t>
            </a:r>
            <a:r>
              <a:rPr lang="zh-CN" altLang="en-US"/>
              <a:t>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dirty="0" smtClean="0">
                <a:solidFill>
                  <a:schemeClr val="accent1"/>
                </a:solidFill>
              </a:rPr>
              <a:t>【</a:t>
            </a:r>
            <a:r>
              <a:rPr lang="zh-CN" altLang="en-US" sz="2000" smtClean="0">
                <a:solidFill>
                  <a:schemeClr val="accent1"/>
                </a:solidFill>
              </a:rPr>
              <a:t>例</a:t>
            </a:r>
            <a:r>
              <a:rPr lang="en-US" altLang="zh-CN" sz="2000" dirty="0" smtClean="0">
                <a:solidFill>
                  <a:schemeClr val="accent1"/>
                </a:solidFill>
              </a:rPr>
              <a:t>9.9】</a:t>
            </a:r>
            <a:r>
              <a:rPr lang="zh-CN" altLang="en-US" sz="2000">
                <a:solidFill>
                  <a:schemeClr val="accent1"/>
                </a:solidFill>
              </a:rPr>
              <a:t>写一函数建立一个有</a:t>
            </a:r>
            <a:r>
              <a:rPr lang="en-US" altLang="zh-CN" sz="2000" dirty="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val="1091775392"/>
              </p:ext>
            </p:extLst>
          </p:nvPr>
        </p:nvGraphicFramePr>
        <p:xfrm>
          <a:off x="2996143"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dirty="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val="1551242207"/>
              </p:ext>
            </p:extLst>
          </p:nvPr>
        </p:nvGraphicFramePr>
        <p:xfrm>
          <a:off x="743553"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dirty="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3052055428"/>
              </p:ext>
            </p:extLst>
          </p:nvPr>
        </p:nvGraphicFramePr>
        <p:xfrm>
          <a:off x="1622334"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68" name="直接箭头连接符 67"/>
          <p:cNvCxnSpPr/>
          <p:nvPr/>
        </p:nvCxnSpPr>
        <p:spPr>
          <a:xfrm>
            <a:off x="1105500"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val="1974132105"/>
              </p:ext>
            </p:extLst>
          </p:nvPr>
        </p:nvGraphicFramePr>
        <p:xfrm>
          <a:off x="2737232"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0" name="任意多边形 69"/>
          <p:cNvSpPr/>
          <p:nvPr/>
        </p:nvSpPr>
        <p:spPr>
          <a:xfrm>
            <a:off x="2019898"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3707543"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任意多边形 74"/>
          <p:cNvSpPr/>
          <p:nvPr/>
        </p:nvSpPr>
        <p:spPr>
          <a:xfrm>
            <a:off x="3096566"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595179587"/>
              </p:ext>
            </p:extLst>
          </p:nvPr>
        </p:nvGraphicFramePr>
        <p:xfrm>
          <a:off x="4608491"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dirty="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val="2342614025"/>
              </p:ext>
            </p:extLst>
          </p:nvPr>
        </p:nvGraphicFramePr>
        <p:xfrm>
          <a:off x="4923290"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8" name="任意多边形 77"/>
          <p:cNvSpPr/>
          <p:nvPr/>
        </p:nvSpPr>
        <p:spPr>
          <a:xfrm>
            <a:off x="4762548"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79" name="表格 78"/>
          <p:cNvGraphicFramePr>
            <a:graphicFrameLocks noGrp="1"/>
          </p:cNvGraphicFramePr>
          <p:nvPr>
            <p:extLst>
              <p:ext uri="{D42A27DB-BD31-4B8C-83A1-F6EECF244321}">
                <p14:modId xmlns:p14="http://schemas.microsoft.com/office/powerpoint/2010/main" val="1856528311"/>
              </p:ext>
            </p:extLst>
          </p:nvPr>
        </p:nvGraphicFramePr>
        <p:xfrm>
          <a:off x="9274943"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r>
                        <a:rPr lang="en-US" altLang="zh-CN" sz="1600" dirty="0" smtClean="0"/>
                        <a:t>NULL</a:t>
                      </a: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val="1091775392"/>
              </p:ext>
            </p:extLst>
          </p:nvPr>
        </p:nvGraphicFramePr>
        <p:xfrm>
          <a:off x="8468769"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dirty="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val="1551242207"/>
              </p:ext>
            </p:extLst>
          </p:nvPr>
        </p:nvGraphicFramePr>
        <p:xfrm>
          <a:off x="6216179"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dirty="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82" name="表格 81"/>
          <p:cNvGraphicFramePr>
            <a:graphicFrameLocks noGrp="1"/>
          </p:cNvGraphicFramePr>
          <p:nvPr>
            <p:extLst>
              <p:ext uri="{D42A27DB-BD31-4B8C-83A1-F6EECF244321}">
                <p14:modId xmlns:p14="http://schemas.microsoft.com/office/powerpoint/2010/main" val="3052055428"/>
              </p:ext>
            </p:extLst>
          </p:nvPr>
        </p:nvGraphicFramePr>
        <p:xfrm>
          <a:off x="7094960"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83" name="直接箭头连接符 82"/>
          <p:cNvCxnSpPr/>
          <p:nvPr/>
        </p:nvCxnSpPr>
        <p:spPr>
          <a:xfrm>
            <a:off x="6578126"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83"/>
          <p:cNvGraphicFramePr>
            <a:graphicFrameLocks noGrp="1"/>
          </p:cNvGraphicFramePr>
          <p:nvPr>
            <p:extLst>
              <p:ext uri="{D42A27DB-BD31-4B8C-83A1-F6EECF244321}">
                <p14:modId xmlns:p14="http://schemas.microsoft.com/office/powerpoint/2010/main" val="1974132105"/>
              </p:ext>
            </p:extLst>
          </p:nvPr>
        </p:nvGraphicFramePr>
        <p:xfrm>
          <a:off x="8209858"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85" name="任意多边形 84"/>
          <p:cNvSpPr/>
          <p:nvPr/>
        </p:nvSpPr>
        <p:spPr>
          <a:xfrm>
            <a:off x="7492524"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任意多边形 85"/>
          <p:cNvSpPr/>
          <p:nvPr/>
        </p:nvSpPr>
        <p:spPr>
          <a:xfrm>
            <a:off x="9180169"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任意多边形 86"/>
          <p:cNvSpPr/>
          <p:nvPr/>
        </p:nvSpPr>
        <p:spPr>
          <a:xfrm>
            <a:off x="8569192"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8" name="表格 87"/>
          <p:cNvGraphicFramePr>
            <a:graphicFrameLocks noGrp="1"/>
          </p:cNvGraphicFramePr>
          <p:nvPr>
            <p:extLst>
              <p:ext uri="{D42A27DB-BD31-4B8C-83A1-F6EECF244321}">
                <p14:modId xmlns:p14="http://schemas.microsoft.com/office/powerpoint/2010/main" val="595179587"/>
              </p:ext>
            </p:extLst>
          </p:nvPr>
        </p:nvGraphicFramePr>
        <p:xfrm>
          <a:off x="10081117"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dirty="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89" name="表格 88"/>
          <p:cNvGraphicFramePr>
            <a:graphicFrameLocks noGrp="1"/>
          </p:cNvGraphicFramePr>
          <p:nvPr>
            <p:extLst>
              <p:ext uri="{D42A27DB-BD31-4B8C-83A1-F6EECF244321}">
                <p14:modId xmlns:p14="http://schemas.microsoft.com/office/powerpoint/2010/main" val="2342614025"/>
              </p:ext>
            </p:extLst>
          </p:nvPr>
        </p:nvGraphicFramePr>
        <p:xfrm>
          <a:off x="10395916"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90" name="任意多边形 89"/>
          <p:cNvSpPr/>
          <p:nvPr/>
        </p:nvSpPr>
        <p:spPr>
          <a:xfrm>
            <a:off x="10235174"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2958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zh-CN" altLang="en-US" sz="4400" dirty="0" smtClean="0"/>
              <a:t>下面我们学习看图写话。。。</a:t>
            </a:r>
            <a:endParaRPr lang="zh-CN" altLang="en-US" sz="4400" dirty="0"/>
          </a:p>
        </p:txBody>
      </p:sp>
      <p:sp>
        <p:nvSpPr>
          <p:cNvPr id="3" name="文本占位符 2"/>
          <p:cNvSpPr>
            <a:spLocks noGrp="1"/>
          </p:cNvSpPr>
          <p:nvPr>
            <p:ph type="body" idx="1"/>
          </p:nvPr>
        </p:nvSpPr>
        <p:spPr/>
        <p:txBody>
          <a:bodyPr/>
          <a:lstStyle/>
          <a:p>
            <a:r>
              <a:rPr lang="zh-CN" altLang="en-US" dirty="0" smtClean="0"/>
              <a:t>配合课本</a:t>
            </a:r>
            <a:r>
              <a:rPr lang="en-US" altLang="zh-CN" dirty="0" smtClean="0"/>
              <a:t>P312</a:t>
            </a:r>
            <a:r>
              <a:rPr lang="zh-CN" altLang="en-US" dirty="0" smtClean="0"/>
              <a:t>，图</a:t>
            </a:r>
            <a:r>
              <a:rPr lang="en-US" altLang="zh-CN" dirty="0" smtClean="0"/>
              <a:t>9.11</a:t>
            </a:r>
            <a:r>
              <a:rPr lang="zh-CN" altLang="en-US" dirty="0" smtClean="0"/>
              <a:t>～图</a:t>
            </a:r>
            <a:r>
              <a:rPr lang="en-US" altLang="zh-CN" dirty="0" smtClean="0"/>
              <a:t>9.14</a:t>
            </a:r>
            <a:r>
              <a:rPr lang="zh-CN" altLang="en-US" dirty="0" smtClean="0"/>
              <a:t>，效果更佳</a:t>
            </a:r>
            <a:endParaRPr lang="zh-CN" altLang="en-US" dirty="0"/>
          </a:p>
        </p:txBody>
      </p:sp>
    </p:spTree>
    <p:extLst>
      <p:ext uri="{BB962C8B-B14F-4D97-AF65-F5344CB8AC3E}">
        <p14:creationId xmlns:p14="http://schemas.microsoft.com/office/powerpoint/2010/main" val="3868183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我们的目标是：实现这个函数</a:t>
            </a:r>
            <a:endParaRPr lang="zh-CN" altLang="en-US" dirty="0"/>
          </a:p>
        </p:txBody>
      </p:sp>
      <p:sp>
        <p:nvSpPr>
          <p:cNvPr id="5" name="内容占位符 4"/>
          <p:cNvSpPr>
            <a:spLocks noGrp="1"/>
          </p:cNvSpPr>
          <p:nvPr>
            <p:ph idx="1"/>
          </p:nvPr>
        </p:nvSpPr>
        <p:spPr>
          <a:ln>
            <a:solidFill>
              <a:schemeClr val="accent1"/>
            </a:solidFill>
          </a:ln>
        </p:spPr>
        <p:txBody>
          <a:bodyPr/>
          <a:lstStyle/>
          <a:p>
            <a:pPr marL="0" indent="0">
              <a:buNone/>
            </a:pPr>
            <a:r>
              <a:rPr lang="en-US" altLang="zh-CN" dirty="0" err="1"/>
              <a:t>struct</a:t>
            </a:r>
            <a:r>
              <a:rPr lang="en-US" altLang="zh-CN" dirty="0"/>
              <a:t> Student *create()</a:t>
            </a:r>
          </a:p>
          <a:p>
            <a:pPr marL="0" indent="0">
              <a:buNone/>
            </a:pPr>
            <a:r>
              <a:rPr lang="en-US" altLang="zh-CN" dirty="0"/>
              <a:t>{</a:t>
            </a:r>
          </a:p>
          <a:p>
            <a:pPr marL="0" indent="0">
              <a:buNone/>
            </a:pPr>
            <a:r>
              <a:rPr lang="en-US" altLang="zh-CN" dirty="0"/>
              <a:t>    </a:t>
            </a:r>
            <a:r>
              <a:rPr lang="en-US" altLang="zh-CN" dirty="0" err="1"/>
              <a:t>struct</a:t>
            </a:r>
            <a:r>
              <a:rPr lang="en-US" altLang="zh-CN" dirty="0"/>
              <a:t> Student *</a:t>
            </a:r>
            <a:r>
              <a:rPr lang="en-US" altLang="zh-CN" dirty="0" smtClean="0"/>
              <a:t>head, *p1</a:t>
            </a:r>
            <a:r>
              <a:rPr lang="en-US" altLang="zh-CN" dirty="0"/>
              <a:t>,*p2</a:t>
            </a:r>
            <a:r>
              <a:rPr lang="en-US" altLang="zh-CN" dirty="0" smtClean="0"/>
              <a:t>;</a:t>
            </a:r>
          </a:p>
          <a:p>
            <a:pPr marL="0" indent="0">
              <a:buNone/>
            </a:pPr>
            <a:endParaRPr lang="en-US" altLang="zh-CN" dirty="0" smtClean="0"/>
          </a:p>
          <a:p>
            <a:pPr marL="0" indent="0">
              <a:buNone/>
            </a:pPr>
            <a:r>
              <a:rPr lang="en-US" altLang="zh-CN" dirty="0" smtClean="0"/>
              <a:t>    //</a:t>
            </a:r>
            <a:r>
              <a:rPr lang="zh-CN" altLang="en-US" dirty="0" smtClean="0"/>
              <a:t>我们的方法是：先画图，然后写话</a:t>
            </a:r>
            <a:endParaRPr lang="en-US" altLang="zh-CN" dirty="0" smtClean="0"/>
          </a:p>
          <a:p>
            <a:pPr marL="0" indent="0">
              <a:buNone/>
            </a:pPr>
            <a:r>
              <a:rPr lang="en-US" altLang="zh-CN" dirty="0" smtClean="0"/>
              <a:t>   </a:t>
            </a:r>
          </a:p>
          <a:p>
            <a:pPr marL="0" indent="0">
              <a:buNone/>
            </a:pPr>
            <a:r>
              <a:rPr lang="en-US" altLang="zh-CN" dirty="0"/>
              <a:t> </a:t>
            </a:r>
            <a:r>
              <a:rPr lang="en-US" altLang="zh-CN" dirty="0" smtClean="0"/>
              <a:t>   return </a:t>
            </a:r>
            <a:r>
              <a:rPr lang="en-US" altLang="zh-CN" dirty="0"/>
              <a:t>head;</a:t>
            </a:r>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1850965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smtClean="0"/>
              <a:t>Step 1</a:t>
            </a:r>
            <a:r>
              <a:rPr lang="zh-CN" altLang="en-US" dirty="0" smtClean="0"/>
              <a:t>，图</a:t>
            </a:r>
            <a:r>
              <a:rPr lang="en-US" altLang="zh-CN" dirty="0" smtClean="0"/>
              <a:t>9.11</a:t>
            </a:r>
            <a:endParaRPr lang="zh-CN" altLang="en-US" dirty="0"/>
          </a:p>
        </p:txBody>
      </p:sp>
      <p:graphicFrame>
        <p:nvGraphicFramePr>
          <p:cNvPr id="7" name="表格 6"/>
          <p:cNvGraphicFramePr>
            <a:graphicFrameLocks noGrp="1"/>
          </p:cNvGraphicFramePr>
          <p:nvPr>
            <p:extLst/>
          </p:nvPr>
        </p:nvGraphicFramePr>
        <p:xfrm>
          <a:off x="300101"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r>
                        <a:rPr lang="en-US" altLang="zh-CN" sz="1600" smtClean="0"/>
                        <a:t>p1</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768630284"/>
              </p:ext>
            </p:extLst>
          </p:nvPr>
        </p:nvGraphicFramePr>
        <p:xfrm>
          <a:off x="1735260" y="216612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dirty="0" smtClean="0"/>
                        <a:t>10101</a:t>
                      </a:r>
                      <a:endParaRPr lang="zh-CN" altLang="en-US" sz="1600" dirty="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cxnSp>
        <p:nvCxnSpPr>
          <p:cNvPr id="10" name="直接箭头连接符 9"/>
          <p:cNvCxnSpPr/>
          <p:nvPr/>
        </p:nvCxnSpPr>
        <p:spPr>
          <a:xfrm>
            <a:off x="1134989" y="2275455"/>
            <a:ext cx="60027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1134989" y="2375959"/>
            <a:ext cx="600271" cy="50541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144928" y="2503691"/>
            <a:ext cx="586408"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内容占位符 3"/>
          <p:cNvSpPr>
            <a:spLocks noGrp="1"/>
          </p:cNvSpPr>
          <p:nvPr>
            <p:ph idx="1"/>
          </p:nvPr>
        </p:nvSpPr>
        <p:spPr>
          <a:xfrm>
            <a:off x="3512084" y="1802061"/>
            <a:ext cx="7635814" cy="4351338"/>
          </a:xfrm>
          <a:ln>
            <a:solidFill>
              <a:schemeClr val="accent1"/>
            </a:solidFill>
          </a:ln>
        </p:spPr>
        <p:txBody>
          <a:bodyPr/>
          <a:lstStyle/>
          <a:p>
            <a:pPr marL="0" indent="0">
              <a:buNone/>
            </a:pPr>
            <a:r>
              <a:rPr lang="en-US" altLang="zh-CN" dirty="0"/>
              <a:t>#define LEN </a:t>
            </a:r>
            <a:r>
              <a:rPr lang="en-US" altLang="zh-CN" dirty="0" err="1"/>
              <a:t>sizeof</a:t>
            </a:r>
            <a:r>
              <a:rPr lang="en-US" altLang="zh-CN" dirty="0"/>
              <a:t>(</a:t>
            </a:r>
            <a:r>
              <a:rPr lang="en-US" altLang="zh-CN" dirty="0" err="1"/>
              <a:t>struct</a:t>
            </a:r>
            <a:r>
              <a:rPr lang="en-US" altLang="zh-CN" dirty="0"/>
              <a:t> Student)</a:t>
            </a:r>
          </a:p>
          <a:p>
            <a:pPr marL="0" indent="0">
              <a:buNone/>
            </a:pPr>
            <a:endParaRPr lang="en-US" altLang="zh-CN" dirty="0" smtClean="0"/>
          </a:p>
          <a:p>
            <a:pPr marL="0" indent="0">
              <a:buNone/>
            </a:pPr>
            <a:r>
              <a:rPr lang="en-US" altLang="zh-CN" dirty="0" smtClean="0"/>
              <a:t>//1</a:t>
            </a:r>
          </a:p>
          <a:p>
            <a:pPr marL="0" indent="0">
              <a:buNone/>
            </a:pPr>
            <a:r>
              <a:rPr lang="en-US" altLang="zh-CN" dirty="0" smtClean="0"/>
              <a:t>head=p1=p2</a:t>
            </a:r>
            <a:r>
              <a:rPr lang="en-US" altLang="zh-CN" dirty="0"/>
              <a:t>=(</a:t>
            </a:r>
            <a:r>
              <a:rPr lang="en-US" altLang="zh-CN" dirty="0" err="1"/>
              <a:t>struct</a:t>
            </a:r>
            <a:r>
              <a:rPr lang="en-US" altLang="zh-CN" dirty="0"/>
              <a:t> Student*)</a:t>
            </a:r>
            <a:r>
              <a:rPr lang="en-US" altLang="zh-CN" dirty="0" err="1"/>
              <a:t>malloc</a:t>
            </a:r>
            <a:r>
              <a:rPr lang="en-US" altLang="zh-CN" dirty="0"/>
              <a:t>(LEN);</a:t>
            </a:r>
          </a:p>
          <a:p>
            <a:pPr marL="0" indent="0">
              <a:buNone/>
            </a:pPr>
            <a:r>
              <a:rPr lang="en-US" altLang="zh-CN" dirty="0" err="1" smtClean="0"/>
              <a:t>scanf</a:t>
            </a:r>
            <a:r>
              <a:rPr lang="en-US" altLang="zh-CN" dirty="0"/>
              <a:t>("%ld,%f",&amp;p1-&gt;num,&amp;p1-&gt;score);</a:t>
            </a:r>
            <a:endParaRPr lang="zh-CN" altLang="en-US" dirty="0"/>
          </a:p>
        </p:txBody>
      </p:sp>
    </p:spTree>
    <p:extLst>
      <p:ext uri="{BB962C8B-B14F-4D97-AF65-F5344CB8AC3E}">
        <p14:creationId xmlns:p14="http://schemas.microsoft.com/office/powerpoint/2010/main" val="1146539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smtClean="0"/>
              <a:t>Step 2</a:t>
            </a:r>
            <a:r>
              <a:rPr lang="zh-CN" altLang="en-US" dirty="0" smtClean="0"/>
              <a:t>，图</a:t>
            </a:r>
            <a:r>
              <a:rPr lang="en-US" altLang="zh-CN" dirty="0" smtClean="0"/>
              <a:t>9.12(a)</a:t>
            </a:r>
            <a:endParaRPr lang="zh-CN" altLang="en-US" dirty="0"/>
          </a:p>
        </p:txBody>
      </p:sp>
      <p:graphicFrame>
        <p:nvGraphicFramePr>
          <p:cNvPr id="39" name="表格 38"/>
          <p:cNvGraphicFramePr>
            <a:graphicFrameLocks noGrp="1"/>
          </p:cNvGraphicFramePr>
          <p:nvPr>
            <p:extLst>
              <p:ext uri="{D42A27DB-BD31-4B8C-83A1-F6EECF244321}">
                <p14:modId xmlns:p14="http://schemas.microsoft.com/office/powerpoint/2010/main" val="3658326414"/>
              </p:ext>
            </p:extLst>
          </p:nvPr>
        </p:nvGraphicFramePr>
        <p:xfrm>
          <a:off x="262269" y="4148439"/>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2167431986"/>
              </p:ext>
            </p:extLst>
          </p:nvPr>
        </p:nvGraphicFramePr>
        <p:xfrm>
          <a:off x="1613991" y="453777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41" name="直接箭头连接符 40"/>
          <p:cNvCxnSpPr/>
          <p:nvPr/>
        </p:nvCxnSpPr>
        <p:spPr>
          <a:xfrm>
            <a:off x="1097157" y="462183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1107096" y="4850069"/>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448816487"/>
              </p:ext>
            </p:extLst>
          </p:nvPr>
        </p:nvGraphicFramePr>
        <p:xfrm>
          <a:off x="2728889" y="4537772"/>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dirty="0" smtClean="0"/>
                        <a:t>10103</a:t>
                      </a:r>
                      <a:endParaRPr lang="zh-CN" altLang="en-US" sz="1600" dirty="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908994193"/>
              </p:ext>
            </p:extLst>
          </p:nvPr>
        </p:nvGraphicFramePr>
        <p:xfrm>
          <a:off x="2282148" y="357927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dirty="0"/>
                    </a:p>
                  </a:txBody>
                  <a:tcPr>
                    <a:lnT w="12700" cmpd="sng">
                      <a:noFill/>
                    </a:lnT>
                  </a:tcPr>
                </a:tc>
                <a:extLst>
                  <a:ext uri="{0D108BD9-81ED-4DB2-BD59-A6C34878D82A}">
                    <a16:rowId xmlns:a16="http://schemas.microsoft.com/office/drawing/2014/main" val="2183594369"/>
                  </a:ext>
                </a:extLst>
              </a:tr>
            </a:tbl>
          </a:graphicData>
        </a:graphic>
      </p:graphicFrame>
      <p:sp>
        <p:nvSpPr>
          <p:cNvPr id="49" name="任意多边形 48"/>
          <p:cNvSpPr/>
          <p:nvPr/>
        </p:nvSpPr>
        <p:spPr>
          <a:xfrm>
            <a:off x="2568147" y="401606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4" name="内容占位符 3"/>
          <p:cNvSpPr>
            <a:spLocks noGrp="1"/>
          </p:cNvSpPr>
          <p:nvPr>
            <p:ph idx="1"/>
          </p:nvPr>
        </p:nvSpPr>
        <p:spPr>
          <a:xfrm>
            <a:off x="3933645" y="3579279"/>
            <a:ext cx="7214253" cy="2597684"/>
          </a:xfrm>
          <a:ln>
            <a:solidFill>
              <a:schemeClr val="accent1"/>
            </a:solidFill>
          </a:ln>
        </p:spPr>
        <p:txBody>
          <a:bodyPr/>
          <a:lstStyle/>
          <a:p>
            <a:pPr marL="0" indent="0">
              <a:buNone/>
            </a:pPr>
            <a:r>
              <a:rPr lang="en-US" altLang="zh-CN" dirty="0" smtClean="0"/>
              <a:t>//2</a:t>
            </a:r>
          </a:p>
          <a:p>
            <a:pPr marL="0" indent="0">
              <a:buNone/>
            </a:pPr>
            <a:r>
              <a:rPr lang="en-US" altLang="zh-CN" dirty="0"/>
              <a:t>p1=(</a:t>
            </a:r>
            <a:r>
              <a:rPr lang="en-US" altLang="zh-CN" dirty="0" err="1"/>
              <a:t>struct</a:t>
            </a:r>
            <a:r>
              <a:rPr lang="en-US" altLang="zh-CN" dirty="0"/>
              <a:t> Student*)</a:t>
            </a:r>
            <a:r>
              <a:rPr lang="en-US" altLang="zh-CN" dirty="0" err="1"/>
              <a:t>malloc</a:t>
            </a:r>
            <a:r>
              <a:rPr lang="en-US" altLang="zh-CN" dirty="0"/>
              <a:t>(LEN);</a:t>
            </a:r>
          </a:p>
          <a:p>
            <a:pPr marL="0" indent="0">
              <a:buNone/>
            </a:pPr>
            <a:r>
              <a:rPr lang="en-US" altLang="zh-CN" dirty="0" err="1" smtClean="0"/>
              <a:t>scanf</a:t>
            </a:r>
            <a:r>
              <a:rPr lang="en-US" altLang="zh-CN" dirty="0"/>
              <a:t>("%ld,%f",&amp;p1-&gt;num,&amp;p1-&gt;score);</a:t>
            </a:r>
            <a:endParaRPr lang="zh-CN" altLang="en-US" dirty="0"/>
          </a:p>
        </p:txBody>
      </p:sp>
      <p:graphicFrame>
        <p:nvGraphicFramePr>
          <p:cNvPr id="76" name="表格 75"/>
          <p:cNvGraphicFramePr>
            <a:graphicFrameLocks noGrp="1"/>
          </p:cNvGraphicFramePr>
          <p:nvPr>
            <p:extLst>
              <p:ext uri="{D42A27DB-BD31-4B8C-83A1-F6EECF244321}">
                <p14:modId xmlns:p14="http://schemas.microsoft.com/office/powerpoint/2010/main" val="3689372922"/>
              </p:ext>
            </p:extLst>
          </p:nvPr>
        </p:nvGraphicFramePr>
        <p:xfrm>
          <a:off x="300101" y="150877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r>
                        <a:rPr lang="en-US" altLang="zh-CN" sz="1600" smtClean="0"/>
                        <a:t>p1</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val="3114964068"/>
              </p:ext>
            </p:extLst>
          </p:nvPr>
        </p:nvGraphicFramePr>
        <p:xfrm>
          <a:off x="1735260" y="187283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dirty="0" smtClean="0"/>
                        <a:t>10101</a:t>
                      </a:r>
                      <a:endParaRPr lang="zh-CN" altLang="en-US" sz="1600" dirty="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cxnSp>
        <p:nvCxnSpPr>
          <p:cNvPr id="78" name="直接箭头连接符 77"/>
          <p:cNvCxnSpPr/>
          <p:nvPr/>
        </p:nvCxnSpPr>
        <p:spPr>
          <a:xfrm>
            <a:off x="1134989" y="1982165"/>
            <a:ext cx="600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p:nvPr/>
        </p:nvCxnSpPr>
        <p:spPr>
          <a:xfrm flipV="1">
            <a:off x="1134989" y="2082669"/>
            <a:ext cx="600271" cy="5054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任意多边形 79"/>
          <p:cNvSpPr/>
          <p:nvPr/>
        </p:nvSpPr>
        <p:spPr>
          <a:xfrm>
            <a:off x="1144928" y="2210401"/>
            <a:ext cx="586408"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343449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表格 52"/>
          <p:cNvGraphicFramePr>
            <a:graphicFrameLocks noGrp="1"/>
          </p:cNvGraphicFramePr>
          <p:nvPr>
            <p:extLst>
              <p:ext uri="{D42A27DB-BD31-4B8C-83A1-F6EECF244321}">
                <p14:modId xmlns:p14="http://schemas.microsoft.com/office/powerpoint/2010/main" val="1044510439"/>
              </p:ext>
            </p:extLst>
          </p:nvPr>
        </p:nvGraphicFramePr>
        <p:xfrm>
          <a:off x="2999368" y="3443804"/>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2" name="标题 1"/>
          <p:cNvSpPr>
            <a:spLocks noGrp="1"/>
          </p:cNvSpPr>
          <p:nvPr>
            <p:ph type="title"/>
          </p:nvPr>
        </p:nvSpPr>
        <p:spPr>
          <a:xfrm>
            <a:off x="632298" y="340181"/>
            <a:ext cx="10515600" cy="95338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smtClean="0"/>
              <a:t>Step 3</a:t>
            </a:r>
            <a:r>
              <a:rPr lang="zh-CN" altLang="en-US" dirty="0" smtClean="0"/>
              <a:t>，图</a:t>
            </a:r>
            <a:r>
              <a:rPr lang="en-US" altLang="zh-CN" dirty="0" smtClean="0"/>
              <a:t>9.12(b)</a:t>
            </a:r>
            <a:endParaRPr lang="zh-CN" altLang="en-US" dirty="0"/>
          </a:p>
        </p:txBody>
      </p:sp>
      <p:graphicFrame>
        <p:nvGraphicFramePr>
          <p:cNvPr id="56" name="表格 55"/>
          <p:cNvGraphicFramePr>
            <a:graphicFrameLocks noGrp="1"/>
          </p:cNvGraphicFramePr>
          <p:nvPr>
            <p:extLst>
              <p:ext uri="{D42A27DB-BD31-4B8C-83A1-F6EECF244321}">
                <p14:modId xmlns:p14="http://schemas.microsoft.com/office/powerpoint/2010/main" val="569615459"/>
              </p:ext>
            </p:extLst>
          </p:nvPr>
        </p:nvGraphicFramePr>
        <p:xfrm>
          <a:off x="847547" y="4217446"/>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1514007985"/>
              </p:ext>
            </p:extLst>
          </p:nvPr>
        </p:nvGraphicFramePr>
        <p:xfrm>
          <a:off x="2199269" y="4606780"/>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58" name="直接箭头连接符 57"/>
          <p:cNvCxnSpPr/>
          <p:nvPr/>
        </p:nvCxnSpPr>
        <p:spPr>
          <a:xfrm>
            <a:off x="1682435" y="4690840"/>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1692374" y="4919076"/>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3535628656"/>
              </p:ext>
            </p:extLst>
          </p:nvPr>
        </p:nvGraphicFramePr>
        <p:xfrm>
          <a:off x="3314167" y="4606779"/>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dirty="0" smtClean="0"/>
                        <a:t>10103</a:t>
                      </a:r>
                      <a:endParaRPr lang="zh-CN" altLang="en-US" sz="1600" dirty="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sp>
        <p:nvSpPr>
          <p:cNvPr id="62" name="任意多边形 61"/>
          <p:cNvSpPr/>
          <p:nvPr/>
        </p:nvSpPr>
        <p:spPr>
          <a:xfrm>
            <a:off x="3153425" y="4085074"/>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3" name="任意多边形 62"/>
          <p:cNvSpPr/>
          <p:nvPr/>
        </p:nvSpPr>
        <p:spPr>
          <a:xfrm>
            <a:off x="2596833" y="4907661"/>
            <a:ext cx="734886" cy="665651"/>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5" name="表格 64"/>
          <p:cNvGraphicFramePr>
            <a:graphicFrameLocks noGrp="1"/>
          </p:cNvGraphicFramePr>
          <p:nvPr>
            <p:extLst/>
          </p:nvPr>
        </p:nvGraphicFramePr>
        <p:xfrm>
          <a:off x="9913778" y="6387977"/>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sp>
        <p:nvSpPr>
          <p:cNvPr id="4" name="内容占位符 3"/>
          <p:cNvSpPr>
            <a:spLocks noGrp="1"/>
          </p:cNvSpPr>
          <p:nvPr>
            <p:ph idx="1"/>
          </p:nvPr>
        </p:nvSpPr>
        <p:spPr>
          <a:xfrm>
            <a:off x="4451230" y="3925019"/>
            <a:ext cx="6696668" cy="2251944"/>
          </a:xfrm>
          <a:ln>
            <a:solidFill>
              <a:schemeClr val="accent1"/>
            </a:solidFill>
          </a:ln>
        </p:spPr>
        <p:txBody>
          <a:bodyPr/>
          <a:lstStyle/>
          <a:p>
            <a:pPr marL="0" indent="0">
              <a:buNone/>
            </a:pPr>
            <a:r>
              <a:rPr lang="en-US" altLang="zh-CN" dirty="0" smtClean="0"/>
              <a:t>//3</a:t>
            </a:r>
          </a:p>
          <a:p>
            <a:pPr marL="0" indent="0">
              <a:buNone/>
            </a:pPr>
            <a:r>
              <a:rPr lang="en-US" altLang="zh-CN" dirty="0"/>
              <a:t>p2-&gt;next=p1;</a:t>
            </a:r>
            <a:endParaRPr lang="zh-CN" altLang="en-US" dirty="0"/>
          </a:p>
        </p:txBody>
      </p:sp>
      <p:graphicFrame>
        <p:nvGraphicFramePr>
          <p:cNvPr id="76" name="表格 75"/>
          <p:cNvGraphicFramePr>
            <a:graphicFrameLocks noGrp="1"/>
          </p:cNvGraphicFramePr>
          <p:nvPr>
            <p:extLst>
              <p:ext uri="{D42A27DB-BD31-4B8C-83A1-F6EECF244321}">
                <p14:modId xmlns:p14="http://schemas.microsoft.com/office/powerpoint/2010/main" val="2992012496"/>
              </p:ext>
            </p:extLst>
          </p:nvPr>
        </p:nvGraphicFramePr>
        <p:xfrm>
          <a:off x="857485" y="1784803"/>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val="4098091112"/>
              </p:ext>
            </p:extLst>
          </p:nvPr>
        </p:nvGraphicFramePr>
        <p:xfrm>
          <a:off x="2209207" y="217413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78" name="直接箭头连接符 77"/>
          <p:cNvCxnSpPr/>
          <p:nvPr/>
        </p:nvCxnSpPr>
        <p:spPr>
          <a:xfrm>
            <a:off x="1692373" y="225819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任意多边形 78"/>
          <p:cNvSpPr/>
          <p:nvPr/>
        </p:nvSpPr>
        <p:spPr>
          <a:xfrm>
            <a:off x="1702312" y="2486433"/>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0" name="表格 79"/>
          <p:cNvGraphicFramePr>
            <a:graphicFrameLocks noGrp="1"/>
          </p:cNvGraphicFramePr>
          <p:nvPr>
            <p:extLst>
              <p:ext uri="{D42A27DB-BD31-4B8C-83A1-F6EECF244321}">
                <p14:modId xmlns:p14="http://schemas.microsoft.com/office/powerpoint/2010/main" val="1337283821"/>
              </p:ext>
            </p:extLst>
          </p:nvPr>
        </p:nvGraphicFramePr>
        <p:xfrm>
          <a:off x="3324105" y="2174136"/>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dirty="0" smtClean="0"/>
                        <a:t>10103</a:t>
                      </a:r>
                      <a:endParaRPr lang="zh-CN" altLang="en-US" sz="1600" dirty="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val="1432749637"/>
              </p:ext>
            </p:extLst>
          </p:nvPr>
        </p:nvGraphicFramePr>
        <p:xfrm>
          <a:off x="2877364" y="1215643"/>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dirty="0"/>
                    </a:p>
                  </a:txBody>
                  <a:tcPr>
                    <a:lnT w="12700" cmpd="sng">
                      <a:noFill/>
                    </a:lnT>
                  </a:tcPr>
                </a:tc>
                <a:extLst>
                  <a:ext uri="{0D108BD9-81ED-4DB2-BD59-A6C34878D82A}">
                    <a16:rowId xmlns:a16="http://schemas.microsoft.com/office/drawing/2014/main" val="2183594369"/>
                  </a:ext>
                </a:extLst>
              </a:tr>
            </a:tbl>
          </a:graphicData>
        </a:graphic>
      </p:graphicFrame>
      <p:sp>
        <p:nvSpPr>
          <p:cNvPr id="82" name="任意多边形 81"/>
          <p:cNvSpPr/>
          <p:nvPr/>
        </p:nvSpPr>
        <p:spPr>
          <a:xfrm>
            <a:off x="3163363" y="165243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902442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表格 52"/>
          <p:cNvGraphicFramePr>
            <a:graphicFrameLocks noGrp="1"/>
          </p:cNvGraphicFramePr>
          <p:nvPr>
            <p:extLst>
              <p:ext uri="{D42A27DB-BD31-4B8C-83A1-F6EECF244321}">
                <p14:modId xmlns:p14="http://schemas.microsoft.com/office/powerpoint/2010/main" val="2078328194"/>
              </p:ext>
            </p:extLst>
          </p:nvPr>
        </p:nvGraphicFramePr>
        <p:xfrm>
          <a:off x="2128098" y="126995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2" name="标题 1"/>
          <p:cNvSpPr>
            <a:spLocks noGrp="1"/>
          </p:cNvSpPr>
          <p:nvPr>
            <p:ph type="title"/>
          </p:nvPr>
        </p:nvSpPr>
        <p:spPr>
          <a:xfrm>
            <a:off x="632298" y="340181"/>
            <a:ext cx="10515600" cy="95338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smtClean="0"/>
              <a:t>Step 4</a:t>
            </a:r>
            <a:r>
              <a:rPr lang="zh-CN" altLang="en-US" dirty="0" smtClean="0"/>
              <a:t>，图</a:t>
            </a:r>
            <a:r>
              <a:rPr lang="en-US" altLang="zh-CN" dirty="0" smtClean="0"/>
              <a:t>9.12(c)</a:t>
            </a:r>
            <a:endParaRPr lang="zh-CN" altLang="en-US" dirty="0"/>
          </a:p>
        </p:txBody>
      </p:sp>
      <p:graphicFrame>
        <p:nvGraphicFramePr>
          <p:cNvPr id="56" name="表格 55"/>
          <p:cNvGraphicFramePr>
            <a:graphicFrameLocks noGrp="1"/>
          </p:cNvGraphicFramePr>
          <p:nvPr>
            <p:extLst>
              <p:ext uri="{D42A27DB-BD31-4B8C-83A1-F6EECF244321}">
                <p14:modId xmlns:p14="http://schemas.microsoft.com/office/powerpoint/2010/main" val="3833667807"/>
              </p:ext>
            </p:extLst>
          </p:nvPr>
        </p:nvGraphicFramePr>
        <p:xfrm>
          <a:off x="-23723" y="2043599"/>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smtClean="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828185636"/>
              </p:ext>
            </p:extLst>
          </p:nvPr>
        </p:nvGraphicFramePr>
        <p:xfrm>
          <a:off x="1327999" y="243293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58" name="直接箭头连接符 57"/>
          <p:cNvCxnSpPr/>
          <p:nvPr/>
        </p:nvCxnSpPr>
        <p:spPr>
          <a:xfrm>
            <a:off x="811165" y="251699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821104" y="2745229"/>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2261228686"/>
              </p:ext>
            </p:extLst>
          </p:nvPr>
        </p:nvGraphicFramePr>
        <p:xfrm>
          <a:off x="2442897" y="2432932"/>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dirty="0" smtClean="0"/>
                        <a:t>10103</a:t>
                      </a:r>
                      <a:endParaRPr lang="zh-CN" altLang="en-US" sz="1600" dirty="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61" name="表格 60"/>
          <p:cNvGraphicFramePr>
            <a:graphicFrameLocks noGrp="1"/>
          </p:cNvGraphicFramePr>
          <p:nvPr>
            <p:extLst/>
          </p:nvPr>
        </p:nvGraphicFramePr>
        <p:xfrm>
          <a:off x="151971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sp>
        <p:nvSpPr>
          <p:cNvPr id="62" name="任意多边形 61"/>
          <p:cNvSpPr/>
          <p:nvPr/>
        </p:nvSpPr>
        <p:spPr>
          <a:xfrm>
            <a:off x="2282155" y="191122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3" name="任意多边形 62"/>
          <p:cNvSpPr/>
          <p:nvPr/>
        </p:nvSpPr>
        <p:spPr>
          <a:xfrm>
            <a:off x="1725563" y="2733814"/>
            <a:ext cx="734886" cy="665651"/>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7" name="表格 26"/>
          <p:cNvGraphicFramePr>
            <a:graphicFrameLocks noGrp="1"/>
          </p:cNvGraphicFramePr>
          <p:nvPr>
            <p:extLst/>
          </p:nvPr>
        </p:nvGraphicFramePr>
        <p:xfrm>
          <a:off x="32058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28" name="表格 27"/>
          <p:cNvGraphicFramePr>
            <a:graphicFrameLocks noGrp="1"/>
          </p:cNvGraphicFramePr>
          <p:nvPr>
            <p:extLst/>
          </p:nvPr>
        </p:nvGraphicFramePr>
        <p:xfrm>
          <a:off x="119936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29" name="直接箭头连接符 28"/>
          <p:cNvCxnSpPr/>
          <p:nvPr/>
        </p:nvCxnSpPr>
        <p:spPr>
          <a:xfrm>
            <a:off x="68253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1768313192"/>
              </p:ext>
            </p:extLst>
          </p:nvPr>
        </p:nvGraphicFramePr>
        <p:xfrm>
          <a:off x="2314267" y="4962902"/>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dirty="0" smtClean="0"/>
                        <a:t>10103</a:t>
                      </a:r>
                      <a:endParaRPr lang="zh-CN" altLang="en-US" sz="1600" dirty="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32" name="表格 31"/>
          <p:cNvGraphicFramePr>
            <a:graphicFrameLocks noGrp="1"/>
          </p:cNvGraphicFramePr>
          <p:nvPr>
            <p:extLst/>
          </p:nvPr>
        </p:nvGraphicFramePr>
        <p:xfrm>
          <a:off x="2005543" y="383188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33" name="任意多边形 32"/>
          <p:cNvSpPr/>
          <p:nvPr/>
        </p:nvSpPr>
        <p:spPr>
          <a:xfrm>
            <a:off x="2171476" y="4419683"/>
            <a:ext cx="142791" cy="612843"/>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4" name="任意多边形 33"/>
          <p:cNvSpPr/>
          <p:nvPr/>
        </p:nvSpPr>
        <p:spPr>
          <a:xfrm>
            <a:off x="159693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2201293" y="5301450"/>
            <a:ext cx="201814"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内容占位符 3"/>
          <p:cNvSpPr>
            <a:spLocks noGrp="1"/>
          </p:cNvSpPr>
          <p:nvPr>
            <p:ph idx="1"/>
          </p:nvPr>
        </p:nvSpPr>
        <p:spPr>
          <a:xfrm>
            <a:off x="4442604" y="4261449"/>
            <a:ext cx="6911196" cy="1915514"/>
          </a:xfrm>
          <a:ln>
            <a:solidFill>
              <a:schemeClr val="accent1"/>
            </a:solidFill>
          </a:ln>
        </p:spPr>
        <p:txBody>
          <a:bodyPr/>
          <a:lstStyle/>
          <a:p>
            <a:pPr marL="0" indent="0">
              <a:buNone/>
            </a:pPr>
            <a:r>
              <a:rPr lang="en-US" altLang="zh-CN" dirty="0" smtClean="0"/>
              <a:t>//4</a:t>
            </a:r>
          </a:p>
          <a:p>
            <a:pPr marL="0" indent="0">
              <a:buNone/>
            </a:pPr>
            <a:r>
              <a:rPr lang="en-US" altLang="zh-CN" dirty="0"/>
              <a:t>p2=p1;</a:t>
            </a:r>
            <a:endParaRPr lang="zh-CN" altLang="en-US" dirty="0"/>
          </a:p>
        </p:txBody>
      </p:sp>
    </p:spTree>
    <p:extLst>
      <p:ext uri="{BB962C8B-B14F-4D97-AF65-F5344CB8AC3E}">
        <p14:creationId xmlns:p14="http://schemas.microsoft.com/office/powerpoint/2010/main" val="853222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自己建立结构体类型</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结构体类型并非只有一种，而是可以设计出许多种结构体类型</a:t>
            </a:r>
            <a:r>
              <a:rPr lang="zh-CN" altLang="en-US" smtClean="0">
                <a:solidFill>
                  <a:schemeClr val="tx1"/>
                </a:solidFill>
              </a:rPr>
              <a:t>，各自</a:t>
            </a:r>
            <a:r>
              <a:rPr lang="zh-CN" altLang="en-US">
                <a:solidFill>
                  <a:schemeClr val="tx1"/>
                </a:solidFill>
              </a:rPr>
              <a:t>包含不同的成员。</a:t>
            </a:r>
          </a:p>
          <a:p>
            <a:pPr algn="just">
              <a:lnSpc>
                <a:spcPct val="150000"/>
              </a:lnSpc>
              <a:defRPr/>
            </a:pPr>
            <a:r>
              <a:rPr lang="en-US" altLang="zh-CN" smtClean="0">
                <a:solidFill>
                  <a:schemeClr val="tx1"/>
                </a:solidFill>
              </a:rPr>
              <a:t>(</a:t>
            </a:r>
            <a:r>
              <a:rPr lang="en-US" altLang="zh-CN">
                <a:solidFill>
                  <a:schemeClr val="tx1"/>
                </a:solidFill>
              </a:rPr>
              <a:t>2) </a:t>
            </a:r>
            <a:r>
              <a:rPr lang="zh-CN" altLang="en-US" smtClean="0">
                <a:solidFill>
                  <a:schemeClr val="tx1"/>
                </a:solidFill>
              </a:rPr>
              <a:t>成员</a:t>
            </a:r>
            <a:r>
              <a:rPr lang="zh-CN" altLang="en-US">
                <a:solidFill>
                  <a:schemeClr val="tx1"/>
                </a:solidFill>
              </a:rPr>
              <a:t>可以属于另一个结构体类型。</a:t>
            </a:r>
            <a:endParaRPr lang="en-US" altLang="zh-CN">
              <a:solidFill>
                <a:schemeClr val="tx1"/>
              </a:solidFill>
            </a:endParaRPr>
          </a:p>
          <a:p>
            <a:pPr algn="just">
              <a:lnSpc>
                <a:spcPct val="150000"/>
              </a:lnSpc>
              <a:defRPr/>
            </a:pPr>
            <a:endParaRPr lang="en-US" altLang="zh-CN">
              <a:solidFill>
                <a:schemeClr val="tx1"/>
              </a:solidFill>
            </a:endParaRPr>
          </a:p>
        </p:txBody>
      </p:sp>
      <p:sp>
        <p:nvSpPr>
          <p:cNvPr id="12" name="圆角矩形 11"/>
          <p:cNvSpPr/>
          <p:nvPr/>
        </p:nvSpPr>
        <p:spPr>
          <a:xfrm>
            <a:off x="4975412" y="2706892"/>
            <a:ext cx="6104392" cy="132296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struct </a:t>
            </a:r>
            <a:r>
              <a:rPr lang="en-US" altLang="zh-CN" sz="1600" smtClean="0">
                <a:solidFill>
                  <a:schemeClr val="tx1"/>
                </a:solidFill>
              </a:rPr>
              <a:t>Date				</a:t>
            </a:r>
            <a:r>
              <a:rPr lang="en-US" altLang="zh-CN" sz="1600" smtClean="0">
                <a:solidFill>
                  <a:srgbClr val="008000"/>
                </a:solidFill>
              </a:rPr>
              <a:t>//</a:t>
            </a:r>
            <a:r>
              <a:rPr lang="zh-CN" altLang="en-US" sz="1600">
                <a:solidFill>
                  <a:srgbClr val="008000"/>
                </a:solidFill>
              </a:rPr>
              <a:t>声明一个结构体类型 </a:t>
            </a:r>
            <a:r>
              <a:rPr lang="en-US" altLang="zh-CN" sz="1600">
                <a:solidFill>
                  <a:srgbClr val="008000"/>
                </a:solidFill>
              </a:rPr>
              <a:t>struct Date </a:t>
            </a:r>
          </a:p>
          <a:p>
            <a:pPr defTabSz="363538"/>
            <a:r>
              <a:rPr lang="en-US" altLang="zh-CN" sz="1600" smtClean="0">
                <a:solidFill>
                  <a:schemeClr val="tx1"/>
                </a:solidFill>
              </a:rPr>
              <a:t>{	int month;			</a:t>
            </a:r>
            <a:r>
              <a:rPr lang="en-US" altLang="zh-CN" sz="1600">
                <a:solidFill>
                  <a:srgbClr val="008000"/>
                </a:solidFill>
              </a:rPr>
              <a:t>//</a:t>
            </a:r>
            <a:r>
              <a:rPr lang="zh-CN" altLang="en-US" sz="1600">
                <a:solidFill>
                  <a:srgbClr val="008000"/>
                </a:solidFill>
              </a:rPr>
              <a:t>月</a:t>
            </a:r>
          </a:p>
          <a:p>
            <a:pPr defTabSz="363538"/>
            <a:r>
              <a:rPr lang="en-US" altLang="zh-CN" sz="1600" smtClean="0">
                <a:solidFill>
                  <a:schemeClr val="tx1"/>
                </a:solidFill>
              </a:rPr>
              <a:t>	int day;				</a:t>
            </a:r>
            <a:r>
              <a:rPr lang="en-US" altLang="zh-CN" sz="1600">
                <a:solidFill>
                  <a:srgbClr val="008000"/>
                </a:solidFill>
              </a:rPr>
              <a:t>//</a:t>
            </a:r>
            <a:r>
              <a:rPr lang="zh-CN" altLang="en-US" sz="1600">
                <a:solidFill>
                  <a:srgbClr val="008000"/>
                </a:solidFill>
              </a:rPr>
              <a:t>日</a:t>
            </a:r>
          </a:p>
          <a:p>
            <a:pPr defTabSz="363538"/>
            <a:r>
              <a:rPr lang="en-US" altLang="zh-CN" sz="1600" smtClean="0">
                <a:solidFill>
                  <a:schemeClr val="tx1"/>
                </a:solidFill>
              </a:rPr>
              <a:t>	int year;				</a:t>
            </a:r>
            <a:r>
              <a:rPr lang="en-US" altLang="zh-CN" sz="1600" smtClean="0">
                <a:solidFill>
                  <a:srgbClr val="008000"/>
                </a:solidFill>
              </a:rPr>
              <a:t>//</a:t>
            </a:r>
            <a:r>
              <a:rPr lang="zh-CN" altLang="en-US" sz="1600">
                <a:solidFill>
                  <a:srgbClr val="008000"/>
                </a:solidFill>
              </a:rPr>
              <a:t>年</a:t>
            </a:r>
          </a:p>
          <a:p>
            <a:pPr defTabSz="363538"/>
            <a:r>
              <a:rPr lang="en-US" altLang="zh-CN" sz="1600" smtClean="0">
                <a:solidFill>
                  <a:schemeClr val="tx1"/>
                </a:solidFill>
              </a:rPr>
              <a:t>};</a:t>
            </a:r>
            <a:r>
              <a:rPr lang="zh-CN" altLang="en-US" sz="1600" smtClean="0">
                <a:solidFill>
                  <a:schemeClr val="tx1"/>
                </a:solidFill>
              </a:rPr>
              <a:t> </a:t>
            </a:r>
            <a:endParaRPr lang="zh-CN" altLang="en-US" sz="1600">
              <a:solidFill>
                <a:srgbClr val="008000"/>
              </a:solidFill>
            </a:endParaRPr>
          </a:p>
        </p:txBody>
      </p:sp>
      <p:sp>
        <p:nvSpPr>
          <p:cNvPr id="13" name="圆角矩形 12"/>
          <p:cNvSpPr/>
          <p:nvPr/>
        </p:nvSpPr>
        <p:spPr>
          <a:xfrm>
            <a:off x="4963924" y="4120965"/>
            <a:ext cx="6115881" cy="2052537"/>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dirty="0" err="1">
                <a:solidFill>
                  <a:schemeClr val="tx1"/>
                </a:solidFill>
              </a:rPr>
              <a:t>struct</a:t>
            </a:r>
            <a:r>
              <a:rPr lang="en-US" altLang="zh-CN" sz="1600" dirty="0">
                <a:solidFill>
                  <a:schemeClr val="tx1"/>
                </a:solidFill>
              </a:rPr>
              <a:t> </a:t>
            </a:r>
            <a:r>
              <a:rPr lang="en-US" altLang="zh-CN" sz="1600" dirty="0" smtClean="0">
                <a:solidFill>
                  <a:schemeClr val="tx1"/>
                </a:solidFill>
              </a:rPr>
              <a:t>Student			</a:t>
            </a:r>
            <a:r>
              <a:rPr lang="en-US" altLang="zh-CN" sz="1600" dirty="0">
                <a:solidFill>
                  <a:srgbClr val="008000"/>
                </a:solidFill>
              </a:rPr>
              <a:t>//</a:t>
            </a:r>
            <a:r>
              <a:rPr lang="zh-CN" altLang="en-US" sz="1600" dirty="0">
                <a:solidFill>
                  <a:srgbClr val="008000"/>
                </a:solidFill>
              </a:rPr>
              <a:t>声明一个结构体类型 </a:t>
            </a:r>
            <a:r>
              <a:rPr lang="en-US" altLang="zh-CN" sz="1600" dirty="0" err="1">
                <a:solidFill>
                  <a:srgbClr val="008000"/>
                </a:solidFill>
              </a:rPr>
              <a:t>struct</a:t>
            </a:r>
            <a:r>
              <a:rPr lang="en-US" altLang="zh-CN" sz="1600" dirty="0">
                <a:solidFill>
                  <a:srgbClr val="008000"/>
                </a:solidFill>
              </a:rPr>
              <a:t> Student</a:t>
            </a:r>
          </a:p>
          <a:p>
            <a:pPr defTabSz="363538"/>
            <a:r>
              <a:rPr lang="en-US" altLang="zh-CN" sz="1600" dirty="0" smtClean="0">
                <a:solidFill>
                  <a:schemeClr val="tx1"/>
                </a:solidFill>
              </a:rPr>
              <a:t>{   </a:t>
            </a:r>
            <a:r>
              <a:rPr lang="en-US" altLang="zh-CN" sz="1600" dirty="0" err="1" smtClean="0">
                <a:solidFill>
                  <a:schemeClr val="tx1"/>
                </a:solidFill>
              </a:rPr>
              <a:t>int</a:t>
            </a:r>
            <a:r>
              <a:rPr lang="en-US" altLang="zh-CN" sz="1600" dirty="0" smtClean="0">
                <a:solidFill>
                  <a:schemeClr val="tx1"/>
                </a:solidFill>
              </a:rPr>
              <a:t> </a:t>
            </a:r>
            <a:r>
              <a:rPr lang="en-US" altLang="zh-CN" sz="1600" dirty="0" err="1" smtClean="0">
                <a:solidFill>
                  <a:schemeClr val="tx1"/>
                </a:solidFill>
              </a:rPr>
              <a:t>num</a:t>
            </a:r>
            <a:r>
              <a:rPr lang="en-US" altLang="zh-CN" sz="1600" dirty="0" smtClean="0">
                <a:solidFill>
                  <a:schemeClr val="tx1"/>
                </a:solidFill>
              </a:rPr>
              <a:t>;</a:t>
            </a:r>
            <a:endParaRPr lang="zh-CN" altLang="en-US" sz="1600" dirty="0">
              <a:solidFill>
                <a:schemeClr val="tx1"/>
              </a:solidFill>
            </a:endParaRPr>
          </a:p>
          <a:p>
            <a:pPr defTabSz="363538"/>
            <a:r>
              <a:rPr lang="en-US" altLang="zh-CN" sz="1600" dirty="0" smtClean="0">
                <a:solidFill>
                  <a:schemeClr val="tx1"/>
                </a:solidFill>
              </a:rPr>
              <a:t>    char name[20];</a:t>
            </a:r>
            <a:endParaRPr lang="zh-CN" altLang="en-US" sz="1600" dirty="0">
              <a:solidFill>
                <a:schemeClr val="tx1"/>
              </a:solidFill>
            </a:endParaRPr>
          </a:p>
          <a:p>
            <a:pPr defTabSz="363538"/>
            <a:r>
              <a:rPr lang="en-US" altLang="zh-CN" sz="1600" dirty="0" smtClean="0">
                <a:solidFill>
                  <a:schemeClr val="tx1"/>
                </a:solidFill>
              </a:rPr>
              <a:t>    char sex;</a:t>
            </a:r>
            <a:endParaRPr lang="zh-CN" altLang="en-US" sz="1600" dirty="0">
              <a:solidFill>
                <a:schemeClr val="tx1"/>
              </a:solidFill>
            </a:endParaRPr>
          </a:p>
          <a:p>
            <a:pPr defTabSz="363538"/>
            <a:r>
              <a:rPr lang="en-US" altLang="zh-CN" sz="1600" dirty="0" smtClean="0">
                <a:solidFill>
                  <a:schemeClr val="tx1"/>
                </a:solidFill>
              </a:rPr>
              <a:t>    </a:t>
            </a:r>
            <a:r>
              <a:rPr lang="en-US" altLang="zh-CN" sz="1600" dirty="0" err="1" smtClean="0">
                <a:solidFill>
                  <a:schemeClr val="tx1"/>
                </a:solidFill>
              </a:rPr>
              <a:t>int</a:t>
            </a:r>
            <a:r>
              <a:rPr lang="en-US" altLang="zh-CN" sz="1600" dirty="0" smtClean="0">
                <a:solidFill>
                  <a:schemeClr val="tx1"/>
                </a:solidFill>
              </a:rPr>
              <a:t> age; </a:t>
            </a:r>
            <a:endParaRPr lang="zh-CN" altLang="en-US" sz="1600" dirty="0">
              <a:solidFill>
                <a:schemeClr val="tx1"/>
              </a:solidFill>
            </a:endParaRPr>
          </a:p>
          <a:p>
            <a:pPr defTabSz="363538"/>
            <a:r>
              <a:rPr lang="en-US" altLang="zh-CN" sz="1600" dirty="0" smtClean="0">
                <a:solidFill>
                  <a:schemeClr val="tx1"/>
                </a:solidFill>
              </a:rPr>
              <a:t>    </a:t>
            </a:r>
            <a:r>
              <a:rPr lang="en-US" altLang="zh-CN" sz="1600" dirty="0" err="1" smtClean="0">
                <a:solidFill>
                  <a:schemeClr val="tx1"/>
                </a:solidFill>
              </a:rPr>
              <a:t>struct</a:t>
            </a:r>
            <a:r>
              <a:rPr lang="en-US" altLang="zh-CN" sz="1600" dirty="0" smtClean="0">
                <a:solidFill>
                  <a:schemeClr val="tx1"/>
                </a:solidFill>
              </a:rPr>
              <a:t> </a:t>
            </a:r>
            <a:r>
              <a:rPr lang="en-US" altLang="zh-CN" sz="1600" dirty="0">
                <a:solidFill>
                  <a:schemeClr val="tx1"/>
                </a:solidFill>
              </a:rPr>
              <a:t>Date </a:t>
            </a:r>
            <a:r>
              <a:rPr lang="en-US" altLang="zh-CN" sz="1600" dirty="0" smtClean="0">
                <a:solidFill>
                  <a:schemeClr val="tx1"/>
                </a:solidFill>
              </a:rPr>
              <a:t>birthday;	</a:t>
            </a:r>
            <a:r>
              <a:rPr lang="en-US" altLang="zh-CN" sz="1600" dirty="0" smtClean="0">
                <a:solidFill>
                  <a:srgbClr val="008000"/>
                </a:solidFill>
              </a:rPr>
              <a:t>//</a:t>
            </a:r>
            <a:r>
              <a:rPr lang="zh-CN" altLang="en-US" sz="1600" dirty="0">
                <a:solidFill>
                  <a:srgbClr val="008000"/>
                </a:solidFill>
              </a:rPr>
              <a:t>成员</a:t>
            </a:r>
            <a:r>
              <a:rPr lang="en-US" altLang="zh-CN" sz="1600" dirty="0">
                <a:solidFill>
                  <a:srgbClr val="008000"/>
                </a:solidFill>
              </a:rPr>
              <a:t>birthday</a:t>
            </a:r>
            <a:r>
              <a:rPr lang="zh-CN" altLang="en-US" sz="1600" dirty="0">
                <a:solidFill>
                  <a:srgbClr val="008000"/>
                </a:solidFill>
              </a:rPr>
              <a:t>属于</a:t>
            </a:r>
            <a:r>
              <a:rPr lang="en-US" altLang="zh-CN" sz="1600" dirty="0" err="1">
                <a:solidFill>
                  <a:srgbClr val="008000"/>
                </a:solidFill>
              </a:rPr>
              <a:t>struct</a:t>
            </a:r>
            <a:r>
              <a:rPr lang="en-US" altLang="zh-CN" sz="1600" dirty="0">
                <a:solidFill>
                  <a:srgbClr val="008000"/>
                </a:solidFill>
              </a:rPr>
              <a:t> Date</a:t>
            </a:r>
            <a:r>
              <a:rPr lang="zh-CN" altLang="en-US" sz="1600" dirty="0">
                <a:solidFill>
                  <a:srgbClr val="008000"/>
                </a:solidFill>
              </a:rPr>
              <a:t>类型</a:t>
            </a:r>
          </a:p>
          <a:p>
            <a:pPr defTabSz="363538"/>
            <a:r>
              <a:rPr lang="en-US" altLang="zh-CN" sz="1600" dirty="0" smtClean="0">
                <a:solidFill>
                  <a:schemeClr val="tx1"/>
                </a:solidFill>
              </a:rPr>
              <a:t>    char </a:t>
            </a:r>
            <a:r>
              <a:rPr lang="en-US" altLang="zh-CN" sz="1600" dirty="0" err="1" smtClean="0">
                <a:solidFill>
                  <a:schemeClr val="tx1"/>
                </a:solidFill>
              </a:rPr>
              <a:t>addr</a:t>
            </a:r>
            <a:r>
              <a:rPr lang="en-US" altLang="zh-CN" sz="1600" dirty="0" smtClean="0">
                <a:solidFill>
                  <a:schemeClr val="tx1"/>
                </a:solidFill>
              </a:rPr>
              <a:t>[30];</a:t>
            </a:r>
            <a:r>
              <a:rPr lang="zh-CN" altLang="en-US" sz="1600" dirty="0" smtClean="0">
                <a:solidFill>
                  <a:schemeClr val="tx1"/>
                </a:solidFill>
              </a:rPr>
              <a:t> </a:t>
            </a:r>
            <a:endParaRPr lang="zh-CN" altLang="en-US" sz="1600" dirty="0">
              <a:solidFill>
                <a:schemeClr val="tx1"/>
              </a:solidFill>
            </a:endParaRPr>
          </a:p>
          <a:p>
            <a:pPr defTabSz="363538"/>
            <a:r>
              <a:rPr lang="en-US" altLang="zh-CN" sz="1600" dirty="0" smtClean="0">
                <a:solidFill>
                  <a:schemeClr val="tx1"/>
                </a:solidFill>
              </a:rPr>
              <a:t>};</a:t>
            </a:r>
            <a:endParaRPr lang="zh-CN" altLang="en-US" sz="1600"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719744036"/>
              </p:ext>
            </p:extLst>
          </p:nvPr>
        </p:nvGraphicFramePr>
        <p:xfrm>
          <a:off x="4963924" y="1921827"/>
          <a:ext cx="6115880" cy="670560"/>
        </p:xfrm>
        <a:graphic>
          <a:graphicData uri="http://schemas.openxmlformats.org/drawingml/2006/table">
            <a:tbl>
              <a:tblPr>
                <a:tableStyleId>{5C22544A-7EE6-4342-B048-85BDC9FD1C3A}</a:tableStyleId>
              </a:tblPr>
              <a:tblGrid>
                <a:gridCol w="764485">
                  <a:extLst>
                    <a:ext uri="{9D8B030D-6E8A-4147-A177-3AD203B41FA5}">
                      <a16:colId xmlns:a16="http://schemas.microsoft.com/office/drawing/2014/main" val="707482177"/>
                    </a:ext>
                  </a:extLst>
                </a:gridCol>
                <a:gridCol w="764485">
                  <a:extLst>
                    <a:ext uri="{9D8B030D-6E8A-4147-A177-3AD203B41FA5}">
                      <a16:colId xmlns:a16="http://schemas.microsoft.com/office/drawing/2014/main" val="3290365865"/>
                    </a:ext>
                  </a:extLst>
                </a:gridCol>
                <a:gridCol w="764485">
                  <a:extLst>
                    <a:ext uri="{9D8B030D-6E8A-4147-A177-3AD203B41FA5}">
                      <a16:colId xmlns:a16="http://schemas.microsoft.com/office/drawing/2014/main" val="1899505555"/>
                    </a:ext>
                  </a:extLst>
                </a:gridCol>
                <a:gridCol w="764485">
                  <a:extLst>
                    <a:ext uri="{9D8B030D-6E8A-4147-A177-3AD203B41FA5}">
                      <a16:colId xmlns:a16="http://schemas.microsoft.com/office/drawing/2014/main" val="1822751499"/>
                    </a:ext>
                  </a:extLst>
                </a:gridCol>
                <a:gridCol w="764485">
                  <a:extLst>
                    <a:ext uri="{9D8B030D-6E8A-4147-A177-3AD203B41FA5}">
                      <a16:colId xmlns:a16="http://schemas.microsoft.com/office/drawing/2014/main" val="2728938155"/>
                    </a:ext>
                  </a:extLst>
                </a:gridCol>
                <a:gridCol w="764485">
                  <a:extLst>
                    <a:ext uri="{9D8B030D-6E8A-4147-A177-3AD203B41FA5}">
                      <a16:colId xmlns:a16="http://schemas.microsoft.com/office/drawing/2014/main" val="187077836"/>
                    </a:ext>
                  </a:extLst>
                </a:gridCol>
                <a:gridCol w="764485">
                  <a:extLst>
                    <a:ext uri="{9D8B030D-6E8A-4147-A177-3AD203B41FA5}">
                      <a16:colId xmlns:a16="http://schemas.microsoft.com/office/drawing/2014/main" val="1248124554"/>
                    </a:ext>
                  </a:extLst>
                </a:gridCol>
                <a:gridCol w="764485">
                  <a:extLst>
                    <a:ext uri="{9D8B030D-6E8A-4147-A177-3AD203B41FA5}">
                      <a16:colId xmlns:a16="http://schemas.microsoft.com/office/drawing/2014/main" val="1292521933"/>
                    </a:ext>
                  </a:extLst>
                </a:gridCol>
              </a:tblGrid>
              <a:tr h="122758">
                <a:tc rowSpan="2">
                  <a:txBody>
                    <a:bodyPr/>
                    <a:lstStyle/>
                    <a:p>
                      <a:pPr algn="ctr"/>
                      <a:r>
                        <a:rPr lang="en-US" altLang="zh-CN" sz="1600" smtClean="0"/>
                        <a:t>num</a:t>
                      </a:r>
                      <a:endParaRPr lang="zh-CN" altLang="en-US" sz="1600"/>
                    </a:p>
                  </a:txBody>
                  <a:tcPr anchor="ctr"/>
                </a:tc>
                <a:tc rowSpan="2">
                  <a:txBody>
                    <a:bodyPr/>
                    <a:lstStyle/>
                    <a:p>
                      <a:pPr algn="ctr"/>
                      <a:r>
                        <a:rPr lang="en-US" altLang="zh-CN" sz="1600" smtClean="0"/>
                        <a:t>name</a:t>
                      </a:r>
                      <a:endParaRPr lang="zh-CN" altLang="en-US" sz="1600"/>
                    </a:p>
                  </a:txBody>
                  <a:tcPr anchor="ctr"/>
                </a:tc>
                <a:tc rowSpan="2">
                  <a:txBody>
                    <a:bodyPr/>
                    <a:lstStyle/>
                    <a:p>
                      <a:pPr algn="ctr"/>
                      <a:r>
                        <a:rPr lang="en-US" altLang="zh-CN" sz="1600" smtClean="0"/>
                        <a:t>sex</a:t>
                      </a:r>
                      <a:endParaRPr lang="zh-CN" altLang="en-US" sz="1600"/>
                    </a:p>
                  </a:txBody>
                  <a:tcPr anchor="ctr"/>
                </a:tc>
                <a:tc rowSpan="2">
                  <a:txBody>
                    <a:bodyPr/>
                    <a:lstStyle/>
                    <a:p>
                      <a:pPr algn="ctr"/>
                      <a:r>
                        <a:rPr lang="en-US" altLang="zh-CN" sz="1600" smtClean="0"/>
                        <a:t>age</a:t>
                      </a:r>
                      <a:endParaRPr lang="zh-CN" altLang="en-US" sz="1600"/>
                    </a:p>
                  </a:txBody>
                  <a:tcPr anchor="ctr"/>
                </a:tc>
                <a:tc gridSpan="3">
                  <a:txBody>
                    <a:bodyPr/>
                    <a:lstStyle/>
                    <a:p>
                      <a:pPr algn="ctr"/>
                      <a:r>
                        <a:rPr lang="en-US" altLang="zh-CN" sz="1600" smtClean="0"/>
                        <a:t>birthday</a:t>
                      </a:r>
                      <a:endParaRPr lang="zh-CN" altLang="en-US" sz="1600"/>
                    </a:p>
                  </a:txBody>
                  <a:tcPr anchor="ctr"/>
                </a:tc>
                <a:tc hMerge="1">
                  <a:txBody>
                    <a:bodyPr/>
                    <a:lstStyle/>
                    <a:p>
                      <a:endParaRPr lang="zh-CN" altLang="en-US" sz="1600"/>
                    </a:p>
                  </a:txBody>
                  <a:tcPr/>
                </a:tc>
                <a:tc hMerge="1">
                  <a:txBody>
                    <a:bodyPr/>
                    <a:lstStyle/>
                    <a:p>
                      <a:endParaRPr lang="zh-CN" altLang="en-US" sz="1600"/>
                    </a:p>
                  </a:txBody>
                  <a:tcPr/>
                </a:tc>
                <a:tc rowSpan="2">
                  <a:txBody>
                    <a:bodyPr/>
                    <a:lstStyle/>
                    <a:p>
                      <a:pPr algn="ctr"/>
                      <a:r>
                        <a:rPr lang="en-US" altLang="zh-CN" sz="1600" smtClean="0"/>
                        <a:t>addr</a:t>
                      </a:r>
                      <a:endParaRPr lang="zh-CN" altLang="en-US" sz="1600"/>
                    </a:p>
                  </a:txBody>
                  <a:tcPr anchor="ctr"/>
                </a:tc>
                <a:extLst>
                  <a:ext uri="{0D108BD9-81ED-4DB2-BD59-A6C34878D82A}">
                    <a16:rowId xmlns:a16="http://schemas.microsoft.com/office/drawing/2014/main" val="2401350295"/>
                  </a:ext>
                </a:extLst>
              </a:tr>
              <a:tr h="122758">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a:txBody>
                    <a:bodyPr/>
                    <a:lstStyle/>
                    <a:p>
                      <a:pPr algn="ctr"/>
                      <a:r>
                        <a:rPr lang="en-US" altLang="zh-CN" sz="1600" smtClean="0"/>
                        <a:t>month</a:t>
                      </a:r>
                      <a:endParaRPr lang="zh-CN" altLang="en-US" sz="1600"/>
                    </a:p>
                  </a:txBody>
                  <a:tcPr anchor="ctr"/>
                </a:tc>
                <a:tc>
                  <a:txBody>
                    <a:bodyPr/>
                    <a:lstStyle/>
                    <a:p>
                      <a:pPr algn="ctr"/>
                      <a:r>
                        <a:rPr lang="en-US" altLang="zh-CN" sz="1600" smtClean="0"/>
                        <a:t>day</a:t>
                      </a:r>
                      <a:endParaRPr lang="zh-CN" altLang="en-US" sz="1600"/>
                    </a:p>
                  </a:txBody>
                  <a:tcPr anchor="ctr"/>
                </a:tc>
                <a:tc>
                  <a:txBody>
                    <a:bodyPr/>
                    <a:lstStyle/>
                    <a:p>
                      <a:pPr algn="ctr"/>
                      <a:r>
                        <a:rPr lang="en-US" altLang="zh-CN" sz="1600" smtClean="0"/>
                        <a:t>year</a:t>
                      </a:r>
                      <a:endParaRPr lang="zh-CN" altLang="en-US" sz="1600"/>
                    </a:p>
                  </a:txBody>
                  <a:tcPr anchor="ctr"/>
                </a:tc>
                <a:tc vMerge="1">
                  <a:txBody>
                    <a:bodyPr/>
                    <a:lstStyle/>
                    <a:p>
                      <a:pPr algn="ctr"/>
                      <a:endParaRPr lang="zh-CN" altLang="en-US" sz="1600"/>
                    </a:p>
                  </a:txBody>
                  <a:tcPr anchor="ctr"/>
                </a:tc>
                <a:extLst>
                  <a:ext uri="{0D108BD9-81ED-4DB2-BD59-A6C34878D82A}">
                    <a16:rowId xmlns:a16="http://schemas.microsoft.com/office/drawing/2014/main" val="3291568617"/>
                  </a:ext>
                </a:extLst>
              </a:tr>
            </a:tbl>
          </a:graphicData>
        </a:graphic>
      </p:graphicFrame>
    </p:spTree>
    <p:extLst>
      <p:ext uri="{BB962C8B-B14F-4D97-AF65-F5344CB8AC3E}">
        <p14:creationId xmlns:p14="http://schemas.microsoft.com/office/powerpoint/2010/main" val="1309052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smtClean="0"/>
              <a:t>Step 5</a:t>
            </a:r>
            <a:r>
              <a:rPr lang="zh-CN" altLang="en-US" dirty="0" smtClean="0"/>
              <a:t>，图</a:t>
            </a:r>
            <a:r>
              <a:rPr lang="en-US" altLang="zh-CN" dirty="0" smtClean="0"/>
              <a:t>9.13(a)</a:t>
            </a:r>
            <a:endParaRPr lang="zh-CN" altLang="en-US" dirty="0"/>
          </a:p>
        </p:txBody>
      </p:sp>
      <p:graphicFrame>
        <p:nvGraphicFramePr>
          <p:cNvPr id="61" name="表格 60"/>
          <p:cNvGraphicFramePr>
            <a:graphicFrameLocks noGrp="1"/>
          </p:cNvGraphicFramePr>
          <p:nvPr>
            <p:extLst>
              <p:ext uri="{D42A27DB-BD31-4B8C-83A1-F6EECF244321}">
                <p14:modId xmlns:p14="http://schemas.microsoft.com/office/powerpoint/2010/main" val="1620073618"/>
              </p:ext>
            </p:extLst>
          </p:nvPr>
        </p:nvGraphicFramePr>
        <p:xfrm>
          <a:off x="1519710" y="3807125"/>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144039497"/>
              </p:ext>
            </p:extLst>
          </p:nvPr>
        </p:nvGraphicFramePr>
        <p:xfrm>
          <a:off x="320588" y="2023074"/>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936728530"/>
              </p:ext>
            </p:extLst>
          </p:nvPr>
        </p:nvGraphicFramePr>
        <p:xfrm>
          <a:off x="1199369" y="2383620"/>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29" name="直接箭头连接符 28"/>
          <p:cNvCxnSpPr/>
          <p:nvPr/>
        </p:nvCxnSpPr>
        <p:spPr>
          <a:xfrm>
            <a:off x="682535" y="2467680"/>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1581824787"/>
              </p:ext>
            </p:extLst>
          </p:nvPr>
        </p:nvGraphicFramePr>
        <p:xfrm>
          <a:off x="2314267" y="2383619"/>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smtClean="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tc>
                  <a:txBody>
                    <a:bodyPr/>
                    <a:lstStyle/>
                    <a:p>
                      <a:r>
                        <a:rPr lang="en-US" altLang="zh-CN" sz="1600" smtClean="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089775057"/>
              </p:ext>
            </p:extLst>
          </p:nvPr>
        </p:nvGraphicFramePr>
        <p:xfrm>
          <a:off x="2005543" y="1252606"/>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33" name="任意多边形 32"/>
          <p:cNvSpPr/>
          <p:nvPr/>
        </p:nvSpPr>
        <p:spPr>
          <a:xfrm>
            <a:off x="2171476" y="1840400"/>
            <a:ext cx="142791" cy="612843"/>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4" name="任意多边形 33"/>
          <p:cNvSpPr/>
          <p:nvPr/>
        </p:nvSpPr>
        <p:spPr>
          <a:xfrm>
            <a:off x="1596933" y="2582080"/>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2201293" y="2722167"/>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6" name="表格 35"/>
          <p:cNvGraphicFramePr>
            <a:graphicFrameLocks noGrp="1"/>
          </p:cNvGraphicFramePr>
          <p:nvPr>
            <p:extLst>
              <p:ext uri="{D42A27DB-BD31-4B8C-83A1-F6EECF244321}">
                <p14:modId xmlns:p14="http://schemas.microsoft.com/office/powerpoint/2010/main" val="2958373859"/>
              </p:ext>
            </p:extLst>
          </p:nvPr>
        </p:nvGraphicFramePr>
        <p:xfrm>
          <a:off x="1511644"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1431682205"/>
              </p:ext>
            </p:extLst>
          </p:nvPr>
        </p:nvGraphicFramePr>
        <p:xfrm>
          <a:off x="312522"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557726083"/>
              </p:ext>
            </p:extLst>
          </p:nvPr>
        </p:nvGraphicFramePr>
        <p:xfrm>
          <a:off x="1191303"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44" name="直接箭头连接符 43"/>
          <p:cNvCxnSpPr/>
          <p:nvPr/>
        </p:nvCxnSpPr>
        <p:spPr>
          <a:xfrm>
            <a:off x="674469"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表格 46"/>
          <p:cNvGraphicFramePr>
            <a:graphicFrameLocks noGrp="1"/>
          </p:cNvGraphicFramePr>
          <p:nvPr>
            <p:extLst>
              <p:ext uri="{D42A27DB-BD31-4B8C-83A1-F6EECF244321}">
                <p14:modId xmlns:p14="http://schemas.microsoft.com/office/powerpoint/2010/main" val="3173777451"/>
              </p:ext>
            </p:extLst>
          </p:nvPr>
        </p:nvGraphicFramePr>
        <p:xfrm>
          <a:off x="2306201" y="496290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51" name="任意多边形 50"/>
          <p:cNvSpPr/>
          <p:nvPr/>
        </p:nvSpPr>
        <p:spPr>
          <a:xfrm>
            <a:off x="1588867"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任意多边形 51"/>
          <p:cNvSpPr/>
          <p:nvPr/>
        </p:nvSpPr>
        <p:spPr>
          <a:xfrm>
            <a:off x="2193227"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4" name="表格 53"/>
          <p:cNvGraphicFramePr>
            <a:graphicFrameLocks noGrp="1"/>
          </p:cNvGraphicFramePr>
          <p:nvPr>
            <p:extLst>
              <p:ext uri="{D42A27DB-BD31-4B8C-83A1-F6EECF244321}">
                <p14:modId xmlns:p14="http://schemas.microsoft.com/office/powerpoint/2010/main" val="3443300903"/>
              </p:ext>
            </p:extLst>
          </p:nvPr>
        </p:nvGraphicFramePr>
        <p:xfrm>
          <a:off x="3056487" y="379483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1054200649"/>
              </p:ext>
            </p:extLst>
          </p:nvPr>
        </p:nvGraphicFramePr>
        <p:xfrm>
          <a:off x="3371286" y="495781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64" name="任意多边形 63"/>
          <p:cNvSpPr/>
          <p:nvPr/>
        </p:nvSpPr>
        <p:spPr>
          <a:xfrm>
            <a:off x="3210544" y="443610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4" name="内容占位符 3"/>
          <p:cNvSpPr>
            <a:spLocks noGrp="1"/>
          </p:cNvSpPr>
          <p:nvPr>
            <p:ph idx="1"/>
          </p:nvPr>
        </p:nvSpPr>
        <p:spPr>
          <a:xfrm>
            <a:off x="4338202" y="4177965"/>
            <a:ext cx="7015598" cy="1998998"/>
          </a:xfrm>
          <a:ln>
            <a:solidFill>
              <a:schemeClr val="accent1"/>
            </a:solidFill>
          </a:ln>
        </p:spPr>
        <p:txBody>
          <a:bodyPr/>
          <a:lstStyle/>
          <a:p>
            <a:pPr marL="0" indent="0">
              <a:buNone/>
            </a:pPr>
            <a:r>
              <a:rPr lang="en-US" altLang="zh-CN" dirty="0" smtClean="0"/>
              <a:t>//5</a:t>
            </a:r>
          </a:p>
          <a:p>
            <a:pPr marL="0" indent="0">
              <a:buNone/>
            </a:pPr>
            <a:r>
              <a:rPr lang="en-US" altLang="zh-CN" dirty="0"/>
              <a:t>p1=(</a:t>
            </a:r>
            <a:r>
              <a:rPr lang="en-US" altLang="zh-CN" dirty="0" err="1"/>
              <a:t>struct</a:t>
            </a:r>
            <a:r>
              <a:rPr lang="en-US" altLang="zh-CN" dirty="0"/>
              <a:t> Student*)</a:t>
            </a:r>
            <a:r>
              <a:rPr lang="en-US" altLang="zh-CN" dirty="0" err="1"/>
              <a:t>malloc</a:t>
            </a:r>
            <a:r>
              <a:rPr lang="en-US" altLang="zh-CN" dirty="0"/>
              <a:t>(LEN);</a:t>
            </a:r>
          </a:p>
          <a:p>
            <a:pPr marL="0" indent="0">
              <a:buNone/>
            </a:pPr>
            <a:r>
              <a:rPr lang="en-US" altLang="zh-CN" dirty="0" err="1" smtClean="0"/>
              <a:t>scanf</a:t>
            </a:r>
            <a:r>
              <a:rPr lang="en-US" altLang="zh-CN" dirty="0"/>
              <a:t>("%ld,%f",&amp;p1-&gt;num,&amp;p1-&gt;score);</a:t>
            </a:r>
            <a:endParaRPr lang="zh-CN" altLang="en-US" dirty="0"/>
          </a:p>
        </p:txBody>
      </p:sp>
    </p:spTree>
    <p:extLst>
      <p:ext uri="{BB962C8B-B14F-4D97-AF65-F5344CB8AC3E}">
        <p14:creationId xmlns:p14="http://schemas.microsoft.com/office/powerpoint/2010/main" val="29411714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val="1128432905"/>
              </p:ext>
            </p:extLst>
          </p:nvPr>
        </p:nvGraphicFramePr>
        <p:xfrm>
          <a:off x="3629054" y="495299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2" name="标题 1"/>
          <p:cNvSpPr>
            <a:spLocks noGrp="1"/>
          </p:cNvSpPr>
          <p:nvPr>
            <p:ph type="title"/>
          </p:nvPr>
        </p:nvSpPr>
        <p:spPr>
          <a:xfrm>
            <a:off x="632298" y="340181"/>
            <a:ext cx="10515600" cy="95338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smtClean="0"/>
              <a:t>Step 6</a:t>
            </a:r>
            <a:r>
              <a:rPr lang="zh-CN" altLang="en-US" dirty="0" smtClean="0"/>
              <a:t>，图</a:t>
            </a:r>
            <a:r>
              <a:rPr lang="en-US" altLang="zh-CN" dirty="0" smtClean="0"/>
              <a:t>9.13(b)</a:t>
            </a:r>
            <a:endParaRPr lang="zh-CN" altLang="en-US" dirty="0"/>
          </a:p>
        </p:txBody>
      </p:sp>
      <p:graphicFrame>
        <p:nvGraphicFramePr>
          <p:cNvPr id="36" name="表格 35"/>
          <p:cNvGraphicFramePr>
            <a:graphicFrameLocks noGrp="1"/>
          </p:cNvGraphicFramePr>
          <p:nvPr>
            <p:extLst>
              <p:ext uri="{D42A27DB-BD31-4B8C-83A1-F6EECF244321}">
                <p14:modId xmlns:p14="http://schemas.microsoft.com/office/powerpoint/2010/main" val="1773252578"/>
              </p:ext>
            </p:extLst>
          </p:nvPr>
        </p:nvGraphicFramePr>
        <p:xfrm>
          <a:off x="1761808" y="3867507"/>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2426744456"/>
              </p:ext>
            </p:extLst>
          </p:nvPr>
        </p:nvGraphicFramePr>
        <p:xfrm>
          <a:off x="562686" y="2083456"/>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dirty="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3714326053"/>
              </p:ext>
            </p:extLst>
          </p:nvPr>
        </p:nvGraphicFramePr>
        <p:xfrm>
          <a:off x="1441467" y="244400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44" name="直接箭头连接符 43"/>
          <p:cNvCxnSpPr/>
          <p:nvPr/>
        </p:nvCxnSpPr>
        <p:spPr>
          <a:xfrm>
            <a:off x="924633" y="2528062"/>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表格 46"/>
          <p:cNvGraphicFramePr>
            <a:graphicFrameLocks noGrp="1"/>
          </p:cNvGraphicFramePr>
          <p:nvPr>
            <p:extLst>
              <p:ext uri="{D42A27DB-BD31-4B8C-83A1-F6EECF244321}">
                <p14:modId xmlns:p14="http://schemas.microsoft.com/office/powerpoint/2010/main" val="3276173356"/>
              </p:ext>
            </p:extLst>
          </p:nvPr>
        </p:nvGraphicFramePr>
        <p:xfrm>
          <a:off x="2556365" y="2444001"/>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51" name="任意多边形 50"/>
          <p:cNvSpPr/>
          <p:nvPr/>
        </p:nvSpPr>
        <p:spPr>
          <a:xfrm>
            <a:off x="1839031" y="2642462"/>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任意多边形 51"/>
          <p:cNvSpPr/>
          <p:nvPr/>
        </p:nvSpPr>
        <p:spPr>
          <a:xfrm>
            <a:off x="2443391" y="2782549"/>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4" name="表格 53"/>
          <p:cNvGraphicFramePr>
            <a:graphicFrameLocks noGrp="1"/>
          </p:cNvGraphicFramePr>
          <p:nvPr>
            <p:extLst>
              <p:ext uri="{D42A27DB-BD31-4B8C-83A1-F6EECF244321}">
                <p14:modId xmlns:p14="http://schemas.microsoft.com/office/powerpoint/2010/main" val="3413586892"/>
              </p:ext>
            </p:extLst>
          </p:nvPr>
        </p:nvGraphicFramePr>
        <p:xfrm>
          <a:off x="3306651" y="1275936"/>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987626150"/>
              </p:ext>
            </p:extLst>
          </p:nvPr>
        </p:nvGraphicFramePr>
        <p:xfrm>
          <a:off x="3621450" y="2438911"/>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64" name="任意多边形 63"/>
          <p:cNvSpPr/>
          <p:nvPr/>
        </p:nvSpPr>
        <p:spPr>
          <a:xfrm>
            <a:off x="3460708" y="1917206"/>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val="4095767257"/>
              </p:ext>
            </p:extLst>
          </p:nvPr>
        </p:nvGraphicFramePr>
        <p:xfrm>
          <a:off x="2822880" y="6387977"/>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val="2259415581"/>
              </p:ext>
            </p:extLst>
          </p:nvPr>
        </p:nvGraphicFramePr>
        <p:xfrm>
          <a:off x="570290" y="459753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3185808453"/>
              </p:ext>
            </p:extLst>
          </p:nvPr>
        </p:nvGraphicFramePr>
        <p:xfrm>
          <a:off x="1449071" y="495808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68" name="直接箭头连接符 67"/>
          <p:cNvCxnSpPr/>
          <p:nvPr/>
        </p:nvCxnSpPr>
        <p:spPr>
          <a:xfrm>
            <a:off x="932237" y="504214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val="1557488387"/>
              </p:ext>
            </p:extLst>
          </p:nvPr>
        </p:nvGraphicFramePr>
        <p:xfrm>
          <a:off x="2563969" y="495808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smtClean="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smtClean="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0" name="任意多边形 69"/>
          <p:cNvSpPr/>
          <p:nvPr/>
        </p:nvSpPr>
        <p:spPr>
          <a:xfrm>
            <a:off x="1846635" y="515654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3534280" y="5303019"/>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2" name="表格 71"/>
          <p:cNvGraphicFramePr>
            <a:graphicFrameLocks noGrp="1"/>
          </p:cNvGraphicFramePr>
          <p:nvPr>
            <p:extLst>
              <p:ext uri="{D42A27DB-BD31-4B8C-83A1-F6EECF244321}">
                <p14:modId xmlns:p14="http://schemas.microsoft.com/office/powerpoint/2010/main" val="597335553"/>
              </p:ext>
            </p:extLst>
          </p:nvPr>
        </p:nvGraphicFramePr>
        <p:xfrm>
          <a:off x="3314255" y="379001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74" name="任意多边形 73"/>
          <p:cNvSpPr/>
          <p:nvPr/>
        </p:nvSpPr>
        <p:spPr>
          <a:xfrm>
            <a:off x="3468312" y="443128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75" name="任意多边形 74"/>
          <p:cNvSpPr/>
          <p:nvPr/>
        </p:nvSpPr>
        <p:spPr>
          <a:xfrm>
            <a:off x="2923303" y="524255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内容占位符 3"/>
          <p:cNvSpPr>
            <a:spLocks noGrp="1"/>
          </p:cNvSpPr>
          <p:nvPr>
            <p:ph idx="1"/>
          </p:nvPr>
        </p:nvSpPr>
        <p:spPr>
          <a:xfrm>
            <a:off x="4694138" y="4356339"/>
            <a:ext cx="6659661" cy="1820623"/>
          </a:xfrm>
          <a:ln>
            <a:solidFill>
              <a:schemeClr val="accent1"/>
            </a:solidFill>
          </a:ln>
        </p:spPr>
        <p:txBody>
          <a:bodyPr/>
          <a:lstStyle/>
          <a:p>
            <a:pPr marL="0" indent="0">
              <a:buNone/>
            </a:pPr>
            <a:r>
              <a:rPr lang="en-US" altLang="zh-CN" dirty="0" smtClean="0"/>
              <a:t>//6</a:t>
            </a:r>
          </a:p>
          <a:p>
            <a:pPr marL="0" indent="0">
              <a:buNone/>
            </a:pPr>
            <a:r>
              <a:rPr lang="en-US" altLang="zh-CN" dirty="0" smtClean="0"/>
              <a:t>p2-</a:t>
            </a:r>
            <a:r>
              <a:rPr lang="en-US" altLang="zh-CN" dirty="0"/>
              <a:t>&gt;next=p1;</a:t>
            </a:r>
          </a:p>
          <a:p>
            <a:pPr marL="0" indent="0">
              <a:buNone/>
            </a:pPr>
            <a:r>
              <a:rPr lang="en-US" altLang="zh-CN" dirty="0" smtClean="0"/>
              <a:t>p2=p1</a:t>
            </a:r>
            <a:r>
              <a:rPr lang="en-US" altLang="zh-CN" dirty="0"/>
              <a:t>;</a:t>
            </a:r>
            <a:endParaRPr lang="zh-CN" altLang="en-US" dirty="0"/>
          </a:p>
        </p:txBody>
      </p:sp>
    </p:spTree>
    <p:extLst>
      <p:ext uri="{BB962C8B-B14F-4D97-AF65-F5344CB8AC3E}">
        <p14:creationId xmlns:p14="http://schemas.microsoft.com/office/powerpoint/2010/main" val="9795863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nvPr>
        </p:nvGraphicFramePr>
        <p:xfrm>
          <a:off x="3802317"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2" name="标题 1"/>
          <p:cNvSpPr>
            <a:spLocks noGrp="1"/>
          </p:cNvSpPr>
          <p:nvPr>
            <p:ph type="title"/>
          </p:nvPr>
        </p:nvSpPr>
        <p:spPr>
          <a:xfrm>
            <a:off x="632298" y="340181"/>
            <a:ext cx="10515600" cy="95338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zh-CN" dirty="0" smtClean="0"/>
              <a:t>Step7</a:t>
            </a:r>
            <a:r>
              <a:rPr lang="zh-CN" altLang="en-US" dirty="0" smtClean="0"/>
              <a:t>，</a:t>
            </a:r>
            <a:r>
              <a:rPr lang="en-US" altLang="zh-CN" dirty="0" smtClean="0"/>
              <a:t>Step8</a:t>
            </a:r>
            <a:r>
              <a:rPr lang="zh-CN" altLang="en-US" dirty="0" smtClean="0"/>
              <a:t>，图</a:t>
            </a:r>
            <a:r>
              <a:rPr lang="en-US" altLang="zh-CN" dirty="0" smtClean="0"/>
              <a:t>9.14</a:t>
            </a:r>
            <a:endParaRPr lang="zh-CN" altLang="en-US" dirty="0"/>
          </a:p>
        </p:txBody>
      </p:sp>
      <p:graphicFrame>
        <p:nvGraphicFramePr>
          <p:cNvPr id="65" name="表格 64"/>
          <p:cNvGraphicFramePr>
            <a:graphicFrameLocks noGrp="1"/>
          </p:cNvGraphicFramePr>
          <p:nvPr>
            <p:extLst/>
          </p:nvPr>
        </p:nvGraphicFramePr>
        <p:xfrm>
          <a:off x="2996143"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dirty="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66" name="表格 65"/>
          <p:cNvGraphicFramePr>
            <a:graphicFrameLocks noGrp="1"/>
          </p:cNvGraphicFramePr>
          <p:nvPr>
            <p:extLst/>
          </p:nvPr>
        </p:nvGraphicFramePr>
        <p:xfrm>
          <a:off x="743553"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dirty="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67" name="表格 66"/>
          <p:cNvGraphicFramePr>
            <a:graphicFrameLocks noGrp="1"/>
          </p:cNvGraphicFramePr>
          <p:nvPr>
            <p:extLst/>
          </p:nvPr>
        </p:nvGraphicFramePr>
        <p:xfrm>
          <a:off x="1622334"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68" name="直接箭头连接符 67"/>
          <p:cNvCxnSpPr/>
          <p:nvPr/>
        </p:nvCxnSpPr>
        <p:spPr>
          <a:xfrm>
            <a:off x="1105500"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nvPr>
        </p:nvGraphicFramePr>
        <p:xfrm>
          <a:off x="2737232"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0" name="任意多边形 69"/>
          <p:cNvSpPr/>
          <p:nvPr/>
        </p:nvSpPr>
        <p:spPr>
          <a:xfrm>
            <a:off x="2019898"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3707543"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任意多边形 74"/>
          <p:cNvSpPr/>
          <p:nvPr/>
        </p:nvSpPr>
        <p:spPr>
          <a:xfrm>
            <a:off x="3096566"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6" name="表格 75"/>
          <p:cNvGraphicFramePr>
            <a:graphicFrameLocks noGrp="1"/>
          </p:cNvGraphicFramePr>
          <p:nvPr>
            <p:extLst/>
          </p:nvPr>
        </p:nvGraphicFramePr>
        <p:xfrm>
          <a:off x="4608491"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dirty="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77" name="表格 76"/>
          <p:cNvGraphicFramePr>
            <a:graphicFrameLocks noGrp="1"/>
          </p:cNvGraphicFramePr>
          <p:nvPr>
            <p:extLst/>
          </p:nvPr>
        </p:nvGraphicFramePr>
        <p:xfrm>
          <a:off x="4923290"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8" name="任意多边形 77"/>
          <p:cNvSpPr/>
          <p:nvPr/>
        </p:nvSpPr>
        <p:spPr>
          <a:xfrm>
            <a:off x="4762548"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w="3810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79" name="表格 78"/>
          <p:cNvGraphicFramePr>
            <a:graphicFrameLocks noGrp="1"/>
          </p:cNvGraphicFramePr>
          <p:nvPr>
            <p:extLst>
              <p:ext uri="{D42A27DB-BD31-4B8C-83A1-F6EECF244321}">
                <p14:modId xmlns:p14="http://schemas.microsoft.com/office/powerpoint/2010/main" val="3290925159"/>
              </p:ext>
            </p:extLst>
          </p:nvPr>
        </p:nvGraphicFramePr>
        <p:xfrm>
          <a:off x="9274943"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10107</a:t>
                      </a:r>
                      <a:endParaRPr lang="zh-CN" altLang="en-US" sz="1600" dirty="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r>
                        <a:rPr lang="en-US" altLang="zh-CN" sz="1600" b="1" dirty="0" smtClean="0">
                          <a:solidFill>
                            <a:srgbClr val="FF0000"/>
                          </a:solidFill>
                        </a:rPr>
                        <a:t>NULL</a:t>
                      </a:r>
                      <a:endParaRPr lang="zh-CN" altLang="en-US" sz="1600" b="1" dirty="0">
                        <a:solidFill>
                          <a:srgbClr val="FF0000"/>
                        </a:solidFill>
                      </a:endParaRPr>
                    </a:p>
                  </a:txBody>
                  <a:tcPr>
                    <a:lnR w="12700" cmpd="sng">
                      <a:noFill/>
                    </a:lnR>
                  </a:tcPr>
                </a:tc>
                <a:extLst>
                  <a:ext uri="{0D108BD9-81ED-4DB2-BD59-A6C34878D82A}">
                    <a16:rowId xmlns:a16="http://schemas.microsoft.com/office/drawing/2014/main" val="628913784"/>
                  </a:ext>
                </a:extLst>
              </a:tr>
            </a:tbl>
          </a:graphicData>
        </a:graphic>
      </p:graphicFrame>
      <p:graphicFrame>
        <p:nvGraphicFramePr>
          <p:cNvPr id="80" name="表格 79"/>
          <p:cNvGraphicFramePr>
            <a:graphicFrameLocks noGrp="1"/>
          </p:cNvGraphicFramePr>
          <p:nvPr>
            <p:extLst/>
          </p:nvPr>
        </p:nvGraphicFramePr>
        <p:xfrm>
          <a:off x="8468769"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dirty="0" smtClean="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81" name="表格 80"/>
          <p:cNvGraphicFramePr>
            <a:graphicFrameLocks noGrp="1"/>
          </p:cNvGraphicFramePr>
          <p:nvPr>
            <p:extLst/>
          </p:nvPr>
        </p:nvGraphicFramePr>
        <p:xfrm>
          <a:off x="6216179"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dirty="0" smtClean="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82" name="表格 81"/>
          <p:cNvGraphicFramePr>
            <a:graphicFrameLocks noGrp="1"/>
          </p:cNvGraphicFramePr>
          <p:nvPr>
            <p:extLst/>
          </p:nvPr>
        </p:nvGraphicFramePr>
        <p:xfrm>
          <a:off x="7094960"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83" name="直接箭头连接符 82"/>
          <p:cNvCxnSpPr/>
          <p:nvPr/>
        </p:nvCxnSpPr>
        <p:spPr>
          <a:xfrm>
            <a:off x="6578126"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83"/>
          <p:cNvGraphicFramePr>
            <a:graphicFrameLocks noGrp="1"/>
          </p:cNvGraphicFramePr>
          <p:nvPr>
            <p:extLst/>
          </p:nvPr>
        </p:nvGraphicFramePr>
        <p:xfrm>
          <a:off x="8209858"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85" name="任意多边形 84"/>
          <p:cNvSpPr/>
          <p:nvPr/>
        </p:nvSpPr>
        <p:spPr>
          <a:xfrm>
            <a:off x="7492524"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任意多边形 85"/>
          <p:cNvSpPr/>
          <p:nvPr/>
        </p:nvSpPr>
        <p:spPr>
          <a:xfrm>
            <a:off x="9180169"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任意多边形 86"/>
          <p:cNvSpPr/>
          <p:nvPr/>
        </p:nvSpPr>
        <p:spPr>
          <a:xfrm>
            <a:off x="8569192"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8" name="表格 87"/>
          <p:cNvGraphicFramePr>
            <a:graphicFrameLocks noGrp="1"/>
          </p:cNvGraphicFramePr>
          <p:nvPr>
            <p:extLst/>
          </p:nvPr>
        </p:nvGraphicFramePr>
        <p:xfrm>
          <a:off x="10081117"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dirty="0" smtClean="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89" name="表格 88"/>
          <p:cNvGraphicFramePr>
            <a:graphicFrameLocks noGrp="1"/>
          </p:cNvGraphicFramePr>
          <p:nvPr>
            <p:extLst/>
          </p:nvPr>
        </p:nvGraphicFramePr>
        <p:xfrm>
          <a:off x="10395916"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smtClean="0"/>
                        <a:t>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90" name="任意多边形 89"/>
          <p:cNvSpPr/>
          <p:nvPr/>
        </p:nvSpPr>
        <p:spPr>
          <a:xfrm>
            <a:off x="10235174"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4" name="内容占位符 3"/>
          <p:cNvSpPr>
            <a:spLocks noGrp="1"/>
          </p:cNvSpPr>
          <p:nvPr>
            <p:ph idx="1"/>
          </p:nvPr>
        </p:nvSpPr>
        <p:spPr>
          <a:xfrm>
            <a:off x="569343" y="5029067"/>
            <a:ext cx="6659593" cy="1509756"/>
          </a:xfrm>
          <a:ln>
            <a:solidFill>
              <a:schemeClr val="accent1"/>
            </a:solidFill>
          </a:ln>
        </p:spPr>
        <p:txBody>
          <a:bodyPr>
            <a:noAutofit/>
          </a:bodyPr>
          <a:lstStyle/>
          <a:p>
            <a:pPr marL="0" indent="0">
              <a:buNone/>
            </a:pPr>
            <a:r>
              <a:rPr lang="en-US" altLang="zh-CN" sz="2600" dirty="0" smtClean="0"/>
              <a:t>//7</a:t>
            </a:r>
          </a:p>
          <a:p>
            <a:pPr marL="0" indent="0">
              <a:buNone/>
            </a:pPr>
            <a:r>
              <a:rPr lang="en-US" altLang="zh-CN" sz="2600" dirty="0" smtClean="0"/>
              <a:t>p1</a:t>
            </a:r>
            <a:r>
              <a:rPr lang="en-US" altLang="zh-CN" sz="2600" dirty="0"/>
              <a:t>=(</a:t>
            </a:r>
            <a:r>
              <a:rPr lang="en-US" altLang="zh-CN" sz="2600" dirty="0" err="1"/>
              <a:t>struct</a:t>
            </a:r>
            <a:r>
              <a:rPr lang="en-US" altLang="zh-CN" sz="2600" dirty="0"/>
              <a:t> Student*)</a:t>
            </a:r>
            <a:r>
              <a:rPr lang="en-US" altLang="zh-CN" sz="2600" dirty="0" err="1"/>
              <a:t>malloc</a:t>
            </a:r>
            <a:r>
              <a:rPr lang="en-US" altLang="zh-CN" sz="2600" dirty="0"/>
              <a:t>(LEN);</a:t>
            </a:r>
          </a:p>
          <a:p>
            <a:pPr marL="0" indent="0">
              <a:buNone/>
            </a:pPr>
            <a:r>
              <a:rPr lang="en-US" altLang="zh-CN" sz="2600" dirty="0" err="1" smtClean="0"/>
              <a:t>scanf</a:t>
            </a:r>
            <a:r>
              <a:rPr lang="en-US" altLang="zh-CN" sz="2600" dirty="0"/>
              <a:t>("%ld,%f",&amp;p1-&gt;num,&amp;p1-&gt;score);</a:t>
            </a:r>
            <a:endParaRPr lang="zh-CN" altLang="en-US" sz="2600" dirty="0"/>
          </a:p>
        </p:txBody>
      </p:sp>
      <p:sp>
        <p:nvSpPr>
          <p:cNvPr id="5" name="文本框 4"/>
          <p:cNvSpPr txBox="1"/>
          <p:nvPr/>
        </p:nvSpPr>
        <p:spPr>
          <a:xfrm>
            <a:off x="7838184" y="5029067"/>
            <a:ext cx="3066865" cy="996170"/>
          </a:xfrm>
          <a:prstGeom prst="rect">
            <a:avLst/>
          </a:prstGeom>
          <a:ln>
            <a:solidFill>
              <a:schemeClr val="accent1"/>
            </a:solidFill>
          </a:ln>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600" dirty="0"/>
              <a:t>//8</a:t>
            </a:r>
          </a:p>
          <a:p>
            <a:r>
              <a:rPr lang="en-US" altLang="zh-CN" sz="2600" dirty="0"/>
              <a:t>p2-&gt;next=NULL;</a:t>
            </a:r>
            <a:endParaRPr lang="zh-CN" altLang="en-US" sz="2600" dirty="0"/>
          </a:p>
        </p:txBody>
      </p:sp>
    </p:spTree>
    <p:extLst>
      <p:ext uri="{BB962C8B-B14F-4D97-AF65-F5344CB8AC3E}">
        <p14:creationId xmlns:p14="http://schemas.microsoft.com/office/powerpoint/2010/main" val="30700863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合并以上步骤的完整代码</a:t>
            </a:r>
            <a:endParaRPr lang="zh-CN" altLang="en-US" dirty="0"/>
          </a:p>
        </p:txBody>
      </p:sp>
      <p:sp>
        <p:nvSpPr>
          <p:cNvPr id="3" name="内容占位符 2"/>
          <p:cNvSpPr>
            <a:spLocks noGrp="1"/>
          </p:cNvSpPr>
          <p:nvPr>
            <p:ph idx="1"/>
          </p:nvPr>
        </p:nvSpPr>
        <p:spPr>
          <a:xfrm>
            <a:off x="838200" y="1810649"/>
            <a:ext cx="5348377" cy="4764956"/>
          </a:xfrm>
          <a:ln>
            <a:solidFill>
              <a:schemeClr val="accent1"/>
            </a:solidFill>
          </a:ln>
        </p:spPr>
        <p:txBody>
          <a:bodyPr>
            <a:noAutofit/>
          </a:bodyPr>
          <a:lstStyle/>
          <a:p>
            <a:pPr marL="0" indent="0">
              <a:lnSpc>
                <a:spcPts val="2600"/>
              </a:lnSpc>
              <a:spcBef>
                <a:spcPts val="0"/>
              </a:spcBef>
              <a:buNone/>
            </a:pPr>
            <a:r>
              <a:rPr lang="en-US" altLang="zh-CN" sz="1800" dirty="0" err="1"/>
              <a:t>struct</a:t>
            </a:r>
            <a:r>
              <a:rPr lang="en-US" altLang="zh-CN" sz="1800" dirty="0"/>
              <a:t> Student *create()</a:t>
            </a:r>
          </a:p>
          <a:p>
            <a:pPr marL="0" indent="0">
              <a:lnSpc>
                <a:spcPts val="2600"/>
              </a:lnSpc>
              <a:spcBef>
                <a:spcPts val="0"/>
              </a:spcBef>
              <a:buNone/>
            </a:pPr>
            <a:r>
              <a:rPr lang="en-US" altLang="zh-CN" sz="1800" dirty="0"/>
              <a:t>{</a:t>
            </a:r>
          </a:p>
          <a:p>
            <a:pPr marL="0" indent="0">
              <a:lnSpc>
                <a:spcPts val="2600"/>
              </a:lnSpc>
              <a:spcBef>
                <a:spcPts val="0"/>
              </a:spcBef>
              <a:buNone/>
            </a:pPr>
            <a:r>
              <a:rPr lang="en-US" altLang="zh-CN" sz="1800" dirty="0"/>
              <a:t>    </a:t>
            </a:r>
            <a:r>
              <a:rPr lang="en-US" altLang="zh-CN" sz="1800" dirty="0" err="1"/>
              <a:t>struct</a:t>
            </a:r>
            <a:r>
              <a:rPr lang="en-US" altLang="zh-CN" sz="1800" dirty="0"/>
              <a:t> Student *head;</a:t>
            </a:r>
          </a:p>
          <a:p>
            <a:pPr marL="0" indent="0">
              <a:lnSpc>
                <a:spcPts val="2600"/>
              </a:lnSpc>
              <a:spcBef>
                <a:spcPts val="0"/>
              </a:spcBef>
              <a:buNone/>
            </a:pPr>
            <a:r>
              <a:rPr lang="en-US" altLang="zh-CN" sz="1800" dirty="0" smtClean="0"/>
              <a:t>    </a:t>
            </a:r>
            <a:r>
              <a:rPr lang="en-US" altLang="zh-CN" sz="1800" dirty="0" err="1" smtClean="0"/>
              <a:t>struct</a:t>
            </a:r>
            <a:r>
              <a:rPr lang="en-US" altLang="zh-CN" sz="1800" dirty="0" smtClean="0"/>
              <a:t> </a:t>
            </a:r>
            <a:r>
              <a:rPr lang="en-US" altLang="zh-CN" sz="1800" dirty="0"/>
              <a:t>Student *p1,*p2</a:t>
            </a:r>
            <a:r>
              <a:rPr lang="en-US" altLang="zh-CN" sz="1800" dirty="0" smtClean="0"/>
              <a:t>;</a:t>
            </a:r>
            <a:endParaRPr lang="en-US" altLang="zh-CN" sz="1800" dirty="0"/>
          </a:p>
          <a:p>
            <a:pPr marL="0" indent="0">
              <a:lnSpc>
                <a:spcPts val="2600"/>
              </a:lnSpc>
              <a:spcBef>
                <a:spcPts val="0"/>
              </a:spcBef>
              <a:buNone/>
            </a:pPr>
            <a:r>
              <a:rPr lang="en-US" altLang="zh-CN" sz="1800" dirty="0" smtClean="0"/>
              <a:t>    </a:t>
            </a:r>
            <a:r>
              <a:rPr lang="en-US" altLang="zh-CN" sz="1800" dirty="0" smtClean="0">
                <a:solidFill>
                  <a:srgbClr val="00B050"/>
                </a:solidFill>
              </a:rPr>
              <a:t>//</a:t>
            </a:r>
            <a:r>
              <a:rPr lang="en-US" altLang="zh-CN" sz="1800" dirty="0">
                <a:solidFill>
                  <a:srgbClr val="00B050"/>
                </a:solidFill>
              </a:rPr>
              <a:t>1</a:t>
            </a:r>
          </a:p>
          <a:p>
            <a:pPr marL="0" indent="0">
              <a:lnSpc>
                <a:spcPts val="2600"/>
              </a:lnSpc>
              <a:spcBef>
                <a:spcPts val="0"/>
              </a:spcBef>
              <a:buNone/>
            </a:pPr>
            <a:r>
              <a:rPr lang="en-US" altLang="zh-CN" sz="1800" dirty="0" smtClean="0"/>
              <a:t>    head=p1=p2</a:t>
            </a:r>
            <a:r>
              <a:rPr lang="en-US" altLang="zh-CN" sz="1800" dirty="0"/>
              <a:t>=(</a:t>
            </a:r>
            <a:r>
              <a:rPr lang="en-US" altLang="zh-CN" sz="1800" dirty="0" err="1"/>
              <a:t>struct</a:t>
            </a:r>
            <a:r>
              <a:rPr lang="en-US" altLang="zh-CN" sz="1800" dirty="0"/>
              <a:t> Student*)</a:t>
            </a:r>
            <a:r>
              <a:rPr lang="en-US" altLang="zh-CN" sz="1800" dirty="0" err="1"/>
              <a:t>malloc</a:t>
            </a:r>
            <a:r>
              <a:rPr lang="en-US" altLang="zh-CN" sz="1800" dirty="0"/>
              <a:t>(LEN);</a:t>
            </a:r>
          </a:p>
          <a:p>
            <a:pPr marL="0" indent="0">
              <a:lnSpc>
                <a:spcPts val="2600"/>
              </a:lnSpc>
              <a:spcBef>
                <a:spcPts val="0"/>
              </a:spcBef>
              <a:buNone/>
            </a:pPr>
            <a:r>
              <a:rPr lang="en-US" altLang="zh-CN" sz="1800" dirty="0" smtClean="0"/>
              <a:t>    </a:t>
            </a:r>
            <a:r>
              <a:rPr lang="en-US" altLang="zh-CN" sz="1800" dirty="0" err="1" smtClean="0"/>
              <a:t>scanf</a:t>
            </a:r>
            <a:r>
              <a:rPr lang="en-US" altLang="zh-CN" sz="1800" dirty="0"/>
              <a:t>("%ld,%f",&amp;p1-&gt;num,&amp;p1-&gt;score</a:t>
            </a:r>
            <a:r>
              <a:rPr lang="en-US" altLang="zh-CN" sz="1800" dirty="0" smtClean="0"/>
              <a:t>);</a:t>
            </a:r>
            <a:endParaRPr lang="en-US" altLang="zh-CN" sz="1800" dirty="0"/>
          </a:p>
          <a:p>
            <a:pPr marL="0" indent="0">
              <a:lnSpc>
                <a:spcPts val="2600"/>
              </a:lnSpc>
              <a:spcBef>
                <a:spcPts val="0"/>
              </a:spcBef>
              <a:buNone/>
            </a:pPr>
            <a:r>
              <a:rPr lang="en-US" altLang="zh-CN" sz="1800" dirty="0" smtClean="0"/>
              <a:t>    </a:t>
            </a:r>
            <a:r>
              <a:rPr lang="en-US" altLang="zh-CN" sz="1800" dirty="0" smtClean="0">
                <a:solidFill>
                  <a:srgbClr val="00B050"/>
                </a:solidFill>
              </a:rPr>
              <a:t>//</a:t>
            </a:r>
            <a:r>
              <a:rPr lang="en-US" altLang="zh-CN" sz="1800" dirty="0">
                <a:solidFill>
                  <a:srgbClr val="00B050"/>
                </a:solidFill>
              </a:rPr>
              <a:t>2</a:t>
            </a:r>
          </a:p>
          <a:p>
            <a:pPr marL="0" indent="0">
              <a:lnSpc>
                <a:spcPts val="2600"/>
              </a:lnSpc>
              <a:spcBef>
                <a:spcPts val="0"/>
              </a:spcBef>
              <a:buNone/>
            </a:pPr>
            <a:r>
              <a:rPr lang="en-US" altLang="zh-CN" sz="1800" dirty="0" smtClean="0"/>
              <a:t>    p1</a:t>
            </a:r>
            <a:r>
              <a:rPr lang="en-US" altLang="zh-CN" sz="1800" dirty="0"/>
              <a:t>=(</a:t>
            </a:r>
            <a:r>
              <a:rPr lang="en-US" altLang="zh-CN" sz="1800" dirty="0" err="1"/>
              <a:t>struct</a:t>
            </a:r>
            <a:r>
              <a:rPr lang="en-US" altLang="zh-CN" sz="1800" dirty="0"/>
              <a:t> Student*)</a:t>
            </a:r>
            <a:r>
              <a:rPr lang="en-US" altLang="zh-CN" sz="1800" dirty="0" err="1"/>
              <a:t>malloc</a:t>
            </a:r>
            <a:r>
              <a:rPr lang="en-US" altLang="zh-CN" sz="1800" dirty="0"/>
              <a:t>(LEN);</a:t>
            </a:r>
          </a:p>
          <a:p>
            <a:pPr marL="0" indent="0">
              <a:lnSpc>
                <a:spcPts val="2600"/>
              </a:lnSpc>
              <a:spcBef>
                <a:spcPts val="0"/>
              </a:spcBef>
              <a:buNone/>
            </a:pPr>
            <a:r>
              <a:rPr lang="en-US" altLang="zh-CN" sz="1800" dirty="0" smtClean="0"/>
              <a:t>    </a:t>
            </a:r>
            <a:r>
              <a:rPr lang="en-US" altLang="zh-CN" sz="1800" dirty="0" err="1" smtClean="0"/>
              <a:t>scanf</a:t>
            </a:r>
            <a:r>
              <a:rPr lang="en-US" altLang="zh-CN" sz="1800" dirty="0"/>
              <a:t>("%ld,%f",&amp;p1-&gt;num,&amp;p1-&gt;score</a:t>
            </a:r>
            <a:r>
              <a:rPr lang="en-US" altLang="zh-CN" sz="1800" dirty="0" smtClean="0"/>
              <a:t>);</a:t>
            </a:r>
            <a:endParaRPr lang="en-US" altLang="zh-CN" sz="1800" dirty="0"/>
          </a:p>
          <a:p>
            <a:pPr marL="0" indent="0">
              <a:lnSpc>
                <a:spcPts val="2600"/>
              </a:lnSpc>
              <a:spcBef>
                <a:spcPts val="0"/>
              </a:spcBef>
              <a:buNone/>
            </a:pPr>
            <a:r>
              <a:rPr lang="en-US" altLang="zh-CN" sz="1800" dirty="0" smtClean="0">
                <a:solidFill>
                  <a:srgbClr val="00B050"/>
                </a:solidFill>
              </a:rPr>
              <a:t>    //</a:t>
            </a:r>
            <a:r>
              <a:rPr lang="en-US" altLang="zh-CN" sz="1800" dirty="0">
                <a:solidFill>
                  <a:srgbClr val="00B050"/>
                </a:solidFill>
              </a:rPr>
              <a:t>3</a:t>
            </a:r>
          </a:p>
          <a:p>
            <a:pPr marL="0" indent="0">
              <a:lnSpc>
                <a:spcPts val="2600"/>
              </a:lnSpc>
              <a:spcBef>
                <a:spcPts val="0"/>
              </a:spcBef>
              <a:buNone/>
            </a:pPr>
            <a:r>
              <a:rPr lang="en-US" altLang="zh-CN" sz="1800" dirty="0" smtClean="0"/>
              <a:t>    p2-</a:t>
            </a:r>
            <a:r>
              <a:rPr lang="en-US" altLang="zh-CN" sz="1800" dirty="0"/>
              <a:t>&gt;next=p1</a:t>
            </a:r>
            <a:r>
              <a:rPr lang="en-US" altLang="zh-CN" sz="1800" dirty="0" smtClean="0"/>
              <a:t>;</a:t>
            </a:r>
          </a:p>
          <a:p>
            <a:pPr marL="0" indent="0">
              <a:lnSpc>
                <a:spcPts val="2600"/>
              </a:lnSpc>
              <a:spcBef>
                <a:spcPts val="0"/>
              </a:spcBef>
              <a:buNone/>
            </a:pPr>
            <a:r>
              <a:rPr lang="en-US" altLang="zh-CN" sz="1800" dirty="0">
                <a:solidFill>
                  <a:srgbClr val="00B050"/>
                </a:solidFill>
              </a:rPr>
              <a:t> </a:t>
            </a:r>
            <a:r>
              <a:rPr lang="en-US" altLang="zh-CN" sz="1800" dirty="0" smtClean="0">
                <a:solidFill>
                  <a:srgbClr val="00B050"/>
                </a:solidFill>
              </a:rPr>
              <a:t>   //</a:t>
            </a:r>
            <a:r>
              <a:rPr lang="en-US" altLang="zh-CN" sz="1800" dirty="0">
                <a:solidFill>
                  <a:srgbClr val="00B050"/>
                </a:solidFill>
              </a:rPr>
              <a:t>4</a:t>
            </a:r>
          </a:p>
          <a:p>
            <a:pPr marL="0" indent="0">
              <a:lnSpc>
                <a:spcPts val="2600"/>
              </a:lnSpc>
              <a:spcBef>
                <a:spcPts val="0"/>
              </a:spcBef>
              <a:buNone/>
            </a:pPr>
            <a:r>
              <a:rPr lang="en-US" altLang="zh-CN" sz="1800" dirty="0"/>
              <a:t>    p2=p1;</a:t>
            </a:r>
          </a:p>
          <a:p>
            <a:pPr marL="0" indent="0">
              <a:lnSpc>
                <a:spcPts val="2600"/>
              </a:lnSpc>
              <a:spcBef>
                <a:spcPts val="0"/>
              </a:spcBef>
              <a:buNone/>
            </a:pPr>
            <a:endParaRPr lang="en-US" altLang="zh-CN" sz="1800" dirty="0"/>
          </a:p>
          <a:p>
            <a:pPr marL="0" indent="0">
              <a:lnSpc>
                <a:spcPts val="2600"/>
              </a:lnSpc>
              <a:spcBef>
                <a:spcPts val="0"/>
              </a:spcBef>
              <a:buNone/>
            </a:pPr>
            <a:r>
              <a:rPr lang="en-US" altLang="zh-CN" sz="1800" dirty="0"/>
              <a:t>	</a:t>
            </a:r>
            <a:endParaRPr lang="zh-CN" altLang="en-US" sz="1800" dirty="0"/>
          </a:p>
        </p:txBody>
      </p:sp>
      <p:sp>
        <p:nvSpPr>
          <p:cNvPr id="4" name="文本框 3"/>
          <p:cNvSpPr txBox="1"/>
          <p:nvPr/>
        </p:nvSpPr>
        <p:spPr>
          <a:xfrm>
            <a:off x="6315753" y="1822450"/>
            <a:ext cx="5038047" cy="4764956"/>
          </a:xfrm>
          <a:prstGeom prst="rect">
            <a:avLst/>
          </a:prstGeom>
          <a:ln>
            <a:solidFill>
              <a:schemeClr val="accent1"/>
            </a:solidFill>
          </a:ln>
        </p:spPr>
        <p:txBody>
          <a:bodyPr vert="horz" lIns="91440" tIns="45720" rIns="91440" bIns="45720" rtlCol="0">
            <a:noAutofit/>
          </a:bodyPr>
          <a:lstStyle>
            <a:lvl1pPr indent="0">
              <a:lnSpc>
                <a:spcPct val="90000"/>
              </a:lnSpc>
              <a:spcBef>
                <a:spcPts val="100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2600"/>
              </a:lnSpc>
              <a:spcBef>
                <a:spcPts val="0"/>
              </a:spcBef>
            </a:pPr>
            <a:r>
              <a:rPr lang="en-US" altLang="zh-CN" dirty="0" smtClean="0">
                <a:solidFill>
                  <a:srgbClr val="00B050"/>
                </a:solidFill>
              </a:rPr>
              <a:t>    //</a:t>
            </a:r>
            <a:r>
              <a:rPr lang="en-US" altLang="zh-CN" dirty="0">
                <a:solidFill>
                  <a:srgbClr val="00B050"/>
                </a:solidFill>
              </a:rPr>
              <a:t>5</a:t>
            </a:r>
          </a:p>
          <a:p>
            <a:pPr>
              <a:lnSpc>
                <a:spcPts val="2600"/>
              </a:lnSpc>
              <a:spcBef>
                <a:spcPts val="0"/>
              </a:spcBef>
            </a:pPr>
            <a:r>
              <a:rPr lang="en-US" altLang="zh-CN" dirty="0"/>
              <a:t>    p1=(</a:t>
            </a:r>
            <a:r>
              <a:rPr lang="en-US" altLang="zh-CN" dirty="0" err="1"/>
              <a:t>struct</a:t>
            </a:r>
            <a:r>
              <a:rPr lang="en-US" altLang="zh-CN" dirty="0"/>
              <a:t> Student*)</a:t>
            </a:r>
            <a:r>
              <a:rPr lang="en-US" altLang="zh-CN" dirty="0" err="1"/>
              <a:t>malloc</a:t>
            </a:r>
            <a:r>
              <a:rPr lang="en-US" altLang="zh-CN" dirty="0"/>
              <a:t>(LEN);</a:t>
            </a:r>
          </a:p>
          <a:p>
            <a:pPr>
              <a:lnSpc>
                <a:spcPts val="2600"/>
              </a:lnSpc>
              <a:spcBef>
                <a:spcPts val="0"/>
              </a:spcBef>
            </a:pPr>
            <a:r>
              <a:rPr lang="en-US" altLang="zh-CN" dirty="0"/>
              <a:t>    </a:t>
            </a:r>
            <a:r>
              <a:rPr lang="en-US" altLang="zh-CN" dirty="0" err="1"/>
              <a:t>scanf</a:t>
            </a:r>
            <a:r>
              <a:rPr lang="en-US" altLang="zh-CN" dirty="0"/>
              <a:t>("%ld,%f",&amp;p1-&gt;num,&amp;p1-&gt;score);</a:t>
            </a:r>
          </a:p>
          <a:p>
            <a:pPr>
              <a:lnSpc>
                <a:spcPts val="2600"/>
              </a:lnSpc>
              <a:spcBef>
                <a:spcPts val="0"/>
              </a:spcBef>
            </a:pPr>
            <a:r>
              <a:rPr lang="en-US" altLang="zh-CN" dirty="0" smtClean="0"/>
              <a:t>    </a:t>
            </a:r>
            <a:r>
              <a:rPr lang="en-US" altLang="zh-CN" dirty="0">
                <a:solidFill>
                  <a:srgbClr val="00B050"/>
                </a:solidFill>
              </a:rPr>
              <a:t>//6</a:t>
            </a:r>
          </a:p>
          <a:p>
            <a:pPr>
              <a:lnSpc>
                <a:spcPts val="2600"/>
              </a:lnSpc>
              <a:spcBef>
                <a:spcPts val="0"/>
              </a:spcBef>
            </a:pPr>
            <a:r>
              <a:rPr lang="en-US" altLang="zh-CN" dirty="0"/>
              <a:t>    p2-&gt;next=p1;</a:t>
            </a:r>
          </a:p>
          <a:p>
            <a:pPr>
              <a:lnSpc>
                <a:spcPts val="2600"/>
              </a:lnSpc>
              <a:spcBef>
                <a:spcPts val="0"/>
              </a:spcBef>
            </a:pPr>
            <a:r>
              <a:rPr lang="en-US" altLang="zh-CN" dirty="0"/>
              <a:t>    p2=p1</a:t>
            </a:r>
            <a:r>
              <a:rPr lang="en-US" altLang="zh-CN" dirty="0" smtClean="0"/>
              <a:t>;</a:t>
            </a:r>
            <a:endParaRPr lang="en-US" altLang="zh-CN" dirty="0"/>
          </a:p>
          <a:p>
            <a:pPr>
              <a:lnSpc>
                <a:spcPts val="2600"/>
              </a:lnSpc>
              <a:spcBef>
                <a:spcPts val="0"/>
              </a:spcBef>
            </a:pPr>
            <a:r>
              <a:rPr lang="en-US" altLang="zh-CN" dirty="0"/>
              <a:t>    </a:t>
            </a:r>
            <a:r>
              <a:rPr lang="en-US" altLang="zh-CN" dirty="0">
                <a:solidFill>
                  <a:srgbClr val="00B050"/>
                </a:solidFill>
              </a:rPr>
              <a:t>//7</a:t>
            </a:r>
          </a:p>
          <a:p>
            <a:pPr>
              <a:lnSpc>
                <a:spcPts val="2600"/>
              </a:lnSpc>
              <a:spcBef>
                <a:spcPts val="0"/>
              </a:spcBef>
            </a:pPr>
            <a:r>
              <a:rPr lang="en-US" altLang="zh-CN" dirty="0"/>
              <a:t>    p1=(</a:t>
            </a:r>
            <a:r>
              <a:rPr lang="en-US" altLang="zh-CN" dirty="0" err="1"/>
              <a:t>struct</a:t>
            </a:r>
            <a:r>
              <a:rPr lang="en-US" altLang="zh-CN" dirty="0"/>
              <a:t> Student*)</a:t>
            </a:r>
            <a:r>
              <a:rPr lang="en-US" altLang="zh-CN" dirty="0" err="1"/>
              <a:t>malloc</a:t>
            </a:r>
            <a:r>
              <a:rPr lang="en-US" altLang="zh-CN" dirty="0"/>
              <a:t>(LEN);</a:t>
            </a:r>
          </a:p>
          <a:p>
            <a:pPr>
              <a:lnSpc>
                <a:spcPts val="2600"/>
              </a:lnSpc>
              <a:spcBef>
                <a:spcPts val="0"/>
              </a:spcBef>
            </a:pPr>
            <a:r>
              <a:rPr lang="en-US" altLang="zh-CN" dirty="0"/>
              <a:t>    </a:t>
            </a:r>
            <a:r>
              <a:rPr lang="en-US" altLang="zh-CN" dirty="0" err="1"/>
              <a:t>scanf</a:t>
            </a:r>
            <a:r>
              <a:rPr lang="en-US" altLang="zh-CN" dirty="0"/>
              <a:t>("%ld,%f",&amp;p1-&gt;num,&amp;p1-&gt;score);</a:t>
            </a:r>
          </a:p>
          <a:p>
            <a:pPr>
              <a:lnSpc>
                <a:spcPts val="2600"/>
              </a:lnSpc>
              <a:spcBef>
                <a:spcPts val="0"/>
              </a:spcBef>
            </a:pPr>
            <a:r>
              <a:rPr lang="en-US" altLang="zh-CN" dirty="0" smtClean="0">
                <a:solidFill>
                  <a:srgbClr val="00B050"/>
                </a:solidFill>
              </a:rPr>
              <a:t>    </a:t>
            </a:r>
            <a:r>
              <a:rPr lang="en-US" altLang="zh-CN" dirty="0">
                <a:solidFill>
                  <a:srgbClr val="00B050"/>
                </a:solidFill>
              </a:rPr>
              <a:t>//8</a:t>
            </a:r>
          </a:p>
          <a:p>
            <a:pPr>
              <a:lnSpc>
                <a:spcPts val="2600"/>
              </a:lnSpc>
              <a:spcBef>
                <a:spcPts val="0"/>
              </a:spcBef>
            </a:pPr>
            <a:r>
              <a:rPr lang="en-US" altLang="zh-CN" dirty="0"/>
              <a:t>    p2-&gt;next=NULL</a:t>
            </a:r>
            <a:r>
              <a:rPr lang="en-US" altLang="zh-CN" dirty="0" smtClean="0"/>
              <a:t>;</a:t>
            </a:r>
            <a:endParaRPr lang="en-US" altLang="zh-CN" dirty="0"/>
          </a:p>
          <a:p>
            <a:pPr>
              <a:lnSpc>
                <a:spcPts val="2600"/>
              </a:lnSpc>
              <a:spcBef>
                <a:spcPts val="0"/>
              </a:spcBef>
            </a:pPr>
            <a:r>
              <a:rPr lang="en-US" altLang="zh-CN" dirty="0"/>
              <a:t>    return head;</a:t>
            </a:r>
          </a:p>
          <a:p>
            <a:pPr>
              <a:lnSpc>
                <a:spcPts val="2600"/>
              </a:lnSpc>
              <a:spcBef>
                <a:spcPts val="0"/>
              </a:spcBef>
            </a:pPr>
            <a:r>
              <a:rPr lang="en-US" altLang="zh-CN" dirty="0" smtClean="0"/>
              <a:t>}</a:t>
            </a:r>
            <a:endParaRPr lang="zh-CN" altLang="en-US" dirty="0"/>
          </a:p>
        </p:txBody>
      </p:sp>
      <p:sp>
        <p:nvSpPr>
          <p:cNvPr id="5" name="文本框 4"/>
          <p:cNvSpPr txBox="1"/>
          <p:nvPr/>
        </p:nvSpPr>
        <p:spPr>
          <a:xfrm>
            <a:off x="6040315" y="520074"/>
            <a:ext cx="5181601" cy="10156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000" dirty="0" smtClean="0"/>
              <a:t>注意：步骤</a:t>
            </a:r>
            <a:r>
              <a:rPr lang="en-US" altLang="zh-CN" sz="2000" dirty="0" smtClean="0"/>
              <a:t>2,3,4</a:t>
            </a:r>
            <a:r>
              <a:rPr lang="zh-CN" altLang="en-US" sz="2000" dirty="0" smtClean="0"/>
              <a:t>和步骤</a:t>
            </a:r>
            <a:r>
              <a:rPr lang="en-US" altLang="zh-CN" sz="2000" dirty="0" smtClean="0"/>
              <a:t>5,6</a:t>
            </a:r>
            <a:r>
              <a:rPr lang="zh-CN" altLang="en-US" sz="2000" dirty="0" smtClean="0"/>
              <a:t>的代码是一样的，如果有多个结点要添加，可以写成循环。</a:t>
            </a:r>
            <a:r>
              <a:rPr lang="zh-CN" altLang="en-US" sz="2000" dirty="0"/>
              <a:t>写</a:t>
            </a:r>
            <a:r>
              <a:rPr lang="zh-CN" altLang="en-US" sz="2000" dirty="0" smtClean="0"/>
              <a:t>成循环后，</a:t>
            </a:r>
            <a:r>
              <a:rPr lang="zh-CN" altLang="en-US" sz="2000" dirty="0"/>
              <a:t>步骤</a:t>
            </a:r>
            <a:r>
              <a:rPr lang="en-US" altLang="zh-CN" sz="2000" dirty="0" smtClean="0"/>
              <a:t>7</a:t>
            </a:r>
            <a:r>
              <a:rPr lang="zh-CN" altLang="en-US" sz="2000" dirty="0" smtClean="0"/>
              <a:t>和</a:t>
            </a:r>
            <a:r>
              <a:rPr lang="en-US" altLang="zh-CN" sz="2000" dirty="0" smtClean="0"/>
              <a:t>2</a:t>
            </a:r>
            <a:r>
              <a:rPr lang="zh-CN" altLang="en-US" sz="2000" dirty="0" smtClean="0"/>
              <a:t>重复，需要删除</a:t>
            </a:r>
            <a:r>
              <a:rPr lang="zh-CN" altLang="en-US" sz="2000" dirty="0"/>
              <a:t>步骤</a:t>
            </a:r>
            <a:r>
              <a:rPr lang="en-US" altLang="zh-CN" sz="2000" dirty="0" smtClean="0"/>
              <a:t>7</a:t>
            </a:r>
            <a:r>
              <a:rPr lang="zh-CN" altLang="en-US" sz="2000" dirty="0" smtClean="0"/>
              <a:t>。</a:t>
            </a:r>
            <a:endParaRPr lang="zh-CN" altLang="en-US" sz="2000" dirty="0"/>
          </a:p>
        </p:txBody>
      </p:sp>
    </p:spTree>
    <p:extLst>
      <p:ext uri="{BB962C8B-B14F-4D97-AF65-F5344CB8AC3E}">
        <p14:creationId xmlns:p14="http://schemas.microsoft.com/office/powerpoint/2010/main" val="1674898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将步骤</a:t>
            </a:r>
            <a:r>
              <a:rPr lang="en-US" altLang="zh-CN" dirty="0" smtClean="0"/>
              <a:t>2,3,4</a:t>
            </a:r>
            <a:r>
              <a:rPr lang="zh-CN" altLang="en-US" dirty="0" smtClean="0"/>
              <a:t>写成循环，终止条件是</a:t>
            </a:r>
            <a:r>
              <a:rPr lang="en-US" altLang="zh-CN" dirty="0" smtClean="0"/>
              <a:t>p1-&gt;</a:t>
            </a:r>
            <a:r>
              <a:rPr lang="en-US" altLang="zh-CN" dirty="0" err="1" smtClean="0"/>
              <a:t>num</a:t>
            </a:r>
            <a:r>
              <a:rPr lang="en-US" altLang="zh-CN" dirty="0" smtClean="0"/>
              <a:t>==0</a:t>
            </a:r>
            <a:endParaRPr lang="zh-CN" altLang="en-US" dirty="0"/>
          </a:p>
        </p:txBody>
      </p:sp>
      <p:sp>
        <p:nvSpPr>
          <p:cNvPr id="3" name="内容占位符 2"/>
          <p:cNvSpPr>
            <a:spLocks noGrp="1"/>
          </p:cNvSpPr>
          <p:nvPr>
            <p:ph idx="1"/>
          </p:nvPr>
        </p:nvSpPr>
        <p:spPr>
          <a:xfrm>
            <a:off x="838200" y="1810649"/>
            <a:ext cx="5348377" cy="4764956"/>
          </a:xfrm>
          <a:ln>
            <a:solidFill>
              <a:schemeClr val="accent1"/>
            </a:solidFill>
          </a:ln>
        </p:spPr>
        <p:txBody>
          <a:bodyPr>
            <a:noAutofit/>
          </a:bodyPr>
          <a:lstStyle/>
          <a:p>
            <a:pPr marL="0" indent="0">
              <a:lnSpc>
                <a:spcPts val="2600"/>
              </a:lnSpc>
              <a:spcBef>
                <a:spcPts val="0"/>
              </a:spcBef>
              <a:buNone/>
            </a:pPr>
            <a:r>
              <a:rPr lang="en-US" altLang="zh-CN" sz="1800" dirty="0" err="1"/>
              <a:t>struct</a:t>
            </a:r>
            <a:r>
              <a:rPr lang="en-US" altLang="zh-CN" sz="1800" dirty="0"/>
              <a:t> Student *create()</a:t>
            </a:r>
          </a:p>
          <a:p>
            <a:pPr marL="0" indent="0">
              <a:lnSpc>
                <a:spcPts val="2600"/>
              </a:lnSpc>
              <a:spcBef>
                <a:spcPts val="0"/>
              </a:spcBef>
              <a:buNone/>
            </a:pPr>
            <a:r>
              <a:rPr lang="en-US" altLang="zh-CN" sz="1800" dirty="0"/>
              <a:t>{</a:t>
            </a:r>
          </a:p>
          <a:p>
            <a:pPr marL="0" indent="0">
              <a:lnSpc>
                <a:spcPts val="2600"/>
              </a:lnSpc>
              <a:spcBef>
                <a:spcPts val="0"/>
              </a:spcBef>
              <a:buNone/>
            </a:pPr>
            <a:r>
              <a:rPr lang="en-US" altLang="zh-CN" sz="1800" dirty="0"/>
              <a:t>    </a:t>
            </a:r>
            <a:r>
              <a:rPr lang="en-US" altLang="zh-CN" sz="1800" dirty="0" err="1"/>
              <a:t>struct</a:t>
            </a:r>
            <a:r>
              <a:rPr lang="en-US" altLang="zh-CN" sz="1800" dirty="0"/>
              <a:t> Student *head;</a:t>
            </a:r>
          </a:p>
          <a:p>
            <a:pPr marL="0" indent="0">
              <a:lnSpc>
                <a:spcPts val="2600"/>
              </a:lnSpc>
              <a:spcBef>
                <a:spcPts val="0"/>
              </a:spcBef>
              <a:buNone/>
            </a:pPr>
            <a:r>
              <a:rPr lang="en-US" altLang="zh-CN" sz="1800" dirty="0" smtClean="0"/>
              <a:t>    </a:t>
            </a:r>
            <a:r>
              <a:rPr lang="en-US" altLang="zh-CN" sz="1800" dirty="0" err="1" smtClean="0"/>
              <a:t>struct</a:t>
            </a:r>
            <a:r>
              <a:rPr lang="en-US" altLang="zh-CN" sz="1800" dirty="0" smtClean="0"/>
              <a:t> </a:t>
            </a:r>
            <a:r>
              <a:rPr lang="en-US" altLang="zh-CN" sz="1800" dirty="0"/>
              <a:t>Student *p1,*p2</a:t>
            </a:r>
            <a:r>
              <a:rPr lang="en-US" altLang="zh-CN" sz="1800" dirty="0" smtClean="0"/>
              <a:t>;</a:t>
            </a:r>
            <a:endParaRPr lang="en-US" altLang="zh-CN" sz="1800" dirty="0"/>
          </a:p>
          <a:p>
            <a:pPr marL="0" indent="0">
              <a:lnSpc>
                <a:spcPts val="2600"/>
              </a:lnSpc>
              <a:spcBef>
                <a:spcPts val="0"/>
              </a:spcBef>
              <a:buNone/>
            </a:pPr>
            <a:r>
              <a:rPr lang="en-US" altLang="zh-CN" sz="1800" dirty="0" smtClean="0"/>
              <a:t>    </a:t>
            </a:r>
            <a:r>
              <a:rPr lang="en-US" altLang="zh-CN" sz="1800" dirty="0" smtClean="0">
                <a:solidFill>
                  <a:srgbClr val="00B050"/>
                </a:solidFill>
              </a:rPr>
              <a:t>//</a:t>
            </a:r>
            <a:r>
              <a:rPr lang="en-US" altLang="zh-CN" sz="1800" dirty="0">
                <a:solidFill>
                  <a:srgbClr val="00B050"/>
                </a:solidFill>
              </a:rPr>
              <a:t>1</a:t>
            </a:r>
          </a:p>
          <a:p>
            <a:pPr marL="0" indent="0">
              <a:lnSpc>
                <a:spcPts val="2600"/>
              </a:lnSpc>
              <a:spcBef>
                <a:spcPts val="0"/>
              </a:spcBef>
              <a:buNone/>
            </a:pPr>
            <a:r>
              <a:rPr lang="en-US" altLang="zh-CN" sz="1800" dirty="0" smtClean="0"/>
              <a:t>    head=p1=p2</a:t>
            </a:r>
            <a:r>
              <a:rPr lang="en-US" altLang="zh-CN" sz="1800" dirty="0"/>
              <a:t>=(</a:t>
            </a:r>
            <a:r>
              <a:rPr lang="en-US" altLang="zh-CN" sz="1800" dirty="0" err="1"/>
              <a:t>struct</a:t>
            </a:r>
            <a:r>
              <a:rPr lang="en-US" altLang="zh-CN" sz="1800" dirty="0"/>
              <a:t> Student*)</a:t>
            </a:r>
            <a:r>
              <a:rPr lang="en-US" altLang="zh-CN" sz="1800" dirty="0" err="1"/>
              <a:t>malloc</a:t>
            </a:r>
            <a:r>
              <a:rPr lang="en-US" altLang="zh-CN" sz="1800" dirty="0"/>
              <a:t>(LEN);</a:t>
            </a:r>
          </a:p>
          <a:p>
            <a:pPr marL="0" indent="0">
              <a:lnSpc>
                <a:spcPts val="2600"/>
              </a:lnSpc>
              <a:spcBef>
                <a:spcPts val="0"/>
              </a:spcBef>
              <a:buNone/>
            </a:pPr>
            <a:r>
              <a:rPr lang="en-US" altLang="zh-CN" sz="1800" dirty="0" smtClean="0"/>
              <a:t>    </a:t>
            </a:r>
            <a:r>
              <a:rPr lang="en-US" altLang="zh-CN" sz="1800" dirty="0" err="1" smtClean="0"/>
              <a:t>scanf</a:t>
            </a:r>
            <a:r>
              <a:rPr lang="en-US" altLang="zh-CN" sz="1800" dirty="0"/>
              <a:t>("%ld,%f",&amp;p1-&gt;num,&amp;p1-&gt;score</a:t>
            </a:r>
            <a:r>
              <a:rPr lang="en-US" altLang="zh-CN" sz="1800" dirty="0" smtClean="0"/>
              <a:t>);</a:t>
            </a:r>
          </a:p>
          <a:p>
            <a:pPr marL="0" indent="0">
              <a:lnSpc>
                <a:spcPts val="2600"/>
              </a:lnSpc>
              <a:spcBef>
                <a:spcPts val="0"/>
              </a:spcBef>
              <a:buNone/>
            </a:pPr>
            <a:endParaRPr lang="en-US" altLang="zh-CN" sz="1800" dirty="0"/>
          </a:p>
          <a:p>
            <a:pPr marL="0" indent="0">
              <a:lnSpc>
                <a:spcPts val="2600"/>
              </a:lnSpc>
              <a:spcBef>
                <a:spcPts val="0"/>
              </a:spcBef>
              <a:buNone/>
            </a:pPr>
            <a:r>
              <a:rPr lang="en-US" altLang="zh-CN" sz="1800" dirty="0" smtClean="0"/>
              <a:t>    </a:t>
            </a:r>
            <a:r>
              <a:rPr lang="en-US" altLang="zh-CN" sz="1800" b="1" dirty="0" smtClean="0">
                <a:solidFill>
                  <a:srgbClr val="FF0000"/>
                </a:solidFill>
              </a:rPr>
              <a:t>if (p1-&gt;</a:t>
            </a:r>
            <a:r>
              <a:rPr lang="en-US" altLang="zh-CN" sz="1800" b="1" dirty="0" err="1" smtClean="0">
                <a:solidFill>
                  <a:srgbClr val="FF0000"/>
                </a:solidFill>
              </a:rPr>
              <a:t>num</a:t>
            </a:r>
            <a:r>
              <a:rPr lang="en-US" altLang="zh-CN" sz="1800" b="1" dirty="0" smtClean="0">
                <a:solidFill>
                  <a:srgbClr val="FF0000"/>
                </a:solidFill>
              </a:rPr>
              <a:t> == 0) return NULL;</a:t>
            </a:r>
            <a:endParaRPr lang="en-US" altLang="zh-CN" sz="1800" b="1" dirty="0">
              <a:solidFill>
                <a:srgbClr val="FF0000"/>
              </a:solidFill>
            </a:endParaRPr>
          </a:p>
          <a:p>
            <a:pPr marL="0" indent="0">
              <a:lnSpc>
                <a:spcPts val="2600"/>
              </a:lnSpc>
              <a:spcBef>
                <a:spcPts val="0"/>
              </a:spcBef>
              <a:buNone/>
            </a:pPr>
            <a:r>
              <a:rPr lang="en-US" altLang="zh-CN" sz="1800" dirty="0"/>
              <a:t>    </a:t>
            </a:r>
            <a:r>
              <a:rPr lang="en-US" altLang="zh-CN" sz="1800" b="1" dirty="0">
                <a:solidFill>
                  <a:srgbClr val="FF0000"/>
                </a:solidFill>
              </a:rPr>
              <a:t>while </a:t>
            </a:r>
            <a:r>
              <a:rPr lang="en-US" altLang="zh-CN" sz="1800" b="1" dirty="0" smtClean="0">
                <a:solidFill>
                  <a:srgbClr val="FF0000"/>
                </a:solidFill>
              </a:rPr>
              <a:t>(1)</a:t>
            </a:r>
            <a:endParaRPr lang="en-US" altLang="zh-CN" sz="1800" b="1" dirty="0">
              <a:solidFill>
                <a:srgbClr val="FF0000"/>
              </a:solidFill>
            </a:endParaRPr>
          </a:p>
          <a:p>
            <a:pPr marL="0" indent="0">
              <a:lnSpc>
                <a:spcPts val="2600"/>
              </a:lnSpc>
              <a:spcBef>
                <a:spcPts val="0"/>
              </a:spcBef>
              <a:buNone/>
            </a:pPr>
            <a:r>
              <a:rPr lang="en-US" altLang="zh-CN" sz="1800" dirty="0" smtClean="0"/>
              <a:t>    {</a:t>
            </a:r>
          </a:p>
          <a:p>
            <a:pPr marL="0" indent="0">
              <a:lnSpc>
                <a:spcPts val="2600"/>
              </a:lnSpc>
              <a:spcBef>
                <a:spcPts val="0"/>
              </a:spcBef>
              <a:buNone/>
            </a:pPr>
            <a:r>
              <a:rPr lang="en-US" altLang="zh-CN" sz="1800" dirty="0"/>
              <a:t> </a:t>
            </a:r>
            <a:r>
              <a:rPr lang="en-US" altLang="zh-CN" sz="1800" dirty="0" smtClean="0"/>
              <a:t>     </a:t>
            </a:r>
            <a:r>
              <a:rPr lang="en-US" altLang="zh-CN" sz="1800" dirty="0" smtClean="0">
                <a:solidFill>
                  <a:srgbClr val="00B050"/>
                </a:solidFill>
              </a:rPr>
              <a:t>//</a:t>
            </a:r>
            <a:r>
              <a:rPr lang="en-US" altLang="zh-CN" sz="1800" dirty="0">
                <a:solidFill>
                  <a:srgbClr val="00B050"/>
                </a:solidFill>
              </a:rPr>
              <a:t>2</a:t>
            </a:r>
          </a:p>
          <a:p>
            <a:pPr marL="0" indent="0">
              <a:lnSpc>
                <a:spcPts val="2600"/>
              </a:lnSpc>
              <a:spcBef>
                <a:spcPts val="0"/>
              </a:spcBef>
              <a:buNone/>
            </a:pPr>
            <a:r>
              <a:rPr lang="en-US" altLang="zh-CN" sz="1800" dirty="0" smtClean="0"/>
              <a:t>      p1</a:t>
            </a:r>
            <a:r>
              <a:rPr lang="en-US" altLang="zh-CN" sz="1800" dirty="0"/>
              <a:t>=(</a:t>
            </a:r>
            <a:r>
              <a:rPr lang="en-US" altLang="zh-CN" sz="1800" dirty="0" err="1"/>
              <a:t>struct</a:t>
            </a:r>
            <a:r>
              <a:rPr lang="en-US" altLang="zh-CN" sz="1800" dirty="0"/>
              <a:t> Student*)</a:t>
            </a:r>
            <a:r>
              <a:rPr lang="en-US" altLang="zh-CN" sz="1800" dirty="0" err="1"/>
              <a:t>malloc</a:t>
            </a:r>
            <a:r>
              <a:rPr lang="en-US" altLang="zh-CN" sz="1800" dirty="0"/>
              <a:t>(LEN);</a:t>
            </a:r>
          </a:p>
          <a:p>
            <a:pPr marL="0" indent="0">
              <a:lnSpc>
                <a:spcPts val="2600"/>
              </a:lnSpc>
              <a:spcBef>
                <a:spcPts val="0"/>
              </a:spcBef>
              <a:buNone/>
            </a:pPr>
            <a:r>
              <a:rPr lang="en-US" altLang="zh-CN" sz="1800" dirty="0" smtClean="0"/>
              <a:t>      </a:t>
            </a:r>
            <a:r>
              <a:rPr lang="en-US" altLang="zh-CN" sz="1800" dirty="0" err="1" smtClean="0"/>
              <a:t>scanf</a:t>
            </a:r>
            <a:r>
              <a:rPr lang="en-US" altLang="zh-CN" sz="1800" dirty="0"/>
              <a:t>("%ld,%f",&amp;p1-&gt;num,&amp;p1-&gt;score</a:t>
            </a:r>
            <a:r>
              <a:rPr lang="en-US" altLang="zh-CN" sz="1800" dirty="0" smtClean="0"/>
              <a:t>);      </a:t>
            </a:r>
            <a:endParaRPr lang="en-US" altLang="zh-CN" sz="1800" dirty="0"/>
          </a:p>
          <a:p>
            <a:pPr marL="0" indent="0">
              <a:lnSpc>
                <a:spcPts val="2600"/>
              </a:lnSpc>
              <a:spcBef>
                <a:spcPts val="0"/>
              </a:spcBef>
              <a:buNone/>
            </a:pPr>
            <a:r>
              <a:rPr lang="en-US" altLang="zh-CN" sz="1800" dirty="0"/>
              <a:t>	</a:t>
            </a:r>
            <a:endParaRPr lang="zh-CN" altLang="en-US" sz="1800" dirty="0"/>
          </a:p>
        </p:txBody>
      </p:sp>
      <p:sp>
        <p:nvSpPr>
          <p:cNvPr id="4" name="文本框 3"/>
          <p:cNvSpPr txBox="1"/>
          <p:nvPr/>
        </p:nvSpPr>
        <p:spPr>
          <a:xfrm>
            <a:off x="6315753" y="1822450"/>
            <a:ext cx="5038047" cy="4764956"/>
          </a:xfrm>
          <a:prstGeom prst="rect">
            <a:avLst/>
          </a:prstGeom>
          <a:ln>
            <a:solidFill>
              <a:schemeClr val="accent1"/>
            </a:solidFill>
          </a:ln>
        </p:spPr>
        <p:txBody>
          <a:bodyPr vert="horz" lIns="91440" tIns="45720" rIns="91440" bIns="45720" rtlCol="0">
            <a:noAutofit/>
          </a:bodyPr>
          <a:lstStyle>
            <a:lvl1pPr indent="0">
              <a:lnSpc>
                <a:spcPct val="90000"/>
              </a:lnSpc>
              <a:spcBef>
                <a:spcPts val="100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ts val="2600"/>
              </a:lnSpc>
              <a:spcBef>
                <a:spcPts val="0"/>
              </a:spcBef>
            </a:pPr>
            <a:r>
              <a:rPr lang="en-US" altLang="zh-CN" dirty="0" smtClean="0">
                <a:solidFill>
                  <a:srgbClr val="FF0000"/>
                </a:solidFill>
              </a:rPr>
              <a:t>      </a:t>
            </a:r>
            <a:r>
              <a:rPr lang="en-US" altLang="zh-CN" b="1" dirty="0">
                <a:solidFill>
                  <a:srgbClr val="FF0000"/>
                </a:solidFill>
              </a:rPr>
              <a:t>if (p1-&gt;</a:t>
            </a:r>
            <a:r>
              <a:rPr lang="en-US" altLang="zh-CN" b="1" dirty="0" err="1">
                <a:solidFill>
                  <a:srgbClr val="FF0000"/>
                </a:solidFill>
              </a:rPr>
              <a:t>num</a:t>
            </a:r>
            <a:r>
              <a:rPr lang="en-US" altLang="zh-CN" b="1" dirty="0">
                <a:solidFill>
                  <a:srgbClr val="FF0000"/>
                </a:solidFill>
              </a:rPr>
              <a:t> == 0)  </a:t>
            </a:r>
            <a:endParaRPr lang="en-US" altLang="zh-CN" b="1" dirty="0" smtClean="0">
              <a:solidFill>
                <a:srgbClr val="FF0000"/>
              </a:solidFill>
            </a:endParaRPr>
          </a:p>
          <a:p>
            <a:pPr>
              <a:lnSpc>
                <a:spcPts val="2600"/>
              </a:lnSpc>
              <a:spcBef>
                <a:spcPts val="0"/>
              </a:spcBef>
            </a:pPr>
            <a:r>
              <a:rPr lang="en-US" altLang="zh-CN" b="1" dirty="0">
                <a:solidFill>
                  <a:srgbClr val="FF0000"/>
                </a:solidFill>
              </a:rPr>
              <a:t> </a:t>
            </a:r>
            <a:r>
              <a:rPr lang="en-US" altLang="zh-CN" b="1" dirty="0" smtClean="0">
                <a:solidFill>
                  <a:srgbClr val="FF0000"/>
                </a:solidFill>
              </a:rPr>
              <a:t>        break</a:t>
            </a:r>
            <a:r>
              <a:rPr lang="en-US" altLang="zh-CN" b="1" dirty="0">
                <a:solidFill>
                  <a:srgbClr val="FF0000"/>
                </a:solidFill>
              </a:rPr>
              <a:t>;</a:t>
            </a:r>
          </a:p>
          <a:p>
            <a:pPr>
              <a:lnSpc>
                <a:spcPts val="2600"/>
              </a:lnSpc>
              <a:spcBef>
                <a:spcPts val="0"/>
              </a:spcBef>
            </a:pPr>
            <a:endParaRPr lang="en-US" altLang="zh-CN" dirty="0" smtClean="0"/>
          </a:p>
          <a:p>
            <a:pPr>
              <a:lnSpc>
                <a:spcPts val="2600"/>
              </a:lnSpc>
              <a:spcBef>
                <a:spcPts val="0"/>
              </a:spcBef>
            </a:pPr>
            <a:r>
              <a:rPr lang="en-US" altLang="zh-CN" dirty="0"/>
              <a:t> </a:t>
            </a:r>
            <a:r>
              <a:rPr lang="en-US" altLang="zh-CN" dirty="0" smtClean="0"/>
              <a:t>     </a:t>
            </a:r>
            <a:r>
              <a:rPr lang="en-US" altLang="zh-CN" dirty="0" smtClean="0">
                <a:solidFill>
                  <a:srgbClr val="00B050"/>
                </a:solidFill>
              </a:rPr>
              <a:t>//</a:t>
            </a:r>
            <a:r>
              <a:rPr lang="en-US" altLang="zh-CN" dirty="0">
                <a:solidFill>
                  <a:srgbClr val="00B050"/>
                </a:solidFill>
              </a:rPr>
              <a:t>3</a:t>
            </a:r>
          </a:p>
          <a:p>
            <a:pPr>
              <a:lnSpc>
                <a:spcPts val="2600"/>
              </a:lnSpc>
              <a:spcBef>
                <a:spcPts val="0"/>
              </a:spcBef>
            </a:pPr>
            <a:r>
              <a:rPr lang="en-US" altLang="zh-CN" dirty="0"/>
              <a:t>    </a:t>
            </a:r>
            <a:r>
              <a:rPr lang="en-US" altLang="zh-CN" dirty="0" smtClean="0"/>
              <a:t>  p2-</a:t>
            </a:r>
            <a:r>
              <a:rPr lang="en-US" altLang="zh-CN" dirty="0"/>
              <a:t>&gt;next=p1;</a:t>
            </a:r>
          </a:p>
          <a:p>
            <a:pPr>
              <a:lnSpc>
                <a:spcPts val="2600"/>
              </a:lnSpc>
              <a:spcBef>
                <a:spcPts val="0"/>
              </a:spcBef>
            </a:pPr>
            <a:r>
              <a:rPr lang="en-US" altLang="zh-CN" dirty="0"/>
              <a:t>    </a:t>
            </a:r>
            <a:r>
              <a:rPr lang="en-US" altLang="zh-CN" dirty="0" smtClean="0"/>
              <a:t>  </a:t>
            </a:r>
            <a:r>
              <a:rPr lang="en-US" altLang="zh-CN" dirty="0" smtClean="0">
                <a:solidFill>
                  <a:srgbClr val="00B050"/>
                </a:solidFill>
              </a:rPr>
              <a:t>//</a:t>
            </a:r>
            <a:r>
              <a:rPr lang="en-US" altLang="zh-CN" dirty="0">
                <a:solidFill>
                  <a:srgbClr val="00B050"/>
                </a:solidFill>
              </a:rPr>
              <a:t>4</a:t>
            </a:r>
          </a:p>
          <a:p>
            <a:pPr>
              <a:lnSpc>
                <a:spcPts val="2600"/>
              </a:lnSpc>
              <a:spcBef>
                <a:spcPts val="0"/>
              </a:spcBef>
            </a:pPr>
            <a:r>
              <a:rPr lang="en-US" altLang="zh-CN" dirty="0"/>
              <a:t>    </a:t>
            </a:r>
            <a:r>
              <a:rPr lang="en-US" altLang="zh-CN" dirty="0" smtClean="0"/>
              <a:t>  p2=p1;</a:t>
            </a:r>
          </a:p>
          <a:p>
            <a:pPr>
              <a:lnSpc>
                <a:spcPts val="2600"/>
              </a:lnSpc>
              <a:spcBef>
                <a:spcPts val="0"/>
              </a:spcBef>
            </a:pPr>
            <a:r>
              <a:rPr lang="en-US" altLang="zh-CN" dirty="0" smtClean="0"/>
              <a:t>    }</a:t>
            </a:r>
            <a:endParaRPr lang="en-US" altLang="zh-CN" dirty="0"/>
          </a:p>
          <a:p>
            <a:pPr>
              <a:lnSpc>
                <a:spcPts val="2600"/>
              </a:lnSpc>
              <a:spcBef>
                <a:spcPts val="0"/>
              </a:spcBef>
            </a:pPr>
            <a:endParaRPr lang="en-US" altLang="zh-CN" dirty="0" smtClean="0"/>
          </a:p>
          <a:p>
            <a:pPr>
              <a:lnSpc>
                <a:spcPts val="2600"/>
              </a:lnSpc>
              <a:spcBef>
                <a:spcPts val="0"/>
              </a:spcBef>
            </a:pPr>
            <a:r>
              <a:rPr lang="en-US" altLang="zh-CN" dirty="0"/>
              <a:t> </a:t>
            </a:r>
            <a:r>
              <a:rPr lang="en-US" altLang="zh-CN" dirty="0" smtClean="0"/>
              <a:t>   </a:t>
            </a:r>
            <a:r>
              <a:rPr lang="en-US" altLang="zh-CN" dirty="0" smtClean="0">
                <a:solidFill>
                  <a:srgbClr val="00B050"/>
                </a:solidFill>
              </a:rPr>
              <a:t>//</a:t>
            </a:r>
            <a:r>
              <a:rPr lang="en-US" altLang="zh-CN" dirty="0">
                <a:solidFill>
                  <a:srgbClr val="00B050"/>
                </a:solidFill>
              </a:rPr>
              <a:t>8</a:t>
            </a:r>
          </a:p>
          <a:p>
            <a:pPr>
              <a:lnSpc>
                <a:spcPts val="2600"/>
              </a:lnSpc>
              <a:spcBef>
                <a:spcPts val="0"/>
              </a:spcBef>
            </a:pPr>
            <a:r>
              <a:rPr lang="en-US" altLang="zh-CN" dirty="0"/>
              <a:t>    p2-&gt;next=NULL</a:t>
            </a:r>
            <a:r>
              <a:rPr lang="en-US" altLang="zh-CN" dirty="0" smtClean="0"/>
              <a:t>;</a:t>
            </a:r>
            <a:endParaRPr lang="en-US" altLang="zh-CN" dirty="0"/>
          </a:p>
          <a:p>
            <a:pPr>
              <a:lnSpc>
                <a:spcPts val="2600"/>
              </a:lnSpc>
              <a:spcBef>
                <a:spcPts val="0"/>
              </a:spcBef>
            </a:pPr>
            <a:endParaRPr lang="en-US" altLang="zh-CN" dirty="0" smtClean="0"/>
          </a:p>
          <a:p>
            <a:pPr>
              <a:lnSpc>
                <a:spcPts val="2600"/>
              </a:lnSpc>
              <a:spcBef>
                <a:spcPts val="0"/>
              </a:spcBef>
            </a:pPr>
            <a:r>
              <a:rPr lang="en-US" altLang="zh-CN" dirty="0"/>
              <a:t> </a:t>
            </a:r>
            <a:r>
              <a:rPr lang="en-US" altLang="zh-CN" dirty="0" smtClean="0"/>
              <a:t>   return </a:t>
            </a:r>
            <a:r>
              <a:rPr lang="en-US" altLang="zh-CN" dirty="0"/>
              <a:t>head;</a:t>
            </a:r>
          </a:p>
          <a:p>
            <a:pPr>
              <a:lnSpc>
                <a:spcPts val="2600"/>
              </a:lnSpc>
              <a:spcBef>
                <a:spcPts val="0"/>
              </a:spcBef>
            </a:pPr>
            <a:r>
              <a:rPr lang="en-US" altLang="zh-CN" dirty="0" smtClean="0"/>
              <a:t>}</a:t>
            </a:r>
            <a:endParaRPr lang="zh-CN" altLang="en-US" dirty="0"/>
          </a:p>
        </p:txBody>
      </p:sp>
      <p:sp>
        <p:nvSpPr>
          <p:cNvPr id="5" name="文本框 4"/>
          <p:cNvSpPr txBox="1"/>
          <p:nvPr/>
        </p:nvSpPr>
        <p:spPr>
          <a:xfrm>
            <a:off x="8621486" y="2430658"/>
            <a:ext cx="2732313"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Wingdings" panose="05000000000000000000" pitchFamily="2" charset="2"/>
              <a:buChar char="ü"/>
            </a:pPr>
            <a:r>
              <a:rPr lang="zh-CN" altLang="en-US" sz="2000" dirty="0" smtClean="0"/>
              <a:t>这个版本与课本代码略有不同，区别在于</a:t>
            </a:r>
            <a:r>
              <a:rPr lang="en-US" altLang="zh-CN" sz="2000" dirty="0" smtClean="0"/>
              <a:t>head</a:t>
            </a:r>
            <a:r>
              <a:rPr lang="zh-CN" altLang="en-US" sz="2000" dirty="0" smtClean="0"/>
              <a:t>的赋值时机。课本放在</a:t>
            </a:r>
            <a:r>
              <a:rPr lang="en-US" altLang="zh-CN" sz="2000" dirty="0" smtClean="0"/>
              <a:t>while</a:t>
            </a:r>
            <a:r>
              <a:rPr lang="zh-CN" altLang="en-US" sz="2000" dirty="0" smtClean="0"/>
              <a:t>里赋值，所以需要多一个判断。</a:t>
            </a:r>
            <a:endParaRPr lang="en-US" altLang="zh-CN" sz="2000" dirty="0" smtClean="0"/>
          </a:p>
          <a:p>
            <a:pPr marL="342900" indent="-342900">
              <a:buFont typeface="Wingdings" panose="05000000000000000000" pitchFamily="2" charset="2"/>
              <a:buChar char="ü"/>
            </a:pPr>
            <a:endParaRPr lang="en-US" altLang="zh-CN" sz="2000" dirty="0"/>
          </a:p>
          <a:p>
            <a:pPr marL="342900" indent="-342900">
              <a:buFont typeface="Wingdings" panose="05000000000000000000" pitchFamily="2" charset="2"/>
              <a:buChar char="ü"/>
            </a:pPr>
            <a:r>
              <a:rPr lang="zh-CN" altLang="en-US" sz="2000" dirty="0" smtClean="0"/>
              <a:t>从看图说话的角度来说，这个版本更正宗。</a:t>
            </a:r>
            <a:endParaRPr lang="en-US" altLang="zh-CN" sz="2000" dirty="0" smtClean="0"/>
          </a:p>
          <a:p>
            <a:pPr marL="342900" indent="-342900">
              <a:buFont typeface="Wingdings" panose="05000000000000000000" pitchFamily="2" charset="2"/>
              <a:buChar char="ü"/>
            </a:pPr>
            <a:endParaRPr lang="en-US" altLang="zh-CN" sz="2000" dirty="0"/>
          </a:p>
          <a:p>
            <a:pPr marL="342900" indent="-342900">
              <a:buFont typeface="Wingdings" panose="05000000000000000000" pitchFamily="2" charset="2"/>
              <a:buChar char="ü"/>
            </a:pPr>
            <a:r>
              <a:rPr lang="zh-CN" altLang="en-US" sz="2000" dirty="0" smtClean="0"/>
              <a:t>内存泄漏暂不考虑。</a:t>
            </a:r>
            <a:endParaRPr lang="zh-CN" altLang="en-US" sz="2000" dirty="0"/>
          </a:p>
        </p:txBody>
      </p:sp>
    </p:spTree>
    <p:extLst>
      <p:ext uri="{BB962C8B-B14F-4D97-AF65-F5344CB8AC3E}">
        <p14:creationId xmlns:p14="http://schemas.microsoft.com/office/powerpoint/2010/main" val="1020361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a:t>
            </a:r>
            <a:r>
              <a:rPr lang="zh-CN" altLang="en-US" smtClean="0"/>
              <a:t>的</a:t>
            </a:r>
            <a:r>
              <a:rPr lang="zh-CN" altLang="en-US"/>
              <a:t>动</a:t>
            </a:r>
            <a:r>
              <a:rPr lang="zh-CN" altLang="en-US" smtClean="0"/>
              <a:t>态</a:t>
            </a:r>
            <a:r>
              <a:rPr lang="zh-CN" altLang="en-US"/>
              <a:t>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id="{5382CD89-35B6-4BD4-B332-B011068CC402}"/>
              </a:ext>
            </a:extLst>
          </p:cNvPr>
          <p:cNvSpPr/>
          <p:nvPr/>
        </p:nvSpPr>
        <p:spPr>
          <a:xfrm>
            <a:off x="788137" y="1293564"/>
            <a:ext cx="10245048"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stdlib.h</a:t>
            </a:r>
            <a:r>
              <a:rPr lang="en-US" altLang="zh-CN" sz="1400" dirty="0"/>
              <a:t>&gt;</a:t>
            </a:r>
          </a:p>
          <a:p>
            <a:pPr defTabSz="363538">
              <a:lnSpc>
                <a:spcPct val="120000"/>
              </a:lnSpc>
            </a:pPr>
            <a:r>
              <a:rPr lang="en-US" altLang="zh-CN" sz="1400" dirty="0"/>
              <a:t>#define LEN </a:t>
            </a:r>
            <a:r>
              <a:rPr lang="en-US" altLang="zh-CN" sz="1400" dirty="0" err="1"/>
              <a:t>sizeof</a:t>
            </a:r>
            <a:r>
              <a:rPr lang="en-US" altLang="zh-CN" sz="1400" dirty="0"/>
              <a:t>(</a:t>
            </a:r>
            <a:r>
              <a:rPr lang="en-US" altLang="zh-CN" sz="1400" dirty="0" err="1"/>
              <a:t>struct</a:t>
            </a:r>
            <a:r>
              <a:rPr lang="en-US" altLang="zh-CN" sz="1400" dirty="0"/>
              <a:t> Student)</a:t>
            </a:r>
          </a:p>
          <a:p>
            <a:pPr defTabSz="363538">
              <a:lnSpc>
                <a:spcPct val="120000"/>
              </a:lnSpc>
            </a:pPr>
            <a:r>
              <a:rPr lang="en-US" altLang="zh-CN" sz="1400" dirty="0" err="1"/>
              <a:t>struct</a:t>
            </a:r>
            <a:r>
              <a:rPr lang="en-US" altLang="zh-CN" sz="1400" dirty="0"/>
              <a:t> Student</a:t>
            </a:r>
          </a:p>
          <a:p>
            <a:pPr defTabSz="363538">
              <a:lnSpc>
                <a:spcPct val="120000"/>
              </a:lnSpc>
            </a:pPr>
            <a:r>
              <a:rPr lang="en-US" altLang="zh-CN" sz="1400" dirty="0"/>
              <a:t>{	long </a:t>
            </a:r>
            <a:r>
              <a:rPr lang="en-US" altLang="zh-CN" sz="1400" dirty="0" err="1"/>
              <a:t>num</a:t>
            </a:r>
            <a:r>
              <a:rPr lang="en-US" altLang="zh-CN" sz="1400" dirty="0"/>
              <a:t>;</a:t>
            </a:r>
          </a:p>
          <a:p>
            <a:pPr defTabSz="363538">
              <a:lnSpc>
                <a:spcPct val="120000"/>
              </a:lnSpc>
            </a:pPr>
            <a:r>
              <a:rPr lang="en-US" altLang="zh-CN" sz="1400" dirty="0"/>
              <a:t>	float score;</a:t>
            </a:r>
          </a:p>
          <a:p>
            <a:pPr defTabSz="363538">
              <a:lnSpc>
                <a:spcPct val="120000"/>
              </a:lnSpc>
            </a:pPr>
            <a:r>
              <a:rPr lang="en-US" altLang="zh-CN" sz="1400" dirty="0"/>
              <a:t>	</a:t>
            </a:r>
            <a:r>
              <a:rPr lang="en-US" altLang="zh-CN" sz="1400" dirty="0" err="1"/>
              <a:t>struct</a:t>
            </a:r>
            <a:r>
              <a:rPr lang="en-US" altLang="zh-CN" sz="1400" dirty="0"/>
              <a:t> Student*next;</a:t>
            </a:r>
          </a:p>
          <a:p>
            <a:pPr defTabSz="363538">
              <a:lnSpc>
                <a:spcPct val="120000"/>
              </a:lnSpc>
            </a:pPr>
            <a:r>
              <a:rPr lang="en-US" altLang="zh-CN" sz="1400" dirty="0"/>
              <a:t>};</a:t>
            </a:r>
          </a:p>
          <a:p>
            <a:pPr defTabSz="363538">
              <a:lnSpc>
                <a:spcPct val="120000"/>
              </a:lnSpc>
            </a:pPr>
            <a:r>
              <a:rPr lang="en-US" altLang="zh-CN" sz="1400" dirty="0" err="1"/>
              <a:t>int</a:t>
            </a:r>
            <a:r>
              <a:rPr lang="en-US" altLang="zh-CN" sz="1400" dirty="0"/>
              <a:t> n; </a:t>
            </a:r>
            <a:r>
              <a:rPr lang="en-US" altLang="zh-CN" sz="1400" dirty="0" smtClean="0"/>
              <a:t>	</a:t>
            </a:r>
            <a:r>
              <a:rPr lang="en-US" altLang="zh-CN" sz="1400" dirty="0" smtClean="0">
                <a:solidFill>
                  <a:srgbClr val="008000"/>
                </a:solidFill>
              </a:rPr>
              <a:t>//</a:t>
            </a:r>
            <a:r>
              <a:rPr lang="en-US" altLang="zh-CN" sz="1400" dirty="0">
                <a:solidFill>
                  <a:srgbClr val="008000"/>
                </a:solidFill>
              </a:rPr>
              <a:t>n</a:t>
            </a:r>
            <a:r>
              <a:rPr lang="zh-CN" altLang="en-US" sz="1400" dirty="0">
                <a:solidFill>
                  <a:srgbClr val="008000"/>
                </a:solidFill>
              </a:rPr>
              <a:t>为全局变量，本文件模块中各函数均可使用它</a:t>
            </a:r>
          </a:p>
          <a:p>
            <a:pPr defTabSz="363538">
              <a:lnSpc>
                <a:spcPct val="120000"/>
              </a:lnSpc>
            </a:pPr>
            <a:r>
              <a:rPr lang="en-US" altLang="zh-CN" sz="1400" dirty="0" err="1">
                <a:solidFill>
                  <a:schemeClr val="accent6"/>
                </a:solidFill>
              </a:rPr>
              <a:t>struct</a:t>
            </a:r>
            <a:r>
              <a:rPr lang="en-US" altLang="zh-CN" sz="1400" dirty="0">
                <a:solidFill>
                  <a:schemeClr val="accent6"/>
                </a:solidFill>
              </a:rPr>
              <a:t> </a:t>
            </a:r>
            <a:r>
              <a:rPr lang="en-US" altLang="zh-CN" sz="1400" dirty="0" smtClean="0">
                <a:solidFill>
                  <a:schemeClr val="accent6"/>
                </a:solidFill>
              </a:rPr>
              <a:t>Student *</a:t>
            </a:r>
            <a:r>
              <a:rPr lang="en-US" altLang="zh-CN" sz="1400" dirty="0" err="1">
                <a:solidFill>
                  <a:schemeClr val="accent6"/>
                </a:solidFill>
              </a:rPr>
              <a:t>creat</a:t>
            </a:r>
            <a:r>
              <a:rPr lang="en-US" altLang="zh-CN" sz="1400" dirty="0">
                <a:solidFill>
                  <a:schemeClr val="accent6"/>
                </a:solidFill>
              </a:rPr>
              <a:t>(void</a:t>
            </a:r>
            <a:r>
              <a:rPr lang="en-US" altLang="zh-CN" sz="1400" dirty="0" smtClean="0">
                <a:solidFill>
                  <a:schemeClr val="accent6"/>
                </a:solidFill>
              </a:rPr>
              <a:t>)</a:t>
            </a:r>
          </a:p>
          <a:p>
            <a:pPr defTabSz="363538">
              <a:lnSpc>
                <a:spcPct val="120000"/>
              </a:lnSpc>
            </a:pPr>
            <a:r>
              <a:rPr lang="en-US" altLang="zh-CN" sz="1400" dirty="0">
                <a:solidFill>
                  <a:srgbClr val="008000"/>
                </a:solidFill>
              </a:rPr>
              <a:t>//</a:t>
            </a:r>
            <a:r>
              <a:rPr lang="zh-CN" altLang="en-US" sz="1400" dirty="0">
                <a:solidFill>
                  <a:srgbClr val="008000"/>
                </a:solidFill>
              </a:rPr>
              <a:t>定义函数。此函数返回一个指向链表头的指针</a:t>
            </a:r>
          </a:p>
          <a:p>
            <a:pPr defTabSz="363538">
              <a:lnSpc>
                <a:spcPct val="120000"/>
              </a:lnSpc>
            </a:pPr>
            <a:r>
              <a:rPr lang="en-US" altLang="zh-CN" sz="1400" dirty="0"/>
              <a:t>{	</a:t>
            </a:r>
            <a:r>
              <a:rPr lang="en-US" altLang="zh-CN" sz="1400" dirty="0" err="1"/>
              <a:t>struct</a:t>
            </a:r>
            <a:r>
              <a:rPr lang="en-US" altLang="zh-CN" sz="1400" dirty="0"/>
              <a:t> </a:t>
            </a:r>
            <a:r>
              <a:rPr lang="en-US" altLang="zh-CN" sz="1400" dirty="0" smtClean="0"/>
              <a:t>Student *</a:t>
            </a:r>
            <a:r>
              <a:rPr lang="en-US" altLang="zh-CN" sz="1400" dirty="0"/>
              <a:t>head;</a:t>
            </a:r>
          </a:p>
          <a:p>
            <a:pPr defTabSz="363538">
              <a:lnSpc>
                <a:spcPct val="120000"/>
              </a:lnSpc>
            </a:pPr>
            <a:r>
              <a:rPr lang="en-US" altLang="zh-CN" sz="1400" dirty="0"/>
              <a:t>	</a:t>
            </a:r>
            <a:r>
              <a:rPr lang="en-US" altLang="zh-CN" sz="1400" dirty="0" err="1"/>
              <a:t>struct</a:t>
            </a:r>
            <a:r>
              <a:rPr lang="en-US" altLang="zh-CN" sz="1400" dirty="0"/>
              <a:t> </a:t>
            </a:r>
            <a:r>
              <a:rPr lang="en-US" altLang="zh-CN" sz="1400" dirty="0" smtClean="0"/>
              <a:t>Student *</a:t>
            </a:r>
            <a:r>
              <a:rPr lang="en-US" altLang="zh-CN" sz="1400" dirty="0"/>
              <a:t>p1,*p2;</a:t>
            </a:r>
          </a:p>
          <a:p>
            <a:pPr defTabSz="363538">
              <a:lnSpc>
                <a:spcPct val="120000"/>
              </a:lnSpc>
            </a:pPr>
            <a:r>
              <a:rPr lang="en-US" altLang="zh-CN" sz="1400" dirty="0"/>
              <a:t>	n=0;</a:t>
            </a:r>
          </a:p>
          <a:p>
            <a:pPr defTabSz="363538">
              <a:lnSpc>
                <a:spcPct val="120000"/>
              </a:lnSpc>
            </a:pPr>
            <a:r>
              <a:rPr lang="en-US" altLang="zh-CN" sz="1400" dirty="0"/>
              <a:t>	</a:t>
            </a:r>
            <a:r>
              <a:rPr lang="en-US" altLang="zh-CN" sz="1400" dirty="0">
                <a:solidFill>
                  <a:schemeClr val="accent6"/>
                </a:solidFill>
              </a:rPr>
              <a:t>p1=p2=(</a:t>
            </a:r>
            <a:r>
              <a:rPr lang="en-US" altLang="zh-CN" sz="1400" dirty="0" err="1">
                <a:solidFill>
                  <a:schemeClr val="accent6"/>
                </a:solidFill>
              </a:rPr>
              <a:t>struct</a:t>
            </a:r>
            <a:r>
              <a:rPr lang="en-US" altLang="zh-CN" sz="1400" dirty="0">
                <a:solidFill>
                  <a:schemeClr val="accent6"/>
                </a:solidFill>
              </a:rPr>
              <a:t> Student*) </a:t>
            </a:r>
            <a:r>
              <a:rPr lang="en-US" altLang="zh-CN" sz="1400" dirty="0" err="1">
                <a:solidFill>
                  <a:schemeClr val="accent6"/>
                </a:solidFill>
              </a:rPr>
              <a:t>malloc</a:t>
            </a:r>
            <a:r>
              <a:rPr lang="en-US" altLang="zh-CN" sz="1400" dirty="0">
                <a:solidFill>
                  <a:schemeClr val="accent6"/>
                </a:solidFill>
              </a:rPr>
              <a:t>(LEN);  </a:t>
            </a:r>
            <a:r>
              <a:rPr lang="en-US" altLang="zh-CN" sz="1400" dirty="0">
                <a:solidFill>
                  <a:srgbClr val="008000"/>
                </a:solidFill>
              </a:rPr>
              <a:t>//</a:t>
            </a:r>
            <a:r>
              <a:rPr lang="zh-CN" altLang="en-US" sz="1400" dirty="0">
                <a:solidFill>
                  <a:srgbClr val="008000"/>
                </a:solidFill>
              </a:rPr>
              <a:t>开辟一个新单元</a:t>
            </a:r>
          </a:p>
          <a:p>
            <a:pPr defTabSz="363538">
              <a:lnSpc>
                <a:spcPct val="120000"/>
              </a:lnSpc>
            </a:pPr>
            <a:r>
              <a:rPr lang="zh-CN" altLang="en-US" sz="1400" dirty="0"/>
              <a:t>	</a:t>
            </a:r>
            <a:r>
              <a:rPr lang="en-US" altLang="zh-CN" sz="1400" dirty="0" err="1"/>
              <a:t>scanf</a:t>
            </a:r>
            <a:r>
              <a:rPr lang="en-US" altLang="zh-CN" sz="1400" dirty="0"/>
              <a:t>("%ld,%f",&amp;p1-&gt;num,&amp;p1-&gt;score</a:t>
            </a:r>
            <a:r>
              <a:rPr lang="en-US" altLang="zh-CN" sz="1400" dirty="0" smtClean="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输入第</a:t>
            </a:r>
            <a:r>
              <a:rPr lang="en-US" altLang="zh-CN" sz="1400" dirty="0">
                <a:solidFill>
                  <a:srgbClr val="008000"/>
                </a:solidFill>
              </a:rPr>
              <a:t>1</a:t>
            </a:r>
            <a:r>
              <a:rPr lang="zh-CN" altLang="en-US" sz="1400" dirty="0">
                <a:solidFill>
                  <a:srgbClr val="008000"/>
                </a:solidFill>
              </a:rPr>
              <a:t>个学生的学号和成绩</a:t>
            </a:r>
          </a:p>
          <a:p>
            <a:pPr defTabSz="363538">
              <a:lnSpc>
                <a:spcPct val="120000"/>
              </a:lnSpc>
            </a:pPr>
            <a:r>
              <a:rPr lang="zh-CN" altLang="en-US" sz="1400" dirty="0"/>
              <a:t>	</a:t>
            </a:r>
            <a:r>
              <a:rPr lang="en-US" altLang="zh-CN" sz="1400" dirty="0"/>
              <a:t>head=NULL;</a:t>
            </a:r>
          </a:p>
          <a:p>
            <a:pPr defTabSz="363538">
              <a:lnSpc>
                <a:spcPct val="120000"/>
              </a:lnSpc>
            </a:pPr>
            <a:r>
              <a:rPr lang="en-US" altLang="zh-CN" sz="1400" dirty="0"/>
              <a:t>	while(p1-&gt;</a:t>
            </a:r>
            <a:r>
              <a:rPr lang="en-US" altLang="zh-CN" sz="1400" dirty="0" err="1"/>
              <a:t>num</a:t>
            </a:r>
            <a:r>
              <a:rPr lang="en-US" altLang="zh-CN" sz="1400" dirty="0"/>
              <a:t>!=0)</a:t>
            </a:r>
          </a:p>
          <a:p>
            <a:pPr defTabSz="363538">
              <a:lnSpc>
                <a:spcPct val="120000"/>
              </a:lnSpc>
            </a:pPr>
            <a:r>
              <a:rPr lang="en-US" altLang="zh-CN" sz="1400" dirty="0"/>
              <a:t>	{	n=n+1;</a:t>
            </a:r>
          </a:p>
          <a:p>
            <a:pPr defTabSz="363538">
              <a:lnSpc>
                <a:spcPct val="120000"/>
              </a:lnSpc>
            </a:pPr>
            <a:r>
              <a:rPr lang="en-US" altLang="zh-CN" sz="1400" dirty="0"/>
              <a:t>		</a:t>
            </a:r>
            <a:r>
              <a:rPr lang="en-US" altLang="zh-CN" sz="1400" dirty="0">
                <a:solidFill>
                  <a:schemeClr val="accent6"/>
                </a:solidFill>
              </a:rPr>
              <a:t>if(n==1) head=p1;</a:t>
            </a:r>
          </a:p>
          <a:p>
            <a:pPr defTabSz="363538">
              <a:lnSpc>
                <a:spcPct val="120000"/>
              </a:lnSpc>
            </a:pPr>
            <a:r>
              <a:rPr lang="en-US" altLang="zh-CN" sz="1400" dirty="0"/>
              <a:t>		</a:t>
            </a:r>
            <a:r>
              <a:rPr lang="en-US" altLang="zh-CN" sz="1400" dirty="0">
                <a:solidFill>
                  <a:schemeClr val="accent6"/>
                </a:solidFill>
              </a:rPr>
              <a:t>else p2-&gt;next=p1;</a:t>
            </a:r>
          </a:p>
          <a:p>
            <a:pPr defTabSz="363538">
              <a:lnSpc>
                <a:spcPct val="120000"/>
              </a:lnSpc>
            </a:pPr>
            <a:r>
              <a:rPr lang="en-US" altLang="zh-CN" sz="1400" dirty="0"/>
              <a:t>		</a:t>
            </a:r>
            <a:r>
              <a:rPr lang="en-US" altLang="zh-CN" sz="1400" dirty="0">
                <a:solidFill>
                  <a:schemeClr val="accent6"/>
                </a:solidFill>
              </a:rPr>
              <a:t>p2=p1;</a:t>
            </a:r>
          </a:p>
          <a:p>
            <a:pPr defTabSz="363538">
              <a:lnSpc>
                <a:spcPct val="120000"/>
              </a:lnSpc>
            </a:pPr>
            <a:r>
              <a:rPr lang="en-US" altLang="zh-CN" sz="1400" dirty="0"/>
              <a:t>		</a:t>
            </a:r>
            <a:r>
              <a:rPr lang="en-US" altLang="zh-CN" sz="1400" dirty="0">
                <a:solidFill>
                  <a:schemeClr val="accent6"/>
                </a:solidFill>
              </a:rPr>
              <a:t>p1=(</a:t>
            </a:r>
            <a:r>
              <a:rPr lang="en-US" altLang="zh-CN" sz="1400" dirty="0" err="1">
                <a:solidFill>
                  <a:schemeClr val="accent6"/>
                </a:solidFill>
              </a:rPr>
              <a:t>struct</a:t>
            </a:r>
            <a:r>
              <a:rPr lang="en-US" altLang="zh-CN" sz="1400" dirty="0">
                <a:solidFill>
                  <a:schemeClr val="accent6"/>
                </a:solidFill>
              </a:rPr>
              <a:t> Student*)</a:t>
            </a:r>
            <a:r>
              <a:rPr lang="en-US" altLang="zh-CN" sz="1400" dirty="0" err="1">
                <a:solidFill>
                  <a:schemeClr val="accent6"/>
                </a:solidFill>
              </a:rPr>
              <a:t>malloc</a:t>
            </a:r>
            <a:r>
              <a:rPr lang="en-US" altLang="zh-CN" sz="1400" dirty="0">
                <a:solidFill>
                  <a:schemeClr val="accent6"/>
                </a:solidFill>
              </a:rPr>
              <a:t>(LEN</a:t>
            </a:r>
            <a:r>
              <a:rPr lang="en-US" altLang="zh-CN" sz="1400" dirty="0" smtClean="0">
                <a:solidFill>
                  <a:schemeClr val="accent6"/>
                </a:solidFill>
              </a:rPr>
              <a:t>);</a:t>
            </a:r>
          </a:p>
          <a:p>
            <a:pPr defTabSz="363538">
              <a:lnSpc>
                <a:spcPct val="120000"/>
              </a:lnSpc>
            </a:pP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开辟动态存储区，把起始地址赋给</a:t>
            </a:r>
            <a:r>
              <a:rPr lang="en-US" altLang="zh-CN" sz="1400" dirty="0">
                <a:solidFill>
                  <a:srgbClr val="008000"/>
                </a:solidFill>
              </a:rPr>
              <a:t>p1</a:t>
            </a:r>
          </a:p>
          <a:p>
            <a:pPr defTabSz="363538">
              <a:lnSpc>
                <a:spcPct val="120000"/>
              </a:lnSpc>
            </a:pPr>
            <a:r>
              <a:rPr lang="en-US" altLang="zh-CN" sz="1400" dirty="0"/>
              <a:t>		</a:t>
            </a:r>
            <a:r>
              <a:rPr lang="en-US" altLang="zh-CN" sz="1400" dirty="0" err="1"/>
              <a:t>scanf</a:t>
            </a:r>
            <a:r>
              <a:rPr lang="en-US" altLang="zh-CN" sz="1400" dirty="0"/>
              <a:t>("%ld,%f",&amp;p1-&gt;num,&amp;p1-&gt;score</a:t>
            </a:r>
            <a:r>
              <a:rPr lang="en-US" altLang="zh-CN" sz="1400" dirty="0" smtClean="0"/>
              <a:t>);</a:t>
            </a:r>
          </a:p>
          <a:p>
            <a:pPr defTabSz="363538">
              <a:lnSpc>
                <a:spcPct val="120000"/>
              </a:lnSpc>
            </a:pP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输入其他学生的学号和成绩</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r>
              <a:rPr lang="en-US" altLang="zh-CN" sz="1400" dirty="0">
                <a:solidFill>
                  <a:schemeClr val="accent6"/>
                </a:solidFill>
              </a:rPr>
              <a:t>p2-&gt;next=NULL;</a:t>
            </a:r>
          </a:p>
          <a:p>
            <a:pPr defTabSz="363538">
              <a:lnSpc>
                <a:spcPct val="120000"/>
              </a:lnSpc>
            </a:pPr>
            <a:r>
              <a:rPr lang="en-US" altLang="zh-CN" sz="1400" dirty="0"/>
              <a:t>	</a:t>
            </a:r>
            <a:r>
              <a:rPr lang="en-US" altLang="zh-CN" sz="1400" dirty="0">
                <a:solidFill>
                  <a:schemeClr val="accent6"/>
                </a:solidFill>
              </a:rPr>
              <a:t>return(head);</a:t>
            </a:r>
          </a:p>
          <a:p>
            <a:pPr defTabSz="363538">
              <a:lnSpc>
                <a:spcPct val="120000"/>
              </a:lnSpc>
            </a:pPr>
            <a:r>
              <a:rPr lang="en-US" altLang="zh-CN" sz="1400" dirty="0"/>
              <a: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solidFill>
                  <a:schemeClr val="accent6"/>
                </a:solidFill>
              </a:rPr>
              <a:t>struct</a:t>
            </a:r>
            <a:r>
              <a:rPr lang="en-US" altLang="zh-CN" sz="1400" dirty="0">
                <a:solidFill>
                  <a:schemeClr val="accent6"/>
                </a:solidFill>
              </a:rPr>
              <a:t> </a:t>
            </a:r>
            <a:r>
              <a:rPr lang="en-US" altLang="zh-CN" sz="1400" dirty="0" smtClean="0">
                <a:solidFill>
                  <a:schemeClr val="accent6"/>
                </a:solidFill>
              </a:rPr>
              <a:t>Student *</a:t>
            </a:r>
            <a:r>
              <a:rPr lang="en-US" altLang="zh-CN" sz="1400" dirty="0" err="1">
                <a:solidFill>
                  <a:schemeClr val="accent6"/>
                </a:solidFill>
              </a:rPr>
              <a:t>pt</a:t>
            </a:r>
            <a:r>
              <a:rPr lang="en-US" altLang="zh-CN" sz="1400" dirty="0">
                <a:solidFill>
                  <a:schemeClr val="accent6"/>
                </a:solidFill>
              </a:rPr>
              <a:t>;</a:t>
            </a:r>
          </a:p>
          <a:p>
            <a:pPr defTabSz="363538">
              <a:lnSpc>
                <a:spcPct val="120000"/>
              </a:lnSpc>
            </a:pPr>
            <a:r>
              <a:rPr lang="en-US" altLang="zh-CN" sz="1400" dirty="0"/>
              <a:t>	</a:t>
            </a:r>
            <a:r>
              <a:rPr lang="en-US" altLang="zh-CN" sz="1400" dirty="0" err="1">
                <a:solidFill>
                  <a:schemeClr val="accent6"/>
                </a:solidFill>
              </a:rPr>
              <a:t>pt</a:t>
            </a:r>
            <a:r>
              <a:rPr lang="en-US" altLang="zh-CN" sz="1400" dirty="0">
                <a:solidFill>
                  <a:schemeClr val="accent6"/>
                </a:solidFill>
              </a:rPr>
              <a:t>=</a:t>
            </a:r>
            <a:r>
              <a:rPr lang="en-US" altLang="zh-CN" sz="1400" dirty="0" err="1">
                <a:solidFill>
                  <a:schemeClr val="accent6"/>
                </a:solidFill>
              </a:rPr>
              <a:t>creat</a:t>
            </a:r>
            <a:r>
              <a:rPr lang="en-US" altLang="zh-CN" sz="1400" dirty="0">
                <a:solidFill>
                  <a:schemeClr val="accent6"/>
                </a:solidFill>
              </a:rPr>
              <a:t>(); </a:t>
            </a:r>
            <a:r>
              <a:rPr lang="en-US" altLang="zh-CN" sz="1400" dirty="0" smtClean="0"/>
              <a:t>	</a:t>
            </a:r>
            <a:r>
              <a:rPr lang="en-US" altLang="zh-CN" sz="1400" dirty="0" smtClean="0">
                <a:solidFill>
                  <a:srgbClr val="008000"/>
                </a:solidFill>
              </a:rPr>
              <a:t>//</a:t>
            </a:r>
            <a:r>
              <a:rPr lang="zh-CN" altLang="en-US" sz="1400" dirty="0">
                <a:solidFill>
                  <a:srgbClr val="008000"/>
                </a:solidFill>
              </a:rPr>
              <a:t>函数返回链表第一个结点的地址 </a:t>
            </a:r>
          </a:p>
          <a:p>
            <a:pPr defTabSz="363538">
              <a:lnSpc>
                <a:spcPct val="120000"/>
              </a:lnSpc>
            </a:pPr>
            <a:r>
              <a:rPr lang="zh-CN" altLang="en-US" sz="1400" dirty="0"/>
              <a:t>	</a:t>
            </a:r>
            <a:r>
              <a:rPr lang="en-US" altLang="zh-CN" sz="1400" dirty="0" err="1"/>
              <a:t>printf</a:t>
            </a:r>
            <a:r>
              <a:rPr lang="en-US" altLang="zh-CN" sz="1400" dirty="0"/>
              <a:t>("\</a:t>
            </a:r>
            <a:r>
              <a:rPr lang="en-US" altLang="zh-CN" sz="1400" dirty="0" err="1"/>
              <a:t>nnum</a:t>
            </a:r>
            <a:r>
              <a:rPr lang="en-US" altLang="zh-CN" sz="1400" dirty="0"/>
              <a:t>:%</a:t>
            </a:r>
            <a:r>
              <a:rPr lang="en-US" altLang="zh-CN" sz="1400" dirty="0" err="1"/>
              <a:t>ld</a:t>
            </a:r>
            <a:r>
              <a:rPr lang="en-US" altLang="zh-CN" sz="1400" dirty="0"/>
              <a:t>\</a:t>
            </a:r>
            <a:r>
              <a:rPr lang="en-US" altLang="zh-CN" sz="1400" dirty="0" err="1"/>
              <a:t>nscore</a:t>
            </a:r>
            <a:r>
              <a:rPr lang="en-US" altLang="zh-CN" sz="1400" dirty="0"/>
              <a:t>:%5.1f\n",</a:t>
            </a:r>
            <a:r>
              <a:rPr lang="en-US" altLang="zh-CN" sz="1400" dirty="0" err="1"/>
              <a:t>pt</a:t>
            </a:r>
            <a:r>
              <a:rPr lang="en-US" altLang="zh-CN" sz="1400" dirty="0"/>
              <a:t>-&gt;</a:t>
            </a:r>
            <a:r>
              <a:rPr lang="en-US" altLang="zh-CN" sz="1400" dirty="0" err="1"/>
              <a:t>num,pt</a:t>
            </a:r>
            <a:r>
              <a:rPr lang="en-US" altLang="zh-CN" sz="1400" dirty="0"/>
              <a:t>-&gt;score</a:t>
            </a:r>
            <a:r>
              <a:rPr lang="en-US" altLang="zh-CN" sz="1400" dirty="0" smtClean="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输出第</a:t>
            </a:r>
            <a:r>
              <a:rPr lang="en-US" altLang="zh-CN" sz="1400" dirty="0">
                <a:solidFill>
                  <a:srgbClr val="008000"/>
                </a:solidFill>
              </a:rPr>
              <a:t>1</a:t>
            </a:r>
            <a:r>
              <a:rPr lang="zh-CN" altLang="en-US" sz="1400" dirty="0">
                <a:solidFill>
                  <a:srgbClr val="008000"/>
                </a:solidFill>
              </a:rPr>
              <a:t>个结点的成员值</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b="1" dirty="0">
              <a:solidFill>
                <a:srgbClr val="008000"/>
              </a:solidFill>
            </a:endParaRPr>
          </a:p>
        </p:txBody>
      </p:sp>
      <p:pic>
        <p:nvPicPr>
          <p:cNvPr id="4" name="图片 3"/>
          <p:cNvPicPr>
            <a:picLocks noChangeAspect="1"/>
          </p:cNvPicPr>
          <p:nvPr/>
        </p:nvPicPr>
        <p:blipFill>
          <a:blip r:embed="rId15" cstate="print"/>
          <a:stretch>
            <a:fillRect/>
          </a:stretch>
        </p:blipFill>
        <p:spPr>
          <a:xfrm>
            <a:off x="8362482" y="3513068"/>
            <a:ext cx="2670703" cy="1217958"/>
          </a:xfrm>
          <a:prstGeom prst="rect">
            <a:avLst/>
          </a:prstGeom>
        </p:spPr>
      </p:pic>
      <p:cxnSp>
        <p:nvCxnSpPr>
          <p:cNvPr id="30" name="直接连接符 29">
            <a:extLst>
              <a:ext uri="{FF2B5EF4-FFF2-40B4-BE49-F238E27FC236}">
                <a16:creationId xmlns:a16="http://schemas.microsoft.com/office/drawing/2014/main" id="{48EC88E4-3DEA-4882-A2F7-2A2472A7E690}"/>
              </a:ext>
            </a:extLst>
          </p:cNvPr>
          <p:cNvCxnSpPr>
            <a:cxnSpLocks/>
          </p:cNvCxnSpPr>
          <p:nvPr/>
        </p:nvCxnSpPr>
        <p:spPr>
          <a:xfrm>
            <a:off x="5785056" y="1293564"/>
            <a:ext cx="0" cy="5037662"/>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197167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输出链表</a:t>
            </a:r>
          </a:p>
        </p:txBody>
      </p:sp>
      <p:sp>
        <p:nvSpPr>
          <p:cNvPr id="3" name="内容占位符 2"/>
          <p:cNvSpPr>
            <a:spLocks noGrp="1"/>
          </p:cNvSpPr>
          <p:nvPr>
            <p:ph idx="1"/>
          </p:nvPr>
        </p:nvSpPr>
        <p:spPr>
          <a:xfrm>
            <a:off x="2231058" y="611158"/>
            <a:ext cx="712243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r>
              <a:rPr lang="zh-CN" altLang="en-US" sz="2000">
                <a:solidFill>
                  <a:schemeClr val="accent1"/>
                </a:solidFill>
              </a:rPr>
              <a:t>编写一个输出链表的函数</a:t>
            </a:r>
            <a:r>
              <a:rPr lang="en-US" altLang="zh-CN" sz="2000">
                <a:solidFill>
                  <a:schemeClr val="accent1"/>
                </a:solidFill>
              </a:rPr>
              <a:t>print</a:t>
            </a:r>
            <a:r>
              <a:rPr lang="zh-CN" altLang="en-US" sz="2000">
                <a:solidFill>
                  <a:schemeClr val="accent1"/>
                </a:solidFill>
              </a:rPr>
              <a:t>。</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id="{5382CD89-35B6-4BD4-B332-B011068CC402}"/>
              </a:ext>
            </a:extLst>
          </p:cNvPr>
          <p:cNvSpPr/>
          <p:nvPr/>
        </p:nvSpPr>
        <p:spPr>
          <a:xfrm>
            <a:off x="658741" y="1293564"/>
            <a:ext cx="7590552"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LEN sizeof(struct Student)</a:t>
            </a:r>
          </a:p>
          <a:p>
            <a:pPr defTabSz="363538">
              <a:lnSpc>
                <a:spcPct val="120000"/>
              </a:lnSpc>
            </a:pPr>
            <a:r>
              <a:rPr lang="en-US" altLang="zh-CN" sz="1400"/>
              <a:t>struct </a:t>
            </a:r>
            <a:r>
              <a:rPr lang="en-US" altLang="zh-CN" sz="1400" smtClean="0"/>
              <a:t>Student	</a:t>
            </a:r>
            <a:r>
              <a:rPr lang="en-US" altLang="zh-CN" sz="1400"/>
              <a:t>	</a:t>
            </a:r>
            <a:r>
              <a:rPr lang="en-US" altLang="zh-CN" sz="1400" smtClean="0"/>
              <a:t>			</a:t>
            </a:r>
            <a:r>
              <a:rPr lang="en-US" altLang="zh-CN" sz="1400" smtClean="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 *next;</a:t>
            </a:r>
          </a:p>
          <a:p>
            <a:pPr defTabSz="363538">
              <a:lnSpc>
                <a:spcPct val="120000"/>
              </a:lnSpc>
            </a:pPr>
            <a:r>
              <a:rPr lang="en-US" altLang="zh-CN" sz="1400"/>
              <a:t>};</a:t>
            </a:r>
          </a:p>
          <a:p>
            <a:pPr defTabSz="363538">
              <a:lnSpc>
                <a:spcPct val="120000"/>
              </a:lnSpc>
            </a:pPr>
            <a:r>
              <a:rPr lang="en-US" altLang="zh-CN" sz="1400"/>
              <a:t>int n;	</a:t>
            </a:r>
            <a:r>
              <a:rPr lang="en-US" altLang="zh-CN" sz="1400" smtClean="0"/>
              <a:t>					</a:t>
            </a:r>
            <a:r>
              <a:rPr lang="en-US" altLang="zh-CN" sz="1400">
                <a:solidFill>
                  <a:srgbClr val="008000"/>
                </a:solidFill>
              </a:rPr>
              <a:t>//</a:t>
            </a:r>
            <a:r>
              <a:rPr lang="zh-CN" altLang="en-US" sz="1400">
                <a:solidFill>
                  <a:srgbClr val="008000"/>
                </a:solidFill>
              </a:rPr>
              <a:t>全局变量</a:t>
            </a:r>
            <a:r>
              <a:rPr lang="en-US" altLang="zh-CN" sz="1400">
                <a:solidFill>
                  <a:srgbClr val="008000"/>
                </a:solidFill>
              </a:rPr>
              <a:t>n</a:t>
            </a:r>
          </a:p>
          <a:p>
            <a:pPr defTabSz="363538">
              <a:lnSpc>
                <a:spcPct val="120000"/>
              </a:lnSpc>
            </a:pPr>
            <a:r>
              <a:rPr lang="en-US" altLang="zh-CN" sz="1400"/>
              <a:t>void print(struct Student*head)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 </a:t>
            </a:r>
          </a:p>
          <a:p>
            <a:pPr defTabSz="363538">
              <a:lnSpc>
                <a:spcPct val="120000"/>
              </a:lnSpc>
            </a:pPr>
            <a:r>
              <a:rPr lang="en-US" altLang="zh-CN" sz="1400"/>
              <a:t>{	struct Student*p;	</a:t>
            </a:r>
            <a:r>
              <a:rPr lang="en-US" altLang="zh-CN" sz="1400" smtClean="0"/>
              <a:t>		</a:t>
            </a:r>
            <a:r>
              <a:rPr lang="en-US" altLang="zh-CN" sz="1400">
                <a:solidFill>
                  <a:srgbClr val="008000"/>
                </a:solidFill>
              </a:rPr>
              <a:t>//</a:t>
            </a:r>
            <a:r>
              <a:rPr lang="zh-CN" altLang="en-US" sz="1400">
                <a:solidFill>
                  <a:srgbClr val="008000"/>
                </a:solidFill>
              </a:rPr>
              <a:t>在函数中定义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p</a:t>
            </a:r>
          </a:p>
          <a:p>
            <a:pPr defTabSz="363538">
              <a:lnSpc>
                <a:spcPct val="120000"/>
              </a:lnSpc>
            </a:pPr>
            <a:r>
              <a:rPr lang="en-US" altLang="zh-CN" sz="1400"/>
              <a:t>	printf("\nNow,These %d records are:\n",n);</a:t>
            </a:r>
          </a:p>
          <a:p>
            <a:pPr defTabSz="363538">
              <a:lnSpc>
                <a:spcPct val="120000"/>
              </a:lnSpc>
            </a:pPr>
            <a:r>
              <a:rPr lang="en-US" altLang="zh-CN" sz="1400"/>
              <a:t>	p=head;	</a:t>
            </a:r>
            <a:r>
              <a:rPr lang="en-US" altLang="zh-CN" sz="1400" smtClean="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指向第</a:t>
            </a:r>
            <a:r>
              <a:rPr lang="en-US" altLang="zh-CN" sz="1400">
                <a:solidFill>
                  <a:srgbClr val="008000"/>
                </a:solidFill>
              </a:rPr>
              <a:t>1</a:t>
            </a:r>
            <a:r>
              <a:rPr lang="zh-CN" altLang="en-US" sz="1400">
                <a:solidFill>
                  <a:srgbClr val="008000"/>
                </a:solidFill>
              </a:rPr>
              <a:t>个结点</a:t>
            </a:r>
          </a:p>
          <a:p>
            <a:pPr defTabSz="363538">
              <a:lnSpc>
                <a:spcPct val="120000"/>
              </a:lnSpc>
            </a:pPr>
            <a:r>
              <a:rPr lang="zh-CN" altLang="en-US" sz="1400"/>
              <a:t>	</a:t>
            </a:r>
            <a:r>
              <a:rPr lang="en-US" altLang="zh-CN" sz="1400"/>
              <a:t>if(head!=NULL)	</a:t>
            </a:r>
            <a:r>
              <a:rPr lang="en-US" altLang="zh-CN" sz="1400" smtClean="0"/>
              <a:t>		</a:t>
            </a:r>
            <a:r>
              <a:rPr lang="en-US" altLang="zh-CN" sz="1400">
                <a:solidFill>
                  <a:srgbClr val="008000"/>
                </a:solidFill>
              </a:rPr>
              <a:t>//</a:t>
            </a:r>
            <a:r>
              <a:rPr lang="zh-CN" altLang="en-US" sz="1400">
                <a:solidFill>
                  <a:srgbClr val="008000"/>
                </a:solidFill>
              </a:rPr>
              <a:t>若不是空表</a:t>
            </a:r>
          </a:p>
          <a:p>
            <a:pPr defTabSz="363538">
              <a:lnSpc>
                <a:spcPct val="120000"/>
              </a:lnSpc>
            </a:pPr>
            <a:r>
              <a:rPr lang="zh-CN" altLang="en-US" sz="1400"/>
              <a:t>		</a:t>
            </a:r>
            <a:r>
              <a:rPr lang="en-US" altLang="zh-CN" sz="1400"/>
              <a:t>do</a:t>
            </a:r>
          </a:p>
          <a:p>
            <a:pPr defTabSz="363538">
              <a:lnSpc>
                <a:spcPct val="120000"/>
              </a:lnSpc>
            </a:pPr>
            <a:r>
              <a:rPr lang="en-US" altLang="zh-CN" sz="1400"/>
              <a:t>		{	printf("%ld %5.1f\n",p-&gt;num,p-&gt;score);	</a:t>
            </a:r>
            <a:r>
              <a:rPr lang="en-US" altLang="zh-CN" sz="1400">
                <a:solidFill>
                  <a:srgbClr val="008000"/>
                </a:solidFill>
              </a:rPr>
              <a:t>//</a:t>
            </a:r>
            <a:r>
              <a:rPr lang="zh-CN" altLang="en-US" sz="1400">
                <a:solidFill>
                  <a:srgbClr val="008000"/>
                </a:solidFill>
              </a:rPr>
              <a:t>输出一个结点中的学号与成绩</a:t>
            </a:r>
          </a:p>
          <a:p>
            <a:pPr defTabSz="363538">
              <a:lnSpc>
                <a:spcPct val="120000"/>
              </a:lnSpc>
            </a:pPr>
            <a:r>
              <a:rPr lang="zh-CN" altLang="en-US" sz="1400"/>
              <a:t>			</a:t>
            </a:r>
            <a:r>
              <a:rPr lang="en-US" altLang="zh-CN" sz="1400"/>
              <a:t>p=p-&gt;next;		</a:t>
            </a:r>
            <a:r>
              <a:rPr lang="en-US" altLang="zh-CN" sz="1400">
                <a:solidFill>
                  <a:srgbClr val="008000"/>
                </a:solidFill>
              </a:rPr>
              <a:t>//p</a:t>
            </a:r>
            <a:r>
              <a:rPr lang="zh-CN" altLang="en-US" sz="1400">
                <a:solidFill>
                  <a:srgbClr val="008000"/>
                </a:solidFill>
              </a:rPr>
              <a:t>指向下一个结点</a:t>
            </a:r>
          </a:p>
          <a:p>
            <a:pPr defTabSz="363538">
              <a:lnSpc>
                <a:spcPct val="120000"/>
              </a:lnSpc>
            </a:pPr>
            <a:r>
              <a:rPr lang="zh-CN" altLang="en-US" sz="1400"/>
              <a:t>		</a:t>
            </a:r>
            <a:r>
              <a:rPr lang="en-US" altLang="zh-CN" sz="1400"/>
              <a:t>}while(p!=NULL);	</a:t>
            </a:r>
            <a:r>
              <a:rPr lang="en-US" altLang="zh-CN" sz="1400" smtClean="0"/>
              <a:t>	</a:t>
            </a:r>
            <a:r>
              <a:rPr lang="en-US" altLang="zh-CN" sz="1400">
                <a:solidFill>
                  <a:srgbClr val="008000"/>
                </a:solidFill>
              </a:rPr>
              <a:t>//</a:t>
            </a:r>
            <a:r>
              <a:rPr lang="zh-CN" altLang="en-US" sz="1400">
                <a:solidFill>
                  <a:srgbClr val="008000"/>
                </a:solidFill>
              </a:rPr>
              <a:t>当</a:t>
            </a:r>
            <a:r>
              <a:rPr lang="en-US" altLang="zh-CN" sz="1400">
                <a:solidFill>
                  <a:srgbClr val="008000"/>
                </a:solidFill>
              </a:rPr>
              <a:t>p</a:t>
            </a:r>
            <a:r>
              <a:rPr lang="zh-CN" altLang="en-US" sz="1400">
                <a:solidFill>
                  <a:srgbClr val="008000"/>
                </a:solidFill>
              </a:rPr>
              <a:t>不是</a:t>
            </a:r>
            <a:r>
              <a:rPr lang="en-US" altLang="zh-CN" sz="1400">
                <a:solidFill>
                  <a:srgbClr val="008000"/>
                </a:solidFill>
              </a:rPr>
              <a:t>"</a:t>
            </a:r>
            <a:r>
              <a:rPr lang="zh-CN" altLang="en-US" sz="1400">
                <a:solidFill>
                  <a:srgbClr val="008000"/>
                </a:solidFill>
              </a:rPr>
              <a:t>空地址</a:t>
            </a:r>
            <a:r>
              <a:rPr lang="en-US" altLang="zh-CN" sz="1400">
                <a:solidFill>
                  <a:srgbClr val="008000"/>
                </a:solidFill>
              </a:rPr>
              <a:t>"</a:t>
            </a:r>
          </a:p>
          <a:p>
            <a:pPr defTabSz="363538">
              <a:lnSpc>
                <a:spcPct val="120000"/>
              </a:lnSpc>
            </a:pPr>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588936453"/>
              </p:ext>
            </p:extLst>
          </p:nvPr>
        </p:nvGraphicFramePr>
        <p:xfrm>
          <a:off x="8378689" y="1297795"/>
          <a:ext cx="3409119" cy="2300170"/>
        </p:xfrm>
        <a:graphic>
          <a:graphicData uri="http://schemas.openxmlformats.org/drawingml/2006/table">
            <a:tbl>
              <a:tblPr>
                <a:tableStyleId>{5C22544A-7EE6-4342-B048-85BDC9FD1C3A}</a:tableStyleId>
              </a:tblPr>
              <a:tblGrid>
                <a:gridCol w="431532">
                  <a:extLst>
                    <a:ext uri="{9D8B030D-6E8A-4147-A177-3AD203B41FA5}">
                      <a16:colId xmlns:a16="http://schemas.microsoft.com/office/drawing/2014/main" val="2330887136"/>
                    </a:ext>
                  </a:extLst>
                </a:gridCol>
                <a:gridCol w="2033370">
                  <a:extLst>
                    <a:ext uri="{9D8B030D-6E8A-4147-A177-3AD203B41FA5}">
                      <a16:colId xmlns:a16="http://schemas.microsoft.com/office/drawing/2014/main" val="2446021363"/>
                    </a:ext>
                  </a:extLst>
                </a:gridCol>
                <a:gridCol w="944217">
                  <a:extLst>
                    <a:ext uri="{9D8B030D-6E8A-4147-A177-3AD203B41FA5}">
                      <a16:colId xmlns:a16="http://schemas.microsoft.com/office/drawing/2014/main" val="1190376204"/>
                    </a:ext>
                  </a:extLst>
                </a:gridCol>
              </a:tblGrid>
              <a:tr h="460034">
                <a:tc gridSpan="3">
                  <a:txBody>
                    <a:bodyPr/>
                    <a:lstStyle/>
                    <a:p>
                      <a:pPr algn="ctr"/>
                      <a:r>
                        <a:rPr lang="en-US" altLang="zh-CN" sz="1600" smtClean="0"/>
                        <a:t>p=head</a:t>
                      </a:r>
                      <a:r>
                        <a:rPr lang="zh-CN" altLang="en-US" sz="1600" smtClean="0"/>
                        <a:t>，使</a:t>
                      </a:r>
                      <a:r>
                        <a:rPr lang="en-US" altLang="zh-CN" sz="1600" smtClean="0"/>
                        <a:t>p</a:t>
                      </a:r>
                      <a:r>
                        <a:rPr lang="zh-CN" altLang="en-US" sz="1600" smtClean="0"/>
                        <a:t>指向第</a:t>
                      </a:r>
                      <a:r>
                        <a:rPr lang="en-US" altLang="zh-CN" sz="1600" smtClean="0"/>
                        <a:t>1</a:t>
                      </a:r>
                      <a:r>
                        <a:rPr lang="zh-CN" altLang="en-US" sz="1600" smtClean="0"/>
                        <a:t>个结点</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920088083"/>
                  </a:ext>
                </a:extLst>
              </a:tr>
              <a:tr h="460034">
                <a:tc gridSpan="2">
                  <a:txBody>
                    <a:bodyPr/>
                    <a:lstStyle/>
                    <a:p>
                      <a:r>
                        <a:rPr lang="zh-CN" altLang="en-US" sz="1600" smtClean="0"/>
                        <a:t>真</a:t>
                      </a:r>
                      <a:endParaRPr lang="zh-CN" altLang="en-US" sz="16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hMerge="1">
                  <a:txBody>
                    <a:bodyPr/>
                    <a:lstStyle/>
                    <a:p>
                      <a:endParaRPr lang="zh-CN" altLang="en-US" sz="1600"/>
                    </a:p>
                  </a:txBody>
                  <a:tcPr/>
                </a:tc>
                <a:tc>
                  <a:txBody>
                    <a:bodyPr/>
                    <a:lstStyle/>
                    <a:p>
                      <a:pPr algn="r"/>
                      <a:r>
                        <a:rPr lang="zh-CN" altLang="en-US" sz="1600" smtClean="0"/>
                        <a:t>假</a:t>
                      </a:r>
                      <a:endParaRPr lang="zh-CN" altLang="en-US" sz="16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347724032"/>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smtClean="0"/>
                        <a:t>输出</a:t>
                      </a:r>
                      <a:r>
                        <a:rPr lang="en-US" altLang="zh-CN" sz="1600" smtClean="0"/>
                        <a:t>p</a:t>
                      </a:r>
                      <a:r>
                        <a:rPr lang="zh-CN" altLang="en-US" sz="1600" smtClean="0"/>
                        <a:t>所指向的结点</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2464047"/>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600" smtClean="0"/>
                        <a:t>p</a:t>
                      </a:r>
                      <a:r>
                        <a:rPr lang="zh-CN" altLang="en-US" sz="1600" smtClean="0"/>
                        <a:t>指向下一个结点</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tc>
                <a:extLst>
                  <a:ext uri="{0D108BD9-81ED-4DB2-BD59-A6C34878D82A}">
                    <a16:rowId xmlns:a16="http://schemas.microsoft.com/office/drawing/2014/main" val="3645713407"/>
                  </a:ext>
                </a:extLst>
              </a:tr>
              <a:tr h="460034">
                <a:tc gridSpan="2">
                  <a:txBody>
                    <a:bodyPr/>
                    <a:lstStyle/>
                    <a:p>
                      <a:r>
                        <a:rPr lang="zh-CN" altLang="en-US" sz="1600" smtClean="0"/>
                        <a:t>当</a:t>
                      </a:r>
                      <a:r>
                        <a:rPr lang="en-US" altLang="zh-CN" sz="1600" smtClean="0"/>
                        <a:t>p</a:t>
                      </a:r>
                      <a:r>
                        <a:rPr lang="zh-CN" altLang="en-US" sz="1600" smtClean="0"/>
                        <a:t>指向的不是表尾</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vMerge="1">
                  <a:txBody>
                    <a:bodyPr/>
                    <a:lstStyle/>
                    <a:p>
                      <a:endParaRPr lang="zh-CN" altLang="en-US" sz="1600"/>
                    </a:p>
                  </a:txBody>
                  <a:tcPr/>
                </a:tc>
                <a:extLst>
                  <a:ext uri="{0D108BD9-81ED-4DB2-BD59-A6C34878D82A}">
                    <a16:rowId xmlns:a16="http://schemas.microsoft.com/office/drawing/2014/main" val="4119557450"/>
                  </a:ext>
                </a:extLst>
              </a:tr>
            </a:tbl>
          </a:graphicData>
        </a:graphic>
      </p:graphicFrame>
      <p:sp>
        <p:nvSpPr>
          <p:cNvPr id="6" name="文本框 5"/>
          <p:cNvSpPr txBox="1"/>
          <p:nvPr/>
        </p:nvSpPr>
        <p:spPr>
          <a:xfrm>
            <a:off x="9413127" y="1699592"/>
            <a:ext cx="2146852" cy="338554"/>
          </a:xfrm>
          <a:prstGeom prst="rect">
            <a:avLst/>
          </a:prstGeom>
          <a:noFill/>
        </p:spPr>
        <p:txBody>
          <a:bodyPr wrap="square" rtlCol="0">
            <a:spAutoFit/>
          </a:bodyPr>
          <a:lstStyle/>
          <a:p>
            <a:pPr algn="ctr"/>
            <a:r>
              <a:rPr lang="en-US" altLang="zh-CN" sz="1600" smtClean="0"/>
              <a:t>p</a:t>
            </a:r>
            <a:r>
              <a:rPr lang="zh-CN" altLang="en-US" sz="1600" smtClean="0"/>
              <a:t>指向的不是尾结点</a:t>
            </a:r>
            <a:endParaRPr lang="zh-CN" altLang="en-US" sz="1600"/>
          </a:p>
        </p:txBody>
      </p:sp>
    </p:spTree>
    <p:extLst>
      <p:ext uri="{BB962C8B-B14F-4D97-AF65-F5344CB8AC3E}">
        <p14:creationId xmlns:p14="http://schemas.microsoft.com/office/powerpoint/2010/main" val="16596619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860" y="236673"/>
            <a:ext cx="7122435" cy="552660"/>
          </a:xfrm>
        </p:spPr>
        <p:txBody>
          <a:bodyPr>
            <a:noAutofit/>
          </a:bodyPr>
          <a:lstStyle/>
          <a:p>
            <a:pPr marL="88900" indent="-88900">
              <a:lnSpc>
                <a:spcPct val="120000"/>
              </a:lnSpc>
              <a:buNone/>
            </a:pPr>
            <a:r>
              <a:rPr lang="zh-CN" altLang="en-US" sz="2000" smtClean="0">
                <a:solidFill>
                  <a:schemeClr val="accent1"/>
                </a:solidFill>
              </a:rPr>
              <a:t>组合</a:t>
            </a: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9.7】 </a:t>
            </a:r>
            <a:r>
              <a:rPr lang="zh-CN" altLang="en-US" sz="2000" smtClean="0">
                <a:solidFill>
                  <a:schemeClr val="accent1"/>
                </a:solidFill>
              </a:rPr>
              <a:t>和</a:t>
            </a: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9.9】</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id="{5382CD89-35B6-4BD4-B332-B011068CC402}"/>
              </a:ext>
            </a:extLst>
          </p:cNvPr>
          <p:cNvSpPr/>
          <p:nvPr/>
        </p:nvSpPr>
        <p:spPr>
          <a:xfrm>
            <a:off x="386860" y="729846"/>
            <a:ext cx="11121887" cy="598900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malloc.h</a:t>
            </a:r>
            <a:r>
              <a:rPr lang="en-US" altLang="zh-CN" sz="1400" dirty="0"/>
              <a:t>&gt;</a:t>
            </a:r>
          </a:p>
          <a:p>
            <a:pPr defTabSz="363538">
              <a:lnSpc>
                <a:spcPct val="120000"/>
              </a:lnSpc>
            </a:pPr>
            <a:r>
              <a:rPr lang="en-US" altLang="zh-CN" sz="1400" dirty="0"/>
              <a:t>#define LEN </a:t>
            </a:r>
            <a:r>
              <a:rPr lang="en-US" altLang="zh-CN" sz="1400" dirty="0" err="1"/>
              <a:t>sizeof</a:t>
            </a:r>
            <a:r>
              <a:rPr lang="en-US" altLang="zh-CN" sz="1400" dirty="0"/>
              <a:t>(</a:t>
            </a:r>
            <a:r>
              <a:rPr lang="en-US" altLang="zh-CN" sz="1400" dirty="0" err="1"/>
              <a:t>struct</a:t>
            </a:r>
            <a:r>
              <a:rPr lang="en-US" altLang="zh-CN" sz="1400" dirty="0"/>
              <a:t> Student)</a:t>
            </a:r>
          </a:p>
          <a:p>
            <a:pPr defTabSz="363538">
              <a:lnSpc>
                <a:spcPct val="120000"/>
              </a:lnSpc>
            </a:pPr>
            <a:r>
              <a:rPr lang="en-US" altLang="zh-CN" sz="1400" dirty="0" err="1"/>
              <a:t>struct</a:t>
            </a:r>
            <a:r>
              <a:rPr lang="en-US" altLang="zh-CN" sz="1400" dirty="0"/>
              <a:t> Student</a:t>
            </a:r>
          </a:p>
          <a:p>
            <a:pPr defTabSz="363538">
              <a:lnSpc>
                <a:spcPct val="120000"/>
              </a:lnSpc>
            </a:pPr>
            <a:r>
              <a:rPr lang="en-US" altLang="zh-CN" sz="1400" dirty="0"/>
              <a:t>{	long </a:t>
            </a:r>
            <a:r>
              <a:rPr lang="en-US" altLang="zh-CN" sz="1400" dirty="0" err="1"/>
              <a:t>num</a:t>
            </a:r>
            <a:r>
              <a:rPr lang="en-US" altLang="zh-CN" sz="1400" dirty="0"/>
              <a:t>;</a:t>
            </a:r>
          </a:p>
          <a:p>
            <a:pPr defTabSz="363538">
              <a:lnSpc>
                <a:spcPct val="120000"/>
              </a:lnSpc>
            </a:pPr>
            <a:r>
              <a:rPr lang="en-US" altLang="zh-CN" sz="1400" dirty="0"/>
              <a:t>	float score;</a:t>
            </a:r>
          </a:p>
          <a:p>
            <a:pPr defTabSz="363538">
              <a:lnSpc>
                <a:spcPct val="120000"/>
              </a:lnSpc>
            </a:pPr>
            <a:r>
              <a:rPr lang="en-US" altLang="zh-CN" sz="1400" dirty="0"/>
              <a:t>	</a:t>
            </a:r>
            <a:r>
              <a:rPr lang="en-US" altLang="zh-CN" sz="1400" dirty="0" err="1"/>
              <a:t>struct</a:t>
            </a:r>
            <a:r>
              <a:rPr lang="en-US" altLang="zh-CN" sz="1400" dirty="0"/>
              <a:t> Student *next;</a:t>
            </a:r>
          </a:p>
          <a:p>
            <a:pPr defTabSz="363538">
              <a:lnSpc>
                <a:spcPct val="120000"/>
              </a:lnSpc>
            </a:pPr>
            <a:r>
              <a:rPr lang="en-US" altLang="zh-CN" sz="1400" dirty="0"/>
              <a:t>};</a:t>
            </a:r>
          </a:p>
          <a:p>
            <a:pPr defTabSz="363538">
              <a:lnSpc>
                <a:spcPct val="120000"/>
              </a:lnSpc>
            </a:pPr>
            <a:r>
              <a:rPr lang="en-US" altLang="zh-CN" sz="1400" dirty="0" err="1"/>
              <a:t>int</a:t>
            </a:r>
            <a:r>
              <a:rPr lang="en-US" altLang="zh-CN" sz="1400" dirty="0"/>
              <a:t> n; </a:t>
            </a:r>
          </a:p>
          <a:p>
            <a:pPr defTabSz="363538">
              <a:lnSpc>
                <a:spcPct val="120000"/>
              </a:lnSpc>
            </a:pPr>
            <a:r>
              <a:rPr lang="en-US" altLang="zh-CN" sz="1400" dirty="0" err="1"/>
              <a:t>struct</a:t>
            </a:r>
            <a:r>
              <a:rPr lang="en-US" altLang="zh-CN" sz="1400" dirty="0"/>
              <a:t> Student *</a:t>
            </a:r>
            <a:r>
              <a:rPr lang="en-US" altLang="zh-CN" sz="1400" dirty="0" err="1"/>
              <a:t>creat</a:t>
            </a:r>
            <a:r>
              <a:rPr lang="en-US" altLang="zh-CN" sz="1400" dirty="0"/>
              <a:t>()	</a:t>
            </a:r>
            <a:r>
              <a:rPr lang="en-US" altLang="zh-CN" sz="1400" dirty="0">
                <a:solidFill>
                  <a:srgbClr val="008000"/>
                </a:solidFill>
              </a:rPr>
              <a:t>//</a:t>
            </a:r>
            <a:r>
              <a:rPr lang="zh-CN" altLang="en-US" sz="1400" dirty="0">
                <a:solidFill>
                  <a:srgbClr val="008000"/>
                </a:solidFill>
              </a:rPr>
              <a:t>建立链表的函数 </a:t>
            </a:r>
          </a:p>
          <a:p>
            <a:pPr defTabSz="363538">
              <a:lnSpc>
                <a:spcPct val="120000"/>
              </a:lnSpc>
            </a:pPr>
            <a:r>
              <a:rPr lang="en-US" altLang="zh-CN" sz="1400" dirty="0"/>
              <a:t>{	</a:t>
            </a:r>
            <a:r>
              <a:rPr lang="en-US" altLang="zh-CN" sz="1400" dirty="0" err="1"/>
              <a:t>struct</a:t>
            </a:r>
            <a:r>
              <a:rPr lang="en-US" altLang="zh-CN" sz="1400" dirty="0"/>
              <a:t> Student *head;</a:t>
            </a:r>
          </a:p>
          <a:p>
            <a:pPr defTabSz="363538">
              <a:lnSpc>
                <a:spcPct val="120000"/>
              </a:lnSpc>
            </a:pPr>
            <a:r>
              <a:rPr lang="en-US" altLang="zh-CN" sz="1400" dirty="0"/>
              <a:t>	</a:t>
            </a:r>
            <a:r>
              <a:rPr lang="en-US" altLang="zh-CN" sz="1400" dirty="0" err="1"/>
              <a:t>struct</a:t>
            </a:r>
            <a:r>
              <a:rPr lang="en-US" altLang="zh-CN" sz="1400" dirty="0"/>
              <a:t> Student *p1,*p2;</a:t>
            </a:r>
          </a:p>
          <a:p>
            <a:pPr defTabSz="363538">
              <a:lnSpc>
                <a:spcPct val="120000"/>
              </a:lnSpc>
            </a:pPr>
            <a:r>
              <a:rPr lang="en-US" altLang="zh-CN" sz="1400" dirty="0"/>
              <a:t>	n=0;</a:t>
            </a:r>
          </a:p>
          <a:p>
            <a:pPr defTabSz="363538">
              <a:lnSpc>
                <a:spcPct val="120000"/>
              </a:lnSpc>
            </a:pPr>
            <a:r>
              <a:rPr lang="en-US" altLang="zh-CN" sz="1400" dirty="0"/>
              <a:t>	p1=p2=(</a:t>
            </a:r>
            <a:r>
              <a:rPr lang="en-US" altLang="zh-CN" sz="1400" dirty="0" err="1"/>
              <a:t>struct</a:t>
            </a:r>
            <a:r>
              <a:rPr lang="en-US" altLang="zh-CN" sz="1400" dirty="0"/>
              <a:t> Student *)</a:t>
            </a:r>
            <a:r>
              <a:rPr lang="en-US" altLang="zh-CN" sz="1400" dirty="0" err="1"/>
              <a:t>malloc</a:t>
            </a:r>
            <a:r>
              <a:rPr lang="en-US" altLang="zh-CN" sz="1400" dirty="0"/>
              <a:t>(LEN);</a:t>
            </a:r>
          </a:p>
          <a:p>
            <a:pPr defTabSz="363538">
              <a:lnSpc>
                <a:spcPct val="120000"/>
              </a:lnSpc>
            </a:pPr>
            <a:r>
              <a:rPr lang="en-US" altLang="zh-CN" sz="1400" dirty="0"/>
              <a:t>	</a:t>
            </a:r>
            <a:r>
              <a:rPr lang="en-US" altLang="zh-CN" sz="1400" dirty="0" err="1"/>
              <a:t>scanf</a:t>
            </a:r>
            <a:r>
              <a:rPr lang="en-US" altLang="zh-CN" sz="1400" dirty="0"/>
              <a:t>("%ld,%f",&amp;p1-&gt;num,&amp;p1-&gt;score);</a:t>
            </a:r>
          </a:p>
          <a:p>
            <a:pPr defTabSz="363538">
              <a:lnSpc>
                <a:spcPct val="120000"/>
              </a:lnSpc>
            </a:pPr>
            <a:r>
              <a:rPr lang="en-US" altLang="zh-CN" sz="1400" dirty="0"/>
              <a:t>	head=NULL;</a:t>
            </a:r>
          </a:p>
          <a:p>
            <a:pPr defTabSz="363538">
              <a:lnSpc>
                <a:spcPct val="120000"/>
              </a:lnSpc>
            </a:pPr>
            <a:r>
              <a:rPr lang="en-US" altLang="zh-CN" sz="1400" dirty="0"/>
              <a:t>	while(p1-&gt;</a:t>
            </a:r>
            <a:r>
              <a:rPr lang="en-US" altLang="zh-CN" sz="1400" dirty="0" err="1"/>
              <a:t>num</a:t>
            </a:r>
            <a:r>
              <a:rPr lang="en-US" altLang="zh-CN" sz="1400" dirty="0"/>
              <a:t>!=0)</a:t>
            </a:r>
          </a:p>
          <a:p>
            <a:pPr defTabSz="363538">
              <a:lnSpc>
                <a:spcPct val="120000"/>
              </a:lnSpc>
            </a:pPr>
            <a:r>
              <a:rPr lang="en-US" altLang="zh-CN" sz="1400" dirty="0"/>
              <a:t>	{	n=n+1;</a:t>
            </a:r>
          </a:p>
          <a:p>
            <a:pPr defTabSz="363538">
              <a:lnSpc>
                <a:spcPct val="120000"/>
              </a:lnSpc>
            </a:pPr>
            <a:r>
              <a:rPr lang="en-US" altLang="zh-CN" sz="1400" dirty="0"/>
              <a:t>		if(n==1) head=p1;</a:t>
            </a:r>
          </a:p>
          <a:p>
            <a:pPr defTabSz="363538">
              <a:lnSpc>
                <a:spcPct val="120000"/>
              </a:lnSpc>
            </a:pPr>
            <a:r>
              <a:rPr lang="en-US" altLang="zh-CN" sz="1400" dirty="0"/>
              <a:t>		else p2-&gt;next=p1;</a:t>
            </a:r>
          </a:p>
          <a:p>
            <a:pPr defTabSz="363538">
              <a:lnSpc>
                <a:spcPct val="120000"/>
              </a:lnSpc>
            </a:pPr>
            <a:r>
              <a:rPr lang="en-US" altLang="zh-CN" sz="1400" dirty="0"/>
              <a:t>		p2=p1;</a:t>
            </a:r>
          </a:p>
          <a:p>
            <a:pPr defTabSz="363538">
              <a:lnSpc>
                <a:spcPct val="120000"/>
              </a:lnSpc>
            </a:pPr>
            <a:r>
              <a:rPr lang="en-US" altLang="zh-CN" sz="1400" dirty="0"/>
              <a:t>		p1=(</a:t>
            </a:r>
            <a:r>
              <a:rPr lang="en-US" altLang="zh-CN" sz="1400" dirty="0" err="1"/>
              <a:t>struct</a:t>
            </a:r>
            <a:r>
              <a:rPr lang="en-US" altLang="zh-CN" sz="1400" dirty="0"/>
              <a:t> Student *)</a:t>
            </a:r>
            <a:r>
              <a:rPr lang="en-US" altLang="zh-CN" sz="1400" dirty="0" err="1"/>
              <a:t>malloc</a:t>
            </a:r>
            <a:r>
              <a:rPr lang="en-US" altLang="zh-CN" sz="1400" dirty="0"/>
              <a:t>(LEN);</a:t>
            </a:r>
          </a:p>
          <a:p>
            <a:pPr defTabSz="363538">
              <a:lnSpc>
                <a:spcPct val="120000"/>
              </a:lnSpc>
            </a:pPr>
            <a:r>
              <a:rPr lang="en-US" altLang="zh-CN" sz="1400" dirty="0"/>
              <a:t>		</a:t>
            </a:r>
            <a:r>
              <a:rPr lang="en-US" altLang="zh-CN" sz="1400" dirty="0" err="1"/>
              <a:t>scanf</a:t>
            </a:r>
            <a:r>
              <a:rPr lang="en-US" altLang="zh-CN" sz="1400" dirty="0"/>
              <a:t>("%ld,%f",&amp;p1-&gt;num,&amp;p1-&gt;score);</a:t>
            </a:r>
          </a:p>
          <a:p>
            <a:pPr defTabSz="363538">
              <a:lnSpc>
                <a:spcPct val="120000"/>
              </a:lnSpc>
            </a:pPr>
            <a:r>
              <a:rPr lang="en-US" altLang="zh-CN" sz="1400" dirty="0"/>
              <a:t>	}</a:t>
            </a:r>
          </a:p>
          <a:p>
            <a:pPr defTabSz="363538">
              <a:lnSpc>
                <a:spcPct val="120000"/>
              </a:lnSpc>
            </a:pPr>
            <a:r>
              <a:rPr lang="en-US" altLang="zh-CN" sz="1400" dirty="0"/>
              <a:t>	p2-&gt;next=NULL;</a:t>
            </a:r>
          </a:p>
          <a:p>
            <a:pPr defTabSz="363538">
              <a:lnSpc>
                <a:spcPct val="120000"/>
              </a:lnSpc>
            </a:pPr>
            <a:r>
              <a:rPr lang="en-US" altLang="zh-CN" sz="1400" dirty="0"/>
              <a:t>	return(head);</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print(</a:t>
            </a:r>
            <a:r>
              <a:rPr lang="en-US" altLang="zh-CN" sz="1400" dirty="0" err="1"/>
              <a:t>struct</a:t>
            </a:r>
            <a:r>
              <a:rPr lang="en-US" altLang="zh-CN" sz="1400" dirty="0"/>
              <a:t> Student *head)	</a:t>
            </a:r>
            <a:r>
              <a:rPr lang="en-US" altLang="zh-CN" sz="1400" dirty="0">
                <a:solidFill>
                  <a:srgbClr val="008000"/>
                </a:solidFill>
              </a:rPr>
              <a:t>//</a:t>
            </a:r>
            <a:r>
              <a:rPr lang="zh-CN" altLang="en-US" sz="1400" dirty="0">
                <a:solidFill>
                  <a:srgbClr val="008000"/>
                </a:solidFill>
              </a:rPr>
              <a:t>输出链表的函数</a:t>
            </a:r>
            <a:r>
              <a:rPr lang="zh-CN" altLang="en-US" sz="1400" dirty="0"/>
              <a:t> </a:t>
            </a:r>
          </a:p>
          <a:p>
            <a:pPr defTabSz="363538">
              <a:lnSpc>
                <a:spcPct val="120000"/>
              </a:lnSpc>
            </a:pPr>
            <a:r>
              <a:rPr lang="en-US" altLang="zh-CN" sz="1400" dirty="0"/>
              <a:t>{	</a:t>
            </a:r>
            <a:r>
              <a:rPr lang="en-US" altLang="zh-CN" sz="1400" dirty="0" err="1"/>
              <a:t>struct</a:t>
            </a:r>
            <a:r>
              <a:rPr lang="en-US" altLang="zh-CN" sz="1400" dirty="0"/>
              <a:t> Student *p;</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nNow,These</a:t>
            </a:r>
            <a:r>
              <a:rPr lang="en-US" altLang="zh-CN" sz="1400" dirty="0"/>
              <a:t> %d records are:\</a:t>
            </a:r>
            <a:r>
              <a:rPr lang="en-US" altLang="zh-CN" sz="1400" dirty="0" err="1"/>
              <a:t>n",n</a:t>
            </a:r>
            <a:r>
              <a:rPr lang="en-US" altLang="zh-CN" sz="1400" dirty="0"/>
              <a:t>);</a:t>
            </a:r>
          </a:p>
          <a:p>
            <a:pPr defTabSz="363538">
              <a:lnSpc>
                <a:spcPct val="120000"/>
              </a:lnSpc>
            </a:pPr>
            <a:r>
              <a:rPr lang="en-US" altLang="zh-CN" sz="1400" dirty="0"/>
              <a:t>	p=head;</a:t>
            </a:r>
          </a:p>
          <a:p>
            <a:pPr defTabSz="363538">
              <a:lnSpc>
                <a:spcPct val="120000"/>
              </a:lnSpc>
            </a:pPr>
            <a:r>
              <a:rPr lang="en-US" altLang="zh-CN" sz="1400" dirty="0"/>
              <a:t>	if(head!=NULL)</a:t>
            </a:r>
          </a:p>
          <a:p>
            <a:pPr defTabSz="363538">
              <a:lnSpc>
                <a:spcPct val="120000"/>
              </a:lnSpc>
            </a:pPr>
            <a:r>
              <a:rPr lang="en-US" altLang="zh-CN" sz="1400" dirty="0"/>
              <a:t>		do</a:t>
            </a:r>
          </a:p>
          <a:p>
            <a:pPr defTabSz="363538">
              <a:lnSpc>
                <a:spcPct val="120000"/>
              </a:lnSpc>
            </a:pPr>
            <a:r>
              <a:rPr lang="en-US" altLang="zh-CN" sz="1400" dirty="0"/>
              <a:t>		{	</a:t>
            </a:r>
            <a:r>
              <a:rPr lang="en-US" altLang="zh-CN" sz="1400" dirty="0" err="1"/>
              <a:t>printf</a:t>
            </a:r>
            <a:r>
              <a:rPr lang="en-US" altLang="zh-CN" sz="1400" dirty="0"/>
              <a:t>("%</a:t>
            </a:r>
            <a:r>
              <a:rPr lang="en-US" altLang="zh-CN" sz="1400" dirty="0" err="1"/>
              <a:t>ld</a:t>
            </a:r>
            <a:r>
              <a:rPr lang="en-US" altLang="zh-CN" sz="1400" dirty="0"/>
              <a:t> %5.1f\</a:t>
            </a:r>
            <a:r>
              <a:rPr lang="en-US" altLang="zh-CN" sz="1400" dirty="0" err="1"/>
              <a:t>n",p</a:t>
            </a:r>
            <a:r>
              <a:rPr lang="en-US" altLang="zh-CN" sz="1400" dirty="0"/>
              <a:t>-&gt;</a:t>
            </a:r>
            <a:r>
              <a:rPr lang="en-US" altLang="zh-CN" sz="1400" dirty="0" err="1"/>
              <a:t>num,p</a:t>
            </a:r>
            <a:r>
              <a:rPr lang="en-US" altLang="zh-CN" sz="1400" dirty="0"/>
              <a:t>-&gt;score);</a:t>
            </a:r>
          </a:p>
          <a:p>
            <a:pPr defTabSz="363538">
              <a:lnSpc>
                <a:spcPct val="120000"/>
              </a:lnSpc>
            </a:pPr>
            <a:r>
              <a:rPr lang="en-US" altLang="zh-CN" sz="1400" dirty="0"/>
              <a:t>			p=p-&gt;next;</a:t>
            </a:r>
          </a:p>
          <a:p>
            <a:pPr defTabSz="363538">
              <a:lnSpc>
                <a:spcPct val="120000"/>
              </a:lnSpc>
            </a:pPr>
            <a:r>
              <a:rPr lang="en-US" altLang="zh-CN" sz="1400" dirty="0"/>
              <a:t>		}while(p!=NULL);</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struct</a:t>
            </a:r>
            <a:r>
              <a:rPr lang="en-US" altLang="zh-CN" sz="1400" dirty="0"/>
              <a:t> Student *head;</a:t>
            </a:r>
          </a:p>
          <a:p>
            <a:pPr defTabSz="363538">
              <a:lnSpc>
                <a:spcPct val="120000"/>
              </a:lnSpc>
            </a:pPr>
            <a:r>
              <a:rPr lang="en-US" altLang="zh-CN" sz="1400" dirty="0"/>
              <a:t>	head=</a:t>
            </a:r>
            <a:r>
              <a:rPr lang="en-US" altLang="zh-CN" sz="1400" dirty="0" err="1"/>
              <a:t>creat</a:t>
            </a:r>
            <a:r>
              <a:rPr lang="en-US" altLang="zh-CN" sz="1400" dirty="0" smtClean="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creat</a:t>
            </a:r>
            <a:r>
              <a:rPr lang="zh-CN" altLang="en-US" sz="1400" dirty="0">
                <a:solidFill>
                  <a:srgbClr val="008000"/>
                </a:solidFill>
              </a:rPr>
              <a:t>函数，返回第</a:t>
            </a:r>
            <a:r>
              <a:rPr lang="en-US" altLang="zh-CN" sz="1400" dirty="0">
                <a:solidFill>
                  <a:srgbClr val="008000"/>
                </a:solidFill>
              </a:rPr>
              <a:t>1</a:t>
            </a:r>
            <a:r>
              <a:rPr lang="zh-CN" altLang="en-US" sz="1400" dirty="0">
                <a:solidFill>
                  <a:srgbClr val="008000"/>
                </a:solidFill>
              </a:rPr>
              <a:t>个结点的起始地址</a:t>
            </a:r>
          </a:p>
          <a:p>
            <a:pPr defTabSz="363538">
              <a:lnSpc>
                <a:spcPct val="120000"/>
              </a:lnSpc>
            </a:pPr>
            <a:r>
              <a:rPr lang="zh-CN" altLang="en-US" sz="1400" dirty="0"/>
              <a:t>	</a:t>
            </a:r>
            <a:r>
              <a:rPr lang="en-US" altLang="zh-CN" sz="1400" dirty="0"/>
              <a:t>print(head</a:t>
            </a:r>
            <a:r>
              <a:rPr lang="en-US" altLang="zh-CN" sz="1400" dirty="0" smtClean="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print</a:t>
            </a:r>
            <a:r>
              <a:rPr lang="zh-CN" altLang="en-US" sz="1400" dirty="0">
                <a:solidFill>
                  <a:srgbClr val="008000"/>
                </a:solidFill>
              </a:rPr>
              <a:t>函数 </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b="1" dirty="0">
              <a:solidFill>
                <a:srgbClr val="008000"/>
              </a:solidFill>
            </a:endParaRPr>
          </a:p>
        </p:txBody>
      </p:sp>
      <p:cxnSp>
        <p:nvCxnSpPr>
          <p:cNvPr id="30" name="直接连接符 29">
            <a:extLst>
              <a:ext uri="{FF2B5EF4-FFF2-40B4-BE49-F238E27FC236}">
                <a16:creationId xmlns:a16="http://schemas.microsoft.com/office/drawing/2014/main" id="{48EC88E4-3DEA-4882-A2F7-2A2472A7E690}"/>
              </a:ext>
            </a:extLst>
          </p:cNvPr>
          <p:cNvCxnSpPr>
            <a:cxnSpLocks/>
          </p:cNvCxnSpPr>
          <p:nvPr/>
        </p:nvCxnSpPr>
        <p:spPr>
          <a:xfrm>
            <a:off x="5785056" y="729846"/>
            <a:ext cx="0" cy="59890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8344639" y="61569"/>
            <a:ext cx="3457575" cy="1885950"/>
          </a:xfrm>
          <a:prstGeom prst="rect">
            <a:avLst/>
          </a:prstGeom>
        </p:spPr>
      </p:pic>
    </p:spTree>
    <p:extLst>
      <p:ext uri="{BB962C8B-B14F-4D97-AF65-F5344CB8AC3E}">
        <p14:creationId xmlns:p14="http://schemas.microsoft.com/office/powerpoint/2010/main" val="34775317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6660" y="112142"/>
            <a:ext cx="7106729" cy="6625087"/>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nSpc>
                <a:spcPct val="120000"/>
              </a:lnSpc>
              <a:spcBef>
                <a:spcPts val="0"/>
              </a:spcBef>
              <a:buFont typeface="Wingdings" pitchFamily="2" charset="2"/>
              <a:buNone/>
            </a:pPr>
            <a:r>
              <a:rPr lang="en-US" altLang="zh-CN" sz="2400" dirty="0" err="1" smtClean="0"/>
              <a:t>struct</a:t>
            </a:r>
            <a:r>
              <a:rPr lang="en-US" altLang="zh-CN" sz="2400" dirty="0" smtClean="0"/>
              <a:t> </a:t>
            </a:r>
            <a:r>
              <a:rPr lang="en-US" altLang="zh-CN" sz="2400" dirty="0"/>
              <a:t>Student *create(void) </a:t>
            </a:r>
            <a:endParaRPr lang="zh-CN" altLang="zh-CN" sz="2400" dirty="0"/>
          </a:p>
          <a:p>
            <a:pPr>
              <a:lnSpc>
                <a:spcPct val="120000"/>
              </a:lnSpc>
              <a:spcBef>
                <a:spcPts val="0"/>
              </a:spcBef>
              <a:buFont typeface="Wingdings" pitchFamily="2" charset="2"/>
              <a:buNone/>
            </a:pPr>
            <a:r>
              <a:rPr lang="en-US" altLang="zh-CN" sz="2400" dirty="0"/>
              <a:t>{ </a:t>
            </a:r>
            <a:r>
              <a:rPr lang="en-US" altLang="zh-CN" sz="2400" dirty="0" err="1"/>
              <a:t>struct</a:t>
            </a:r>
            <a:r>
              <a:rPr lang="en-US" altLang="zh-CN" sz="2400" dirty="0"/>
              <a:t> Student *</a:t>
            </a:r>
            <a:r>
              <a:rPr lang="en-US" altLang="zh-CN" sz="2400" dirty="0" smtClean="0"/>
              <a:t>head</a:t>
            </a:r>
            <a:r>
              <a:rPr lang="en-US" altLang="zh-CN" sz="2400" dirty="0">
                <a:solidFill>
                  <a:srgbClr val="FFFF00"/>
                </a:solidFill>
              </a:rPr>
              <a:t>=NULL</a:t>
            </a:r>
            <a:r>
              <a:rPr lang="en-US" altLang="zh-CN" sz="2400" dirty="0" smtClean="0"/>
              <a:t>,*</a:t>
            </a:r>
            <a:r>
              <a:rPr lang="en-US" altLang="zh-CN" sz="2400" dirty="0"/>
              <a:t>p1,*p2;</a:t>
            </a:r>
            <a:endParaRPr lang="zh-CN" altLang="zh-CN" sz="2400" dirty="0"/>
          </a:p>
          <a:p>
            <a:pPr>
              <a:lnSpc>
                <a:spcPct val="120000"/>
              </a:lnSpc>
              <a:spcBef>
                <a:spcPts val="0"/>
              </a:spcBef>
              <a:buFont typeface="Wingdings" pitchFamily="2" charset="2"/>
              <a:buNone/>
            </a:pPr>
            <a:r>
              <a:rPr lang="en-US" altLang="zh-CN" sz="2400" dirty="0"/>
              <a:t>   p1=p2</a:t>
            </a:r>
            <a:r>
              <a:rPr lang="en-US" altLang="zh-CN" sz="2400" dirty="0" smtClean="0"/>
              <a:t>=(</a:t>
            </a:r>
            <a:r>
              <a:rPr lang="en-US" altLang="zh-CN" sz="2400" dirty="0" err="1" smtClean="0"/>
              <a:t>struct</a:t>
            </a:r>
            <a:r>
              <a:rPr lang="en-US" altLang="zh-CN" sz="2400" dirty="0" smtClean="0"/>
              <a:t> </a:t>
            </a:r>
            <a:r>
              <a:rPr lang="en-US" altLang="zh-CN" sz="2400" dirty="0"/>
              <a:t>Student</a:t>
            </a:r>
            <a:r>
              <a:rPr lang="en-US" altLang="zh-CN" sz="2400" dirty="0" smtClean="0"/>
              <a:t>*)</a:t>
            </a:r>
            <a:r>
              <a:rPr lang="en-US" altLang="zh-CN" sz="2400" dirty="0" err="1" smtClean="0"/>
              <a:t>malloc</a:t>
            </a:r>
            <a:r>
              <a:rPr lang="en-US" altLang="zh-CN" sz="2400" dirty="0" smtClean="0"/>
              <a:t>(LEN</a:t>
            </a:r>
            <a:r>
              <a:rPr lang="en-US" altLang="zh-CN" sz="2400" dirty="0"/>
              <a:t>); </a:t>
            </a:r>
            <a:endParaRPr lang="zh-CN" altLang="zh-CN" sz="2400" dirty="0"/>
          </a:p>
          <a:p>
            <a:pPr>
              <a:lnSpc>
                <a:spcPct val="120000"/>
              </a:lnSpc>
              <a:spcBef>
                <a:spcPts val="0"/>
              </a:spcBef>
              <a:buNone/>
            </a:pPr>
            <a:r>
              <a:rPr lang="en-US" altLang="zh-CN" sz="2400" dirty="0"/>
              <a:t>   </a:t>
            </a:r>
            <a:r>
              <a:rPr lang="en-US" altLang="zh-CN" sz="2400" dirty="0" err="1"/>
              <a:t>scanf</a:t>
            </a:r>
            <a:r>
              <a:rPr lang="en-US" altLang="zh-CN" sz="2400" dirty="0"/>
              <a:t>("%ld,%f",&amp;p1-&gt;num,&amp;p1-&gt;score); </a:t>
            </a:r>
            <a:endParaRPr lang="zh-CN" altLang="zh-CN" sz="2400" dirty="0"/>
          </a:p>
          <a:p>
            <a:pPr>
              <a:lnSpc>
                <a:spcPct val="120000"/>
              </a:lnSpc>
              <a:spcBef>
                <a:spcPts val="0"/>
              </a:spcBef>
              <a:buFont typeface="Wingdings" pitchFamily="2" charset="2"/>
              <a:buNone/>
            </a:pPr>
            <a:r>
              <a:rPr lang="en-US" altLang="zh-CN" sz="2400" dirty="0" smtClean="0"/>
              <a:t>   while(p1-</a:t>
            </a:r>
            <a:r>
              <a:rPr lang="en-US" altLang="zh-CN" sz="2400" dirty="0"/>
              <a:t>&gt;</a:t>
            </a:r>
            <a:r>
              <a:rPr lang="en-US" altLang="zh-CN" sz="2400" dirty="0" err="1"/>
              <a:t>num</a:t>
            </a:r>
            <a:r>
              <a:rPr lang="en-US" altLang="zh-CN" sz="2400" dirty="0"/>
              <a:t>!=0)</a:t>
            </a:r>
            <a:endParaRPr lang="zh-CN" altLang="zh-CN" sz="2400" dirty="0"/>
          </a:p>
          <a:p>
            <a:pPr>
              <a:lnSpc>
                <a:spcPct val="120000"/>
              </a:lnSpc>
              <a:spcBef>
                <a:spcPts val="0"/>
              </a:spcBef>
              <a:buFont typeface="Wingdings" pitchFamily="2" charset="2"/>
              <a:buNone/>
            </a:pPr>
            <a:r>
              <a:rPr lang="en-US" altLang="zh-CN" sz="2400" dirty="0"/>
              <a:t>   {</a:t>
            </a:r>
            <a:endParaRPr lang="zh-CN" altLang="zh-CN" sz="2400" dirty="0"/>
          </a:p>
          <a:p>
            <a:pPr>
              <a:lnSpc>
                <a:spcPct val="120000"/>
              </a:lnSpc>
              <a:spcBef>
                <a:spcPts val="0"/>
              </a:spcBef>
              <a:buFont typeface="Wingdings" pitchFamily="2" charset="2"/>
              <a:buNone/>
            </a:pPr>
            <a:r>
              <a:rPr lang="en-US" altLang="zh-CN" sz="2400" dirty="0"/>
              <a:t>	  </a:t>
            </a:r>
            <a:r>
              <a:rPr lang="en-US" altLang="zh-CN" sz="2400" dirty="0" smtClean="0"/>
              <a:t>if (</a:t>
            </a:r>
            <a:r>
              <a:rPr lang="en-US" altLang="zh-CN" sz="2400" dirty="0">
                <a:solidFill>
                  <a:srgbClr val="FFFF00"/>
                </a:solidFill>
              </a:rPr>
              <a:t>head==NULL</a:t>
            </a:r>
            <a:r>
              <a:rPr lang="en-US" altLang="zh-CN" sz="2400" dirty="0"/>
              <a:t>) head=p1;</a:t>
            </a:r>
            <a:endParaRPr lang="zh-CN" altLang="zh-CN" sz="2400" dirty="0"/>
          </a:p>
          <a:p>
            <a:pPr>
              <a:lnSpc>
                <a:spcPct val="120000"/>
              </a:lnSpc>
              <a:spcBef>
                <a:spcPts val="0"/>
              </a:spcBef>
              <a:buFont typeface="Wingdings" pitchFamily="2" charset="2"/>
              <a:buNone/>
            </a:pPr>
            <a:r>
              <a:rPr lang="en-US" altLang="zh-CN" sz="2400" dirty="0"/>
              <a:t>	  else  p2-&gt;next=p1;</a:t>
            </a:r>
            <a:endParaRPr lang="zh-CN" altLang="zh-CN" sz="2400" dirty="0"/>
          </a:p>
          <a:p>
            <a:pPr>
              <a:lnSpc>
                <a:spcPct val="120000"/>
              </a:lnSpc>
              <a:spcBef>
                <a:spcPts val="0"/>
              </a:spcBef>
              <a:buFont typeface="Wingdings" pitchFamily="2" charset="2"/>
              <a:buNone/>
            </a:pPr>
            <a:r>
              <a:rPr lang="en-US" altLang="zh-CN" sz="2400" dirty="0"/>
              <a:t>	  p2=p1;</a:t>
            </a:r>
            <a:endParaRPr lang="zh-CN" altLang="zh-CN" sz="2400" dirty="0"/>
          </a:p>
          <a:p>
            <a:pPr>
              <a:lnSpc>
                <a:spcPct val="120000"/>
              </a:lnSpc>
              <a:spcBef>
                <a:spcPts val="0"/>
              </a:spcBef>
              <a:buFont typeface="Wingdings" pitchFamily="2" charset="2"/>
              <a:buNone/>
            </a:pPr>
            <a:r>
              <a:rPr lang="en-US" altLang="zh-CN" sz="2400" dirty="0"/>
              <a:t>	  p1=(</a:t>
            </a:r>
            <a:r>
              <a:rPr lang="en-US" altLang="zh-CN" sz="2400" dirty="0" err="1"/>
              <a:t>struct</a:t>
            </a:r>
            <a:r>
              <a:rPr lang="en-US" altLang="zh-CN" sz="2400" dirty="0"/>
              <a:t> Student*)</a:t>
            </a:r>
            <a:r>
              <a:rPr lang="en-US" altLang="zh-CN" sz="2400" dirty="0" err="1"/>
              <a:t>malloc</a:t>
            </a:r>
            <a:r>
              <a:rPr lang="en-US" altLang="zh-CN" sz="2400" dirty="0"/>
              <a:t>(LEN); </a:t>
            </a:r>
            <a:endParaRPr lang="zh-CN" altLang="zh-CN" sz="2400" dirty="0"/>
          </a:p>
          <a:p>
            <a:pPr>
              <a:lnSpc>
                <a:spcPct val="120000"/>
              </a:lnSpc>
              <a:spcBef>
                <a:spcPts val="0"/>
              </a:spcBef>
              <a:buNone/>
            </a:pPr>
            <a:r>
              <a:rPr lang="en-US" altLang="zh-CN" sz="2400" dirty="0"/>
              <a:t>	  </a:t>
            </a:r>
            <a:r>
              <a:rPr lang="en-US" altLang="zh-CN" sz="2400" dirty="0" err="1"/>
              <a:t>scanf</a:t>
            </a:r>
            <a:r>
              <a:rPr lang="en-US" altLang="zh-CN" sz="2400" dirty="0"/>
              <a:t>("%ld,%f",&amp;p1-&gt;num,&amp;p1-&gt;score);</a:t>
            </a:r>
            <a:endParaRPr lang="zh-CN" altLang="zh-CN" sz="2400" dirty="0"/>
          </a:p>
          <a:p>
            <a:pPr>
              <a:lnSpc>
                <a:spcPct val="120000"/>
              </a:lnSpc>
              <a:spcBef>
                <a:spcPts val="0"/>
              </a:spcBef>
              <a:buFont typeface="Wingdings" pitchFamily="2" charset="2"/>
              <a:buNone/>
            </a:pPr>
            <a:r>
              <a:rPr lang="en-US" altLang="zh-CN" sz="2400" dirty="0"/>
              <a:t>	}</a:t>
            </a:r>
            <a:endParaRPr lang="zh-CN" altLang="zh-CN" sz="2400" dirty="0"/>
          </a:p>
          <a:p>
            <a:pPr>
              <a:lnSpc>
                <a:spcPct val="120000"/>
              </a:lnSpc>
              <a:spcBef>
                <a:spcPts val="0"/>
              </a:spcBef>
              <a:buNone/>
            </a:pPr>
            <a:r>
              <a:rPr lang="en-US" altLang="zh-CN" sz="2400" dirty="0"/>
              <a:t>   p2-&gt;next=NULL; </a:t>
            </a:r>
            <a:endParaRPr lang="en-US" altLang="zh-CN" sz="2400" dirty="0" smtClean="0"/>
          </a:p>
          <a:p>
            <a:pPr>
              <a:lnSpc>
                <a:spcPct val="120000"/>
              </a:lnSpc>
              <a:spcBef>
                <a:spcPts val="0"/>
              </a:spcBef>
              <a:buNone/>
            </a:pPr>
            <a:r>
              <a:rPr lang="en-US" altLang="zh-CN" sz="2400" dirty="0">
                <a:solidFill>
                  <a:srgbClr val="FFFF00"/>
                </a:solidFill>
              </a:rPr>
              <a:t> </a:t>
            </a:r>
            <a:r>
              <a:rPr lang="en-US" altLang="zh-CN" sz="2400" dirty="0" smtClean="0">
                <a:solidFill>
                  <a:srgbClr val="FFFF00"/>
                </a:solidFill>
              </a:rPr>
              <a:t>  free(p1</a:t>
            </a:r>
            <a:r>
              <a:rPr lang="en-US" altLang="zh-CN" sz="2400" dirty="0">
                <a:solidFill>
                  <a:srgbClr val="FFFF00"/>
                </a:solidFill>
              </a:rPr>
              <a:t>);</a:t>
            </a:r>
            <a:r>
              <a:rPr lang="en-US" altLang="zh-CN" sz="2400" dirty="0">
                <a:solidFill>
                  <a:srgbClr val="FF0000"/>
                </a:solidFill>
              </a:rPr>
              <a:t> </a:t>
            </a:r>
            <a:r>
              <a:rPr lang="en-US" altLang="zh-CN" sz="2400" dirty="0"/>
              <a:t>return(head);</a:t>
            </a:r>
            <a:endParaRPr lang="zh-CN" altLang="zh-CN" sz="2400" dirty="0"/>
          </a:p>
          <a:p>
            <a:pPr>
              <a:lnSpc>
                <a:spcPct val="120000"/>
              </a:lnSpc>
              <a:spcBef>
                <a:spcPts val="0"/>
              </a:spcBef>
              <a:buFont typeface="Wingdings" pitchFamily="2" charset="2"/>
              <a:buNone/>
            </a:pPr>
            <a:r>
              <a:rPr lang="en-US" altLang="zh-CN" sz="2400" dirty="0" smtClean="0"/>
              <a:t>}</a:t>
            </a:r>
            <a:endParaRPr lang="zh-CN" altLang="en-US" sz="2400" dirty="0"/>
          </a:p>
        </p:txBody>
      </p:sp>
      <p:sp>
        <p:nvSpPr>
          <p:cNvPr id="4" name="文本框 3"/>
          <p:cNvSpPr txBox="1"/>
          <p:nvPr/>
        </p:nvSpPr>
        <p:spPr>
          <a:xfrm>
            <a:off x="7813643" y="174776"/>
            <a:ext cx="3899386" cy="5632311"/>
          </a:xfrm>
          <a:prstGeom prst="rect">
            <a:avLst/>
          </a:prstGeom>
          <a:noFill/>
        </p:spPr>
        <p:txBody>
          <a:bodyPr wrap="square" rtlCol="0">
            <a:spAutoFit/>
          </a:bodyPr>
          <a:lstStyle/>
          <a:p>
            <a:pPr>
              <a:lnSpc>
                <a:spcPct val="150000"/>
              </a:lnSpc>
            </a:pPr>
            <a:r>
              <a:rPr lang="zh-CN" altLang="en-US" sz="2400" dirty="0" smtClean="0"/>
              <a:t>这个版本针对课本的版本做了两点改进：</a:t>
            </a:r>
            <a:endParaRPr lang="en-US" altLang="zh-CN" sz="2400" dirty="0" smtClean="0"/>
          </a:p>
          <a:p>
            <a:pPr>
              <a:lnSpc>
                <a:spcPct val="150000"/>
              </a:lnSpc>
            </a:pPr>
            <a:r>
              <a:rPr lang="en-US" altLang="zh-CN" sz="2400" dirty="0" smtClean="0"/>
              <a:t>(1)</a:t>
            </a:r>
            <a:r>
              <a:rPr lang="zh-CN" altLang="en-US" sz="2400" dirty="0" smtClean="0"/>
              <a:t>判断链表的结点是否为第一个结点，可以不用</a:t>
            </a:r>
            <a:r>
              <a:rPr lang="en-US" altLang="zh-CN" sz="2400" dirty="0" smtClean="0"/>
              <a:t>n==1</a:t>
            </a:r>
            <a:r>
              <a:rPr lang="zh-CN" altLang="en-US" sz="2400" dirty="0" smtClean="0"/>
              <a:t>，用</a:t>
            </a:r>
            <a:r>
              <a:rPr lang="en-US" altLang="zh-CN" sz="2400" dirty="0" smtClean="0"/>
              <a:t>head==NULL</a:t>
            </a:r>
            <a:r>
              <a:rPr lang="zh-CN" altLang="en-US" sz="2400" dirty="0" smtClean="0"/>
              <a:t>即可；</a:t>
            </a:r>
            <a:endParaRPr lang="en-US" altLang="zh-CN" sz="2400" dirty="0" smtClean="0"/>
          </a:p>
          <a:p>
            <a:pPr>
              <a:lnSpc>
                <a:spcPct val="150000"/>
              </a:lnSpc>
            </a:pPr>
            <a:r>
              <a:rPr lang="en-US" altLang="zh-CN" sz="2400" dirty="0" smtClean="0"/>
              <a:t>(2)</a:t>
            </a:r>
            <a:r>
              <a:rPr lang="zh-CN" altLang="en-US" sz="2400" dirty="0" smtClean="0"/>
              <a:t>多余的结点必须释放，否则会造成</a:t>
            </a:r>
            <a:r>
              <a:rPr lang="zh-CN" altLang="en-US" sz="2400" dirty="0" smtClean="0">
                <a:solidFill>
                  <a:srgbClr val="FF0000"/>
                </a:solidFill>
              </a:rPr>
              <a:t>内存泄漏</a:t>
            </a:r>
            <a:r>
              <a:rPr lang="zh-CN" altLang="en-US" sz="2400" dirty="0" smtClean="0"/>
              <a:t>（</a:t>
            </a:r>
            <a:r>
              <a:rPr lang="en-US" altLang="zh-CN" sz="2400" dirty="0" smtClean="0"/>
              <a:t>memory leak</a:t>
            </a:r>
            <a:r>
              <a:rPr lang="zh-CN" altLang="en-US" sz="2400" dirty="0" smtClean="0"/>
              <a:t>）</a:t>
            </a:r>
            <a:endParaRPr lang="en-US" altLang="zh-CN" sz="2400" dirty="0" smtClean="0"/>
          </a:p>
          <a:p>
            <a:pPr>
              <a:lnSpc>
                <a:spcPct val="150000"/>
              </a:lnSpc>
            </a:pPr>
            <a:r>
              <a:rPr lang="en-US" altLang="zh-CN" sz="2400" dirty="0" smtClean="0"/>
              <a:t>(3) </a:t>
            </a:r>
            <a:r>
              <a:rPr lang="zh-CN" altLang="en-US" sz="2400" dirty="0" smtClean="0"/>
              <a:t>这里</a:t>
            </a:r>
            <a:r>
              <a:rPr lang="en-US" altLang="zh-CN" sz="2400" dirty="0" err="1" smtClean="0"/>
              <a:t>malloc</a:t>
            </a:r>
            <a:r>
              <a:rPr lang="zh-CN" altLang="en-US" sz="2400" dirty="0" smtClean="0"/>
              <a:t>出现了</a:t>
            </a:r>
            <a:r>
              <a:rPr lang="en-US" altLang="zh-CN" sz="2400" dirty="0" smtClean="0"/>
              <a:t>2</a:t>
            </a:r>
            <a:r>
              <a:rPr lang="zh-CN" altLang="en-US" sz="2400" dirty="0" smtClean="0"/>
              <a:t>次，其实可以写得更短。</a:t>
            </a:r>
            <a:endParaRPr lang="zh-CN" altLang="en-US" sz="2400" dirty="0"/>
          </a:p>
        </p:txBody>
      </p:sp>
    </p:spTree>
    <p:extLst>
      <p:ext uri="{BB962C8B-B14F-4D97-AF65-F5344CB8AC3E}">
        <p14:creationId xmlns:p14="http://schemas.microsoft.com/office/powerpoint/2010/main" val="24561071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代码改进版，右侧是将</a:t>
            </a:r>
            <a:r>
              <a:rPr lang="en-US" altLang="zh-CN" dirty="0" err="1" smtClean="0"/>
              <a:t>malloc</a:t>
            </a:r>
            <a:r>
              <a:rPr lang="zh-CN" altLang="en-US" dirty="0" smtClean="0"/>
              <a:t>移入循环内的写法</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52552" y="1453085"/>
            <a:ext cx="5730241" cy="4801314"/>
          </a:xfrm>
          <a:prstGeom prst="rect">
            <a:avLst/>
          </a:prstGeom>
          <a:solidFill>
            <a:schemeClr val="tx1">
              <a:lumMod val="85000"/>
              <a:lumOff val="15000"/>
            </a:schemeClr>
          </a:solidFill>
        </p:spPr>
        <p:txBody>
          <a:bodyPr wrap="square">
            <a:spAutoFit/>
          </a:bodyPr>
          <a:lstStyle/>
          <a:p>
            <a:r>
              <a:rPr lang="en-US" altLang="zh-CN" i="1" dirty="0" err="1">
                <a:solidFill>
                  <a:srgbClr val="66D9EF"/>
                </a:solidFill>
                <a:latin typeface="Consolas" panose="020B0609020204030204" pitchFamily="49" charset="0"/>
              </a:rPr>
              <a:t>struct</a:t>
            </a:r>
            <a:r>
              <a:rPr lang="en-US" altLang="zh-CN" dirty="0">
                <a:solidFill>
                  <a:srgbClr val="F8F8F2"/>
                </a:solidFill>
                <a:latin typeface="Consolas" panose="020B0609020204030204" pitchFamily="49" charset="0"/>
              </a:rPr>
              <a:t> Student </a:t>
            </a:r>
            <a:r>
              <a:rPr lang="en-US" altLang="zh-CN" dirty="0">
                <a:solidFill>
                  <a:srgbClr val="F92672"/>
                </a:solidFill>
                <a:latin typeface="Consolas" panose="020B0609020204030204" pitchFamily="49" charset="0"/>
              </a:rPr>
              <a:t>*</a:t>
            </a:r>
            <a:r>
              <a:rPr lang="en-US" altLang="zh-CN" dirty="0" smtClean="0">
                <a:solidFill>
                  <a:srgbClr val="A6E22E"/>
                </a:solidFill>
                <a:latin typeface="Consolas" panose="020B0609020204030204" pitchFamily="49" charset="0"/>
              </a:rPr>
              <a:t>create</a:t>
            </a:r>
            <a:r>
              <a:rPr lang="en-US" altLang="zh-CN" dirty="0" smtClean="0">
                <a:solidFill>
                  <a:srgbClr val="F8F8F2"/>
                </a:solidFill>
                <a:latin typeface="Consolas" panose="020B0609020204030204" pitchFamily="49" charset="0"/>
              </a:rPr>
              <a:t>()</a:t>
            </a:r>
            <a:r>
              <a:rPr lang="en-US" altLang="zh-CN" dirty="0">
                <a:solidFill>
                  <a:srgbClr val="F8F8F2"/>
                </a:solidFill>
                <a:latin typeface="Consolas" panose="020B0609020204030204" pitchFamily="49" charset="0"/>
              </a:rPr>
              <a:t> </a:t>
            </a:r>
          </a:p>
          <a:p>
            <a:r>
              <a:rPr lang="en-US" altLang="zh-CN" dirty="0">
                <a:solidFill>
                  <a:srgbClr val="F8F8F2"/>
                </a:solidFill>
                <a:latin typeface="Consolas" panose="020B0609020204030204" pitchFamily="49" charset="0"/>
              </a:rPr>
              <a:t>{ </a:t>
            </a:r>
            <a:endParaRPr lang="en-US" altLang="zh-CN" dirty="0" smtClean="0">
              <a:solidFill>
                <a:srgbClr val="F8F8F2"/>
              </a:solidFill>
              <a:latin typeface="Consolas" panose="020B0609020204030204" pitchFamily="49" charset="0"/>
            </a:endParaRPr>
          </a:p>
          <a:p>
            <a:r>
              <a:rPr lang="en-US" altLang="zh-CN" i="1" dirty="0">
                <a:solidFill>
                  <a:srgbClr val="F8F8F2"/>
                </a:solidFill>
                <a:latin typeface="Consolas" panose="020B0609020204030204" pitchFamily="49" charset="0"/>
              </a:rPr>
              <a:t> </a:t>
            </a:r>
            <a:r>
              <a:rPr lang="en-US" altLang="zh-CN" i="1" dirty="0" smtClean="0">
                <a:solidFill>
                  <a:srgbClr val="F8F8F2"/>
                </a:solidFill>
                <a:latin typeface="Consolas" panose="020B0609020204030204" pitchFamily="49" charset="0"/>
              </a:rPr>
              <a:t>  </a:t>
            </a:r>
            <a:r>
              <a:rPr lang="en-US" altLang="zh-CN" i="1" dirty="0" err="1" smtClean="0">
                <a:solidFill>
                  <a:srgbClr val="66D9EF"/>
                </a:solidFill>
                <a:latin typeface="Consolas" panose="020B0609020204030204" pitchFamily="49" charset="0"/>
              </a:rPr>
              <a:t>struct</a:t>
            </a:r>
            <a:r>
              <a:rPr lang="en-US" altLang="zh-CN" dirty="0">
                <a:solidFill>
                  <a:srgbClr val="F8F8F2"/>
                </a:solidFill>
                <a:latin typeface="Consolas" panose="020B0609020204030204" pitchFamily="49" charset="0"/>
              </a:rPr>
              <a:t> Student </a:t>
            </a:r>
            <a:r>
              <a:rPr lang="en-US" altLang="zh-CN" dirty="0">
                <a:solidFill>
                  <a:srgbClr val="F92672"/>
                </a:solidFill>
                <a:latin typeface="Consolas" panose="020B0609020204030204" pitchFamily="49" charset="0"/>
              </a:rPr>
              <a:t>*</a:t>
            </a:r>
            <a:r>
              <a:rPr lang="en-US" altLang="zh-CN" dirty="0" smtClean="0">
                <a:solidFill>
                  <a:srgbClr val="F8F8F2"/>
                </a:solidFill>
                <a:latin typeface="Consolas" panose="020B0609020204030204" pitchFamily="49" charset="0"/>
              </a:rPr>
              <a:t>head</a:t>
            </a:r>
            <a:r>
              <a:rPr lang="en-US" altLang="zh-CN" dirty="0">
                <a:solidFill>
                  <a:srgbClr val="F92672"/>
                </a:solidFill>
                <a:latin typeface="Consolas" panose="020B0609020204030204" pitchFamily="49" charset="0"/>
              </a:rPr>
              <a:t>=</a:t>
            </a:r>
            <a:r>
              <a:rPr lang="en-US" altLang="zh-CN" dirty="0">
                <a:solidFill>
                  <a:srgbClr val="AE81FF"/>
                </a:solidFill>
                <a:latin typeface="Consolas" panose="020B0609020204030204" pitchFamily="49" charset="0"/>
              </a:rPr>
              <a:t>NULL</a:t>
            </a:r>
            <a:r>
              <a:rPr lang="en-US" altLang="zh-CN" dirty="0" smtClean="0">
                <a:solidFill>
                  <a:srgbClr val="F8F8F2"/>
                </a:solidFill>
                <a:latin typeface="Consolas" panose="020B0609020204030204" pitchFamily="49" charset="0"/>
              </a:rPr>
              <a:t>,</a:t>
            </a:r>
            <a:r>
              <a:rPr lang="en-US" altLang="zh-CN" dirty="0" smtClean="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p1,</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p2;</a:t>
            </a:r>
          </a:p>
          <a:p>
            <a:r>
              <a:rPr lang="en-US" altLang="zh-CN" dirty="0">
                <a:solidFill>
                  <a:srgbClr val="F8F8F2"/>
                </a:solidFill>
                <a:latin typeface="Consolas" panose="020B0609020204030204" pitchFamily="49" charset="0"/>
              </a:rPr>
              <a:t>   p1</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p2</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a:t>
            </a:r>
            <a:r>
              <a:rPr lang="en-US" altLang="zh-CN" i="1" dirty="0" err="1">
                <a:solidFill>
                  <a:srgbClr val="66D9EF"/>
                </a:solidFill>
                <a:latin typeface="Consolas" panose="020B0609020204030204" pitchFamily="49" charset="0"/>
              </a:rPr>
              <a:t>struct</a:t>
            </a:r>
            <a:r>
              <a:rPr lang="en-US" altLang="zh-CN" dirty="0">
                <a:solidFill>
                  <a:srgbClr val="F8F8F2"/>
                </a:solidFill>
                <a:latin typeface="Consolas" panose="020B0609020204030204" pitchFamily="49" charset="0"/>
              </a:rPr>
              <a:t> Student</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a:t>
            </a:r>
            <a:r>
              <a:rPr lang="en-US" altLang="zh-CN" dirty="0" err="1">
                <a:solidFill>
                  <a:srgbClr val="A6E22E"/>
                </a:solidFill>
                <a:latin typeface="Consolas" panose="020B0609020204030204" pitchFamily="49" charset="0"/>
              </a:rPr>
              <a:t>malloc</a:t>
            </a:r>
            <a:r>
              <a:rPr lang="en-US" altLang="zh-CN" dirty="0">
                <a:solidFill>
                  <a:srgbClr val="F8F8F2"/>
                </a:solidFill>
                <a:latin typeface="Consolas" panose="020B0609020204030204" pitchFamily="49" charset="0"/>
              </a:rPr>
              <a:t>(LEN); </a:t>
            </a:r>
          </a:p>
          <a:p>
            <a:r>
              <a:rPr lang="en-US" altLang="zh-CN" dirty="0">
                <a:solidFill>
                  <a:srgbClr val="F8F8F2"/>
                </a:solidFill>
                <a:latin typeface="Consolas" panose="020B0609020204030204" pitchFamily="49" charset="0"/>
              </a:rPr>
              <a:t>   </a:t>
            </a:r>
            <a:r>
              <a:rPr lang="en-US" altLang="zh-CN" dirty="0" err="1">
                <a:solidFill>
                  <a:srgbClr val="A6E22E"/>
                </a:solidFill>
                <a:latin typeface="Consolas" panose="020B0609020204030204" pitchFamily="49" charset="0"/>
              </a:rPr>
              <a:t>scanf</a:t>
            </a:r>
            <a:r>
              <a:rPr lang="en-US" altLang="zh-CN" dirty="0">
                <a:solidFill>
                  <a:srgbClr val="F8F8F2"/>
                </a:solidFill>
                <a:latin typeface="Consolas" panose="020B0609020204030204" pitchFamily="49" charset="0"/>
              </a:rPr>
              <a:t>(</a:t>
            </a:r>
            <a:r>
              <a:rPr lang="en-US" altLang="zh-CN" dirty="0">
                <a:solidFill>
                  <a:srgbClr val="E6DB74"/>
                </a:solidFill>
                <a:latin typeface="Consolas" panose="020B0609020204030204" pitchFamily="49" charset="0"/>
              </a:rPr>
              <a:t>"</a:t>
            </a:r>
            <a:r>
              <a:rPr lang="en-US" altLang="zh-CN" dirty="0">
                <a:solidFill>
                  <a:srgbClr val="AE81FF"/>
                </a:solidFill>
                <a:latin typeface="Consolas" panose="020B0609020204030204" pitchFamily="49" charset="0"/>
              </a:rPr>
              <a:t>%ld</a:t>
            </a:r>
            <a:r>
              <a:rPr lang="en-US" altLang="zh-CN" dirty="0">
                <a:solidFill>
                  <a:srgbClr val="E6DB74"/>
                </a:solidFill>
                <a:latin typeface="Consolas" panose="020B0609020204030204" pitchFamily="49" charset="0"/>
              </a:rPr>
              <a:t>,</a:t>
            </a:r>
            <a:r>
              <a:rPr lang="en-US" altLang="zh-CN" dirty="0">
                <a:solidFill>
                  <a:srgbClr val="AE81FF"/>
                </a:solidFill>
                <a:latin typeface="Consolas" panose="020B0609020204030204" pitchFamily="49" charset="0"/>
              </a:rPr>
              <a:t>%f</a:t>
            </a:r>
            <a:r>
              <a:rPr lang="en-US" altLang="zh-CN" dirty="0">
                <a:solidFill>
                  <a:srgbClr val="E6DB74"/>
                </a:solidFill>
                <a:latin typeface="Consolas" panose="020B0609020204030204" pitchFamily="49" charset="0"/>
              </a:rPr>
              <a:t>"</a:t>
            </a:r>
            <a:r>
              <a:rPr lang="en-US" altLang="zh-CN" dirty="0">
                <a:solidFill>
                  <a:srgbClr val="F8F8F2"/>
                </a:solidFill>
                <a:latin typeface="Consolas" panose="020B0609020204030204" pitchFamily="49" charset="0"/>
              </a:rPr>
              <a:t>,</a:t>
            </a:r>
            <a:r>
              <a:rPr lang="en-US" altLang="zh-CN" dirty="0">
                <a:solidFill>
                  <a:srgbClr val="F92672"/>
                </a:solidFill>
                <a:latin typeface="Consolas" panose="020B0609020204030204" pitchFamily="49" charset="0"/>
              </a:rPr>
              <a:t>&amp;</a:t>
            </a:r>
            <a:r>
              <a:rPr lang="en-US" altLang="zh-CN" dirty="0">
                <a:solidFill>
                  <a:srgbClr val="F8F8F2"/>
                </a:solidFill>
                <a:latin typeface="Consolas" panose="020B0609020204030204" pitchFamily="49" charset="0"/>
              </a:rPr>
              <a:t>p1-&gt;num,</a:t>
            </a:r>
            <a:r>
              <a:rPr lang="en-US" altLang="zh-CN" dirty="0">
                <a:solidFill>
                  <a:srgbClr val="F92672"/>
                </a:solidFill>
                <a:latin typeface="Consolas" panose="020B0609020204030204" pitchFamily="49" charset="0"/>
              </a:rPr>
              <a:t>&amp;</a:t>
            </a:r>
            <a:r>
              <a:rPr lang="en-US" altLang="zh-CN" dirty="0">
                <a:solidFill>
                  <a:srgbClr val="F8F8F2"/>
                </a:solidFill>
                <a:latin typeface="Consolas" panose="020B0609020204030204" pitchFamily="49" charset="0"/>
              </a:rPr>
              <a:t>p1-&gt;score); </a:t>
            </a:r>
          </a:p>
          <a:p>
            <a:r>
              <a:rPr lang="en-US" altLang="zh-CN" dirty="0">
                <a:solidFill>
                  <a:srgbClr val="F8F8F2"/>
                </a:solidFill>
                <a:latin typeface="Consolas" panose="020B0609020204030204" pitchFamily="49" charset="0"/>
              </a:rPr>
              <a:t>   </a:t>
            </a:r>
            <a:r>
              <a:rPr lang="en-US" altLang="zh-CN" dirty="0" smtClean="0">
                <a:solidFill>
                  <a:srgbClr val="F92672"/>
                </a:solidFill>
                <a:latin typeface="Consolas" panose="020B0609020204030204" pitchFamily="49" charset="0"/>
              </a:rPr>
              <a:t>while </a:t>
            </a:r>
            <a:r>
              <a:rPr lang="en-US" altLang="zh-CN" dirty="0" smtClean="0">
                <a:solidFill>
                  <a:srgbClr val="F8F8F2"/>
                </a:solidFill>
                <a:latin typeface="Consolas" panose="020B0609020204030204" pitchFamily="49" charset="0"/>
              </a:rPr>
              <a:t>(</a:t>
            </a:r>
            <a:r>
              <a:rPr lang="en-US" altLang="zh-CN" dirty="0">
                <a:solidFill>
                  <a:srgbClr val="F8F8F2"/>
                </a:solidFill>
                <a:latin typeface="Consolas" panose="020B0609020204030204" pitchFamily="49" charset="0"/>
              </a:rPr>
              <a:t>p1-&gt;</a:t>
            </a:r>
            <a:r>
              <a:rPr lang="en-US" altLang="zh-CN" dirty="0" err="1">
                <a:solidFill>
                  <a:srgbClr val="F8F8F2"/>
                </a:solidFill>
                <a:latin typeface="Consolas" panose="020B0609020204030204" pitchFamily="49" charset="0"/>
              </a:rPr>
              <a:t>num</a:t>
            </a:r>
            <a:r>
              <a:rPr lang="en-US" altLang="zh-CN" dirty="0">
                <a:solidFill>
                  <a:srgbClr val="F92672"/>
                </a:solidFill>
                <a:latin typeface="Consolas" panose="020B0609020204030204" pitchFamily="49" charset="0"/>
              </a:rPr>
              <a:t>!=</a:t>
            </a:r>
            <a:r>
              <a:rPr lang="en-US" altLang="zh-CN" dirty="0">
                <a:solidFill>
                  <a:srgbClr val="AE81FF"/>
                </a:solidFill>
                <a:latin typeface="Consolas" panose="020B0609020204030204" pitchFamily="49" charset="0"/>
              </a:rPr>
              <a:t>0</a:t>
            </a:r>
            <a:r>
              <a:rPr lang="en-US" altLang="zh-CN" dirty="0">
                <a:solidFill>
                  <a:srgbClr val="F8F8F2"/>
                </a:solidFill>
                <a:latin typeface="Consolas" panose="020B0609020204030204" pitchFamily="49" charset="0"/>
              </a:rPr>
              <a:t>)</a:t>
            </a:r>
          </a:p>
          <a:p>
            <a:r>
              <a:rPr lang="en-US" altLang="zh-CN" dirty="0">
                <a:solidFill>
                  <a:srgbClr val="F8F8F2"/>
                </a:solidFill>
                <a:latin typeface="Consolas" panose="020B0609020204030204" pitchFamily="49" charset="0"/>
              </a:rPr>
              <a:t>   {</a:t>
            </a:r>
          </a:p>
          <a:p>
            <a:r>
              <a:rPr lang="en-US" altLang="zh-CN" dirty="0">
                <a:solidFill>
                  <a:srgbClr val="F8F8F2"/>
                </a:solidFill>
                <a:latin typeface="Consolas" panose="020B0609020204030204" pitchFamily="49" charset="0"/>
              </a:rPr>
              <a:t>      </a:t>
            </a:r>
            <a:r>
              <a:rPr lang="en-US" altLang="zh-CN" dirty="0">
                <a:solidFill>
                  <a:srgbClr val="F92672"/>
                </a:solidFill>
                <a:latin typeface="Consolas" panose="020B0609020204030204" pitchFamily="49" charset="0"/>
              </a:rPr>
              <a:t>if</a:t>
            </a:r>
            <a:r>
              <a:rPr lang="en-US" altLang="zh-CN" dirty="0">
                <a:solidFill>
                  <a:srgbClr val="F8F8F2"/>
                </a:solidFill>
                <a:latin typeface="Consolas" panose="020B0609020204030204" pitchFamily="49" charset="0"/>
              </a:rPr>
              <a:t> (head</a:t>
            </a:r>
            <a:r>
              <a:rPr lang="en-US" altLang="zh-CN" dirty="0">
                <a:solidFill>
                  <a:srgbClr val="F92672"/>
                </a:solidFill>
                <a:latin typeface="Consolas" panose="020B0609020204030204" pitchFamily="49" charset="0"/>
              </a:rPr>
              <a:t>==</a:t>
            </a:r>
            <a:r>
              <a:rPr lang="en-US" altLang="zh-CN" dirty="0">
                <a:solidFill>
                  <a:srgbClr val="AE81FF"/>
                </a:solidFill>
                <a:latin typeface="Consolas" panose="020B0609020204030204" pitchFamily="49" charset="0"/>
              </a:rPr>
              <a:t>NULL</a:t>
            </a:r>
            <a:r>
              <a:rPr lang="en-US" altLang="zh-CN" dirty="0">
                <a:solidFill>
                  <a:srgbClr val="F8F8F2"/>
                </a:solidFill>
                <a:latin typeface="Consolas" panose="020B0609020204030204" pitchFamily="49" charset="0"/>
              </a:rPr>
              <a:t>) head</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p1;</a:t>
            </a:r>
          </a:p>
          <a:p>
            <a:r>
              <a:rPr lang="en-US" altLang="zh-CN" dirty="0">
                <a:solidFill>
                  <a:srgbClr val="F8F8F2"/>
                </a:solidFill>
                <a:latin typeface="Consolas" panose="020B0609020204030204" pitchFamily="49" charset="0"/>
              </a:rPr>
              <a:t>      </a:t>
            </a:r>
            <a:r>
              <a:rPr lang="en-US" altLang="zh-CN" dirty="0">
                <a:solidFill>
                  <a:srgbClr val="F92672"/>
                </a:solidFill>
                <a:latin typeface="Consolas" panose="020B0609020204030204" pitchFamily="49" charset="0"/>
              </a:rPr>
              <a:t>else</a:t>
            </a:r>
            <a:r>
              <a:rPr lang="en-US" altLang="zh-CN" dirty="0">
                <a:solidFill>
                  <a:srgbClr val="F8F8F2"/>
                </a:solidFill>
                <a:latin typeface="Consolas" panose="020B0609020204030204" pitchFamily="49" charset="0"/>
              </a:rPr>
              <a:t>  p2-&gt;next</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p1;</a:t>
            </a:r>
          </a:p>
          <a:p>
            <a:r>
              <a:rPr lang="en-US" altLang="zh-CN" dirty="0">
                <a:solidFill>
                  <a:srgbClr val="F8F8F2"/>
                </a:solidFill>
                <a:latin typeface="Consolas" panose="020B0609020204030204" pitchFamily="49" charset="0"/>
              </a:rPr>
              <a:t>      p2</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p1;</a:t>
            </a:r>
          </a:p>
          <a:p>
            <a:r>
              <a:rPr lang="en-US" altLang="zh-CN" dirty="0">
                <a:solidFill>
                  <a:srgbClr val="F8F8F2"/>
                </a:solidFill>
                <a:latin typeface="Consolas" panose="020B0609020204030204" pitchFamily="49" charset="0"/>
              </a:rPr>
              <a:t>      p1</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a:t>
            </a:r>
            <a:r>
              <a:rPr lang="en-US" altLang="zh-CN" i="1" dirty="0" err="1">
                <a:solidFill>
                  <a:srgbClr val="66D9EF"/>
                </a:solidFill>
                <a:latin typeface="Consolas" panose="020B0609020204030204" pitchFamily="49" charset="0"/>
              </a:rPr>
              <a:t>struct</a:t>
            </a:r>
            <a:r>
              <a:rPr lang="en-US" altLang="zh-CN" dirty="0">
                <a:solidFill>
                  <a:srgbClr val="F8F8F2"/>
                </a:solidFill>
                <a:latin typeface="Consolas" panose="020B0609020204030204" pitchFamily="49" charset="0"/>
              </a:rPr>
              <a:t> Student</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a:t>
            </a:r>
            <a:r>
              <a:rPr lang="en-US" altLang="zh-CN" dirty="0" err="1">
                <a:solidFill>
                  <a:srgbClr val="A6E22E"/>
                </a:solidFill>
                <a:latin typeface="Consolas" panose="020B0609020204030204" pitchFamily="49" charset="0"/>
              </a:rPr>
              <a:t>malloc</a:t>
            </a:r>
            <a:r>
              <a:rPr lang="en-US" altLang="zh-CN" dirty="0">
                <a:solidFill>
                  <a:srgbClr val="F8F8F2"/>
                </a:solidFill>
                <a:latin typeface="Consolas" panose="020B0609020204030204" pitchFamily="49" charset="0"/>
              </a:rPr>
              <a:t>(LEN); </a:t>
            </a:r>
          </a:p>
          <a:p>
            <a:r>
              <a:rPr lang="en-US" altLang="zh-CN" dirty="0">
                <a:solidFill>
                  <a:srgbClr val="F8F8F2"/>
                </a:solidFill>
                <a:latin typeface="Consolas" panose="020B0609020204030204" pitchFamily="49" charset="0"/>
              </a:rPr>
              <a:t>      </a:t>
            </a:r>
            <a:r>
              <a:rPr lang="en-US" altLang="zh-CN" dirty="0" err="1">
                <a:solidFill>
                  <a:srgbClr val="A6E22E"/>
                </a:solidFill>
                <a:latin typeface="Consolas" panose="020B0609020204030204" pitchFamily="49" charset="0"/>
              </a:rPr>
              <a:t>scanf</a:t>
            </a:r>
            <a:r>
              <a:rPr lang="en-US" altLang="zh-CN" dirty="0">
                <a:solidFill>
                  <a:srgbClr val="F8F8F2"/>
                </a:solidFill>
                <a:latin typeface="Consolas" panose="020B0609020204030204" pitchFamily="49" charset="0"/>
              </a:rPr>
              <a:t>(</a:t>
            </a:r>
            <a:r>
              <a:rPr lang="en-US" altLang="zh-CN" dirty="0">
                <a:solidFill>
                  <a:srgbClr val="E6DB74"/>
                </a:solidFill>
                <a:latin typeface="Consolas" panose="020B0609020204030204" pitchFamily="49" charset="0"/>
              </a:rPr>
              <a:t>"</a:t>
            </a:r>
            <a:r>
              <a:rPr lang="en-US" altLang="zh-CN" dirty="0">
                <a:solidFill>
                  <a:srgbClr val="AE81FF"/>
                </a:solidFill>
                <a:latin typeface="Consolas" panose="020B0609020204030204" pitchFamily="49" charset="0"/>
              </a:rPr>
              <a:t>%ld</a:t>
            </a:r>
            <a:r>
              <a:rPr lang="en-US" altLang="zh-CN" dirty="0">
                <a:solidFill>
                  <a:srgbClr val="E6DB74"/>
                </a:solidFill>
                <a:latin typeface="Consolas" panose="020B0609020204030204" pitchFamily="49" charset="0"/>
              </a:rPr>
              <a:t>,</a:t>
            </a:r>
            <a:r>
              <a:rPr lang="en-US" altLang="zh-CN" dirty="0">
                <a:solidFill>
                  <a:srgbClr val="AE81FF"/>
                </a:solidFill>
                <a:latin typeface="Consolas" panose="020B0609020204030204" pitchFamily="49" charset="0"/>
              </a:rPr>
              <a:t>%f</a:t>
            </a:r>
            <a:r>
              <a:rPr lang="en-US" altLang="zh-CN" dirty="0">
                <a:solidFill>
                  <a:srgbClr val="E6DB74"/>
                </a:solidFill>
                <a:latin typeface="Consolas" panose="020B0609020204030204" pitchFamily="49" charset="0"/>
              </a:rPr>
              <a:t>"</a:t>
            </a:r>
            <a:r>
              <a:rPr lang="en-US" altLang="zh-CN" dirty="0">
                <a:solidFill>
                  <a:srgbClr val="F8F8F2"/>
                </a:solidFill>
                <a:latin typeface="Consolas" panose="020B0609020204030204" pitchFamily="49" charset="0"/>
              </a:rPr>
              <a:t>,</a:t>
            </a:r>
            <a:r>
              <a:rPr lang="en-US" altLang="zh-CN" dirty="0">
                <a:solidFill>
                  <a:srgbClr val="F92672"/>
                </a:solidFill>
                <a:latin typeface="Consolas" panose="020B0609020204030204" pitchFamily="49" charset="0"/>
              </a:rPr>
              <a:t>&amp;</a:t>
            </a:r>
            <a:r>
              <a:rPr lang="en-US" altLang="zh-CN" dirty="0">
                <a:solidFill>
                  <a:srgbClr val="F8F8F2"/>
                </a:solidFill>
                <a:latin typeface="Consolas" panose="020B0609020204030204" pitchFamily="49" charset="0"/>
              </a:rPr>
              <a:t>p1-&gt;num,</a:t>
            </a:r>
            <a:r>
              <a:rPr lang="en-US" altLang="zh-CN" dirty="0">
                <a:solidFill>
                  <a:srgbClr val="F92672"/>
                </a:solidFill>
                <a:latin typeface="Consolas" panose="020B0609020204030204" pitchFamily="49" charset="0"/>
              </a:rPr>
              <a:t>&amp;</a:t>
            </a:r>
            <a:r>
              <a:rPr lang="en-US" altLang="zh-CN" dirty="0">
                <a:solidFill>
                  <a:srgbClr val="F8F8F2"/>
                </a:solidFill>
                <a:latin typeface="Consolas" panose="020B0609020204030204" pitchFamily="49" charset="0"/>
              </a:rPr>
              <a:t>p1-&gt;score);</a:t>
            </a:r>
          </a:p>
          <a:p>
            <a:r>
              <a:rPr lang="en-US" altLang="zh-CN" dirty="0">
                <a:solidFill>
                  <a:srgbClr val="F8F8F2"/>
                </a:solidFill>
                <a:latin typeface="Consolas" panose="020B0609020204030204" pitchFamily="49" charset="0"/>
              </a:rPr>
              <a:t>    }</a:t>
            </a:r>
          </a:p>
          <a:p>
            <a:r>
              <a:rPr lang="en-US" altLang="zh-CN" dirty="0">
                <a:solidFill>
                  <a:srgbClr val="F8F8F2"/>
                </a:solidFill>
                <a:latin typeface="Consolas" panose="020B0609020204030204" pitchFamily="49" charset="0"/>
              </a:rPr>
              <a:t>   p2-&gt;next</a:t>
            </a:r>
            <a:r>
              <a:rPr lang="en-US" altLang="zh-CN" dirty="0">
                <a:solidFill>
                  <a:srgbClr val="F92672"/>
                </a:solidFill>
                <a:latin typeface="Consolas" panose="020B0609020204030204" pitchFamily="49" charset="0"/>
              </a:rPr>
              <a:t>=</a:t>
            </a:r>
            <a:r>
              <a:rPr lang="en-US" altLang="zh-CN" dirty="0">
                <a:solidFill>
                  <a:srgbClr val="AE81FF"/>
                </a:solidFill>
                <a:latin typeface="Consolas" panose="020B0609020204030204" pitchFamily="49" charset="0"/>
              </a:rPr>
              <a:t>NULL</a:t>
            </a:r>
            <a:r>
              <a:rPr lang="en-US" altLang="zh-CN" dirty="0">
                <a:solidFill>
                  <a:srgbClr val="F8F8F2"/>
                </a:solidFill>
                <a:latin typeface="Consolas" panose="020B0609020204030204" pitchFamily="49" charset="0"/>
              </a:rPr>
              <a:t>; </a:t>
            </a:r>
            <a:endParaRPr lang="en-US" altLang="zh-CN" dirty="0" smtClean="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 </a:t>
            </a:r>
            <a:r>
              <a:rPr lang="en-US" altLang="zh-CN" dirty="0" smtClean="0">
                <a:solidFill>
                  <a:srgbClr val="F8F8F2"/>
                </a:solidFill>
                <a:latin typeface="Consolas" panose="020B0609020204030204" pitchFamily="49" charset="0"/>
              </a:rPr>
              <a:t>  </a:t>
            </a:r>
            <a:r>
              <a:rPr lang="en-US" altLang="zh-CN" dirty="0" smtClean="0">
                <a:solidFill>
                  <a:srgbClr val="A6E22E"/>
                </a:solidFill>
                <a:latin typeface="Consolas" panose="020B0609020204030204" pitchFamily="49" charset="0"/>
              </a:rPr>
              <a:t>free</a:t>
            </a:r>
            <a:r>
              <a:rPr lang="en-US" altLang="zh-CN" dirty="0" smtClean="0">
                <a:solidFill>
                  <a:srgbClr val="F8F8F2"/>
                </a:solidFill>
                <a:latin typeface="Consolas" panose="020B0609020204030204" pitchFamily="49" charset="0"/>
              </a:rPr>
              <a:t>(p1);</a:t>
            </a:r>
          </a:p>
          <a:p>
            <a:r>
              <a:rPr lang="en-US" altLang="zh-CN" dirty="0">
                <a:solidFill>
                  <a:srgbClr val="F8F8F2"/>
                </a:solidFill>
                <a:latin typeface="Consolas" panose="020B0609020204030204" pitchFamily="49" charset="0"/>
              </a:rPr>
              <a:t> </a:t>
            </a:r>
            <a:r>
              <a:rPr lang="en-US" altLang="zh-CN" dirty="0" smtClean="0">
                <a:solidFill>
                  <a:srgbClr val="F8F8F2"/>
                </a:solidFill>
                <a:latin typeface="Consolas" panose="020B0609020204030204" pitchFamily="49" charset="0"/>
              </a:rPr>
              <a:t>  </a:t>
            </a:r>
            <a:r>
              <a:rPr lang="en-US" altLang="zh-CN" dirty="0" smtClean="0">
                <a:solidFill>
                  <a:srgbClr val="F92672"/>
                </a:solidFill>
                <a:latin typeface="Consolas" panose="020B0609020204030204" pitchFamily="49" charset="0"/>
              </a:rPr>
              <a:t>return</a:t>
            </a:r>
            <a:r>
              <a:rPr lang="en-US" altLang="zh-CN" dirty="0">
                <a:solidFill>
                  <a:srgbClr val="F8F8F2"/>
                </a:solidFill>
                <a:latin typeface="Consolas" panose="020B0609020204030204" pitchFamily="49" charset="0"/>
              </a:rPr>
              <a:t> </a:t>
            </a:r>
            <a:r>
              <a:rPr lang="en-US" altLang="zh-CN" dirty="0" smtClean="0">
                <a:solidFill>
                  <a:srgbClr val="F8F8F2"/>
                </a:solidFill>
                <a:latin typeface="Consolas" panose="020B0609020204030204" pitchFamily="49" charset="0"/>
              </a:rPr>
              <a:t>head;</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a:t>
            </a:r>
            <a:endParaRPr lang="en-US" altLang="zh-CN" b="0" dirty="0">
              <a:solidFill>
                <a:srgbClr val="F8F8F2"/>
              </a:solidFill>
              <a:effectLst/>
              <a:latin typeface="Consolas" panose="020B0609020204030204" pitchFamily="49" charset="0"/>
            </a:endParaRPr>
          </a:p>
        </p:txBody>
      </p:sp>
      <p:sp>
        <p:nvSpPr>
          <p:cNvPr id="5" name="矩形 4"/>
          <p:cNvSpPr/>
          <p:nvPr/>
        </p:nvSpPr>
        <p:spPr>
          <a:xfrm>
            <a:off x="6096000" y="1453085"/>
            <a:ext cx="5843451" cy="4801314"/>
          </a:xfrm>
          <a:prstGeom prst="rect">
            <a:avLst/>
          </a:prstGeom>
          <a:solidFill>
            <a:schemeClr val="tx1">
              <a:lumMod val="95000"/>
              <a:lumOff val="5000"/>
            </a:schemeClr>
          </a:solidFill>
        </p:spPr>
        <p:txBody>
          <a:bodyPr wrap="square">
            <a:spAutoFit/>
          </a:bodyPr>
          <a:lstStyle/>
          <a:p>
            <a:r>
              <a:rPr lang="en-US" altLang="zh-CN" i="1" dirty="0" err="1">
                <a:solidFill>
                  <a:srgbClr val="66D9EF"/>
                </a:solidFill>
                <a:latin typeface="Consolas" panose="020B0609020204030204" pitchFamily="49" charset="0"/>
              </a:rPr>
              <a:t>struct</a:t>
            </a:r>
            <a:r>
              <a:rPr lang="en-US" altLang="zh-CN" dirty="0">
                <a:solidFill>
                  <a:srgbClr val="F8F8F2"/>
                </a:solidFill>
                <a:latin typeface="Consolas" panose="020B0609020204030204" pitchFamily="49" charset="0"/>
              </a:rPr>
              <a:t> Student </a:t>
            </a:r>
            <a:r>
              <a:rPr lang="en-US" altLang="zh-CN" dirty="0">
                <a:solidFill>
                  <a:srgbClr val="F92672"/>
                </a:solidFill>
                <a:latin typeface="Consolas" panose="020B0609020204030204" pitchFamily="49" charset="0"/>
              </a:rPr>
              <a:t>*</a:t>
            </a:r>
            <a:r>
              <a:rPr lang="en-US" altLang="zh-CN" dirty="0">
                <a:solidFill>
                  <a:srgbClr val="A6E22E"/>
                </a:solidFill>
                <a:latin typeface="Consolas" panose="020B0609020204030204" pitchFamily="49" charset="0"/>
              </a:rPr>
              <a:t>create</a:t>
            </a:r>
            <a:r>
              <a:rPr lang="en-US" altLang="zh-CN" dirty="0">
                <a:solidFill>
                  <a:srgbClr val="F8F8F2"/>
                </a:solidFill>
                <a:latin typeface="Consolas" panose="020B0609020204030204" pitchFamily="49" charset="0"/>
              </a:rPr>
              <a:t>()</a:t>
            </a:r>
          </a:p>
          <a:p>
            <a:r>
              <a:rPr lang="en-US" altLang="zh-CN" dirty="0">
                <a:solidFill>
                  <a:srgbClr val="F8F8F2"/>
                </a:solidFill>
                <a:latin typeface="Consolas" panose="020B0609020204030204" pitchFamily="49" charset="0"/>
              </a:rPr>
              <a:t>{</a:t>
            </a:r>
          </a:p>
          <a:p>
            <a:r>
              <a:rPr lang="en-US" altLang="zh-CN" dirty="0">
                <a:solidFill>
                  <a:srgbClr val="F8F8F2"/>
                </a:solidFill>
                <a:latin typeface="Consolas" panose="020B0609020204030204" pitchFamily="49" charset="0"/>
              </a:rPr>
              <a:t>    </a:t>
            </a:r>
            <a:r>
              <a:rPr lang="en-US" altLang="zh-CN" i="1" dirty="0" err="1">
                <a:solidFill>
                  <a:srgbClr val="66D9EF"/>
                </a:solidFill>
                <a:latin typeface="Consolas" panose="020B0609020204030204" pitchFamily="49" charset="0"/>
              </a:rPr>
              <a:t>struct</a:t>
            </a:r>
            <a:r>
              <a:rPr lang="en-US" altLang="zh-CN" dirty="0">
                <a:solidFill>
                  <a:srgbClr val="F8F8F2"/>
                </a:solidFill>
                <a:latin typeface="Consolas" panose="020B0609020204030204" pitchFamily="49" charset="0"/>
              </a:rPr>
              <a:t> Student </a:t>
            </a:r>
            <a:r>
              <a:rPr lang="en-US" altLang="zh-CN" dirty="0">
                <a:solidFill>
                  <a:srgbClr val="F92672"/>
                </a:solidFill>
                <a:latin typeface="Consolas" panose="020B0609020204030204" pitchFamily="49" charset="0"/>
              </a:rPr>
              <a:t>*</a:t>
            </a:r>
            <a:r>
              <a:rPr lang="en-US" altLang="zh-CN" dirty="0" smtClean="0">
                <a:solidFill>
                  <a:srgbClr val="F8F8F2"/>
                </a:solidFill>
                <a:latin typeface="Consolas" panose="020B0609020204030204" pitchFamily="49" charset="0"/>
              </a:rPr>
              <a:t>head</a:t>
            </a:r>
            <a:r>
              <a:rPr lang="en-US" altLang="zh-CN" dirty="0" smtClean="0">
                <a:solidFill>
                  <a:srgbClr val="F92672"/>
                </a:solidFill>
                <a:latin typeface="Consolas" panose="020B0609020204030204" pitchFamily="49" charset="0"/>
              </a:rPr>
              <a:t>=</a:t>
            </a:r>
            <a:r>
              <a:rPr lang="en-US" altLang="zh-CN" dirty="0" smtClean="0">
                <a:solidFill>
                  <a:srgbClr val="AE81FF"/>
                </a:solidFill>
                <a:latin typeface="Consolas" panose="020B0609020204030204" pitchFamily="49" charset="0"/>
              </a:rPr>
              <a:t>NULL</a:t>
            </a:r>
            <a:r>
              <a:rPr lang="en-US" altLang="zh-CN" dirty="0" smtClean="0">
                <a:solidFill>
                  <a:srgbClr val="F8F8F2"/>
                </a:solidFill>
                <a:latin typeface="Consolas" panose="020B0609020204030204" pitchFamily="49" charset="0"/>
              </a:rPr>
              <a:t>,</a:t>
            </a:r>
            <a:r>
              <a:rPr lang="en-US" altLang="zh-CN" dirty="0" smtClean="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p1,</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p2;</a:t>
            </a:r>
          </a:p>
          <a:p>
            <a:r>
              <a:rPr lang="en-US" altLang="zh-CN" dirty="0">
                <a:solidFill>
                  <a:srgbClr val="F8F8F2"/>
                </a:solidFill>
                <a:latin typeface="Consolas" panose="020B0609020204030204" pitchFamily="49" charset="0"/>
              </a:rPr>
              <a:t>    </a:t>
            </a:r>
            <a:r>
              <a:rPr lang="en-US" altLang="zh-CN" dirty="0" smtClean="0">
                <a:solidFill>
                  <a:srgbClr val="F92672"/>
                </a:solidFill>
                <a:latin typeface="Consolas" panose="020B0609020204030204" pitchFamily="49" charset="0"/>
              </a:rPr>
              <a:t>while </a:t>
            </a:r>
            <a:r>
              <a:rPr lang="en-US" altLang="zh-CN" dirty="0" smtClean="0">
                <a:solidFill>
                  <a:srgbClr val="F8F8F2"/>
                </a:solidFill>
                <a:latin typeface="Consolas" panose="020B0609020204030204" pitchFamily="49" charset="0"/>
              </a:rPr>
              <a:t>(</a:t>
            </a:r>
            <a:r>
              <a:rPr lang="en-US" altLang="zh-CN" dirty="0">
                <a:solidFill>
                  <a:srgbClr val="AE81FF"/>
                </a:solidFill>
                <a:latin typeface="Consolas" panose="020B0609020204030204" pitchFamily="49" charset="0"/>
              </a:rPr>
              <a:t>1</a:t>
            </a:r>
            <a:r>
              <a:rPr lang="en-US" altLang="zh-CN" dirty="0">
                <a:solidFill>
                  <a:srgbClr val="F8F8F2"/>
                </a:solidFill>
                <a:latin typeface="Consolas" panose="020B0609020204030204" pitchFamily="49" charset="0"/>
              </a:rPr>
              <a:t>)</a:t>
            </a:r>
          </a:p>
          <a:p>
            <a:r>
              <a:rPr lang="en-US" altLang="zh-CN" dirty="0">
                <a:solidFill>
                  <a:srgbClr val="F8F8F2"/>
                </a:solidFill>
                <a:latin typeface="Consolas" panose="020B0609020204030204" pitchFamily="49" charset="0"/>
              </a:rPr>
              <a:t>    {</a:t>
            </a:r>
          </a:p>
          <a:p>
            <a:r>
              <a:rPr lang="en-US" altLang="zh-CN" dirty="0">
                <a:solidFill>
                  <a:srgbClr val="F8F8F2"/>
                </a:solidFill>
                <a:latin typeface="Consolas" panose="020B0609020204030204" pitchFamily="49" charset="0"/>
              </a:rPr>
              <a:t>        p1</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a:t>
            </a:r>
            <a:r>
              <a:rPr lang="en-US" altLang="zh-CN" i="1" dirty="0" err="1">
                <a:solidFill>
                  <a:srgbClr val="66D9EF"/>
                </a:solidFill>
                <a:latin typeface="Consolas" panose="020B0609020204030204" pitchFamily="49" charset="0"/>
              </a:rPr>
              <a:t>struct</a:t>
            </a:r>
            <a:r>
              <a:rPr lang="en-US" altLang="zh-CN" dirty="0">
                <a:solidFill>
                  <a:srgbClr val="F8F8F2"/>
                </a:solidFill>
                <a:latin typeface="Consolas" panose="020B0609020204030204" pitchFamily="49" charset="0"/>
              </a:rPr>
              <a:t> Student </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a:t>
            </a:r>
            <a:r>
              <a:rPr lang="en-US" altLang="zh-CN" dirty="0" err="1">
                <a:solidFill>
                  <a:srgbClr val="A6E22E"/>
                </a:solidFill>
                <a:latin typeface="Consolas" panose="020B0609020204030204" pitchFamily="49" charset="0"/>
              </a:rPr>
              <a:t>malloc</a:t>
            </a:r>
            <a:r>
              <a:rPr lang="en-US" altLang="zh-CN" dirty="0">
                <a:solidFill>
                  <a:srgbClr val="F8F8F2"/>
                </a:solidFill>
                <a:latin typeface="Consolas" panose="020B0609020204030204" pitchFamily="49" charset="0"/>
              </a:rPr>
              <a:t>(LEN);</a:t>
            </a:r>
          </a:p>
          <a:p>
            <a:r>
              <a:rPr lang="en-US" altLang="zh-CN" dirty="0">
                <a:solidFill>
                  <a:srgbClr val="F8F8F2"/>
                </a:solidFill>
                <a:latin typeface="Consolas" panose="020B0609020204030204" pitchFamily="49" charset="0"/>
              </a:rPr>
              <a:t>        </a:t>
            </a:r>
            <a:r>
              <a:rPr lang="en-US" altLang="zh-CN" dirty="0" err="1">
                <a:solidFill>
                  <a:srgbClr val="A6E22E"/>
                </a:solidFill>
                <a:latin typeface="Consolas" panose="020B0609020204030204" pitchFamily="49" charset="0"/>
              </a:rPr>
              <a:t>scanf</a:t>
            </a:r>
            <a:r>
              <a:rPr lang="en-US" altLang="zh-CN" dirty="0">
                <a:solidFill>
                  <a:srgbClr val="F8F8F2"/>
                </a:solidFill>
                <a:latin typeface="Consolas" panose="020B0609020204030204" pitchFamily="49" charset="0"/>
              </a:rPr>
              <a:t>(</a:t>
            </a:r>
            <a:r>
              <a:rPr lang="en-US" altLang="zh-CN" dirty="0">
                <a:solidFill>
                  <a:srgbClr val="E6DB74"/>
                </a:solidFill>
                <a:latin typeface="Consolas" panose="020B0609020204030204" pitchFamily="49" charset="0"/>
              </a:rPr>
              <a:t>"</a:t>
            </a:r>
            <a:r>
              <a:rPr lang="en-US" altLang="zh-CN" dirty="0">
                <a:solidFill>
                  <a:srgbClr val="AE81FF"/>
                </a:solidFill>
                <a:latin typeface="Consolas" panose="020B0609020204030204" pitchFamily="49" charset="0"/>
              </a:rPr>
              <a:t>%ld</a:t>
            </a:r>
            <a:r>
              <a:rPr lang="en-US" altLang="zh-CN" dirty="0">
                <a:solidFill>
                  <a:srgbClr val="E6DB74"/>
                </a:solidFill>
                <a:latin typeface="Consolas" panose="020B0609020204030204" pitchFamily="49" charset="0"/>
              </a:rPr>
              <a:t>,</a:t>
            </a:r>
            <a:r>
              <a:rPr lang="en-US" altLang="zh-CN" dirty="0">
                <a:solidFill>
                  <a:srgbClr val="AE81FF"/>
                </a:solidFill>
                <a:latin typeface="Consolas" panose="020B0609020204030204" pitchFamily="49" charset="0"/>
              </a:rPr>
              <a:t>%f</a:t>
            </a:r>
            <a:r>
              <a:rPr lang="en-US" altLang="zh-CN" dirty="0">
                <a:solidFill>
                  <a:srgbClr val="E6DB74"/>
                </a:solidFill>
                <a:latin typeface="Consolas" panose="020B0609020204030204" pitchFamily="49" charset="0"/>
              </a:rPr>
              <a:t>"</a:t>
            </a:r>
            <a:r>
              <a:rPr lang="en-US" altLang="zh-CN" dirty="0">
                <a:solidFill>
                  <a:srgbClr val="F8F8F2"/>
                </a:solidFill>
                <a:latin typeface="Consolas" panose="020B0609020204030204" pitchFamily="49" charset="0"/>
              </a:rPr>
              <a:t>,</a:t>
            </a:r>
            <a:r>
              <a:rPr lang="en-US" altLang="zh-CN" dirty="0">
                <a:solidFill>
                  <a:srgbClr val="F92672"/>
                </a:solidFill>
                <a:latin typeface="Consolas" panose="020B0609020204030204" pitchFamily="49" charset="0"/>
              </a:rPr>
              <a:t>&amp;</a:t>
            </a:r>
            <a:r>
              <a:rPr lang="en-US" altLang="zh-CN" dirty="0">
                <a:solidFill>
                  <a:srgbClr val="F8F8F2"/>
                </a:solidFill>
                <a:latin typeface="Consolas" panose="020B0609020204030204" pitchFamily="49" charset="0"/>
              </a:rPr>
              <a:t>p1-&gt;num,</a:t>
            </a:r>
            <a:r>
              <a:rPr lang="en-US" altLang="zh-CN" dirty="0">
                <a:solidFill>
                  <a:srgbClr val="F92672"/>
                </a:solidFill>
                <a:latin typeface="Consolas" panose="020B0609020204030204" pitchFamily="49" charset="0"/>
              </a:rPr>
              <a:t>&amp;</a:t>
            </a:r>
            <a:r>
              <a:rPr lang="en-US" altLang="zh-CN" dirty="0">
                <a:solidFill>
                  <a:srgbClr val="F8F8F2"/>
                </a:solidFill>
                <a:latin typeface="Consolas" panose="020B0609020204030204" pitchFamily="49" charset="0"/>
              </a:rPr>
              <a:t>p1-&gt;score);</a:t>
            </a:r>
          </a:p>
          <a:p>
            <a:r>
              <a:rPr lang="en-US" altLang="zh-CN" dirty="0">
                <a:solidFill>
                  <a:srgbClr val="F8F8F2"/>
                </a:solidFill>
                <a:latin typeface="Consolas" panose="020B0609020204030204" pitchFamily="49" charset="0"/>
              </a:rPr>
              <a:t>        </a:t>
            </a:r>
            <a:r>
              <a:rPr lang="en-US" altLang="zh-CN" dirty="0" smtClean="0">
                <a:solidFill>
                  <a:srgbClr val="F92672"/>
                </a:solidFill>
                <a:latin typeface="Consolas" panose="020B0609020204030204" pitchFamily="49" charset="0"/>
              </a:rPr>
              <a:t>if </a:t>
            </a:r>
            <a:r>
              <a:rPr lang="en-US" altLang="zh-CN" dirty="0" smtClean="0">
                <a:solidFill>
                  <a:srgbClr val="F8F8F2"/>
                </a:solidFill>
                <a:latin typeface="Consolas" panose="020B0609020204030204" pitchFamily="49" charset="0"/>
              </a:rPr>
              <a:t>(</a:t>
            </a:r>
            <a:r>
              <a:rPr lang="en-US" altLang="zh-CN" dirty="0">
                <a:solidFill>
                  <a:srgbClr val="F8F8F2"/>
                </a:solidFill>
                <a:latin typeface="Consolas" panose="020B0609020204030204" pitchFamily="49" charset="0"/>
              </a:rPr>
              <a:t>p1-&gt;</a:t>
            </a:r>
            <a:r>
              <a:rPr lang="en-US" altLang="zh-CN" dirty="0" err="1">
                <a:solidFill>
                  <a:srgbClr val="F8F8F2"/>
                </a:solidFill>
                <a:latin typeface="Consolas" panose="020B0609020204030204" pitchFamily="49" charset="0"/>
              </a:rPr>
              <a:t>num</a:t>
            </a:r>
            <a:r>
              <a:rPr lang="en-US" altLang="zh-CN" dirty="0">
                <a:solidFill>
                  <a:srgbClr val="F92672"/>
                </a:solidFill>
                <a:latin typeface="Consolas" panose="020B0609020204030204" pitchFamily="49" charset="0"/>
              </a:rPr>
              <a:t>==</a:t>
            </a:r>
            <a:r>
              <a:rPr lang="en-US" altLang="zh-CN" dirty="0" smtClean="0">
                <a:solidFill>
                  <a:srgbClr val="AE81FF"/>
                </a:solidFill>
                <a:latin typeface="Consolas" panose="020B0609020204030204" pitchFamily="49" charset="0"/>
              </a:rPr>
              <a:t>0</a:t>
            </a:r>
            <a:r>
              <a:rPr lang="en-US" altLang="zh-CN" dirty="0" smtClean="0">
                <a:solidFill>
                  <a:srgbClr val="F8F8F2"/>
                </a:solidFill>
                <a:latin typeface="Consolas" panose="020B0609020204030204" pitchFamily="49" charset="0"/>
              </a:rPr>
              <a:t>)</a:t>
            </a:r>
          </a:p>
          <a:p>
            <a:r>
              <a:rPr lang="en-US" altLang="zh-CN" dirty="0">
                <a:solidFill>
                  <a:srgbClr val="F8F8F2"/>
                </a:solidFill>
                <a:latin typeface="Consolas" panose="020B0609020204030204" pitchFamily="49" charset="0"/>
              </a:rPr>
              <a:t> </a:t>
            </a:r>
            <a:r>
              <a:rPr lang="en-US" altLang="zh-CN" dirty="0" smtClean="0">
                <a:solidFill>
                  <a:srgbClr val="F8F8F2"/>
                </a:solidFill>
                <a:latin typeface="Consolas" panose="020B0609020204030204" pitchFamily="49" charset="0"/>
              </a:rPr>
              <a:t>           </a:t>
            </a:r>
            <a:r>
              <a:rPr lang="en-US" altLang="zh-CN" dirty="0" smtClean="0">
                <a:solidFill>
                  <a:srgbClr val="F92672"/>
                </a:solidFill>
                <a:latin typeface="Consolas" panose="020B0609020204030204" pitchFamily="49" charset="0"/>
              </a:rPr>
              <a:t>break</a:t>
            </a:r>
            <a:r>
              <a:rPr lang="en-US" altLang="zh-CN" dirty="0">
                <a:solidFill>
                  <a:srgbClr val="F8F8F2"/>
                </a:solidFill>
                <a:latin typeface="Consolas" panose="020B0609020204030204" pitchFamily="49" charset="0"/>
              </a:rPr>
              <a:t>;</a:t>
            </a:r>
          </a:p>
          <a:p>
            <a:r>
              <a:rPr lang="en-US" altLang="zh-CN" dirty="0">
                <a:solidFill>
                  <a:srgbClr val="F8F8F2"/>
                </a:solidFill>
                <a:latin typeface="Consolas" panose="020B0609020204030204" pitchFamily="49" charset="0"/>
              </a:rPr>
              <a:t>        </a:t>
            </a:r>
            <a:r>
              <a:rPr lang="en-US" altLang="zh-CN" dirty="0" smtClean="0">
                <a:solidFill>
                  <a:srgbClr val="F92672"/>
                </a:solidFill>
                <a:latin typeface="Consolas" panose="020B0609020204030204" pitchFamily="49" charset="0"/>
              </a:rPr>
              <a:t>if </a:t>
            </a:r>
            <a:r>
              <a:rPr lang="en-US" altLang="zh-CN" dirty="0" smtClean="0">
                <a:solidFill>
                  <a:srgbClr val="F8F8F2"/>
                </a:solidFill>
                <a:latin typeface="Consolas" panose="020B0609020204030204" pitchFamily="49" charset="0"/>
              </a:rPr>
              <a:t>(</a:t>
            </a:r>
            <a:r>
              <a:rPr lang="en-US" altLang="zh-CN" dirty="0">
                <a:solidFill>
                  <a:srgbClr val="F8F8F2"/>
                </a:solidFill>
                <a:latin typeface="Consolas" panose="020B0609020204030204" pitchFamily="49" charset="0"/>
              </a:rPr>
              <a:t>head</a:t>
            </a:r>
            <a:r>
              <a:rPr lang="en-US" altLang="zh-CN" dirty="0">
                <a:solidFill>
                  <a:srgbClr val="F92672"/>
                </a:solidFill>
                <a:latin typeface="Consolas" panose="020B0609020204030204" pitchFamily="49" charset="0"/>
              </a:rPr>
              <a:t>==</a:t>
            </a:r>
            <a:r>
              <a:rPr lang="en-US" altLang="zh-CN" dirty="0">
                <a:solidFill>
                  <a:srgbClr val="AE81FF"/>
                </a:solidFill>
                <a:latin typeface="Consolas" panose="020B0609020204030204" pitchFamily="49" charset="0"/>
              </a:rPr>
              <a:t>NULL</a:t>
            </a:r>
            <a:r>
              <a:rPr lang="en-US" altLang="zh-CN" dirty="0">
                <a:solidFill>
                  <a:srgbClr val="F8F8F2"/>
                </a:solidFill>
                <a:latin typeface="Consolas" panose="020B0609020204030204" pitchFamily="49" charset="0"/>
              </a:rPr>
              <a:t>) head</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p1;</a:t>
            </a:r>
          </a:p>
          <a:p>
            <a:r>
              <a:rPr lang="en-US" altLang="zh-CN" dirty="0">
                <a:solidFill>
                  <a:srgbClr val="F8F8F2"/>
                </a:solidFill>
                <a:latin typeface="Consolas" panose="020B0609020204030204" pitchFamily="49" charset="0"/>
              </a:rPr>
              <a:t>        </a:t>
            </a:r>
            <a:r>
              <a:rPr lang="en-US" altLang="zh-CN" dirty="0">
                <a:solidFill>
                  <a:srgbClr val="F92672"/>
                </a:solidFill>
                <a:latin typeface="Consolas" panose="020B0609020204030204" pitchFamily="49" charset="0"/>
              </a:rPr>
              <a:t>else</a:t>
            </a:r>
            <a:r>
              <a:rPr lang="en-US" altLang="zh-CN" dirty="0">
                <a:solidFill>
                  <a:srgbClr val="F8F8F2"/>
                </a:solidFill>
                <a:latin typeface="Consolas" panose="020B0609020204030204" pitchFamily="49" charset="0"/>
              </a:rPr>
              <a:t> p2-&gt;next</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p1;</a:t>
            </a:r>
          </a:p>
          <a:p>
            <a:r>
              <a:rPr lang="en-US" altLang="zh-CN" dirty="0">
                <a:solidFill>
                  <a:srgbClr val="F8F8F2"/>
                </a:solidFill>
                <a:latin typeface="Consolas" panose="020B0609020204030204" pitchFamily="49" charset="0"/>
              </a:rPr>
              <a:t>        p2</a:t>
            </a:r>
            <a:r>
              <a:rPr lang="en-US" altLang="zh-CN" dirty="0">
                <a:solidFill>
                  <a:srgbClr val="F92672"/>
                </a:solidFill>
                <a:latin typeface="Consolas" panose="020B0609020204030204" pitchFamily="49" charset="0"/>
              </a:rPr>
              <a:t>=</a:t>
            </a:r>
            <a:r>
              <a:rPr lang="en-US" altLang="zh-CN" dirty="0">
                <a:solidFill>
                  <a:srgbClr val="F8F8F2"/>
                </a:solidFill>
                <a:latin typeface="Consolas" panose="020B0609020204030204" pitchFamily="49" charset="0"/>
              </a:rPr>
              <a:t>p1;</a:t>
            </a:r>
          </a:p>
          <a:p>
            <a:r>
              <a:rPr lang="en-US" altLang="zh-CN" dirty="0">
                <a:solidFill>
                  <a:srgbClr val="F8F8F2"/>
                </a:solidFill>
                <a:latin typeface="Consolas" panose="020B0609020204030204" pitchFamily="49" charset="0"/>
              </a:rPr>
              <a:t>    }</a:t>
            </a:r>
          </a:p>
          <a:p>
            <a:r>
              <a:rPr lang="en-US" altLang="zh-CN" dirty="0">
                <a:solidFill>
                  <a:srgbClr val="F8F8F2"/>
                </a:solidFill>
                <a:latin typeface="Consolas" panose="020B0609020204030204" pitchFamily="49" charset="0"/>
              </a:rPr>
              <a:t>    p2-&gt;next</a:t>
            </a:r>
            <a:r>
              <a:rPr lang="en-US" altLang="zh-CN" dirty="0">
                <a:solidFill>
                  <a:srgbClr val="F92672"/>
                </a:solidFill>
                <a:latin typeface="Consolas" panose="020B0609020204030204" pitchFamily="49" charset="0"/>
              </a:rPr>
              <a:t>=</a:t>
            </a:r>
            <a:r>
              <a:rPr lang="en-US" altLang="zh-CN" dirty="0">
                <a:solidFill>
                  <a:srgbClr val="AE81FF"/>
                </a:solidFill>
                <a:latin typeface="Consolas" panose="020B0609020204030204" pitchFamily="49" charset="0"/>
              </a:rPr>
              <a:t>NULL</a:t>
            </a:r>
            <a:r>
              <a:rPr lang="en-US" altLang="zh-CN" dirty="0">
                <a:solidFill>
                  <a:srgbClr val="F8F8F2"/>
                </a:solidFill>
                <a:latin typeface="Consolas" panose="020B0609020204030204" pitchFamily="49" charset="0"/>
              </a:rPr>
              <a:t>;</a:t>
            </a:r>
          </a:p>
          <a:p>
            <a:r>
              <a:rPr lang="en-US" altLang="zh-CN" dirty="0">
                <a:solidFill>
                  <a:srgbClr val="F8F8F2"/>
                </a:solidFill>
                <a:latin typeface="Consolas" panose="020B0609020204030204" pitchFamily="49" charset="0"/>
              </a:rPr>
              <a:t>    </a:t>
            </a:r>
            <a:r>
              <a:rPr lang="en-US" altLang="zh-CN" dirty="0">
                <a:solidFill>
                  <a:srgbClr val="A6E22E"/>
                </a:solidFill>
                <a:latin typeface="Consolas" panose="020B0609020204030204" pitchFamily="49" charset="0"/>
              </a:rPr>
              <a:t>free</a:t>
            </a:r>
            <a:r>
              <a:rPr lang="en-US" altLang="zh-CN" dirty="0">
                <a:solidFill>
                  <a:srgbClr val="F8F8F2"/>
                </a:solidFill>
                <a:latin typeface="Consolas" panose="020B0609020204030204" pitchFamily="49" charset="0"/>
              </a:rPr>
              <a:t>(p1);</a:t>
            </a:r>
          </a:p>
          <a:p>
            <a:r>
              <a:rPr lang="en-US" altLang="zh-CN" dirty="0">
                <a:solidFill>
                  <a:srgbClr val="F8F8F2"/>
                </a:solidFill>
                <a:latin typeface="Consolas" panose="020B0609020204030204" pitchFamily="49" charset="0"/>
              </a:rPr>
              <a:t>    </a:t>
            </a:r>
            <a:r>
              <a:rPr lang="en-US" altLang="zh-CN" dirty="0" smtClean="0">
                <a:solidFill>
                  <a:srgbClr val="F92672"/>
                </a:solidFill>
                <a:latin typeface="Consolas" panose="020B0609020204030204" pitchFamily="49" charset="0"/>
              </a:rPr>
              <a:t>return</a:t>
            </a:r>
            <a:r>
              <a:rPr lang="en-US" altLang="zh-CN" dirty="0" smtClean="0">
                <a:solidFill>
                  <a:srgbClr val="F8F8F2"/>
                </a:solidFill>
                <a:latin typeface="Consolas" panose="020B0609020204030204" pitchFamily="49" charset="0"/>
              </a:rPr>
              <a:t> head;</a:t>
            </a:r>
            <a:endParaRPr lang="en-US" altLang="zh-CN" dirty="0">
              <a:solidFill>
                <a:srgbClr val="F8F8F2"/>
              </a:solidFill>
              <a:latin typeface="Consolas" panose="020B0609020204030204" pitchFamily="49" charset="0"/>
            </a:endParaRPr>
          </a:p>
          <a:p>
            <a:r>
              <a:rPr lang="en-US" altLang="zh-CN" dirty="0">
                <a:solidFill>
                  <a:srgbClr val="F8F8F2"/>
                </a:solidFill>
                <a:latin typeface="Consolas" panose="020B0609020204030204" pitchFamily="49" charset="0"/>
              </a:rPr>
              <a:t>}</a:t>
            </a:r>
            <a:endParaRPr lang="en-US" altLang="zh-CN"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964120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AutoNum type="arabicPeriod"/>
              <a:defRPr/>
            </a:pPr>
            <a:r>
              <a:rPr lang="zh-CN" altLang="en-US" smtClean="0">
                <a:solidFill>
                  <a:schemeClr val="tx1"/>
                </a:solidFill>
              </a:rPr>
              <a:t>先</a:t>
            </a:r>
            <a:r>
              <a:rPr lang="zh-CN" altLang="en-US">
                <a:solidFill>
                  <a:schemeClr val="tx1"/>
                </a:solidFill>
              </a:rPr>
              <a:t>声明结构体类型，再定义该类型的</a:t>
            </a:r>
            <a:r>
              <a:rPr lang="zh-CN" altLang="en-US" smtClean="0">
                <a:solidFill>
                  <a:schemeClr val="tx1"/>
                </a:solidFill>
              </a:rPr>
              <a:t>变量</a:t>
            </a:r>
            <a:r>
              <a:rPr lang="en-US" altLang="zh-CN" smtClean="0">
                <a:solidFill>
                  <a:schemeClr val="tx1"/>
                </a:solidFill>
              </a:rPr>
              <a:t>		2. </a:t>
            </a:r>
            <a:r>
              <a:rPr lang="zh-CN" altLang="en-US" smtClean="0">
                <a:solidFill>
                  <a:schemeClr val="tx1"/>
                </a:solidFill>
              </a:rPr>
              <a:t>在</a:t>
            </a:r>
            <a:r>
              <a:rPr lang="zh-CN" altLang="en-US">
                <a:solidFill>
                  <a:schemeClr val="tx1"/>
                </a:solidFill>
              </a:rPr>
              <a:t>声明类型的同时定义</a:t>
            </a:r>
            <a:r>
              <a:rPr lang="zh-CN" altLang="en-US" smtClean="0">
                <a:solidFill>
                  <a:schemeClr val="tx1"/>
                </a:solidFill>
              </a:rPr>
              <a:t>变量</a:t>
            </a:r>
            <a:endParaRPr lang="en-US" altLang="zh-CN" smtClean="0">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smtClean="0">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smtClean="0">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smtClean="0">
              <a:solidFill>
                <a:schemeClr val="tx1"/>
              </a:solidFill>
            </a:endParaRPr>
          </a:p>
          <a:p>
            <a:pPr algn="just">
              <a:lnSpc>
                <a:spcPct val="150000"/>
              </a:lnSpc>
              <a:spcAft>
                <a:spcPts val="600"/>
              </a:spcAft>
              <a:defRPr/>
            </a:pPr>
            <a:r>
              <a:rPr lang="en-US" altLang="zh-CN">
                <a:solidFill>
                  <a:schemeClr val="tx1"/>
                </a:solidFill>
              </a:rPr>
              <a:t>	</a:t>
            </a:r>
            <a:r>
              <a:rPr lang="en-US" altLang="zh-CN" smtClean="0">
                <a:solidFill>
                  <a:schemeClr val="tx1"/>
                </a:solidFill>
              </a:rPr>
              <a:t>					3. </a:t>
            </a:r>
            <a:r>
              <a:rPr lang="zh-CN" altLang="en-US" smtClean="0">
                <a:solidFill>
                  <a:schemeClr val="tx1"/>
                </a:solidFill>
              </a:rPr>
              <a:t>不</a:t>
            </a:r>
            <a:r>
              <a:rPr lang="zh-CN" altLang="en-US">
                <a:solidFill>
                  <a:schemeClr val="tx1"/>
                </a:solidFill>
              </a:rPr>
              <a:t>指定类型名而直接定义结构体类型变量</a:t>
            </a:r>
            <a:endParaRPr lang="en-US" altLang="zh-CN">
              <a:solidFill>
                <a:schemeClr val="tx1"/>
              </a:solidFill>
            </a:endParaRPr>
          </a:p>
        </p:txBody>
      </p:sp>
      <p:sp>
        <p:nvSpPr>
          <p:cNvPr id="12" name="圆角矩形 11"/>
          <p:cNvSpPr/>
          <p:nvPr/>
        </p:nvSpPr>
        <p:spPr>
          <a:xfrm>
            <a:off x="1035709" y="4443616"/>
            <a:ext cx="5125396" cy="83850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u="sng" dirty="0" err="1">
                <a:solidFill>
                  <a:schemeClr val="tx1"/>
                </a:solidFill>
              </a:rPr>
              <a:t>struct</a:t>
            </a:r>
            <a:r>
              <a:rPr lang="en-US" altLang="zh-CN" sz="1600" u="sng" dirty="0">
                <a:solidFill>
                  <a:schemeClr val="tx1"/>
                </a:solidFill>
              </a:rPr>
              <a:t> </a:t>
            </a:r>
            <a:r>
              <a:rPr lang="en-US" altLang="zh-CN" sz="1600" u="sng" dirty="0" smtClean="0">
                <a:solidFill>
                  <a:schemeClr val="tx1"/>
                </a:solidFill>
              </a:rPr>
              <a:t>Student</a:t>
            </a:r>
            <a:r>
              <a:rPr lang="en-US" altLang="zh-CN" sz="1600" dirty="0" smtClean="0">
                <a:solidFill>
                  <a:schemeClr val="tx1"/>
                </a:solidFill>
              </a:rPr>
              <a:t>  </a:t>
            </a:r>
            <a:r>
              <a:rPr lang="en-US" altLang="zh-CN" sz="1600" u="sng" dirty="0" smtClean="0">
                <a:solidFill>
                  <a:schemeClr val="tx1"/>
                </a:solidFill>
              </a:rPr>
              <a:t>student1</a:t>
            </a:r>
            <a:r>
              <a:rPr lang="en-US" altLang="zh-CN" sz="1600" dirty="0" smtClean="0">
                <a:solidFill>
                  <a:schemeClr val="tx1"/>
                </a:solidFill>
              </a:rPr>
              <a:t>, </a:t>
            </a:r>
            <a:r>
              <a:rPr lang="en-US" altLang="zh-CN" sz="1600" u="sng" dirty="0" smtClean="0">
                <a:solidFill>
                  <a:schemeClr val="tx1"/>
                </a:solidFill>
              </a:rPr>
              <a:t>student2</a:t>
            </a:r>
            <a:r>
              <a:rPr lang="en-US" altLang="zh-CN" sz="1600" dirty="0" smtClean="0">
                <a:solidFill>
                  <a:schemeClr val="tx1"/>
                </a:solidFill>
              </a:rPr>
              <a:t>;</a:t>
            </a:r>
          </a:p>
          <a:p>
            <a:pPr defTabSz="363538"/>
            <a:r>
              <a:rPr lang="en-US" altLang="zh-CN" sz="1600" dirty="0">
                <a:solidFill>
                  <a:schemeClr val="tx1"/>
                </a:solidFill>
              </a:rPr>
              <a:t>	</a:t>
            </a:r>
            <a:r>
              <a:rPr lang="en-US" altLang="zh-CN" sz="1600" dirty="0" smtClean="0">
                <a:solidFill>
                  <a:schemeClr val="tx1"/>
                </a:solidFill>
              </a:rPr>
              <a:t>    |			    |		 |</a:t>
            </a:r>
          </a:p>
          <a:p>
            <a:pPr defTabSz="363538"/>
            <a:r>
              <a:rPr lang="zh-CN" altLang="en-US" sz="1600" dirty="0" smtClean="0">
                <a:solidFill>
                  <a:schemeClr val="accent1"/>
                </a:solidFill>
              </a:rPr>
              <a:t>  结构体类型名</a:t>
            </a:r>
            <a:r>
              <a:rPr lang="en-US" altLang="zh-CN" sz="1600" dirty="0" smtClean="0">
                <a:solidFill>
                  <a:schemeClr val="accent1"/>
                </a:solidFill>
              </a:rPr>
              <a:t>	      </a:t>
            </a:r>
            <a:r>
              <a:rPr lang="zh-CN" altLang="en-US" sz="1600" dirty="0" smtClean="0">
                <a:solidFill>
                  <a:schemeClr val="accent1"/>
                </a:solidFill>
              </a:rPr>
              <a:t>结构体变量名</a:t>
            </a:r>
            <a:endParaRPr lang="en-US" altLang="zh-CN" sz="1600" dirty="0" smtClean="0">
              <a:solidFill>
                <a:schemeClr val="accent1"/>
              </a:solidFill>
            </a:endParaRPr>
          </a:p>
        </p:txBody>
      </p:sp>
      <p:sp>
        <p:nvSpPr>
          <p:cNvPr id="7" name="圆角矩形 6"/>
          <p:cNvSpPr/>
          <p:nvPr/>
        </p:nvSpPr>
        <p:spPr>
          <a:xfrm>
            <a:off x="1035709" y="1838527"/>
            <a:ext cx="5125396"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smtClean="0">
                <a:solidFill>
                  <a:schemeClr val="tx1"/>
                </a:solidFill>
              </a:rPr>
              <a:t>{	int </a:t>
            </a:r>
            <a:r>
              <a:rPr lang="en-US" altLang="zh-CN" sz="1600">
                <a:solidFill>
                  <a:schemeClr val="tx1"/>
                </a:solidFill>
              </a:rPr>
              <a:t>num</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学号为整型 </a:t>
            </a:r>
          </a:p>
          <a:p>
            <a:pPr defTabSz="363538">
              <a:lnSpc>
                <a:spcPct val="120000"/>
              </a:lnSpc>
            </a:pPr>
            <a:r>
              <a:rPr lang="en-US" altLang="zh-CN" sz="1600" smtClean="0">
                <a:solidFill>
                  <a:schemeClr val="tx1"/>
                </a:solidFill>
              </a:rPr>
              <a:t>	char </a:t>
            </a:r>
            <a:r>
              <a:rPr lang="en-US" altLang="zh-CN" sz="1600">
                <a:solidFill>
                  <a:schemeClr val="tx1"/>
                </a:solidFill>
              </a:rPr>
              <a:t>name[20</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姓名为字符串 </a:t>
            </a:r>
          </a:p>
          <a:p>
            <a:pPr defTabSz="363538">
              <a:lnSpc>
                <a:spcPct val="120000"/>
              </a:lnSpc>
            </a:pPr>
            <a:r>
              <a:rPr lang="en-US" altLang="zh-CN" sz="1600" smtClean="0">
                <a:solidFill>
                  <a:schemeClr val="tx1"/>
                </a:solidFill>
              </a:rPr>
              <a:t>	char sex;			</a:t>
            </a:r>
            <a:r>
              <a:rPr lang="en-US" altLang="zh-CN" sz="1600">
                <a:solidFill>
                  <a:srgbClr val="008000"/>
                </a:solidFill>
              </a:rPr>
              <a:t>//</a:t>
            </a:r>
            <a:r>
              <a:rPr lang="zh-CN" altLang="en-US" sz="1600">
                <a:solidFill>
                  <a:srgbClr val="008000"/>
                </a:solidFill>
              </a:rPr>
              <a:t>性别为字符型 </a:t>
            </a:r>
          </a:p>
          <a:p>
            <a:pPr defTabSz="363538">
              <a:lnSpc>
                <a:spcPct val="120000"/>
              </a:lnSpc>
            </a:pPr>
            <a:r>
              <a:rPr lang="en-US" altLang="zh-CN" sz="1600" smtClean="0">
                <a:solidFill>
                  <a:schemeClr val="tx1"/>
                </a:solidFill>
              </a:rPr>
              <a:t>	int age;				</a:t>
            </a:r>
            <a:r>
              <a:rPr lang="en-US" altLang="zh-CN" sz="1600">
                <a:solidFill>
                  <a:srgbClr val="008000"/>
                </a:solidFill>
              </a:rPr>
              <a:t>//</a:t>
            </a:r>
            <a:r>
              <a:rPr lang="zh-CN" altLang="en-US" sz="1600">
                <a:solidFill>
                  <a:srgbClr val="008000"/>
                </a:solidFill>
              </a:rPr>
              <a:t>年龄为整型</a:t>
            </a:r>
          </a:p>
          <a:p>
            <a:pPr defTabSz="363538">
              <a:lnSpc>
                <a:spcPct val="120000"/>
              </a:lnSpc>
            </a:pPr>
            <a:r>
              <a:rPr lang="en-US" altLang="zh-CN" sz="1600" smtClean="0">
                <a:solidFill>
                  <a:schemeClr val="tx1"/>
                </a:solidFill>
              </a:rPr>
              <a:t>	float score;			</a:t>
            </a:r>
            <a:r>
              <a:rPr lang="en-US" altLang="zh-CN" sz="1600">
                <a:solidFill>
                  <a:srgbClr val="008000"/>
                </a:solidFill>
              </a:rPr>
              <a:t>//</a:t>
            </a:r>
            <a:r>
              <a:rPr lang="zh-CN" altLang="en-US" sz="1600">
                <a:solidFill>
                  <a:srgbClr val="008000"/>
                </a:solidFill>
              </a:rPr>
              <a:t>成绩为实型 </a:t>
            </a:r>
          </a:p>
          <a:p>
            <a:pPr defTabSz="363538">
              <a:lnSpc>
                <a:spcPct val="120000"/>
              </a:lnSpc>
            </a:pPr>
            <a:r>
              <a:rPr lang="en-US" altLang="zh-CN" sz="1600" smtClean="0">
                <a:solidFill>
                  <a:schemeClr val="tx1"/>
                </a:solidFill>
              </a:rPr>
              <a:t>	char </a:t>
            </a:r>
            <a:r>
              <a:rPr lang="en-US" altLang="zh-CN" sz="1600">
                <a:solidFill>
                  <a:schemeClr val="tx1"/>
                </a:solidFill>
              </a:rPr>
              <a:t>addr[30</a:t>
            </a:r>
            <a:r>
              <a:rPr lang="en-US" altLang="zh-CN" sz="1600" smtClean="0">
                <a:solidFill>
                  <a:schemeClr val="tx1"/>
                </a:solidFill>
              </a:rPr>
              <a:t>];		</a:t>
            </a:r>
            <a:r>
              <a:rPr lang="en-US" altLang="zh-CN" sz="1600">
                <a:solidFill>
                  <a:srgbClr val="008000"/>
                </a:solidFill>
              </a:rPr>
              <a:t>//</a:t>
            </a:r>
            <a:r>
              <a:rPr lang="zh-CN" altLang="en-US" sz="1600">
                <a:solidFill>
                  <a:srgbClr val="008000"/>
                </a:solidFill>
              </a:rPr>
              <a:t>地址为字符串 </a:t>
            </a:r>
          </a:p>
          <a:p>
            <a:pPr defTabSz="363538">
              <a:lnSpc>
                <a:spcPct val="120000"/>
              </a:lnSpc>
            </a:pPr>
            <a:r>
              <a:rPr lang="en-US" altLang="zh-CN" sz="1600" smtClean="0">
                <a:solidFill>
                  <a:schemeClr val="tx1"/>
                </a:solidFill>
              </a:rPr>
              <a:t>};						</a:t>
            </a:r>
            <a:r>
              <a:rPr lang="en-US" altLang="zh-CN" sz="1600">
                <a:solidFill>
                  <a:srgbClr val="008000"/>
                </a:solidFill>
              </a:rPr>
              <a:t>//</a:t>
            </a:r>
            <a:r>
              <a:rPr lang="zh-CN" altLang="en-US" sz="1600">
                <a:solidFill>
                  <a:srgbClr val="008000"/>
                </a:solidFill>
              </a:rPr>
              <a:t>注意最后有一个分号 </a:t>
            </a:r>
          </a:p>
        </p:txBody>
      </p:sp>
      <p:graphicFrame>
        <p:nvGraphicFramePr>
          <p:cNvPr id="4" name="表格 3"/>
          <p:cNvGraphicFramePr>
            <a:graphicFrameLocks noGrp="1"/>
          </p:cNvGraphicFramePr>
          <p:nvPr>
            <p:extLst>
              <p:ext uri="{D42A27DB-BD31-4B8C-83A1-F6EECF244321}">
                <p14:modId xmlns:p14="http://schemas.microsoft.com/office/powerpoint/2010/main" val="3190974610"/>
              </p:ext>
            </p:extLst>
          </p:nvPr>
        </p:nvGraphicFramePr>
        <p:xfrm>
          <a:off x="761732" y="5383070"/>
          <a:ext cx="5414631" cy="741680"/>
        </p:xfrm>
        <a:graphic>
          <a:graphicData uri="http://schemas.openxmlformats.org/drawingml/2006/table">
            <a:tbl>
              <a:tblPr>
                <a:tableStyleId>{5C22544A-7EE6-4342-B048-85BDC9FD1C3A}</a:tableStyleId>
              </a:tblPr>
              <a:tblGrid>
                <a:gridCol w="1074154">
                  <a:extLst>
                    <a:ext uri="{9D8B030D-6E8A-4147-A177-3AD203B41FA5}">
                      <a16:colId xmlns:a16="http://schemas.microsoft.com/office/drawing/2014/main" val="107134963"/>
                    </a:ext>
                  </a:extLst>
                </a:gridCol>
                <a:gridCol w="778704">
                  <a:extLst>
                    <a:ext uri="{9D8B030D-6E8A-4147-A177-3AD203B41FA5}">
                      <a16:colId xmlns:a16="http://schemas.microsoft.com/office/drawing/2014/main" val="2718532550"/>
                    </a:ext>
                  </a:extLst>
                </a:gridCol>
                <a:gridCol w="1137318">
                  <a:extLst>
                    <a:ext uri="{9D8B030D-6E8A-4147-A177-3AD203B41FA5}">
                      <a16:colId xmlns:a16="http://schemas.microsoft.com/office/drawing/2014/main" val="1259368975"/>
                    </a:ext>
                  </a:extLst>
                </a:gridCol>
                <a:gridCol w="348368">
                  <a:extLst>
                    <a:ext uri="{9D8B030D-6E8A-4147-A177-3AD203B41FA5}">
                      <a16:colId xmlns:a16="http://schemas.microsoft.com/office/drawing/2014/main" val="4169691539"/>
                    </a:ext>
                  </a:extLst>
                </a:gridCol>
                <a:gridCol w="420090">
                  <a:extLst>
                    <a:ext uri="{9D8B030D-6E8A-4147-A177-3AD203B41FA5}">
                      <a16:colId xmlns:a16="http://schemas.microsoft.com/office/drawing/2014/main" val="2901551785"/>
                    </a:ext>
                  </a:extLst>
                </a:gridCol>
                <a:gridCol w="594274">
                  <a:extLst>
                    <a:ext uri="{9D8B030D-6E8A-4147-A177-3AD203B41FA5}">
                      <a16:colId xmlns:a16="http://schemas.microsoft.com/office/drawing/2014/main" val="1747234596"/>
                    </a:ext>
                  </a:extLst>
                </a:gridCol>
                <a:gridCol w="1061723">
                  <a:extLst>
                    <a:ext uri="{9D8B030D-6E8A-4147-A177-3AD203B41FA5}">
                      <a16:colId xmlns:a16="http://schemas.microsoft.com/office/drawing/2014/main" val="3118241150"/>
                    </a:ext>
                  </a:extLst>
                </a:gridCol>
              </a:tblGrid>
              <a:tr h="370840">
                <a:tc>
                  <a:txBody>
                    <a:bodyPr/>
                    <a:lstStyle/>
                    <a:p>
                      <a:r>
                        <a:rPr lang="en-US" altLang="zh-CN" sz="1600" dirty="0" smtClean="0"/>
                        <a:t>sutdent1:</a:t>
                      </a:r>
                      <a:endParaRPr lang="zh-CN" altLang="en-US" sz="1600" dirty="0"/>
                    </a:p>
                  </a:txBody>
                  <a:tcPr/>
                </a:tc>
                <a:tc>
                  <a:txBody>
                    <a:bodyPr/>
                    <a:lstStyle/>
                    <a:p>
                      <a:r>
                        <a:rPr lang="en-US" altLang="zh-CN" sz="1600" dirty="0" smtClean="0"/>
                        <a:t>10001</a:t>
                      </a:r>
                      <a:endParaRPr lang="zh-CN" altLang="en-US" sz="1600" dirty="0"/>
                    </a:p>
                  </a:txBody>
                  <a:tcPr/>
                </a:tc>
                <a:tc>
                  <a:txBody>
                    <a:bodyPr/>
                    <a:lstStyle/>
                    <a:p>
                      <a:r>
                        <a:rPr lang="en-US" altLang="zh-CN" sz="1600" dirty="0" smtClean="0"/>
                        <a:t>Zhang Xin</a:t>
                      </a:r>
                      <a:endParaRPr lang="zh-CN" altLang="en-US" sz="1600" dirty="0"/>
                    </a:p>
                  </a:txBody>
                  <a:tcPr/>
                </a:tc>
                <a:tc>
                  <a:txBody>
                    <a:bodyPr/>
                    <a:lstStyle/>
                    <a:p>
                      <a:r>
                        <a:rPr lang="en-US" altLang="zh-CN" sz="1600" dirty="0" smtClean="0"/>
                        <a:t>M</a:t>
                      </a:r>
                      <a:endParaRPr lang="zh-CN" altLang="en-US" sz="1600" dirty="0"/>
                    </a:p>
                  </a:txBody>
                  <a:tcPr/>
                </a:tc>
                <a:tc>
                  <a:txBody>
                    <a:bodyPr/>
                    <a:lstStyle/>
                    <a:p>
                      <a:r>
                        <a:rPr lang="en-US" altLang="zh-CN" sz="1600" dirty="0" smtClean="0"/>
                        <a:t>19</a:t>
                      </a:r>
                      <a:endParaRPr lang="zh-CN" altLang="en-US" sz="1600" dirty="0"/>
                    </a:p>
                  </a:txBody>
                  <a:tcPr/>
                </a:tc>
                <a:tc>
                  <a:txBody>
                    <a:bodyPr/>
                    <a:lstStyle/>
                    <a:p>
                      <a:r>
                        <a:rPr lang="en-US" altLang="zh-CN" sz="1600" dirty="0" smtClean="0"/>
                        <a:t>90.5</a:t>
                      </a:r>
                      <a:endParaRPr lang="zh-CN" altLang="en-US" sz="1600" dirty="0"/>
                    </a:p>
                  </a:txBody>
                  <a:tcPr/>
                </a:tc>
                <a:tc>
                  <a:txBody>
                    <a:bodyPr/>
                    <a:lstStyle/>
                    <a:p>
                      <a:r>
                        <a:rPr lang="en-US" altLang="zh-CN" sz="1600" dirty="0" smtClean="0"/>
                        <a:t>Shanghai</a:t>
                      </a:r>
                      <a:endParaRPr lang="zh-CN" altLang="en-US" sz="1600" dirty="0"/>
                    </a:p>
                  </a:txBody>
                  <a:tcPr/>
                </a:tc>
                <a:extLst>
                  <a:ext uri="{0D108BD9-81ED-4DB2-BD59-A6C34878D82A}">
                    <a16:rowId xmlns:a16="http://schemas.microsoft.com/office/drawing/2014/main" val="175220100"/>
                  </a:ext>
                </a:extLst>
              </a:tr>
              <a:tr h="370840">
                <a:tc>
                  <a:txBody>
                    <a:bodyPr/>
                    <a:lstStyle/>
                    <a:p>
                      <a:r>
                        <a:rPr lang="en-US" altLang="zh-CN" sz="1600" smtClean="0"/>
                        <a:t>student2:</a:t>
                      </a:r>
                      <a:endParaRPr lang="zh-CN" altLang="en-US" sz="1600"/>
                    </a:p>
                  </a:txBody>
                  <a:tcPr/>
                </a:tc>
                <a:tc>
                  <a:txBody>
                    <a:bodyPr/>
                    <a:lstStyle/>
                    <a:p>
                      <a:r>
                        <a:rPr lang="en-US" altLang="zh-CN" sz="1600" smtClean="0"/>
                        <a:t>10002</a:t>
                      </a:r>
                      <a:endParaRPr lang="zh-CN" altLang="en-US" sz="1600"/>
                    </a:p>
                  </a:txBody>
                  <a:tcPr/>
                </a:tc>
                <a:tc>
                  <a:txBody>
                    <a:bodyPr/>
                    <a:lstStyle/>
                    <a:p>
                      <a:r>
                        <a:rPr lang="en-US" altLang="zh-CN" sz="1600" smtClean="0"/>
                        <a:t>Wang Li</a:t>
                      </a:r>
                      <a:endParaRPr lang="zh-CN" altLang="en-US" sz="1600"/>
                    </a:p>
                  </a:txBody>
                  <a:tcPr/>
                </a:tc>
                <a:tc>
                  <a:txBody>
                    <a:bodyPr/>
                    <a:lstStyle/>
                    <a:p>
                      <a:r>
                        <a:rPr lang="en-US" altLang="zh-CN" sz="1600" smtClean="0"/>
                        <a:t>F</a:t>
                      </a:r>
                      <a:endParaRPr lang="zh-CN" altLang="en-US" sz="1600"/>
                    </a:p>
                  </a:txBody>
                  <a:tcPr/>
                </a:tc>
                <a:tc>
                  <a:txBody>
                    <a:bodyPr/>
                    <a:lstStyle/>
                    <a:p>
                      <a:r>
                        <a:rPr lang="en-US" altLang="zh-CN" sz="1600" smtClean="0"/>
                        <a:t>20</a:t>
                      </a:r>
                      <a:endParaRPr lang="zh-CN" altLang="en-US" sz="1600"/>
                    </a:p>
                  </a:txBody>
                  <a:tcPr/>
                </a:tc>
                <a:tc>
                  <a:txBody>
                    <a:bodyPr/>
                    <a:lstStyle/>
                    <a:p>
                      <a:r>
                        <a:rPr lang="en-US" altLang="zh-CN" sz="1600" smtClean="0"/>
                        <a:t>98</a:t>
                      </a:r>
                      <a:endParaRPr lang="zh-CN" altLang="en-US" sz="1600"/>
                    </a:p>
                  </a:txBody>
                  <a:tcPr/>
                </a:tc>
                <a:tc>
                  <a:txBody>
                    <a:bodyPr/>
                    <a:lstStyle/>
                    <a:p>
                      <a:r>
                        <a:rPr lang="en-US" altLang="zh-CN" sz="1600" dirty="0" smtClean="0"/>
                        <a:t>Beijing</a:t>
                      </a:r>
                      <a:endParaRPr lang="zh-CN" altLang="en-US" sz="1600" dirty="0"/>
                    </a:p>
                  </a:txBody>
                  <a:tcPr/>
                </a:tc>
                <a:extLst>
                  <a:ext uri="{0D108BD9-81ED-4DB2-BD59-A6C34878D82A}">
                    <a16:rowId xmlns:a16="http://schemas.microsoft.com/office/drawing/2014/main" val="1798448953"/>
                  </a:ext>
                </a:extLst>
              </a:tr>
            </a:tbl>
          </a:graphicData>
        </a:graphic>
      </p:graphicFrame>
      <p:sp>
        <p:nvSpPr>
          <p:cNvPr id="9" name="圆角矩形 8"/>
          <p:cNvSpPr/>
          <p:nvPr/>
        </p:nvSpPr>
        <p:spPr>
          <a:xfrm>
            <a:off x="6594527" y="1834003"/>
            <a:ext cx="2549473"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smtClean="0">
                <a:solidFill>
                  <a:schemeClr val="tx1"/>
                </a:solidFill>
              </a:rPr>
              <a:t>{	int </a:t>
            </a:r>
            <a:r>
              <a:rPr lang="en-US" altLang="zh-CN" sz="1600">
                <a:solidFill>
                  <a:schemeClr val="tx1"/>
                </a:solidFill>
              </a:rPr>
              <a:t>num</a:t>
            </a:r>
            <a:r>
              <a:rPr lang="en-US" altLang="zh-CN" sz="1600" smtClean="0">
                <a:solidFill>
                  <a:schemeClr val="tx1"/>
                </a:solidFill>
              </a:rPr>
              <a:t>;		</a:t>
            </a:r>
          </a:p>
          <a:p>
            <a:pPr defTabSz="363538">
              <a:lnSpc>
                <a:spcPct val="120000"/>
              </a:lnSpc>
            </a:pPr>
            <a:r>
              <a:rPr lang="en-US" altLang="zh-CN" sz="1600" smtClean="0">
                <a:solidFill>
                  <a:schemeClr val="tx1"/>
                </a:solidFill>
              </a:rPr>
              <a:t>	char </a:t>
            </a:r>
            <a:r>
              <a:rPr lang="en-US" altLang="zh-CN" sz="1600">
                <a:solidFill>
                  <a:schemeClr val="tx1"/>
                </a:solidFill>
              </a:rPr>
              <a:t>name[20</a:t>
            </a:r>
            <a:r>
              <a:rPr lang="en-US" altLang="zh-CN" sz="1600" smtClean="0">
                <a:solidFill>
                  <a:schemeClr val="tx1"/>
                </a:solidFill>
              </a:rPr>
              <a:t>];</a:t>
            </a:r>
            <a:endParaRPr lang="zh-CN" altLang="en-US" sz="1600">
              <a:solidFill>
                <a:srgbClr val="008000"/>
              </a:solidFill>
            </a:endParaRPr>
          </a:p>
          <a:p>
            <a:pPr defTabSz="363538">
              <a:lnSpc>
                <a:spcPct val="120000"/>
              </a:lnSpc>
            </a:pPr>
            <a:r>
              <a:rPr lang="en-US" altLang="zh-CN" sz="1600" smtClean="0">
                <a:solidFill>
                  <a:schemeClr val="tx1"/>
                </a:solidFill>
              </a:rPr>
              <a:t>	char sex;	</a:t>
            </a:r>
            <a:endParaRPr lang="zh-CN" altLang="en-US" sz="1600">
              <a:solidFill>
                <a:srgbClr val="008000"/>
              </a:solidFill>
            </a:endParaRPr>
          </a:p>
          <a:p>
            <a:pPr defTabSz="363538">
              <a:lnSpc>
                <a:spcPct val="120000"/>
              </a:lnSpc>
            </a:pPr>
            <a:r>
              <a:rPr lang="en-US" altLang="zh-CN" sz="1600" smtClean="0">
                <a:solidFill>
                  <a:schemeClr val="tx1"/>
                </a:solidFill>
              </a:rPr>
              <a:t>	int age;</a:t>
            </a:r>
          </a:p>
          <a:p>
            <a:pPr defTabSz="363538">
              <a:lnSpc>
                <a:spcPct val="120000"/>
              </a:lnSpc>
            </a:pPr>
            <a:r>
              <a:rPr lang="en-US" altLang="zh-CN" sz="1600" smtClean="0">
                <a:solidFill>
                  <a:schemeClr val="tx1"/>
                </a:solidFill>
              </a:rPr>
              <a:t>	float score;</a:t>
            </a:r>
          </a:p>
          <a:p>
            <a:pPr defTabSz="363538">
              <a:lnSpc>
                <a:spcPct val="120000"/>
              </a:lnSpc>
            </a:pPr>
            <a:r>
              <a:rPr lang="en-US" altLang="zh-CN" sz="1600" smtClean="0">
                <a:solidFill>
                  <a:schemeClr val="tx1"/>
                </a:solidFill>
              </a:rPr>
              <a:t>	char </a:t>
            </a:r>
            <a:r>
              <a:rPr lang="en-US" altLang="zh-CN" sz="1600">
                <a:solidFill>
                  <a:schemeClr val="tx1"/>
                </a:solidFill>
              </a:rPr>
              <a:t>addr[30</a:t>
            </a:r>
            <a:r>
              <a:rPr lang="en-US" altLang="zh-CN" sz="1600" smtClean="0">
                <a:solidFill>
                  <a:schemeClr val="tx1"/>
                </a:solidFill>
              </a:rPr>
              <a:t>];</a:t>
            </a:r>
            <a:endParaRPr lang="zh-CN" altLang="en-US" sz="1600">
              <a:solidFill>
                <a:srgbClr val="008000"/>
              </a:solidFill>
            </a:endParaRPr>
          </a:p>
          <a:p>
            <a:pPr defTabSz="363538">
              <a:lnSpc>
                <a:spcPct val="120000"/>
              </a:lnSpc>
            </a:pPr>
            <a:r>
              <a:rPr lang="en-US" altLang="zh-CN" sz="1600" smtClean="0">
                <a:solidFill>
                  <a:schemeClr val="tx1"/>
                </a:solidFill>
              </a:rPr>
              <a:t>}student1, student2;</a:t>
            </a:r>
            <a:endParaRPr lang="zh-CN" altLang="en-US" sz="1600">
              <a:solidFill>
                <a:srgbClr val="008000"/>
              </a:solidFill>
            </a:endParaRPr>
          </a:p>
        </p:txBody>
      </p:sp>
      <p:sp>
        <p:nvSpPr>
          <p:cNvPr id="10" name="矩形 9"/>
          <p:cNvSpPr/>
          <p:nvPr/>
        </p:nvSpPr>
        <p:spPr>
          <a:xfrm>
            <a:off x="9282891" y="1834003"/>
            <a:ext cx="2001617" cy="117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b="1" dirty="0" err="1" smtClean="0"/>
              <a:t>struct</a:t>
            </a:r>
            <a:r>
              <a:rPr lang="en-US" altLang="zh-CN" b="1" dirty="0" smtClean="0"/>
              <a:t> </a:t>
            </a:r>
            <a:r>
              <a:rPr lang="zh-CN" altLang="en-US" b="1" dirty="0" smtClean="0"/>
              <a:t>结构体名</a:t>
            </a:r>
            <a:endParaRPr lang="en-US" altLang="zh-CN" b="1" dirty="0" smtClean="0"/>
          </a:p>
          <a:p>
            <a:pPr defTabSz="534988">
              <a:lnSpc>
                <a:spcPct val="120000"/>
              </a:lnSpc>
            </a:pPr>
            <a:r>
              <a:rPr lang="en-US" altLang="zh-CN" b="1" dirty="0" smtClean="0"/>
              <a:t>{	</a:t>
            </a:r>
            <a:r>
              <a:rPr lang="zh-CN" altLang="en-US" b="1" dirty="0" smtClean="0"/>
              <a:t>成员表列</a:t>
            </a:r>
            <a:endParaRPr lang="en-US" altLang="zh-CN" b="1" dirty="0" smtClean="0"/>
          </a:p>
          <a:p>
            <a:pPr>
              <a:lnSpc>
                <a:spcPct val="120000"/>
              </a:lnSpc>
            </a:pPr>
            <a:r>
              <a:rPr lang="en-US" altLang="zh-CN" b="1" dirty="0" smtClean="0"/>
              <a:t>}</a:t>
            </a:r>
            <a:r>
              <a:rPr lang="zh-CN" altLang="en-US" b="1" dirty="0" smtClean="0"/>
              <a:t>变量名表列</a:t>
            </a:r>
            <a:r>
              <a:rPr lang="en-US" altLang="zh-CN" b="1" dirty="0" smtClean="0"/>
              <a:t>;</a:t>
            </a:r>
            <a:endParaRPr lang="zh-CN" altLang="en-US" b="1" dirty="0"/>
          </a:p>
        </p:txBody>
      </p:sp>
      <p:sp>
        <p:nvSpPr>
          <p:cNvPr id="11" name="矩形 10"/>
          <p:cNvSpPr/>
          <p:nvPr/>
        </p:nvSpPr>
        <p:spPr>
          <a:xfrm>
            <a:off x="6594527" y="4740310"/>
            <a:ext cx="2001617" cy="109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b="1" smtClean="0"/>
              <a:t>struct</a:t>
            </a:r>
          </a:p>
          <a:p>
            <a:pPr defTabSz="534988">
              <a:lnSpc>
                <a:spcPct val="120000"/>
              </a:lnSpc>
            </a:pPr>
            <a:r>
              <a:rPr lang="en-US" altLang="zh-CN" sz="2000" b="1" smtClean="0"/>
              <a:t>{	</a:t>
            </a:r>
            <a:r>
              <a:rPr lang="zh-CN" altLang="en-US" sz="2000" b="1" smtClean="0"/>
              <a:t>成员表列</a:t>
            </a:r>
            <a:endParaRPr lang="en-US" altLang="zh-CN" sz="2000" b="1" smtClean="0"/>
          </a:p>
          <a:p>
            <a:pPr>
              <a:lnSpc>
                <a:spcPct val="120000"/>
              </a:lnSpc>
            </a:pPr>
            <a:r>
              <a:rPr lang="en-US" altLang="zh-CN" sz="2000" b="1" smtClean="0"/>
              <a:t>}</a:t>
            </a:r>
            <a:r>
              <a:rPr lang="zh-CN" altLang="en-US" sz="2000" b="1" smtClean="0"/>
              <a:t>变量名表列</a:t>
            </a:r>
            <a:r>
              <a:rPr lang="en-US" altLang="zh-CN" sz="2000" b="1" smtClean="0"/>
              <a:t>;</a:t>
            </a:r>
            <a:endParaRPr lang="zh-CN" altLang="en-US" sz="2000" b="1"/>
          </a:p>
        </p:txBody>
      </p:sp>
    </p:spTree>
    <p:extLst>
      <p:ext uri="{BB962C8B-B14F-4D97-AF65-F5344CB8AC3E}">
        <p14:creationId xmlns:p14="http://schemas.microsoft.com/office/powerpoint/2010/main" val="2724874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13940" y="715992"/>
            <a:ext cx="3761116" cy="2308324"/>
          </a:xfrm>
          <a:prstGeom prst="rect">
            <a:avLst/>
          </a:prstGeom>
          <a:noFill/>
        </p:spPr>
        <p:txBody>
          <a:bodyPr wrap="square" rtlCol="0">
            <a:spAutoFit/>
          </a:bodyPr>
          <a:lstStyle/>
          <a:p>
            <a:pPr>
              <a:lnSpc>
                <a:spcPct val="150000"/>
              </a:lnSpc>
            </a:pPr>
            <a:r>
              <a:rPr lang="zh-CN" altLang="en-US" sz="2400" dirty="0" smtClean="0"/>
              <a:t>输出链表一般用</a:t>
            </a:r>
            <a:r>
              <a:rPr lang="en-US" altLang="zh-CN" sz="2400" dirty="0" smtClean="0"/>
              <a:t>while</a:t>
            </a:r>
            <a:r>
              <a:rPr lang="zh-CN" altLang="en-US" sz="2400" dirty="0" smtClean="0"/>
              <a:t>循环，因为链表可能为空，所以课本用至少一次循环的</a:t>
            </a:r>
            <a:r>
              <a:rPr lang="en-US" altLang="zh-CN" sz="2400" dirty="0" smtClean="0"/>
              <a:t>do…while</a:t>
            </a:r>
            <a:r>
              <a:rPr lang="zh-CN" altLang="en-US" sz="2400" dirty="0" smtClean="0"/>
              <a:t>不太合适。</a:t>
            </a:r>
            <a:endParaRPr lang="zh-CN" altLang="en-US" sz="2400" dirty="0"/>
          </a:p>
        </p:txBody>
      </p:sp>
      <p:sp>
        <p:nvSpPr>
          <p:cNvPr id="2" name="内容占位符 1"/>
          <p:cNvSpPr>
            <a:spLocks noGrp="1"/>
          </p:cNvSpPr>
          <p:nvPr>
            <p:ph idx="1"/>
          </p:nvPr>
        </p:nvSpPr>
        <p:spPr/>
        <p:txBody>
          <a:bodyPr/>
          <a:lstStyle/>
          <a:p>
            <a:endParaRPr lang="zh-CN" altLang="en-US"/>
          </a:p>
        </p:txBody>
      </p:sp>
      <p:sp>
        <p:nvSpPr>
          <p:cNvPr id="5" name="矩形 4"/>
          <p:cNvSpPr/>
          <p:nvPr/>
        </p:nvSpPr>
        <p:spPr>
          <a:xfrm>
            <a:off x="838200" y="709173"/>
            <a:ext cx="6949440" cy="4401205"/>
          </a:xfrm>
          <a:prstGeom prst="rect">
            <a:avLst/>
          </a:prstGeom>
          <a:solidFill>
            <a:schemeClr val="tx1">
              <a:lumMod val="95000"/>
              <a:lumOff val="5000"/>
            </a:schemeClr>
          </a:solidFill>
        </p:spPr>
        <p:txBody>
          <a:bodyPr wrap="square">
            <a:spAutoFit/>
          </a:bodyPr>
          <a:lstStyle/>
          <a:p>
            <a:r>
              <a:rPr lang="en-US" altLang="zh-CN" sz="2800" i="1" dirty="0">
                <a:solidFill>
                  <a:srgbClr val="66D9EF"/>
                </a:solidFill>
                <a:latin typeface="Consolas" panose="020B0609020204030204" pitchFamily="49" charset="0"/>
              </a:rPr>
              <a:t>void</a:t>
            </a:r>
            <a:r>
              <a:rPr lang="en-US" altLang="zh-CN" sz="2800" dirty="0">
                <a:solidFill>
                  <a:srgbClr val="F8F8F2"/>
                </a:solidFill>
                <a:latin typeface="Consolas" panose="020B0609020204030204" pitchFamily="49" charset="0"/>
              </a:rPr>
              <a:t> </a:t>
            </a:r>
            <a:r>
              <a:rPr lang="en-US" altLang="zh-CN" sz="2800" dirty="0">
                <a:solidFill>
                  <a:srgbClr val="A6E22E"/>
                </a:solidFill>
                <a:latin typeface="Consolas" panose="020B0609020204030204" pitchFamily="49" charset="0"/>
              </a:rPr>
              <a:t>print</a:t>
            </a:r>
            <a:r>
              <a:rPr lang="en-US" altLang="zh-CN" sz="2800" dirty="0">
                <a:solidFill>
                  <a:srgbClr val="F8F8F2"/>
                </a:solidFill>
                <a:latin typeface="Consolas" panose="020B0609020204030204" pitchFamily="49" charset="0"/>
              </a:rPr>
              <a:t>(</a:t>
            </a:r>
            <a:r>
              <a:rPr lang="en-US" altLang="zh-CN" sz="2800" i="1" dirty="0" err="1">
                <a:solidFill>
                  <a:srgbClr val="66D9EF"/>
                </a:solidFill>
                <a:latin typeface="Consolas" panose="020B0609020204030204" pitchFamily="49" charset="0"/>
              </a:rPr>
              <a:t>struct</a:t>
            </a:r>
            <a:r>
              <a:rPr lang="en-US" altLang="zh-CN" sz="2800" dirty="0">
                <a:solidFill>
                  <a:srgbClr val="F8F8F2"/>
                </a:solidFill>
                <a:latin typeface="Consolas" panose="020B0609020204030204" pitchFamily="49" charset="0"/>
              </a:rPr>
              <a:t> Student </a:t>
            </a:r>
            <a:r>
              <a:rPr lang="en-US" altLang="zh-CN" sz="2800" dirty="0">
                <a:solidFill>
                  <a:srgbClr val="F92672"/>
                </a:solidFill>
                <a:latin typeface="Consolas" panose="020B0609020204030204" pitchFamily="49" charset="0"/>
              </a:rPr>
              <a:t>*</a:t>
            </a:r>
            <a:r>
              <a:rPr lang="en-US" altLang="zh-CN" sz="2800" i="1" dirty="0">
                <a:solidFill>
                  <a:srgbClr val="FD971F"/>
                </a:solidFill>
                <a:latin typeface="Consolas" panose="020B0609020204030204" pitchFamily="49" charset="0"/>
              </a:rPr>
              <a:t>head</a:t>
            </a:r>
            <a:r>
              <a:rPr lang="en-US" altLang="zh-CN" sz="2800" dirty="0">
                <a:solidFill>
                  <a:srgbClr val="F8F8F2"/>
                </a:solidFill>
                <a:latin typeface="Consolas" panose="020B0609020204030204" pitchFamily="49" charset="0"/>
              </a:rPr>
              <a:t>)</a:t>
            </a:r>
          </a:p>
          <a:p>
            <a:r>
              <a:rPr lang="en-US" altLang="zh-CN" sz="2800" dirty="0">
                <a:solidFill>
                  <a:srgbClr val="F8F8F2"/>
                </a:solidFill>
                <a:latin typeface="Consolas" panose="020B0609020204030204" pitchFamily="49" charset="0"/>
              </a:rPr>
              <a:t>{</a:t>
            </a:r>
          </a:p>
          <a:p>
            <a:r>
              <a:rPr lang="en-US" altLang="zh-CN" sz="2800" dirty="0">
                <a:solidFill>
                  <a:srgbClr val="F8F8F2"/>
                </a:solidFill>
                <a:latin typeface="Consolas" panose="020B0609020204030204" pitchFamily="49" charset="0"/>
              </a:rPr>
              <a:t>    </a:t>
            </a:r>
            <a:r>
              <a:rPr lang="en-US" altLang="zh-CN" sz="2800" i="1" dirty="0" err="1">
                <a:solidFill>
                  <a:srgbClr val="66D9EF"/>
                </a:solidFill>
                <a:latin typeface="Consolas" panose="020B0609020204030204" pitchFamily="49" charset="0"/>
              </a:rPr>
              <a:t>struct</a:t>
            </a:r>
            <a:r>
              <a:rPr lang="en-US" altLang="zh-CN" sz="2800" dirty="0">
                <a:solidFill>
                  <a:srgbClr val="F8F8F2"/>
                </a:solidFill>
                <a:latin typeface="Consolas" panose="020B0609020204030204" pitchFamily="49" charset="0"/>
              </a:rPr>
              <a:t> Student </a:t>
            </a:r>
            <a:r>
              <a:rPr lang="en-US" altLang="zh-CN" sz="2800" dirty="0">
                <a:solidFill>
                  <a:srgbClr val="F92672"/>
                </a:solidFill>
                <a:latin typeface="Consolas" panose="020B0609020204030204" pitchFamily="49" charset="0"/>
              </a:rPr>
              <a:t>*</a:t>
            </a:r>
            <a:r>
              <a:rPr lang="en-US" altLang="zh-CN" sz="2800" dirty="0">
                <a:solidFill>
                  <a:srgbClr val="F8F8F2"/>
                </a:solidFill>
                <a:latin typeface="Consolas" panose="020B0609020204030204" pitchFamily="49" charset="0"/>
              </a:rPr>
              <a:t>p</a:t>
            </a:r>
            <a:r>
              <a:rPr lang="en-US" altLang="zh-CN" sz="2800" dirty="0">
                <a:solidFill>
                  <a:srgbClr val="F92672"/>
                </a:solidFill>
                <a:latin typeface="Consolas" panose="020B0609020204030204" pitchFamily="49" charset="0"/>
              </a:rPr>
              <a:t>=</a:t>
            </a:r>
            <a:r>
              <a:rPr lang="en-US" altLang="zh-CN" sz="2800" dirty="0">
                <a:solidFill>
                  <a:srgbClr val="F8F8F2"/>
                </a:solidFill>
                <a:latin typeface="Consolas" panose="020B0609020204030204" pitchFamily="49" charset="0"/>
              </a:rPr>
              <a:t>head;</a:t>
            </a:r>
          </a:p>
          <a:p>
            <a:r>
              <a:rPr lang="en-US" altLang="zh-CN" sz="2800" dirty="0">
                <a:solidFill>
                  <a:srgbClr val="F8F8F2"/>
                </a:solidFill>
                <a:latin typeface="Consolas" panose="020B0609020204030204" pitchFamily="49" charset="0"/>
              </a:rPr>
              <a:t>    </a:t>
            </a:r>
            <a:r>
              <a:rPr lang="en-US" altLang="zh-CN" sz="2800" dirty="0">
                <a:solidFill>
                  <a:srgbClr val="F92672"/>
                </a:solidFill>
                <a:latin typeface="Consolas" panose="020B0609020204030204" pitchFamily="49" charset="0"/>
              </a:rPr>
              <a:t>while</a:t>
            </a:r>
            <a:r>
              <a:rPr lang="en-US" altLang="zh-CN" sz="2800" dirty="0">
                <a:solidFill>
                  <a:srgbClr val="F8F8F2"/>
                </a:solidFill>
                <a:latin typeface="Consolas" panose="020B0609020204030204" pitchFamily="49" charset="0"/>
              </a:rPr>
              <a:t> (p</a:t>
            </a:r>
            <a:r>
              <a:rPr lang="en-US" altLang="zh-CN" sz="2800" dirty="0">
                <a:solidFill>
                  <a:srgbClr val="F92672"/>
                </a:solidFill>
                <a:latin typeface="Consolas" panose="020B0609020204030204" pitchFamily="49" charset="0"/>
              </a:rPr>
              <a:t>!=</a:t>
            </a:r>
            <a:r>
              <a:rPr lang="en-US" altLang="zh-CN" sz="2800" dirty="0">
                <a:solidFill>
                  <a:srgbClr val="AE81FF"/>
                </a:solidFill>
                <a:latin typeface="Consolas" panose="020B0609020204030204" pitchFamily="49" charset="0"/>
              </a:rPr>
              <a:t>NULL</a:t>
            </a:r>
            <a:r>
              <a:rPr lang="en-US" altLang="zh-CN" sz="2800" dirty="0">
                <a:solidFill>
                  <a:srgbClr val="F8F8F2"/>
                </a:solidFill>
                <a:latin typeface="Consolas" panose="020B0609020204030204" pitchFamily="49" charset="0"/>
              </a:rPr>
              <a:t>)</a:t>
            </a:r>
          </a:p>
          <a:p>
            <a:r>
              <a:rPr lang="en-US" altLang="zh-CN" sz="2800" dirty="0">
                <a:solidFill>
                  <a:srgbClr val="F8F8F2"/>
                </a:solidFill>
                <a:latin typeface="Consolas" panose="020B0609020204030204" pitchFamily="49" charset="0"/>
              </a:rPr>
              <a:t>    {</a:t>
            </a:r>
          </a:p>
          <a:p>
            <a:r>
              <a:rPr lang="en-US" altLang="zh-CN" sz="2800" dirty="0">
                <a:solidFill>
                  <a:srgbClr val="F8F8F2"/>
                </a:solidFill>
                <a:latin typeface="Consolas" panose="020B0609020204030204" pitchFamily="49" charset="0"/>
              </a:rPr>
              <a:t>        </a:t>
            </a:r>
            <a:r>
              <a:rPr lang="en-US" altLang="zh-CN" sz="2800" dirty="0" err="1">
                <a:solidFill>
                  <a:srgbClr val="A6E22E"/>
                </a:solidFill>
                <a:latin typeface="Consolas" panose="020B0609020204030204" pitchFamily="49" charset="0"/>
              </a:rPr>
              <a:t>printf</a:t>
            </a:r>
            <a:r>
              <a:rPr lang="en-US" altLang="zh-CN" sz="2800" dirty="0">
                <a:solidFill>
                  <a:srgbClr val="F8F8F2"/>
                </a:solidFill>
                <a:latin typeface="Consolas" panose="020B0609020204030204" pitchFamily="49" charset="0"/>
              </a:rPr>
              <a:t>(</a:t>
            </a:r>
            <a:r>
              <a:rPr lang="en-US" altLang="zh-CN" sz="2800" dirty="0">
                <a:solidFill>
                  <a:srgbClr val="E6DB74"/>
                </a:solidFill>
                <a:latin typeface="Consolas" panose="020B0609020204030204" pitchFamily="49" charset="0"/>
              </a:rPr>
              <a:t>"</a:t>
            </a:r>
            <a:r>
              <a:rPr lang="en-US" altLang="zh-CN" sz="2800" dirty="0">
                <a:solidFill>
                  <a:srgbClr val="AE81FF"/>
                </a:solidFill>
                <a:latin typeface="Consolas" panose="020B0609020204030204" pitchFamily="49" charset="0"/>
              </a:rPr>
              <a:t>%</a:t>
            </a:r>
            <a:r>
              <a:rPr lang="en-US" altLang="zh-CN" sz="2800" dirty="0" err="1">
                <a:solidFill>
                  <a:srgbClr val="AE81FF"/>
                </a:solidFill>
                <a:latin typeface="Consolas" panose="020B0609020204030204" pitchFamily="49" charset="0"/>
              </a:rPr>
              <a:t>ld</a:t>
            </a:r>
            <a:r>
              <a:rPr lang="en-US" altLang="zh-CN" sz="2800" dirty="0">
                <a:solidFill>
                  <a:srgbClr val="E6DB74"/>
                </a:solidFill>
                <a:latin typeface="Consolas" panose="020B0609020204030204" pitchFamily="49" charset="0"/>
              </a:rPr>
              <a:t> </a:t>
            </a:r>
            <a:r>
              <a:rPr lang="en-US" altLang="zh-CN" sz="2800" dirty="0">
                <a:solidFill>
                  <a:srgbClr val="AE81FF"/>
                </a:solidFill>
                <a:latin typeface="Consolas" panose="020B0609020204030204" pitchFamily="49" charset="0"/>
              </a:rPr>
              <a:t>%5.1f\n</a:t>
            </a:r>
            <a:r>
              <a:rPr lang="en-US" altLang="zh-CN" sz="2800" dirty="0" smtClean="0">
                <a:solidFill>
                  <a:srgbClr val="E6DB74"/>
                </a:solidFill>
                <a:latin typeface="Consolas" panose="020B0609020204030204" pitchFamily="49" charset="0"/>
              </a:rPr>
              <a:t>"</a:t>
            </a:r>
            <a:r>
              <a:rPr lang="en-US" altLang="zh-CN" sz="2800" dirty="0" smtClean="0">
                <a:solidFill>
                  <a:srgbClr val="F8F8F2"/>
                </a:solidFill>
                <a:latin typeface="Consolas" panose="020B0609020204030204" pitchFamily="49" charset="0"/>
              </a:rPr>
              <a:t>,</a:t>
            </a:r>
          </a:p>
          <a:p>
            <a:r>
              <a:rPr lang="en-US" altLang="zh-CN" sz="2800" dirty="0">
                <a:solidFill>
                  <a:srgbClr val="F8F8F2"/>
                </a:solidFill>
                <a:latin typeface="Consolas" panose="020B0609020204030204" pitchFamily="49" charset="0"/>
              </a:rPr>
              <a:t> </a:t>
            </a:r>
            <a:r>
              <a:rPr lang="en-US" altLang="zh-CN" sz="2800" dirty="0" smtClean="0">
                <a:solidFill>
                  <a:srgbClr val="F8F8F2"/>
                </a:solidFill>
                <a:latin typeface="Consolas" panose="020B0609020204030204" pitchFamily="49" charset="0"/>
              </a:rPr>
              <a:t>              p-</a:t>
            </a:r>
            <a:r>
              <a:rPr lang="en-US" altLang="zh-CN" sz="2800" dirty="0">
                <a:solidFill>
                  <a:srgbClr val="F8F8F2"/>
                </a:solidFill>
                <a:latin typeface="Consolas" panose="020B0609020204030204" pitchFamily="49" charset="0"/>
              </a:rPr>
              <a:t>&gt;</a:t>
            </a:r>
            <a:r>
              <a:rPr lang="en-US" altLang="zh-CN" sz="2800" dirty="0" err="1">
                <a:solidFill>
                  <a:srgbClr val="F8F8F2"/>
                </a:solidFill>
                <a:latin typeface="Consolas" panose="020B0609020204030204" pitchFamily="49" charset="0"/>
              </a:rPr>
              <a:t>num</a:t>
            </a:r>
            <a:r>
              <a:rPr lang="en-US" altLang="zh-CN" sz="2800" dirty="0">
                <a:solidFill>
                  <a:srgbClr val="F8F8F2"/>
                </a:solidFill>
                <a:latin typeface="Consolas" panose="020B0609020204030204" pitchFamily="49" charset="0"/>
              </a:rPr>
              <a:t>, p-&gt;score);</a:t>
            </a:r>
          </a:p>
          <a:p>
            <a:r>
              <a:rPr lang="en-US" altLang="zh-CN" sz="2800" dirty="0">
                <a:solidFill>
                  <a:srgbClr val="F8F8F2"/>
                </a:solidFill>
                <a:latin typeface="Consolas" panose="020B0609020204030204" pitchFamily="49" charset="0"/>
              </a:rPr>
              <a:t>        p</a:t>
            </a:r>
            <a:r>
              <a:rPr lang="en-US" altLang="zh-CN" sz="2800" dirty="0">
                <a:solidFill>
                  <a:srgbClr val="F92672"/>
                </a:solidFill>
                <a:latin typeface="Consolas" panose="020B0609020204030204" pitchFamily="49" charset="0"/>
              </a:rPr>
              <a:t>=</a:t>
            </a:r>
            <a:r>
              <a:rPr lang="en-US" altLang="zh-CN" sz="2800" dirty="0">
                <a:solidFill>
                  <a:srgbClr val="F8F8F2"/>
                </a:solidFill>
                <a:latin typeface="Consolas" panose="020B0609020204030204" pitchFamily="49" charset="0"/>
              </a:rPr>
              <a:t>p-&gt;next;</a:t>
            </a:r>
          </a:p>
          <a:p>
            <a:r>
              <a:rPr lang="en-US" altLang="zh-CN" sz="2800" dirty="0">
                <a:solidFill>
                  <a:srgbClr val="F8F8F2"/>
                </a:solidFill>
                <a:latin typeface="Consolas" panose="020B0609020204030204" pitchFamily="49" charset="0"/>
              </a:rPr>
              <a:t>    }</a:t>
            </a:r>
          </a:p>
          <a:p>
            <a:r>
              <a:rPr lang="en-US" altLang="zh-CN" sz="2800" dirty="0">
                <a:solidFill>
                  <a:srgbClr val="F8F8F2"/>
                </a:solidFill>
                <a:latin typeface="Consolas" panose="020B0609020204030204" pitchFamily="49" charset="0"/>
              </a:rPr>
              <a:t>}</a:t>
            </a:r>
            <a:endParaRPr lang="en-US" altLang="zh-CN" sz="28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022172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a:t>共用体类型</a:t>
            </a:r>
            <a:endParaRPr lang="zh-CN" altLang="en-US" dirty="0"/>
          </a:p>
        </p:txBody>
      </p:sp>
    </p:spTree>
    <p:extLst>
      <p:ext uri="{BB962C8B-B14F-4D97-AF65-F5344CB8AC3E}">
        <p14:creationId xmlns:p14="http://schemas.microsoft.com/office/powerpoint/2010/main" val="34402579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91124" y="1130897"/>
            <a:ext cx="10522778" cy="53096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使几个</a:t>
            </a:r>
            <a:r>
              <a:rPr lang="zh-CN" altLang="en-US" smtClean="0">
                <a:solidFill>
                  <a:schemeClr val="tx1"/>
                </a:solidFill>
              </a:rPr>
              <a:t>不同类型的</a:t>
            </a:r>
            <a:r>
              <a:rPr lang="zh-CN" altLang="en-US">
                <a:solidFill>
                  <a:schemeClr val="tx1"/>
                </a:solidFill>
              </a:rPr>
              <a:t>变量共享同一段内存的结构，称为 </a:t>
            </a:r>
            <a:r>
              <a:rPr lang="zh-CN" altLang="en-US" b="1">
                <a:solidFill>
                  <a:schemeClr val="tx1"/>
                </a:solidFill>
              </a:rPr>
              <a:t>“共用体”类型</a:t>
            </a:r>
            <a:r>
              <a:rPr lang="zh-CN" altLang="en-US">
                <a:solidFill>
                  <a:schemeClr val="tx1"/>
                </a:solidFill>
              </a:rPr>
              <a:t>的结构。</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什么是共用体类型</a:t>
            </a:r>
          </a:p>
        </p:txBody>
      </p:sp>
      <p:sp>
        <p:nvSpPr>
          <p:cNvPr id="4" name="矩形 3"/>
          <p:cNvSpPr/>
          <p:nvPr/>
        </p:nvSpPr>
        <p:spPr>
          <a:xfrm>
            <a:off x="909249" y="1792279"/>
            <a:ext cx="2360725" cy="1171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nSpc>
                <a:spcPct val="120000"/>
              </a:lnSpc>
            </a:pPr>
            <a:r>
              <a:rPr lang="en-US" altLang="zh-CN" sz="2000" b="1"/>
              <a:t>union</a:t>
            </a:r>
            <a:r>
              <a:rPr lang="zh-CN" altLang="en-US" sz="2000" b="1"/>
              <a:t>共用体名</a:t>
            </a:r>
          </a:p>
          <a:p>
            <a:pPr defTabSz="536575">
              <a:lnSpc>
                <a:spcPct val="120000"/>
              </a:lnSpc>
            </a:pPr>
            <a:r>
              <a:rPr lang="en-US" altLang="zh-CN" sz="2000" b="1" smtClean="0"/>
              <a:t>{	</a:t>
            </a:r>
            <a:r>
              <a:rPr lang="zh-CN" altLang="en-US" sz="2000" b="1" smtClean="0"/>
              <a:t>成员</a:t>
            </a:r>
            <a:r>
              <a:rPr lang="zh-CN" altLang="en-US" sz="2000" b="1"/>
              <a:t>表列</a:t>
            </a:r>
          </a:p>
          <a:p>
            <a:pPr>
              <a:lnSpc>
                <a:spcPct val="120000"/>
              </a:lnSpc>
            </a:pPr>
            <a:r>
              <a:rPr lang="en-US" altLang="zh-CN" sz="2000" b="1" smtClean="0"/>
              <a:t>}</a:t>
            </a:r>
            <a:r>
              <a:rPr lang="zh-CN" altLang="en-US" sz="2000" b="1"/>
              <a:t>变量表</a:t>
            </a:r>
            <a:r>
              <a:rPr lang="zh-CN" altLang="en-US" sz="2000" b="1" smtClean="0"/>
              <a:t>列</a:t>
            </a:r>
            <a:r>
              <a:rPr lang="en-US" altLang="zh-CN" sz="2000" b="1" smtClean="0"/>
              <a:t>;</a:t>
            </a:r>
            <a:r>
              <a:rPr lang="zh-CN" altLang="en-US" sz="2000" b="1" smtClean="0"/>
              <a:t> </a:t>
            </a:r>
            <a:endParaRPr lang="zh-CN" altLang="en-US" sz="2000" b="1"/>
          </a:p>
        </p:txBody>
      </p:sp>
      <p:sp>
        <p:nvSpPr>
          <p:cNvPr id="5" name="圆角矩形 4"/>
          <p:cNvSpPr/>
          <p:nvPr/>
        </p:nvSpPr>
        <p:spPr>
          <a:xfrm>
            <a:off x="909250" y="3092974"/>
            <a:ext cx="6112652"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dirty="0">
                <a:solidFill>
                  <a:schemeClr val="tx1"/>
                </a:solidFill>
              </a:rPr>
              <a:t>union Data</a:t>
            </a:r>
          </a:p>
          <a:p>
            <a:pPr defTabSz="363538"/>
            <a:r>
              <a:rPr lang="en-US" altLang="zh-CN" sz="1600" dirty="0" smtClean="0">
                <a:solidFill>
                  <a:schemeClr val="tx1"/>
                </a:solidFill>
              </a:rPr>
              <a:t>{	</a:t>
            </a:r>
            <a:r>
              <a:rPr lang="en-US" altLang="zh-CN" sz="1600" dirty="0" err="1" smtClean="0">
                <a:solidFill>
                  <a:schemeClr val="tx1"/>
                </a:solidFill>
              </a:rPr>
              <a:t>int</a:t>
            </a:r>
            <a:r>
              <a:rPr lang="en-US" altLang="zh-CN" sz="1600" dirty="0" smtClean="0">
                <a:solidFill>
                  <a:schemeClr val="tx1"/>
                </a:solidFill>
              </a:rPr>
              <a:t> </a:t>
            </a:r>
            <a:r>
              <a:rPr lang="en-US" altLang="zh-CN" sz="1600" dirty="0" err="1">
                <a:solidFill>
                  <a:schemeClr val="tx1"/>
                </a:solidFill>
              </a:rPr>
              <a:t>i</a:t>
            </a:r>
            <a:r>
              <a:rPr lang="en-US" altLang="zh-CN" sz="1600" dirty="0" smtClean="0">
                <a:solidFill>
                  <a:schemeClr val="tx1"/>
                </a:solidFill>
              </a:rPr>
              <a:t>;</a:t>
            </a:r>
          </a:p>
          <a:p>
            <a:pPr defTabSz="363538"/>
            <a:r>
              <a:rPr lang="en-US" altLang="zh-CN" sz="1600" dirty="0" smtClean="0">
                <a:solidFill>
                  <a:schemeClr val="tx1"/>
                </a:solidFill>
              </a:rPr>
              <a:t>	</a:t>
            </a:r>
            <a:r>
              <a:rPr lang="en-US" altLang="zh-CN" sz="1600" dirty="0" smtClean="0">
                <a:solidFill>
                  <a:srgbClr val="008000"/>
                </a:solidFill>
              </a:rPr>
              <a:t>//</a:t>
            </a:r>
            <a:r>
              <a:rPr lang="zh-CN" altLang="en-US" sz="1600" dirty="0">
                <a:solidFill>
                  <a:srgbClr val="008000"/>
                </a:solidFill>
              </a:rPr>
              <a:t>表示不同类型的变量</a:t>
            </a:r>
            <a:r>
              <a:rPr lang="en-US" altLang="zh-CN" sz="1600" dirty="0" err="1">
                <a:solidFill>
                  <a:srgbClr val="008000"/>
                </a:solidFill>
              </a:rPr>
              <a:t>i,ch,f</a:t>
            </a:r>
            <a:r>
              <a:rPr lang="zh-CN" altLang="en-US" sz="1600" dirty="0">
                <a:solidFill>
                  <a:srgbClr val="008000"/>
                </a:solidFill>
              </a:rPr>
              <a:t>可以存放到同一段存储单元中</a:t>
            </a:r>
          </a:p>
          <a:p>
            <a:pPr defTabSz="363538"/>
            <a:r>
              <a:rPr lang="en-US" altLang="zh-CN" sz="1600" dirty="0" smtClean="0">
                <a:solidFill>
                  <a:schemeClr val="tx1"/>
                </a:solidFill>
              </a:rPr>
              <a:t>	char </a:t>
            </a:r>
            <a:r>
              <a:rPr lang="en-US" altLang="zh-CN" sz="1600" dirty="0" err="1">
                <a:solidFill>
                  <a:schemeClr val="tx1"/>
                </a:solidFill>
              </a:rPr>
              <a:t>ch</a:t>
            </a:r>
            <a:r>
              <a:rPr lang="en-US" altLang="zh-CN" sz="1600" dirty="0">
                <a:solidFill>
                  <a:schemeClr val="tx1"/>
                </a:solidFill>
              </a:rPr>
              <a:t>;</a:t>
            </a:r>
          </a:p>
          <a:p>
            <a:pPr defTabSz="363538"/>
            <a:r>
              <a:rPr lang="en-US" altLang="zh-CN" sz="1600" dirty="0" smtClean="0">
                <a:solidFill>
                  <a:schemeClr val="tx1"/>
                </a:solidFill>
              </a:rPr>
              <a:t>	float </a:t>
            </a:r>
            <a:r>
              <a:rPr lang="en-US" altLang="zh-CN" sz="1600" dirty="0">
                <a:solidFill>
                  <a:schemeClr val="tx1"/>
                </a:solidFill>
              </a:rPr>
              <a:t>f; </a:t>
            </a:r>
          </a:p>
          <a:p>
            <a:pPr defTabSz="363538"/>
            <a:r>
              <a:rPr lang="en-US" altLang="zh-CN" sz="1600" dirty="0" smtClean="0">
                <a:solidFill>
                  <a:schemeClr val="tx1"/>
                </a:solidFill>
              </a:rPr>
              <a:t>}</a:t>
            </a:r>
            <a:r>
              <a:rPr lang="en-US" altLang="zh-CN" sz="1600" dirty="0" err="1">
                <a:solidFill>
                  <a:schemeClr val="tx1"/>
                </a:solidFill>
              </a:rPr>
              <a:t>a,b,c</a:t>
            </a:r>
            <a:r>
              <a:rPr lang="en-US" altLang="zh-CN" sz="1600" dirty="0" smtClean="0">
                <a:solidFill>
                  <a:schemeClr val="tx1"/>
                </a:solidFill>
              </a:rPr>
              <a:t>;				</a:t>
            </a:r>
            <a:r>
              <a:rPr lang="en-US" altLang="zh-CN" sz="1600" dirty="0" smtClean="0">
                <a:solidFill>
                  <a:srgbClr val="008000"/>
                </a:solidFill>
              </a:rPr>
              <a:t>//</a:t>
            </a:r>
            <a:r>
              <a:rPr lang="zh-CN" altLang="en-US" sz="1600" dirty="0">
                <a:solidFill>
                  <a:srgbClr val="008000"/>
                </a:solidFill>
              </a:rPr>
              <a:t>在声明类型同时定义变量</a:t>
            </a:r>
          </a:p>
        </p:txBody>
      </p:sp>
      <p:graphicFrame>
        <p:nvGraphicFramePr>
          <p:cNvPr id="9" name="表格 8"/>
          <p:cNvGraphicFramePr>
            <a:graphicFrameLocks noGrp="1"/>
          </p:cNvGraphicFramePr>
          <p:nvPr>
            <p:extLst>
              <p:ext uri="{D42A27DB-BD31-4B8C-83A1-F6EECF244321}">
                <p14:modId xmlns:p14="http://schemas.microsoft.com/office/powerpoint/2010/main" val="734582243"/>
              </p:ext>
            </p:extLst>
          </p:nvPr>
        </p:nvGraphicFramePr>
        <p:xfrm>
          <a:off x="3377821" y="1700665"/>
          <a:ext cx="3211824" cy="1263360"/>
        </p:xfrm>
        <a:graphic>
          <a:graphicData uri="http://schemas.openxmlformats.org/drawingml/2006/table">
            <a:tbl>
              <a:tblPr>
                <a:tableStyleId>{5C22544A-7EE6-4342-B048-85BDC9FD1C3A}</a:tableStyleId>
              </a:tblPr>
              <a:tblGrid>
                <a:gridCol w="802956">
                  <a:extLst>
                    <a:ext uri="{9D8B030D-6E8A-4147-A177-3AD203B41FA5}">
                      <a16:colId xmlns:a16="http://schemas.microsoft.com/office/drawing/2014/main" val="3758275030"/>
                    </a:ext>
                  </a:extLst>
                </a:gridCol>
                <a:gridCol w="802956">
                  <a:extLst>
                    <a:ext uri="{9D8B030D-6E8A-4147-A177-3AD203B41FA5}">
                      <a16:colId xmlns:a16="http://schemas.microsoft.com/office/drawing/2014/main" val="2709669103"/>
                    </a:ext>
                  </a:extLst>
                </a:gridCol>
                <a:gridCol w="802956">
                  <a:extLst>
                    <a:ext uri="{9D8B030D-6E8A-4147-A177-3AD203B41FA5}">
                      <a16:colId xmlns:a16="http://schemas.microsoft.com/office/drawing/2014/main" val="4032551969"/>
                    </a:ext>
                  </a:extLst>
                </a:gridCol>
                <a:gridCol w="802956">
                  <a:extLst>
                    <a:ext uri="{9D8B030D-6E8A-4147-A177-3AD203B41FA5}">
                      <a16:colId xmlns:a16="http://schemas.microsoft.com/office/drawing/2014/main" val="1073891674"/>
                    </a:ext>
                  </a:extLst>
                </a:gridCol>
              </a:tblGrid>
              <a:tr h="300326">
                <a:tc gridSpan="4">
                  <a:txBody>
                    <a:bodyPr/>
                    <a:lstStyle/>
                    <a:p>
                      <a:r>
                        <a:rPr lang="en-US" altLang="zh-CN" sz="1600" smtClean="0"/>
                        <a:t>1000</a:t>
                      </a:r>
                      <a:r>
                        <a:rPr lang="zh-CN" altLang="en-US" sz="1600" smtClean="0"/>
                        <a:t>地址</a:t>
                      </a:r>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600"/>
                    </a:p>
                  </a:txBody>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886283960"/>
                  </a:ext>
                </a:extLst>
              </a:tr>
              <a:tr h="300326">
                <a:tc>
                  <a:txBody>
                    <a:bodyPr/>
                    <a:lstStyle/>
                    <a:p>
                      <a:endParaRPr lang="zh-CN" altLang="en-US" sz="1600"/>
                    </a:p>
                  </a:txBody>
                  <a:tcPr marT="36000" marB="36000">
                    <a:lnT w="12700" cmpd="sng">
                      <a:noFill/>
                    </a:lnT>
                  </a:tcPr>
                </a:tc>
                <a:tc>
                  <a:txBody>
                    <a:bodyPr/>
                    <a:lstStyle/>
                    <a:p>
                      <a:endParaRPr lang="zh-CN" altLang="en-US" sz="1600"/>
                    </a:p>
                  </a:txBody>
                  <a:tcPr marT="36000" marB="36000">
                    <a:lnR w="12700" cmpd="sng">
                      <a:noFill/>
                    </a:lnR>
                    <a:lnT w="12700" cmpd="sng">
                      <a:noFill/>
                    </a:lnT>
                    <a:lnB w="12700" cmpd="sng">
                      <a:noFill/>
                    </a:lnB>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7333074"/>
                  </a:ext>
                </a:extLst>
              </a:tr>
              <a:tr h="300326">
                <a:tc>
                  <a:txBody>
                    <a:bodyPr/>
                    <a:lstStyle/>
                    <a:p>
                      <a:endParaRPr lang="zh-CN" altLang="en-US" sz="1600"/>
                    </a:p>
                  </a:txBody>
                  <a:tcPr marT="36000" marB="36000">
                    <a:lnR w="12700" cmpd="sng">
                      <a:noFill/>
                    </a:lnR>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4932104"/>
                  </a:ext>
                </a:extLst>
              </a:tr>
              <a:tr h="300326">
                <a:tc>
                  <a:txBody>
                    <a:bodyPr/>
                    <a:lstStyle/>
                    <a:p>
                      <a:endParaRPr lang="zh-CN" altLang="en-US" sz="1600"/>
                    </a:p>
                  </a:txBody>
                  <a:tcPr marT="36000" marB="36000"/>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extLst>
                  <a:ext uri="{0D108BD9-81ED-4DB2-BD59-A6C34878D82A}">
                    <a16:rowId xmlns:a16="http://schemas.microsoft.com/office/drawing/2014/main" val="2947375506"/>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846007879"/>
              </p:ext>
            </p:extLst>
          </p:nvPr>
        </p:nvGraphicFramePr>
        <p:xfrm>
          <a:off x="3347982" y="2000418"/>
          <a:ext cx="1800488" cy="947520"/>
        </p:xfrm>
        <a:graphic>
          <a:graphicData uri="http://schemas.openxmlformats.org/drawingml/2006/table">
            <a:tbl>
              <a:tblPr>
                <a:tableStyleId>{5C22544A-7EE6-4342-B048-85BDC9FD1C3A}</a:tableStyleId>
              </a:tblPr>
              <a:tblGrid>
                <a:gridCol w="1800488">
                  <a:extLst>
                    <a:ext uri="{9D8B030D-6E8A-4147-A177-3AD203B41FA5}">
                      <a16:colId xmlns:a16="http://schemas.microsoft.com/office/drawing/2014/main" val="375806804"/>
                    </a:ext>
                  </a:extLst>
                </a:gridCol>
              </a:tblGrid>
              <a:tr h="0">
                <a:tc>
                  <a:txBody>
                    <a:bodyPr/>
                    <a:lstStyle/>
                    <a:p>
                      <a:r>
                        <a:rPr lang="zh-CN" altLang="en-US" sz="1600" smtClean="0">
                          <a:solidFill>
                            <a:schemeClr val="tx1"/>
                          </a:solidFill>
                        </a:rPr>
                        <a:t>短整型变量</a:t>
                      </a:r>
                      <a:r>
                        <a:rPr lang="en-US" altLang="zh-CN" sz="1600" smtClean="0">
                          <a:solidFill>
                            <a:schemeClr val="tx1"/>
                          </a:solidFill>
                        </a:rPr>
                        <a:t>i</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4908960"/>
                  </a:ext>
                </a:extLst>
              </a:tr>
              <a:tr h="0">
                <a:tc>
                  <a:txBody>
                    <a:bodyPr/>
                    <a:lstStyle/>
                    <a:p>
                      <a:r>
                        <a:rPr lang="zh-CN" altLang="en-US" sz="1600" smtClean="0">
                          <a:solidFill>
                            <a:schemeClr val="tx1"/>
                          </a:solidFill>
                        </a:rPr>
                        <a:t>字符型变量</a:t>
                      </a:r>
                      <a:r>
                        <a:rPr lang="en-US" altLang="zh-CN" sz="1600" smtClean="0">
                          <a:solidFill>
                            <a:schemeClr val="tx1"/>
                          </a:solidFill>
                        </a:rPr>
                        <a:t>ch</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6761238"/>
                  </a:ext>
                </a:extLst>
              </a:tr>
              <a:tr h="0">
                <a:tc>
                  <a:txBody>
                    <a:bodyPr/>
                    <a:lstStyle/>
                    <a:p>
                      <a:r>
                        <a:rPr lang="zh-CN" altLang="en-US" sz="1600" smtClean="0">
                          <a:solidFill>
                            <a:schemeClr val="tx1"/>
                          </a:solidFill>
                        </a:rPr>
                        <a:t>实型变量</a:t>
                      </a:r>
                      <a:r>
                        <a:rPr lang="en-US" altLang="zh-CN" sz="1600" smtClean="0">
                          <a:solidFill>
                            <a:schemeClr val="tx1"/>
                          </a:solidFill>
                        </a:rPr>
                        <a:t>f</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604499"/>
                  </a:ext>
                </a:extLst>
              </a:tr>
            </a:tbl>
          </a:graphicData>
        </a:graphic>
      </p:graphicFrame>
      <p:sp>
        <p:nvSpPr>
          <p:cNvPr id="11" name="圆角矩形 10"/>
          <p:cNvSpPr/>
          <p:nvPr/>
        </p:nvSpPr>
        <p:spPr>
          <a:xfrm>
            <a:off x="909250" y="4800446"/>
            <a:ext cx="6112652"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a:t>
            </a:r>
            <a:r>
              <a:rPr lang="en-US" altLang="zh-CN" sz="1600" smtClean="0">
                <a:solidFill>
                  <a:schemeClr val="tx1"/>
                </a:solidFill>
              </a:rPr>
              <a:t>Data			</a:t>
            </a:r>
            <a:r>
              <a:rPr lang="en-US" altLang="zh-CN" sz="1600" smtClean="0">
                <a:solidFill>
                  <a:srgbClr val="008000"/>
                </a:solidFill>
              </a:rPr>
              <a:t>//</a:t>
            </a:r>
            <a:r>
              <a:rPr lang="zh-CN" altLang="en-US" sz="1600">
                <a:solidFill>
                  <a:srgbClr val="008000"/>
                </a:solidFill>
              </a:rPr>
              <a:t>声明共用体类型</a:t>
            </a:r>
          </a:p>
          <a:p>
            <a:pPr defTabSz="363538"/>
            <a:r>
              <a:rPr lang="en-US" altLang="zh-CN" sz="1600" smtClean="0">
                <a:solidFill>
                  <a:schemeClr val="tx1"/>
                </a:solidFill>
              </a:rPr>
              <a:t>{	int i;</a:t>
            </a:r>
            <a:endParaRPr lang="en-US" altLang="zh-CN" sz="1600">
              <a:solidFill>
                <a:schemeClr val="tx1"/>
              </a:solidFill>
            </a:endParaRPr>
          </a:p>
          <a:p>
            <a:pPr defTabSz="363538"/>
            <a:r>
              <a:rPr lang="en-US" altLang="zh-CN" sz="1600" smtClean="0">
                <a:solidFill>
                  <a:schemeClr val="tx1"/>
                </a:solidFill>
              </a:rPr>
              <a:t>	char </a:t>
            </a:r>
            <a:r>
              <a:rPr lang="en-US" altLang="zh-CN" sz="1600">
                <a:solidFill>
                  <a:schemeClr val="tx1"/>
                </a:solidFill>
              </a:rPr>
              <a:t>ch;</a:t>
            </a:r>
          </a:p>
          <a:p>
            <a:pPr defTabSz="363538"/>
            <a:r>
              <a:rPr lang="en-US" altLang="zh-CN" sz="1600" smtClean="0">
                <a:solidFill>
                  <a:schemeClr val="tx1"/>
                </a:solidFill>
              </a:rPr>
              <a:t>	float </a:t>
            </a:r>
            <a:r>
              <a:rPr lang="en-US" altLang="zh-CN" sz="1600">
                <a:solidFill>
                  <a:schemeClr val="tx1"/>
                </a:solidFill>
              </a:rPr>
              <a:t>f; </a:t>
            </a:r>
          </a:p>
          <a:p>
            <a:pPr defTabSz="363538"/>
            <a:r>
              <a:rPr lang="en-US" altLang="zh-CN" sz="1600" smtClean="0">
                <a:solidFill>
                  <a:schemeClr val="tx1"/>
                </a:solidFill>
              </a:rPr>
              <a:t>};</a:t>
            </a:r>
            <a:endParaRPr lang="zh-CN" altLang="en-US" sz="1600">
              <a:solidFill>
                <a:schemeClr val="tx1"/>
              </a:solidFill>
            </a:endParaRPr>
          </a:p>
          <a:p>
            <a:pPr defTabSz="363538"/>
            <a:r>
              <a:rPr lang="en-US" altLang="zh-CN" sz="1600" smtClean="0">
                <a:solidFill>
                  <a:schemeClr val="tx1"/>
                </a:solidFill>
              </a:rPr>
              <a:t>union </a:t>
            </a:r>
            <a:r>
              <a:rPr lang="en-US" altLang="zh-CN" sz="1600">
                <a:solidFill>
                  <a:schemeClr val="tx1"/>
                </a:solidFill>
              </a:rPr>
              <a:t>Data a,b,c</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用共用体类型定义变量</a:t>
            </a:r>
          </a:p>
        </p:txBody>
      </p:sp>
      <p:sp>
        <p:nvSpPr>
          <p:cNvPr id="12" name="圆角矩形 11"/>
          <p:cNvSpPr/>
          <p:nvPr/>
        </p:nvSpPr>
        <p:spPr>
          <a:xfrm>
            <a:off x="7255565" y="1739634"/>
            <a:ext cx="3971987"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smtClean="0">
                <a:solidFill>
                  <a:schemeClr val="tx1"/>
                </a:solidFill>
              </a:rPr>
              <a:t>union		</a:t>
            </a:r>
            <a:r>
              <a:rPr lang="en-US" altLang="zh-CN" sz="1600" smtClean="0">
                <a:solidFill>
                  <a:srgbClr val="008000"/>
                </a:solidFill>
              </a:rPr>
              <a:t>//</a:t>
            </a:r>
            <a:r>
              <a:rPr lang="zh-CN" altLang="en-US" sz="1600">
                <a:solidFill>
                  <a:srgbClr val="008000"/>
                </a:solidFill>
              </a:rPr>
              <a:t>没有定义共用体类型名</a:t>
            </a:r>
          </a:p>
          <a:p>
            <a:pPr defTabSz="363538"/>
            <a:r>
              <a:rPr lang="en-US" altLang="zh-CN" sz="1600" smtClean="0">
                <a:solidFill>
                  <a:schemeClr val="tx1"/>
                </a:solidFill>
              </a:rPr>
              <a:t>{	int </a:t>
            </a:r>
            <a:r>
              <a:rPr lang="en-US" altLang="zh-CN" sz="1600">
                <a:solidFill>
                  <a:schemeClr val="tx1"/>
                </a:solidFill>
              </a:rPr>
              <a:t>i;</a:t>
            </a:r>
          </a:p>
          <a:p>
            <a:pPr defTabSz="363538"/>
            <a:r>
              <a:rPr lang="en-US" altLang="zh-CN" sz="1600" smtClean="0">
                <a:solidFill>
                  <a:schemeClr val="tx1"/>
                </a:solidFill>
              </a:rPr>
              <a:t>	char </a:t>
            </a:r>
            <a:r>
              <a:rPr lang="en-US" altLang="zh-CN" sz="1600">
                <a:solidFill>
                  <a:schemeClr val="tx1"/>
                </a:solidFill>
              </a:rPr>
              <a:t>ch;</a:t>
            </a:r>
          </a:p>
          <a:p>
            <a:pPr defTabSz="363538"/>
            <a:r>
              <a:rPr lang="en-US" altLang="zh-CN" sz="1600" smtClean="0">
                <a:solidFill>
                  <a:schemeClr val="tx1"/>
                </a:solidFill>
              </a:rPr>
              <a:t>	float </a:t>
            </a:r>
            <a:r>
              <a:rPr lang="en-US" altLang="zh-CN" sz="1600">
                <a:solidFill>
                  <a:schemeClr val="tx1"/>
                </a:solidFill>
              </a:rPr>
              <a:t>f; </a:t>
            </a:r>
          </a:p>
          <a:p>
            <a:pPr defTabSz="363538"/>
            <a:r>
              <a:rPr lang="en-US" altLang="zh-CN" sz="1600" smtClean="0">
                <a:solidFill>
                  <a:schemeClr val="tx1"/>
                </a:solidFill>
              </a:rPr>
              <a:t>}</a:t>
            </a:r>
            <a:r>
              <a:rPr lang="en-US" altLang="zh-CN" sz="1600">
                <a:solidFill>
                  <a:schemeClr val="tx1"/>
                </a:solidFill>
              </a:rPr>
              <a:t>a,b,c;</a:t>
            </a:r>
            <a:endParaRPr lang="zh-CN" altLang="en-US" sz="1600">
              <a:solidFill>
                <a:srgbClr val="008000"/>
              </a:solidFill>
            </a:endParaRPr>
          </a:p>
        </p:txBody>
      </p:sp>
      <p:sp>
        <p:nvSpPr>
          <p:cNvPr id="13" name="矩形 12"/>
          <p:cNvSpPr/>
          <p:nvPr/>
        </p:nvSpPr>
        <p:spPr>
          <a:xfrm>
            <a:off x="7255565" y="3324228"/>
            <a:ext cx="3971987" cy="3000821"/>
          </a:xfrm>
          <a:prstGeom prst="rect">
            <a:avLst/>
          </a:prstGeom>
        </p:spPr>
        <p:txBody>
          <a:bodyPr wrap="square">
            <a:spAutoFit/>
          </a:bodyPr>
          <a:lstStyle/>
          <a:p>
            <a:pPr>
              <a:lnSpc>
                <a:spcPct val="150000"/>
              </a:lnSpc>
            </a:pPr>
            <a:r>
              <a:rPr lang="zh-CN" altLang="en-US" dirty="0"/>
              <a:t>“共用体”与“结构体”的定义形式相似。但它们的含义是不同的。</a:t>
            </a:r>
          </a:p>
          <a:p>
            <a:pPr>
              <a:lnSpc>
                <a:spcPct val="150000"/>
              </a:lnSpc>
            </a:pPr>
            <a:r>
              <a:rPr lang="zh-CN" altLang="en-US" dirty="0" smtClean="0"/>
              <a:t>结构体</a:t>
            </a:r>
            <a:r>
              <a:rPr lang="zh-CN" altLang="en-US" dirty="0"/>
              <a:t>变量所占内存</a:t>
            </a:r>
            <a:r>
              <a:rPr lang="zh-CN" altLang="en-US" dirty="0" smtClean="0"/>
              <a:t>长度</a:t>
            </a:r>
            <a:r>
              <a:rPr lang="zh-CN" altLang="en-US" b="1" u="sng" dirty="0" smtClean="0">
                <a:solidFill>
                  <a:srgbClr val="FF0000"/>
                </a:solidFill>
              </a:rPr>
              <a:t>至少</a:t>
            </a:r>
            <a:r>
              <a:rPr lang="zh-CN" altLang="en-US" dirty="0" smtClean="0"/>
              <a:t>是</a:t>
            </a:r>
            <a:r>
              <a:rPr lang="zh-CN" altLang="en-US" dirty="0"/>
              <a:t>各成员占的内存长度之和。每个成员分别占有其自己的内存单元。而共用体变量所占的内存长度等于最长的成员的长度。几</a:t>
            </a:r>
            <a:r>
              <a:rPr lang="zh-CN" altLang="en-US" dirty="0" smtClean="0"/>
              <a:t>个</a:t>
            </a:r>
            <a:r>
              <a:rPr lang="zh-CN" altLang="en-US" dirty="0"/>
              <a:t>成员</a:t>
            </a:r>
            <a:r>
              <a:rPr lang="zh-CN" altLang="en-US" dirty="0" smtClean="0"/>
              <a:t>共</a:t>
            </a:r>
            <a:r>
              <a:rPr lang="zh-CN" altLang="en-US" dirty="0"/>
              <a:t>用一个内存区。</a:t>
            </a:r>
          </a:p>
        </p:txBody>
      </p:sp>
    </p:spTree>
    <p:extLst>
      <p:ext uri="{BB962C8B-B14F-4D97-AF65-F5344CB8AC3E}">
        <p14:creationId xmlns:p14="http://schemas.microsoft.com/office/powerpoint/2010/main" val="12519206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1143000" y="1476517"/>
            <a:ext cx="9780104" cy="42683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只有先定义了共用体变量才能引用它，但应注意，不能引用共用体变量，而只能引用共用体变量中的成员。</a:t>
            </a:r>
            <a:endParaRPr lang="en-US" altLang="zh-CN">
              <a:solidFill>
                <a:schemeClr val="tx1"/>
              </a:solidFill>
            </a:endParaRPr>
          </a:p>
        </p:txBody>
      </p:sp>
      <p:sp>
        <p:nvSpPr>
          <p:cNvPr id="2" name="标题 1"/>
          <p:cNvSpPr>
            <a:spLocks noGrp="1"/>
          </p:cNvSpPr>
          <p:nvPr>
            <p:ph type="title"/>
          </p:nvPr>
        </p:nvSpPr>
        <p:spPr>
          <a:xfrm>
            <a:off x="1143000" y="441378"/>
            <a:ext cx="10515600" cy="1325563"/>
          </a:xfrm>
        </p:spPr>
        <p:txBody>
          <a:bodyPr/>
          <a:lstStyle/>
          <a:p>
            <a:r>
              <a:rPr lang="zh-CN" altLang="en-US"/>
              <a:t>引用共用体变量的方式</a:t>
            </a:r>
          </a:p>
        </p:txBody>
      </p:sp>
      <p:sp>
        <p:nvSpPr>
          <p:cNvPr id="5" name="圆角矩形 4"/>
          <p:cNvSpPr/>
          <p:nvPr/>
        </p:nvSpPr>
        <p:spPr>
          <a:xfrm>
            <a:off x="3545457" y="2596017"/>
            <a:ext cx="4644387" cy="1091400"/>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dirty="0" err="1">
                <a:solidFill>
                  <a:schemeClr val="tx1"/>
                </a:solidFill>
              </a:rPr>
              <a:t>a.i</a:t>
            </a:r>
            <a:r>
              <a:rPr lang="en-US" altLang="zh-CN" sz="1600" dirty="0">
                <a:solidFill>
                  <a:schemeClr val="tx1"/>
                </a:solidFill>
              </a:rPr>
              <a:t> </a:t>
            </a:r>
            <a:r>
              <a:rPr lang="en-US" altLang="zh-CN" sz="1600" dirty="0" smtClean="0">
                <a:solidFill>
                  <a:schemeClr val="tx1"/>
                </a:solidFill>
              </a:rPr>
              <a:t>		</a:t>
            </a:r>
            <a:r>
              <a:rPr lang="en-US" altLang="zh-CN" sz="1600" dirty="0" smtClean="0">
                <a:solidFill>
                  <a:srgbClr val="008000"/>
                </a:solidFill>
              </a:rPr>
              <a:t>//</a:t>
            </a:r>
            <a:r>
              <a:rPr lang="zh-CN" altLang="en-US" sz="1600" dirty="0" smtClean="0">
                <a:solidFill>
                  <a:srgbClr val="008000"/>
                </a:solidFill>
              </a:rPr>
              <a:t>引用</a:t>
            </a:r>
            <a:r>
              <a:rPr lang="zh-CN" altLang="en-US" sz="1600" dirty="0">
                <a:solidFill>
                  <a:srgbClr val="008000"/>
                </a:solidFill>
              </a:rPr>
              <a:t>共用体变量中的整型变量</a:t>
            </a:r>
            <a:r>
              <a:rPr lang="en-US" altLang="zh-CN" sz="1600" dirty="0" err="1" smtClean="0">
                <a:solidFill>
                  <a:srgbClr val="008000"/>
                </a:solidFill>
              </a:rPr>
              <a:t>i</a:t>
            </a:r>
            <a:endParaRPr lang="zh-CN" altLang="en-US" sz="1600" dirty="0">
              <a:solidFill>
                <a:srgbClr val="008000"/>
              </a:solidFill>
            </a:endParaRPr>
          </a:p>
          <a:p>
            <a:pPr defTabSz="363538">
              <a:lnSpc>
                <a:spcPct val="150000"/>
              </a:lnSpc>
            </a:pPr>
            <a:r>
              <a:rPr lang="en-US" altLang="zh-CN" sz="1600" dirty="0" smtClean="0">
                <a:solidFill>
                  <a:schemeClr val="tx1"/>
                </a:solidFill>
              </a:rPr>
              <a:t>a.ch		</a:t>
            </a:r>
            <a:r>
              <a:rPr lang="en-US" altLang="zh-CN" sz="1600" dirty="0" smtClean="0">
                <a:solidFill>
                  <a:srgbClr val="008000"/>
                </a:solidFill>
              </a:rPr>
              <a:t>//</a:t>
            </a:r>
            <a:r>
              <a:rPr lang="zh-CN" altLang="en-US" sz="1600" dirty="0" smtClean="0">
                <a:solidFill>
                  <a:srgbClr val="008000"/>
                </a:solidFill>
              </a:rPr>
              <a:t>引用</a:t>
            </a:r>
            <a:r>
              <a:rPr lang="zh-CN" altLang="en-US" sz="1600" dirty="0">
                <a:solidFill>
                  <a:srgbClr val="008000"/>
                </a:solidFill>
              </a:rPr>
              <a:t>共用体变量中的字符变量</a:t>
            </a:r>
            <a:r>
              <a:rPr lang="en-US" altLang="zh-CN" sz="1600" dirty="0" err="1" smtClean="0">
                <a:solidFill>
                  <a:srgbClr val="008000"/>
                </a:solidFill>
              </a:rPr>
              <a:t>ch</a:t>
            </a:r>
            <a:endParaRPr lang="zh-CN" altLang="en-US" sz="1600" dirty="0">
              <a:solidFill>
                <a:srgbClr val="008000"/>
              </a:solidFill>
            </a:endParaRPr>
          </a:p>
          <a:p>
            <a:pPr defTabSz="363538">
              <a:lnSpc>
                <a:spcPct val="150000"/>
              </a:lnSpc>
            </a:pPr>
            <a:r>
              <a:rPr lang="en-US" altLang="zh-CN" sz="1600" dirty="0" err="1" smtClean="0">
                <a:solidFill>
                  <a:schemeClr val="tx1"/>
                </a:solidFill>
              </a:rPr>
              <a:t>a.f</a:t>
            </a:r>
            <a:r>
              <a:rPr lang="en-US" altLang="zh-CN" sz="1600" dirty="0" smtClean="0">
                <a:solidFill>
                  <a:schemeClr val="tx1"/>
                </a:solidFill>
              </a:rPr>
              <a:t>		</a:t>
            </a:r>
            <a:r>
              <a:rPr lang="en-US" altLang="zh-CN" sz="1600" dirty="0" smtClean="0">
                <a:solidFill>
                  <a:srgbClr val="008000"/>
                </a:solidFill>
              </a:rPr>
              <a:t>//</a:t>
            </a:r>
            <a:r>
              <a:rPr lang="zh-CN" altLang="en-US" sz="1600" dirty="0" smtClean="0">
                <a:solidFill>
                  <a:srgbClr val="008000"/>
                </a:solidFill>
              </a:rPr>
              <a:t>引用</a:t>
            </a:r>
            <a:r>
              <a:rPr lang="zh-CN" altLang="en-US" sz="1600" dirty="0">
                <a:solidFill>
                  <a:srgbClr val="008000"/>
                </a:solidFill>
              </a:rPr>
              <a:t>共用体变量中的实型变量</a:t>
            </a:r>
            <a:r>
              <a:rPr lang="en-US" altLang="zh-CN" sz="1600" dirty="0" smtClean="0">
                <a:solidFill>
                  <a:srgbClr val="008000"/>
                </a:solidFill>
              </a:rPr>
              <a:t>f</a:t>
            </a:r>
            <a:r>
              <a:rPr lang="zh-CN" altLang="en-US" sz="1600" dirty="0" smtClean="0">
                <a:solidFill>
                  <a:srgbClr val="008000"/>
                </a:solidFill>
              </a:rPr>
              <a:t> </a:t>
            </a:r>
            <a:endParaRPr lang="zh-CN" altLang="en-US" sz="1600" dirty="0">
              <a:solidFill>
                <a:srgbClr val="008000"/>
              </a:solidFill>
            </a:endParaRPr>
          </a:p>
        </p:txBody>
      </p:sp>
      <p:sp>
        <p:nvSpPr>
          <p:cNvPr id="14" name="圆角矩形 13"/>
          <p:cNvSpPr/>
          <p:nvPr/>
        </p:nvSpPr>
        <p:spPr>
          <a:xfrm>
            <a:off x="3545457" y="4084081"/>
            <a:ext cx="4644387" cy="380765"/>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dirty="0" err="1">
                <a:solidFill>
                  <a:schemeClr val="tx1"/>
                </a:solidFill>
              </a:rPr>
              <a:t>printf</a:t>
            </a:r>
            <a:r>
              <a:rPr lang="en-US" altLang="zh-CN" sz="1600" dirty="0">
                <a:solidFill>
                  <a:schemeClr val="tx1"/>
                </a:solidFill>
              </a:rPr>
              <a:t>(″%d</a:t>
            </a:r>
            <a:r>
              <a:rPr lang="en-US" altLang="zh-CN" sz="1600" dirty="0" smtClean="0">
                <a:solidFill>
                  <a:schemeClr val="tx1"/>
                </a:solidFill>
              </a:rPr>
              <a:t>″, a</a:t>
            </a:r>
            <a:r>
              <a:rPr lang="en-US" altLang="zh-CN" sz="1600" dirty="0">
                <a:solidFill>
                  <a:schemeClr val="tx1"/>
                </a:solidFill>
              </a:rPr>
              <a:t>); </a:t>
            </a:r>
            <a:endParaRPr lang="zh-CN" altLang="en-US" sz="1600" dirty="0">
              <a:solidFill>
                <a:srgbClr val="008000"/>
              </a:solidFill>
            </a:endParaRPr>
          </a:p>
        </p:txBody>
      </p:sp>
      <p:sp>
        <p:nvSpPr>
          <p:cNvPr id="15" name="圆角矩形 14"/>
          <p:cNvSpPr/>
          <p:nvPr/>
        </p:nvSpPr>
        <p:spPr>
          <a:xfrm>
            <a:off x="3545457" y="4797435"/>
            <a:ext cx="4644387" cy="380765"/>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dirty="0" err="1">
                <a:solidFill>
                  <a:schemeClr val="tx1"/>
                </a:solidFill>
              </a:rPr>
              <a:t>printf</a:t>
            </a:r>
            <a:r>
              <a:rPr lang="en-US" altLang="zh-CN" sz="1600" dirty="0">
                <a:solidFill>
                  <a:schemeClr val="tx1"/>
                </a:solidFill>
              </a:rPr>
              <a:t>(″%d</a:t>
            </a:r>
            <a:r>
              <a:rPr lang="en-US" altLang="zh-CN" sz="1600" dirty="0" smtClean="0">
                <a:solidFill>
                  <a:schemeClr val="tx1"/>
                </a:solidFill>
              </a:rPr>
              <a:t>″, </a:t>
            </a:r>
            <a:r>
              <a:rPr lang="en-US" altLang="zh-CN" sz="1600" dirty="0" err="1" smtClean="0">
                <a:solidFill>
                  <a:schemeClr val="tx1"/>
                </a:solidFill>
              </a:rPr>
              <a:t>a.i</a:t>
            </a:r>
            <a:r>
              <a:rPr lang="en-US" altLang="zh-CN" sz="1600" dirty="0">
                <a:solidFill>
                  <a:schemeClr val="tx1"/>
                </a:solidFill>
              </a:rPr>
              <a:t>);</a:t>
            </a:r>
            <a:endParaRPr lang="zh-CN" altLang="en-US" sz="1600" dirty="0">
              <a:solidFill>
                <a:srgbClr val="008000"/>
              </a:solidFill>
            </a:endParaRPr>
          </a:p>
        </p:txBody>
      </p:sp>
      <p:pic>
        <p:nvPicPr>
          <p:cNvPr id="16" name="图片 15">
            <a:extLst>
              <a:ext uri="{FF2B5EF4-FFF2-40B4-BE49-F238E27FC236}">
                <a16:creationId xmlns:a16="http://schemas.microsoft.com/office/drawing/2014/main" id="{F85C959A-118B-495F-B8CB-F9B90295EF73}"/>
              </a:ext>
            </a:extLst>
          </p:cNvPr>
          <p:cNvPicPr>
            <a:picLocks noChangeAspect="1"/>
          </p:cNvPicPr>
          <p:nvPr/>
        </p:nvPicPr>
        <p:blipFill>
          <a:blip r:embed="rId3" cstate="print"/>
          <a:stretch>
            <a:fillRect/>
          </a:stretch>
        </p:blipFill>
        <p:spPr>
          <a:xfrm>
            <a:off x="7515584" y="3912396"/>
            <a:ext cx="542925" cy="552450"/>
          </a:xfrm>
          <a:prstGeom prst="rect">
            <a:avLst/>
          </a:prstGeom>
        </p:spPr>
      </p:pic>
      <p:pic>
        <p:nvPicPr>
          <p:cNvPr id="17" name="图片 16">
            <a:extLst>
              <a:ext uri="{FF2B5EF4-FFF2-40B4-BE49-F238E27FC236}">
                <a16:creationId xmlns:a16="http://schemas.microsoft.com/office/drawing/2014/main" id="{EC7F420D-6316-480A-A6EA-5B56568F664C}"/>
              </a:ext>
            </a:extLst>
          </p:cNvPr>
          <p:cNvPicPr>
            <a:picLocks noChangeAspect="1"/>
          </p:cNvPicPr>
          <p:nvPr/>
        </p:nvPicPr>
        <p:blipFill>
          <a:blip r:embed="rId4" cstate="print"/>
          <a:stretch>
            <a:fillRect/>
          </a:stretch>
        </p:blipFill>
        <p:spPr>
          <a:xfrm>
            <a:off x="7506059" y="4632500"/>
            <a:ext cx="552450" cy="542925"/>
          </a:xfrm>
          <a:prstGeom prst="rect">
            <a:avLst/>
          </a:prstGeom>
        </p:spPr>
      </p:pic>
    </p:spTree>
    <p:extLst>
      <p:ext uri="{BB962C8B-B14F-4D97-AF65-F5344CB8AC3E}">
        <p14:creationId xmlns:p14="http://schemas.microsoft.com/office/powerpoint/2010/main" val="5806137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063" y="979942"/>
            <a:ext cx="10522778" cy="55301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AutoNum type="arabicParenBoth"/>
              <a:defRPr/>
            </a:pPr>
            <a:r>
              <a:rPr lang="zh-CN" altLang="en-US" dirty="0" smtClean="0">
                <a:solidFill>
                  <a:schemeClr val="tx1"/>
                </a:solidFill>
              </a:rPr>
              <a:t>同</a:t>
            </a:r>
            <a:r>
              <a:rPr lang="zh-CN" altLang="en-US" dirty="0">
                <a:solidFill>
                  <a:schemeClr val="tx1"/>
                </a:solidFill>
              </a:rPr>
              <a:t>一个内存段可以用来存放几种不同类型的成员，但在每一瞬时只能存放其中一个成员，而不是同时存放几个</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en-US" altLang="zh-CN" dirty="0" smtClean="0">
                <a:solidFill>
                  <a:schemeClr val="tx1"/>
                </a:solidFill>
              </a:rPr>
              <a:t>(2) </a:t>
            </a:r>
            <a:r>
              <a:rPr lang="zh-CN" altLang="en-US" dirty="0" smtClean="0">
                <a:solidFill>
                  <a:schemeClr val="tx1"/>
                </a:solidFill>
              </a:rPr>
              <a:t>可以</a:t>
            </a:r>
            <a:r>
              <a:rPr lang="zh-CN" altLang="en-US" dirty="0">
                <a:solidFill>
                  <a:schemeClr val="tx1"/>
                </a:solidFill>
              </a:rPr>
              <a:t>对共用体变量初始化，但初始化表中只能有一个常量</a:t>
            </a:r>
            <a:r>
              <a:rPr lang="zh-CN" altLang="en-US" dirty="0" smtClean="0">
                <a:solidFill>
                  <a:schemeClr val="tx1"/>
                </a:solidFill>
              </a:rPr>
              <a:t>。</a:t>
            </a:r>
            <a:endParaRPr lang="en-US" altLang="zh-CN" dirty="0" smtClean="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en-US" altLang="zh-CN" dirty="0" smtClean="0">
                <a:solidFill>
                  <a:schemeClr val="tx1"/>
                </a:solidFill>
              </a:rPr>
              <a:t>(3) </a:t>
            </a:r>
            <a:r>
              <a:rPr lang="zh-CN" altLang="en-US" dirty="0" smtClean="0">
                <a:solidFill>
                  <a:schemeClr val="tx1"/>
                </a:solidFill>
              </a:rPr>
              <a:t>共</a:t>
            </a:r>
            <a:r>
              <a:rPr lang="zh-CN" altLang="en-US" dirty="0">
                <a:solidFill>
                  <a:schemeClr val="tx1"/>
                </a:solidFill>
              </a:rPr>
              <a:t>用体变量中起作用的成员是最后一次被赋值的成员，</a:t>
            </a:r>
            <a:r>
              <a:rPr lang="zh-CN" altLang="en-US" dirty="0" smtClean="0">
                <a:solidFill>
                  <a:schemeClr val="tx1"/>
                </a:solidFill>
              </a:rPr>
              <a:t>在</a:t>
            </a:r>
            <a:endParaRPr lang="en-US" altLang="zh-CN" dirty="0" smtClean="0">
              <a:solidFill>
                <a:schemeClr val="tx1"/>
              </a:solidFill>
            </a:endParaRPr>
          </a:p>
          <a:p>
            <a:pPr indent="317500" algn="just">
              <a:lnSpc>
                <a:spcPct val="150000"/>
              </a:lnSpc>
              <a:defRPr/>
            </a:pPr>
            <a:r>
              <a:rPr lang="zh-CN" altLang="en-US" dirty="0" smtClean="0">
                <a:solidFill>
                  <a:schemeClr val="tx1"/>
                </a:solidFill>
              </a:rPr>
              <a:t>对</a:t>
            </a:r>
            <a:r>
              <a:rPr lang="zh-CN" altLang="en-US" dirty="0">
                <a:solidFill>
                  <a:schemeClr val="tx1"/>
                </a:solidFill>
              </a:rPr>
              <a:t>共用体变量中的一个成员赋值后，原有变量存储单元</a:t>
            </a:r>
            <a:r>
              <a:rPr lang="zh-CN" altLang="en-US" dirty="0" smtClean="0">
                <a:solidFill>
                  <a:schemeClr val="tx1"/>
                </a:solidFill>
              </a:rPr>
              <a:t>中</a:t>
            </a:r>
            <a:endParaRPr lang="en-US" altLang="zh-CN" dirty="0" smtClean="0">
              <a:solidFill>
                <a:schemeClr val="tx1"/>
              </a:solidFill>
            </a:endParaRPr>
          </a:p>
          <a:p>
            <a:pPr indent="317500" algn="just">
              <a:lnSpc>
                <a:spcPct val="150000"/>
              </a:lnSpc>
              <a:defRPr/>
            </a:pPr>
            <a:r>
              <a:rPr lang="zh-CN" altLang="en-US" dirty="0">
                <a:solidFill>
                  <a:schemeClr val="tx1"/>
                </a:solidFill>
              </a:rPr>
              <a:t>的值</a:t>
            </a:r>
            <a:r>
              <a:rPr lang="zh-CN" altLang="en-US" dirty="0" smtClean="0">
                <a:solidFill>
                  <a:schemeClr val="tx1"/>
                </a:solidFill>
              </a:rPr>
              <a:t>就被取代。</a:t>
            </a:r>
            <a:endParaRPr lang="en-US" altLang="zh-CN" dirty="0" smtClean="0">
              <a:solidFill>
                <a:schemeClr val="tx1"/>
              </a:solidFill>
            </a:endParaRPr>
          </a:p>
          <a:p>
            <a:pPr algn="just">
              <a:lnSpc>
                <a:spcPct val="150000"/>
              </a:lnSpc>
              <a:defRPr/>
            </a:pPr>
            <a:r>
              <a:rPr lang="en-US" altLang="zh-CN" dirty="0">
                <a:solidFill>
                  <a:schemeClr val="tx1"/>
                </a:solidFill>
              </a:rPr>
              <a:t>(4) </a:t>
            </a:r>
            <a:r>
              <a:rPr lang="zh-CN" altLang="en-US" dirty="0">
                <a:solidFill>
                  <a:schemeClr val="tx1"/>
                </a:solidFill>
              </a:rPr>
              <a:t>共用体变量的地址和它的各成员的地址都是同一地址</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en-US" altLang="zh-CN" dirty="0">
                <a:solidFill>
                  <a:schemeClr val="tx1"/>
                </a:solidFill>
              </a:rPr>
              <a:t>(5) </a:t>
            </a:r>
            <a:r>
              <a:rPr lang="zh-CN" altLang="en-US" dirty="0">
                <a:solidFill>
                  <a:schemeClr val="tx1"/>
                </a:solidFill>
              </a:rPr>
              <a:t>不能对共用体变量名赋值，也不能企图引用变量名来得</a:t>
            </a:r>
            <a:r>
              <a:rPr lang="zh-CN" altLang="en-US" dirty="0" smtClean="0">
                <a:solidFill>
                  <a:schemeClr val="tx1"/>
                </a:solidFill>
              </a:rPr>
              <a:t>到</a:t>
            </a:r>
            <a:endParaRPr lang="en-US" altLang="zh-CN" dirty="0" smtClean="0">
              <a:solidFill>
                <a:schemeClr val="tx1"/>
              </a:solidFill>
            </a:endParaRPr>
          </a:p>
          <a:p>
            <a:pPr indent="328613" algn="just">
              <a:lnSpc>
                <a:spcPct val="150000"/>
              </a:lnSpc>
              <a:defRPr/>
            </a:pPr>
            <a:r>
              <a:rPr lang="zh-CN" altLang="en-US" dirty="0" smtClean="0">
                <a:solidFill>
                  <a:schemeClr val="tx1"/>
                </a:solidFill>
              </a:rPr>
              <a:t>一</a:t>
            </a:r>
            <a:r>
              <a:rPr lang="zh-CN" altLang="en-US" dirty="0">
                <a:solidFill>
                  <a:schemeClr val="tx1"/>
                </a:solidFill>
              </a:rPr>
              <a:t>个</a:t>
            </a:r>
            <a:r>
              <a:rPr lang="zh-CN" altLang="en-US" dirty="0" smtClean="0">
                <a:solidFill>
                  <a:schemeClr val="tx1"/>
                </a:solidFill>
              </a:rPr>
              <a:t>值</a:t>
            </a:r>
            <a:r>
              <a:rPr lang="zh-CN" altLang="en-US" dirty="0">
                <a:solidFill>
                  <a:schemeClr val="tx1"/>
                </a:solidFill>
              </a:rPr>
              <a:t>。</a:t>
            </a:r>
            <a:r>
              <a:rPr lang="en-US" altLang="zh-CN" dirty="0" smtClean="0">
                <a:solidFill>
                  <a:schemeClr val="tx1"/>
                </a:solidFill>
              </a:rPr>
              <a:t>C99</a:t>
            </a:r>
            <a:r>
              <a:rPr lang="zh-CN" altLang="en-US" dirty="0">
                <a:solidFill>
                  <a:schemeClr val="tx1"/>
                </a:solidFill>
              </a:rPr>
              <a:t>允许同类型的共用体变量互相赋值。</a:t>
            </a:r>
            <a:endParaRPr lang="en-US" altLang="zh-CN" dirty="0">
              <a:solidFill>
                <a:schemeClr val="tx1"/>
              </a:solidFill>
            </a:endParaRPr>
          </a:p>
          <a:p>
            <a:pPr algn="just">
              <a:lnSpc>
                <a:spcPct val="150000"/>
              </a:lnSpc>
              <a:defRPr/>
            </a:pPr>
            <a:r>
              <a:rPr lang="en-US" altLang="zh-CN" dirty="0">
                <a:solidFill>
                  <a:schemeClr val="tx1"/>
                </a:solidFill>
              </a:rPr>
              <a:t>(6) </a:t>
            </a:r>
            <a:r>
              <a:rPr lang="en-US" altLang="zh-CN" dirty="0" smtClean="0">
                <a:solidFill>
                  <a:schemeClr val="tx1"/>
                </a:solidFill>
              </a:rPr>
              <a:t>C99</a:t>
            </a:r>
            <a:r>
              <a:rPr lang="zh-CN" altLang="en-US" dirty="0">
                <a:solidFill>
                  <a:schemeClr val="tx1"/>
                </a:solidFill>
              </a:rPr>
              <a:t>允许用共用体变量作为函数参数。</a:t>
            </a:r>
          </a:p>
          <a:p>
            <a:pPr algn="just">
              <a:lnSpc>
                <a:spcPct val="150000"/>
              </a:lnSpc>
              <a:defRPr/>
            </a:pPr>
            <a:r>
              <a:rPr lang="en-US" altLang="zh-CN" dirty="0" smtClean="0">
                <a:solidFill>
                  <a:schemeClr val="tx1"/>
                </a:solidFill>
              </a:rPr>
              <a:t>(</a:t>
            </a:r>
            <a:r>
              <a:rPr lang="en-US" altLang="zh-CN" dirty="0">
                <a:solidFill>
                  <a:schemeClr val="tx1"/>
                </a:solidFill>
              </a:rPr>
              <a:t>7) </a:t>
            </a:r>
            <a:r>
              <a:rPr lang="zh-CN" altLang="en-US" dirty="0">
                <a:solidFill>
                  <a:schemeClr val="tx1"/>
                </a:solidFill>
              </a:rPr>
              <a:t>共用体类型可以出现在结构体类型定义中，也可以定义共用体数组。反之，结构体也可以出现在共用体类型定义中，数组也可以作为共用体的成员。</a:t>
            </a:r>
            <a:endParaRPr lang="en-US" altLang="zh-CN" dirty="0">
              <a:solidFill>
                <a:schemeClr val="tx1"/>
              </a:solidFill>
            </a:endParaRPr>
          </a:p>
        </p:txBody>
      </p:sp>
      <p:sp>
        <p:nvSpPr>
          <p:cNvPr id="2" name="标题 1"/>
          <p:cNvSpPr>
            <a:spLocks noGrp="1"/>
          </p:cNvSpPr>
          <p:nvPr>
            <p:ph type="title"/>
          </p:nvPr>
        </p:nvSpPr>
        <p:spPr>
          <a:xfrm>
            <a:off x="711952" y="0"/>
            <a:ext cx="10515600" cy="1325563"/>
          </a:xfrm>
        </p:spPr>
        <p:txBody>
          <a:bodyPr/>
          <a:lstStyle/>
          <a:p>
            <a:r>
              <a:rPr lang="zh-CN" altLang="en-US"/>
              <a:t>共用体类型数据的特点</a:t>
            </a:r>
          </a:p>
        </p:txBody>
      </p:sp>
      <p:sp>
        <p:nvSpPr>
          <p:cNvPr id="12" name="圆角矩形 11"/>
          <p:cNvSpPr/>
          <p:nvPr/>
        </p:nvSpPr>
        <p:spPr>
          <a:xfrm>
            <a:off x="7255565" y="1439306"/>
            <a:ext cx="4312458" cy="2295939"/>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dirty="0">
                <a:solidFill>
                  <a:schemeClr val="tx1"/>
                </a:solidFill>
              </a:rPr>
              <a:t>union </a:t>
            </a:r>
            <a:r>
              <a:rPr lang="en-US" altLang="zh-CN" sz="1600" dirty="0" smtClean="0">
                <a:solidFill>
                  <a:schemeClr val="tx1"/>
                </a:solidFill>
              </a:rPr>
              <a:t>Data</a:t>
            </a:r>
            <a:endParaRPr lang="en-US" altLang="zh-CN" sz="1600" dirty="0">
              <a:solidFill>
                <a:schemeClr val="tx1"/>
              </a:solidFill>
            </a:endParaRPr>
          </a:p>
          <a:p>
            <a:pPr defTabSz="363538"/>
            <a:r>
              <a:rPr lang="en-US" altLang="zh-CN" sz="1600" dirty="0" smtClean="0">
                <a:solidFill>
                  <a:schemeClr val="tx1"/>
                </a:solidFill>
              </a:rPr>
              <a:t>{	</a:t>
            </a:r>
            <a:r>
              <a:rPr lang="en-US" altLang="zh-CN" sz="1600" dirty="0" err="1" smtClean="0">
                <a:solidFill>
                  <a:schemeClr val="tx1"/>
                </a:solidFill>
              </a:rPr>
              <a:t>int</a:t>
            </a:r>
            <a:r>
              <a:rPr lang="en-US" altLang="zh-CN" sz="1600" dirty="0" smtClean="0">
                <a:solidFill>
                  <a:schemeClr val="tx1"/>
                </a:solidFill>
              </a:rPr>
              <a:t> </a:t>
            </a:r>
            <a:r>
              <a:rPr lang="en-US" altLang="zh-CN" sz="1600" dirty="0" err="1">
                <a:solidFill>
                  <a:schemeClr val="tx1"/>
                </a:solidFill>
              </a:rPr>
              <a:t>i</a:t>
            </a:r>
            <a:r>
              <a:rPr lang="en-US" altLang="zh-CN" sz="1600" dirty="0">
                <a:solidFill>
                  <a:schemeClr val="tx1"/>
                </a:solidFill>
              </a:rPr>
              <a:t>;</a:t>
            </a:r>
          </a:p>
          <a:p>
            <a:pPr defTabSz="363538"/>
            <a:r>
              <a:rPr lang="en-US" altLang="zh-CN" sz="1600" dirty="0" smtClean="0">
                <a:solidFill>
                  <a:schemeClr val="tx1"/>
                </a:solidFill>
              </a:rPr>
              <a:t>	char </a:t>
            </a:r>
            <a:r>
              <a:rPr lang="en-US" altLang="zh-CN" sz="1600" dirty="0" err="1">
                <a:solidFill>
                  <a:schemeClr val="tx1"/>
                </a:solidFill>
              </a:rPr>
              <a:t>ch</a:t>
            </a:r>
            <a:r>
              <a:rPr lang="en-US" altLang="zh-CN" sz="1600" dirty="0">
                <a:solidFill>
                  <a:schemeClr val="tx1"/>
                </a:solidFill>
              </a:rPr>
              <a:t>;</a:t>
            </a:r>
          </a:p>
          <a:p>
            <a:pPr defTabSz="363538"/>
            <a:r>
              <a:rPr lang="en-US" altLang="zh-CN" sz="1600" dirty="0" smtClean="0">
                <a:solidFill>
                  <a:schemeClr val="tx1"/>
                </a:solidFill>
              </a:rPr>
              <a:t>	float </a:t>
            </a:r>
            <a:r>
              <a:rPr lang="en-US" altLang="zh-CN" sz="1600" dirty="0">
                <a:solidFill>
                  <a:schemeClr val="tx1"/>
                </a:solidFill>
              </a:rPr>
              <a:t>f;</a:t>
            </a:r>
          </a:p>
          <a:p>
            <a:pPr defTabSz="363538"/>
            <a:r>
              <a:rPr lang="en-US" altLang="zh-CN" sz="1600" dirty="0" smtClean="0">
                <a:solidFill>
                  <a:schemeClr val="tx1"/>
                </a:solidFill>
              </a:rPr>
              <a:t>}</a:t>
            </a:r>
            <a:r>
              <a:rPr lang="en-US" altLang="zh-CN" sz="1600" dirty="0">
                <a:solidFill>
                  <a:schemeClr val="tx1"/>
                </a:solidFill>
              </a:rPr>
              <a:t>a;</a:t>
            </a:r>
          </a:p>
          <a:p>
            <a:pPr defTabSz="363538"/>
            <a:r>
              <a:rPr lang="en-US" altLang="zh-CN" sz="1600" dirty="0" err="1" smtClean="0">
                <a:solidFill>
                  <a:schemeClr val="tx1"/>
                </a:solidFill>
              </a:rPr>
              <a:t>a.i</a:t>
            </a:r>
            <a:r>
              <a:rPr lang="en-US" altLang="zh-CN" sz="1600" dirty="0" smtClean="0">
                <a:solidFill>
                  <a:schemeClr val="tx1"/>
                </a:solidFill>
              </a:rPr>
              <a:t>=97</a:t>
            </a:r>
            <a:r>
              <a:rPr lang="en-US" altLang="zh-CN" sz="1600" dirty="0">
                <a:solidFill>
                  <a:schemeClr val="tx1"/>
                </a:solidFill>
              </a:rPr>
              <a:t>;</a:t>
            </a:r>
          </a:p>
          <a:p>
            <a:pPr defTabSz="363538"/>
            <a:r>
              <a:rPr lang="en-US" altLang="zh-CN" sz="1600" dirty="0" err="1" smtClean="0">
                <a:solidFill>
                  <a:schemeClr val="tx1"/>
                </a:solidFill>
              </a:rPr>
              <a:t>printf</a:t>
            </a:r>
            <a:r>
              <a:rPr lang="en-US" altLang="zh-CN" sz="1600" dirty="0">
                <a:solidFill>
                  <a:schemeClr val="tx1"/>
                </a:solidFill>
              </a:rPr>
              <a:t>(″%d″,</a:t>
            </a:r>
            <a:r>
              <a:rPr lang="en-US" altLang="zh-CN" sz="1600" dirty="0" err="1">
                <a:solidFill>
                  <a:schemeClr val="tx1"/>
                </a:solidFill>
              </a:rPr>
              <a:t>a.i</a:t>
            </a:r>
            <a:r>
              <a:rPr lang="en-US" altLang="zh-CN" sz="1600" dirty="0">
                <a:solidFill>
                  <a:schemeClr val="tx1"/>
                </a:solidFill>
              </a:rPr>
              <a:t>); </a:t>
            </a:r>
            <a:r>
              <a:rPr lang="en-US" altLang="zh-CN" sz="1600" dirty="0" smtClean="0">
                <a:solidFill>
                  <a:schemeClr val="tx1"/>
                </a:solidFill>
              </a:rPr>
              <a:t>	</a:t>
            </a:r>
            <a:r>
              <a:rPr lang="en-US" altLang="zh-CN" sz="1600" dirty="0" smtClean="0">
                <a:solidFill>
                  <a:srgbClr val="008000"/>
                </a:solidFill>
              </a:rPr>
              <a:t>//</a:t>
            </a:r>
            <a:r>
              <a:rPr lang="zh-CN" altLang="en-US" sz="1600" dirty="0" smtClean="0">
                <a:solidFill>
                  <a:srgbClr val="008000"/>
                </a:solidFill>
              </a:rPr>
              <a:t>输出</a:t>
            </a:r>
            <a:r>
              <a:rPr lang="zh-CN" altLang="en-US" sz="1600" dirty="0">
                <a:solidFill>
                  <a:srgbClr val="008000"/>
                </a:solidFill>
              </a:rPr>
              <a:t>整数</a:t>
            </a:r>
            <a:r>
              <a:rPr lang="en-US" altLang="zh-CN" sz="1600" dirty="0" smtClean="0">
                <a:solidFill>
                  <a:srgbClr val="008000"/>
                </a:solidFill>
              </a:rPr>
              <a:t>97</a:t>
            </a:r>
            <a:endParaRPr lang="en-US" altLang="zh-CN" sz="1600" dirty="0">
              <a:solidFill>
                <a:srgbClr val="008000"/>
              </a:solidFill>
            </a:endParaRPr>
          </a:p>
          <a:p>
            <a:pPr defTabSz="363538"/>
            <a:r>
              <a:rPr lang="en-US" altLang="zh-CN" sz="1600" dirty="0" err="1" smtClean="0">
                <a:solidFill>
                  <a:schemeClr val="tx1"/>
                </a:solidFill>
              </a:rPr>
              <a:t>printf</a:t>
            </a:r>
            <a:r>
              <a:rPr lang="en-US" altLang="zh-CN" sz="1600" dirty="0">
                <a:solidFill>
                  <a:schemeClr val="tx1"/>
                </a:solidFill>
              </a:rPr>
              <a:t>(″%</a:t>
            </a:r>
            <a:r>
              <a:rPr lang="en-US" altLang="zh-CN" sz="1600" dirty="0" err="1">
                <a:solidFill>
                  <a:schemeClr val="tx1"/>
                </a:solidFill>
              </a:rPr>
              <a:t>c″,a.ch</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输出字符</a:t>
            </a:r>
            <a:r>
              <a:rPr lang="en-US" altLang="zh-CN" sz="1600" dirty="0">
                <a:solidFill>
                  <a:srgbClr val="008000"/>
                </a:solidFill>
              </a:rPr>
              <a:t>′a′</a:t>
            </a:r>
          </a:p>
          <a:p>
            <a:pPr defTabSz="363538"/>
            <a:r>
              <a:rPr lang="en-US" altLang="zh-CN" sz="1600" dirty="0" err="1" smtClean="0">
                <a:solidFill>
                  <a:schemeClr val="tx1"/>
                </a:solidFill>
              </a:rPr>
              <a:t>printf</a:t>
            </a:r>
            <a:r>
              <a:rPr lang="en-US" altLang="zh-CN" sz="1600" dirty="0">
                <a:solidFill>
                  <a:schemeClr val="tx1"/>
                </a:solidFill>
              </a:rPr>
              <a:t>(″%f″,</a:t>
            </a:r>
            <a:r>
              <a:rPr lang="en-US" altLang="zh-CN" sz="1600" dirty="0" err="1">
                <a:solidFill>
                  <a:schemeClr val="tx1"/>
                </a:solidFill>
              </a:rPr>
              <a:t>a.f</a:t>
            </a:r>
            <a:r>
              <a:rPr lang="en-US" altLang="zh-CN" sz="1600" dirty="0" smtClean="0">
                <a:solidFill>
                  <a:schemeClr val="tx1"/>
                </a:solidFill>
              </a:rPr>
              <a:t>);	</a:t>
            </a:r>
            <a:r>
              <a:rPr lang="en-US" altLang="zh-CN" sz="1600" dirty="0">
                <a:solidFill>
                  <a:srgbClr val="008000"/>
                </a:solidFill>
              </a:rPr>
              <a:t>//</a:t>
            </a:r>
            <a:r>
              <a:rPr lang="zh-CN" altLang="en-US" sz="1600" dirty="0">
                <a:solidFill>
                  <a:srgbClr val="008000"/>
                </a:solidFill>
              </a:rPr>
              <a:t>输出实数</a:t>
            </a:r>
            <a:r>
              <a:rPr lang="en-US" altLang="zh-CN" sz="1600" dirty="0">
                <a:solidFill>
                  <a:srgbClr val="008000"/>
                </a:solidFill>
              </a:rPr>
              <a:t>0.000000</a:t>
            </a:r>
            <a:endParaRPr lang="zh-CN" altLang="en-US" sz="1600" dirty="0">
              <a:solidFill>
                <a:srgbClr val="008000"/>
              </a:solidFill>
            </a:endParaRPr>
          </a:p>
        </p:txBody>
      </p:sp>
      <p:sp>
        <p:nvSpPr>
          <p:cNvPr id="14" name="圆角矩形 13"/>
          <p:cNvSpPr/>
          <p:nvPr/>
        </p:nvSpPr>
        <p:spPr>
          <a:xfrm>
            <a:off x="1253029" y="2368614"/>
            <a:ext cx="3971987" cy="362780"/>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dirty="0" smtClean="0">
                <a:solidFill>
                  <a:schemeClr val="tx1"/>
                </a:solidFill>
              </a:rPr>
              <a:t>union Data a={1,'a',1.5};</a:t>
            </a:r>
            <a:endParaRPr lang="zh-CN" altLang="en-US" sz="1600" dirty="0">
              <a:solidFill>
                <a:srgbClr val="008000"/>
              </a:solidFill>
            </a:endParaRPr>
          </a:p>
        </p:txBody>
      </p:sp>
      <p:sp>
        <p:nvSpPr>
          <p:cNvPr id="16" name="圆角矩形 15"/>
          <p:cNvSpPr/>
          <p:nvPr/>
        </p:nvSpPr>
        <p:spPr>
          <a:xfrm>
            <a:off x="7255565" y="4038387"/>
            <a:ext cx="4312458" cy="810041"/>
          </a:xfrm>
          <a:prstGeom prst="roundRect">
            <a:avLst>
              <a:gd name="adj" fmla="val 803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zh-CN" altLang="en-US" sz="1600">
                <a:solidFill>
                  <a:schemeClr val="tx1"/>
                </a:solidFill>
              </a:rPr>
              <a:t> </a:t>
            </a:r>
            <a:r>
              <a:rPr lang="en-US" altLang="zh-CN" sz="1600">
                <a:solidFill>
                  <a:schemeClr val="tx1"/>
                </a:solidFill>
              </a:rPr>
              <a:t>a=1</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不能对共用体变量</a:t>
            </a:r>
            <a:r>
              <a:rPr lang="zh-CN" altLang="en-US" sz="1600" smtClean="0">
                <a:solidFill>
                  <a:srgbClr val="008000"/>
                </a:solidFill>
              </a:rPr>
              <a:t>赋值，赋给谁？</a:t>
            </a:r>
          </a:p>
          <a:p>
            <a:pPr defTabSz="363538"/>
            <a:r>
              <a:rPr lang="en-US" altLang="zh-CN" sz="1600" smtClean="0">
                <a:solidFill>
                  <a:schemeClr val="tx1"/>
                </a:solidFill>
              </a:rPr>
              <a:t>m=a; </a:t>
            </a:r>
            <a:r>
              <a:rPr lang="en-US" altLang="zh-CN" sz="1600" smtClean="0">
                <a:solidFill>
                  <a:srgbClr val="008000"/>
                </a:solidFill>
              </a:rPr>
              <a:t>//</a:t>
            </a:r>
            <a:r>
              <a:rPr lang="zh-CN" altLang="en-US" sz="1600">
                <a:solidFill>
                  <a:srgbClr val="008000"/>
                </a:solidFill>
              </a:rPr>
              <a:t>企图引用共用体变量名以得到一个值赋给整型变量</a:t>
            </a:r>
            <a:r>
              <a:rPr lang="en-US" altLang="zh-CN" sz="1600">
                <a:solidFill>
                  <a:srgbClr val="008000"/>
                </a:solidFill>
              </a:rPr>
              <a:t>m</a:t>
            </a:r>
            <a:endParaRPr lang="zh-CN" altLang="en-US" sz="1600">
              <a:solidFill>
                <a:srgbClr val="008000"/>
              </a:solidFill>
            </a:endParaRPr>
          </a:p>
        </p:txBody>
      </p:sp>
      <p:pic>
        <p:nvPicPr>
          <p:cNvPr id="17" name="图片 16">
            <a:extLst>
              <a:ext uri="{FF2B5EF4-FFF2-40B4-BE49-F238E27FC236}">
                <a16:creationId xmlns:a16="http://schemas.microsoft.com/office/drawing/2014/main" id="{F85C959A-118B-495F-B8CB-F9B90295EF73}"/>
              </a:ext>
            </a:extLst>
          </p:cNvPr>
          <p:cNvPicPr>
            <a:picLocks noChangeAspect="1"/>
          </p:cNvPicPr>
          <p:nvPr/>
        </p:nvPicPr>
        <p:blipFill>
          <a:blip r:embed="rId3" cstate="print"/>
          <a:stretch>
            <a:fillRect/>
          </a:stretch>
        </p:blipFill>
        <p:spPr>
          <a:xfrm>
            <a:off x="10557598" y="4572203"/>
            <a:ext cx="542925" cy="552450"/>
          </a:xfrm>
          <a:prstGeom prst="rect">
            <a:avLst/>
          </a:prstGeom>
        </p:spPr>
      </p:pic>
      <p:sp>
        <p:nvSpPr>
          <p:cNvPr id="18" name="圆角矩形 17"/>
          <p:cNvSpPr/>
          <p:nvPr/>
        </p:nvSpPr>
        <p:spPr>
          <a:xfrm>
            <a:off x="5269572" y="5201542"/>
            <a:ext cx="4676686" cy="362504"/>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b=a</a:t>
            </a:r>
            <a:r>
              <a:rPr lang="en-US" altLang="zh-CN" sz="1600" smtClean="0">
                <a:solidFill>
                  <a:schemeClr val="tx1"/>
                </a:solidFill>
              </a:rPr>
              <a:t>;	</a:t>
            </a:r>
            <a:r>
              <a:rPr lang="en-US" altLang="zh-CN" sz="1600" smtClean="0">
                <a:solidFill>
                  <a:srgbClr val="008000"/>
                </a:solidFill>
              </a:rPr>
              <a:t>//</a:t>
            </a:r>
            <a:r>
              <a:rPr lang="en-US" altLang="zh-CN" sz="1600">
                <a:solidFill>
                  <a:srgbClr val="008000"/>
                </a:solidFill>
              </a:rPr>
              <a:t>a</a:t>
            </a:r>
            <a:r>
              <a:rPr lang="zh-CN" altLang="en-US" sz="1600">
                <a:solidFill>
                  <a:srgbClr val="008000"/>
                </a:solidFill>
              </a:rPr>
              <a:t>和</a:t>
            </a:r>
            <a:r>
              <a:rPr lang="en-US" altLang="zh-CN" sz="1600">
                <a:solidFill>
                  <a:srgbClr val="008000"/>
                </a:solidFill>
              </a:rPr>
              <a:t>b</a:t>
            </a:r>
            <a:r>
              <a:rPr lang="zh-CN" altLang="en-US" sz="1600">
                <a:solidFill>
                  <a:srgbClr val="008000"/>
                </a:solidFill>
              </a:rPr>
              <a:t>是同类型的共用体变量，合法</a:t>
            </a:r>
          </a:p>
        </p:txBody>
      </p:sp>
      <p:sp>
        <p:nvSpPr>
          <p:cNvPr id="3" name="圆角矩形标注 2"/>
          <p:cNvSpPr/>
          <p:nvPr/>
        </p:nvSpPr>
        <p:spPr>
          <a:xfrm>
            <a:off x="3823063" y="2272937"/>
            <a:ext cx="3265714" cy="522514"/>
          </a:xfrm>
          <a:prstGeom prst="wedgeRoundRectCallout">
            <a:avLst>
              <a:gd name="adj1" fmla="val -60762"/>
              <a:gd name="adj2" fmla="val -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P319 </a:t>
            </a:r>
            <a:r>
              <a:rPr lang="zh-CN" altLang="en-US" sz="1600" dirty="0" smtClean="0"/>
              <a:t>这么写其实只有警告错，但</a:t>
            </a:r>
            <a:r>
              <a:rPr lang="zh-CN" altLang="en-US" sz="1600" b="1" dirty="0" smtClean="0">
                <a:solidFill>
                  <a:srgbClr val="FFFF00"/>
                </a:solidFill>
              </a:rPr>
              <a:t>只有第一个数</a:t>
            </a:r>
            <a:r>
              <a:rPr lang="zh-CN" altLang="en-US" sz="1600" b="1" dirty="0">
                <a:solidFill>
                  <a:srgbClr val="FFFF00"/>
                </a:solidFill>
              </a:rPr>
              <a:t>生效</a:t>
            </a:r>
            <a:r>
              <a:rPr lang="zh-CN" altLang="en-US" sz="1600" dirty="0" smtClean="0"/>
              <a:t>，后两个忽略</a:t>
            </a:r>
            <a:endParaRPr lang="zh-CN" altLang="en-US" sz="1600" dirty="0"/>
          </a:p>
        </p:txBody>
      </p:sp>
      <p:sp>
        <p:nvSpPr>
          <p:cNvPr id="4" name="文本框 3"/>
          <p:cNvSpPr txBox="1"/>
          <p:nvPr/>
        </p:nvSpPr>
        <p:spPr>
          <a:xfrm>
            <a:off x="5930537" y="452846"/>
            <a:ext cx="5248553"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dirty="0" smtClean="0"/>
              <a:t>可以</a:t>
            </a:r>
            <a:r>
              <a:rPr lang="zh-CN" altLang="en-US" dirty="0"/>
              <a:t>指定</a:t>
            </a:r>
            <a:r>
              <a:rPr lang="zh-CN" altLang="en-US" dirty="0" smtClean="0"/>
              <a:t>初始化</a:t>
            </a:r>
            <a:r>
              <a:rPr lang="zh-CN" altLang="en-US" b="1" dirty="0" smtClean="0">
                <a:solidFill>
                  <a:srgbClr val="FFFF00"/>
                </a:solidFill>
              </a:rPr>
              <a:t>某个</a:t>
            </a:r>
            <a:r>
              <a:rPr lang="zh-CN" altLang="en-US" b="1" dirty="0">
                <a:solidFill>
                  <a:srgbClr val="FFFF00"/>
                </a:solidFill>
              </a:rPr>
              <a:t>成员</a:t>
            </a:r>
            <a:r>
              <a:rPr lang="zh-CN" altLang="en-US" dirty="0" smtClean="0"/>
              <a:t>：</a:t>
            </a:r>
            <a:r>
              <a:rPr lang="en-US" altLang="zh-CN" dirty="0" smtClean="0"/>
              <a:t>union Data a={.</a:t>
            </a:r>
            <a:r>
              <a:rPr lang="en-US" altLang="zh-CN" dirty="0" err="1" smtClean="0"/>
              <a:t>ch</a:t>
            </a:r>
            <a:r>
              <a:rPr lang="en-US" altLang="zh-CN" dirty="0" smtClean="0"/>
              <a:t>='A'};</a:t>
            </a:r>
            <a:endParaRPr lang="zh-CN" altLang="en-US" dirty="0"/>
          </a:p>
        </p:txBody>
      </p:sp>
      <p:cxnSp>
        <p:nvCxnSpPr>
          <p:cNvPr id="7" name="直接箭头连接符 6"/>
          <p:cNvCxnSpPr/>
          <p:nvPr/>
        </p:nvCxnSpPr>
        <p:spPr>
          <a:xfrm flipH="1">
            <a:off x="3823063" y="670560"/>
            <a:ext cx="1976846" cy="123661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2660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654" y="488820"/>
            <a:ext cx="10515600" cy="953383"/>
          </a:xfrm>
        </p:spPr>
        <p:txBody>
          <a:bodyPr/>
          <a:lstStyle/>
          <a:p>
            <a:r>
              <a:rPr lang="zh-CN" altLang="en-US"/>
              <a:t>共用体类型数据的特点</a:t>
            </a:r>
          </a:p>
        </p:txBody>
      </p:sp>
      <p:sp>
        <p:nvSpPr>
          <p:cNvPr id="3" name="内容占位符 2"/>
          <p:cNvSpPr>
            <a:spLocks noGrp="1"/>
          </p:cNvSpPr>
          <p:nvPr>
            <p:ph idx="1"/>
          </p:nvPr>
        </p:nvSpPr>
        <p:spPr>
          <a:xfrm>
            <a:off x="526892" y="1289049"/>
            <a:ext cx="1103231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r>
              <a:rPr lang="zh-CN" altLang="en-US" sz="2000">
                <a:solidFill>
                  <a:schemeClr val="accent1"/>
                </a:solidFill>
              </a:rPr>
              <a:t>有若干个人员的数据，其中有学生和教师。学生的数据中包括： 姓名、号码、性别、职业、班级。教师的数据包括： 姓名、号码、性别、职业、职务。要求用同一个表格来处理。</a:t>
            </a:r>
            <a:endParaRPr lang="zh-CN" altLang="en-US" sz="2000" dirty="0">
              <a:solidFill>
                <a:schemeClr val="accent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16004143"/>
              </p:ext>
            </p:extLst>
          </p:nvPr>
        </p:nvGraphicFramePr>
        <p:xfrm>
          <a:off x="733346" y="2251179"/>
          <a:ext cx="5154108" cy="1711764"/>
        </p:xfrm>
        <a:graphic>
          <a:graphicData uri="http://schemas.openxmlformats.org/drawingml/2006/table">
            <a:tbl>
              <a:tblPr firstRow="1">
                <a:tableStyleId>{5C22544A-7EE6-4342-B048-85BDC9FD1C3A}</a:tableStyleId>
              </a:tblPr>
              <a:tblGrid>
                <a:gridCol w="748527">
                  <a:extLst>
                    <a:ext uri="{9D8B030D-6E8A-4147-A177-3AD203B41FA5}">
                      <a16:colId xmlns:a16="http://schemas.microsoft.com/office/drawing/2014/main" val="533457574"/>
                    </a:ext>
                  </a:extLst>
                </a:gridCol>
                <a:gridCol w="748527">
                  <a:extLst>
                    <a:ext uri="{9D8B030D-6E8A-4147-A177-3AD203B41FA5}">
                      <a16:colId xmlns:a16="http://schemas.microsoft.com/office/drawing/2014/main" val="1667099777"/>
                    </a:ext>
                  </a:extLst>
                </a:gridCol>
                <a:gridCol w="748527">
                  <a:extLst>
                    <a:ext uri="{9D8B030D-6E8A-4147-A177-3AD203B41FA5}">
                      <a16:colId xmlns:a16="http://schemas.microsoft.com/office/drawing/2014/main" val="845109027"/>
                    </a:ext>
                  </a:extLst>
                </a:gridCol>
                <a:gridCol w="748527">
                  <a:extLst>
                    <a:ext uri="{9D8B030D-6E8A-4147-A177-3AD203B41FA5}">
                      <a16:colId xmlns:a16="http://schemas.microsoft.com/office/drawing/2014/main" val="2001738537"/>
                    </a:ext>
                  </a:extLst>
                </a:gridCol>
                <a:gridCol w="2160000">
                  <a:extLst>
                    <a:ext uri="{9D8B030D-6E8A-4147-A177-3AD203B41FA5}">
                      <a16:colId xmlns:a16="http://schemas.microsoft.com/office/drawing/2014/main" val="2827301770"/>
                    </a:ext>
                  </a:extLst>
                </a:gridCol>
              </a:tblGrid>
              <a:tr h="566322">
                <a:tc>
                  <a:txBody>
                    <a:bodyPr/>
                    <a:lstStyle/>
                    <a:p>
                      <a:pPr algn="ctr"/>
                      <a:r>
                        <a:rPr lang="en-US" altLang="zh-CN" sz="1600" smtClean="0"/>
                        <a:t>num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name</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sex</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job</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600" smtClean="0"/>
                        <a:t>class(</a:t>
                      </a:r>
                      <a:r>
                        <a:rPr lang="zh-CN" altLang="en-US" sz="1600" smtClean="0"/>
                        <a:t>班</a:t>
                      </a:r>
                      <a:r>
                        <a:rPr lang="en-US" altLang="zh-CN" sz="1600" smtClean="0"/>
                        <a:t>)</a:t>
                      </a:r>
                    </a:p>
                    <a:p>
                      <a:pPr algn="r"/>
                      <a:r>
                        <a:rPr lang="en-US" altLang="zh-CN" sz="1600" smtClean="0"/>
                        <a:t>position(</a:t>
                      </a:r>
                      <a:r>
                        <a:rPr lang="zh-CN" altLang="en-US" sz="1600" smtClean="0"/>
                        <a:t>职务</a:t>
                      </a:r>
                      <a:r>
                        <a:rPr lang="en-US" altLang="zh-CN" sz="1600" smtClean="0"/>
                        <a: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336244487"/>
                  </a:ext>
                </a:extLst>
              </a:tr>
              <a:tr h="566322">
                <a:tc>
                  <a:txBody>
                    <a:bodyPr/>
                    <a:lstStyle/>
                    <a:p>
                      <a:pPr algn="ctr"/>
                      <a:r>
                        <a:rPr lang="en-US" altLang="zh-CN" sz="1600" smtClean="0"/>
                        <a:t>101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Li</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501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917028"/>
                  </a:ext>
                </a:extLst>
              </a:tr>
              <a:tr h="566322">
                <a:tc>
                  <a:txBody>
                    <a:bodyPr/>
                    <a:lstStyle/>
                    <a:p>
                      <a:pPr algn="ctr"/>
                      <a:r>
                        <a:rPr lang="en-US" altLang="zh-CN" sz="1600" smtClean="0"/>
                        <a:t>102</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Wang</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smtClean="0"/>
                        <a:t>prof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65022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46871628"/>
              </p:ext>
            </p:extLst>
          </p:nvPr>
        </p:nvGraphicFramePr>
        <p:xfrm>
          <a:off x="6332330" y="2266550"/>
          <a:ext cx="4904494" cy="3373120"/>
        </p:xfrm>
        <a:graphic>
          <a:graphicData uri="http://schemas.openxmlformats.org/drawingml/2006/table">
            <a:tbl>
              <a:tblPr>
                <a:tableStyleId>{5C22544A-7EE6-4342-B048-85BDC9FD1C3A}</a:tableStyleId>
              </a:tblPr>
              <a:tblGrid>
                <a:gridCol w="396461">
                  <a:extLst>
                    <a:ext uri="{9D8B030D-6E8A-4147-A177-3AD203B41FA5}">
                      <a16:colId xmlns:a16="http://schemas.microsoft.com/office/drawing/2014/main" val="1582915493"/>
                    </a:ext>
                  </a:extLst>
                </a:gridCol>
                <a:gridCol w="2256183">
                  <a:extLst>
                    <a:ext uri="{9D8B030D-6E8A-4147-A177-3AD203B41FA5}">
                      <a16:colId xmlns:a16="http://schemas.microsoft.com/office/drawing/2014/main" val="2559571105"/>
                    </a:ext>
                  </a:extLst>
                </a:gridCol>
                <a:gridCol w="1170388">
                  <a:extLst>
                    <a:ext uri="{9D8B030D-6E8A-4147-A177-3AD203B41FA5}">
                      <a16:colId xmlns:a16="http://schemas.microsoft.com/office/drawing/2014/main" val="2668747614"/>
                    </a:ext>
                  </a:extLst>
                </a:gridCol>
                <a:gridCol w="1081462">
                  <a:extLst>
                    <a:ext uri="{9D8B030D-6E8A-4147-A177-3AD203B41FA5}">
                      <a16:colId xmlns:a16="http://schemas.microsoft.com/office/drawing/2014/main" val="430024083"/>
                    </a:ext>
                  </a:extLst>
                </a:gridCol>
              </a:tblGrid>
              <a:tr h="370840">
                <a:tc gridSpan="4">
                  <a:txBody>
                    <a:bodyPr/>
                    <a:lstStyle/>
                    <a:p>
                      <a:r>
                        <a:rPr lang="zh-CN" altLang="en-US" sz="1600" smtClean="0"/>
                        <a:t>循环</a:t>
                      </a:r>
                      <a:r>
                        <a:rPr lang="en-US" altLang="zh-CN" sz="1600" smtClean="0"/>
                        <a:t>n</a:t>
                      </a:r>
                      <a:r>
                        <a:rPr lang="zh-CN" altLang="en-US" sz="1600" smtClean="0"/>
                        <a:t>次</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1310895"/>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algn="ctr"/>
                      <a:r>
                        <a:rPr lang="zh-CN" altLang="en-US" sz="1600" smtClean="0"/>
                        <a:t>读入号码、姓名、性别、职业</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47948431"/>
                  </a:ext>
                </a:extLst>
              </a:tr>
              <a:tr h="172292">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smtClean="0"/>
                        <a:t>真</a:t>
                      </a:r>
                      <a:endParaRPr lang="en-US" altLang="zh-CN" sz="1600" smtClean="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smtClean="0"/>
                        <a:t>假</a:t>
                      </a:r>
                      <a:endParaRPr lang="zh-CN" altLang="en-US" sz="16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tc>
                <a:extLst>
                  <a:ext uri="{0D108BD9-81ED-4DB2-BD59-A6C34878D82A}">
                    <a16:rowId xmlns:a16="http://schemas.microsoft.com/office/drawing/2014/main" val="4144104618"/>
                  </a:ext>
                </a:extLst>
              </a:tr>
              <a:tr h="28956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a:r>
                        <a:rPr lang="zh-CN" altLang="en-US" sz="1600" smtClean="0"/>
                        <a:t>读入</a:t>
                      </a:r>
                      <a:r>
                        <a:rPr lang="en-US" altLang="zh-CN" sz="1600" smtClean="0"/>
                        <a:t>class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smtClean="0"/>
                        <a:t>真</a:t>
                      </a:r>
                      <a:endParaRPr lang="zh-CN" altLang="en-US" sz="16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smtClean="0"/>
                        <a:t>假</a:t>
                      </a:r>
                      <a:endParaRPr lang="zh-CN" altLang="en-US" sz="16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622065907"/>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smtClean="0"/>
                        <a:t>读入</a:t>
                      </a:r>
                      <a:r>
                        <a:rPr lang="en-US" altLang="zh-CN" sz="1600" smtClean="0"/>
                        <a:t>position</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mtClean="0"/>
                        <a:t>输出“输入错”</a:t>
                      </a: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385879"/>
                  </a:ext>
                </a:extLst>
              </a:tr>
              <a:tr h="370840">
                <a:tc gridSpan="4">
                  <a:txBody>
                    <a:bodyPr/>
                    <a:lstStyle/>
                    <a:p>
                      <a:r>
                        <a:rPr lang="zh-CN" altLang="en-US" sz="1600" smtClean="0"/>
                        <a:t>循环</a:t>
                      </a:r>
                      <a:r>
                        <a:rPr lang="en-US" altLang="zh-CN" sz="1600" smtClean="0"/>
                        <a:t>n</a:t>
                      </a:r>
                      <a:r>
                        <a:rPr lang="zh-CN" altLang="en-US" sz="1600" smtClean="0"/>
                        <a:t>次</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926575"/>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smtClean="0"/>
                        <a:t>真</a:t>
                      </a:r>
                      <a:endParaRPr lang="zh-CN" altLang="en-US" sz="16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smtClean="0"/>
                        <a:t>假</a:t>
                      </a:r>
                      <a:endParaRPr lang="zh-CN" altLang="en-US" sz="1600"/>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0894761"/>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smtClean="0"/>
                        <a:t>输出：号码、姓名、性别、职业、班级</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smtClean="0"/>
                        <a:t>输出：号码、姓名、性别、职业、职务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81168"/>
                  </a:ext>
                </a:extLst>
              </a:tr>
            </a:tbl>
          </a:graphicData>
        </a:graphic>
      </p:graphicFrame>
      <p:sp>
        <p:nvSpPr>
          <p:cNvPr id="8" name="文本框 7"/>
          <p:cNvSpPr txBox="1"/>
          <p:nvPr/>
        </p:nvSpPr>
        <p:spPr>
          <a:xfrm>
            <a:off x="8010939" y="2961862"/>
            <a:ext cx="2017643" cy="338554"/>
          </a:xfrm>
          <a:prstGeom prst="rect">
            <a:avLst/>
          </a:prstGeom>
          <a:noFill/>
        </p:spPr>
        <p:txBody>
          <a:bodyPr wrap="square" rtlCol="0">
            <a:spAutoFit/>
          </a:bodyPr>
          <a:lstStyle/>
          <a:p>
            <a:pPr algn="ctr"/>
            <a:r>
              <a:rPr lang="zh-CN" altLang="en-US" sz="1600" smtClean="0"/>
              <a:t>职业</a:t>
            </a:r>
            <a:r>
              <a:rPr lang="en-US" altLang="zh-CN" sz="1600" smtClean="0"/>
              <a:t>job</a:t>
            </a:r>
            <a:r>
              <a:rPr lang="zh-CN" altLang="en-US" sz="1600" smtClean="0"/>
              <a:t>等于</a:t>
            </a:r>
            <a:r>
              <a:rPr lang="en-US" altLang="zh-CN" sz="1600" smtClean="0"/>
              <a:t>'s'?</a:t>
            </a:r>
            <a:endParaRPr lang="zh-CN" altLang="en-US" sz="1600"/>
          </a:p>
        </p:txBody>
      </p:sp>
      <p:sp>
        <p:nvSpPr>
          <p:cNvPr id="10" name="文本框 9"/>
          <p:cNvSpPr txBox="1"/>
          <p:nvPr/>
        </p:nvSpPr>
        <p:spPr>
          <a:xfrm>
            <a:off x="9640957" y="3270599"/>
            <a:ext cx="1182873" cy="338554"/>
          </a:xfrm>
          <a:prstGeom prst="rect">
            <a:avLst/>
          </a:prstGeom>
          <a:noFill/>
        </p:spPr>
        <p:txBody>
          <a:bodyPr wrap="square" rtlCol="0">
            <a:spAutoFit/>
          </a:bodyPr>
          <a:lstStyle/>
          <a:p>
            <a:pPr algn="ctr"/>
            <a:r>
              <a:rPr lang="en-US" altLang="zh-CN" sz="1600" smtClean="0"/>
              <a:t>job</a:t>
            </a:r>
            <a:r>
              <a:rPr lang="zh-CN" altLang="en-US" sz="1600" smtClean="0"/>
              <a:t>等于</a:t>
            </a:r>
            <a:r>
              <a:rPr lang="en-US" altLang="zh-CN" sz="1600" smtClean="0"/>
              <a:t>'t'?</a:t>
            </a:r>
            <a:endParaRPr lang="zh-CN" altLang="en-US" sz="1600"/>
          </a:p>
        </p:txBody>
      </p:sp>
      <p:sp>
        <p:nvSpPr>
          <p:cNvPr id="11" name="文本框 10"/>
          <p:cNvSpPr txBox="1"/>
          <p:nvPr/>
        </p:nvSpPr>
        <p:spPr>
          <a:xfrm>
            <a:off x="8348870" y="4672016"/>
            <a:ext cx="1182873" cy="338554"/>
          </a:xfrm>
          <a:prstGeom prst="rect">
            <a:avLst/>
          </a:prstGeom>
          <a:noFill/>
        </p:spPr>
        <p:txBody>
          <a:bodyPr wrap="square" rtlCol="0">
            <a:spAutoFit/>
          </a:bodyPr>
          <a:lstStyle/>
          <a:p>
            <a:pPr algn="ctr"/>
            <a:r>
              <a:rPr lang="en-US" altLang="zh-CN" sz="1600" smtClean="0"/>
              <a:t>job</a:t>
            </a:r>
            <a:r>
              <a:rPr lang="zh-CN" altLang="en-US" sz="1600" smtClean="0"/>
              <a:t>等于</a:t>
            </a:r>
            <a:r>
              <a:rPr lang="en-US" altLang="zh-CN" sz="1600" smtClean="0"/>
              <a:t>'s'?</a:t>
            </a:r>
            <a:endParaRPr lang="zh-CN" altLang="en-US" sz="1600"/>
          </a:p>
        </p:txBody>
      </p:sp>
    </p:spTree>
    <p:extLst>
      <p:ext uri="{BB962C8B-B14F-4D97-AF65-F5344CB8AC3E}">
        <p14:creationId xmlns:p14="http://schemas.microsoft.com/office/powerpoint/2010/main" val="14358286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共用体类型数据的特点</a:t>
            </a:r>
          </a:p>
        </p:txBody>
      </p:sp>
      <p:sp>
        <p:nvSpPr>
          <p:cNvPr id="28" name="圆角矩形 12">
            <a:extLst>
              <a:ext uri="{FF2B5EF4-FFF2-40B4-BE49-F238E27FC236}">
                <a16:creationId xmlns:a16="http://schemas.microsoft.com/office/drawing/2014/main" id="{5382CD89-35B6-4BD4-B332-B011068CC402}"/>
              </a:ext>
            </a:extLst>
          </p:cNvPr>
          <p:cNvSpPr/>
          <p:nvPr/>
        </p:nvSpPr>
        <p:spPr>
          <a:xfrm>
            <a:off x="2882348" y="2209644"/>
            <a:ext cx="6808304" cy="3621813"/>
          </a:xfrm>
          <a:prstGeom prst="roundRect">
            <a:avLst>
              <a:gd name="adj" fmla="val 2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#include &lt;stdio.h&gt;</a:t>
            </a:r>
          </a:p>
          <a:p>
            <a:pPr defTabSz="363538">
              <a:lnSpc>
                <a:spcPct val="120000"/>
              </a:lnSpc>
            </a:pPr>
            <a:r>
              <a:rPr lang="en-US" altLang="zh-CN" sz="1600"/>
              <a:t>struct	</a:t>
            </a:r>
            <a:r>
              <a:rPr lang="en-US" altLang="zh-CN" sz="1600" smtClean="0"/>
              <a:t>					</a:t>
            </a:r>
            <a:r>
              <a:rPr lang="en-US" altLang="zh-CN" sz="1600" smtClean="0">
                <a:solidFill>
                  <a:srgbClr val="008000"/>
                </a:solidFill>
              </a:rPr>
              <a:t>//</a:t>
            </a:r>
            <a:r>
              <a:rPr lang="zh-CN" altLang="en-US" sz="1600">
                <a:solidFill>
                  <a:srgbClr val="008000"/>
                </a:solidFill>
              </a:rPr>
              <a:t>声明无名结构体类型</a:t>
            </a:r>
          </a:p>
          <a:p>
            <a:pPr defTabSz="363538">
              <a:lnSpc>
                <a:spcPct val="120000"/>
              </a:lnSpc>
            </a:pPr>
            <a:r>
              <a:rPr lang="en-US" altLang="zh-CN" sz="1600"/>
              <a:t>{	int num;	</a:t>
            </a:r>
            <a:r>
              <a:rPr lang="en-US" altLang="zh-CN" sz="1600" smtClean="0"/>
              <a:t>				</a:t>
            </a:r>
            <a:r>
              <a:rPr lang="en-US" altLang="zh-CN" sz="1600">
                <a:solidFill>
                  <a:srgbClr val="008000"/>
                </a:solidFill>
              </a:rPr>
              <a:t>//</a:t>
            </a:r>
            <a:r>
              <a:rPr lang="zh-CN" altLang="en-US" sz="1600">
                <a:solidFill>
                  <a:srgbClr val="008000"/>
                </a:solidFill>
              </a:rPr>
              <a:t>成员</a:t>
            </a:r>
            <a:r>
              <a:rPr lang="en-US" altLang="zh-CN" sz="1600">
                <a:solidFill>
                  <a:srgbClr val="008000"/>
                </a:solidFill>
              </a:rPr>
              <a:t>num(</a:t>
            </a:r>
            <a:r>
              <a:rPr lang="zh-CN" altLang="en-US" sz="1600">
                <a:solidFill>
                  <a:srgbClr val="008000"/>
                </a:solidFill>
              </a:rPr>
              <a:t>编号</a:t>
            </a:r>
            <a:r>
              <a:rPr lang="en-US" altLang="zh-CN" sz="1600">
                <a:solidFill>
                  <a:srgbClr val="008000"/>
                </a:solidFill>
              </a:rPr>
              <a:t>)</a:t>
            </a:r>
          </a:p>
          <a:p>
            <a:pPr defTabSz="363538">
              <a:lnSpc>
                <a:spcPct val="120000"/>
              </a:lnSpc>
            </a:pPr>
            <a:r>
              <a:rPr lang="en-US" altLang="zh-CN" sz="1600"/>
              <a:t>	char name[10];	</a:t>
            </a:r>
            <a:r>
              <a:rPr lang="en-US" altLang="zh-CN" sz="1600" smtClean="0"/>
              <a:t>		</a:t>
            </a:r>
            <a:r>
              <a:rPr lang="en-US" altLang="zh-CN" sz="1600">
                <a:solidFill>
                  <a:srgbClr val="008000"/>
                </a:solidFill>
              </a:rPr>
              <a:t>//</a:t>
            </a:r>
            <a:r>
              <a:rPr lang="zh-CN" altLang="en-US" sz="1600">
                <a:solidFill>
                  <a:srgbClr val="008000"/>
                </a:solidFill>
              </a:rPr>
              <a:t>成员</a:t>
            </a:r>
            <a:r>
              <a:rPr lang="en-US" altLang="zh-CN" sz="1600">
                <a:solidFill>
                  <a:srgbClr val="008000"/>
                </a:solidFill>
              </a:rPr>
              <a:t>name(</a:t>
            </a:r>
            <a:r>
              <a:rPr lang="zh-CN" altLang="en-US" sz="1600">
                <a:solidFill>
                  <a:srgbClr val="008000"/>
                </a:solidFill>
              </a:rPr>
              <a:t>姓名</a:t>
            </a:r>
            <a:r>
              <a:rPr lang="en-US" altLang="zh-CN" sz="1600">
                <a:solidFill>
                  <a:srgbClr val="008000"/>
                </a:solidFill>
              </a:rPr>
              <a:t>)</a:t>
            </a:r>
          </a:p>
          <a:p>
            <a:pPr defTabSz="363538">
              <a:lnSpc>
                <a:spcPct val="120000"/>
              </a:lnSpc>
            </a:pPr>
            <a:r>
              <a:rPr lang="en-US" altLang="zh-CN" sz="1600"/>
              <a:t>	char sex;	</a:t>
            </a:r>
            <a:r>
              <a:rPr lang="en-US" altLang="zh-CN" sz="1600" smtClean="0"/>
              <a:t>				</a:t>
            </a:r>
            <a:r>
              <a:rPr lang="en-US" altLang="zh-CN" sz="1600">
                <a:solidFill>
                  <a:srgbClr val="008000"/>
                </a:solidFill>
              </a:rPr>
              <a:t>//</a:t>
            </a:r>
            <a:r>
              <a:rPr lang="zh-CN" altLang="en-US" sz="1600">
                <a:solidFill>
                  <a:srgbClr val="008000"/>
                </a:solidFill>
              </a:rPr>
              <a:t>成员</a:t>
            </a:r>
            <a:r>
              <a:rPr lang="en-US" altLang="zh-CN" sz="1600">
                <a:solidFill>
                  <a:srgbClr val="008000"/>
                </a:solidFill>
              </a:rPr>
              <a:t>sex(</a:t>
            </a:r>
            <a:r>
              <a:rPr lang="zh-CN" altLang="en-US" sz="1600">
                <a:solidFill>
                  <a:srgbClr val="008000"/>
                </a:solidFill>
              </a:rPr>
              <a:t>性别</a:t>
            </a:r>
            <a:r>
              <a:rPr lang="en-US" altLang="zh-CN" sz="1600">
                <a:solidFill>
                  <a:srgbClr val="008000"/>
                </a:solidFill>
              </a:rPr>
              <a:t>)</a:t>
            </a:r>
          </a:p>
          <a:p>
            <a:pPr defTabSz="363538">
              <a:lnSpc>
                <a:spcPct val="120000"/>
              </a:lnSpc>
            </a:pPr>
            <a:r>
              <a:rPr lang="en-US" altLang="zh-CN" sz="1600"/>
              <a:t>	char job;	</a:t>
            </a:r>
            <a:r>
              <a:rPr lang="en-US" altLang="zh-CN" sz="1600" smtClean="0"/>
              <a:t>				</a:t>
            </a:r>
            <a:r>
              <a:rPr lang="en-US" altLang="zh-CN" sz="1600">
                <a:solidFill>
                  <a:srgbClr val="008000"/>
                </a:solidFill>
              </a:rPr>
              <a:t>//</a:t>
            </a:r>
            <a:r>
              <a:rPr lang="zh-CN" altLang="en-US" sz="1600">
                <a:solidFill>
                  <a:srgbClr val="008000"/>
                </a:solidFill>
              </a:rPr>
              <a:t>成员</a:t>
            </a:r>
            <a:r>
              <a:rPr lang="en-US" altLang="zh-CN" sz="1600">
                <a:solidFill>
                  <a:srgbClr val="008000"/>
                </a:solidFill>
              </a:rPr>
              <a:t>job(</a:t>
            </a:r>
            <a:r>
              <a:rPr lang="zh-CN" altLang="en-US" sz="1600">
                <a:solidFill>
                  <a:srgbClr val="008000"/>
                </a:solidFill>
              </a:rPr>
              <a:t>职业</a:t>
            </a:r>
            <a:r>
              <a:rPr lang="en-US" altLang="zh-CN" sz="1600">
                <a:solidFill>
                  <a:srgbClr val="008000"/>
                </a:solidFill>
              </a:rPr>
              <a:t>)</a:t>
            </a:r>
          </a:p>
          <a:p>
            <a:pPr defTabSz="363538">
              <a:lnSpc>
                <a:spcPct val="120000"/>
              </a:lnSpc>
            </a:pPr>
            <a:r>
              <a:rPr lang="en-US" altLang="zh-CN" sz="1600"/>
              <a:t>	union	</a:t>
            </a:r>
            <a:r>
              <a:rPr lang="en-US" altLang="zh-CN" sz="1600" smtClean="0"/>
              <a:t>				</a:t>
            </a:r>
            <a:r>
              <a:rPr lang="en-US" altLang="zh-CN" sz="1600">
                <a:solidFill>
                  <a:srgbClr val="008000"/>
                </a:solidFill>
              </a:rPr>
              <a:t>//</a:t>
            </a:r>
            <a:r>
              <a:rPr lang="zh-CN" altLang="en-US" sz="1600">
                <a:solidFill>
                  <a:srgbClr val="008000"/>
                </a:solidFill>
              </a:rPr>
              <a:t>声明无名共用体类型</a:t>
            </a:r>
          </a:p>
          <a:p>
            <a:pPr defTabSz="363538">
              <a:lnSpc>
                <a:spcPct val="120000"/>
              </a:lnSpc>
            </a:pPr>
            <a:r>
              <a:rPr lang="zh-CN" altLang="en-US" sz="1600"/>
              <a:t>	</a:t>
            </a:r>
            <a:r>
              <a:rPr lang="en-US" altLang="zh-CN" sz="1600"/>
              <a:t>{	int clas;	</a:t>
            </a:r>
            <a:r>
              <a:rPr lang="en-US" altLang="zh-CN" sz="1600" smtClean="0"/>
              <a:t>			</a:t>
            </a:r>
            <a:r>
              <a:rPr lang="en-US" altLang="zh-CN" sz="1600">
                <a:solidFill>
                  <a:srgbClr val="008000"/>
                </a:solidFill>
              </a:rPr>
              <a:t>//</a:t>
            </a:r>
            <a:r>
              <a:rPr lang="zh-CN" altLang="en-US" sz="1600">
                <a:solidFill>
                  <a:srgbClr val="008000"/>
                </a:solidFill>
              </a:rPr>
              <a:t>成员</a:t>
            </a:r>
            <a:r>
              <a:rPr lang="en-US" altLang="zh-CN" sz="1600">
                <a:solidFill>
                  <a:srgbClr val="008000"/>
                </a:solidFill>
              </a:rPr>
              <a:t>clas(</a:t>
            </a:r>
            <a:r>
              <a:rPr lang="zh-CN" altLang="en-US" sz="1600">
                <a:solidFill>
                  <a:srgbClr val="008000"/>
                </a:solidFill>
              </a:rPr>
              <a:t>班级</a:t>
            </a:r>
            <a:r>
              <a:rPr lang="en-US" altLang="zh-CN" sz="1600">
                <a:solidFill>
                  <a:srgbClr val="008000"/>
                </a:solidFill>
              </a:rPr>
              <a:t>)</a:t>
            </a:r>
          </a:p>
          <a:p>
            <a:pPr defTabSz="363538">
              <a:lnSpc>
                <a:spcPct val="120000"/>
              </a:lnSpc>
            </a:pPr>
            <a:r>
              <a:rPr lang="en-US" altLang="zh-CN" sz="1600"/>
              <a:t>		char position[10];	</a:t>
            </a:r>
            <a:r>
              <a:rPr lang="en-US" altLang="zh-CN" sz="1600" smtClean="0"/>
              <a:t>	</a:t>
            </a:r>
            <a:r>
              <a:rPr lang="en-US" altLang="zh-CN" sz="1600">
                <a:solidFill>
                  <a:srgbClr val="008000"/>
                </a:solidFill>
              </a:rPr>
              <a:t>//</a:t>
            </a:r>
            <a:r>
              <a:rPr lang="zh-CN" altLang="en-US" sz="1600">
                <a:solidFill>
                  <a:srgbClr val="008000"/>
                </a:solidFill>
              </a:rPr>
              <a:t>成员</a:t>
            </a:r>
            <a:r>
              <a:rPr lang="en-US" altLang="zh-CN" sz="1600">
                <a:solidFill>
                  <a:srgbClr val="008000"/>
                </a:solidFill>
              </a:rPr>
              <a:t>position(</a:t>
            </a:r>
            <a:r>
              <a:rPr lang="zh-CN" altLang="en-US" sz="1600">
                <a:solidFill>
                  <a:srgbClr val="008000"/>
                </a:solidFill>
              </a:rPr>
              <a:t>职务</a:t>
            </a:r>
            <a:r>
              <a:rPr lang="en-US" altLang="zh-CN" sz="1600">
                <a:solidFill>
                  <a:srgbClr val="008000"/>
                </a:solidFill>
              </a:rPr>
              <a:t>) </a:t>
            </a:r>
          </a:p>
          <a:p>
            <a:pPr defTabSz="363538">
              <a:lnSpc>
                <a:spcPct val="120000"/>
              </a:lnSpc>
            </a:pPr>
            <a:r>
              <a:rPr lang="en-US" altLang="zh-CN" sz="1600"/>
              <a:t>	}category;	</a:t>
            </a:r>
            <a:r>
              <a:rPr lang="en-US" altLang="zh-CN" sz="1600" smtClean="0"/>
              <a:t>			</a:t>
            </a:r>
            <a:r>
              <a:rPr lang="en-US" altLang="zh-CN" sz="1600">
                <a:solidFill>
                  <a:srgbClr val="008000"/>
                </a:solidFill>
              </a:rPr>
              <a:t>//</a:t>
            </a:r>
            <a:r>
              <a:rPr lang="zh-CN" altLang="en-US" sz="1600">
                <a:solidFill>
                  <a:srgbClr val="008000"/>
                </a:solidFill>
              </a:rPr>
              <a:t>成员</a:t>
            </a:r>
            <a:r>
              <a:rPr lang="en-US" altLang="zh-CN" sz="1600">
                <a:solidFill>
                  <a:srgbClr val="008000"/>
                </a:solidFill>
              </a:rPr>
              <a:t>category</a:t>
            </a:r>
            <a:r>
              <a:rPr lang="zh-CN" altLang="en-US" sz="1600">
                <a:solidFill>
                  <a:srgbClr val="008000"/>
                </a:solidFill>
              </a:rPr>
              <a:t>是共用体变量</a:t>
            </a:r>
          </a:p>
          <a:p>
            <a:pPr defTabSz="363538">
              <a:lnSpc>
                <a:spcPct val="120000"/>
              </a:lnSpc>
            </a:pPr>
            <a:r>
              <a:rPr lang="en-US" altLang="zh-CN" sz="1600"/>
              <a:t>}person[2];	</a:t>
            </a:r>
            <a:r>
              <a:rPr lang="en-US" altLang="zh-CN" sz="1600" smtClean="0"/>
              <a:t>				</a:t>
            </a:r>
            <a:r>
              <a:rPr lang="en-US" altLang="zh-CN" sz="1600">
                <a:solidFill>
                  <a:srgbClr val="008000"/>
                </a:solidFill>
              </a:rPr>
              <a:t>//</a:t>
            </a:r>
            <a:r>
              <a:rPr lang="zh-CN" altLang="en-US" sz="1600">
                <a:solidFill>
                  <a:srgbClr val="008000"/>
                </a:solidFill>
              </a:rPr>
              <a:t>定义结构体数组</a:t>
            </a:r>
            <a:r>
              <a:rPr lang="en-US" altLang="zh-CN" sz="1600">
                <a:solidFill>
                  <a:srgbClr val="008000"/>
                </a:solidFill>
              </a:rPr>
              <a:t>person</a:t>
            </a:r>
            <a:r>
              <a:rPr lang="zh-CN" altLang="en-US" sz="1600">
                <a:solidFill>
                  <a:srgbClr val="008000"/>
                </a:solidFill>
              </a:rPr>
              <a:t>，有两个</a:t>
            </a:r>
            <a:r>
              <a:rPr lang="zh-CN" altLang="en-US" sz="1600" smtClean="0">
                <a:solidFill>
                  <a:srgbClr val="008000"/>
                </a:solidFill>
              </a:rPr>
              <a:t>元素</a:t>
            </a:r>
            <a:endParaRPr lang="zh-CN" altLang="en-US" sz="1600">
              <a:solidFill>
                <a:srgbClr val="008000"/>
              </a:solidFill>
            </a:endParaRPr>
          </a:p>
        </p:txBody>
      </p:sp>
      <p:sp>
        <p:nvSpPr>
          <p:cNvPr id="8" name="内容占位符 2"/>
          <p:cNvSpPr>
            <a:spLocks noGrp="1"/>
          </p:cNvSpPr>
          <p:nvPr>
            <p:ph idx="1"/>
          </p:nvPr>
        </p:nvSpPr>
        <p:spPr>
          <a:xfrm>
            <a:off x="477196" y="1112882"/>
            <a:ext cx="1103231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9.10】</a:t>
            </a:r>
            <a:r>
              <a:rPr lang="zh-CN" altLang="en-US" sz="2000">
                <a:solidFill>
                  <a:schemeClr val="accent1"/>
                </a:solidFill>
              </a:rPr>
              <a:t>有若干个人员的数据，其中有学生和教师。学生的数据中包括： 姓名、号码、性别、职业、班级。教师的数据包括： 姓名、号码、性别、职业、职务。要求用同一个表格来处理。</a:t>
            </a:r>
            <a:endParaRPr lang="zh-CN" altLang="en-US" sz="2000" dirty="0">
              <a:solidFill>
                <a:schemeClr val="accent1"/>
              </a:solidFill>
            </a:endParaRPr>
          </a:p>
        </p:txBody>
      </p:sp>
    </p:spTree>
    <p:extLst>
      <p:ext uri="{BB962C8B-B14F-4D97-AF65-F5344CB8AC3E}">
        <p14:creationId xmlns:p14="http://schemas.microsoft.com/office/powerpoint/2010/main" val="1477725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12">
            <a:extLst>
              <a:ext uri="{FF2B5EF4-FFF2-40B4-BE49-F238E27FC236}">
                <a16:creationId xmlns:a16="http://schemas.microsoft.com/office/drawing/2014/main" id="{5382CD89-35B6-4BD4-B332-B011068CC402}"/>
              </a:ext>
            </a:extLst>
          </p:cNvPr>
          <p:cNvSpPr/>
          <p:nvPr/>
        </p:nvSpPr>
        <p:spPr>
          <a:xfrm>
            <a:off x="271300" y="431321"/>
            <a:ext cx="11609333" cy="626180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ts val="2000"/>
              </a:lnSpc>
            </a:pPr>
            <a:r>
              <a:rPr lang="en-US" altLang="zh-CN" sz="1600" dirty="0" err="1"/>
              <a:t>int</a:t>
            </a:r>
            <a:r>
              <a:rPr lang="en-US" altLang="zh-CN" sz="1600" dirty="0"/>
              <a:t> main()</a:t>
            </a:r>
          </a:p>
          <a:p>
            <a:pPr defTabSz="363538">
              <a:lnSpc>
                <a:spcPts val="2000"/>
              </a:lnSpc>
            </a:pPr>
            <a:r>
              <a:rPr lang="en-US" altLang="zh-CN" sz="1600" dirty="0"/>
              <a:t>{	</a:t>
            </a:r>
            <a:r>
              <a:rPr lang="en-US" altLang="zh-CN" sz="1600" dirty="0" err="1"/>
              <a:t>int</a:t>
            </a:r>
            <a:r>
              <a:rPr lang="en-US" altLang="zh-CN" sz="1600" dirty="0"/>
              <a:t> </a:t>
            </a:r>
            <a:r>
              <a:rPr lang="en-US" altLang="zh-CN" sz="1600" dirty="0" err="1"/>
              <a:t>i</a:t>
            </a:r>
            <a:r>
              <a:rPr lang="en-US" altLang="zh-CN" sz="1600" dirty="0"/>
              <a:t>;</a:t>
            </a:r>
          </a:p>
          <a:p>
            <a:pPr defTabSz="363538">
              <a:lnSpc>
                <a:spcPts val="2000"/>
              </a:lnSpc>
            </a:pPr>
            <a:r>
              <a:rPr lang="en-US" altLang="zh-CN" sz="1600" dirty="0"/>
              <a:t>	for(</a:t>
            </a:r>
            <a:r>
              <a:rPr lang="en-US" altLang="zh-CN" sz="1600" dirty="0" err="1"/>
              <a:t>i</a:t>
            </a:r>
            <a:r>
              <a:rPr lang="en-US" altLang="zh-CN" sz="1600" dirty="0"/>
              <a:t>=0;i&lt;2;i++)</a:t>
            </a:r>
          </a:p>
          <a:p>
            <a:pPr defTabSz="363538">
              <a:lnSpc>
                <a:spcPts val="2000"/>
              </a:lnSpc>
            </a:pPr>
            <a:r>
              <a:rPr lang="en-US" altLang="zh-CN" sz="1600" dirty="0"/>
              <a:t>	{	</a:t>
            </a:r>
            <a:r>
              <a:rPr lang="en-US" altLang="zh-CN" sz="1600" dirty="0" err="1"/>
              <a:t>printf</a:t>
            </a:r>
            <a:r>
              <a:rPr lang="en-US" altLang="zh-CN" sz="1600" dirty="0"/>
              <a:t>("please enter the data of person:\n");</a:t>
            </a:r>
          </a:p>
          <a:p>
            <a:pPr defTabSz="363538">
              <a:lnSpc>
                <a:spcPts val="2000"/>
              </a:lnSpc>
            </a:pPr>
            <a:r>
              <a:rPr lang="en-US" altLang="zh-CN" sz="1600" dirty="0"/>
              <a:t>		</a:t>
            </a:r>
            <a:r>
              <a:rPr lang="en-US" altLang="zh-CN" sz="1600" dirty="0" err="1"/>
              <a:t>scanf</a:t>
            </a:r>
            <a:r>
              <a:rPr lang="en-US" altLang="zh-CN" sz="1600" dirty="0"/>
              <a:t>("%d %s %c %</a:t>
            </a:r>
            <a:r>
              <a:rPr lang="en-US" altLang="zh-CN" sz="1600" dirty="0" err="1"/>
              <a:t>c",&amp;person</a:t>
            </a:r>
            <a:r>
              <a:rPr lang="en-US" altLang="zh-CN" sz="1600" dirty="0"/>
              <a:t>[</a:t>
            </a:r>
            <a:r>
              <a:rPr lang="en-US" altLang="zh-CN" sz="1600" dirty="0" err="1"/>
              <a:t>i</a:t>
            </a:r>
            <a:r>
              <a:rPr lang="en-US" altLang="zh-CN" sz="1600" dirty="0"/>
              <a:t>].</a:t>
            </a:r>
            <a:r>
              <a:rPr lang="en-US" altLang="zh-CN" sz="1600" dirty="0" err="1"/>
              <a:t>num,person</a:t>
            </a:r>
            <a:r>
              <a:rPr lang="en-US" altLang="zh-CN" sz="1600" dirty="0"/>
              <a:t>[</a:t>
            </a:r>
            <a:r>
              <a:rPr lang="en-US" altLang="zh-CN" sz="1600" dirty="0" err="1"/>
              <a:t>i</a:t>
            </a:r>
            <a:r>
              <a:rPr lang="en-US" altLang="zh-CN" sz="1600" dirty="0"/>
              <a:t>].</a:t>
            </a:r>
            <a:r>
              <a:rPr lang="en-US" altLang="zh-CN" sz="1600" dirty="0" err="1"/>
              <a:t>name,&amp;person</a:t>
            </a:r>
            <a:r>
              <a:rPr lang="en-US" altLang="zh-CN" sz="1600" dirty="0"/>
              <a:t>[</a:t>
            </a:r>
            <a:r>
              <a:rPr lang="en-US" altLang="zh-CN" sz="1600" dirty="0" err="1"/>
              <a:t>i</a:t>
            </a:r>
            <a:r>
              <a:rPr lang="en-US" altLang="zh-CN" sz="1600" dirty="0"/>
              <a:t>].</a:t>
            </a:r>
            <a:r>
              <a:rPr lang="en-US" altLang="zh-CN" sz="1600" dirty="0" err="1"/>
              <a:t>sex,&amp;person</a:t>
            </a:r>
            <a:r>
              <a:rPr lang="en-US" altLang="zh-CN" sz="1600" dirty="0"/>
              <a:t>[</a:t>
            </a:r>
            <a:r>
              <a:rPr lang="en-US" altLang="zh-CN" sz="1600" dirty="0" err="1"/>
              <a:t>i</a:t>
            </a:r>
            <a:r>
              <a:rPr lang="en-US" altLang="zh-CN" sz="1600" dirty="0"/>
              <a:t>].job);		</a:t>
            </a:r>
            <a:r>
              <a:rPr lang="en-US" altLang="zh-CN" sz="1600" dirty="0">
                <a:solidFill>
                  <a:srgbClr val="008000"/>
                </a:solidFill>
              </a:rPr>
              <a:t>//</a:t>
            </a:r>
            <a:r>
              <a:rPr lang="zh-CN" altLang="en-US" sz="1600" dirty="0">
                <a:solidFill>
                  <a:srgbClr val="008000"/>
                </a:solidFill>
              </a:rPr>
              <a:t>输入前</a:t>
            </a:r>
            <a:r>
              <a:rPr lang="en-US" altLang="zh-CN" sz="1600" dirty="0">
                <a:solidFill>
                  <a:srgbClr val="008000"/>
                </a:solidFill>
              </a:rPr>
              <a:t>4</a:t>
            </a:r>
            <a:r>
              <a:rPr lang="zh-CN" altLang="en-US" sz="1600" dirty="0">
                <a:solidFill>
                  <a:srgbClr val="008000"/>
                </a:solidFill>
              </a:rPr>
              <a:t>项</a:t>
            </a:r>
          </a:p>
          <a:p>
            <a:pPr defTabSz="363538">
              <a:lnSpc>
                <a:spcPts val="2000"/>
              </a:lnSpc>
            </a:pPr>
            <a:r>
              <a:rPr lang="zh-CN" altLang="en-US" sz="1600" dirty="0"/>
              <a:t>		</a:t>
            </a:r>
            <a:r>
              <a:rPr lang="en-US" altLang="zh-CN" sz="1600" dirty="0"/>
              <a:t>if(person[</a:t>
            </a:r>
            <a:r>
              <a:rPr lang="en-US" altLang="zh-CN" sz="1600" dirty="0" err="1"/>
              <a:t>i</a:t>
            </a:r>
            <a:r>
              <a:rPr lang="en-US" altLang="zh-CN" sz="1600" dirty="0"/>
              <a:t>].job=='s')</a:t>
            </a:r>
          </a:p>
          <a:p>
            <a:pPr defTabSz="363538">
              <a:lnSpc>
                <a:spcPts val="2000"/>
              </a:lnSpc>
            </a:pPr>
            <a:r>
              <a:rPr lang="en-US" altLang="zh-CN" sz="1600" dirty="0"/>
              <a:t>			</a:t>
            </a:r>
            <a:r>
              <a:rPr lang="en-US" altLang="zh-CN" sz="1600" dirty="0" err="1"/>
              <a:t>scanf</a:t>
            </a:r>
            <a:r>
              <a:rPr lang="en-US" altLang="zh-CN" sz="1600" dirty="0"/>
              <a:t>("%</a:t>
            </a:r>
            <a:r>
              <a:rPr lang="en-US" altLang="zh-CN" sz="1600" dirty="0" err="1"/>
              <a:t>d",&amp;person</a:t>
            </a:r>
            <a:r>
              <a:rPr lang="en-US" altLang="zh-CN" sz="1600" dirty="0"/>
              <a:t>[</a:t>
            </a:r>
            <a:r>
              <a:rPr lang="en-US" altLang="zh-CN" sz="1600" dirty="0" err="1"/>
              <a:t>i</a:t>
            </a:r>
            <a:r>
              <a:rPr lang="en-US" altLang="zh-CN" sz="1600" dirty="0"/>
              <a:t>].</a:t>
            </a:r>
            <a:r>
              <a:rPr lang="en-US" altLang="zh-CN" sz="1600" dirty="0" err="1"/>
              <a:t>category.clas</a:t>
            </a:r>
            <a:r>
              <a:rPr lang="en-US" altLang="zh-CN" sz="1600" dirty="0"/>
              <a:t>);										</a:t>
            </a:r>
            <a:r>
              <a:rPr lang="en-US" altLang="zh-CN" sz="1600" dirty="0">
                <a:solidFill>
                  <a:srgbClr val="008000"/>
                </a:solidFill>
              </a:rPr>
              <a:t>//</a:t>
            </a:r>
            <a:r>
              <a:rPr lang="zh-CN" altLang="en-US" sz="1600" dirty="0">
                <a:solidFill>
                  <a:srgbClr val="008000"/>
                </a:solidFill>
              </a:rPr>
              <a:t>如是学生，输入班级</a:t>
            </a:r>
          </a:p>
          <a:p>
            <a:pPr defTabSz="363538">
              <a:lnSpc>
                <a:spcPts val="2000"/>
              </a:lnSpc>
            </a:pPr>
            <a:r>
              <a:rPr lang="zh-CN" altLang="en-US" sz="1600" dirty="0"/>
              <a:t>		</a:t>
            </a:r>
            <a:r>
              <a:rPr lang="en-US" altLang="zh-CN" sz="1600" dirty="0"/>
              <a:t>else if(person[</a:t>
            </a:r>
            <a:r>
              <a:rPr lang="en-US" altLang="zh-CN" sz="1600" dirty="0" err="1"/>
              <a:t>i</a:t>
            </a:r>
            <a:r>
              <a:rPr lang="en-US" altLang="zh-CN" sz="1600" dirty="0"/>
              <a:t>].job=='t')</a:t>
            </a:r>
          </a:p>
          <a:p>
            <a:pPr defTabSz="363538">
              <a:lnSpc>
                <a:spcPts val="2000"/>
              </a:lnSpc>
            </a:pPr>
            <a:r>
              <a:rPr lang="en-US" altLang="zh-CN" sz="1600" dirty="0"/>
              <a:t>			</a:t>
            </a:r>
            <a:r>
              <a:rPr lang="en-US" altLang="zh-CN" sz="1600" dirty="0" err="1"/>
              <a:t>scanf</a:t>
            </a:r>
            <a:r>
              <a:rPr lang="en-US" altLang="zh-CN" sz="1600" dirty="0"/>
              <a:t>("%</a:t>
            </a:r>
            <a:r>
              <a:rPr lang="en-US" altLang="zh-CN" sz="1600" dirty="0" err="1"/>
              <a:t>s",person</a:t>
            </a:r>
            <a:r>
              <a:rPr lang="en-US" altLang="zh-CN" sz="1600" dirty="0"/>
              <a:t>[</a:t>
            </a:r>
            <a:r>
              <a:rPr lang="en-US" altLang="zh-CN" sz="1600" dirty="0" err="1"/>
              <a:t>i</a:t>
            </a:r>
            <a:r>
              <a:rPr lang="en-US" altLang="zh-CN" sz="1600" dirty="0"/>
              <a:t>].</a:t>
            </a:r>
            <a:r>
              <a:rPr lang="en-US" altLang="zh-CN" sz="1600" dirty="0" err="1"/>
              <a:t>category.position</a:t>
            </a:r>
            <a:r>
              <a:rPr lang="en-US" altLang="zh-CN" sz="1600" dirty="0"/>
              <a:t>);										</a:t>
            </a:r>
            <a:r>
              <a:rPr lang="en-US" altLang="zh-CN" sz="1600" dirty="0">
                <a:solidFill>
                  <a:srgbClr val="008000"/>
                </a:solidFill>
              </a:rPr>
              <a:t>//</a:t>
            </a:r>
            <a:r>
              <a:rPr lang="zh-CN" altLang="en-US" sz="1600" dirty="0">
                <a:solidFill>
                  <a:srgbClr val="008000"/>
                </a:solidFill>
              </a:rPr>
              <a:t>如是教师，输入职务</a:t>
            </a:r>
          </a:p>
          <a:p>
            <a:pPr defTabSz="363538">
              <a:lnSpc>
                <a:spcPts val="2000"/>
              </a:lnSpc>
            </a:pPr>
            <a:r>
              <a:rPr lang="zh-CN" altLang="en-US" sz="1600" dirty="0"/>
              <a:t>		</a:t>
            </a:r>
            <a:r>
              <a:rPr lang="en-US" altLang="zh-CN" sz="1600" dirty="0"/>
              <a:t>else</a:t>
            </a:r>
          </a:p>
          <a:p>
            <a:pPr defTabSz="363538">
              <a:lnSpc>
                <a:spcPts val="2000"/>
              </a:lnSpc>
            </a:pPr>
            <a:r>
              <a:rPr lang="en-US" altLang="zh-CN" sz="1600" dirty="0"/>
              <a:t>			</a:t>
            </a:r>
            <a:r>
              <a:rPr lang="en-US" altLang="zh-CN" sz="1600" dirty="0" err="1"/>
              <a:t>printf</a:t>
            </a:r>
            <a:r>
              <a:rPr lang="en-US" altLang="zh-CN" sz="1600" dirty="0"/>
              <a:t>("Input error!");													</a:t>
            </a:r>
            <a:r>
              <a:rPr lang="en-US" altLang="zh-CN" sz="1600" dirty="0">
                <a:solidFill>
                  <a:srgbClr val="008000"/>
                </a:solidFill>
              </a:rPr>
              <a:t>//</a:t>
            </a:r>
            <a:r>
              <a:rPr lang="zh-CN" altLang="en-US" sz="1600" dirty="0">
                <a:solidFill>
                  <a:srgbClr val="008000"/>
                </a:solidFill>
              </a:rPr>
              <a:t>如</a:t>
            </a:r>
            <a:r>
              <a:rPr lang="en-US" altLang="zh-CN" sz="1600" dirty="0">
                <a:solidFill>
                  <a:srgbClr val="008000"/>
                </a:solidFill>
              </a:rPr>
              <a:t>job</a:t>
            </a:r>
            <a:r>
              <a:rPr lang="zh-CN" altLang="en-US" sz="1600" dirty="0">
                <a:solidFill>
                  <a:srgbClr val="008000"/>
                </a:solidFill>
              </a:rPr>
              <a:t>不是</a:t>
            </a:r>
            <a:r>
              <a:rPr lang="en-US" altLang="zh-CN" sz="1600" dirty="0">
                <a:solidFill>
                  <a:srgbClr val="008000"/>
                </a:solidFill>
              </a:rPr>
              <a:t>'s'</a:t>
            </a:r>
            <a:r>
              <a:rPr lang="zh-CN" altLang="en-US" sz="1600" dirty="0">
                <a:solidFill>
                  <a:srgbClr val="008000"/>
                </a:solidFill>
              </a:rPr>
              <a:t>和</a:t>
            </a:r>
            <a:r>
              <a:rPr lang="en-US" altLang="zh-CN" sz="1600" dirty="0">
                <a:solidFill>
                  <a:srgbClr val="008000"/>
                </a:solidFill>
              </a:rPr>
              <a:t>'t'</a:t>
            </a:r>
            <a:r>
              <a:rPr lang="zh-CN" altLang="en-US" sz="1600" dirty="0">
                <a:solidFill>
                  <a:srgbClr val="008000"/>
                </a:solidFill>
              </a:rPr>
              <a:t>，显示“输入错误”</a:t>
            </a:r>
          </a:p>
          <a:p>
            <a:pPr defTabSz="363538">
              <a:lnSpc>
                <a:spcPts val="2000"/>
              </a:lnSpc>
            </a:pPr>
            <a:r>
              <a:rPr lang="zh-CN" altLang="en-US" sz="1600" dirty="0"/>
              <a:t>	</a:t>
            </a:r>
            <a:r>
              <a:rPr lang="en-US" altLang="zh-CN" sz="1600" dirty="0"/>
              <a:t>}</a:t>
            </a:r>
          </a:p>
          <a:p>
            <a:pPr defTabSz="363538">
              <a:lnSpc>
                <a:spcPts val="2000"/>
              </a:lnSpc>
            </a:pPr>
            <a:r>
              <a:rPr lang="en-US" altLang="zh-CN" sz="1600" dirty="0"/>
              <a:t>	</a:t>
            </a:r>
            <a:r>
              <a:rPr lang="en-US" altLang="zh-CN" sz="1600" dirty="0" err="1"/>
              <a:t>printf</a:t>
            </a:r>
            <a:r>
              <a:rPr lang="en-US" altLang="zh-CN" sz="1600" dirty="0"/>
              <a:t>("\n");</a:t>
            </a:r>
          </a:p>
          <a:p>
            <a:pPr defTabSz="363538">
              <a:lnSpc>
                <a:spcPts val="2000"/>
              </a:lnSpc>
            </a:pPr>
            <a:r>
              <a:rPr lang="en-US" altLang="zh-CN" sz="1600" dirty="0"/>
              <a:t>	</a:t>
            </a:r>
            <a:r>
              <a:rPr lang="en-US" altLang="zh-CN" sz="1600" dirty="0" err="1"/>
              <a:t>printf</a:t>
            </a:r>
            <a:r>
              <a:rPr lang="en-US" altLang="zh-CN" sz="1600" dirty="0"/>
              <a:t>("</a:t>
            </a:r>
            <a:r>
              <a:rPr lang="en-US" altLang="zh-CN" sz="1600" dirty="0" err="1"/>
              <a:t>No.namesex</a:t>
            </a:r>
            <a:r>
              <a:rPr lang="en-US" altLang="zh-CN" sz="1600" dirty="0"/>
              <a:t> job class/position\n");</a:t>
            </a:r>
          </a:p>
          <a:p>
            <a:pPr defTabSz="363538">
              <a:lnSpc>
                <a:spcPts val="2000"/>
              </a:lnSpc>
            </a:pPr>
            <a:r>
              <a:rPr lang="en-US" altLang="zh-CN" sz="1600" dirty="0"/>
              <a:t>	for(</a:t>
            </a:r>
            <a:r>
              <a:rPr lang="en-US" altLang="zh-CN" sz="1600" dirty="0" err="1"/>
              <a:t>i</a:t>
            </a:r>
            <a:r>
              <a:rPr lang="en-US" altLang="zh-CN" sz="1600" dirty="0"/>
              <a:t>=0;i&lt;2;i++)</a:t>
            </a:r>
          </a:p>
          <a:p>
            <a:pPr defTabSz="363538">
              <a:lnSpc>
                <a:spcPts val="2000"/>
              </a:lnSpc>
            </a:pPr>
            <a:r>
              <a:rPr lang="en-US" altLang="zh-CN" sz="1600" dirty="0"/>
              <a:t>	{	if (person[</a:t>
            </a:r>
            <a:r>
              <a:rPr lang="en-US" altLang="zh-CN" sz="1600" dirty="0" err="1"/>
              <a:t>i</a:t>
            </a:r>
            <a:r>
              <a:rPr lang="en-US" altLang="zh-CN" sz="1600" dirty="0"/>
              <a:t>].job=='s')														</a:t>
            </a:r>
            <a:r>
              <a:rPr lang="en-US" altLang="zh-CN" sz="1600" dirty="0">
                <a:solidFill>
                  <a:srgbClr val="008000"/>
                </a:solidFill>
              </a:rPr>
              <a:t>//</a:t>
            </a:r>
            <a:r>
              <a:rPr lang="zh-CN" altLang="en-US" sz="1600" dirty="0">
                <a:solidFill>
                  <a:srgbClr val="008000"/>
                </a:solidFill>
              </a:rPr>
              <a:t>若是学生</a:t>
            </a:r>
          </a:p>
          <a:p>
            <a:pPr defTabSz="363538">
              <a:lnSpc>
                <a:spcPts val="2000"/>
              </a:lnSpc>
            </a:pPr>
            <a:r>
              <a:rPr lang="zh-CN" altLang="en-US" sz="1600" dirty="0"/>
              <a:t>			</a:t>
            </a:r>
            <a:r>
              <a:rPr lang="en-US" altLang="zh-CN" sz="1600" dirty="0" err="1"/>
              <a:t>printf</a:t>
            </a:r>
            <a:r>
              <a:rPr lang="en-US" altLang="zh-CN" sz="1600" dirty="0"/>
              <a:t>("%-6d%-10s%-4c%-4c%-10d\</a:t>
            </a:r>
            <a:r>
              <a:rPr lang="en-US" altLang="zh-CN" sz="1600" dirty="0" err="1"/>
              <a:t>n",person</a:t>
            </a:r>
            <a:r>
              <a:rPr lang="en-US" altLang="zh-CN" sz="1600" dirty="0"/>
              <a:t>[</a:t>
            </a:r>
            <a:r>
              <a:rPr lang="en-US" altLang="zh-CN" sz="1600" dirty="0" err="1"/>
              <a:t>i</a:t>
            </a:r>
            <a:r>
              <a:rPr lang="en-US" altLang="zh-CN" sz="1600" dirty="0"/>
              <a:t>].</a:t>
            </a:r>
            <a:r>
              <a:rPr lang="en-US" altLang="zh-CN" sz="1600" dirty="0" err="1"/>
              <a:t>num,person</a:t>
            </a:r>
            <a:r>
              <a:rPr lang="en-US" altLang="zh-CN" sz="1600" dirty="0"/>
              <a:t>[</a:t>
            </a:r>
            <a:r>
              <a:rPr lang="en-US" altLang="zh-CN" sz="1600" dirty="0" err="1"/>
              <a:t>i</a:t>
            </a:r>
            <a:r>
              <a:rPr lang="en-US" altLang="zh-CN" sz="1600" dirty="0"/>
              <a:t>].</a:t>
            </a:r>
            <a:r>
              <a:rPr lang="en-US" altLang="zh-CN" sz="1600" dirty="0" err="1"/>
              <a:t>name,person</a:t>
            </a:r>
            <a:r>
              <a:rPr lang="en-US" altLang="zh-CN" sz="1600" dirty="0"/>
              <a:t>[</a:t>
            </a:r>
            <a:r>
              <a:rPr lang="en-US" altLang="zh-CN" sz="1600" dirty="0" err="1"/>
              <a:t>i</a:t>
            </a:r>
            <a:r>
              <a:rPr lang="en-US" altLang="zh-CN" sz="1600" dirty="0"/>
              <a:t>].</a:t>
            </a:r>
            <a:r>
              <a:rPr lang="en-US" altLang="zh-CN" sz="1600" dirty="0" err="1"/>
              <a:t>sex,person</a:t>
            </a:r>
            <a:r>
              <a:rPr lang="en-US" altLang="zh-CN" sz="1600" dirty="0"/>
              <a:t>[</a:t>
            </a:r>
            <a:r>
              <a:rPr lang="en-US" altLang="zh-CN" sz="1600" dirty="0" err="1"/>
              <a:t>i</a:t>
            </a:r>
            <a:r>
              <a:rPr lang="en-US" altLang="zh-CN" sz="1600" dirty="0"/>
              <a:t>].</a:t>
            </a:r>
            <a:r>
              <a:rPr lang="en-US" altLang="zh-CN" sz="1600" dirty="0" err="1"/>
              <a:t>job,person</a:t>
            </a:r>
            <a:r>
              <a:rPr lang="en-US" altLang="zh-CN" sz="1600" dirty="0"/>
              <a:t>[</a:t>
            </a:r>
            <a:r>
              <a:rPr lang="en-US" altLang="zh-CN" sz="1600" dirty="0" err="1"/>
              <a:t>i</a:t>
            </a:r>
            <a:r>
              <a:rPr lang="en-US" altLang="zh-CN" sz="1600" dirty="0"/>
              <a:t>].</a:t>
            </a:r>
            <a:r>
              <a:rPr lang="en-US" altLang="zh-CN" sz="1600" dirty="0" err="1"/>
              <a:t>category.clas</a:t>
            </a:r>
            <a:r>
              <a:rPr lang="en-US" altLang="zh-CN" sz="1600" dirty="0"/>
              <a:t>);</a:t>
            </a:r>
          </a:p>
          <a:p>
            <a:pPr defTabSz="363538">
              <a:lnSpc>
                <a:spcPts val="2000"/>
              </a:lnSpc>
            </a:pPr>
            <a:r>
              <a:rPr lang="en-US" altLang="zh-CN" sz="1600" dirty="0"/>
              <a:t>		else																		</a:t>
            </a:r>
            <a:r>
              <a:rPr lang="en-US" altLang="zh-CN" sz="1600" dirty="0">
                <a:solidFill>
                  <a:srgbClr val="008000"/>
                </a:solidFill>
              </a:rPr>
              <a:t>//</a:t>
            </a:r>
            <a:r>
              <a:rPr lang="zh-CN" altLang="en-US" sz="1600" dirty="0">
                <a:solidFill>
                  <a:srgbClr val="008000"/>
                </a:solidFill>
              </a:rPr>
              <a:t>若是教师</a:t>
            </a:r>
          </a:p>
          <a:p>
            <a:pPr defTabSz="363538">
              <a:lnSpc>
                <a:spcPts val="2000"/>
              </a:lnSpc>
            </a:pPr>
            <a:r>
              <a:rPr lang="zh-CN" altLang="en-US" sz="1600" dirty="0"/>
              <a:t>			</a:t>
            </a:r>
            <a:r>
              <a:rPr lang="en-US" altLang="zh-CN" sz="1600" dirty="0" err="1"/>
              <a:t>printf</a:t>
            </a:r>
            <a:r>
              <a:rPr lang="en-US" altLang="zh-CN" sz="1600" dirty="0"/>
              <a:t>("%-6d%-10s%-4c%-4c%-10s\</a:t>
            </a:r>
            <a:r>
              <a:rPr lang="en-US" altLang="zh-CN" sz="1600" dirty="0" err="1"/>
              <a:t>n",person</a:t>
            </a:r>
            <a:r>
              <a:rPr lang="en-US" altLang="zh-CN" sz="1600" dirty="0"/>
              <a:t>[</a:t>
            </a:r>
            <a:r>
              <a:rPr lang="en-US" altLang="zh-CN" sz="1600" dirty="0" err="1"/>
              <a:t>i</a:t>
            </a:r>
            <a:r>
              <a:rPr lang="en-US" altLang="zh-CN" sz="1600" dirty="0"/>
              <a:t>].</a:t>
            </a:r>
            <a:r>
              <a:rPr lang="en-US" altLang="zh-CN" sz="1600" dirty="0" err="1"/>
              <a:t>num</a:t>
            </a:r>
            <a:r>
              <a:rPr lang="en-US" altLang="zh-CN" sz="1600" dirty="0"/>
              <a:t>, person[</a:t>
            </a:r>
            <a:r>
              <a:rPr lang="en-US" altLang="zh-CN" sz="1600" dirty="0" err="1"/>
              <a:t>i</a:t>
            </a:r>
            <a:r>
              <a:rPr lang="en-US" altLang="zh-CN" sz="1600" dirty="0"/>
              <a:t>].</a:t>
            </a:r>
            <a:r>
              <a:rPr lang="en-US" altLang="zh-CN" sz="1600" dirty="0" err="1"/>
              <a:t>name,person</a:t>
            </a:r>
            <a:r>
              <a:rPr lang="en-US" altLang="zh-CN" sz="1600" dirty="0"/>
              <a:t>[</a:t>
            </a:r>
            <a:r>
              <a:rPr lang="en-US" altLang="zh-CN" sz="1600" dirty="0" err="1"/>
              <a:t>i</a:t>
            </a:r>
            <a:r>
              <a:rPr lang="en-US" altLang="zh-CN" sz="1600" dirty="0"/>
              <a:t>].</a:t>
            </a:r>
            <a:r>
              <a:rPr lang="en-US" altLang="zh-CN" sz="1600" dirty="0" err="1"/>
              <a:t>sex,person</a:t>
            </a:r>
            <a:r>
              <a:rPr lang="en-US" altLang="zh-CN" sz="1600" dirty="0"/>
              <a:t>[</a:t>
            </a:r>
            <a:r>
              <a:rPr lang="en-US" altLang="zh-CN" sz="1600" dirty="0" err="1"/>
              <a:t>i</a:t>
            </a:r>
            <a:r>
              <a:rPr lang="en-US" altLang="zh-CN" sz="1600" dirty="0"/>
              <a:t>].</a:t>
            </a:r>
            <a:r>
              <a:rPr lang="en-US" altLang="zh-CN" sz="1600" dirty="0" err="1"/>
              <a:t>job,person</a:t>
            </a:r>
            <a:r>
              <a:rPr lang="en-US" altLang="zh-CN" sz="1600" dirty="0"/>
              <a:t>[</a:t>
            </a:r>
            <a:r>
              <a:rPr lang="en-US" altLang="zh-CN" sz="1600" dirty="0" err="1"/>
              <a:t>i</a:t>
            </a:r>
            <a:r>
              <a:rPr lang="en-US" altLang="zh-CN" sz="1600" dirty="0"/>
              <a:t>].</a:t>
            </a:r>
            <a:r>
              <a:rPr lang="en-US" altLang="zh-CN" sz="1600" dirty="0" err="1"/>
              <a:t>category.position</a:t>
            </a:r>
            <a:r>
              <a:rPr lang="en-US" altLang="zh-CN" sz="1600" dirty="0"/>
              <a:t>);</a:t>
            </a:r>
          </a:p>
          <a:p>
            <a:pPr defTabSz="363538">
              <a:lnSpc>
                <a:spcPts val="2000"/>
              </a:lnSpc>
            </a:pPr>
            <a:r>
              <a:rPr lang="en-US" altLang="zh-CN" sz="1600" dirty="0"/>
              <a:t>	}</a:t>
            </a:r>
          </a:p>
          <a:p>
            <a:pPr defTabSz="363538">
              <a:lnSpc>
                <a:spcPts val="2000"/>
              </a:lnSpc>
            </a:pPr>
            <a:r>
              <a:rPr lang="en-US" altLang="zh-CN" sz="1600" dirty="0"/>
              <a:t>	return 0;</a:t>
            </a:r>
          </a:p>
          <a:p>
            <a:pPr defTabSz="363538">
              <a:lnSpc>
                <a:spcPts val="2000"/>
              </a:lnSpc>
            </a:pPr>
            <a:r>
              <a:rPr lang="en-US" altLang="zh-CN" sz="1600" dirty="0"/>
              <a:t>}</a:t>
            </a:r>
            <a:endParaRPr lang="zh-CN" altLang="en-US" sz="1600" dirty="0"/>
          </a:p>
        </p:txBody>
      </p:sp>
      <p:pic>
        <p:nvPicPr>
          <p:cNvPr id="5" name="图片 4"/>
          <p:cNvPicPr>
            <a:picLocks noChangeAspect="1"/>
          </p:cNvPicPr>
          <p:nvPr/>
        </p:nvPicPr>
        <p:blipFill>
          <a:blip r:embed="rId3" cstate="print"/>
          <a:stretch>
            <a:fillRect/>
          </a:stretch>
        </p:blipFill>
        <p:spPr>
          <a:xfrm>
            <a:off x="9143999" y="112144"/>
            <a:ext cx="2736635" cy="1368318"/>
          </a:xfrm>
          <a:prstGeom prst="rect">
            <a:avLst/>
          </a:prstGeom>
        </p:spPr>
      </p:pic>
    </p:spTree>
    <p:extLst>
      <p:ext uri="{BB962C8B-B14F-4D97-AF65-F5344CB8AC3E}">
        <p14:creationId xmlns:p14="http://schemas.microsoft.com/office/powerpoint/2010/main" val="36664681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l"/>
            <a:r>
              <a:rPr lang="zh-CN" altLang="en-US" sz="4000" dirty="0" smtClean="0"/>
              <a:t>插播一个共用体的应用</a:t>
            </a:r>
            <a:endParaRPr lang="zh-CN" altLang="en-US" sz="40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48905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a:xfrm>
            <a:off x="2057401" y="476251"/>
            <a:ext cx="8162925" cy="646113"/>
          </a:xfrm>
        </p:spPr>
        <p:txBody>
          <a:bodyPr/>
          <a:lstStyle/>
          <a:p>
            <a:r>
              <a:rPr lang="en-US" altLang="zh-CN" sz="3600" dirty="0"/>
              <a:t>Little Endian</a:t>
            </a:r>
            <a:r>
              <a:rPr lang="zh-CN" altLang="en-US" sz="3600" dirty="0"/>
              <a:t>与</a:t>
            </a:r>
            <a:r>
              <a:rPr lang="en-US" altLang="zh-CN" sz="3600" dirty="0"/>
              <a:t>Big </a:t>
            </a:r>
            <a:r>
              <a:rPr lang="en-US" altLang="zh-CN" sz="3600" dirty="0" smtClean="0"/>
              <a:t>Endian</a:t>
            </a:r>
            <a:endParaRPr lang="zh-CN" altLang="en-US" sz="3600" dirty="0"/>
          </a:p>
        </p:txBody>
      </p:sp>
      <p:sp>
        <p:nvSpPr>
          <p:cNvPr id="123907" name="内容占位符 2"/>
          <p:cNvSpPr>
            <a:spLocks noGrp="1"/>
          </p:cNvSpPr>
          <p:nvPr>
            <p:ph idx="1"/>
          </p:nvPr>
        </p:nvSpPr>
        <p:spPr>
          <a:xfrm>
            <a:off x="1138687" y="1458763"/>
            <a:ext cx="9593652" cy="4495800"/>
          </a:xfrm>
        </p:spPr>
        <p:txBody>
          <a:bodyPr/>
          <a:lstStyle/>
          <a:p>
            <a:pPr>
              <a:lnSpc>
                <a:spcPct val="100000"/>
              </a:lnSpc>
            </a:pPr>
            <a:r>
              <a:rPr lang="zh-CN" altLang="en-US" dirty="0" smtClean="0"/>
              <a:t>多字节的数据类型（例如</a:t>
            </a:r>
            <a:r>
              <a:rPr lang="en-US" altLang="zh-CN" dirty="0" smtClean="0"/>
              <a:t>short, long</a:t>
            </a:r>
            <a:r>
              <a:rPr lang="zh-CN" altLang="en-US" dirty="0" smtClean="0"/>
              <a:t>）被存储到内存中时，涉及到存储</a:t>
            </a:r>
            <a:r>
              <a:rPr lang="zh-CN" altLang="en-US" b="1" dirty="0" smtClean="0">
                <a:solidFill>
                  <a:srgbClr val="FF0000"/>
                </a:solidFill>
              </a:rPr>
              <a:t>字节序</a:t>
            </a:r>
            <a:r>
              <a:rPr lang="zh-CN" altLang="en-US" dirty="0" smtClean="0"/>
              <a:t>的问题。例如</a:t>
            </a:r>
            <a:r>
              <a:rPr lang="en-US" altLang="zh-CN" dirty="0" smtClean="0"/>
              <a:t>16</a:t>
            </a:r>
            <a:r>
              <a:rPr lang="zh-CN" altLang="en-US" dirty="0" smtClean="0"/>
              <a:t>进制整数</a:t>
            </a:r>
            <a:r>
              <a:rPr lang="en-US" altLang="zh-CN" dirty="0" smtClean="0"/>
              <a:t>0x12345678</a:t>
            </a:r>
            <a:r>
              <a:rPr lang="zh-CN" altLang="en-US" dirty="0" smtClean="0"/>
              <a:t>，可以有两种存法如下。那么，哪一种是正确的？</a:t>
            </a:r>
          </a:p>
        </p:txBody>
      </p:sp>
      <p:graphicFrame>
        <p:nvGraphicFramePr>
          <p:cNvPr id="4" name="表格 3"/>
          <p:cNvGraphicFramePr>
            <a:graphicFrameLocks noGrp="1"/>
          </p:cNvGraphicFramePr>
          <p:nvPr>
            <p:extLst>
              <p:ext uri="{D42A27DB-BD31-4B8C-83A1-F6EECF244321}">
                <p14:modId xmlns:p14="http://schemas.microsoft.com/office/powerpoint/2010/main" val="676050071"/>
              </p:ext>
            </p:extLst>
          </p:nvPr>
        </p:nvGraphicFramePr>
        <p:xfrm>
          <a:off x="1939926" y="3058385"/>
          <a:ext cx="8280400" cy="2834598"/>
        </p:xfrm>
        <a:graphic>
          <a:graphicData uri="http://schemas.openxmlformats.org/drawingml/2006/table">
            <a:tbl>
              <a:tblPr firstRow="1" bandRow="1">
                <a:tableStyleId>{5C22544A-7EE6-4342-B048-85BDC9FD1C3A}</a:tableStyleId>
              </a:tblPr>
              <a:tblGrid>
                <a:gridCol w="3058524">
                  <a:extLst>
                    <a:ext uri="{9D8B030D-6E8A-4147-A177-3AD203B41FA5}">
                      <a16:colId xmlns:a16="http://schemas.microsoft.com/office/drawing/2014/main" val="20000"/>
                    </a:ext>
                  </a:extLst>
                </a:gridCol>
                <a:gridCol w="1342770">
                  <a:extLst>
                    <a:ext uri="{9D8B030D-6E8A-4147-A177-3AD203B41FA5}">
                      <a16:colId xmlns:a16="http://schemas.microsoft.com/office/drawing/2014/main" val="20001"/>
                    </a:ext>
                  </a:extLst>
                </a:gridCol>
                <a:gridCol w="1268169">
                  <a:extLst>
                    <a:ext uri="{9D8B030D-6E8A-4147-A177-3AD203B41FA5}">
                      <a16:colId xmlns:a16="http://schemas.microsoft.com/office/drawing/2014/main" val="20002"/>
                    </a:ext>
                  </a:extLst>
                </a:gridCol>
                <a:gridCol w="1268169">
                  <a:extLst>
                    <a:ext uri="{9D8B030D-6E8A-4147-A177-3AD203B41FA5}">
                      <a16:colId xmlns:a16="http://schemas.microsoft.com/office/drawing/2014/main" val="20003"/>
                    </a:ext>
                  </a:extLst>
                </a:gridCol>
                <a:gridCol w="1342768">
                  <a:extLst>
                    <a:ext uri="{9D8B030D-6E8A-4147-A177-3AD203B41FA5}">
                      <a16:colId xmlns:a16="http://schemas.microsoft.com/office/drawing/2014/main" val="20004"/>
                    </a:ext>
                  </a:extLst>
                </a:gridCol>
              </a:tblGrid>
              <a:tr h="944815">
                <a:tc>
                  <a:txBody>
                    <a:bodyPr/>
                    <a:lstStyle/>
                    <a:p>
                      <a:pPr algn="ctr"/>
                      <a:r>
                        <a:rPr lang="zh-CN" altLang="en-US" sz="2800" dirty="0" smtClean="0"/>
                        <a:t>内存地址</a:t>
                      </a:r>
                      <a:endParaRPr lang="zh-CN" altLang="en-US" sz="2800" dirty="0"/>
                    </a:p>
                  </a:txBody>
                  <a:tcPr marL="91414" marR="91414"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1000</a:t>
                      </a:r>
                      <a:endParaRPr lang="zh-CN" altLang="en-US" sz="2800" dirty="0" smtClean="0"/>
                    </a:p>
                    <a:p>
                      <a:pPr algn="ctr"/>
                      <a:endParaRPr lang="zh-CN" altLang="en-US" sz="2800" dirty="0"/>
                    </a:p>
                  </a:txBody>
                  <a:tcPr marL="91414" marR="91414"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1001</a:t>
                      </a:r>
                      <a:endParaRPr lang="zh-CN" altLang="en-US" sz="2800" dirty="0" smtClean="0"/>
                    </a:p>
                    <a:p>
                      <a:pPr algn="ctr"/>
                      <a:endParaRPr lang="zh-CN" altLang="en-US" sz="2800" dirty="0" smtClean="0"/>
                    </a:p>
                  </a:txBody>
                  <a:tcPr marL="91414" marR="91414" marT="45713" marB="4571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t>1002</a:t>
                      </a:r>
                      <a:endParaRPr lang="zh-CN" altLang="en-US" sz="2800" dirty="0" smtClean="0"/>
                    </a:p>
                    <a:p>
                      <a:pPr algn="ctr"/>
                      <a:endParaRPr lang="zh-CN" altLang="en-US" sz="2800" dirty="0" smtClean="0"/>
                    </a:p>
                  </a:txBody>
                  <a:tcPr marL="91414" marR="91414" marT="45713" marB="45713"/>
                </a:tc>
                <a:tc>
                  <a:txBody>
                    <a:bodyPr/>
                    <a:lstStyle/>
                    <a:p>
                      <a:pPr algn="ctr"/>
                      <a:r>
                        <a:rPr lang="en-US" altLang="zh-CN" sz="2800" dirty="0" smtClean="0"/>
                        <a:t>1003</a:t>
                      </a:r>
                      <a:endParaRPr lang="zh-CN" altLang="en-US" sz="2800" dirty="0" smtClean="0"/>
                    </a:p>
                  </a:txBody>
                  <a:tcPr marL="91414" marR="91414" marT="45713" marB="45713"/>
                </a:tc>
                <a:extLst>
                  <a:ext uri="{0D108BD9-81ED-4DB2-BD59-A6C34878D82A}">
                    <a16:rowId xmlns:a16="http://schemas.microsoft.com/office/drawing/2014/main" val="10000"/>
                  </a:ext>
                </a:extLst>
              </a:tr>
              <a:tr h="565818">
                <a:tc>
                  <a:txBody>
                    <a:bodyPr/>
                    <a:lstStyle/>
                    <a:p>
                      <a:pPr algn="ctr"/>
                      <a:r>
                        <a:rPr lang="zh-CN" altLang="en-US" sz="2800" b="1" dirty="0" smtClean="0"/>
                        <a:t>从高字节开始存储</a:t>
                      </a:r>
                      <a:endParaRPr lang="en-US" altLang="zh-CN" sz="2800" b="1" dirty="0" smtClean="0"/>
                    </a:p>
                    <a:p>
                      <a:pPr algn="ctr"/>
                      <a:r>
                        <a:rPr lang="zh-CN" altLang="en-US" sz="2800" b="1" dirty="0" smtClean="0"/>
                        <a:t>（大端优先）</a:t>
                      </a:r>
                    </a:p>
                  </a:txBody>
                  <a:tcPr marL="91414" marR="91414" marT="45713" marB="45713"/>
                </a:tc>
                <a:tc>
                  <a:txBody>
                    <a:bodyPr/>
                    <a:lstStyle/>
                    <a:p>
                      <a:pPr algn="ctr"/>
                      <a:r>
                        <a:rPr lang="en-US" altLang="zh-CN" sz="2800" b="1" dirty="0" smtClean="0"/>
                        <a:t>12</a:t>
                      </a:r>
                      <a:endParaRPr lang="zh-CN" altLang="en-US" sz="2800" b="1" dirty="0"/>
                    </a:p>
                  </a:txBody>
                  <a:tcPr marL="91414" marR="91414" marT="45713" marB="45713"/>
                </a:tc>
                <a:tc>
                  <a:txBody>
                    <a:bodyPr/>
                    <a:lstStyle/>
                    <a:p>
                      <a:pPr algn="ctr"/>
                      <a:r>
                        <a:rPr lang="en-US" altLang="zh-CN" sz="2800" b="1" dirty="0" smtClean="0"/>
                        <a:t>34</a:t>
                      </a:r>
                      <a:endParaRPr lang="zh-CN" altLang="en-US" sz="2800" b="1" dirty="0"/>
                    </a:p>
                  </a:txBody>
                  <a:tcPr marL="91414" marR="91414" marT="45713" marB="45713"/>
                </a:tc>
                <a:tc>
                  <a:txBody>
                    <a:bodyPr/>
                    <a:lstStyle/>
                    <a:p>
                      <a:pPr algn="ctr"/>
                      <a:r>
                        <a:rPr lang="en-US" altLang="zh-CN" sz="2800" b="1" dirty="0" smtClean="0"/>
                        <a:t>56</a:t>
                      </a:r>
                      <a:endParaRPr lang="zh-CN" altLang="en-US" sz="2800" b="1" dirty="0"/>
                    </a:p>
                  </a:txBody>
                  <a:tcPr marL="91414" marR="91414" marT="45713" marB="45713"/>
                </a:tc>
                <a:tc>
                  <a:txBody>
                    <a:bodyPr/>
                    <a:lstStyle/>
                    <a:p>
                      <a:pPr algn="ctr"/>
                      <a:r>
                        <a:rPr lang="en-US" altLang="zh-CN" sz="2800" b="1" dirty="0" smtClean="0"/>
                        <a:t>78</a:t>
                      </a:r>
                      <a:endParaRPr lang="zh-CN" altLang="en-US" sz="2800" b="1" dirty="0"/>
                    </a:p>
                  </a:txBody>
                  <a:tcPr marL="91414" marR="91414" marT="45713" marB="45713"/>
                </a:tc>
                <a:extLst>
                  <a:ext uri="{0D108BD9-81ED-4DB2-BD59-A6C34878D82A}">
                    <a16:rowId xmlns:a16="http://schemas.microsoft.com/office/drawing/2014/main" val="10001"/>
                  </a:ext>
                </a:extLst>
              </a:tr>
              <a:tr h="565818">
                <a:tc>
                  <a:txBody>
                    <a:bodyPr/>
                    <a:lstStyle/>
                    <a:p>
                      <a:pPr algn="ctr"/>
                      <a:r>
                        <a:rPr lang="zh-CN" altLang="en-US" sz="2800" b="1" dirty="0" smtClean="0"/>
                        <a:t>从低字节开始存储</a:t>
                      </a:r>
                      <a:endParaRPr lang="en-US" altLang="zh-CN" sz="2800" b="1" dirty="0" smtClean="0"/>
                    </a:p>
                    <a:p>
                      <a:pPr algn="ctr"/>
                      <a:r>
                        <a:rPr lang="zh-CN" altLang="en-US" sz="2800" b="1" dirty="0" smtClean="0"/>
                        <a:t>（小端优先）</a:t>
                      </a:r>
                    </a:p>
                  </a:txBody>
                  <a:tcPr marL="91414" marR="91414" marT="45713" marB="45713"/>
                </a:tc>
                <a:tc>
                  <a:txBody>
                    <a:bodyPr/>
                    <a:lstStyle/>
                    <a:p>
                      <a:pPr algn="ctr"/>
                      <a:r>
                        <a:rPr lang="en-US" altLang="zh-CN" sz="2800" b="1" dirty="0" smtClean="0"/>
                        <a:t>78</a:t>
                      </a:r>
                      <a:endParaRPr lang="zh-CN" altLang="en-US" sz="2800" b="1" dirty="0"/>
                    </a:p>
                  </a:txBody>
                  <a:tcPr marL="91414" marR="91414" marT="45713" marB="45713"/>
                </a:tc>
                <a:tc>
                  <a:txBody>
                    <a:bodyPr/>
                    <a:lstStyle/>
                    <a:p>
                      <a:pPr algn="ctr"/>
                      <a:r>
                        <a:rPr lang="en-US" altLang="zh-CN" sz="2800" b="1" dirty="0" smtClean="0"/>
                        <a:t>56</a:t>
                      </a:r>
                      <a:endParaRPr lang="zh-CN" altLang="en-US" sz="2800" b="1" dirty="0"/>
                    </a:p>
                  </a:txBody>
                  <a:tcPr marL="91414" marR="91414" marT="45713" marB="45713"/>
                </a:tc>
                <a:tc>
                  <a:txBody>
                    <a:bodyPr/>
                    <a:lstStyle/>
                    <a:p>
                      <a:pPr algn="ctr"/>
                      <a:r>
                        <a:rPr lang="en-US" altLang="zh-CN" sz="2800" b="1" dirty="0" smtClean="0"/>
                        <a:t>34</a:t>
                      </a:r>
                      <a:endParaRPr lang="zh-CN" altLang="en-US" sz="2800" b="1" dirty="0"/>
                    </a:p>
                  </a:txBody>
                  <a:tcPr marL="91414" marR="91414" marT="45713" marB="45713"/>
                </a:tc>
                <a:tc>
                  <a:txBody>
                    <a:bodyPr/>
                    <a:lstStyle/>
                    <a:p>
                      <a:pPr algn="ctr"/>
                      <a:r>
                        <a:rPr lang="en-US" altLang="zh-CN" sz="2800" b="1" dirty="0" smtClean="0"/>
                        <a:t>12</a:t>
                      </a:r>
                      <a:endParaRPr lang="zh-CN" altLang="en-US" sz="2800" b="1" dirty="0"/>
                    </a:p>
                  </a:txBody>
                  <a:tcPr marL="91414" marR="91414" marT="45713" marB="4571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0494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000" dirty="0">
                <a:solidFill>
                  <a:schemeClr val="tx1"/>
                </a:solidFill>
              </a:rPr>
              <a:t>(1) </a:t>
            </a:r>
            <a:r>
              <a:rPr lang="zh-CN" altLang="en-US" sz="2000" dirty="0">
                <a:solidFill>
                  <a:schemeClr val="tx1"/>
                </a:solidFill>
              </a:rPr>
              <a:t>结构体类型与结构体变量是不同的概念，不要混淆。只能对变量赋值、存取或运算，而不能对一个类型赋值、存取或运算。在编译时，对类型是不分配空间的，只对变量分配空间。</a:t>
            </a:r>
          </a:p>
          <a:p>
            <a:pPr algn="just">
              <a:lnSpc>
                <a:spcPct val="150000"/>
              </a:lnSpc>
              <a:defRPr/>
            </a:pPr>
            <a:endParaRPr lang="zh-CN" altLang="en-US" sz="2000" dirty="0">
              <a:solidFill>
                <a:schemeClr val="tx1"/>
              </a:solidFill>
            </a:endParaRPr>
          </a:p>
          <a:p>
            <a:pPr algn="just">
              <a:lnSpc>
                <a:spcPct val="150000"/>
              </a:lnSpc>
              <a:defRPr/>
            </a:pPr>
            <a:r>
              <a:rPr lang="en-US" altLang="zh-CN" sz="2000" dirty="0">
                <a:solidFill>
                  <a:schemeClr val="tx1"/>
                </a:solidFill>
              </a:rPr>
              <a:t>(2) </a:t>
            </a:r>
            <a:r>
              <a:rPr lang="zh-CN" altLang="en-US" sz="2000" dirty="0">
                <a:solidFill>
                  <a:schemeClr val="tx1"/>
                </a:solidFill>
              </a:rPr>
              <a:t>结构体类型中的成员名可以与程序中的变量名</a:t>
            </a:r>
            <a:r>
              <a:rPr lang="zh-CN" altLang="en-US" sz="2000" dirty="0" smtClean="0">
                <a:solidFill>
                  <a:schemeClr val="tx1"/>
                </a:solidFill>
              </a:rPr>
              <a:t>相同，但</a:t>
            </a:r>
            <a:r>
              <a:rPr lang="zh-CN" altLang="en-US" sz="2000" dirty="0">
                <a:solidFill>
                  <a:schemeClr val="tx1"/>
                </a:solidFill>
              </a:rPr>
              <a:t>二者不代表同一对象</a:t>
            </a:r>
            <a:r>
              <a:rPr lang="zh-CN" altLang="en-US" sz="2000" dirty="0" smtClean="0">
                <a:solidFill>
                  <a:schemeClr val="tx1"/>
                </a:solidFill>
              </a:rPr>
              <a:t>。</a:t>
            </a:r>
            <a:endParaRPr lang="zh-CN" altLang="en-US" sz="2000" dirty="0">
              <a:solidFill>
                <a:schemeClr val="tx1"/>
              </a:solidFill>
            </a:endParaRPr>
          </a:p>
          <a:p>
            <a:pPr algn="just">
              <a:lnSpc>
                <a:spcPct val="150000"/>
              </a:lnSpc>
              <a:defRPr/>
            </a:pPr>
            <a:endParaRPr lang="zh-CN" altLang="en-US" sz="2000" dirty="0">
              <a:solidFill>
                <a:schemeClr val="tx1"/>
              </a:solidFill>
            </a:endParaRPr>
          </a:p>
          <a:p>
            <a:pPr algn="just">
              <a:lnSpc>
                <a:spcPct val="150000"/>
              </a:lnSpc>
              <a:defRPr/>
            </a:pPr>
            <a:r>
              <a:rPr lang="en-US" altLang="zh-CN" sz="2000" dirty="0">
                <a:solidFill>
                  <a:schemeClr val="tx1"/>
                </a:solidFill>
              </a:rPr>
              <a:t>(3) </a:t>
            </a:r>
            <a:r>
              <a:rPr lang="zh-CN" altLang="en-US" sz="2000" dirty="0">
                <a:solidFill>
                  <a:schemeClr val="tx1"/>
                </a:solidFill>
              </a:rPr>
              <a:t>对结构体变量中的成员（即“域”），可以单独使用，它的作用与地位相当于普通变量。</a:t>
            </a:r>
            <a:endParaRPr lang="en-US" altLang="zh-CN" sz="2000" dirty="0">
              <a:solidFill>
                <a:schemeClr val="tx1"/>
              </a:solidFill>
            </a:endParaRPr>
          </a:p>
        </p:txBody>
      </p:sp>
    </p:spTree>
    <p:extLst>
      <p:ext uri="{BB962C8B-B14F-4D97-AF65-F5344CB8AC3E}">
        <p14:creationId xmlns:p14="http://schemas.microsoft.com/office/powerpoint/2010/main" val="1093741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a:xfrm>
            <a:off x="569343" y="476251"/>
            <a:ext cx="10567359" cy="646113"/>
          </a:xfrm>
        </p:spPr>
        <p:txBody>
          <a:bodyPr>
            <a:normAutofit/>
          </a:bodyPr>
          <a:lstStyle/>
          <a:p>
            <a:r>
              <a:rPr lang="en-US" altLang="zh-CN" sz="2800" dirty="0"/>
              <a:t>Little </a:t>
            </a:r>
            <a:r>
              <a:rPr lang="en-US" altLang="zh-CN" sz="2800" dirty="0" smtClean="0"/>
              <a:t>Endian</a:t>
            </a:r>
            <a:r>
              <a:rPr lang="zh-CN" altLang="en-US" sz="2800" dirty="0" smtClean="0"/>
              <a:t>（低地址低字节）与</a:t>
            </a:r>
            <a:r>
              <a:rPr lang="en-US" altLang="zh-CN" sz="2800" dirty="0"/>
              <a:t>Big </a:t>
            </a:r>
            <a:r>
              <a:rPr lang="en-US" altLang="zh-CN" sz="2800" dirty="0" smtClean="0"/>
              <a:t>Endian</a:t>
            </a:r>
            <a:r>
              <a:rPr lang="zh-CN" altLang="en-US" sz="2800" dirty="0" smtClean="0"/>
              <a:t>（低地址高字节）</a:t>
            </a:r>
            <a:endParaRPr lang="zh-CN" altLang="en-US" sz="2800" dirty="0"/>
          </a:p>
        </p:txBody>
      </p:sp>
      <p:sp>
        <p:nvSpPr>
          <p:cNvPr id="124931" name="内容占位符 2"/>
          <p:cNvSpPr>
            <a:spLocks noGrp="1"/>
          </p:cNvSpPr>
          <p:nvPr>
            <p:ph idx="1"/>
          </p:nvPr>
        </p:nvSpPr>
        <p:spPr>
          <a:xfrm>
            <a:off x="569343" y="1341437"/>
            <a:ext cx="10567359" cy="4885191"/>
          </a:xfrm>
          <a:ln>
            <a:solidFill>
              <a:srgbClr val="FF0000"/>
            </a:solidFill>
          </a:ln>
        </p:spPr>
        <p:txBody>
          <a:bodyPr>
            <a:normAutofit lnSpcReduction="10000"/>
          </a:bodyPr>
          <a:lstStyle/>
          <a:p>
            <a:pPr>
              <a:lnSpc>
                <a:spcPct val="110000"/>
              </a:lnSpc>
            </a:pPr>
            <a:r>
              <a:rPr lang="zh-CN" altLang="en-US" dirty="0"/>
              <a:t>上述两种存法没有对错之分，因为它们在现实中都存在。内存数据的存储顺序是由</a:t>
            </a:r>
            <a:r>
              <a:rPr lang="en-US" altLang="zh-CN" dirty="0"/>
              <a:t>CPU</a:t>
            </a:r>
            <a:r>
              <a:rPr lang="zh-CN" altLang="en-US" dirty="0"/>
              <a:t>决定的。</a:t>
            </a:r>
            <a:endParaRPr lang="en-US" altLang="zh-CN" dirty="0"/>
          </a:p>
          <a:p>
            <a:pPr lvl="1">
              <a:lnSpc>
                <a:spcPct val="110000"/>
              </a:lnSpc>
              <a:buFont typeface="Wingdings" panose="05000000000000000000" pitchFamily="2" charset="2"/>
              <a:buChar char="ü"/>
            </a:pPr>
            <a:r>
              <a:rPr lang="en-US" altLang="zh-CN" dirty="0" smtClean="0"/>
              <a:t> Big </a:t>
            </a:r>
            <a:r>
              <a:rPr lang="en-US" altLang="zh-CN" dirty="0"/>
              <a:t>Endian</a:t>
            </a:r>
            <a:r>
              <a:rPr lang="zh-CN" altLang="en-US" dirty="0"/>
              <a:t>：最高字节在地址最低位，最低字节在地址最高位，依次排列（</a:t>
            </a:r>
            <a:r>
              <a:rPr lang="zh-CN" altLang="en-US" dirty="0">
                <a:solidFill>
                  <a:srgbClr val="C00000"/>
                </a:solidFill>
              </a:rPr>
              <a:t>大端优先</a:t>
            </a:r>
            <a:r>
              <a:rPr lang="zh-CN" altLang="en-US" dirty="0"/>
              <a:t>）。 </a:t>
            </a:r>
            <a:endParaRPr lang="en-US" altLang="zh-CN" dirty="0" smtClean="0"/>
          </a:p>
          <a:p>
            <a:pPr lvl="1">
              <a:lnSpc>
                <a:spcPct val="110000"/>
              </a:lnSpc>
              <a:buFont typeface="Wingdings" panose="05000000000000000000" pitchFamily="2" charset="2"/>
              <a:buChar char="ü"/>
            </a:pPr>
            <a:r>
              <a:rPr lang="en-US" altLang="zh-CN" dirty="0" smtClean="0"/>
              <a:t> Little</a:t>
            </a:r>
            <a:r>
              <a:rPr lang="en-US" altLang="zh-CN" dirty="0"/>
              <a:t> Endian</a:t>
            </a:r>
            <a:r>
              <a:rPr lang="zh-CN" altLang="en-US" dirty="0"/>
              <a:t>：最低字节在地址最低位，最高字节在地址最高位，反序排列（</a:t>
            </a:r>
            <a:r>
              <a:rPr lang="zh-CN" altLang="en-US" dirty="0">
                <a:solidFill>
                  <a:srgbClr val="C00000"/>
                </a:solidFill>
              </a:rPr>
              <a:t>小端优先</a:t>
            </a:r>
            <a:r>
              <a:rPr lang="zh-CN" altLang="en-US" dirty="0"/>
              <a:t>）。</a:t>
            </a:r>
            <a:endParaRPr lang="en-US" altLang="zh-CN" dirty="0"/>
          </a:p>
          <a:p>
            <a:pPr>
              <a:lnSpc>
                <a:spcPct val="110000"/>
              </a:lnSpc>
            </a:pPr>
            <a:r>
              <a:rPr lang="zh-CN" altLang="en-US" dirty="0"/>
              <a:t>以</a:t>
            </a:r>
            <a:r>
              <a:rPr lang="en-US" altLang="zh-CN" dirty="0"/>
              <a:t>0x12345678</a:t>
            </a:r>
            <a:r>
              <a:rPr lang="zh-CN" altLang="en-US" dirty="0"/>
              <a:t>为例，在内存</a:t>
            </a:r>
            <a:r>
              <a:rPr lang="zh-CN" altLang="en-US" dirty="0" smtClean="0"/>
              <a:t>中从低地址开始，排</a:t>
            </a:r>
            <a:r>
              <a:rPr lang="zh-CN" altLang="en-US" dirty="0"/>
              <a:t>成</a:t>
            </a:r>
            <a:r>
              <a:rPr lang="en-US" altLang="zh-CN" dirty="0"/>
              <a:t>12 34 </a:t>
            </a:r>
            <a:r>
              <a:rPr lang="en-US" altLang="zh-CN" dirty="0" smtClean="0"/>
              <a:t>56 </a:t>
            </a:r>
            <a:r>
              <a:rPr lang="en-US" altLang="zh-CN" dirty="0"/>
              <a:t>78</a:t>
            </a:r>
            <a:r>
              <a:rPr lang="zh-CN" altLang="en-US" dirty="0"/>
              <a:t>的是</a:t>
            </a:r>
            <a:r>
              <a:rPr lang="en-US" altLang="zh-CN" dirty="0"/>
              <a:t>Big Endian</a:t>
            </a:r>
            <a:r>
              <a:rPr lang="zh-CN" altLang="en-US" dirty="0" smtClean="0"/>
              <a:t>。</a:t>
            </a:r>
            <a:endParaRPr lang="en-US" altLang="zh-CN" dirty="0" smtClean="0"/>
          </a:p>
          <a:p>
            <a:pPr>
              <a:lnSpc>
                <a:spcPct val="110000"/>
              </a:lnSpc>
            </a:pPr>
            <a:r>
              <a:rPr lang="en-US" altLang="zh-CN" dirty="0" smtClean="0"/>
              <a:t> </a:t>
            </a:r>
            <a:r>
              <a:rPr lang="en-US" altLang="zh-CN" dirty="0"/>
              <a:t>Intel</a:t>
            </a:r>
            <a:r>
              <a:rPr lang="zh-CN" altLang="en-US" dirty="0"/>
              <a:t>、</a:t>
            </a:r>
            <a:r>
              <a:rPr lang="en-US" altLang="zh-CN" dirty="0"/>
              <a:t>AMD</a:t>
            </a:r>
            <a:r>
              <a:rPr lang="zh-CN" altLang="en-US" dirty="0"/>
              <a:t>的</a:t>
            </a:r>
            <a:r>
              <a:rPr lang="en-US" altLang="zh-CN" dirty="0"/>
              <a:t>CPU</a:t>
            </a:r>
            <a:r>
              <a:rPr lang="zh-CN" altLang="en-US" dirty="0"/>
              <a:t>中是</a:t>
            </a:r>
            <a:r>
              <a:rPr lang="en-US" altLang="zh-CN" dirty="0"/>
              <a:t>Little Endian</a:t>
            </a:r>
            <a:r>
              <a:rPr lang="zh-CN" altLang="en-US" dirty="0"/>
              <a:t>，而</a:t>
            </a:r>
            <a:r>
              <a:rPr lang="en-US" altLang="zh-CN" dirty="0"/>
              <a:t>PowerPC </a:t>
            </a:r>
            <a:r>
              <a:rPr lang="zh-CN" altLang="en-US" dirty="0"/>
              <a:t>、</a:t>
            </a:r>
            <a:r>
              <a:rPr lang="en-US" altLang="zh-CN" dirty="0"/>
              <a:t>SPARC</a:t>
            </a:r>
            <a:r>
              <a:rPr lang="zh-CN" altLang="en-US" dirty="0"/>
              <a:t>和</a:t>
            </a:r>
            <a:r>
              <a:rPr lang="en-US" altLang="zh-CN" dirty="0"/>
              <a:t>Motorola</a:t>
            </a:r>
            <a:r>
              <a:rPr lang="zh-CN" altLang="en-US" dirty="0"/>
              <a:t>处理器则是</a:t>
            </a:r>
            <a:r>
              <a:rPr lang="en-US" altLang="zh-CN" dirty="0"/>
              <a:t>Big Endian</a:t>
            </a:r>
            <a:r>
              <a:rPr lang="zh-CN" altLang="en-US" dirty="0"/>
              <a:t>。</a:t>
            </a:r>
            <a:endParaRPr lang="en-US" altLang="zh-CN" dirty="0"/>
          </a:p>
        </p:txBody>
      </p:sp>
    </p:spTree>
    <p:extLst>
      <p:ext uri="{BB962C8B-B14F-4D97-AF65-F5344CB8AC3E}">
        <p14:creationId xmlns:p14="http://schemas.microsoft.com/office/powerpoint/2010/main" val="36677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940279" y="333376"/>
            <a:ext cx="9280047" cy="1076325"/>
          </a:xfrm>
        </p:spPr>
        <p:txBody>
          <a:bodyPr/>
          <a:lstStyle/>
          <a:p>
            <a:r>
              <a:rPr lang="zh-CN" altLang="en-US" dirty="0"/>
              <a:t>检查你的</a:t>
            </a:r>
            <a:r>
              <a:rPr lang="en-US" altLang="zh-CN" dirty="0"/>
              <a:t>CPU</a:t>
            </a:r>
            <a:r>
              <a:rPr lang="zh-CN" altLang="en-US" dirty="0"/>
              <a:t>是</a:t>
            </a:r>
            <a:r>
              <a:rPr lang="en-US" altLang="zh-CN" dirty="0"/>
              <a:t>Big Endian</a:t>
            </a:r>
            <a:r>
              <a:rPr lang="zh-CN" altLang="en-US" dirty="0"/>
              <a:t>还是</a:t>
            </a:r>
            <a:r>
              <a:rPr lang="en-US" altLang="zh-CN" dirty="0"/>
              <a:t>Little Endian</a:t>
            </a:r>
            <a:endParaRPr lang="zh-CN" altLang="en-US" dirty="0"/>
          </a:p>
        </p:txBody>
      </p:sp>
      <p:sp>
        <p:nvSpPr>
          <p:cNvPr id="3" name="内容占位符 2"/>
          <p:cNvSpPr>
            <a:spLocks noGrp="1"/>
          </p:cNvSpPr>
          <p:nvPr>
            <p:ph idx="1"/>
          </p:nvPr>
        </p:nvSpPr>
        <p:spPr>
          <a:xfrm>
            <a:off x="828136" y="1615566"/>
            <a:ext cx="10567358" cy="4495800"/>
          </a:xfrm>
          <a:ln>
            <a:solidFill>
              <a:srgbClr val="FF0000"/>
            </a:solidFill>
          </a:ln>
        </p:spPr>
        <p:txBody>
          <a:bodyPr/>
          <a:lstStyle/>
          <a:p>
            <a:pPr>
              <a:defRPr/>
            </a:pPr>
            <a:r>
              <a:rPr lang="en-US" altLang="zh-CN" dirty="0"/>
              <a:t>union</a:t>
            </a:r>
            <a:r>
              <a:rPr lang="zh-CN" altLang="en-US" dirty="0"/>
              <a:t>的所有成员在内存中是重叠的，而且都从低地址开始存放，利用该特性可以直接判断：</a:t>
            </a:r>
          </a:p>
          <a:p>
            <a:pPr marL="0" indent="0">
              <a:buNone/>
              <a:defRPr/>
            </a:pPr>
            <a:r>
              <a:rPr lang="en-US" altLang="zh-CN" dirty="0" err="1"/>
              <a:t>int</a:t>
            </a:r>
            <a:r>
              <a:rPr lang="en-US" altLang="zh-CN" dirty="0"/>
              <a:t> </a:t>
            </a:r>
            <a:r>
              <a:rPr lang="en-US" altLang="zh-CN" dirty="0" err="1"/>
              <a:t>isCPULittleEndian</a:t>
            </a:r>
            <a:r>
              <a:rPr lang="en-US" altLang="zh-CN" dirty="0"/>
              <a:t>() {</a:t>
            </a:r>
          </a:p>
          <a:p>
            <a:pPr marL="0" indent="0">
              <a:buNone/>
              <a:defRPr/>
            </a:pPr>
            <a:r>
              <a:rPr lang="en-US" altLang="zh-CN" dirty="0"/>
              <a:t>    union {</a:t>
            </a:r>
          </a:p>
          <a:p>
            <a:pPr marL="0" indent="0">
              <a:buNone/>
              <a:defRPr/>
            </a:pPr>
            <a:r>
              <a:rPr lang="en-US" altLang="zh-CN" dirty="0"/>
              <a:t>      unsigned </a:t>
            </a:r>
            <a:r>
              <a:rPr lang="en-US" altLang="zh-CN" dirty="0" err="1"/>
              <a:t>int</a:t>
            </a:r>
            <a:r>
              <a:rPr lang="en-US" altLang="zh-CN" dirty="0"/>
              <a:t> a; unsigned char b;           </a:t>
            </a:r>
          </a:p>
          <a:p>
            <a:pPr marL="0" indent="0">
              <a:buNone/>
              <a:defRPr/>
            </a:pPr>
            <a:r>
              <a:rPr lang="en-US" altLang="zh-CN" dirty="0"/>
              <a:t>    } c;</a:t>
            </a:r>
          </a:p>
          <a:p>
            <a:pPr marL="0" indent="0">
              <a:buNone/>
              <a:defRPr/>
            </a:pPr>
            <a:r>
              <a:rPr lang="en-US" altLang="zh-CN" dirty="0"/>
              <a:t>    </a:t>
            </a:r>
            <a:r>
              <a:rPr lang="en-US" altLang="zh-CN" dirty="0" err="1"/>
              <a:t>c.a</a:t>
            </a:r>
            <a:r>
              <a:rPr lang="en-US" altLang="zh-CN" dirty="0"/>
              <a:t> = 1;</a:t>
            </a:r>
          </a:p>
          <a:p>
            <a:pPr marL="0" indent="0">
              <a:buNone/>
              <a:defRPr/>
            </a:pPr>
            <a:r>
              <a:rPr lang="en-US" altLang="zh-CN" dirty="0"/>
              <a:t>    return (</a:t>
            </a:r>
            <a:r>
              <a:rPr lang="en-US" altLang="zh-CN" dirty="0" err="1"/>
              <a:t>c.b</a:t>
            </a:r>
            <a:r>
              <a:rPr lang="en-US" altLang="zh-CN" dirty="0"/>
              <a:t> == 1); </a:t>
            </a:r>
          </a:p>
          <a:p>
            <a:pPr marL="0" indent="0">
              <a:buNone/>
              <a:defRPr/>
            </a:pPr>
            <a:r>
              <a:rPr lang="en-US" altLang="zh-CN" dirty="0"/>
              <a:t>}</a:t>
            </a:r>
            <a:endParaRPr lang="zh-CN" altLang="en-US" dirty="0"/>
          </a:p>
        </p:txBody>
      </p:sp>
      <p:sp>
        <p:nvSpPr>
          <p:cNvPr id="126980" name="TextBox 3"/>
          <p:cNvSpPr txBox="1">
            <a:spLocks noChangeArrowheads="1"/>
          </p:cNvSpPr>
          <p:nvPr/>
        </p:nvSpPr>
        <p:spPr bwMode="auto">
          <a:xfrm>
            <a:off x="6024563" y="4468813"/>
            <a:ext cx="4032250" cy="1077912"/>
          </a:xfrm>
          <a:prstGeom prst="rect">
            <a:avLst/>
          </a:prstGeom>
          <a:solidFill>
            <a:schemeClr val="accent1"/>
          </a:solidFill>
          <a:ln w="9525">
            <a:solidFill>
              <a:schemeClr val="tx1"/>
            </a:solidFill>
            <a:miter lim="800000"/>
            <a:headEnd/>
            <a:tailEnd/>
          </a:ln>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a:latin typeface="Times New Roman" panose="02020603050405020304" pitchFamily="18" charset="0"/>
              </a:rPr>
              <a:t>返回</a:t>
            </a:r>
            <a:r>
              <a:rPr lang="en-US" altLang="zh-CN">
                <a:latin typeface="Times New Roman" panose="02020603050405020304" pitchFamily="18" charset="0"/>
              </a:rPr>
              <a:t>1: Little Endian</a:t>
            </a:r>
          </a:p>
          <a:p>
            <a:pPr eaLnBrk="1" hangingPunct="1">
              <a:lnSpc>
                <a:spcPct val="100000"/>
              </a:lnSpc>
              <a:spcBef>
                <a:spcPct val="0"/>
              </a:spcBef>
              <a:buFontTx/>
              <a:buNone/>
            </a:pPr>
            <a:r>
              <a:rPr lang="zh-CN" altLang="en-US">
                <a:latin typeface="Times New Roman" panose="02020603050405020304" pitchFamily="18" charset="0"/>
              </a:rPr>
              <a:t>返回</a:t>
            </a:r>
            <a:r>
              <a:rPr lang="en-US" altLang="zh-CN">
                <a:latin typeface="Times New Roman" panose="02020603050405020304" pitchFamily="18" charset="0"/>
              </a:rPr>
              <a:t>0: Big Endian</a:t>
            </a:r>
            <a:endParaRPr lang="zh-CN" altLang="en-US">
              <a:latin typeface="Times New Roman" panose="02020603050405020304" pitchFamily="18" charset="0"/>
            </a:endParaRPr>
          </a:p>
        </p:txBody>
      </p:sp>
    </p:spTree>
    <p:extLst>
      <p:ext uri="{BB962C8B-B14F-4D97-AF65-F5344CB8AC3E}">
        <p14:creationId xmlns:p14="http://schemas.microsoft.com/office/powerpoint/2010/main" val="2420966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使用枚举类型</a:t>
            </a:r>
            <a:endParaRPr lang="zh-CN" altLang="en-US" dirty="0"/>
          </a:p>
        </p:txBody>
      </p:sp>
    </p:spTree>
    <p:extLst>
      <p:ext uri="{BB962C8B-B14F-4D97-AF65-F5344CB8AC3E}">
        <p14:creationId xmlns:p14="http://schemas.microsoft.com/office/powerpoint/2010/main" val="17742782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077" y="0"/>
            <a:ext cx="10515600" cy="1325563"/>
          </a:xfrm>
        </p:spPr>
        <p:txBody>
          <a:bodyPr/>
          <a:lstStyle/>
          <a:p>
            <a:r>
              <a:rPr lang="zh-CN" altLang="en-US"/>
              <a:t>使用枚举类型</a:t>
            </a:r>
          </a:p>
        </p:txBody>
      </p:sp>
      <p:sp>
        <p:nvSpPr>
          <p:cNvPr id="4" name="矩形 3"/>
          <p:cNvSpPr/>
          <p:nvPr/>
        </p:nvSpPr>
        <p:spPr>
          <a:xfrm>
            <a:off x="769976" y="1046163"/>
            <a:ext cx="4716423"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t>enum [</a:t>
            </a:r>
            <a:r>
              <a:rPr lang="zh-CN" altLang="en-US" sz="2400" b="1" smtClean="0"/>
              <a:t>枚举名</a:t>
            </a:r>
            <a:r>
              <a:rPr lang="en-US" altLang="zh-CN" sz="2400" b="1" smtClean="0"/>
              <a:t>]{</a:t>
            </a:r>
            <a:r>
              <a:rPr lang="zh-CN" altLang="en-US" sz="2400" b="1" smtClean="0"/>
              <a:t>枚举元素列表</a:t>
            </a:r>
            <a:r>
              <a:rPr lang="en-US" altLang="zh-CN" sz="2400" b="1" smtClean="0"/>
              <a:t>}</a:t>
            </a:r>
            <a:endParaRPr lang="zh-CN" altLang="en-US" sz="2400" b="1"/>
          </a:p>
        </p:txBody>
      </p:sp>
      <p:sp>
        <p:nvSpPr>
          <p:cNvPr id="5" name="圆角矩形 4"/>
          <p:cNvSpPr/>
          <p:nvPr/>
        </p:nvSpPr>
        <p:spPr>
          <a:xfrm>
            <a:off x="5685183" y="1046163"/>
            <a:ext cx="5607572"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dirty="0" err="1">
                <a:solidFill>
                  <a:schemeClr val="tx1"/>
                </a:solidFill>
              </a:rPr>
              <a:t>enum</a:t>
            </a:r>
            <a:r>
              <a:rPr lang="en-US" altLang="zh-CN" dirty="0">
                <a:solidFill>
                  <a:schemeClr val="tx1"/>
                </a:solidFill>
              </a:rPr>
              <a:t> Weekday{sun</a:t>
            </a:r>
            <a:r>
              <a:rPr lang="zh-CN" altLang="en-US" dirty="0">
                <a:solidFill>
                  <a:schemeClr val="tx1"/>
                </a:solidFill>
              </a:rPr>
              <a:t>，</a:t>
            </a:r>
            <a:r>
              <a:rPr lang="en-US" altLang="zh-CN" dirty="0">
                <a:solidFill>
                  <a:schemeClr val="tx1"/>
                </a:solidFill>
              </a:rPr>
              <a:t>mon</a:t>
            </a:r>
            <a:r>
              <a:rPr lang="zh-CN" altLang="en-US" dirty="0">
                <a:solidFill>
                  <a:schemeClr val="tx1"/>
                </a:solidFill>
              </a:rPr>
              <a:t>，</a:t>
            </a:r>
            <a:r>
              <a:rPr lang="en-US" altLang="zh-CN" dirty="0" err="1">
                <a:solidFill>
                  <a:schemeClr val="tx1"/>
                </a:solidFill>
              </a:rPr>
              <a:t>tue</a:t>
            </a:r>
            <a:r>
              <a:rPr lang="zh-CN" altLang="en-US" dirty="0">
                <a:solidFill>
                  <a:schemeClr val="tx1"/>
                </a:solidFill>
              </a:rPr>
              <a:t>，</a:t>
            </a:r>
            <a:r>
              <a:rPr lang="en-US" altLang="zh-CN" dirty="0">
                <a:solidFill>
                  <a:schemeClr val="tx1"/>
                </a:solidFill>
              </a:rPr>
              <a:t>wed</a:t>
            </a:r>
            <a:r>
              <a:rPr lang="zh-CN" altLang="en-US" dirty="0">
                <a:solidFill>
                  <a:schemeClr val="tx1"/>
                </a:solidFill>
              </a:rPr>
              <a:t>，</a:t>
            </a:r>
            <a:r>
              <a:rPr lang="en-US" altLang="zh-CN" dirty="0" err="1">
                <a:solidFill>
                  <a:schemeClr val="tx1"/>
                </a:solidFill>
              </a:rPr>
              <a:t>thu</a:t>
            </a:r>
            <a:r>
              <a:rPr lang="zh-CN" altLang="en-US" dirty="0">
                <a:solidFill>
                  <a:schemeClr val="tx1"/>
                </a:solidFill>
              </a:rPr>
              <a:t>，</a:t>
            </a:r>
            <a:r>
              <a:rPr lang="en-US" altLang="zh-CN" dirty="0" err="1">
                <a:solidFill>
                  <a:schemeClr val="tx1"/>
                </a:solidFill>
              </a:rPr>
              <a:t>fri</a:t>
            </a:r>
            <a:r>
              <a:rPr lang="zh-CN" altLang="en-US" dirty="0">
                <a:solidFill>
                  <a:schemeClr val="tx1"/>
                </a:solidFill>
              </a:rPr>
              <a:t>，</a:t>
            </a:r>
            <a:r>
              <a:rPr lang="en-US" altLang="zh-CN" dirty="0">
                <a:solidFill>
                  <a:schemeClr val="tx1"/>
                </a:solidFill>
              </a:rPr>
              <a:t>sat};</a:t>
            </a:r>
            <a:endParaRPr lang="zh-CN" altLang="en-US" dirty="0">
              <a:solidFill>
                <a:srgbClr val="008000"/>
              </a:solidFill>
            </a:endParaRPr>
          </a:p>
        </p:txBody>
      </p:sp>
      <p:sp>
        <p:nvSpPr>
          <p:cNvPr id="6" name="MH_Desc_1"/>
          <p:cNvSpPr/>
          <p:nvPr>
            <p:custDataLst>
              <p:tags r:id="rId1"/>
            </p:custDataLst>
          </p:nvPr>
        </p:nvSpPr>
        <p:spPr>
          <a:xfrm>
            <a:off x="769977" y="1731348"/>
            <a:ext cx="10522778" cy="46879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如果一个变量只有几种可能的值，则可以定义为</a:t>
            </a:r>
            <a:r>
              <a:rPr lang="zh-CN" altLang="en-US" b="1" dirty="0">
                <a:solidFill>
                  <a:schemeClr val="tx1"/>
                </a:solidFill>
              </a:rPr>
              <a:t>枚举</a:t>
            </a:r>
            <a:r>
              <a:rPr lang="en-US" altLang="zh-CN" dirty="0">
                <a:solidFill>
                  <a:schemeClr val="tx1"/>
                </a:solidFill>
              </a:rPr>
              <a:t>(enumeration)</a:t>
            </a:r>
            <a:r>
              <a:rPr lang="zh-CN" altLang="en-US" b="1" dirty="0">
                <a:solidFill>
                  <a:schemeClr val="tx1"/>
                </a:solidFill>
              </a:rPr>
              <a:t>类型</a:t>
            </a:r>
            <a:r>
              <a:rPr lang="zh-CN" altLang="en-US" dirty="0">
                <a:solidFill>
                  <a:schemeClr val="tx1"/>
                </a:solidFill>
              </a:rPr>
              <a:t>，所谓“枚举”就是指把可能的值一一列举出来，变量的值只限于列举出来的值的范围内</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a:solidFill>
                  <a:schemeClr val="tx1"/>
                </a:solidFill>
              </a:rPr>
              <a:t>声明枚举类型用</a:t>
            </a:r>
            <a:r>
              <a:rPr lang="en-US" altLang="zh-CN" dirty="0" err="1">
                <a:solidFill>
                  <a:schemeClr val="tx1"/>
                </a:solidFill>
              </a:rPr>
              <a:t>enum</a:t>
            </a:r>
            <a:r>
              <a:rPr lang="zh-CN" altLang="en-US" dirty="0">
                <a:solidFill>
                  <a:schemeClr val="tx1"/>
                </a:solidFill>
              </a:rPr>
              <a:t>开头。花括号中的</a:t>
            </a:r>
            <a:r>
              <a:rPr lang="en-US" altLang="zh-CN" dirty="0" err="1">
                <a:solidFill>
                  <a:schemeClr val="tx1"/>
                </a:solidFill>
              </a:rPr>
              <a:t>sun,mon</a:t>
            </a:r>
            <a:r>
              <a:rPr lang="en-US" altLang="zh-CN" dirty="0">
                <a:solidFill>
                  <a:schemeClr val="tx1"/>
                </a:solidFill>
              </a:rPr>
              <a:t>,…,</a:t>
            </a:r>
            <a:r>
              <a:rPr lang="en-US" altLang="zh-CN" dirty="0" smtClean="0">
                <a:solidFill>
                  <a:schemeClr val="tx1"/>
                </a:solidFill>
              </a:rPr>
              <a:t>sat</a:t>
            </a:r>
          </a:p>
          <a:p>
            <a:pPr algn="just">
              <a:lnSpc>
                <a:spcPct val="150000"/>
              </a:lnSpc>
              <a:defRPr/>
            </a:pPr>
            <a:r>
              <a:rPr lang="zh-CN" altLang="en-US" dirty="0" smtClean="0">
                <a:solidFill>
                  <a:schemeClr val="tx1"/>
                </a:solidFill>
              </a:rPr>
              <a:t>称为</a:t>
            </a:r>
            <a:r>
              <a:rPr lang="zh-CN" altLang="en-US" b="1" dirty="0">
                <a:solidFill>
                  <a:schemeClr val="tx1"/>
                </a:solidFill>
              </a:rPr>
              <a:t>枚举元素</a:t>
            </a:r>
            <a:r>
              <a:rPr lang="zh-CN" altLang="en-US" dirty="0">
                <a:solidFill>
                  <a:schemeClr val="tx1"/>
                </a:solidFill>
              </a:rPr>
              <a:t>或</a:t>
            </a:r>
            <a:r>
              <a:rPr lang="zh-CN" altLang="en-US" b="1" dirty="0">
                <a:solidFill>
                  <a:schemeClr val="tx1"/>
                </a:solidFill>
              </a:rPr>
              <a:t>枚举</a:t>
            </a:r>
            <a:r>
              <a:rPr lang="zh-CN" altLang="en-US" b="1" dirty="0" smtClean="0">
                <a:solidFill>
                  <a:schemeClr val="tx1"/>
                </a:solidFill>
              </a:rPr>
              <a:t>常量</a:t>
            </a:r>
            <a:r>
              <a:rPr lang="zh-CN" altLang="en-US" dirty="0" smtClean="0">
                <a:solidFill>
                  <a:schemeClr val="tx1"/>
                </a:solidFill>
              </a:rPr>
              <a:t>，所以一般建议用</a:t>
            </a:r>
            <a:r>
              <a:rPr lang="zh-CN" altLang="en-US" b="1" dirty="0" smtClean="0">
                <a:solidFill>
                  <a:schemeClr val="tx1"/>
                </a:solidFill>
              </a:rPr>
              <a:t>全大写</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a:solidFill>
                  <a:schemeClr val="tx1"/>
                </a:solidFill>
              </a:rPr>
              <a:t>也可以不声明有名字的枚举类型，而直接定义枚举</a:t>
            </a:r>
            <a:r>
              <a:rPr lang="zh-CN" altLang="en-US" dirty="0" smtClean="0">
                <a:solidFill>
                  <a:schemeClr val="tx1"/>
                </a:solidFill>
              </a:rPr>
              <a:t>变量：</a:t>
            </a:r>
            <a:endParaRPr lang="en-US" altLang="zh-CN" dirty="0" smtClean="0">
              <a:solidFill>
                <a:schemeClr val="tx1"/>
              </a:solidFill>
            </a:endParaRPr>
          </a:p>
          <a:p>
            <a:pPr algn="just">
              <a:lnSpc>
                <a:spcPct val="150000"/>
              </a:lnSpc>
              <a:defRPr/>
            </a:pPr>
            <a:endParaRPr lang="en-US" altLang="zh-CN" dirty="0">
              <a:solidFill>
                <a:schemeClr val="tx1"/>
              </a:solidFill>
            </a:endParaRPr>
          </a:p>
          <a:p>
            <a:pPr marL="342900" indent="-342900" algn="just">
              <a:lnSpc>
                <a:spcPct val="150000"/>
              </a:lnSpc>
              <a:buAutoNum type="arabicParenBoth"/>
              <a:defRPr/>
            </a:pPr>
            <a:r>
              <a:rPr lang="en-US" altLang="zh-CN" dirty="0" smtClean="0">
                <a:solidFill>
                  <a:schemeClr val="tx1"/>
                </a:solidFill>
              </a:rPr>
              <a:t>C</a:t>
            </a:r>
            <a:r>
              <a:rPr lang="zh-CN" altLang="en-US" dirty="0">
                <a:solidFill>
                  <a:schemeClr val="tx1"/>
                </a:solidFill>
              </a:rPr>
              <a:t>编译对枚举类型的枚举元素按常量处理，故称枚举常量。不要因为它们是标识符</a:t>
            </a:r>
            <a:r>
              <a:rPr lang="en-US" altLang="zh-CN" dirty="0">
                <a:solidFill>
                  <a:schemeClr val="tx1"/>
                </a:solidFill>
              </a:rPr>
              <a:t>(</a:t>
            </a:r>
            <a:r>
              <a:rPr lang="zh-CN" altLang="en-US" dirty="0">
                <a:solidFill>
                  <a:schemeClr val="tx1"/>
                </a:solidFill>
              </a:rPr>
              <a:t>有名字</a:t>
            </a:r>
            <a:r>
              <a:rPr lang="en-US" altLang="zh-CN" dirty="0">
                <a:solidFill>
                  <a:schemeClr val="tx1"/>
                </a:solidFill>
              </a:rPr>
              <a:t>)</a:t>
            </a:r>
            <a:r>
              <a:rPr lang="zh-CN" altLang="en-US" dirty="0">
                <a:solidFill>
                  <a:schemeClr val="tx1"/>
                </a:solidFill>
              </a:rPr>
              <a:t>而把它们看作变量，不能对它们赋值</a:t>
            </a:r>
            <a:r>
              <a:rPr lang="zh-CN" altLang="en-US" dirty="0" smtClean="0">
                <a:solidFill>
                  <a:schemeClr val="tx1"/>
                </a:solidFill>
              </a:rPr>
              <a:t>。</a:t>
            </a:r>
            <a:endParaRPr lang="en-US" altLang="zh-CN" dirty="0" smtClean="0">
              <a:solidFill>
                <a:schemeClr val="tx1"/>
              </a:solidFill>
            </a:endParaRPr>
          </a:p>
          <a:p>
            <a:pPr marL="342900" indent="-342900" algn="just">
              <a:lnSpc>
                <a:spcPct val="150000"/>
              </a:lnSpc>
              <a:buFontTx/>
              <a:buAutoNum type="arabicParenBoth"/>
              <a:defRPr/>
            </a:pPr>
            <a:r>
              <a:rPr lang="zh-CN" altLang="en-US" dirty="0">
                <a:solidFill>
                  <a:schemeClr val="tx1"/>
                </a:solidFill>
              </a:rPr>
              <a:t>每一个枚举元素都代表一个整数，</a:t>
            </a:r>
            <a:r>
              <a:rPr lang="en-US" altLang="zh-CN" dirty="0">
                <a:solidFill>
                  <a:schemeClr val="tx1"/>
                </a:solidFill>
              </a:rPr>
              <a:t>C</a:t>
            </a:r>
            <a:r>
              <a:rPr lang="zh-CN" altLang="en-US" dirty="0">
                <a:solidFill>
                  <a:schemeClr val="tx1"/>
                </a:solidFill>
              </a:rPr>
              <a:t>语言编译按定义时的顺序默认它们的值为</a:t>
            </a:r>
            <a:r>
              <a:rPr lang="en-US" altLang="zh-CN" dirty="0">
                <a:solidFill>
                  <a:schemeClr val="tx1"/>
                </a:solidFill>
              </a:rPr>
              <a:t>0,1,2,3,4,5…</a:t>
            </a:r>
            <a:r>
              <a:rPr lang="zh-CN" altLang="en-US" dirty="0">
                <a:solidFill>
                  <a:schemeClr val="tx1"/>
                </a:solidFill>
              </a:rPr>
              <a:t>。也</a:t>
            </a:r>
            <a:r>
              <a:rPr lang="zh-CN" altLang="en-US" dirty="0" smtClean="0">
                <a:solidFill>
                  <a:schemeClr val="tx1"/>
                </a:solidFill>
              </a:rPr>
              <a:t>可以</a:t>
            </a:r>
            <a:r>
              <a:rPr lang="zh-CN" altLang="en-US" dirty="0">
                <a:solidFill>
                  <a:schemeClr val="tx1"/>
                </a:solidFill>
              </a:rPr>
              <a:t>在定义枚举类型时显式地</a:t>
            </a:r>
            <a:r>
              <a:rPr lang="zh-CN" altLang="en-US" dirty="0" smtClean="0">
                <a:solidFill>
                  <a:schemeClr val="tx1"/>
                </a:solidFill>
              </a:rPr>
              <a:t>指定枚举</a:t>
            </a:r>
            <a:r>
              <a:rPr lang="zh-CN" altLang="en-US" dirty="0">
                <a:solidFill>
                  <a:schemeClr val="tx1"/>
                </a:solidFill>
              </a:rPr>
              <a:t>元素的</a:t>
            </a:r>
            <a:r>
              <a:rPr lang="zh-CN" altLang="en-US" dirty="0" smtClean="0">
                <a:solidFill>
                  <a:schemeClr val="tx1"/>
                </a:solidFill>
              </a:rPr>
              <a:t>数值。</a:t>
            </a:r>
            <a:endParaRPr lang="en-US" altLang="zh-CN" dirty="0" smtClean="0">
              <a:solidFill>
                <a:schemeClr val="tx1"/>
              </a:solidFill>
            </a:endParaRPr>
          </a:p>
          <a:p>
            <a:pPr marL="342900" indent="-342900" algn="just">
              <a:lnSpc>
                <a:spcPct val="150000"/>
              </a:lnSpc>
              <a:buFontTx/>
              <a:buAutoNum type="arabicParenBoth"/>
              <a:defRPr/>
            </a:pPr>
            <a:r>
              <a:rPr lang="zh-CN" altLang="en-US" dirty="0" smtClean="0">
                <a:solidFill>
                  <a:schemeClr val="tx1"/>
                </a:solidFill>
              </a:rPr>
              <a:t>枚举</a:t>
            </a:r>
            <a:r>
              <a:rPr lang="zh-CN" altLang="en-US" dirty="0">
                <a:solidFill>
                  <a:schemeClr val="tx1"/>
                </a:solidFill>
              </a:rPr>
              <a:t>元素可以用来作判断比较。枚举元素的比较规则是按其在初始化时指定的整数来进行比较的。</a:t>
            </a:r>
            <a:endParaRPr lang="en-US" altLang="zh-CN" dirty="0">
              <a:solidFill>
                <a:schemeClr val="tx1"/>
              </a:solidFill>
            </a:endParaRPr>
          </a:p>
        </p:txBody>
      </p:sp>
      <p:sp>
        <p:nvSpPr>
          <p:cNvPr id="7" name="圆角矩形 6"/>
          <p:cNvSpPr/>
          <p:nvPr/>
        </p:nvSpPr>
        <p:spPr>
          <a:xfrm>
            <a:off x="6872602" y="2258737"/>
            <a:ext cx="3802023" cy="1268260"/>
          </a:xfrm>
          <a:prstGeom prst="roundRect">
            <a:avLst>
              <a:gd name="adj" fmla="val 4935"/>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enum </a:t>
            </a:r>
            <a:r>
              <a:rPr lang="en-US" altLang="zh-CN" smtClean="0">
                <a:solidFill>
                  <a:schemeClr val="tx1"/>
                </a:solidFill>
              </a:rPr>
              <a:t>Weekday workday,weekend;</a:t>
            </a:r>
          </a:p>
          <a:p>
            <a:pPr defTabSz="363538"/>
            <a:endParaRPr lang="en-US" altLang="zh-CN">
              <a:solidFill>
                <a:schemeClr val="tx1"/>
              </a:solidFill>
            </a:endParaRPr>
          </a:p>
          <a:p>
            <a:pPr defTabSz="363538"/>
            <a:endParaRPr lang="en-US" altLang="zh-CN" smtClean="0">
              <a:solidFill>
                <a:schemeClr val="tx1"/>
              </a:solidFill>
            </a:endParaRPr>
          </a:p>
          <a:p>
            <a:pPr defTabSz="363538"/>
            <a:r>
              <a:rPr lang="en-US" altLang="zh-CN" smtClean="0">
                <a:solidFill>
                  <a:schemeClr val="tx1"/>
                </a:solidFill>
              </a:rPr>
              <a:t>    </a:t>
            </a:r>
            <a:r>
              <a:rPr lang="zh-CN" altLang="en-US" smtClean="0">
                <a:solidFill>
                  <a:schemeClr val="tx1"/>
                </a:solidFill>
              </a:rPr>
              <a:t>枚举类型</a:t>
            </a:r>
            <a:r>
              <a:rPr lang="en-US" altLang="zh-CN" smtClean="0">
                <a:solidFill>
                  <a:schemeClr val="tx1"/>
                </a:solidFill>
              </a:rPr>
              <a:t>		  </a:t>
            </a:r>
            <a:r>
              <a:rPr lang="zh-CN" altLang="en-US" smtClean="0">
                <a:solidFill>
                  <a:schemeClr val="tx1"/>
                </a:solidFill>
              </a:rPr>
              <a:t>枚举变量</a:t>
            </a:r>
            <a:endParaRPr lang="en-US" altLang="zh-CN" smtClean="0">
              <a:solidFill>
                <a:schemeClr val="tx1"/>
              </a:solidFill>
            </a:endParaRPr>
          </a:p>
        </p:txBody>
      </p:sp>
      <p:cxnSp>
        <p:nvCxnSpPr>
          <p:cNvPr id="8" name="直接连接符 7"/>
          <p:cNvCxnSpPr/>
          <p:nvPr/>
        </p:nvCxnSpPr>
        <p:spPr>
          <a:xfrm>
            <a:off x="7673008" y="2632475"/>
            <a:ext cx="0" cy="437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8975034" y="2622536"/>
            <a:ext cx="964096" cy="198783"/>
          </a:xfrm>
          <a:custGeom>
            <a:avLst/>
            <a:gdLst>
              <a:gd name="connsiteX0" fmla="*/ 0 w 964096"/>
              <a:gd name="connsiteY0" fmla="*/ 0 h 198783"/>
              <a:gd name="connsiteX1" fmla="*/ 0 w 964096"/>
              <a:gd name="connsiteY1" fmla="*/ 198783 h 198783"/>
              <a:gd name="connsiteX2" fmla="*/ 964096 w 964096"/>
              <a:gd name="connsiteY2" fmla="*/ 198783 h 198783"/>
              <a:gd name="connsiteX3" fmla="*/ 964096 w 964096"/>
              <a:gd name="connsiteY3" fmla="*/ 9939 h 198783"/>
            </a:gdLst>
            <a:ahLst/>
            <a:cxnLst>
              <a:cxn ang="0">
                <a:pos x="connsiteX0" y="connsiteY0"/>
              </a:cxn>
              <a:cxn ang="0">
                <a:pos x="connsiteX1" y="connsiteY1"/>
              </a:cxn>
              <a:cxn ang="0">
                <a:pos x="connsiteX2" y="connsiteY2"/>
              </a:cxn>
              <a:cxn ang="0">
                <a:pos x="connsiteX3" y="connsiteY3"/>
              </a:cxn>
            </a:cxnLst>
            <a:rect l="l" t="t" r="r" b="b"/>
            <a:pathLst>
              <a:path w="964096" h="198783">
                <a:moveTo>
                  <a:pt x="0" y="0"/>
                </a:moveTo>
                <a:lnTo>
                  <a:pt x="0" y="198783"/>
                </a:lnTo>
                <a:lnTo>
                  <a:pt x="964096" y="198783"/>
                </a:lnTo>
                <a:lnTo>
                  <a:pt x="964096" y="9939"/>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a:off x="9422295" y="2821319"/>
            <a:ext cx="0" cy="248478"/>
          </a:xfrm>
          <a:prstGeom prst="line">
            <a:avLst/>
          </a:prstGeom>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869366" y="3841274"/>
            <a:ext cx="7718041" cy="426224"/>
          </a:xfrm>
          <a:prstGeom prst="roundRect">
            <a:avLst>
              <a:gd name="adj" fmla="val 1273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enum </a:t>
            </a:r>
            <a:r>
              <a:rPr lang="en-US" altLang="zh-CN" smtClean="0">
                <a:solidFill>
                  <a:schemeClr val="tx1"/>
                </a:solidFill>
              </a:rPr>
              <a:t>{</a:t>
            </a:r>
            <a:r>
              <a:rPr lang="en-US" altLang="zh-CN">
                <a:solidFill>
                  <a:schemeClr val="tx1"/>
                </a:solidFill>
              </a:rPr>
              <a:t>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smtClean="0">
                <a:solidFill>
                  <a:schemeClr val="tx1"/>
                </a:solidFill>
              </a:rPr>
              <a:t>sat}workday,weekend;</a:t>
            </a:r>
            <a:endParaRPr lang="zh-CN" altLang="en-US">
              <a:solidFill>
                <a:srgbClr val="008000"/>
              </a:solidFill>
            </a:endParaRPr>
          </a:p>
        </p:txBody>
      </p:sp>
      <p:sp>
        <p:nvSpPr>
          <p:cNvPr id="11" name="圆角矩形 10"/>
          <p:cNvSpPr/>
          <p:nvPr/>
        </p:nvSpPr>
        <p:spPr>
          <a:xfrm>
            <a:off x="5685183" y="5523707"/>
            <a:ext cx="5607572" cy="413766"/>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2000" dirty="0" err="1">
                <a:solidFill>
                  <a:schemeClr val="tx1"/>
                </a:solidFill>
              </a:rPr>
              <a:t>enum</a:t>
            </a:r>
            <a:r>
              <a:rPr lang="en-US" altLang="zh-CN" sz="2000" dirty="0">
                <a:solidFill>
                  <a:schemeClr val="tx1"/>
                </a:solidFill>
              </a:rPr>
              <a:t> </a:t>
            </a:r>
            <a:r>
              <a:rPr lang="en-US" altLang="zh-CN" sz="2000" dirty="0" smtClean="0">
                <a:solidFill>
                  <a:schemeClr val="tx1"/>
                </a:solidFill>
              </a:rPr>
              <a:t>Weekday{sun=7,mon=1,tue,wed,thu,fri,sat</a:t>
            </a:r>
            <a:r>
              <a:rPr lang="en-US" altLang="zh-CN" sz="2000" dirty="0">
                <a:solidFill>
                  <a:schemeClr val="tx1"/>
                </a:solidFill>
              </a:rPr>
              <a:t>};</a:t>
            </a:r>
            <a:endParaRPr lang="zh-CN" altLang="en-US" sz="2000" dirty="0">
              <a:solidFill>
                <a:srgbClr val="008000"/>
              </a:solidFill>
            </a:endParaRPr>
          </a:p>
        </p:txBody>
      </p:sp>
    </p:spTree>
    <p:extLst>
      <p:ext uri="{BB962C8B-B14F-4D97-AF65-F5344CB8AC3E}">
        <p14:creationId xmlns:p14="http://schemas.microsoft.com/office/powerpoint/2010/main" val="16102730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197" y="297049"/>
            <a:ext cx="10515600" cy="953383"/>
          </a:xfrm>
        </p:spPr>
        <p:txBody>
          <a:bodyPr/>
          <a:lstStyle/>
          <a:p>
            <a:r>
              <a:rPr lang="zh-CN" altLang="en-US" dirty="0"/>
              <a:t>使用枚举类型</a:t>
            </a:r>
          </a:p>
        </p:txBody>
      </p:sp>
      <p:sp>
        <p:nvSpPr>
          <p:cNvPr id="8" name="内容占位符 2"/>
          <p:cNvSpPr>
            <a:spLocks noGrp="1"/>
          </p:cNvSpPr>
          <p:nvPr>
            <p:ph idx="1"/>
          </p:nvPr>
        </p:nvSpPr>
        <p:spPr>
          <a:xfrm>
            <a:off x="477197" y="1112881"/>
            <a:ext cx="2317761" cy="3101309"/>
          </a:xfrm>
        </p:spPr>
        <p:txBody>
          <a:bodyPr>
            <a:noAutofit/>
          </a:bodyPr>
          <a:lstStyle/>
          <a:p>
            <a:pPr marL="88900" indent="-8890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9.12】</a:t>
            </a:r>
            <a:r>
              <a:rPr lang="zh-CN" altLang="en-US" sz="2000" dirty="0">
                <a:solidFill>
                  <a:schemeClr val="accent1"/>
                </a:solidFill>
              </a:rPr>
              <a:t>口袋中有红、黄、蓝、白、黑</a:t>
            </a:r>
            <a:r>
              <a:rPr lang="en-US" altLang="zh-CN" sz="2000" dirty="0">
                <a:solidFill>
                  <a:schemeClr val="accent1"/>
                </a:solidFill>
              </a:rPr>
              <a:t>5</a:t>
            </a:r>
            <a:r>
              <a:rPr lang="zh-CN" altLang="en-US" sz="2000" dirty="0">
                <a:solidFill>
                  <a:schemeClr val="accent1"/>
                </a:solidFill>
              </a:rPr>
              <a:t>种颜色的球若干个。每次从口袋中先后取出</a:t>
            </a:r>
            <a:r>
              <a:rPr lang="en-US" altLang="zh-CN" sz="2000" dirty="0">
                <a:solidFill>
                  <a:schemeClr val="accent1"/>
                </a:solidFill>
              </a:rPr>
              <a:t>3</a:t>
            </a:r>
            <a:r>
              <a:rPr lang="zh-CN" altLang="en-US" sz="2000" dirty="0">
                <a:solidFill>
                  <a:schemeClr val="accent1"/>
                </a:solidFill>
              </a:rPr>
              <a:t>个球，问得到</a:t>
            </a:r>
            <a:r>
              <a:rPr lang="en-US" altLang="zh-CN" sz="2000" dirty="0">
                <a:solidFill>
                  <a:schemeClr val="accent1"/>
                </a:solidFill>
              </a:rPr>
              <a:t>3</a:t>
            </a:r>
            <a:r>
              <a:rPr lang="zh-CN" altLang="en-US" sz="2000" dirty="0">
                <a:solidFill>
                  <a:schemeClr val="accent1"/>
                </a:solidFill>
              </a:rPr>
              <a:t>种不同颜色的球的可能取法，输出每种排列的情况。</a:t>
            </a:r>
          </a:p>
        </p:txBody>
      </p:sp>
      <p:sp>
        <p:nvSpPr>
          <p:cNvPr id="5" name="圆角矩形 12">
            <a:extLst>
              <a:ext uri="{FF2B5EF4-FFF2-40B4-BE49-F238E27FC236}">
                <a16:creationId xmlns:a16="http://schemas.microsoft.com/office/drawing/2014/main" id="{5382CD89-35B6-4BD4-B332-B011068CC402}"/>
              </a:ext>
            </a:extLst>
          </p:cNvPr>
          <p:cNvSpPr/>
          <p:nvPr/>
        </p:nvSpPr>
        <p:spPr>
          <a:xfrm>
            <a:off x="3045125" y="483079"/>
            <a:ext cx="9056252" cy="60821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tIns="36000" bIns="36000" numCol="1" spcCol="360000" rtlCol="0" anchor="t"/>
          <a:lstStyle/>
          <a:p>
            <a:pPr defTabSz="363538"/>
            <a:r>
              <a:rPr lang="en-US" altLang="zh-CN" sz="1700" dirty="0"/>
              <a:t>#include &lt;</a:t>
            </a:r>
            <a:r>
              <a:rPr lang="en-US" altLang="zh-CN" sz="1700" dirty="0" err="1"/>
              <a:t>stdio.h</a:t>
            </a:r>
            <a:r>
              <a:rPr lang="en-US" altLang="zh-CN" sz="1700" dirty="0"/>
              <a:t>&gt;</a:t>
            </a:r>
          </a:p>
          <a:p>
            <a:pPr defTabSz="363538"/>
            <a:r>
              <a:rPr lang="en-US" altLang="zh-CN" sz="1700" dirty="0" err="1"/>
              <a:t>int</a:t>
            </a:r>
            <a:r>
              <a:rPr lang="en-US" altLang="zh-CN" sz="1700" dirty="0"/>
              <a:t> main()</a:t>
            </a:r>
          </a:p>
          <a:p>
            <a:pPr defTabSz="363538"/>
            <a:r>
              <a:rPr lang="en-US" altLang="zh-CN" sz="1700" dirty="0"/>
              <a:t>{	</a:t>
            </a:r>
            <a:r>
              <a:rPr lang="en-US" altLang="zh-CN" sz="1700" dirty="0" err="1"/>
              <a:t>enum</a:t>
            </a:r>
            <a:r>
              <a:rPr lang="en-US" altLang="zh-CN" sz="1700" dirty="0"/>
              <a:t> Color {</a:t>
            </a:r>
            <a:r>
              <a:rPr lang="en-US" altLang="zh-CN" sz="1700" dirty="0" err="1"/>
              <a:t>red,yellow,blue,white,black</a:t>
            </a:r>
            <a:r>
              <a:rPr lang="en-US" altLang="zh-CN" sz="1700" dirty="0"/>
              <a:t>};	</a:t>
            </a:r>
            <a:r>
              <a:rPr lang="en-US" altLang="zh-CN" sz="1700" dirty="0" smtClean="0"/>
              <a:t>	</a:t>
            </a:r>
            <a:r>
              <a:rPr lang="en-US" altLang="zh-CN" sz="1700" dirty="0" smtClean="0">
                <a:solidFill>
                  <a:srgbClr val="008000"/>
                </a:solidFill>
              </a:rPr>
              <a:t>//</a:t>
            </a:r>
            <a:r>
              <a:rPr lang="zh-CN" altLang="en-US" sz="1700" dirty="0">
                <a:solidFill>
                  <a:srgbClr val="008000"/>
                </a:solidFill>
              </a:rPr>
              <a:t>声明枚举类型</a:t>
            </a:r>
            <a:r>
              <a:rPr lang="en-US" altLang="zh-CN" sz="1700" dirty="0" err="1">
                <a:solidFill>
                  <a:srgbClr val="008000"/>
                </a:solidFill>
              </a:rPr>
              <a:t>enum</a:t>
            </a:r>
            <a:r>
              <a:rPr lang="en-US" altLang="zh-CN" sz="1700" dirty="0">
                <a:solidFill>
                  <a:srgbClr val="008000"/>
                </a:solidFill>
              </a:rPr>
              <a:t> Color</a:t>
            </a:r>
          </a:p>
          <a:p>
            <a:pPr defTabSz="363538"/>
            <a:r>
              <a:rPr lang="en-US" altLang="zh-CN" sz="1700" dirty="0"/>
              <a:t>	</a:t>
            </a:r>
            <a:r>
              <a:rPr lang="en-US" altLang="zh-CN" sz="1700" dirty="0" err="1"/>
              <a:t>enum</a:t>
            </a:r>
            <a:r>
              <a:rPr lang="en-US" altLang="zh-CN" sz="1700" dirty="0"/>
              <a:t> Color </a:t>
            </a:r>
            <a:r>
              <a:rPr lang="en-US" altLang="zh-CN" sz="1700" dirty="0" err="1"/>
              <a:t>i,j,k,pri</a:t>
            </a:r>
            <a:r>
              <a:rPr lang="en-US" altLang="zh-CN" sz="1700" dirty="0"/>
              <a:t>;	</a:t>
            </a:r>
            <a:r>
              <a:rPr lang="en-US" altLang="zh-CN" sz="1700" dirty="0" smtClean="0"/>
              <a:t>							</a:t>
            </a:r>
            <a:r>
              <a:rPr lang="en-US" altLang="zh-CN" sz="1700" dirty="0">
                <a:solidFill>
                  <a:srgbClr val="008000"/>
                </a:solidFill>
              </a:rPr>
              <a:t>//</a:t>
            </a:r>
            <a:r>
              <a:rPr lang="zh-CN" altLang="en-US" sz="1700" dirty="0">
                <a:solidFill>
                  <a:srgbClr val="008000"/>
                </a:solidFill>
              </a:rPr>
              <a:t>定义枚举变量</a:t>
            </a:r>
            <a:r>
              <a:rPr lang="en-US" altLang="zh-CN" sz="1700" dirty="0" err="1">
                <a:solidFill>
                  <a:srgbClr val="008000"/>
                </a:solidFill>
              </a:rPr>
              <a:t>i,j,k,pri</a:t>
            </a:r>
            <a:endParaRPr lang="en-US" altLang="zh-CN" sz="1700" dirty="0">
              <a:solidFill>
                <a:srgbClr val="008000"/>
              </a:solidFill>
            </a:endParaRPr>
          </a:p>
          <a:p>
            <a:pPr defTabSz="363538"/>
            <a:r>
              <a:rPr lang="en-US" altLang="zh-CN" sz="1700" dirty="0"/>
              <a:t>	</a:t>
            </a:r>
            <a:r>
              <a:rPr lang="en-US" altLang="zh-CN" sz="1700" dirty="0" err="1"/>
              <a:t>int</a:t>
            </a:r>
            <a:r>
              <a:rPr lang="en-US" altLang="zh-CN" sz="1700" dirty="0"/>
              <a:t> </a:t>
            </a:r>
            <a:r>
              <a:rPr lang="en-US" altLang="zh-CN" sz="1700" dirty="0" err="1"/>
              <a:t>n,loop</a:t>
            </a:r>
            <a:r>
              <a:rPr lang="en-US" altLang="zh-CN" sz="1700" dirty="0"/>
              <a:t>;</a:t>
            </a:r>
          </a:p>
          <a:p>
            <a:pPr defTabSz="363538"/>
            <a:r>
              <a:rPr lang="en-US" altLang="zh-CN" sz="1700" dirty="0"/>
              <a:t>	n=0</a:t>
            </a:r>
            <a:r>
              <a:rPr lang="en-US" altLang="zh-CN" sz="1700" dirty="0" smtClean="0"/>
              <a:t>;</a:t>
            </a:r>
            <a:endParaRPr lang="en-US" altLang="zh-CN" sz="1700" dirty="0"/>
          </a:p>
          <a:p>
            <a:pPr defTabSz="363538"/>
            <a:r>
              <a:rPr lang="en-US" altLang="zh-CN" sz="1700" dirty="0"/>
              <a:t>	for(</a:t>
            </a:r>
            <a:r>
              <a:rPr lang="en-US" altLang="zh-CN" sz="1700" dirty="0" err="1"/>
              <a:t>i</a:t>
            </a:r>
            <a:r>
              <a:rPr lang="en-US" altLang="zh-CN" sz="1700" dirty="0"/>
              <a:t>=</a:t>
            </a:r>
            <a:r>
              <a:rPr lang="en-US" altLang="zh-CN" sz="1700" dirty="0" err="1"/>
              <a:t>red;i</a:t>
            </a:r>
            <a:r>
              <a:rPr lang="en-US" altLang="zh-CN" sz="1700" dirty="0"/>
              <a:t>&lt;=</a:t>
            </a:r>
            <a:r>
              <a:rPr lang="en-US" altLang="zh-CN" sz="1700" dirty="0" err="1"/>
              <a:t>black;i</a:t>
            </a:r>
            <a:r>
              <a:rPr lang="en-US" altLang="zh-CN" sz="1700" dirty="0"/>
              <a:t>++)	</a:t>
            </a:r>
            <a:r>
              <a:rPr lang="en-US" altLang="zh-CN" sz="1700" dirty="0" smtClean="0"/>
              <a:t>					</a:t>
            </a:r>
            <a:r>
              <a:rPr lang="en-US" altLang="zh-CN" sz="1700" dirty="0">
                <a:solidFill>
                  <a:srgbClr val="008000"/>
                </a:solidFill>
              </a:rPr>
              <a:t>//</a:t>
            </a:r>
            <a:r>
              <a:rPr lang="zh-CN" altLang="en-US" sz="1700" dirty="0">
                <a:solidFill>
                  <a:srgbClr val="008000"/>
                </a:solidFill>
              </a:rPr>
              <a:t>外循环使</a:t>
            </a:r>
            <a:r>
              <a:rPr lang="en-US" altLang="zh-CN" sz="1700" dirty="0" err="1">
                <a:solidFill>
                  <a:srgbClr val="008000"/>
                </a:solidFill>
              </a:rPr>
              <a:t>i</a:t>
            </a:r>
            <a:r>
              <a:rPr lang="zh-CN" altLang="en-US" sz="1700" dirty="0">
                <a:solidFill>
                  <a:srgbClr val="008000"/>
                </a:solidFill>
              </a:rPr>
              <a:t>的值从</a:t>
            </a:r>
            <a:r>
              <a:rPr lang="en-US" altLang="zh-CN" sz="1700" dirty="0">
                <a:solidFill>
                  <a:srgbClr val="008000"/>
                </a:solidFill>
              </a:rPr>
              <a:t>red</a:t>
            </a:r>
            <a:r>
              <a:rPr lang="zh-CN" altLang="en-US" sz="1700" dirty="0">
                <a:solidFill>
                  <a:srgbClr val="008000"/>
                </a:solidFill>
              </a:rPr>
              <a:t>变到</a:t>
            </a:r>
            <a:r>
              <a:rPr lang="en-US" altLang="zh-CN" sz="1700" dirty="0">
                <a:solidFill>
                  <a:srgbClr val="008000"/>
                </a:solidFill>
              </a:rPr>
              <a:t>black</a:t>
            </a:r>
          </a:p>
          <a:p>
            <a:pPr defTabSz="363538"/>
            <a:r>
              <a:rPr lang="en-US" altLang="zh-CN" sz="1700" dirty="0"/>
              <a:t>		for(j=</a:t>
            </a:r>
            <a:r>
              <a:rPr lang="en-US" altLang="zh-CN" sz="1700" dirty="0" err="1"/>
              <a:t>red;j</a:t>
            </a:r>
            <a:r>
              <a:rPr lang="en-US" altLang="zh-CN" sz="1700" dirty="0"/>
              <a:t>&lt;=</a:t>
            </a:r>
            <a:r>
              <a:rPr lang="en-US" altLang="zh-CN" sz="1700" dirty="0" err="1"/>
              <a:t>black;j</a:t>
            </a:r>
            <a:r>
              <a:rPr lang="en-US" altLang="zh-CN" sz="1700" dirty="0"/>
              <a:t>++)	</a:t>
            </a:r>
            <a:r>
              <a:rPr lang="en-US" altLang="zh-CN" sz="1700" dirty="0" smtClean="0"/>
              <a:t>		  		</a:t>
            </a:r>
            <a:r>
              <a:rPr lang="en-US" altLang="zh-CN" sz="1700" dirty="0">
                <a:solidFill>
                  <a:srgbClr val="008000"/>
                </a:solidFill>
              </a:rPr>
              <a:t>//</a:t>
            </a:r>
            <a:r>
              <a:rPr lang="zh-CN" altLang="en-US" sz="1700" dirty="0">
                <a:solidFill>
                  <a:srgbClr val="008000"/>
                </a:solidFill>
              </a:rPr>
              <a:t>中循环使</a:t>
            </a:r>
            <a:r>
              <a:rPr lang="en-US" altLang="zh-CN" sz="1700" dirty="0">
                <a:solidFill>
                  <a:srgbClr val="008000"/>
                </a:solidFill>
              </a:rPr>
              <a:t>j</a:t>
            </a:r>
            <a:r>
              <a:rPr lang="zh-CN" altLang="en-US" sz="1700" dirty="0">
                <a:solidFill>
                  <a:srgbClr val="008000"/>
                </a:solidFill>
              </a:rPr>
              <a:t>的值从</a:t>
            </a:r>
            <a:r>
              <a:rPr lang="en-US" altLang="zh-CN" sz="1700" dirty="0">
                <a:solidFill>
                  <a:srgbClr val="008000"/>
                </a:solidFill>
              </a:rPr>
              <a:t>red</a:t>
            </a:r>
            <a:r>
              <a:rPr lang="zh-CN" altLang="en-US" sz="1700" dirty="0">
                <a:solidFill>
                  <a:srgbClr val="008000"/>
                </a:solidFill>
              </a:rPr>
              <a:t>变到</a:t>
            </a:r>
            <a:r>
              <a:rPr lang="en-US" altLang="zh-CN" sz="1700" dirty="0">
                <a:solidFill>
                  <a:srgbClr val="008000"/>
                </a:solidFill>
              </a:rPr>
              <a:t>black</a:t>
            </a:r>
          </a:p>
          <a:p>
            <a:pPr defTabSz="363538"/>
            <a:r>
              <a:rPr lang="en-US" altLang="zh-CN" sz="1700" dirty="0"/>
              <a:t>			if(</a:t>
            </a:r>
            <a:r>
              <a:rPr lang="en-US" altLang="zh-CN" sz="1700" dirty="0" err="1"/>
              <a:t>i</a:t>
            </a:r>
            <a:r>
              <a:rPr lang="en-US" altLang="zh-CN" sz="1700" dirty="0"/>
              <a:t>!=j)	//</a:t>
            </a:r>
            <a:r>
              <a:rPr lang="zh-CN" altLang="en-US" sz="1700" dirty="0"/>
              <a:t>如果二球不同色</a:t>
            </a:r>
          </a:p>
          <a:p>
            <a:pPr defTabSz="363538"/>
            <a:r>
              <a:rPr lang="zh-CN" altLang="en-US" sz="1700" dirty="0"/>
              <a:t>			</a:t>
            </a:r>
            <a:r>
              <a:rPr lang="en-US" altLang="zh-CN" sz="1700" dirty="0"/>
              <a:t>{	</a:t>
            </a:r>
            <a:endParaRPr lang="en-US" altLang="zh-CN" sz="1700" dirty="0" smtClean="0"/>
          </a:p>
          <a:p>
            <a:pPr defTabSz="363538"/>
            <a:r>
              <a:rPr lang="en-US" altLang="zh-CN" sz="1700" dirty="0"/>
              <a:t> </a:t>
            </a:r>
            <a:r>
              <a:rPr lang="en-US" altLang="zh-CN" sz="1700" dirty="0" smtClean="0"/>
              <a:t>             for </a:t>
            </a:r>
            <a:r>
              <a:rPr lang="en-US" altLang="zh-CN" sz="1700" dirty="0"/>
              <a:t>(k=</a:t>
            </a:r>
            <a:r>
              <a:rPr lang="en-US" altLang="zh-CN" sz="1700" dirty="0" err="1"/>
              <a:t>red;k</a:t>
            </a:r>
            <a:r>
              <a:rPr lang="en-US" altLang="zh-CN" sz="1700" dirty="0"/>
              <a:t>&lt;=</a:t>
            </a:r>
            <a:r>
              <a:rPr lang="en-US" altLang="zh-CN" sz="1700" dirty="0" err="1"/>
              <a:t>black;k</a:t>
            </a:r>
            <a:r>
              <a:rPr lang="en-US" altLang="zh-CN" sz="1700" dirty="0"/>
              <a:t>++)	</a:t>
            </a:r>
            <a:r>
              <a:rPr lang="en-US" altLang="zh-CN" sz="1700" dirty="0" smtClean="0"/>
              <a:t>			</a:t>
            </a:r>
            <a:r>
              <a:rPr lang="en-US" altLang="zh-CN" sz="1700" dirty="0">
                <a:solidFill>
                  <a:srgbClr val="008000"/>
                </a:solidFill>
              </a:rPr>
              <a:t>//</a:t>
            </a:r>
            <a:r>
              <a:rPr lang="zh-CN" altLang="en-US" sz="1700" dirty="0">
                <a:solidFill>
                  <a:srgbClr val="008000"/>
                </a:solidFill>
              </a:rPr>
              <a:t>內循环使</a:t>
            </a:r>
            <a:r>
              <a:rPr lang="en-US" altLang="zh-CN" sz="1700" dirty="0">
                <a:solidFill>
                  <a:srgbClr val="008000"/>
                </a:solidFill>
              </a:rPr>
              <a:t>k</a:t>
            </a:r>
            <a:r>
              <a:rPr lang="zh-CN" altLang="en-US" sz="1700" dirty="0">
                <a:solidFill>
                  <a:srgbClr val="008000"/>
                </a:solidFill>
              </a:rPr>
              <a:t>的值从</a:t>
            </a:r>
            <a:r>
              <a:rPr lang="en-US" altLang="zh-CN" sz="1700" dirty="0">
                <a:solidFill>
                  <a:srgbClr val="008000"/>
                </a:solidFill>
              </a:rPr>
              <a:t>red</a:t>
            </a:r>
            <a:r>
              <a:rPr lang="zh-CN" altLang="en-US" sz="1700" dirty="0">
                <a:solidFill>
                  <a:srgbClr val="008000"/>
                </a:solidFill>
              </a:rPr>
              <a:t>变到</a:t>
            </a:r>
            <a:r>
              <a:rPr lang="en-US" altLang="zh-CN" sz="1700" dirty="0">
                <a:solidFill>
                  <a:srgbClr val="008000"/>
                </a:solidFill>
              </a:rPr>
              <a:t>black</a:t>
            </a:r>
          </a:p>
          <a:p>
            <a:pPr defTabSz="363538"/>
            <a:r>
              <a:rPr lang="en-US" altLang="zh-CN" sz="1700" dirty="0"/>
              <a:t>					if ((k!=</a:t>
            </a:r>
            <a:r>
              <a:rPr lang="en-US" altLang="zh-CN" sz="1700" dirty="0" err="1"/>
              <a:t>i</a:t>
            </a:r>
            <a:r>
              <a:rPr lang="en-US" altLang="zh-CN" sz="1700" dirty="0"/>
              <a:t>) &amp;&amp; (k!=j))	</a:t>
            </a:r>
            <a:r>
              <a:rPr lang="en-US" altLang="zh-CN" sz="1700" dirty="0" smtClean="0"/>
              <a:t>			</a:t>
            </a:r>
            <a:r>
              <a:rPr lang="en-US" altLang="zh-CN" sz="1700" dirty="0">
                <a:solidFill>
                  <a:srgbClr val="008000"/>
                </a:solidFill>
              </a:rPr>
              <a:t>//</a:t>
            </a:r>
            <a:r>
              <a:rPr lang="zh-CN" altLang="en-US" sz="1700" dirty="0">
                <a:solidFill>
                  <a:srgbClr val="008000"/>
                </a:solidFill>
              </a:rPr>
              <a:t>如果</a:t>
            </a:r>
            <a:r>
              <a:rPr lang="en-US" altLang="zh-CN" sz="1700" dirty="0">
                <a:solidFill>
                  <a:srgbClr val="008000"/>
                </a:solidFill>
              </a:rPr>
              <a:t>3</a:t>
            </a:r>
            <a:r>
              <a:rPr lang="zh-CN" altLang="en-US" sz="1700" dirty="0">
                <a:solidFill>
                  <a:srgbClr val="008000"/>
                </a:solidFill>
              </a:rPr>
              <a:t>球不同色</a:t>
            </a:r>
          </a:p>
          <a:p>
            <a:pPr defTabSz="363538"/>
            <a:r>
              <a:rPr lang="zh-CN" altLang="en-US" sz="1700" dirty="0"/>
              <a:t>					</a:t>
            </a:r>
            <a:r>
              <a:rPr lang="en-US" altLang="zh-CN" sz="1700" dirty="0"/>
              <a:t>{	n=n+1;	</a:t>
            </a:r>
            <a:r>
              <a:rPr lang="en-US" altLang="zh-CN" sz="1700" dirty="0" smtClean="0"/>
              <a:t>				</a:t>
            </a:r>
            <a:r>
              <a:rPr lang="en-US" altLang="zh-CN" sz="1700" dirty="0">
                <a:solidFill>
                  <a:srgbClr val="008000"/>
                </a:solidFill>
              </a:rPr>
              <a:t>//</a:t>
            </a:r>
            <a:r>
              <a:rPr lang="zh-CN" altLang="en-US" sz="1700" dirty="0">
                <a:solidFill>
                  <a:srgbClr val="008000"/>
                </a:solidFill>
              </a:rPr>
              <a:t>符合条件的次数加</a:t>
            </a:r>
            <a:r>
              <a:rPr lang="en-US" altLang="zh-CN" sz="1700" dirty="0">
                <a:solidFill>
                  <a:srgbClr val="008000"/>
                </a:solidFill>
              </a:rPr>
              <a:t>1</a:t>
            </a:r>
          </a:p>
          <a:p>
            <a:pPr defTabSz="363538"/>
            <a:r>
              <a:rPr lang="en-US" altLang="zh-CN" sz="1700" dirty="0"/>
              <a:t>						</a:t>
            </a:r>
            <a:r>
              <a:rPr lang="en-US" altLang="zh-CN" sz="1700" dirty="0" err="1"/>
              <a:t>printf</a:t>
            </a:r>
            <a:r>
              <a:rPr lang="en-US" altLang="zh-CN" sz="1700" dirty="0"/>
              <a:t>("%-4d",n);	</a:t>
            </a:r>
            <a:r>
              <a:rPr lang="en-US" altLang="zh-CN" sz="1700" dirty="0" smtClean="0"/>
              <a:t>		</a:t>
            </a:r>
            <a:r>
              <a:rPr lang="en-US" altLang="zh-CN" sz="1700" dirty="0">
                <a:solidFill>
                  <a:srgbClr val="008000"/>
                </a:solidFill>
              </a:rPr>
              <a:t>//</a:t>
            </a:r>
            <a:r>
              <a:rPr lang="zh-CN" altLang="en-US" sz="1700" dirty="0">
                <a:solidFill>
                  <a:srgbClr val="008000"/>
                </a:solidFill>
              </a:rPr>
              <a:t>输出当前是第几个符合条件的组合</a:t>
            </a:r>
          </a:p>
          <a:p>
            <a:pPr defTabSz="363538"/>
            <a:r>
              <a:rPr lang="zh-CN" altLang="en-US" sz="1700" dirty="0"/>
              <a:t>						</a:t>
            </a:r>
            <a:endParaRPr lang="en-US" altLang="zh-CN" sz="1700" dirty="0" smtClean="0"/>
          </a:p>
          <a:p>
            <a:pPr defTabSz="363538"/>
            <a:r>
              <a:rPr lang="en-US" altLang="zh-CN" sz="1700" dirty="0"/>
              <a:t> </a:t>
            </a:r>
            <a:r>
              <a:rPr lang="en-US" altLang="zh-CN" sz="1700" dirty="0" smtClean="0"/>
              <a:t>                   //</a:t>
            </a:r>
            <a:r>
              <a:rPr lang="zh-CN" altLang="en-US" sz="1700" dirty="0" smtClean="0"/>
              <a:t>暂时略过显示</a:t>
            </a:r>
            <a:r>
              <a:rPr lang="en-US" altLang="zh-CN" sz="1700" dirty="0" err="1" smtClean="0"/>
              <a:t>i,j,k</a:t>
            </a:r>
            <a:r>
              <a:rPr lang="zh-CN" altLang="en-US" sz="1700" dirty="0" smtClean="0"/>
              <a:t>对应英文单词的</a:t>
            </a:r>
            <a:r>
              <a:rPr lang="en-US" altLang="zh-CN" sz="1700" dirty="0" smtClean="0"/>
              <a:t>for</a:t>
            </a:r>
            <a:r>
              <a:rPr lang="zh-CN" altLang="en-US" sz="1700" dirty="0" smtClean="0"/>
              <a:t>循环</a:t>
            </a:r>
            <a:endParaRPr lang="en-US" altLang="zh-CN" sz="1700" dirty="0" smtClean="0"/>
          </a:p>
          <a:p>
            <a:pPr defTabSz="363538"/>
            <a:r>
              <a:rPr lang="en-US" altLang="zh-CN" sz="1700" dirty="0"/>
              <a:t>						</a:t>
            </a:r>
            <a:endParaRPr lang="en-US" altLang="zh-CN" sz="1700" dirty="0" smtClean="0"/>
          </a:p>
          <a:p>
            <a:pPr defTabSz="363538"/>
            <a:r>
              <a:rPr lang="en-US" altLang="zh-CN" sz="1700" dirty="0"/>
              <a:t> </a:t>
            </a:r>
            <a:r>
              <a:rPr lang="en-US" altLang="zh-CN" sz="1700" dirty="0" smtClean="0"/>
              <a:t>                   </a:t>
            </a:r>
            <a:r>
              <a:rPr lang="en-US" altLang="zh-CN" sz="1700" dirty="0" err="1" smtClean="0"/>
              <a:t>printf</a:t>
            </a:r>
            <a:r>
              <a:rPr lang="en-US" altLang="zh-CN" sz="1700" dirty="0"/>
              <a:t>("\n");</a:t>
            </a:r>
          </a:p>
          <a:p>
            <a:pPr defTabSz="363538"/>
            <a:r>
              <a:rPr lang="en-US" altLang="zh-CN" sz="1700" dirty="0"/>
              <a:t>					}</a:t>
            </a:r>
          </a:p>
          <a:p>
            <a:pPr defTabSz="363538"/>
            <a:r>
              <a:rPr lang="en-US" altLang="zh-CN" sz="1700" dirty="0"/>
              <a:t>			}</a:t>
            </a:r>
          </a:p>
          <a:p>
            <a:pPr defTabSz="363538"/>
            <a:r>
              <a:rPr lang="en-US" altLang="zh-CN" sz="1700" dirty="0"/>
              <a:t>	</a:t>
            </a:r>
            <a:r>
              <a:rPr lang="en-US" altLang="zh-CN" sz="1700" dirty="0" err="1"/>
              <a:t>printf</a:t>
            </a:r>
            <a:r>
              <a:rPr lang="en-US" altLang="zh-CN" sz="1700" dirty="0"/>
              <a:t>("\</a:t>
            </a:r>
            <a:r>
              <a:rPr lang="en-US" altLang="zh-CN" sz="1700" dirty="0" err="1"/>
              <a:t>ntotal</a:t>
            </a:r>
            <a:r>
              <a:rPr lang="en-US" altLang="zh-CN" sz="1700" dirty="0"/>
              <a:t>:%5d\</a:t>
            </a:r>
            <a:r>
              <a:rPr lang="en-US" altLang="zh-CN" sz="1700" dirty="0" err="1"/>
              <a:t>n",n</a:t>
            </a:r>
            <a:r>
              <a:rPr lang="en-US" altLang="zh-CN" sz="1700" dirty="0"/>
              <a:t>);</a:t>
            </a:r>
          </a:p>
          <a:p>
            <a:pPr defTabSz="363538"/>
            <a:r>
              <a:rPr lang="en-US" altLang="zh-CN" sz="1700" dirty="0"/>
              <a:t>	return 0;</a:t>
            </a:r>
          </a:p>
          <a:p>
            <a:pPr defTabSz="363538"/>
            <a:r>
              <a:rPr lang="en-US" altLang="zh-CN" sz="1700" dirty="0"/>
              <a:t>}</a:t>
            </a:r>
            <a:endParaRPr lang="zh-CN" altLang="en-US" sz="1700" b="1" dirty="0">
              <a:solidFill>
                <a:srgbClr val="008000"/>
              </a:solidFill>
            </a:endParaRPr>
          </a:p>
        </p:txBody>
      </p:sp>
    </p:spTree>
    <p:extLst>
      <p:ext uri="{BB962C8B-B14F-4D97-AF65-F5344CB8AC3E}">
        <p14:creationId xmlns:p14="http://schemas.microsoft.com/office/powerpoint/2010/main" val="19597389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166647" y="113456"/>
            <a:ext cx="1041052" cy="3101309"/>
          </a:xfrm>
        </p:spPr>
        <p:txBody>
          <a:bodyPr>
            <a:noAutofit/>
          </a:bodyPr>
          <a:lstStyle/>
          <a:p>
            <a:pPr marL="88900" indent="-88900">
              <a:lnSpc>
                <a:spcPct val="120000"/>
              </a:lnSpc>
              <a:buNone/>
            </a:pPr>
            <a:r>
              <a:rPr lang="zh-CN" altLang="en-US" sz="2000" dirty="0" smtClean="0">
                <a:solidFill>
                  <a:schemeClr val="accent1"/>
                </a:solidFill>
              </a:rPr>
              <a:t>接上页</a:t>
            </a:r>
            <a:endParaRPr lang="zh-CN" altLang="en-US" sz="2000" dirty="0">
              <a:solidFill>
                <a:schemeClr val="accent1"/>
              </a:solidFill>
            </a:endParaRPr>
          </a:p>
        </p:txBody>
      </p:sp>
      <p:sp>
        <p:nvSpPr>
          <p:cNvPr id="5" name="圆角矩形 12">
            <a:extLst>
              <a:ext uri="{FF2B5EF4-FFF2-40B4-BE49-F238E27FC236}">
                <a16:creationId xmlns:a16="http://schemas.microsoft.com/office/drawing/2014/main" id="{5382CD89-35B6-4BD4-B332-B011068CC402}"/>
              </a:ext>
            </a:extLst>
          </p:cNvPr>
          <p:cNvSpPr/>
          <p:nvPr/>
        </p:nvSpPr>
        <p:spPr>
          <a:xfrm>
            <a:off x="166647" y="612475"/>
            <a:ext cx="11589673" cy="585789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tIns="36000" bIns="36000" numCol="1" spcCol="360000" rtlCol="0" anchor="t"/>
          <a:lstStyle/>
          <a:p>
            <a:pPr defTabSz="363538"/>
            <a:r>
              <a:rPr lang="en-US" altLang="zh-CN" sz="1600" dirty="0" smtClean="0"/>
              <a:t>//</a:t>
            </a:r>
            <a:r>
              <a:rPr lang="zh-CN" altLang="en-US" sz="1600" dirty="0" smtClean="0"/>
              <a:t>为了显示</a:t>
            </a:r>
            <a:r>
              <a:rPr lang="en-US" altLang="zh-CN" sz="1600" dirty="0" err="1"/>
              <a:t>i,j,k</a:t>
            </a:r>
            <a:r>
              <a:rPr lang="zh-CN" altLang="en-US" sz="1600" dirty="0"/>
              <a:t>对应英文单词的</a:t>
            </a:r>
            <a:r>
              <a:rPr lang="en-US" altLang="zh-CN" sz="1600" dirty="0"/>
              <a:t>for</a:t>
            </a:r>
            <a:r>
              <a:rPr lang="zh-CN" altLang="en-US" sz="1600" dirty="0" smtClean="0"/>
              <a:t>循环</a:t>
            </a:r>
            <a:endParaRPr lang="en-US" altLang="zh-CN" sz="1600" dirty="0" smtClean="0"/>
          </a:p>
          <a:p>
            <a:pPr defTabSz="363538"/>
            <a:r>
              <a:rPr lang="en-US" altLang="zh-CN" sz="1600" dirty="0" smtClean="0"/>
              <a:t>for(loop=1;loop</a:t>
            </a:r>
            <a:r>
              <a:rPr lang="en-US" altLang="zh-CN" sz="1600" dirty="0"/>
              <a:t>&lt;=3;loop++)	</a:t>
            </a:r>
            <a:r>
              <a:rPr lang="en-US" altLang="zh-CN" sz="1600" dirty="0" smtClean="0"/>
              <a:t>	</a:t>
            </a:r>
            <a:r>
              <a:rPr lang="en-US" altLang="zh-CN" sz="1600" dirty="0">
                <a:solidFill>
                  <a:srgbClr val="008000"/>
                </a:solidFill>
              </a:rPr>
              <a:t>//</a:t>
            </a:r>
            <a:r>
              <a:rPr lang="zh-CN" altLang="en-US" sz="1600" dirty="0">
                <a:solidFill>
                  <a:srgbClr val="008000"/>
                </a:solidFill>
              </a:rPr>
              <a:t>先后对</a:t>
            </a:r>
            <a:r>
              <a:rPr lang="en-US" altLang="zh-CN" sz="1600" dirty="0">
                <a:solidFill>
                  <a:srgbClr val="008000"/>
                </a:solidFill>
              </a:rPr>
              <a:t>3</a:t>
            </a:r>
            <a:r>
              <a:rPr lang="zh-CN" altLang="en-US" sz="1600" dirty="0">
                <a:solidFill>
                  <a:srgbClr val="008000"/>
                </a:solidFill>
              </a:rPr>
              <a:t>个球分别处理</a:t>
            </a:r>
          </a:p>
          <a:p>
            <a:pPr defTabSz="363538"/>
            <a:r>
              <a:rPr lang="en-US" altLang="zh-CN" sz="1600" dirty="0" smtClean="0"/>
              <a:t>{</a:t>
            </a:r>
            <a:r>
              <a:rPr lang="en-US" altLang="zh-CN" sz="1600" dirty="0"/>
              <a:t>	</a:t>
            </a:r>
            <a:endParaRPr lang="en-US" altLang="zh-CN" sz="1600" dirty="0" smtClean="0"/>
          </a:p>
          <a:p>
            <a:pPr defTabSz="363538"/>
            <a:r>
              <a:rPr lang="en-US" altLang="zh-CN" sz="1600" dirty="0"/>
              <a:t> </a:t>
            </a:r>
            <a:r>
              <a:rPr lang="en-US" altLang="zh-CN" sz="1600" dirty="0" smtClean="0"/>
              <a:t>     switch </a:t>
            </a:r>
            <a:r>
              <a:rPr lang="en-US" altLang="zh-CN" sz="1600" dirty="0"/>
              <a:t>(loop)	</a:t>
            </a:r>
            <a:r>
              <a:rPr lang="en-US" altLang="zh-CN" sz="1600" dirty="0" smtClean="0"/>
              <a:t>		</a:t>
            </a:r>
            <a:r>
              <a:rPr lang="en-US" altLang="zh-CN" sz="1600" dirty="0">
                <a:solidFill>
                  <a:srgbClr val="008000"/>
                </a:solidFill>
              </a:rPr>
              <a:t>//loop</a:t>
            </a:r>
            <a:r>
              <a:rPr lang="zh-CN" altLang="en-US" sz="1600" dirty="0">
                <a:solidFill>
                  <a:srgbClr val="008000"/>
                </a:solidFill>
              </a:rPr>
              <a:t>的值从</a:t>
            </a:r>
            <a:r>
              <a:rPr lang="en-US" altLang="zh-CN" sz="1600" dirty="0">
                <a:solidFill>
                  <a:srgbClr val="008000"/>
                </a:solidFill>
              </a:rPr>
              <a:t>1</a:t>
            </a:r>
            <a:r>
              <a:rPr lang="zh-CN" altLang="en-US" sz="1600" dirty="0">
                <a:solidFill>
                  <a:srgbClr val="008000"/>
                </a:solidFill>
              </a:rPr>
              <a:t>变到</a:t>
            </a:r>
            <a:r>
              <a:rPr lang="en-US" altLang="zh-CN" sz="1600" dirty="0">
                <a:solidFill>
                  <a:srgbClr val="008000"/>
                </a:solidFill>
              </a:rPr>
              <a:t>3</a:t>
            </a:r>
          </a:p>
          <a:p>
            <a:pPr defTabSz="363538"/>
            <a:r>
              <a:rPr lang="en-US" altLang="zh-CN" sz="1600" dirty="0" smtClean="0"/>
              <a:t>      {</a:t>
            </a:r>
            <a:r>
              <a:rPr lang="en-US" altLang="zh-CN" sz="1600" dirty="0"/>
              <a:t>	</a:t>
            </a:r>
            <a:endParaRPr lang="en-US" altLang="zh-CN" sz="1600" dirty="0" smtClean="0"/>
          </a:p>
          <a:p>
            <a:pPr defTabSz="363538"/>
            <a:r>
              <a:rPr lang="en-US" altLang="zh-CN" sz="1600" dirty="0"/>
              <a:t> </a:t>
            </a:r>
            <a:r>
              <a:rPr lang="en-US" altLang="zh-CN" sz="1600" dirty="0" smtClean="0"/>
              <a:t>        case </a:t>
            </a:r>
            <a:r>
              <a:rPr lang="en-US" altLang="zh-CN" sz="1600" dirty="0"/>
              <a:t>1: </a:t>
            </a:r>
            <a:r>
              <a:rPr lang="en-US" altLang="zh-CN" sz="1600" dirty="0" err="1"/>
              <a:t>pri</a:t>
            </a:r>
            <a:r>
              <a:rPr lang="en-US" altLang="zh-CN" sz="1600" dirty="0"/>
              <a:t>=</a:t>
            </a:r>
            <a:r>
              <a:rPr lang="en-US" altLang="zh-CN" sz="1600" dirty="0" err="1"/>
              <a:t>i;break</a:t>
            </a:r>
            <a:r>
              <a:rPr lang="en-US" altLang="zh-CN" sz="1600" dirty="0"/>
              <a:t>;	</a:t>
            </a:r>
            <a:r>
              <a:rPr lang="en-US" altLang="zh-CN" sz="1600" dirty="0">
                <a:solidFill>
                  <a:srgbClr val="008000"/>
                </a:solidFill>
              </a:rPr>
              <a:t>//loop</a:t>
            </a:r>
            <a:r>
              <a:rPr lang="zh-CN" altLang="en-US" sz="1600" dirty="0">
                <a:solidFill>
                  <a:srgbClr val="008000"/>
                </a:solidFill>
              </a:rPr>
              <a:t>的值为</a:t>
            </a:r>
            <a:r>
              <a:rPr lang="en-US" altLang="zh-CN" sz="1600" dirty="0">
                <a:solidFill>
                  <a:srgbClr val="008000"/>
                </a:solidFill>
              </a:rPr>
              <a:t>1</a:t>
            </a:r>
            <a:r>
              <a:rPr lang="zh-CN" altLang="en-US" sz="1600" dirty="0">
                <a:solidFill>
                  <a:srgbClr val="008000"/>
                </a:solidFill>
              </a:rPr>
              <a:t>时，把第</a:t>
            </a:r>
            <a:r>
              <a:rPr lang="en-US" altLang="zh-CN" sz="1600" dirty="0">
                <a:solidFill>
                  <a:srgbClr val="008000"/>
                </a:solidFill>
              </a:rPr>
              <a:t>1</a:t>
            </a:r>
            <a:r>
              <a:rPr lang="zh-CN" altLang="en-US" sz="1600" dirty="0">
                <a:solidFill>
                  <a:srgbClr val="008000"/>
                </a:solidFill>
              </a:rPr>
              <a:t>球的颜色赋给</a:t>
            </a:r>
            <a:r>
              <a:rPr lang="en-US" altLang="zh-CN" sz="1600" dirty="0" err="1">
                <a:solidFill>
                  <a:srgbClr val="008000"/>
                </a:solidFill>
              </a:rPr>
              <a:t>pri</a:t>
            </a:r>
            <a:endParaRPr lang="en-US" altLang="zh-CN" sz="1600" dirty="0">
              <a:solidFill>
                <a:srgbClr val="008000"/>
              </a:solidFill>
            </a:endParaRPr>
          </a:p>
          <a:p>
            <a:pPr defTabSz="363538"/>
            <a:r>
              <a:rPr lang="en-US" altLang="zh-CN" sz="1600" dirty="0"/>
              <a:t>	</a:t>
            </a:r>
            <a:r>
              <a:rPr lang="en-US" altLang="zh-CN" sz="1600" dirty="0" smtClean="0"/>
              <a:t>  case </a:t>
            </a:r>
            <a:r>
              <a:rPr lang="en-US" altLang="zh-CN" sz="1600" dirty="0"/>
              <a:t>2: </a:t>
            </a:r>
            <a:r>
              <a:rPr lang="en-US" altLang="zh-CN" sz="1600" dirty="0" err="1"/>
              <a:t>pri</a:t>
            </a:r>
            <a:r>
              <a:rPr lang="en-US" altLang="zh-CN" sz="1600" dirty="0"/>
              <a:t>=</a:t>
            </a:r>
            <a:r>
              <a:rPr lang="en-US" altLang="zh-CN" sz="1600" dirty="0" err="1"/>
              <a:t>j;break</a:t>
            </a:r>
            <a:r>
              <a:rPr lang="en-US" altLang="zh-CN" sz="1600" dirty="0"/>
              <a:t>;	</a:t>
            </a:r>
            <a:r>
              <a:rPr lang="en-US" altLang="zh-CN" sz="1600" dirty="0">
                <a:solidFill>
                  <a:srgbClr val="008000"/>
                </a:solidFill>
              </a:rPr>
              <a:t>//loop</a:t>
            </a:r>
            <a:r>
              <a:rPr lang="zh-CN" altLang="en-US" sz="1600" dirty="0">
                <a:solidFill>
                  <a:srgbClr val="008000"/>
                </a:solidFill>
              </a:rPr>
              <a:t>的值为</a:t>
            </a:r>
            <a:r>
              <a:rPr lang="en-US" altLang="zh-CN" sz="1600" dirty="0">
                <a:solidFill>
                  <a:srgbClr val="008000"/>
                </a:solidFill>
              </a:rPr>
              <a:t>2</a:t>
            </a:r>
            <a:r>
              <a:rPr lang="zh-CN" altLang="en-US" sz="1600" dirty="0">
                <a:solidFill>
                  <a:srgbClr val="008000"/>
                </a:solidFill>
              </a:rPr>
              <a:t>时，把第</a:t>
            </a:r>
            <a:r>
              <a:rPr lang="en-US" altLang="zh-CN" sz="1600" dirty="0">
                <a:solidFill>
                  <a:srgbClr val="008000"/>
                </a:solidFill>
              </a:rPr>
              <a:t>2</a:t>
            </a:r>
            <a:r>
              <a:rPr lang="zh-CN" altLang="en-US" sz="1600" dirty="0">
                <a:solidFill>
                  <a:srgbClr val="008000"/>
                </a:solidFill>
              </a:rPr>
              <a:t>球的颜色赋给</a:t>
            </a:r>
            <a:r>
              <a:rPr lang="en-US" altLang="zh-CN" sz="1600" dirty="0" err="1">
                <a:solidFill>
                  <a:srgbClr val="008000"/>
                </a:solidFill>
              </a:rPr>
              <a:t>pri</a:t>
            </a:r>
            <a:r>
              <a:rPr lang="en-US" altLang="zh-CN" sz="1600" dirty="0">
                <a:solidFill>
                  <a:srgbClr val="008000"/>
                </a:solidFill>
              </a:rPr>
              <a:t> </a:t>
            </a:r>
          </a:p>
          <a:p>
            <a:pPr defTabSz="363538"/>
            <a:r>
              <a:rPr lang="en-US" altLang="zh-CN" sz="1600" dirty="0"/>
              <a:t>	</a:t>
            </a:r>
            <a:r>
              <a:rPr lang="en-US" altLang="zh-CN" sz="1600" dirty="0" smtClean="0"/>
              <a:t>  case </a:t>
            </a:r>
            <a:r>
              <a:rPr lang="en-US" altLang="zh-CN" sz="1600" dirty="0"/>
              <a:t>3: </a:t>
            </a:r>
            <a:r>
              <a:rPr lang="en-US" altLang="zh-CN" sz="1600" dirty="0" err="1"/>
              <a:t>pri</a:t>
            </a:r>
            <a:r>
              <a:rPr lang="en-US" altLang="zh-CN" sz="1600" dirty="0"/>
              <a:t>=</a:t>
            </a:r>
            <a:r>
              <a:rPr lang="en-US" altLang="zh-CN" sz="1600" dirty="0" err="1"/>
              <a:t>k;break</a:t>
            </a:r>
            <a:r>
              <a:rPr lang="en-US" altLang="zh-CN" sz="1600" dirty="0"/>
              <a:t>;	</a:t>
            </a:r>
            <a:r>
              <a:rPr lang="en-US" altLang="zh-CN" sz="1600" dirty="0">
                <a:solidFill>
                  <a:srgbClr val="008000"/>
                </a:solidFill>
              </a:rPr>
              <a:t>//loop</a:t>
            </a:r>
            <a:r>
              <a:rPr lang="zh-CN" altLang="en-US" sz="1600" dirty="0">
                <a:solidFill>
                  <a:srgbClr val="008000"/>
                </a:solidFill>
              </a:rPr>
              <a:t>的值为</a:t>
            </a:r>
            <a:r>
              <a:rPr lang="en-US" altLang="zh-CN" sz="1600" dirty="0">
                <a:solidFill>
                  <a:srgbClr val="008000"/>
                </a:solidFill>
              </a:rPr>
              <a:t>3</a:t>
            </a:r>
            <a:r>
              <a:rPr lang="zh-CN" altLang="en-US" sz="1600" dirty="0">
                <a:solidFill>
                  <a:srgbClr val="008000"/>
                </a:solidFill>
              </a:rPr>
              <a:t>时，把第</a:t>
            </a:r>
            <a:r>
              <a:rPr lang="en-US" altLang="zh-CN" sz="1600" dirty="0">
                <a:solidFill>
                  <a:srgbClr val="008000"/>
                </a:solidFill>
              </a:rPr>
              <a:t>3</a:t>
            </a:r>
            <a:r>
              <a:rPr lang="zh-CN" altLang="en-US" sz="1600" dirty="0">
                <a:solidFill>
                  <a:srgbClr val="008000"/>
                </a:solidFill>
              </a:rPr>
              <a:t>球的颜色赋给</a:t>
            </a:r>
            <a:r>
              <a:rPr lang="en-US" altLang="zh-CN" sz="1600" dirty="0" err="1">
                <a:solidFill>
                  <a:srgbClr val="008000"/>
                </a:solidFill>
              </a:rPr>
              <a:t>pri</a:t>
            </a:r>
            <a:endParaRPr lang="en-US" altLang="zh-CN" sz="1600" dirty="0">
              <a:solidFill>
                <a:srgbClr val="008000"/>
              </a:solidFill>
            </a:endParaRPr>
          </a:p>
          <a:p>
            <a:pPr defTabSz="363538"/>
            <a:r>
              <a:rPr lang="en-US" altLang="zh-CN" sz="1600" dirty="0"/>
              <a:t>	</a:t>
            </a:r>
            <a:r>
              <a:rPr lang="en-US" altLang="zh-CN" sz="1600" dirty="0" smtClean="0"/>
              <a:t>  default: break</a:t>
            </a:r>
            <a:r>
              <a:rPr lang="en-US" altLang="zh-CN" sz="1600" dirty="0"/>
              <a:t>;</a:t>
            </a:r>
          </a:p>
          <a:p>
            <a:pPr defTabSz="363538"/>
            <a:r>
              <a:rPr lang="en-US" altLang="zh-CN" sz="1600" dirty="0"/>
              <a:t>	</a:t>
            </a:r>
            <a:r>
              <a:rPr lang="en-US" altLang="zh-CN" sz="1600" dirty="0" smtClean="0"/>
              <a:t>}</a:t>
            </a:r>
            <a:endParaRPr lang="en-US" altLang="zh-CN" sz="1600" dirty="0"/>
          </a:p>
          <a:p>
            <a:pPr defTabSz="363538"/>
            <a:r>
              <a:rPr lang="en-US" altLang="zh-CN" sz="1600" dirty="0"/>
              <a:t>	</a:t>
            </a:r>
            <a:r>
              <a:rPr lang="en-US" altLang="zh-CN" sz="1600" dirty="0" smtClean="0"/>
              <a:t>switch </a:t>
            </a:r>
            <a:r>
              <a:rPr lang="en-US" altLang="zh-CN" sz="1600" dirty="0"/>
              <a:t>(</a:t>
            </a:r>
            <a:r>
              <a:rPr lang="en-US" altLang="zh-CN" sz="1600" dirty="0" err="1"/>
              <a:t>pri</a:t>
            </a:r>
            <a:r>
              <a:rPr lang="en-US" altLang="zh-CN" sz="1600" dirty="0"/>
              <a:t>)//</a:t>
            </a:r>
            <a:r>
              <a:rPr lang="zh-CN" altLang="en-US" sz="1600" dirty="0"/>
              <a:t>根据球的颜色输出相应的文字</a:t>
            </a:r>
          </a:p>
          <a:p>
            <a:pPr defTabSz="363538"/>
            <a:r>
              <a:rPr lang="zh-CN" altLang="en-US" sz="1600" dirty="0"/>
              <a:t>	</a:t>
            </a:r>
            <a:r>
              <a:rPr lang="zh-CN" altLang="en-US" sz="1600" dirty="0" smtClean="0"/>
              <a:t> </a:t>
            </a:r>
            <a:r>
              <a:rPr lang="en-US" altLang="zh-CN" sz="1600" dirty="0" smtClean="0"/>
              <a:t>{</a:t>
            </a:r>
            <a:r>
              <a:rPr lang="en-US" altLang="zh-CN" sz="1600" dirty="0"/>
              <a:t>	</a:t>
            </a:r>
            <a:endParaRPr lang="en-US" altLang="zh-CN" sz="1600" dirty="0" smtClean="0"/>
          </a:p>
          <a:p>
            <a:pPr defTabSz="363538"/>
            <a:r>
              <a:rPr lang="en-US" altLang="zh-CN" sz="1600" dirty="0"/>
              <a:t> </a:t>
            </a:r>
            <a:r>
              <a:rPr lang="en-US" altLang="zh-CN" sz="1600" dirty="0" smtClean="0"/>
              <a:t>          case </a:t>
            </a:r>
            <a:r>
              <a:rPr lang="en-US" altLang="zh-CN" sz="1600" dirty="0"/>
              <a:t>red</a:t>
            </a:r>
            <a:r>
              <a:rPr lang="en-US" altLang="zh-CN" sz="1600" dirty="0" smtClean="0"/>
              <a:t>: </a:t>
            </a:r>
            <a:r>
              <a:rPr lang="en-US" altLang="zh-CN" sz="1600" dirty="0" err="1" smtClean="0"/>
              <a:t>printf</a:t>
            </a:r>
            <a:r>
              <a:rPr lang="en-US" altLang="zh-CN" sz="1600" dirty="0"/>
              <a:t>("%-10s","red");break;	</a:t>
            </a:r>
            <a:r>
              <a:rPr lang="en-US" altLang="zh-CN" sz="1600" dirty="0" smtClean="0"/>
              <a:t>	</a:t>
            </a:r>
            <a:r>
              <a:rPr lang="en-US" altLang="zh-CN" sz="1600" dirty="0">
                <a:solidFill>
                  <a:srgbClr val="008000"/>
                </a:solidFill>
              </a:rPr>
              <a:t>//</a:t>
            </a:r>
            <a:r>
              <a:rPr lang="en-US" altLang="zh-CN" sz="1600" dirty="0" err="1">
                <a:solidFill>
                  <a:srgbClr val="008000"/>
                </a:solidFill>
              </a:rPr>
              <a:t>pri</a:t>
            </a:r>
            <a:r>
              <a:rPr lang="zh-CN" altLang="en-US" sz="1600" dirty="0">
                <a:solidFill>
                  <a:srgbClr val="008000"/>
                </a:solidFill>
              </a:rPr>
              <a:t>的值等于枚举常量</a:t>
            </a:r>
            <a:r>
              <a:rPr lang="en-US" altLang="zh-CN" sz="1600" dirty="0">
                <a:solidFill>
                  <a:srgbClr val="008000"/>
                </a:solidFill>
              </a:rPr>
              <a:t>red</a:t>
            </a:r>
            <a:r>
              <a:rPr lang="zh-CN" altLang="en-US" sz="1600" dirty="0">
                <a:solidFill>
                  <a:srgbClr val="008000"/>
                </a:solidFill>
              </a:rPr>
              <a:t>时输出</a:t>
            </a:r>
            <a:r>
              <a:rPr lang="en-US" altLang="zh-CN" sz="1600" dirty="0">
                <a:solidFill>
                  <a:srgbClr val="008000"/>
                </a:solidFill>
              </a:rPr>
              <a:t>"red"</a:t>
            </a:r>
          </a:p>
          <a:p>
            <a:pPr defTabSz="363538"/>
            <a:r>
              <a:rPr lang="en-US" altLang="zh-CN" sz="1600" dirty="0"/>
              <a:t>	</a:t>
            </a:r>
            <a:r>
              <a:rPr lang="en-US" altLang="zh-CN" sz="1600" dirty="0" smtClean="0"/>
              <a:t>    case </a:t>
            </a:r>
            <a:r>
              <a:rPr lang="en-US" altLang="zh-CN" sz="1600" dirty="0"/>
              <a:t>yellow: </a:t>
            </a:r>
            <a:r>
              <a:rPr lang="en-US" altLang="zh-CN" sz="1600" dirty="0" err="1"/>
              <a:t>printf</a:t>
            </a:r>
            <a:r>
              <a:rPr lang="en-US" altLang="zh-CN" sz="1600" dirty="0"/>
              <a:t>("%-10s","yellow");break;	</a:t>
            </a:r>
            <a:r>
              <a:rPr lang="en-US" altLang="zh-CN" sz="1600" dirty="0">
                <a:solidFill>
                  <a:srgbClr val="008000"/>
                </a:solidFill>
              </a:rPr>
              <a:t>//</a:t>
            </a:r>
            <a:r>
              <a:rPr lang="en-US" altLang="zh-CN" sz="1600" dirty="0" err="1">
                <a:solidFill>
                  <a:srgbClr val="008000"/>
                </a:solidFill>
              </a:rPr>
              <a:t>pri</a:t>
            </a:r>
            <a:r>
              <a:rPr lang="zh-CN" altLang="en-US" sz="1600" dirty="0">
                <a:solidFill>
                  <a:srgbClr val="008000"/>
                </a:solidFill>
              </a:rPr>
              <a:t>的值等于枚举常量</a:t>
            </a:r>
            <a:r>
              <a:rPr lang="en-US" altLang="zh-CN" sz="1600" dirty="0">
                <a:solidFill>
                  <a:srgbClr val="008000"/>
                </a:solidFill>
              </a:rPr>
              <a:t>yellow</a:t>
            </a:r>
            <a:r>
              <a:rPr lang="zh-CN" altLang="en-US" sz="1600" dirty="0">
                <a:solidFill>
                  <a:srgbClr val="008000"/>
                </a:solidFill>
              </a:rPr>
              <a:t>时输出</a:t>
            </a:r>
            <a:r>
              <a:rPr lang="en-US" altLang="zh-CN" sz="1600" dirty="0">
                <a:solidFill>
                  <a:srgbClr val="008000"/>
                </a:solidFill>
              </a:rPr>
              <a:t>"yellow"</a:t>
            </a:r>
          </a:p>
          <a:p>
            <a:pPr defTabSz="363538"/>
            <a:r>
              <a:rPr lang="en-US" altLang="zh-CN" sz="1600" dirty="0"/>
              <a:t>	</a:t>
            </a:r>
            <a:r>
              <a:rPr lang="en-US" altLang="zh-CN" sz="1600" dirty="0" smtClean="0"/>
              <a:t>    case </a:t>
            </a:r>
            <a:r>
              <a:rPr lang="en-US" altLang="zh-CN" sz="1600" dirty="0"/>
              <a:t>blue: </a:t>
            </a:r>
            <a:r>
              <a:rPr lang="en-US" altLang="zh-CN" sz="1600" dirty="0" err="1"/>
              <a:t>printf</a:t>
            </a:r>
            <a:r>
              <a:rPr lang="en-US" altLang="zh-CN" sz="1600" dirty="0"/>
              <a:t>("%-10s","blue");break;	</a:t>
            </a:r>
            <a:r>
              <a:rPr lang="en-US" altLang="zh-CN" sz="1600" dirty="0" smtClean="0"/>
              <a:t>       </a:t>
            </a:r>
            <a:r>
              <a:rPr lang="en-US" altLang="zh-CN" sz="1600" dirty="0" smtClean="0">
                <a:solidFill>
                  <a:srgbClr val="008000"/>
                </a:solidFill>
              </a:rPr>
              <a:t>//</a:t>
            </a:r>
            <a:r>
              <a:rPr lang="en-US" altLang="zh-CN" sz="1600" dirty="0" err="1">
                <a:solidFill>
                  <a:srgbClr val="008000"/>
                </a:solidFill>
              </a:rPr>
              <a:t>pri</a:t>
            </a:r>
            <a:r>
              <a:rPr lang="zh-CN" altLang="en-US" sz="1600" dirty="0">
                <a:solidFill>
                  <a:srgbClr val="008000"/>
                </a:solidFill>
              </a:rPr>
              <a:t>的值等于枚举常量</a:t>
            </a:r>
            <a:r>
              <a:rPr lang="en-US" altLang="zh-CN" sz="1600" dirty="0">
                <a:solidFill>
                  <a:srgbClr val="008000"/>
                </a:solidFill>
              </a:rPr>
              <a:t>blue</a:t>
            </a:r>
            <a:r>
              <a:rPr lang="zh-CN" altLang="en-US" sz="1600" dirty="0">
                <a:solidFill>
                  <a:srgbClr val="008000"/>
                </a:solidFill>
              </a:rPr>
              <a:t>时输出</a:t>
            </a:r>
            <a:r>
              <a:rPr lang="en-US" altLang="zh-CN" sz="1600" dirty="0">
                <a:solidFill>
                  <a:srgbClr val="008000"/>
                </a:solidFill>
              </a:rPr>
              <a:t>"blue" </a:t>
            </a:r>
          </a:p>
          <a:p>
            <a:pPr defTabSz="363538"/>
            <a:r>
              <a:rPr lang="en-US" altLang="zh-CN" sz="1600" dirty="0"/>
              <a:t>	</a:t>
            </a:r>
            <a:r>
              <a:rPr lang="en-US" altLang="zh-CN" sz="1600" dirty="0" smtClean="0"/>
              <a:t>    case </a:t>
            </a:r>
            <a:r>
              <a:rPr lang="en-US" altLang="zh-CN" sz="1600" dirty="0"/>
              <a:t>white: </a:t>
            </a:r>
            <a:r>
              <a:rPr lang="en-US" altLang="zh-CN" sz="1600" dirty="0" err="1"/>
              <a:t>printf</a:t>
            </a:r>
            <a:r>
              <a:rPr lang="en-US" altLang="zh-CN" sz="1600" dirty="0"/>
              <a:t>("%-10s","white");break;	</a:t>
            </a:r>
            <a:r>
              <a:rPr lang="en-US" altLang="zh-CN" sz="1600" dirty="0">
                <a:solidFill>
                  <a:srgbClr val="008000"/>
                </a:solidFill>
              </a:rPr>
              <a:t>//</a:t>
            </a:r>
            <a:r>
              <a:rPr lang="en-US" altLang="zh-CN" sz="1600" dirty="0" err="1">
                <a:solidFill>
                  <a:srgbClr val="008000"/>
                </a:solidFill>
              </a:rPr>
              <a:t>pri</a:t>
            </a:r>
            <a:r>
              <a:rPr lang="zh-CN" altLang="en-US" sz="1600" dirty="0">
                <a:solidFill>
                  <a:srgbClr val="008000"/>
                </a:solidFill>
              </a:rPr>
              <a:t>的值等于枚举常量</a:t>
            </a:r>
            <a:r>
              <a:rPr lang="en-US" altLang="zh-CN" sz="1600" dirty="0">
                <a:solidFill>
                  <a:srgbClr val="008000"/>
                </a:solidFill>
              </a:rPr>
              <a:t>white</a:t>
            </a:r>
            <a:r>
              <a:rPr lang="zh-CN" altLang="en-US" sz="1600" dirty="0">
                <a:solidFill>
                  <a:srgbClr val="008000"/>
                </a:solidFill>
              </a:rPr>
              <a:t>时输出</a:t>
            </a:r>
            <a:r>
              <a:rPr lang="en-US" altLang="zh-CN" sz="1600" dirty="0">
                <a:solidFill>
                  <a:srgbClr val="008000"/>
                </a:solidFill>
              </a:rPr>
              <a:t>"white"</a:t>
            </a:r>
          </a:p>
          <a:p>
            <a:pPr defTabSz="363538"/>
            <a:r>
              <a:rPr lang="en-US" altLang="zh-CN" sz="1600" dirty="0"/>
              <a:t>	</a:t>
            </a:r>
            <a:r>
              <a:rPr lang="en-US" altLang="zh-CN" sz="1600" dirty="0" smtClean="0"/>
              <a:t>    case </a:t>
            </a:r>
            <a:r>
              <a:rPr lang="en-US" altLang="zh-CN" sz="1600" dirty="0"/>
              <a:t>black: </a:t>
            </a:r>
            <a:r>
              <a:rPr lang="en-US" altLang="zh-CN" sz="1600" dirty="0" err="1"/>
              <a:t>printf</a:t>
            </a:r>
            <a:r>
              <a:rPr lang="en-US" altLang="zh-CN" sz="1600" dirty="0"/>
              <a:t>("%-10s","black"); break;	</a:t>
            </a:r>
            <a:r>
              <a:rPr lang="en-US" altLang="zh-CN" sz="1600" dirty="0">
                <a:solidFill>
                  <a:srgbClr val="008000"/>
                </a:solidFill>
              </a:rPr>
              <a:t>//</a:t>
            </a:r>
            <a:r>
              <a:rPr lang="en-US" altLang="zh-CN" sz="1600" dirty="0" err="1">
                <a:solidFill>
                  <a:srgbClr val="008000"/>
                </a:solidFill>
              </a:rPr>
              <a:t>pri</a:t>
            </a:r>
            <a:r>
              <a:rPr lang="zh-CN" altLang="en-US" sz="1600" dirty="0">
                <a:solidFill>
                  <a:srgbClr val="008000"/>
                </a:solidFill>
              </a:rPr>
              <a:t>的值等于枚举常量</a:t>
            </a:r>
            <a:r>
              <a:rPr lang="en-US" altLang="zh-CN" sz="1600" dirty="0">
                <a:solidFill>
                  <a:srgbClr val="008000"/>
                </a:solidFill>
              </a:rPr>
              <a:t>black</a:t>
            </a:r>
            <a:r>
              <a:rPr lang="zh-CN" altLang="en-US" sz="1600" dirty="0">
                <a:solidFill>
                  <a:srgbClr val="008000"/>
                </a:solidFill>
              </a:rPr>
              <a:t>时输出</a:t>
            </a:r>
            <a:r>
              <a:rPr lang="en-US" altLang="zh-CN" sz="1600" dirty="0">
                <a:solidFill>
                  <a:srgbClr val="008000"/>
                </a:solidFill>
              </a:rPr>
              <a:t>"black"</a:t>
            </a:r>
          </a:p>
          <a:p>
            <a:pPr defTabSz="363538"/>
            <a:r>
              <a:rPr lang="en-US" altLang="zh-CN" sz="1600" dirty="0"/>
              <a:t>	</a:t>
            </a:r>
            <a:r>
              <a:rPr lang="en-US" altLang="zh-CN" sz="1600" dirty="0" smtClean="0"/>
              <a:t>    default: break;</a:t>
            </a:r>
          </a:p>
          <a:p>
            <a:pPr defTabSz="363538"/>
            <a:r>
              <a:rPr lang="en-US" altLang="zh-CN" sz="1600" dirty="0" smtClean="0"/>
              <a:t>       }</a:t>
            </a:r>
            <a:endParaRPr lang="en-US" altLang="zh-CN" sz="1600" dirty="0"/>
          </a:p>
          <a:p>
            <a:pPr defTabSz="363538"/>
            <a:r>
              <a:rPr lang="en-US" altLang="zh-CN" sz="1600" dirty="0" smtClean="0"/>
              <a:t>}</a:t>
            </a:r>
            <a:endParaRPr lang="zh-CN" altLang="en-US" sz="1600" b="1" dirty="0">
              <a:solidFill>
                <a:srgbClr val="008000"/>
              </a:solidFill>
            </a:endParaRPr>
          </a:p>
        </p:txBody>
      </p:sp>
      <p:pic>
        <p:nvPicPr>
          <p:cNvPr id="3" name="图片 2"/>
          <p:cNvPicPr>
            <a:picLocks noChangeAspect="1"/>
          </p:cNvPicPr>
          <p:nvPr/>
        </p:nvPicPr>
        <p:blipFill rotWithShape="1">
          <a:blip r:embed="rId3" cstate="print"/>
          <a:srcRect t="2977"/>
          <a:stretch/>
        </p:blipFill>
        <p:spPr>
          <a:xfrm>
            <a:off x="9720196" y="670559"/>
            <a:ext cx="2471804" cy="5773515"/>
          </a:xfrm>
          <a:prstGeom prst="rect">
            <a:avLst/>
          </a:prstGeom>
        </p:spPr>
      </p:pic>
      <p:sp>
        <p:nvSpPr>
          <p:cNvPr id="6" name="文本框 5"/>
          <p:cNvSpPr txBox="1"/>
          <p:nvPr/>
        </p:nvSpPr>
        <p:spPr>
          <a:xfrm>
            <a:off x="1130060" y="5227607"/>
            <a:ext cx="8222946" cy="1138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400" dirty="0" smtClean="0">
                <a:solidFill>
                  <a:schemeClr val="bg1"/>
                </a:solidFill>
              </a:rPr>
              <a:t>顺便说一下，上面整段</a:t>
            </a:r>
            <a:r>
              <a:rPr lang="en-US" altLang="zh-CN" sz="2400" smtClean="0">
                <a:solidFill>
                  <a:schemeClr val="bg1"/>
                </a:solidFill>
              </a:rPr>
              <a:t>for</a:t>
            </a:r>
            <a:r>
              <a:rPr lang="zh-CN" altLang="en-US" sz="2400" smtClean="0">
                <a:solidFill>
                  <a:schemeClr val="bg1"/>
                </a:solidFill>
              </a:rPr>
              <a:t>可以</a:t>
            </a:r>
            <a:r>
              <a:rPr lang="zh-CN" altLang="en-US" sz="2400" dirty="0" smtClean="0">
                <a:solidFill>
                  <a:schemeClr val="bg1"/>
                </a:solidFill>
              </a:rPr>
              <a:t>使用查找表技术简化成</a:t>
            </a:r>
            <a:r>
              <a:rPr lang="en-US" altLang="zh-CN" sz="2400" dirty="0" smtClean="0">
                <a:solidFill>
                  <a:schemeClr val="bg1"/>
                </a:solidFill>
              </a:rPr>
              <a:t>2</a:t>
            </a:r>
            <a:r>
              <a:rPr lang="zh-CN" altLang="en-US" sz="2400" dirty="0" smtClean="0">
                <a:solidFill>
                  <a:schemeClr val="bg1"/>
                </a:solidFill>
              </a:rPr>
              <a:t>行：</a:t>
            </a:r>
            <a:endParaRPr lang="en-US" altLang="zh-CN" sz="2400" dirty="0" smtClean="0">
              <a:solidFill>
                <a:schemeClr val="bg1"/>
              </a:solidFill>
            </a:endParaRPr>
          </a:p>
          <a:p>
            <a:r>
              <a:rPr lang="en-US" altLang="zh-CN" sz="2400" dirty="0" smtClean="0">
                <a:solidFill>
                  <a:schemeClr val="bg1"/>
                </a:solidFill>
              </a:rPr>
              <a:t>char</a:t>
            </a:r>
            <a:r>
              <a:rPr lang="en-US" altLang="zh-CN" sz="2400" dirty="0">
                <a:solidFill>
                  <a:schemeClr val="bg1"/>
                </a:solidFill>
              </a:rPr>
              <a:t>* </a:t>
            </a:r>
            <a:r>
              <a:rPr lang="en-US" altLang="zh-CN" sz="2400" dirty="0" smtClean="0">
                <a:solidFill>
                  <a:schemeClr val="bg1"/>
                </a:solidFill>
              </a:rPr>
              <a:t>table[ ]={"</a:t>
            </a:r>
            <a:r>
              <a:rPr lang="en-US" altLang="zh-CN" sz="2400" dirty="0">
                <a:solidFill>
                  <a:schemeClr val="bg1"/>
                </a:solidFill>
              </a:rPr>
              <a:t>red", "yellow", "blue", "white", "black"};</a:t>
            </a:r>
          </a:p>
          <a:p>
            <a:pPr>
              <a:lnSpc>
                <a:spcPts val="2400"/>
              </a:lnSpc>
            </a:pPr>
            <a:r>
              <a:rPr lang="en-US" altLang="zh-CN" sz="2400" dirty="0" err="1">
                <a:solidFill>
                  <a:schemeClr val="bg1"/>
                </a:solidFill>
              </a:rPr>
              <a:t>printf</a:t>
            </a:r>
            <a:r>
              <a:rPr lang="en-US" altLang="zh-CN" sz="2400" dirty="0" smtClean="0">
                <a:solidFill>
                  <a:schemeClr val="bg1"/>
                </a:solidFill>
              </a:rPr>
              <a:t>("%-10s</a:t>
            </a:r>
            <a:r>
              <a:rPr lang="en-US" altLang="zh-CN" sz="2400" dirty="0">
                <a:solidFill>
                  <a:schemeClr val="bg1"/>
                </a:solidFill>
              </a:rPr>
              <a:t>%-10s%-</a:t>
            </a:r>
            <a:r>
              <a:rPr lang="en-US" altLang="zh-CN" sz="2400" dirty="0" smtClean="0">
                <a:solidFill>
                  <a:schemeClr val="bg1"/>
                </a:solidFill>
              </a:rPr>
              <a:t>10s", table[</a:t>
            </a:r>
            <a:r>
              <a:rPr lang="en-US" altLang="zh-CN" sz="2400" dirty="0" err="1" smtClean="0">
                <a:solidFill>
                  <a:schemeClr val="bg1"/>
                </a:solidFill>
              </a:rPr>
              <a:t>i</a:t>
            </a:r>
            <a:r>
              <a:rPr lang="en-US" altLang="zh-CN" sz="2400" dirty="0">
                <a:solidFill>
                  <a:schemeClr val="bg1"/>
                </a:solidFill>
              </a:rPr>
              <a:t>], table[j], table[k</a:t>
            </a:r>
            <a:r>
              <a:rPr lang="en-US" altLang="zh-CN" sz="2400" dirty="0" smtClean="0">
                <a:solidFill>
                  <a:schemeClr val="bg1"/>
                </a:solidFill>
              </a:rPr>
              <a:t>]);</a:t>
            </a:r>
            <a:endParaRPr lang="zh-CN" altLang="en-US" sz="2400" dirty="0">
              <a:solidFill>
                <a:schemeClr val="bg1"/>
              </a:solidFill>
            </a:endParaRPr>
          </a:p>
        </p:txBody>
      </p:sp>
    </p:spTree>
    <p:extLst>
      <p:ext uri="{BB962C8B-B14F-4D97-AF65-F5344CB8AC3E}">
        <p14:creationId xmlns:p14="http://schemas.microsoft.com/office/powerpoint/2010/main" val="365275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a:t>
            </a:r>
            <a:r>
              <a:rPr lang="zh-CN" altLang="en-US" smtClean="0"/>
              <a:t>用</a:t>
            </a:r>
            <a:r>
              <a:rPr lang="en-US" altLang="zh-CN"/>
              <a:t>typedef</a:t>
            </a:r>
            <a:r>
              <a:rPr lang="zh-CN" altLang="en-US"/>
              <a:t>声明新类型名</a:t>
            </a:r>
            <a:endParaRPr lang="zh-CN" altLang="en-US" dirty="0"/>
          </a:p>
        </p:txBody>
      </p:sp>
    </p:spTree>
    <p:extLst>
      <p:ext uri="{BB962C8B-B14F-4D97-AF65-F5344CB8AC3E}">
        <p14:creationId xmlns:p14="http://schemas.microsoft.com/office/powerpoint/2010/main" val="33609003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063" y="979942"/>
            <a:ext cx="10522778" cy="55301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mtClean="0">
                <a:solidFill>
                  <a:schemeClr val="tx1"/>
                </a:solidFill>
              </a:rPr>
              <a:t>1. </a:t>
            </a:r>
            <a:r>
              <a:rPr lang="zh-CN" altLang="en-US" smtClean="0">
                <a:solidFill>
                  <a:schemeClr val="tx1"/>
                </a:solidFill>
              </a:rPr>
              <a:t>简单</a:t>
            </a:r>
            <a:r>
              <a:rPr lang="zh-CN" altLang="en-US">
                <a:solidFill>
                  <a:schemeClr val="tx1"/>
                </a:solidFill>
              </a:rPr>
              <a:t>地用一个新的类型名代替原有的类型</a:t>
            </a:r>
            <a:r>
              <a:rPr lang="zh-CN" altLang="en-US" smtClean="0">
                <a:solidFill>
                  <a:schemeClr val="tx1"/>
                </a:solidFill>
              </a:rPr>
              <a:t>名</a:t>
            </a: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r>
              <a:rPr lang="en-US" altLang="zh-CN" smtClean="0">
                <a:solidFill>
                  <a:schemeClr val="tx1"/>
                </a:solidFill>
              </a:rPr>
              <a:t>2</a:t>
            </a:r>
            <a:r>
              <a:rPr lang="en-US" altLang="zh-CN">
                <a:solidFill>
                  <a:schemeClr val="tx1"/>
                </a:solidFill>
              </a:rPr>
              <a:t>. </a:t>
            </a:r>
            <a:r>
              <a:rPr lang="zh-CN" altLang="en-US">
                <a:solidFill>
                  <a:schemeClr val="tx1"/>
                </a:solidFill>
              </a:rPr>
              <a:t>命名一个简单的类型名代替复杂的类型表示</a:t>
            </a:r>
            <a:r>
              <a:rPr lang="zh-CN" altLang="en-US" smtClean="0">
                <a:solidFill>
                  <a:schemeClr val="tx1"/>
                </a:solidFill>
              </a:rPr>
              <a:t>方法</a:t>
            </a:r>
            <a:endParaRPr lang="en-US" altLang="zh-CN" smtClean="0">
              <a:solidFill>
                <a:schemeClr val="tx1"/>
              </a:solidFill>
            </a:endParaRPr>
          </a:p>
          <a:p>
            <a:pPr algn="just">
              <a:lnSpc>
                <a:spcPct val="120000"/>
              </a:lnSpc>
              <a:defRPr/>
            </a:pPr>
            <a:r>
              <a:rPr lang="zh-CN" altLang="en-US" smtClean="0">
                <a:solidFill>
                  <a:schemeClr val="tx1"/>
                </a:solidFill>
              </a:rPr>
              <a:t>① 命名</a:t>
            </a:r>
            <a:r>
              <a:rPr lang="zh-CN" altLang="en-US">
                <a:solidFill>
                  <a:schemeClr val="tx1"/>
                </a:solidFill>
              </a:rPr>
              <a:t>一个新的类型名代表结构体</a:t>
            </a:r>
            <a:r>
              <a:rPr lang="zh-CN" altLang="en-US" smtClean="0">
                <a:solidFill>
                  <a:schemeClr val="tx1"/>
                </a:solidFill>
              </a:rPr>
              <a:t>类型</a:t>
            </a:r>
            <a:r>
              <a:rPr lang="en-US" altLang="zh-CN" smtClean="0">
                <a:solidFill>
                  <a:schemeClr val="tx1"/>
                </a:solidFill>
              </a:rPr>
              <a:t>	</a:t>
            </a:r>
            <a:r>
              <a:rPr lang="zh-CN" altLang="en-US" smtClean="0">
                <a:solidFill>
                  <a:schemeClr val="tx1"/>
                </a:solidFill>
              </a:rPr>
              <a:t>②</a:t>
            </a:r>
            <a:r>
              <a:rPr lang="en-US" altLang="zh-CN" smtClean="0">
                <a:solidFill>
                  <a:schemeClr val="tx1"/>
                </a:solidFill>
              </a:rPr>
              <a:t> </a:t>
            </a:r>
            <a:r>
              <a:rPr lang="zh-CN" altLang="en-US">
                <a:solidFill>
                  <a:schemeClr val="tx1"/>
                </a:solidFill>
              </a:rPr>
              <a:t>命名一个新的类型名代表数组</a:t>
            </a:r>
            <a:r>
              <a:rPr lang="zh-CN" altLang="en-US" smtClean="0">
                <a:solidFill>
                  <a:schemeClr val="tx1"/>
                </a:solidFill>
              </a:rPr>
              <a:t>类型</a:t>
            </a:r>
            <a:endParaRPr lang="en-US" altLang="zh-CN" smtClean="0">
              <a:solidFill>
                <a:schemeClr val="tx1"/>
              </a:solidFill>
            </a:endParaRPr>
          </a:p>
          <a:p>
            <a:pPr algn="just">
              <a:lnSpc>
                <a:spcPct val="120000"/>
              </a:lnSpc>
              <a:defRPr/>
            </a:pPr>
            <a:r>
              <a:rPr lang="zh-CN" altLang="en-US" smtClean="0">
                <a:solidFill>
                  <a:schemeClr val="tx1"/>
                </a:solidFill>
              </a:rPr>
              <a:t>③ 命名</a:t>
            </a:r>
            <a:r>
              <a:rPr lang="zh-CN" altLang="en-US">
                <a:solidFill>
                  <a:schemeClr val="tx1"/>
                </a:solidFill>
              </a:rPr>
              <a:t>一个新的类型名代表指针</a:t>
            </a:r>
            <a:r>
              <a:rPr lang="zh-CN" altLang="en-US" smtClean="0">
                <a:solidFill>
                  <a:schemeClr val="tx1"/>
                </a:solidFill>
              </a:rPr>
              <a:t>类型</a:t>
            </a:r>
            <a:r>
              <a:rPr lang="en-US" altLang="zh-CN" smtClean="0">
                <a:solidFill>
                  <a:schemeClr val="tx1"/>
                </a:solidFill>
              </a:rPr>
              <a:t>	</a:t>
            </a:r>
            <a:r>
              <a:rPr lang="zh-CN" altLang="en-US">
                <a:solidFill>
                  <a:schemeClr val="tx1"/>
                </a:solidFill>
              </a:rPr>
              <a:t>④命名一个新的类型名代表指向函数的指针类型</a:t>
            </a:r>
            <a:endParaRPr lang="en-US" altLang="zh-CN">
              <a:solidFill>
                <a:schemeClr val="tx1"/>
              </a:solidFill>
            </a:endParaRPr>
          </a:p>
        </p:txBody>
      </p:sp>
      <p:sp>
        <p:nvSpPr>
          <p:cNvPr id="2" name="标题 1"/>
          <p:cNvSpPr>
            <a:spLocks noGrp="1"/>
          </p:cNvSpPr>
          <p:nvPr>
            <p:ph type="title"/>
          </p:nvPr>
        </p:nvSpPr>
        <p:spPr>
          <a:xfrm>
            <a:off x="711952" y="0"/>
            <a:ext cx="10515600" cy="1325563"/>
          </a:xfrm>
        </p:spPr>
        <p:txBody>
          <a:bodyPr/>
          <a:lstStyle/>
          <a:p>
            <a:r>
              <a:rPr lang="zh-CN" altLang="en-US"/>
              <a:t>用</a:t>
            </a:r>
            <a:r>
              <a:rPr lang="en-US" altLang="zh-CN"/>
              <a:t>typedef</a:t>
            </a:r>
            <a:r>
              <a:rPr lang="zh-CN" altLang="en-US"/>
              <a:t>声明新类型名</a:t>
            </a:r>
          </a:p>
        </p:txBody>
      </p:sp>
      <p:sp>
        <p:nvSpPr>
          <p:cNvPr id="14" name="圆角矩形 13"/>
          <p:cNvSpPr/>
          <p:nvPr/>
        </p:nvSpPr>
        <p:spPr>
          <a:xfrm>
            <a:off x="5569782" y="1028322"/>
            <a:ext cx="6455441" cy="594481"/>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dirty="0" err="1">
                <a:solidFill>
                  <a:schemeClr val="tx1"/>
                </a:solidFill>
              </a:rPr>
              <a:t>typedef</a:t>
            </a: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Integer</a:t>
            </a:r>
            <a:r>
              <a:rPr lang="en-US" altLang="zh-CN" sz="1600" dirty="0" smtClean="0">
                <a:solidFill>
                  <a:schemeClr val="tx1"/>
                </a:solidFill>
              </a:rPr>
              <a:t>;	</a:t>
            </a:r>
            <a:r>
              <a:rPr lang="en-US" altLang="zh-CN" sz="1600" dirty="0" smtClean="0">
                <a:solidFill>
                  <a:srgbClr val="008000"/>
                </a:solidFill>
              </a:rPr>
              <a:t>//</a:t>
            </a:r>
            <a:r>
              <a:rPr lang="zh-CN" altLang="en-US" sz="1600" dirty="0">
                <a:solidFill>
                  <a:srgbClr val="008000"/>
                </a:solidFill>
              </a:rPr>
              <a:t>指定用</a:t>
            </a:r>
            <a:r>
              <a:rPr lang="en-US" altLang="zh-CN" sz="1600" dirty="0">
                <a:solidFill>
                  <a:srgbClr val="008000"/>
                </a:solidFill>
              </a:rPr>
              <a:t>Integer</a:t>
            </a:r>
            <a:r>
              <a:rPr lang="zh-CN" altLang="en-US" sz="1600" dirty="0">
                <a:solidFill>
                  <a:srgbClr val="008000"/>
                </a:solidFill>
              </a:rPr>
              <a:t>为类型名，作用与</a:t>
            </a:r>
            <a:r>
              <a:rPr lang="en-US" altLang="zh-CN" sz="1600" dirty="0" err="1">
                <a:solidFill>
                  <a:srgbClr val="008000"/>
                </a:solidFill>
              </a:rPr>
              <a:t>int</a:t>
            </a:r>
            <a:r>
              <a:rPr lang="zh-CN" altLang="en-US" sz="1600" dirty="0">
                <a:solidFill>
                  <a:srgbClr val="008000"/>
                </a:solidFill>
              </a:rPr>
              <a:t>相同</a:t>
            </a:r>
          </a:p>
          <a:p>
            <a:pPr defTabSz="363538"/>
            <a:r>
              <a:rPr lang="en-US" altLang="zh-CN" sz="1600" dirty="0" err="1" smtClean="0">
                <a:solidFill>
                  <a:schemeClr val="tx1"/>
                </a:solidFill>
              </a:rPr>
              <a:t>typedef</a:t>
            </a:r>
            <a:r>
              <a:rPr lang="en-US" altLang="zh-CN" sz="1600" dirty="0" smtClean="0">
                <a:solidFill>
                  <a:schemeClr val="tx1"/>
                </a:solidFill>
              </a:rPr>
              <a:t> float Real;	</a:t>
            </a:r>
            <a:r>
              <a:rPr lang="en-US" altLang="zh-CN" sz="1600" dirty="0" smtClean="0">
                <a:solidFill>
                  <a:srgbClr val="008000"/>
                </a:solidFill>
              </a:rPr>
              <a:t>//</a:t>
            </a:r>
            <a:r>
              <a:rPr lang="zh-CN" altLang="en-US" sz="1600" dirty="0">
                <a:solidFill>
                  <a:srgbClr val="008000"/>
                </a:solidFill>
              </a:rPr>
              <a:t>指定用</a:t>
            </a:r>
            <a:r>
              <a:rPr lang="en-US" altLang="zh-CN" sz="1600" dirty="0">
                <a:solidFill>
                  <a:srgbClr val="008000"/>
                </a:solidFill>
              </a:rPr>
              <a:t>Real</a:t>
            </a:r>
            <a:r>
              <a:rPr lang="zh-CN" altLang="en-US" sz="1600" dirty="0">
                <a:solidFill>
                  <a:srgbClr val="008000"/>
                </a:solidFill>
              </a:rPr>
              <a:t>为类型名，作用与</a:t>
            </a:r>
            <a:r>
              <a:rPr lang="en-US" altLang="zh-CN" sz="1600" dirty="0">
                <a:solidFill>
                  <a:srgbClr val="008000"/>
                </a:solidFill>
              </a:rPr>
              <a:t>float</a:t>
            </a:r>
            <a:r>
              <a:rPr lang="zh-CN" altLang="en-US" sz="1600" dirty="0">
                <a:solidFill>
                  <a:srgbClr val="008000"/>
                </a:solidFill>
              </a:rPr>
              <a:t>相同</a:t>
            </a:r>
          </a:p>
        </p:txBody>
      </p:sp>
      <p:sp>
        <p:nvSpPr>
          <p:cNvPr id="10" name="圆角矩形 9"/>
          <p:cNvSpPr/>
          <p:nvPr/>
        </p:nvSpPr>
        <p:spPr>
          <a:xfrm>
            <a:off x="979967" y="2781130"/>
            <a:ext cx="10072346" cy="3589854"/>
          </a:xfrm>
          <a:prstGeom prst="roundRect">
            <a:avLst>
              <a:gd name="adj" fmla="val 3263"/>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400" dirty="0" err="1">
                <a:solidFill>
                  <a:schemeClr val="tx1"/>
                </a:solidFill>
              </a:rPr>
              <a:t>typedef</a:t>
            </a:r>
            <a:r>
              <a:rPr lang="en-US" altLang="zh-CN" sz="1400" dirty="0">
                <a:solidFill>
                  <a:schemeClr val="tx1"/>
                </a:solidFill>
              </a:rPr>
              <a:t> </a:t>
            </a:r>
            <a:r>
              <a:rPr lang="en-US" altLang="zh-CN" sz="1400" dirty="0" err="1">
                <a:solidFill>
                  <a:schemeClr val="tx1"/>
                </a:solidFill>
              </a:rPr>
              <a:t>struct</a:t>
            </a:r>
            <a:endParaRPr lang="en-US" altLang="zh-CN" sz="1400" dirty="0">
              <a:solidFill>
                <a:schemeClr val="tx1"/>
              </a:solidFill>
            </a:endParaRPr>
          </a:p>
          <a:p>
            <a:pPr defTabSz="363538"/>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month;</a:t>
            </a:r>
          </a:p>
          <a:p>
            <a:pPr defTabSz="363538"/>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day;</a:t>
            </a:r>
          </a:p>
          <a:p>
            <a:pPr defTabSz="363538"/>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year; </a:t>
            </a:r>
          </a:p>
          <a:p>
            <a:pPr defTabSz="363538"/>
            <a:r>
              <a:rPr lang="en-US" altLang="zh-CN" sz="1400" dirty="0">
                <a:solidFill>
                  <a:schemeClr val="tx1"/>
                </a:solidFill>
              </a:rPr>
              <a:t>}Date;	</a:t>
            </a:r>
            <a:r>
              <a:rPr lang="en-US" altLang="zh-CN" sz="1400" dirty="0" smtClean="0">
                <a:solidFill>
                  <a:schemeClr val="tx1"/>
                </a:solidFill>
              </a:rPr>
              <a:t>			</a:t>
            </a:r>
            <a:r>
              <a:rPr lang="en-US" altLang="zh-CN" sz="1400" dirty="0" smtClean="0">
                <a:solidFill>
                  <a:srgbClr val="008000"/>
                </a:solidFill>
              </a:rPr>
              <a:t>//</a:t>
            </a:r>
            <a:r>
              <a:rPr lang="zh-CN" altLang="en-US" sz="1400" dirty="0" smtClean="0">
                <a:solidFill>
                  <a:srgbClr val="008000"/>
                </a:solidFill>
              </a:rPr>
              <a:t>声明</a:t>
            </a:r>
            <a:r>
              <a:rPr lang="zh-CN" altLang="en-US" sz="1400" dirty="0">
                <a:solidFill>
                  <a:srgbClr val="008000"/>
                </a:solidFill>
              </a:rPr>
              <a:t>了一个新类型名</a:t>
            </a:r>
            <a:r>
              <a:rPr lang="en-US" altLang="zh-CN" sz="1400" dirty="0">
                <a:solidFill>
                  <a:srgbClr val="008000"/>
                </a:solidFill>
              </a:rPr>
              <a:t>Date</a:t>
            </a:r>
            <a:r>
              <a:rPr lang="zh-CN" altLang="en-US" sz="1400" dirty="0">
                <a:solidFill>
                  <a:srgbClr val="008000"/>
                </a:solidFill>
              </a:rPr>
              <a:t>，</a:t>
            </a:r>
            <a:r>
              <a:rPr lang="zh-CN" altLang="en-US" sz="1400" dirty="0" smtClean="0">
                <a:solidFill>
                  <a:srgbClr val="008000"/>
                </a:solidFill>
              </a:rPr>
              <a:t>代表结构体</a:t>
            </a:r>
            <a:r>
              <a:rPr lang="zh-CN" altLang="en-US" sz="1400" dirty="0">
                <a:solidFill>
                  <a:srgbClr val="008000"/>
                </a:solidFill>
              </a:rPr>
              <a:t>类型</a:t>
            </a:r>
          </a:p>
          <a:p>
            <a:pPr defTabSz="363538"/>
            <a:r>
              <a:rPr lang="en-US" altLang="zh-CN" sz="1400" dirty="0">
                <a:solidFill>
                  <a:schemeClr val="tx1"/>
                </a:solidFill>
              </a:rPr>
              <a:t>Date birthday</a:t>
            </a:r>
            <a:r>
              <a:rPr lang="en-US" altLang="zh-CN" sz="1400" dirty="0" smtClean="0">
                <a:solidFill>
                  <a:schemeClr val="tx1"/>
                </a:solidFill>
              </a:rPr>
              <a:t>;	</a:t>
            </a:r>
            <a:r>
              <a:rPr lang="en-US" altLang="zh-CN" sz="1400" dirty="0">
                <a:solidFill>
                  <a:schemeClr val="tx1"/>
                </a:solidFill>
              </a:rPr>
              <a:t>	</a:t>
            </a:r>
            <a:r>
              <a:rPr lang="en-US" altLang="zh-CN" sz="1400" dirty="0" smtClean="0">
                <a:solidFill>
                  <a:schemeClr val="tx1"/>
                </a:solidFill>
              </a:rPr>
              <a:t>	</a:t>
            </a:r>
            <a:r>
              <a:rPr lang="en-US" altLang="zh-CN" sz="1400" dirty="0" smtClean="0">
                <a:solidFill>
                  <a:srgbClr val="008000"/>
                </a:solidFill>
              </a:rPr>
              <a:t>//</a:t>
            </a:r>
            <a:r>
              <a:rPr lang="zh-CN" altLang="en-US" sz="1400" dirty="0">
                <a:solidFill>
                  <a:srgbClr val="008000"/>
                </a:solidFill>
              </a:rPr>
              <a:t>定义结构体类型变量</a:t>
            </a:r>
            <a:r>
              <a:rPr lang="en-US" altLang="zh-CN" sz="1400" dirty="0">
                <a:solidFill>
                  <a:srgbClr val="008000"/>
                </a:solidFill>
              </a:rPr>
              <a:t>birthday</a:t>
            </a:r>
            <a:r>
              <a:rPr lang="zh-CN" altLang="en-US" sz="1400" dirty="0">
                <a:solidFill>
                  <a:srgbClr val="008000"/>
                </a:solidFill>
              </a:rPr>
              <a:t>，不要写成</a:t>
            </a:r>
            <a:r>
              <a:rPr lang="en-US" altLang="zh-CN" sz="1400" dirty="0" err="1">
                <a:solidFill>
                  <a:srgbClr val="008000"/>
                </a:solidFill>
              </a:rPr>
              <a:t>struct</a:t>
            </a:r>
            <a:r>
              <a:rPr lang="en-US" altLang="zh-CN" sz="1400" dirty="0">
                <a:solidFill>
                  <a:srgbClr val="008000"/>
                </a:solidFill>
              </a:rPr>
              <a:t> Date birthday; </a:t>
            </a:r>
          </a:p>
          <a:p>
            <a:pPr defTabSz="363538"/>
            <a:r>
              <a:rPr lang="en-US" altLang="zh-CN" sz="1400" dirty="0" smtClean="0">
                <a:solidFill>
                  <a:schemeClr val="tx1"/>
                </a:solidFill>
              </a:rPr>
              <a:t>Date*p;				</a:t>
            </a:r>
            <a:r>
              <a:rPr lang="en-US" altLang="zh-CN" sz="1400" dirty="0" smtClean="0">
                <a:solidFill>
                  <a:srgbClr val="008000"/>
                </a:solidFill>
              </a:rPr>
              <a:t>//</a:t>
            </a:r>
            <a:r>
              <a:rPr lang="zh-CN" altLang="en-US" sz="1400" dirty="0" smtClean="0">
                <a:solidFill>
                  <a:srgbClr val="008000"/>
                </a:solidFill>
              </a:rPr>
              <a:t>定义结构体指针变量</a:t>
            </a:r>
            <a:r>
              <a:rPr lang="en-US" altLang="zh-CN" sz="1400" dirty="0" smtClean="0">
                <a:solidFill>
                  <a:srgbClr val="008000"/>
                </a:solidFill>
              </a:rPr>
              <a:t>p</a:t>
            </a:r>
            <a:r>
              <a:rPr lang="zh-CN" altLang="en-US" sz="1400" dirty="0" smtClean="0">
                <a:solidFill>
                  <a:srgbClr val="008000"/>
                </a:solidFill>
              </a:rPr>
              <a:t>，指向此结构体类型数据</a:t>
            </a:r>
            <a:endParaRPr lang="en-US" altLang="zh-CN" sz="1400" dirty="0" smtClean="0">
              <a:solidFill>
                <a:srgbClr val="008000"/>
              </a:solidFill>
            </a:endParaRPr>
          </a:p>
          <a:p>
            <a:pPr defTabSz="363538"/>
            <a:endParaRPr lang="en-US" altLang="zh-CN" sz="1400" dirty="0" smtClean="0">
              <a:solidFill>
                <a:srgbClr val="008000"/>
              </a:solidFill>
            </a:endParaRPr>
          </a:p>
          <a:p>
            <a:pPr defTabSz="363538"/>
            <a:r>
              <a:rPr lang="en-US" altLang="zh-CN" sz="1400" dirty="0" err="1">
                <a:solidFill>
                  <a:schemeClr val="tx1"/>
                </a:solidFill>
              </a:rPr>
              <a:t>typedef</a:t>
            </a: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a:t>
            </a:r>
            <a:r>
              <a:rPr lang="en-US" altLang="zh-CN" sz="1400" dirty="0" err="1">
                <a:solidFill>
                  <a:schemeClr val="tx1"/>
                </a:solidFill>
              </a:rPr>
              <a:t>Num</a:t>
            </a:r>
            <a:r>
              <a:rPr lang="en-US" altLang="zh-CN" sz="1400" dirty="0">
                <a:solidFill>
                  <a:schemeClr val="tx1"/>
                </a:solidFill>
              </a:rPr>
              <a:t>[100];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Num</a:t>
            </a:r>
            <a:r>
              <a:rPr lang="zh-CN" altLang="en-US" sz="1400" dirty="0">
                <a:solidFill>
                  <a:srgbClr val="008000"/>
                </a:solidFill>
              </a:rPr>
              <a:t>为整型数组类型名</a:t>
            </a:r>
          </a:p>
          <a:p>
            <a:pPr defTabSz="363538"/>
            <a:r>
              <a:rPr lang="en-US" altLang="zh-CN" sz="1400" dirty="0" err="1">
                <a:solidFill>
                  <a:schemeClr val="tx1"/>
                </a:solidFill>
              </a:rPr>
              <a:t>Num</a:t>
            </a:r>
            <a:r>
              <a:rPr lang="en-US" altLang="zh-CN" sz="1400" dirty="0">
                <a:solidFill>
                  <a:schemeClr val="tx1"/>
                </a:solidFill>
              </a:rPr>
              <a:t> a;				</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a</a:t>
            </a:r>
            <a:r>
              <a:rPr lang="zh-CN" altLang="en-US" sz="1400" dirty="0">
                <a:solidFill>
                  <a:srgbClr val="008000"/>
                </a:solidFill>
              </a:rPr>
              <a:t>为整型数组名，它有</a:t>
            </a:r>
            <a:r>
              <a:rPr lang="en-US" altLang="zh-CN" sz="1400" dirty="0">
                <a:solidFill>
                  <a:srgbClr val="008000"/>
                </a:solidFill>
              </a:rPr>
              <a:t>100</a:t>
            </a:r>
            <a:r>
              <a:rPr lang="zh-CN" altLang="en-US" sz="1400" dirty="0">
                <a:solidFill>
                  <a:srgbClr val="008000"/>
                </a:solidFill>
              </a:rPr>
              <a:t>个</a:t>
            </a:r>
            <a:r>
              <a:rPr lang="zh-CN" altLang="en-US" sz="1400" dirty="0" smtClean="0">
                <a:solidFill>
                  <a:srgbClr val="008000"/>
                </a:solidFill>
              </a:rPr>
              <a:t>元素</a:t>
            </a:r>
            <a:endParaRPr lang="en-US" altLang="zh-CN" sz="1400" dirty="0" smtClean="0">
              <a:solidFill>
                <a:srgbClr val="008000"/>
              </a:solidFill>
            </a:endParaRPr>
          </a:p>
          <a:p>
            <a:pPr defTabSz="363538"/>
            <a:endParaRPr lang="en-US" altLang="zh-CN" sz="1400" dirty="0">
              <a:solidFill>
                <a:srgbClr val="008000"/>
              </a:solidFill>
            </a:endParaRPr>
          </a:p>
          <a:p>
            <a:pPr defTabSz="363538"/>
            <a:r>
              <a:rPr lang="en-US" altLang="zh-CN" sz="1400" dirty="0" err="1">
                <a:solidFill>
                  <a:schemeClr val="tx1"/>
                </a:solidFill>
              </a:rPr>
              <a:t>typedef</a:t>
            </a:r>
            <a:r>
              <a:rPr lang="en-US" altLang="zh-CN" sz="1400" dirty="0">
                <a:solidFill>
                  <a:schemeClr val="tx1"/>
                </a:solidFill>
              </a:rPr>
              <a:t> char*String</a:t>
            </a:r>
            <a:r>
              <a:rPr lang="zh-CN" altLang="en-US" sz="1400" dirty="0" smtClean="0">
                <a:solidFill>
                  <a:schemeClr val="tx1"/>
                </a:solidFill>
              </a:rPr>
              <a:t>；</a:t>
            </a:r>
            <a:r>
              <a:rPr lang="en-US" altLang="zh-CN" sz="1400" dirty="0" smtClean="0">
                <a:solidFill>
                  <a:schemeClr val="tx1"/>
                </a:solidFill>
              </a:rPr>
              <a:t>	</a:t>
            </a:r>
            <a:r>
              <a:rPr lang="en-US" altLang="zh-CN" sz="1400" dirty="0" smtClean="0">
                <a:solidFill>
                  <a:srgbClr val="008000"/>
                </a:solidFill>
              </a:rPr>
              <a:t>//</a:t>
            </a:r>
            <a:r>
              <a:rPr lang="zh-CN" altLang="en-US" sz="1400" dirty="0">
                <a:solidFill>
                  <a:srgbClr val="008000"/>
                </a:solidFill>
              </a:rPr>
              <a:t>声明</a:t>
            </a:r>
            <a:r>
              <a:rPr lang="en-US" altLang="zh-CN" sz="1400" dirty="0">
                <a:solidFill>
                  <a:srgbClr val="008000"/>
                </a:solidFill>
              </a:rPr>
              <a:t>String</a:t>
            </a:r>
            <a:r>
              <a:rPr lang="zh-CN" altLang="en-US" sz="1400" dirty="0">
                <a:solidFill>
                  <a:srgbClr val="008000"/>
                </a:solidFill>
              </a:rPr>
              <a:t>为字符指针类型</a:t>
            </a:r>
          </a:p>
          <a:p>
            <a:pPr defTabSz="363538"/>
            <a:r>
              <a:rPr lang="en-US" altLang="zh-CN" sz="1400" dirty="0">
                <a:solidFill>
                  <a:schemeClr val="tx1"/>
                </a:solidFill>
              </a:rPr>
              <a:t>String </a:t>
            </a:r>
            <a:r>
              <a:rPr lang="en-US" altLang="zh-CN" sz="1400" dirty="0" err="1">
                <a:solidFill>
                  <a:schemeClr val="tx1"/>
                </a:solidFill>
              </a:rPr>
              <a:t>p,s</a:t>
            </a:r>
            <a:r>
              <a:rPr lang="en-US" altLang="zh-CN" sz="1400" dirty="0">
                <a:solidFill>
                  <a:schemeClr val="tx1"/>
                </a:solidFill>
              </a:rPr>
              <a:t>[10</a:t>
            </a:r>
            <a:r>
              <a:rPr lang="en-US" altLang="zh-CN" sz="1400" dirty="0" smtClean="0">
                <a:solidFill>
                  <a:schemeClr val="tx1"/>
                </a:solidFill>
              </a:rPr>
              <a:t>];			</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p</a:t>
            </a:r>
            <a:r>
              <a:rPr lang="zh-CN" altLang="en-US" sz="1400" dirty="0">
                <a:solidFill>
                  <a:srgbClr val="008000"/>
                </a:solidFill>
              </a:rPr>
              <a:t>为字符指针变量，</a:t>
            </a:r>
            <a:r>
              <a:rPr lang="en-US" altLang="zh-CN" sz="1400" dirty="0">
                <a:solidFill>
                  <a:srgbClr val="008000"/>
                </a:solidFill>
              </a:rPr>
              <a:t>s</a:t>
            </a:r>
            <a:r>
              <a:rPr lang="zh-CN" altLang="en-US" sz="1400" dirty="0">
                <a:solidFill>
                  <a:srgbClr val="008000"/>
                </a:solidFill>
              </a:rPr>
              <a:t>为字符指针数组</a:t>
            </a:r>
          </a:p>
          <a:p>
            <a:pPr defTabSz="363538"/>
            <a:endParaRPr lang="en-US" altLang="zh-CN" sz="1400" dirty="0" smtClean="0">
              <a:solidFill>
                <a:srgbClr val="008000"/>
              </a:solidFill>
            </a:endParaRPr>
          </a:p>
          <a:p>
            <a:pPr defTabSz="363538"/>
            <a:r>
              <a:rPr lang="en-US" altLang="zh-CN" sz="1400" dirty="0" err="1" smtClean="0">
                <a:solidFill>
                  <a:schemeClr val="tx1"/>
                </a:solidFill>
              </a:rPr>
              <a:t>typedef</a:t>
            </a:r>
            <a:r>
              <a:rPr lang="en-US" altLang="zh-CN" sz="1400" dirty="0" smtClean="0">
                <a:solidFill>
                  <a:schemeClr val="tx1"/>
                </a:solidFill>
              </a:rPr>
              <a:t> </a:t>
            </a:r>
            <a:r>
              <a:rPr lang="en-US" altLang="zh-CN" sz="1400" dirty="0" err="1">
                <a:solidFill>
                  <a:schemeClr val="tx1"/>
                </a:solidFill>
              </a:rPr>
              <a:t>int</a:t>
            </a:r>
            <a:r>
              <a:rPr lang="en-US" altLang="zh-CN" sz="1400" dirty="0">
                <a:solidFill>
                  <a:schemeClr val="tx1"/>
                </a:solidFill>
              </a:rPr>
              <a:t> (*Pointer)();</a:t>
            </a:r>
            <a:r>
              <a:rPr lang="en-US" altLang="zh-CN" sz="1400" dirty="0" smtClean="0">
                <a:solidFill>
                  <a:srgbClr val="008000"/>
                </a:solidFill>
              </a:rPr>
              <a:t>	//</a:t>
            </a:r>
            <a:r>
              <a:rPr lang="zh-CN" altLang="en-US" sz="1400" dirty="0">
                <a:solidFill>
                  <a:srgbClr val="008000"/>
                </a:solidFill>
              </a:rPr>
              <a:t>声明</a:t>
            </a:r>
            <a:r>
              <a:rPr lang="en-US" altLang="zh-CN" sz="1400" dirty="0">
                <a:solidFill>
                  <a:srgbClr val="008000"/>
                </a:solidFill>
              </a:rPr>
              <a:t>Pointer</a:t>
            </a:r>
            <a:r>
              <a:rPr lang="zh-CN" altLang="en-US" sz="1400" dirty="0">
                <a:solidFill>
                  <a:srgbClr val="008000"/>
                </a:solidFill>
              </a:rPr>
              <a:t>为指向函数的指针类型，该函数返回整型值</a:t>
            </a:r>
          </a:p>
          <a:p>
            <a:pPr defTabSz="363538"/>
            <a:r>
              <a:rPr lang="en-US" altLang="zh-CN" sz="1400" dirty="0">
                <a:solidFill>
                  <a:schemeClr val="tx1"/>
                </a:solidFill>
              </a:rPr>
              <a:t>Pointer p1,p2;	</a:t>
            </a:r>
            <a:r>
              <a:rPr lang="en-US" altLang="zh-CN" sz="1400" dirty="0" smtClean="0">
                <a:solidFill>
                  <a:srgbClr val="008000"/>
                </a:solidFill>
              </a:rPr>
              <a:t>		//</a:t>
            </a:r>
            <a:r>
              <a:rPr lang="en-US" altLang="zh-CN" sz="1400" dirty="0">
                <a:solidFill>
                  <a:srgbClr val="008000"/>
                </a:solidFill>
              </a:rPr>
              <a:t>p1,p2</a:t>
            </a:r>
            <a:r>
              <a:rPr lang="zh-CN" altLang="en-US" sz="1400" dirty="0">
                <a:solidFill>
                  <a:srgbClr val="008000"/>
                </a:solidFill>
              </a:rPr>
              <a:t>为</a:t>
            </a:r>
            <a:r>
              <a:rPr lang="en-US" altLang="zh-CN" sz="1400" dirty="0">
                <a:solidFill>
                  <a:srgbClr val="008000"/>
                </a:solidFill>
              </a:rPr>
              <a:t>Pointer</a:t>
            </a:r>
            <a:r>
              <a:rPr lang="zh-CN" altLang="en-US" sz="1400" dirty="0">
                <a:solidFill>
                  <a:srgbClr val="008000"/>
                </a:solidFill>
              </a:rPr>
              <a:t>类型的指针</a:t>
            </a:r>
            <a:r>
              <a:rPr lang="zh-CN" altLang="en-US" sz="1400" dirty="0" smtClean="0">
                <a:solidFill>
                  <a:srgbClr val="008000"/>
                </a:solidFill>
              </a:rPr>
              <a:t>变量</a:t>
            </a:r>
            <a:endParaRPr lang="zh-CN" altLang="en-US" sz="1400" dirty="0">
              <a:solidFill>
                <a:srgbClr val="008000"/>
              </a:solidFill>
            </a:endParaRPr>
          </a:p>
        </p:txBody>
      </p:sp>
      <p:sp>
        <p:nvSpPr>
          <p:cNvPr id="3" name="文本框 2"/>
          <p:cNvSpPr txBox="1"/>
          <p:nvPr/>
        </p:nvSpPr>
        <p:spPr>
          <a:xfrm>
            <a:off x="8717932" y="3836505"/>
            <a:ext cx="387627" cy="2419124"/>
          </a:xfrm>
          <a:prstGeom prst="rect">
            <a:avLst/>
          </a:prstGeom>
          <a:noFill/>
        </p:spPr>
        <p:txBody>
          <a:bodyPr wrap="square" rtlCol="0">
            <a:spAutoFit/>
          </a:bodyPr>
          <a:lstStyle/>
          <a:p>
            <a:pPr>
              <a:lnSpc>
                <a:spcPct val="120000"/>
              </a:lnSpc>
            </a:pPr>
            <a:r>
              <a:rPr lang="zh-CN" altLang="en-US" b="1" dirty="0" smtClean="0">
                <a:solidFill>
                  <a:srgbClr val="008000"/>
                </a:solidFill>
              </a:rPr>
              <a:t>①</a:t>
            </a:r>
            <a:endParaRPr lang="en-US" altLang="zh-CN" b="1" dirty="0" smtClean="0">
              <a:solidFill>
                <a:srgbClr val="008000"/>
              </a:solidFill>
            </a:endParaRPr>
          </a:p>
          <a:p>
            <a:pPr>
              <a:lnSpc>
                <a:spcPct val="120000"/>
              </a:lnSpc>
            </a:pPr>
            <a:endParaRPr lang="en-US" altLang="zh-CN" b="1" dirty="0">
              <a:solidFill>
                <a:srgbClr val="008000"/>
              </a:solidFill>
            </a:endParaRPr>
          </a:p>
          <a:p>
            <a:pPr>
              <a:lnSpc>
                <a:spcPct val="120000"/>
              </a:lnSpc>
            </a:pPr>
            <a:r>
              <a:rPr lang="zh-CN" altLang="en-US" b="1" dirty="0" smtClean="0">
                <a:solidFill>
                  <a:srgbClr val="008000"/>
                </a:solidFill>
              </a:rPr>
              <a:t>②</a:t>
            </a:r>
            <a:endParaRPr lang="en-US" altLang="zh-CN" b="1" dirty="0" smtClean="0">
              <a:solidFill>
                <a:srgbClr val="008000"/>
              </a:solidFill>
            </a:endParaRPr>
          </a:p>
          <a:p>
            <a:pPr>
              <a:lnSpc>
                <a:spcPct val="120000"/>
              </a:lnSpc>
            </a:pPr>
            <a:endParaRPr lang="en-US" altLang="zh-CN" b="1" dirty="0">
              <a:solidFill>
                <a:srgbClr val="008000"/>
              </a:solidFill>
            </a:endParaRPr>
          </a:p>
          <a:p>
            <a:pPr>
              <a:lnSpc>
                <a:spcPct val="120000"/>
              </a:lnSpc>
            </a:pPr>
            <a:r>
              <a:rPr lang="zh-CN" altLang="en-US" b="1" dirty="0" smtClean="0">
                <a:solidFill>
                  <a:srgbClr val="008000"/>
                </a:solidFill>
              </a:rPr>
              <a:t>③</a:t>
            </a:r>
            <a:endParaRPr lang="en-US" altLang="zh-CN" b="1" dirty="0" smtClean="0">
              <a:solidFill>
                <a:srgbClr val="008000"/>
              </a:solidFill>
            </a:endParaRPr>
          </a:p>
          <a:p>
            <a:pPr>
              <a:lnSpc>
                <a:spcPct val="120000"/>
              </a:lnSpc>
            </a:pPr>
            <a:endParaRPr lang="en-US" altLang="zh-CN" b="1" dirty="0">
              <a:solidFill>
                <a:srgbClr val="008000"/>
              </a:solidFill>
            </a:endParaRPr>
          </a:p>
          <a:p>
            <a:pPr>
              <a:lnSpc>
                <a:spcPct val="120000"/>
              </a:lnSpc>
            </a:pPr>
            <a:r>
              <a:rPr lang="zh-CN" altLang="en-US" b="1" dirty="0" smtClean="0">
                <a:solidFill>
                  <a:srgbClr val="008000"/>
                </a:solidFill>
              </a:rPr>
              <a:t>④</a:t>
            </a:r>
            <a:endParaRPr lang="zh-CN" altLang="en-US" b="1" dirty="0">
              <a:solidFill>
                <a:srgbClr val="008000"/>
              </a:solidFill>
            </a:endParaRPr>
          </a:p>
        </p:txBody>
      </p:sp>
    </p:spTree>
    <p:extLst>
      <p:ext uri="{BB962C8B-B14F-4D97-AF65-F5344CB8AC3E}">
        <p14:creationId xmlns:p14="http://schemas.microsoft.com/office/powerpoint/2010/main" val="31107757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530" y="1709531"/>
            <a:ext cx="10972800" cy="43235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defTabSz="804863">
              <a:lnSpc>
                <a:spcPct val="150000"/>
              </a:lnSpc>
              <a:defRPr/>
            </a:pPr>
            <a:r>
              <a:rPr lang="zh-CN" altLang="en-US" sz="1600" dirty="0">
                <a:solidFill>
                  <a:schemeClr val="tx1"/>
                </a:solidFill>
              </a:rPr>
              <a:t>声明一个新的类型名的方法是： </a:t>
            </a:r>
          </a:p>
          <a:p>
            <a:pPr algn="just" defTabSz="804863">
              <a:lnSpc>
                <a:spcPct val="150000"/>
              </a:lnSpc>
              <a:defRPr/>
            </a:pPr>
            <a:r>
              <a:rPr lang="zh-CN" altLang="en-US" sz="1600" dirty="0" smtClean="0">
                <a:solidFill>
                  <a:schemeClr val="tx1"/>
                </a:solidFill>
              </a:rPr>
              <a:t>① </a:t>
            </a:r>
            <a:r>
              <a:rPr lang="zh-CN" altLang="en-US" sz="1600" dirty="0">
                <a:solidFill>
                  <a:schemeClr val="tx1"/>
                </a:solidFill>
              </a:rPr>
              <a:t>先按定义变量的方法写出定义体（如：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i</a:t>
            </a:r>
            <a:r>
              <a:rPr lang="en-US" altLang="zh-CN" sz="1600" dirty="0">
                <a:solidFill>
                  <a:schemeClr val="tx1"/>
                </a:solidFill>
              </a:rPr>
              <a:t>;</a:t>
            </a:r>
            <a:r>
              <a:rPr lang="zh-CN" altLang="en-US" sz="1600" dirty="0" smtClean="0">
                <a:solidFill>
                  <a:schemeClr val="tx1"/>
                </a:solidFill>
              </a:rPr>
              <a:t>）</a:t>
            </a:r>
            <a:r>
              <a:rPr lang="en-US" altLang="zh-CN" sz="1600" dirty="0" smtClean="0">
                <a:solidFill>
                  <a:schemeClr val="tx1"/>
                </a:solidFill>
              </a:rPr>
              <a:t>	</a:t>
            </a:r>
            <a:r>
              <a:rPr lang="zh-CN" altLang="en-US" sz="1600" dirty="0" smtClean="0">
                <a:solidFill>
                  <a:schemeClr val="tx1"/>
                </a:solidFill>
              </a:rPr>
              <a:t>② </a:t>
            </a:r>
            <a:r>
              <a:rPr lang="zh-CN" altLang="en-US" sz="1600" dirty="0">
                <a:solidFill>
                  <a:schemeClr val="tx1"/>
                </a:solidFill>
              </a:rPr>
              <a:t>将变量名换成新类型名（例如： 将</a:t>
            </a:r>
            <a:r>
              <a:rPr lang="en-US" altLang="zh-CN" sz="1600" dirty="0" err="1">
                <a:solidFill>
                  <a:schemeClr val="tx1"/>
                </a:solidFill>
              </a:rPr>
              <a:t>i</a:t>
            </a:r>
            <a:r>
              <a:rPr lang="zh-CN" altLang="en-US" sz="1600" dirty="0">
                <a:solidFill>
                  <a:schemeClr val="tx1"/>
                </a:solidFill>
              </a:rPr>
              <a:t>换成</a:t>
            </a:r>
            <a:r>
              <a:rPr lang="en-US" altLang="zh-CN" sz="1600" dirty="0">
                <a:solidFill>
                  <a:schemeClr val="tx1"/>
                </a:solidFill>
              </a:rPr>
              <a:t>Count</a:t>
            </a:r>
            <a:r>
              <a:rPr lang="zh-CN" altLang="en-US" sz="1600" dirty="0" smtClean="0">
                <a:solidFill>
                  <a:schemeClr val="tx1"/>
                </a:solidFill>
              </a:rPr>
              <a:t>）</a:t>
            </a:r>
            <a:endParaRPr lang="zh-CN" altLang="en-US" sz="1600" dirty="0">
              <a:solidFill>
                <a:schemeClr val="tx1"/>
              </a:solidFill>
            </a:endParaRPr>
          </a:p>
          <a:p>
            <a:pPr algn="just" defTabSz="804863">
              <a:lnSpc>
                <a:spcPct val="150000"/>
              </a:lnSpc>
              <a:defRPr/>
            </a:pPr>
            <a:r>
              <a:rPr lang="zh-CN" altLang="en-US" sz="1600" dirty="0" smtClean="0">
                <a:solidFill>
                  <a:schemeClr val="tx1"/>
                </a:solidFill>
              </a:rPr>
              <a:t>③ </a:t>
            </a:r>
            <a:r>
              <a:rPr lang="zh-CN" altLang="en-US" sz="1600" dirty="0">
                <a:solidFill>
                  <a:schemeClr val="tx1"/>
                </a:solidFill>
              </a:rPr>
              <a:t>在最前面加</a:t>
            </a:r>
            <a:r>
              <a:rPr lang="en-US" altLang="zh-CN" sz="1600" dirty="0" err="1">
                <a:solidFill>
                  <a:schemeClr val="tx1"/>
                </a:solidFill>
              </a:rPr>
              <a:t>typedef</a:t>
            </a:r>
            <a:r>
              <a:rPr lang="zh-CN" altLang="en-US" sz="1600" dirty="0">
                <a:solidFill>
                  <a:schemeClr val="tx1"/>
                </a:solidFill>
              </a:rPr>
              <a:t>（例如： </a:t>
            </a:r>
            <a:r>
              <a:rPr lang="en-US" altLang="zh-CN" sz="1600" dirty="0" err="1">
                <a:solidFill>
                  <a:schemeClr val="tx1"/>
                </a:solidFill>
              </a:rPr>
              <a:t>typedef</a:t>
            </a: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Count</a:t>
            </a:r>
            <a:r>
              <a:rPr lang="zh-CN" altLang="en-US" sz="1600" dirty="0" smtClean="0">
                <a:solidFill>
                  <a:schemeClr val="tx1"/>
                </a:solidFill>
              </a:rPr>
              <a:t>）</a:t>
            </a:r>
            <a:r>
              <a:rPr lang="en-US" altLang="zh-CN" sz="1600" dirty="0" smtClean="0">
                <a:solidFill>
                  <a:schemeClr val="tx1"/>
                </a:solidFill>
              </a:rPr>
              <a:t>	</a:t>
            </a:r>
            <a:r>
              <a:rPr lang="zh-CN" altLang="en-US" sz="1600" dirty="0" smtClean="0">
                <a:solidFill>
                  <a:schemeClr val="tx1"/>
                </a:solidFill>
              </a:rPr>
              <a:t>④ </a:t>
            </a:r>
            <a:r>
              <a:rPr lang="zh-CN" altLang="en-US" sz="1600" dirty="0">
                <a:solidFill>
                  <a:schemeClr val="tx1"/>
                </a:solidFill>
              </a:rPr>
              <a:t>然后可以用新类型名去定义</a:t>
            </a:r>
            <a:r>
              <a:rPr lang="zh-CN" altLang="en-US" sz="1600" dirty="0" smtClean="0">
                <a:solidFill>
                  <a:schemeClr val="tx1"/>
                </a:solidFill>
              </a:rPr>
              <a:t>变量</a:t>
            </a:r>
            <a:endParaRPr lang="zh-CN" altLang="en-US" sz="1600" dirty="0">
              <a:solidFill>
                <a:schemeClr val="tx1"/>
              </a:solidFill>
            </a:endParaRPr>
          </a:p>
          <a:p>
            <a:pPr algn="just" defTabSz="804863">
              <a:lnSpc>
                <a:spcPct val="150000"/>
              </a:lnSpc>
              <a:defRPr/>
            </a:pPr>
            <a:r>
              <a:rPr lang="zh-CN" altLang="en-US" sz="1600" dirty="0" smtClean="0">
                <a:solidFill>
                  <a:schemeClr val="tx1"/>
                </a:solidFill>
              </a:rPr>
              <a:t>简单</a:t>
            </a:r>
            <a:r>
              <a:rPr lang="zh-CN" altLang="en-US" sz="1600" dirty="0">
                <a:solidFill>
                  <a:schemeClr val="tx1"/>
                </a:solidFill>
              </a:rPr>
              <a:t>地说，就是按定义变量的</a:t>
            </a:r>
            <a:r>
              <a:rPr lang="zh-CN" altLang="en-US" sz="1600" dirty="0" smtClean="0">
                <a:solidFill>
                  <a:schemeClr val="tx1"/>
                </a:solidFill>
              </a:rPr>
              <a:t>方式把</a:t>
            </a:r>
            <a:r>
              <a:rPr lang="zh-CN" altLang="en-US" sz="1600" dirty="0">
                <a:solidFill>
                  <a:schemeClr val="tx1"/>
                </a:solidFill>
              </a:rPr>
              <a:t>变量名换上新类型名，</a:t>
            </a:r>
            <a:r>
              <a:rPr lang="zh-CN" altLang="en-US" sz="1600" dirty="0" smtClean="0">
                <a:solidFill>
                  <a:schemeClr val="tx1"/>
                </a:solidFill>
              </a:rPr>
              <a:t>并在</a:t>
            </a:r>
            <a:r>
              <a:rPr lang="zh-CN" altLang="en-US" sz="1600" dirty="0">
                <a:solidFill>
                  <a:schemeClr val="tx1"/>
                </a:solidFill>
              </a:rPr>
              <a:t>最前面加</a:t>
            </a:r>
            <a:r>
              <a:rPr lang="en-US" altLang="zh-CN" sz="1600" dirty="0" err="1">
                <a:solidFill>
                  <a:schemeClr val="tx1"/>
                </a:solidFill>
              </a:rPr>
              <a:t>typedef</a:t>
            </a:r>
            <a:r>
              <a:rPr lang="zh-CN" altLang="en-US" sz="1600" dirty="0">
                <a:solidFill>
                  <a:schemeClr val="tx1"/>
                </a:solidFill>
              </a:rPr>
              <a:t>，就声明了新类型名代表原来的类型。</a:t>
            </a:r>
          </a:p>
          <a:p>
            <a:pPr algn="just" defTabSz="804863">
              <a:lnSpc>
                <a:spcPct val="150000"/>
              </a:lnSpc>
              <a:defRPr/>
            </a:pPr>
            <a:r>
              <a:rPr lang="zh-CN" altLang="en-US" sz="1600" dirty="0" smtClean="0">
                <a:solidFill>
                  <a:schemeClr val="tx1"/>
                </a:solidFill>
              </a:rPr>
              <a:t>以</a:t>
            </a:r>
            <a:r>
              <a:rPr lang="zh-CN" altLang="en-US" sz="1600" dirty="0">
                <a:solidFill>
                  <a:schemeClr val="tx1"/>
                </a:solidFill>
              </a:rPr>
              <a:t>定义上述的数组类型为例来说明： </a:t>
            </a:r>
          </a:p>
          <a:p>
            <a:pPr algn="just" defTabSz="804863">
              <a:lnSpc>
                <a:spcPct val="150000"/>
              </a:lnSpc>
              <a:defRPr/>
            </a:pPr>
            <a:r>
              <a:rPr lang="zh-CN" altLang="en-US" sz="1600" dirty="0" smtClean="0">
                <a:solidFill>
                  <a:schemeClr val="tx1"/>
                </a:solidFill>
              </a:rPr>
              <a:t>① </a:t>
            </a:r>
            <a:r>
              <a:rPr lang="zh-CN" altLang="en-US" sz="1600" dirty="0">
                <a:solidFill>
                  <a:schemeClr val="tx1"/>
                </a:solidFill>
              </a:rPr>
              <a:t>先按定义数组变量形式书写： </a:t>
            </a:r>
            <a:r>
              <a:rPr lang="en-US" altLang="zh-CN" sz="1600" dirty="0" err="1">
                <a:solidFill>
                  <a:schemeClr val="tx1"/>
                </a:solidFill>
              </a:rPr>
              <a:t>int</a:t>
            </a:r>
            <a:r>
              <a:rPr lang="en-US" altLang="zh-CN" sz="1600" dirty="0">
                <a:solidFill>
                  <a:schemeClr val="tx1"/>
                </a:solidFill>
              </a:rPr>
              <a:t> a[100</a:t>
            </a:r>
            <a:r>
              <a:rPr lang="en-US" altLang="zh-CN" sz="1600" dirty="0" smtClean="0">
                <a:solidFill>
                  <a:schemeClr val="tx1"/>
                </a:solidFill>
              </a:rPr>
              <a:t>]		</a:t>
            </a:r>
            <a:r>
              <a:rPr lang="zh-CN" altLang="en-US" sz="1600" dirty="0" smtClean="0">
                <a:solidFill>
                  <a:schemeClr val="tx1"/>
                </a:solidFill>
              </a:rPr>
              <a:t>② </a:t>
            </a:r>
            <a:r>
              <a:rPr lang="zh-CN" altLang="en-US" sz="1600" dirty="0">
                <a:solidFill>
                  <a:schemeClr val="tx1"/>
                </a:solidFill>
              </a:rPr>
              <a:t>将变量名</a:t>
            </a:r>
            <a:r>
              <a:rPr lang="en-US" altLang="zh-CN" sz="1600" dirty="0">
                <a:solidFill>
                  <a:schemeClr val="tx1"/>
                </a:solidFill>
              </a:rPr>
              <a:t>a</a:t>
            </a:r>
            <a:r>
              <a:rPr lang="zh-CN" altLang="en-US" sz="1600" dirty="0">
                <a:solidFill>
                  <a:schemeClr val="tx1"/>
                </a:solidFill>
              </a:rPr>
              <a:t>换成自己命名的类型名：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Num</a:t>
            </a:r>
            <a:r>
              <a:rPr lang="en-US" altLang="zh-CN" sz="1600" dirty="0">
                <a:solidFill>
                  <a:schemeClr val="tx1"/>
                </a:solidFill>
              </a:rPr>
              <a:t>[100</a:t>
            </a:r>
            <a:r>
              <a:rPr lang="en-US" altLang="zh-CN" sz="1600" dirty="0" smtClean="0">
                <a:solidFill>
                  <a:schemeClr val="tx1"/>
                </a:solidFill>
              </a:rPr>
              <a:t>]</a:t>
            </a:r>
            <a:endParaRPr lang="zh-CN" altLang="en-US" sz="1600" dirty="0">
              <a:solidFill>
                <a:schemeClr val="tx1"/>
              </a:solidFill>
            </a:endParaRPr>
          </a:p>
          <a:p>
            <a:pPr algn="just" defTabSz="804863">
              <a:lnSpc>
                <a:spcPct val="150000"/>
              </a:lnSpc>
              <a:defRPr/>
            </a:pPr>
            <a:r>
              <a:rPr lang="zh-CN" altLang="en-US" sz="1600" dirty="0" smtClean="0">
                <a:solidFill>
                  <a:schemeClr val="tx1"/>
                </a:solidFill>
              </a:rPr>
              <a:t>③ </a:t>
            </a:r>
            <a:r>
              <a:rPr lang="zh-CN" altLang="en-US" sz="1600" dirty="0">
                <a:solidFill>
                  <a:schemeClr val="tx1"/>
                </a:solidFill>
              </a:rPr>
              <a:t>在前面加上</a:t>
            </a:r>
            <a:r>
              <a:rPr lang="en-US" altLang="zh-CN" sz="1600" dirty="0" err="1">
                <a:solidFill>
                  <a:schemeClr val="tx1"/>
                </a:solidFill>
              </a:rPr>
              <a:t>typedef</a:t>
            </a:r>
            <a:r>
              <a:rPr lang="zh-CN" altLang="en-US" sz="1600" dirty="0">
                <a:solidFill>
                  <a:schemeClr val="tx1"/>
                </a:solidFill>
              </a:rPr>
              <a:t>，得到</a:t>
            </a:r>
            <a:r>
              <a:rPr lang="en-US" altLang="zh-CN" sz="1600" dirty="0" err="1">
                <a:solidFill>
                  <a:schemeClr val="tx1"/>
                </a:solidFill>
              </a:rPr>
              <a:t>typedef</a:t>
            </a: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Num</a:t>
            </a:r>
            <a:r>
              <a:rPr lang="en-US" altLang="zh-CN" sz="1600" dirty="0">
                <a:solidFill>
                  <a:schemeClr val="tx1"/>
                </a:solidFill>
              </a:rPr>
              <a:t>[100</a:t>
            </a:r>
            <a:r>
              <a:rPr lang="en-US" altLang="zh-CN" sz="1600" dirty="0" smtClean="0">
                <a:solidFill>
                  <a:schemeClr val="tx1"/>
                </a:solidFill>
              </a:rPr>
              <a:t>]	</a:t>
            </a:r>
            <a:r>
              <a:rPr lang="zh-CN" altLang="en-US" sz="1600" dirty="0" smtClean="0">
                <a:solidFill>
                  <a:schemeClr val="tx1"/>
                </a:solidFill>
              </a:rPr>
              <a:t>④ </a:t>
            </a:r>
            <a:r>
              <a:rPr lang="zh-CN" altLang="en-US" sz="1600" dirty="0">
                <a:solidFill>
                  <a:schemeClr val="tx1"/>
                </a:solidFill>
              </a:rPr>
              <a:t>用来定义变量： </a:t>
            </a:r>
            <a:r>
              <a:rPr lang="en-US" altLang="zh-CN" sz="1600" dirty="0" err="1" smtClean="0">
                <a:solidFill>
                  <a:schemeClr val="tx1"/>
                </a:solidFill>
              </a:rPr>
              <a:t>Num</a:t>
            </a:r>
            <a:r>
              <a:rPr lang="en-US" altLang="zh-CN" sz="1600" dirty="0" smtClean="0">
                <a:solidFill>
                  <a:schemeClr val="tx1"/>
                </a:solidFill>
              </a:rPr>
              <a:t> </a:t>
            </a:r>
            <a:r>
              <a:rPr lang="en-US" altLang="zh-CN" sz="1600" dirty="0">
                <a:solidFill>
                  <a:schemeClr val="tx1"/>
                </a:solidFill>
              </a:rPr>
              <a:t>a</a:t>
            </a:r>
            <a:r>
              <a:rPr lang="en-US" altLang="zh-CN" sz="1600" dirty="0" smtClean="0">
                <a:solidFill>
                  <a:schemeClr val="tx1"/>
                </a:solidFill>
              </a:rPr>
              <a:t>; </a:t>
            </a:r>
            <a:r>
              <a:rPr lang="zh-CN" altLang="en-US" sz="1600" dirty="0" smtClean="0">
                <a:solidFill>
                  <a:schemeClr val="tx1"/>
                </a:solidFill>
              </a:rPr>
              <a:t>相当于</a:t>
            </a:r>
            <a:r>
              <a:rPr lang="zh-CN" altLang="en-US" sz="1600" dirty="0">
                <a:solidFill>
                  <a:schemeClr val="tx1"/>
                </a:solidFill>
              </a:rPr>
              <a:t>定义了： </a:t>
            </a:r>
            <a:r>
              <a:rPr lang="en-US" altLang="zh-CN" sz="1600" dirty="0" err="1" smtClean="0">
                <a:solidFill>
                  <a:schemeClr val="tx1"/>
                </a:solidFill>
              </a:rPr>
              <a:t>int</a:t>
            </a:r>
            <a:r>
              <a:rPr lang="en-US" altLang="zh-CN" sz="1600" dirty="0" smtClean="0">
                <a:solidFill>
                  <a:schemeClr val="tx1"/>
                </a:solidFill>
              </a:rPr>
              <a:t> </a:t>
            </a:r>
            <a:r>
              <a:rPr lang="en-US" altLang="zh-CN" sz="1600" dirty="0">
                <a:solidFill>
                  <a:schemeClr val="tx1"/>
                </a:solidFill>
              </a:rPr>
              <a:t>a[100];</a:t>
            </a:r>
          </a:p>
          <a:p>
            <a:pPr algn="just" defTabSz="804863">
              <a:lnSpc>
                <a:spcPct val="150000"/>
              </a:lnSpc>
              <a:defRPr/>
            </a:pPr>
            <a:r>
              <a:rPr lang="zh-CN" altLang="en-US" sz="1600" dirty="0" smtClean="0">
                <a:solidFill>
                  <a:schemeClr val="tx1"/>
                </a:solidFill>
              </a:rPr>
              <a:t>同样</a:t>
            </a:r>
            <a:r>
              <a:rPr lang="zh-CN" altLang="en-US" sz="1600" dirty="0">
                <a:solidFill>
                  <a:schemeClr val="tx1"/>
                </a:solidFill>
              </a:rPr>
              <a:t>，对字符指针类型，也是： </a:t>
            </a:r>
          </a:p>
          <a:p>
            <a:pPr algn="just" defTabSz="804863">
              <a:lnSpc>
                <a:spcPct val="150000"/>
              </a:lnSpc>
              <a:defRPr/>
            </a:pPr>
            <a:r>
              <a:rPr lang="zh-CN" altLang="en-US" sz="1600" dirty="0" smtClean="0">
                <a:solidFill>
                  <a:schemeClr val="tx1"/>
                </a:solidFill>
              </a:rPr>
              <a:t>① </a:t>
            </a:r>
            <a:r>
              <a:rPr lang="en-US" altLang="zh-CN" sz="1600" dirty="0" smtClean="0">
                <a:solidFill>
                  <a:schemeClr val="tx1"/>
                </a:solidFill>
              </a:rPr>
              <a:t>char *p;		//</a:t>
            </a:r>
            <a:r>
              <a:rPr lang="zh-CN" altLang="en-US" sz="1600" dirty="0">
                <a:solidFill>
                  <a:schemeClr val="tx1"/>
                </a:solidFill>
              </a:rPr>
              <a:t>定义变量</a:t>
            </a:r>
            <a:r>
              <a:rPr lang="en-US" altLang="zh-CN" sz="1600" dirty="0">
                <a:solidFill>
                  <a:schemeClr val="tx1"/>
                </a:solidFill>
              </a:rPr>
              <a:t>p</a:t>
            </a:r>
            <a:r>
              <a:rPr lang="zh-CN" altLang="en-US" sz="1600" dirty="0">
                <a:solidFill>
                  <a:schemeClr val="tx1"/>
                </a:solidFill>
              </a:rPr>
              <a:t>的</a:t>
            </a:r>
            <a:r>
              <a:rPr lang="zh-CN" altLang="en-US" sz="1600" dirty="0" smtClean="0">
                <a:solidFill>
                  <a:schemeClr val="tx1"/>
                </a:solidFill>
              </a:rPr>
              <a:t>方式</a:t>
            </a:r>
            <a:r>
              <a:rPr lang="en-US" altLang="zh-CN" sz="1600" dirty="0" smtClean="0">
                <a:solidFill>
                  <a:schemeClr val="tx1"/>
                </a:solidFill>
              </a:rPr>
              <a:t>	</a:t>
            </a:r>
            <a:r>
              <a:rPr lang="zh-CN" altLang="en-US" sz="1600" dirty="0" smtClean="0">
                <a:solidFill>
                  <a:schemeClr val="tx1"/>
                </a:solidFill>
              </a:rPr>
              <a:t>② </a:t>
            </a:r>
            <a:r>
              <a:rPr lang="en-US" altLang="zh-CN" sz="1600" dirty="0" smtClean="0">
                <a:solidFill>
                  <a:schemeClr val="tx1"/>
                </a:solidFill>
              </a:rPr>
              <a:t>char *</a:t>
            </a:r>
            <a:r>
              <a:rPr lang="en-US" altLang="zh-CN" sz="1600" dirty="0">
                <a:solidFill>
                  <a:schemeClr val="tx1"/>
                </a:solidFill>
              </a:rPr>
              <a:t>String</a:t>
            </a:r>
            <a:r>
              <a:rPr lang="en-US" altLang="zh-CN" sz="1600" dirty="0" smtClean="0">
                <a:solidFill>
                  <a:schemeClr val="tx1"/>
                </a:solidFill>
              </a:rPr>
              <a:t>;	//</a:t>
            </a:r>
            <a:r>
              <a:rPr lang="zh-CN" altLang="en-US" sz="1600" dirty="0">
                <a:solidFill>
                  <a:schemeClr val="tx1"/>
                </a:solidFill>
              </a:rPr>
              <a:t>用新类型名</a:t>
            </a:r>
            <a:r>
              <a:rPr lang="en-US" altLang="zh-CN" sz="1600" dirty="0">
                <a:solidFill>
                  <a:schemeClr val="tx1"/>
                </a:solidFill>
              </a:rPr>
              <a:t>String</a:t>
            </a:r>
            <a:r>
              <a:rPr lang="zh-CN" altLang="en-US" sz="1600" dirty="0">
                <a:solidFill>
                  <a:schemeClr val="tx1"/>
                </a:solidFill>
              </a:rPr>
              <a:t>取代变量名</a:t>
            </a:r>
            <a:r>
              <a:rPr lang="en-US" altLang="zh-CN" sz="1600" dirty="0">
                <a:solidFill>
                  <a:schemeClr val="tx1"/>
                </a:solidFill>
              </a:rPr>
              <a:t>p</a:t>
            </a:r>
          </a:p>
          <a:p>
            <a:pPr algn="just" defTabSz="804863">
              <a:lnSpc>
                <a:spcPct val="150000"/>
              </a:lnSpc>
              <a:defRPr/>
            </a:pPr>
            <a:r>
              <a:rPr lang="en-US" altLang="zh-CN" sz="1600" dirty="0" smtClean="0">
                <a:solidFill>
                  <a:schemeClr val="tx1"/>
                </a:solidFill>
              </a:rPr>
              <a:t>③ </a:t>
            </a:r>
            <a:r>
              <a:rPr lang="en-US" altLang="zh-CN" sz="1600" dirty="0" err="1">
                <a:solidFill>
                  <a:schemeClr val="tx1"/>
                </a:solidFill>
              </a:rPr>
              <a:t>typedef</a:t>
            </a:r>
            <a:r>
              <a:rPr lang="en-US" altLang="zh-CN" sz="1600" dirty="0">
                <a:solidFill>
                  <a:schemeClr val="tx1"/>
                </a:solidFill>
              </a:rPr>
              <a:t> </a:t>
            </a:r>
            <a:r>
              <a:rPr lang="en-US" altLang="zh-CN" sz="1600" dirty="0" smtClean="0">
                <a:solidFill>
                  <a:schemeClr val="tx1"/>
                </a:solidFill>
              </a:rPr>
              <a:t>char *</a:t>
            </a:r>
            <a:r>
              <a:rPr lang="en-US" altLang="zh-CN" sz="1600" dirty="0">
                <a:solidFill>
                  <a:schemeClr val="tx1"/>
                </a:solidFill>
              </a:rPr>
              <a:t>String</a:t>
            </a:r>
            <a:r>
              <a:rPr lang="en-US" altLang="zh-CN" sz="1600" dirty="0" smtClean="0">
                <a:solidFill>
                  <a:schemeClr val="tx1"/>
                </a:solidFill>
              </a:rPr>
              <a:t>;	//</a:t>
            </a:r>
            <a:r>
              <a:rPr lang="zh-CN" altLang="en-US" sz="1600" dirty="0">
                <a:solidFill>
                  <a:schemeClr val="tx1"/>
                </a:solidFill>
              </a:rPr>
              <a:t>加</a:t>
            </a:r>
            <a:r>
              <a:rPr lang="en-US" altLang="zh-CN" sz="1600" dirty="0" err="1" smtClean="0">
                <a:solidFill>
                  <a:schemeClr val="tx1"/>
                </a:solidFill>
              </a:rPr>
              <a:t>typedef</a:t>
            </a:r>
            <a:r>
              <a:rPr lang="en-US" altLang="zh-CN" sz="1600" dirty="0" smtClean="0">
                <a:solidFill>
                  <a:schemeClr val="tx1"/>
                </a:solidFill>
              </a:rPr>
              <a:t>	④ </a:t>
            </a:r>
            <a:r>
              <a:rPr lang="en-US" altLang="zh-CN" sz="1600" dirty="0">
                <a:solidFill>
                  <a:schemeClr val="tx1"/>
                </a:solidFill>
              </a:rPr>
              <a:t>String p</a:t>
            </a:r>
            <a:r>
              <a:rPr lang="en-US" altLang="zh-CN" sz="1600" dirty="0" smtClean="0">
                <a:solidFill>
                  <a:schemeClr val="tx1"/>
                </a:solidFill>
              </a:rPr>
              <a:t>;	//</a:t>
            </a:r>
            <a:r>
              <a:rPr lang="zh-CN" altLang="en-US" sz="1600" dirty="0">
                <a:solidFill>
                  <a:schemeClr val="tx1"/>
                </a:solidFill>
              </a:rPr>
              <a:t>用新类型名</a:t>
            </a:r>
            <a:r>
              <a:rPr lang="en-US" altLang="zh-CN" sz="1600" dirty="0">
                <a:solidFill>
                  <a:schemeClr val="tx1"/>
                </a:solidFill>
              </a:rPr>
              <a:t>String</a:t>
            </a:r>
            <a:r>
              <a:rPr lang="zh-CN" altLang="en-US" sz="1600" dirty="0">
                <a:solidFill>
                  <a:schemeClr val="tx1"/>
                </a:solidFill>
              </a:rPr>
              <a:t>定义变量，相当</a:t>
            </a:r>
            <a:r>
              <a:rPr lang="en-US" altLang="zh-CN" sz="1600" dirty="0" smtClean="0">
                <a:solidFill>
                  <a:schemeClr val="tx1"/>
                </a:solidFill>
              </a:rPr>
              <a:t>char *</a:t>
            </a:r>
            <a:r>
              <a:rPr lang="en-US" altLang="zh-CN" sz="1600" dirty="0">
                <a:solidFill>
                  <a:schemeClr val="tx1"/>
                </a:solidFill>
              </a:rPr>
              <a:t>p;</a:t>
            </a:r>
          </a:p>
          <a:p>
            <a:pPr algn="just" defTabSz="804863">
              <a:lnSpc>
                <a:spcPct val="150000"/>
              </a:lnSpc>
              <a:defRPr/>
            </a:pPr>
            <a:r>
              <a:rPr lang="zh-CN" altLang="en-US" sz="1600" dirty="0" smtClean="0">
                <a:solidFill>
                  <a:schemeClr val="tx1"/>
                </a:solidFill>
              </a:rPr>
              <a:t>习惯</a:t>
            </a:r>
            <a:r>
              <a:rPr lang="zh-CN" altLang="en-US" sz="1600" dirty="0">
                <a:solidFill>
                  <a:schemeClr val="tx1"/>
                </a:solidFill>
              </a:rPr>
              <a:t>上，常把用</a:t>
            </a:r>
            <a:r>
              <a:rPr lang="en-US" altLang="zh-CN" sz="1600" dirty="0" err="1">
                <a:solidFill>
                  <a:schemeClr val="tx1"/>
                </a:solidFill>
              </a:rPr>
              <a:t>typedef</a:t>
            </a:r>
            <a:r>
              <a:rPr lang="zh-CN" altLang="en-US" sz="1600" dirty="0">
                <a:solidFill>
                  <a:schemeClr val="tx1"/>
                </a:solidFill>
              </a:rPr>
              <a:t>声明的类型名的第</a:t>
            </a:r>
            <a:r>
              <a:rPr lang="en-US" altLang="zh-CN" sz="1600" dirty="0">
                <a:solidFill>
                  <a:schemeClr val="tx1"/>
                </a:solidFill>
              </a:rPr>
              <a:t>1</a:t>
            </a:r>
            <a:r>
              <a:rPr lang="zh-CN" altLang="en-US" sz="1600" dirty="0">
                <a:solidFill>
                  <a:schemeClr val="tx1"/>
                </a:solidFill>
              </a:rPr>
              <a:t>个字母用大写表示，以便与系统提供的标准类型标识符相区别。</a:t>
            </a:r>
            <a:endParaRPr lang="en-US" altLang="zh-CN" sz="1600" dirty="0">
              <a:solidFill>
                <a:schemeClr val="tx1"/>
              </a:solidFill>
            </a:endParaRPr>
          </a:p>
        </p:txBody>
      </p:sp>
      <p:sp>
        <p:nvSpPr>
          <p:cNvPr id="2" name="标题 1"/>
          <p:cNvSpPr>
            <a:spLocks noGrp="1"/>
          </p:cNvSpPr>
          <p:nvPr>
            <p:ph type="title"/>
          </p:nvPr>
        </p:nvSpPr>
        <p:spPr>
          <a:xfrm>
            <a:off x="493291" y="626165"/>
            <a:ext cx="10515600" cy="1325563"/>
          </a:xfrm>
        </p:spPr>
        <p:txBody>
          <a:bodyPr/>
          <a:lstStyle/>
          <a:p>
            <a:r>
              <a:rPr lang="zh-CN" altLang="en-US"/>
              <a:t>用</a:t>
            </a:r>
            <a:r>
              <a:rPr lang="en-US" altLang="zh-CN"/>
              <a:t>typedef</a:t>
            </a:r>
            <a:r>
              <a:rPr lang="zh-CN" altLang="en-US"/>
              <a:t>声明新类型名</a:t>
            </a:r>
          </a:p>
        </p:txBody>
      </p:sp>
    </p:spTree>
    <p:extLst>
      <p:ext uri="{BB962C8B-B14F-4D97-AF65-F5344CB8AC3E}">
        <p14:creationId xmlns:p14="http://schemas.microsoft.com/office/powerpoint/2010/main" val="30525740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530" y="1709531"/>
            <a:ext cx="10972800"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defTabSz="804863">
              <a:lnSpc>
                <a:spcPct val="150000"/>
              </a:lnSpc>
              <a:defRPr/>
            </a:pPr>
            <a:r>
              <a:rPr lang="en-US" altLang="zh-CN" smtClean="0">
                <a:solidFill>
                  <a:schemeClr val="tx1"/>
                </a:solidFill>
              </a:rPr>
              <a:t>(1)</a:t>
            </a:r>
            <a:r>
              <a:rPr lang="zh-CN" altLang="en-US" smtClean="0">
                <a:solidFill>
                  <a:schemeClr val="tx1"/>
                </a:solidFill>
              </a:rPr>
              <a:t> </a:t>
            </a:r>
            <a:r>
              <a:rPr lang="en-US" altLang="zh-CN" smtClean="0">
                <a:solidFill>
                  <a:schemeClr val="tx1"/>
                </a:solidFill>
              </a:rPr>
              <a:t>typedef</a:t>
            </a:r>
            <a:r>
              <a:rPr lang="zh-CN" altLang="en-US" smtClean="0">
                <a:solidFill>
                  <a:schemeClr val="tx1"/>
                </a:solidFill>
              </a:rPr>
              <a:t>的方法</a:t>
            </a:r>
            <a:r>
              <a:rPr lang="zh-CN" altLang="en-US">
                <a:solidFill>
                  <a:schemeClr val="tx1"/>
                </a:solidFill>
              </a:rPr>
              <a:t>实际上是为特定的类型指定了一个同义字</a:t>
            </a:r>
            <a:r>
              <a:rPr lang="en-US" altLang="zh-CN">
                <a:solidFill>
                  <a:schemeClr val="tx1"/>
                </a:solidFill>
              </a:rPr>
              <a:t>(synonyms)</a:t>
            </a:r>
            <a:r>
              <a:rPr lang="zh-CN" altLang="en-US" smtClean="0">
                <a:solidFill>
                  <a:schemeClr val="tx1"/>
                </a:solidFill>
              </a:rPr>
              <a:t>。</a:t>
            </a:r>
            <a:endParaRPr lang="en-US" altLang="zh-CN" smtClean="0">
              <a:solidFill>
                <a:schemeClr val="tx1"/>
              </a:solidFill>
            </a:endParaRPr>
          </a:p>
          <a:p>
            <a:pPr algn="just" defTabSz="804863">
              <a:lnSpc>
                <a:spcPct val="150000"/>
              </a:lnSpc>
              <a:defRPr/>
            </a:pPr>
            <a:r>
              <a:rPr lang="en-US" altLang="zh-CN">
                <a:solidFill>
                  <a:schemeClr val="tx1"/>
                </a:solidFill>
              </a:rPr>
              <a:t>(2) </a:t>
            </a:r>
            <a:r>
              <a:rPr lang="zh-CN" altLang="en-US">
                <a:solidFill>
                  <a:schemeClr val="tx1"/>
                </a:solidFill>
              </a:rPr>
              <a:t>用</a:t>
            </a:r>
            <a:r>
              <a:rPr lang="en-US" altLang="zh-CN">
                <a:solidFill>
                  <a:schemeClr val="tx1"/>
                </a:solidFill>
              </a:rPr>
              <a:t>typedef</a:t>
            </a:r>
            <a:r>
              <a:rPr lang="zh-CN" altLang="en-US">
                <a:solidFill>
                  <a:schemeClr val="tx1"/>
                </a:solidFill>
              </a:rPr>
              <a:t>只是对已经存在的类型指定一个新的类型名，而没有创造新的类型</a:t>
            </a:r>
            <a:r>
              <a:rPr lang="zh-CN" altLang="en-US" smtClean="0">
                <a:solidFill>
                  <a:schemeClr val="tx1"/>
                </a:solidFill>
              </a:rPr>
              <a:t>。</a:t>
            </a:r>
            <a:endParaRPr lang="en-US" altLang="zh-CN" smtClean="0">
              <a:solidFill>
                <a:schemeClr val="tx1"/>
              </a:solidFill>
            </a:endParaRPr>
          </a:p>
          <a:p>
            <a:pPr algn="just" defTabSz="804863">
              <a:lnSpc>
                <a:spcPct val="150000"/>
              </a:lnSpc>
              <a:defRPr/>
            </a:pPr>
            <a:r>
              <a:rPr lang="en-US" altLang="zh-CN">
                <a:solidFill>
                  <a:schemeClr val="tx1"/>
                </a:solidFill>
              </a:rPr>
              <a:t>(3) </a:t>
            </a:r>
            <a:r>
              <a:rPr lang="zh-CN" altLang="en-US">
                <a:solidFill>
                  <a:schemeClr val="tx1"/>
                </a:solidFill>
              </a:rPr>
              <a:t>用</a:t>
            </a:r>
            <a:r>
              <a:rPr lang="en-US" altLang="zh-CN">
                <a:solidFill>
                  <a:schemeClr val="tx1"/>
                </a:solidFill>
              </a:rPr>
              <a:t>tyoedef</a:t>
            </a:r>
            <a:r>
              <a:rPr lang="zh-CN" altLang="en-US">
                <a:solidFill>
                  <a:schemeClr val="tx1"/>
                </a:solidFill>
              </a:rPr>
              <a:t>声明数组类型、指针类型，结构体类型、共用体类型、枚举类型等，使得编程更加方便</a:t>
            </a:r>
            <a:r>
              <a:rPr lang="zh-CN" altLang="en-US" smtClean="0">
                <a:solidFill>
                  <a:schemeClr val="tx1"/>
                </a:solidFill>
              </a:rPr>
              <a:t>。</a:t>
            </a:r>
            <a:endParaRPr lang="en-US" altLang="zh-CN" smtClean="0">
              <a:solidFill>
                <a:schemeClr val="tx1"/>
              </a:solidFill>
            </a:endParaRPr>
          </a:p>
          <a:p>
            <a:pPr algn="just" defTabSz="804863">
              <a:lnSpc>
                <a:spcPct val="150000"/>
              </a:lnSpc>
              <a:defRPr/>
            </a:pPr>
            <a:r>
              <a:rPr lang="en-US" altLang="zh-CN">
                <a:solidFill>
                  <a:schemeClr val="tx1"/>
                </a:solidFill>
              </a:rPr>
              <a:t>(4) typedef</a:t>
            </a:r>
            <a:r>
              <a:rPr lang="zh-CN" altLang="en-US">
                <a:solidFill>
                  <a:schemeClr val="tx1"/>
                </a:solidFill>
              </a:rPr>
              <a:t>与</a:t>
            </a:r>
            <a:r>
              <a:rPr lang="en-US" altLang="zh-CN">
                <a:solidFill>
                  <a:schemeClr val="tx1"/>
                </a:solidFill>
              </a:rPr>
              <a:t>#define</a:t>
            </a:r>
            <a:r>
              <a:rPr lang="zh-CN" altLang="en-US" smtClean="0">
                <a:solidFill>
                  <a:schemeClr val="tx1"/>
                </a:solidFill>
              </a:rPr>
              <a:t>表面实质不同</a:t>
            </a:r>
            <a:r>
              <a:rPr lang="zh-CN" altLang="en-US">
                <a:solidFill>
                  <a:schemeClr val="tx1"/>
                </a:solidFill>
              </a:rPr>
              <a:t>的。</a:t>
            </a:r>
            <a:r>
              <a:rPr lang="en-US" altLang="zh-CN">
                <a:solidFill>
                  <a:schemeClr val="tx1"/>
                </a:solidFill>
              </a:rPr>
              <a:t>#define</a:t>
            </a:r>
            <a:r>
              <a:rPr lang="zh-CN" altLang="en-US">
                <a:solidFill>
                  <a:schemeClr val="tx1"/>
                </a:solidFill>
              </a:rPr>
              <a:t>是在预编译时处理的，它只能作简单的字符串替换，而</a:t>
            </a:r>
            <a:r>
              <a:rPr lang="en-US" altLang="zh-CN">
                <a:solidFill>
                  <a:schemeClr val="tx1"/>
                </a:solidFill>
              </a:rPr>
              <a:t>typedef</a:t>
            </a:r>
            <a:r>
              <a:rPr lang="zh-CN" altLang="en-US">
                <a:solidFill>
                  <a:schemeClr val="tx1"/>
                </a:solidFill>
              </a:rPr>
              <a:t>是在编译阶段处理</a:t>
            </a:r>
            <a:r>
              <a:rPr lang="zh-CN" altLang="en-US" smtClean="0">
                <a:solidFill>
                  <a:schemeClr val="tx1"/>
                </a:solidFill>
              </a:rPr>
              <a:t>的，且并非简单</a:t>
            </a:r>
            <a:r>
              <a:rPr lang="zh-CN" altLang="en-US">
                <a:solidFill>
                  <a:schemeClr val="tx1"/>
                </a:solidFill>
              </a:rPr>
              <a:t>的字符串</a:t>
            </a:r>
            <a:r>
              <a:rPr lang="zh-CN" altLang="en-US" smtClean="0">
                <a:solidFill>
                  <a:schemeClr val="tx1"/>
                </a:solidFill>
              </a:rPr>
              <a:t>替换。</a:t>
            </a:r>
            <a:endParaRPr lang="en-US" altLang="zh-CN" smtClean="0">
              <a:solidFill>
                <a:schemeClr val="tx1"/>
              </a:solidFill>
            </a:endParaRPr>
          </a:p>
          <a:p>
            <a:pPr algn="just" defTabSz="804863">
              <a:lnSpc>
                <a:spcPct val="150000"/>
              </a:lnSpc>
              <a:defRPr/>
            </a:pPr>
            <a:r>
              <a:rPr lang="en-US" altLang="zh-CN">
                <a:solidFill>
                  <a:schemeClr val="tx1"/>
                </a:solidFill>
              </a:rPr>
              <a:t>(5) </a:t>
            </a:r>
            <a:r>
              <a:rPr lang="zh-CN" altLang="en-US">
                <a:solidFill>
                  <a:schemeClr val="tx1"/>
                </a:solidFill>
              </a:rPr>
              <a:t>当不同源文件中用到同一类型数据（尤其是像数组、指针、结构体、共用体等类型数据）时，常用</a:t>
            </a:r>
            <a:r>
              <a:rPr lang="en-US" altLang="zh-CN">
                <a:solidFill>
                  <a:schemeClr val="tx1"/>
                </a:solidFill>
              </a:rPr>
              <a:t>typedef</a:t>
            </a:r>
            <a:r>
              <a:rPr lang="zh-CN" altLang="en-US">
                <a:solidFill>
                  <a:schemeClr val="tx1"/>
                </a:solidFill>
              </a:rPr>
              <a:t>声明一些数据类型。可以把所有的</a:t>
            </a:r>
            <a:r>
              <a:rPr lang="en-US" altLang="zh-CN">
                <a:solidFill>
                  <a:schemeClr val="tx1"/>
                </a:solidFill>
              </a:rPr>
              <a:t>typedef</a:t>
            </a:r>
            <a:r>
              <a:rPr lang="zh-CN" altLang="en-US">
                <a:solidFill>
                  <a:schemeClr val="tx1"/>
                </a:solidFill>
              </a:rPr>
              <a:t>名称声明单独放在一个头文件中，然后在需要用到它们的文件中用</a:t>
            </a:r>
            <a:r>
              <a:rPr lang="en-US" altLang="zh-CN">
                <a:solidFill>
                  <a:schemeClr val="tx1"/>
                </a:solidFill>
              </a:rPr>
              <a:t>#include</a:t>
            </a:r>
            <a:r>
              <a:rPr lang="zh-CN" altLang="en-US">
                <a:solidFill>
                  <a:schemeClr val="tx1"/>
                </a:solidFill>
              </a:rPr>
              <a:t>指令把它们包含到文件中。这样编程者就不需要在各文件中自己定义</a:t>
            </a:r>
            <a:r>
              <a:rPr lang="en-US" altLang="zh-CN">
                <a:solidFill>
                  <a:schemeClr val="tx1"/>
                </a:solidFill>
              </a:rPr>
              <a:t>typedef</a:t>
            </a:r>
            <a:r>
              <a:rPr lang="zh-CN" altLang="en-US">
                <a:solidFill>
                  <a:schemeClr val="tx1"/>
                </a:solidFill>
              </a:rPr>
              <a:t>名称了。</a:t>
            </a:r>
          </a:p>
          <a:p>
            <a:pPr algn="just" defTabSz="804863">
              <a:lnSpc>
                <a:spcPct val="150000"/>
              </a:lnSpc>
              <a:defRPr/>
            </a:pPr>
            <a:r>
              <a:rPr lang="en-US" altLang="zh-CN" smtClean="0">
                <a:solidFill>
                  <a:schemeClr val="tx1"/>
                </a:solidFill>
              </a:rPr>
              <a:t>(</a:t>
            </a:r>
            <a:r>
              <a:rPr lang="en-US" altLang="zh-CN">
                <a:solidFill>
                  <a:schemeClr val="tx1"/>
                </a:solidFill>
              </a:rPr>
              <a:t>6) </a:t>
            </a:r>
            <a:r>
              <a:rPr lang="zh-CN" altLang="en-US">
                <a:solidFill>
                  <a:schemeClr val="tx1"/>
                </a:solidFill>
              </a:rPr>
              <a:t>使用</a:t>
            </a:r>
            <a:r>
              <a:rPr lang="en-US" altLang="zh-CN">
                <a:solidFill>
                  <a:schemeClr val="tx1"/>
                </a:solidFill>
              </a:rPr>
              <a:t>typedef</a:t>
            </a:r>
            <a:r>
              <a:rPr lang="zh-CN" altLang="en-US">
                <a:solidFill>
                  <a:schemeClr val="tx1"/>
                </a:solidFill>
              </a:rPr>
              <a:t>名称有利于程序的通用与移植。有时程序会依赖于硬件特性，用</a:t>
            </a:r>
            <a:r>
              <a:rPr lang="en-US" altLang="zh-CN">
                <a:solidFill>
                  <a:schemeClr val="tx1"/>
                </a:solidFill>
              </a:rPr>
              <a:t>typedef</a:t>
            </a:r>
            <a:r>
              <a:rPr lang="zh-CN" altLang="en-US">
                <a:solidFill>
                  <a:schemeClr val="tx1"/>
                </a:solidFill>
              </a:rPr>
              <a:t>类型就便于移植</a:t>
            </a:r>
            <a:r>
              <a:rPr lang="zh-CN" altLang="en-US" smtClean="0">
                <a:solidFill>
                  <a:schemeClr val="tx1"/>
                </a:solidFill>
              </a:rPr>
              <a:t>。</a:t>
            </a:r>
            <a:endParaRPr lang="en-US" altLang="zh-CN">
              <a:solidFill>
                <a:schemeClr val="tx1"/>
              </a:solidFill>
            </a:endParaRPr>
          </a:p>
        </p:txBody>
      </p:sp>
      <p:sp>
        <p:nvSpPr>
          <p:cNvPr id="2" name="标题 1"/>
          <p:cNvSpPr>
            <a:spLocks noGrp="1"/>
          </p:cNvSpPr>
          <p:nvPr>
            <p:ph type="title"/>
          </p:nvPr>
        </p:nvSpPr>
        <p:spPr>
          <a:xfrm>
            <a:off x="493291" y="626165"/>
            <a:ext cx="10515600" cy="1325563"/>
          </a:xfrm>
        </p:spPr>
        <p:txBody>
          <a:bodyPr/>
          <a:lstStyle/>
          <a:p>
            <a:r>
              <a:rPr lang="zh-CN" altLang="en-US"/>
              <a:t>用</a:t>
            </a:r>
            <a:r>
              <a:rPr lang="en-US" altLang="zh-CN"/>
              <a:t>typedef</a:t>
            </a:r>
            <a:r>
              <a:rPr lang="zh-CN" altLang="en-US"/>
              <a:t>声明新类型名</a:t>
            </a:r>
          </a:p>
        </p:txBody>
      </p:sp>
    </p:spTree>
    <p:extLst>
      <p:ext uri="{BB962C8B-B14F-4D97-AF65-F5344CB8AC3E}">
        <p14:creationId xmlns:p14="http://schemas.microsoft.com/office/powerpoint/2010/main" val="1535505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4800" dirty="0" smtClean="0"/>
              <a:t>聊聊结构体类型的字节数</a:t>
            </a:r>
            <a:endParaRPr lang="zh-CN" altLang="en-US" sz="4800" dirty="0"/>
          </a:p>
        </p:txBody>
      </p:sp>
      <p:sp>
        <p:nvSpPr>
          <p:cNvPr id="5" name="文本占位符 4"/>
          <p:cNvSpPr>
            <a:spLocks noGrp="1"/>
          </p:cNvSpPr>
          <p:nvPr>
            <p:ph type="body" idx="1"/>
          </p:nvPr>
        </p:nvSpPr>
        <p:spPr/>
        <p:txBody>
          <a:bodyPr/>
          <a:lstStyle/>
          <a:p>
            <a:r>
              <a:rPr lang="zh-CN" altLang="en-US" dirty="0" smtClean="0"/>
              <a:t>注意，课本</a:t>
            </a:r>
            <a:r>
              <a:rPr lang="en-US" altLang="zh-CN" dirty="0" smtClean="0"/>
              <a:t>P295</a:t>
            </a:r>
            <a:r>
              <a:rPr lang="zh-CN" altLang="en-US" dirty="0" smtClean="0"/>
              <a:t>脚注的说法是不准确的。</a:t>
            </a:r>
            <a:endParaRPr lang="zh-CN" altLang="en-US" dirty="0"/>
          </a:p>
        </p:txBody>
      </p:sp>
    </p:spTree>
    <p:extLst>
      <p:ext uri="{BB962C8B-B14F-4D97-AF65-F5344CB8AC3E}">
        <p14:creationId xmlns:p14="http://schemas.microsoft.com/office/powerpoint/2010/main" val="25701669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typedef</a:t>
            </a:r>
            <a:r>
              <a:rPr lang="zh-CN" altLang="en-US" dirty="0" smtClean="0"/>
              <a:t>的用途举例</a:t>
            </a:r>
            <a:endParaRPr lang="zh-CN" altLang="en-US" dirty="0"/>
          </a:p>
        </p:txBody>
      </p:sp>
      <p:sp>
        <p:nvSpPr>
          <p:cNvPr id="3" name="内容占位符 2"/>
          <p:cNvSpPr>
            <a:spLocks noGrp="1"/>
          </p:cNvSpPr>
          <p:nvPr>
            <p:ph idx="1"/>
          </p:nvPr>
        </p:nvSpPr>
        <p:spPr>
          <a:xfrm>
            <a:off x="838200" y="1825625"/>
            <a:ext cx="10515600" cy="4592592"/>
          </a:xfrm>
          <a:ln>
            <a:solidFill>
              <a:schemeClr val="accent1"/>
            </a:solidFill>
          </a:ln>
        </p:spPr>
        <p:txBody>
          <a:bodyPr>
            <a:normAutofit/>
          </a:bodyPr>
          <a:lstStyle/>
          <a:p>
            <a:pPr>
              <a:lnSpc>
                <a:spcPct val="100000"/>
              </a:lnSpc>
            </a:pPr>
            <a:r>
              <a:rPr lang="zh-CN" altLang="en-US" sz="2400" dirty="0" smtClean="0"/>
              <a:t>可以用</a:t>
            </a:r>
            <a:r>
              <a:rPr lang="en-US" altLang="zh-CN" sz="2400" dirty="0" err="1"/>
              <a:t>typedef</a:t>
            </a:r>
            <a:r>
              <a:rPr lang="zh-CN" altLang="en-US" sz="2400" dirty="0"/>
              <a:t>来定义与平台无关的类型</a:t>
            </a:r>
            <a:r>
              <a:rPr lang="zh-CN" altLang="en-US" sz="2400" dirty="0" smtClean="0"/>
              <a:t>。例如，定义</a:t>
            </a:r>
            <a:r>
              <a:rPr lang="zh-CN" altLang="en-US" sz="2400" dirty="0"/>
              <a:t>一个叫 </a:t>
            </a:r>
            <a:r>
              <a:rPr lang="en-US" altLang="zh-CN" sz="2400" dirty="0"/>
              <a:t>REAL </a:t>
            </a:r>
            <a:r>
              <a:rPr lang="zh-CN" altLang="en-US" sz="2400" dirty="0"/>
              <a:t>的浮点类型，在目标平台一上，让它表示最高精度的类型为：</a:t>
            </a:r>
          </a:p>
          <a:p>
            <a:pPr lvl="1">
              <a:lnSpc>
                <a:spcPct val="100000"/>
              </a:lnSpc>
              <a:buFont typeface="Wingdings" panose="05000000000000000000" pitchFamily="2" charset="2"/>
              <a:buChar char="ü"/>
            </a:pPr>
            <a:r>
              <a:rPr lang="en-US" altLang="zh-CN" sz="2000" dirty="0" err="1"/>
              <a:t>typedef</a:t>
            </a:r>
            <a:r>
              <a:rPr lang="en-US" altLang="zh-CN" sz="2000" dirty="0"/>
              <a:t> long double REAL;</a:t>
            </a:r>
          </a:p>
          <a:p>
            <a:pPr>
              <a:lnSpc>
                <a:spcPct val="100000"/>
              </a:lnSpc>
            </a:pPr>
            <a:r>
              <a:rPr lang="zh-CN" altLang="en-US" sz="2400" dirty="0"/>
              <a:t>在不支持 </a:t>
            </a:r>
            <a:r>
              <a:rPr lang="en-US" altLang="zh-CN" sz="2400" dirty="0"/>
              <a:t>long double </a:t>
            </a:r>
            <a:r>
              <a:rPr lang="zh-CN" altLang="en-US" sz="2400" dirty="0"/>
              <a:t>的平台二上，改为：</a:t>
            </a:r>
          </a:p>
          <a:p>
            <a:pPr lvl="1">
              <a:lnSpc>
                <a:spcPct val="100000"/>
              </a:lnSpc>
              <a:buFont typeface="Wingdings" panose="05000000000000000000" pitchFamily="2" charset="2"/>
              <a:buChar char="ü"/>
            </a:pPr>
            <a:r>
              <a:rPr lang="en-US" altLang="zh-CN" sz="2000" dirty="0" err="1"/>
              <a:t>typedef</a:t>
            </a:r>
            <a:r>
              <a:rPr lang="en-US" altLang="zh-CN" sz="2000" dirty="0"/>
              <a:t> double REAL;</a:t>
            </a:r>
          </a:p>
          <a:p>
            <a:pPr>
              <a:lnSpc>
                <a:spcPct val="100000"/>
              </a:lnSpc>
            </a:pPr>
            <a:r>
              <a:rPr lang="zh-CN" altLang="en-US" sz="2400" dirty="0"/>
              <a:t>在连 </a:t>
            </a:r>
            <a:r>
              <a:rPr lang="en-US" altLang="zh-CN" sz="2400" dirty="0"/>
              <a:t>double </a:t>
            </a:r>
            <a:r>
              <a:rPr lang="zh-CN" altLang="en-US" sz="2400" dirty="0"/>
              <a:t>都不支持的平台三上，改为：</a:t>
            </a:r>
          </a:p>
          <a:p>
            <a:pPr lvl="1">
              <a:lnSpc>
                <a:spcPct val="100000"/>
              </a:lnSpc>
              <a:buFont typeface="Wingdings" panose="05000000000000000000" pitchFamily="2" charset="2"/>
              <a:buChar char="ü"/>
            </a:pPr>
            <a:r>
              <a:rPr lang="en-US" altLang="zh-CN" sz="2000" dirty="0" err="1"/>
              <a:t>typedef</a:t>
            </a:r>
            <a:r>
              <a:rPr lang="en-US" altLang="zh-CN" sz="2000" dirty="0"/>
              <a:t> float REAL;</a:t>
            </a:r>
          </a:p>
          <a:p>
            <a:pPr>
              <a:lnSpc>
                <a:spcPct val="100000"/>
              </a:lnSpc>
            </a:pPr>
            <a:r>
              <a:rPr lang="zh-CN" altLang="en-US" sz="2400" dirty="0"/>
              <a:t>也就是说，当跨平台时，只要改下 </a:t>
            </a:r>
            <a:r>
              <a:rPr lang="en-US" altLang="zh-CN" sz="2400" dirty="0" err="1"/>
              <a:t>typedef</a:t>
            </a:r>
            <a:r>
              <a:rPr lang="en-US" altLang="zh-CN" sz="2400" dirty="0"/>
              <a:t> </a:t>
            </a:r>
            <a:r>
              <a:rPr lang="zh-CN" altLang="en-US" sz="2400" dirty="0"/>
              <a:t>本身就行，不用</a:t>
            </a:r>
            <a:r>
              <a:rPr lang="zh-CN" altLang="en-US" sz="2400" dirty="0" smtClean="0"/>
              <a:t>对其它源码</a:t>
            </a:r>
            <a:r>
              <a:rPr lang="zh-CN" altLang="en-US" sz="2400" dirty="0"/>
              <a:t>做任何修改。</a:t>
            </a:r>
          </a:p>
          <a:p>
            <a:pPr>
              <a:lnSpc>
                <a:spcPct val="100000"/>
              </a:lnSpc>
            </a:pPr>
            <a:r>
              <a:rPr lang="zh-CN" altLang="en-US" sz="2400" dirty="0"/>
              <a:t>标准库就广泛使用了这个技巧，比如</a:t>
            </a:r>
            <a:r>
              <a:rPr lang="en-US" altLang="zh-CN" sz="2400" dirty="0" err="1" smtClean="0"/>
              <a:t>size_t</a:t>
            </a:r>
            <a:r>
              <a:rPr lang="zh-CN" altLang="en-US" sz="2400" dirty="0" smtClean="0"/>
              <a:t>。</a:t>
            </a:r>
            <a:endParaRPr lang="zh-CN" altLang="en-US" sz="2400" dirty="0"/>
          </a:p>
        </p:txBody>
      </p:sp>
    </p:spTree>
    <p:extLst>
      <p:ext uri="{BB962C8B-B14F-4D97-AF65-F5344CB8AC3E}">
        <p14:creationId xmlns:p14="http://schemas.microsoft.com/office/powerpoint/2010/main" val="15274078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再比如说</a:t>
            </a:r>
            <a:endParaRPr lang="zh-CN" altLang="en-US" dirty="0"/>
          </a:p>
        </p:txBody>
      </p:sp>
      <p:sp>
        <p:nvSpPr>
          <p:cNvPr id="3" name="内容占位符 2"/>
          <p:cNvSpPr>
            <a:spLocks noGrp="1"/>
          </p:cNvSpPr>
          <p:nvPr>
            <p:ph idx="1"/>
          </p:nvPr>
        </p:nvSpPr>
        <p:spPr/>
        <p:txBody>
          <a:bodyPr/>
          <a:lstStyle/>
          <a:p>
            <a:r>
              <a:rPr lang="zh-CN" altLang="en-US" dirty="0" smtClean="0"/>
              <a:t>对一些有歧义的类型，统一换个名字。</a:t>
            </a:r>
            <a:endParaRPr lang="en-US" altLang="zh-CN" dirty="0" smtClean="0"/>
          </a:p>
          <a:p>
            <a:r>
              <a:rPr lang="zh-CN" altLang="en-US" dirty="0" smtClean="0"/>
              <a:t>典型如</a:t>
            </a:r>
            <a:r>
              <a:rPr lang="en-US" altLang="zh-CN" dirty="0" err="1" smtClean="0"/>
              <a:t>int</a:t>
            </a:r>
            <a:r>
              <a:rPr lang="zh-CN" altLang="en-US" dirty="0" smtClean="0"/>
              <a:t>，</a:t>
            </a:r>
            <a:r>
              <a:rPr lang="en-US" altLang="zh-CN" dirty="0" smtClean="0"/>
              <a:t>C</a:t>
            </a:r>
            <a:r>
              <a:rPr lang="zh-CN" altLang="en-US" dirty="0" smtClean="0"/>
              <a:t>语言只规定了它的长度必须在</a:t>
            </a:r>
            <a:r>
              <a:rPr lang="en-US" altLang="zh-CN" dirty="0" smtClean="0"/>
              <a:t>short</a:t>
            </a:r>
            <a:r>
              <a:rPr lang="zh-CN" altLang="en-US" dirty="0" smtClean="0"/>
              <a:t>和</a:t>
            </a:r>
            <a:r>
              <a:rPr lang="en-US" altLang="zh-CN" dirty="0" smtClean="0"/>
              <a:t>long</a:t>
            </a:r>
            <a:r>
              <a:rPr lang="zh-CN" altLang="en-US" dirty="0" smtClean="0"/>
              <a:t>之间，因此在有些机器，</a:t>
            </a:r>
            <a:r>
              <a:rPr lang="en-US" altLang="zh-CN" dirty="0" err="1" smtClean="0"/>
              <a:t>int</a:t>
            </a:r>
            <a:r>
              <a:rPr lang="zh-CN" altLang="en-US" dirty="0" smtClean="0"/>
              <a:t>是</a:t>
            </a:r>
            <a:r>
              <a:rPr lang="en-US" altLang="zh-CN" dirty="0" smtClean="0"/>
              <a:t>16</a:t>
            </a:r>
            <a:r>
              <a:rPr lang="zh-CN" altLang="en-US" dirty="0" smtClean="0"/>
              <a:t>位的，有些机器</a:t>
            </a:r>
            <a:r>
              <a:rPr lang="en-US" altLang="zh-CN" dirty="0" err="1" smtClean="0"/>
              <a:t>int</a:t>
            </a:r>
            <a:r>
              <a:rPr lang="zh-CN" altLang="en-US" dirty="0" smtClean="0"/>
              <a:t>是</a:t>
            </a:r>
            <a:r>
              <a:rPr lang="en-US" altLang="zh-CN" dirty="0" smtClean="0"/>
              <a:t>32</a:t>
            </a:r>
            <a:r>
              <a:rPr lang="zh-CN" altLang="en-US" dirty="0" smtClean="0"/>
              <a:t>位的。</a:t>
            </a:r>
            <a:endParaRPr lang="en-US" altLang="zh-CN" dirty="0" smtClean="0"/>
          </a:p>
          <a:p>
            <a:r>
              <a:rPr lang="zh-CN" altLang="en-US" dirty="0" smtClean="0"/>
              <a:t>为避免歧义，跨平台的代码一般不直接使用</a:t>
            </a:r>
            <a:r>
              <a:rPr lang="en-US" altLang="zh-CN" dirty="0" err="1" smtClean="0"/>
              <a:t>int</a:t>
            </a:r>
            <a:r>
              <a:rPr lang="zh-CN" altLang="en-US" dirty="0" smtClean="0"/>
              <a:t>，而是用</a:t>
            </a:r>
            <a:r>
              <a:rPr lang="en-US" altLang="zh-CN" dirty="0" err="1" smtClean="0"/>
              <a:t>typedef</a:t>
            </a:r>
            <a:r>
              <a:rPr lang="zh-CN" altLang="en-US" dirty="0" smtClean="0"/>
              <a:t>重新定义两个新名字：</a:t>
            </a:r>
            <a:r>
              <a:rPr lang="en-US" altLang="zh-CN" dirty="0" smtClean="0"/>
              <a:t>int16</a:t>
            </a:r>
            <a:r>
              <a:rPr lang="zh-CN" altLang="en-US" dirty="0" smtClean="0"/>
              <a:t>和</a:t>
            </a:r>
            <a:r>
              <a:rPr lang="en-US" altLang="zh-CN" dirty="0" smtClean="0"/>
              <a:t>int32</a:t>
            </a:r>
            <a:r>
              <a:rPr lang="zh-CN" altLang="en-US" dirty="0" smtClean="0"/>
              <a:t>，让</a:t>
            </a:r>
            <a:r>
              <a:rPr lang="en-US" altLang="zh-CN" dirty="0" smtClean="0"/>
              <a:t>int16</a:t>
            </a:r>
            <a:r>
              <a:rPr lang="zh-CN" altLang="en-US" dirty="0" smtClean="0"/>
              <a:t>固定取为</a:t>
            </a:r>
            <a:r>
              <a:rPr lang="en-US" altLang="zh-CN" dirty="0" smtClean="0"/>
              <a:t>16</a:t>
            </a:r>
            <a:r>
              <a:rPr lang="zh-CN" altLang="en-US" dirty="0" smtClean="0"/>
              <a:t>位，</a:t>
            </a:r>
            <a:r>
              <a:rPr lang="en-US" altLang="zh-CN" dirty="0" smtClean="0"/>
              <a:t>int32</a:t>
            </a:r>
            <a:r>
              <a:rPr lang="zh-CN" altLang="en-US" dirty="0" smtClean="0"/>
              <a:t>固定取为</a:t>
            </a:r>
            <a:r>
              <a:rPr lang="en-US" altLang="zh-CN" dirty="0" smtClean="0"/>
              <a:t>32</a:t>
            </a:r>
            <a:r>
              <a:rPr lang="zh-CN" altLang="en-US" smtClean="0"/>
              <a:t>位。</a:t>
            </a:r>
            <a:endParaRPr lang="zh-CN" altLang="en-US" dirty="0"/>
          </a:p>
        </p:txBody>
      </p:sp>
    </p:spTree>
    <p:extLst>
      <p:ext uri="{BB962C8B-B14F-4D97-AF65-F5344CB8AC3E}">
        <p14:creationId xmlns:p14="http://schemas.microsoft.com/office/powerpoint/2010/main" val="280546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6pifa.net/images/201211/goods_img/988_P_13527075256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934" y="2086882"/>
            <a:ext cx="3266894" cy="326689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从“字节对齐”谈起</a:t>
            </a:r>
            <a:endParaRPr lang="zh-CN" altLang="en-US" dirty="0"/>
          </a:p>
        </p:txBody>
      </p:sp>
      <p:sp>
        <p:nvSpPr>
          <p:cNvPr id="5" name="内容占位符 4"/>
          <p:cNvSpPr>
            <a:spLocks noGrp="1"/>
          </p:cNvSpPr>
          <p:nvPr>
            <p:ph idx="1"/>
          </p:nvPr>
        </p:nvSpPr>
        <p:spPr>
          <a:xfrm>
            <a:off x="838200" y="1825625"/>
            <a:ext cx="8384177" cy="4351338"/>
          </a:xfrm>
          <a:ln>
            <a:solidFill>
              <a:schemeClr val="accent1"/>
            </a:solidFill>
          </a:ln>
        </p:spPr>
        <p:txBody>
          <a:bodyPr>
            <a:normAutofit fontScale="92500" lnSpcReduction="10000"/>
          </a:bodyPr>
          <a:lstStyle/>
          <a:p>
            <a:pPr>
              <a:lnSpc>
                <a:spcPct val="100000"/>
              </a:lnSpc>
            </a:pPr>
            <a:r>
              <a:rPr lang="zh-CN" altLang="en-US" dirty="0" smtClean="0"/>
              <a:t>计算机内存</a:t>
            </a:r>
            <a:r>
              <a:rPr lang="zh-CN" altLang="en-US" dirty="0"/>
              <a:t>空间都是按照</a:t>
            </a:r>
            <a:r>
              <a:rPr lang="en-US" altLang="zh-CN" dirty="0"/>
              <a:t>byte</a:t>
            </a:r>
            <a:r>
              <a:rPr lang="zh-CN" altLang="en-US" dirty="0"/>
              <a:t>划分</a:t>
            </a:r>
            <a:r>
              <a:rPr lang="zh-CN" altLang="en-US" dirty="0" smtClean="0"/>
              <a:t>的</a:t>
            </a:r>
            <a:r>
              <a:rPr lang="zh-CN" altLang="en-US" dirty="0"/>
              <a:t>。</a:t>
            </a:r>
            <a:r>
              <a:rPr lang="zh-CN" altLang="en-US" dirty="0" smtClean="0"/>
              <a:t>从</a:t>
            </a:r>
            <a:r>
              <a:rPr lang="zh-CN" altLang="en-US" dirty="0"/>
              <a:t>理论上讲，</a:t>
            </a:r>
            <a:r>
              <a:rPr lang="zh-CN" altLang="en-US" dirty="0" smtClean="0"/>
              <a:t>对变量</a:t>
            </a:r>
            <a:r>
              <a:rPr lang="zh-CN" altLang="en-US" dirty="0"/>
              <a:t>的存储可以</a:t>
            </a:r>
            <a:r>
              <a:rPr lang="zh-CN" altLang="en-US" dirty="0" smtClean="0"/>
              <a:t>从任意地址</a:t>
            </a:r>
            <a:r>
              <a:rPr lang="zh-CN" altLang="en-US" dirty="0"/>
              <a:t>开始</a:t>
            </a:r>
            <a:r>
              <a:rPr lang="zh-CN" altLang="en-US" dirty="0" smtClean="0"/>
              <a:t>。实际情况</a:t>
            </a:r>
            <a:r>
              <a:rPr lang="zh-CN" altLang="en-US" dirty="0"/>
              <a:t>是，为了使</a:t>
            </a:r>
            <a:r>
              <a:rPr lang="en-US" altLang="zh-CN" dirty="0"/>
              <a:t>CPU</a:t>
            </a:r>
            <a:r>
              <a:rPr lang="zh-CN" altLang="en-US" dirty="0"/>
              <a:t>能够对变量进行快速的访问，变量的起始地址必须落在边界上，这</a:t>
            </a:r>
            <a:r>
              <a:rPr lang="zh-CN" altLang="en-US" dirty="0" smtClean="0"/>
              <a:t>就是“对齐”。</a:t>
            </a:r>
            <a:endParaRPr lang="en-US" altLang="zh-CN" dirty="0" smtClean="0"/>
          </a:p>
          <a:p>
            <a:pPr>
              <a:lnSpc>
                <a:spcPct val="100000"/>
              </a:lnSpc>
            </a:pPr>
            <a:endParaRPr lang="en-US" altLang="zh-CN" dirty="0"/>
          </a:p>
          <a:p>
            <a:pPr>
              <a:lnSpc>
                <a:spcPct val="100000"/>
              </a:lnSpc>
            </a:pPr>
            <a:r>
              <a:rPr lang="zh-CN" altLang="en-US" dirty="0" smtClean="0"/>
              <a:t>对于</a:t>
            </a:r>
            <a:r>
              <a:rPr lang="en-US" altLang="zh-CN" dirty="0"/>
              <a:t>32</a:t>
            </a:r>
            <a:r>
              <a:rPr lang="zh-CN" altLang="en-US" dirty="0"/>
              <a:t>位机器而言，它每一次读取都是</a:t>
            </a:r>
            <a:r>
              <a:rPr lang="zh-CN" altLang="en-US" dirty="0">
                <a:solidFill>
                  <a:srgbClr val="FF0000"/>
                </a:solidFill>
              </a:rPr>
              <a:t>连续读取</a:t>
            </a:r>
            <a:r>
              <a:rPr lang="en-US" altLang="zh-CN" dirty="0"/>
              <a:t>4</a:t>
            </a:r>
            <a:r>
              <a:rPr lang="zh-CN" altLang="en-US" dirty="0"/>
              <a:t>个字节，即使仅仅读取一个</a:t>
            </a:r>
            <a:r>
              <a:rPr lang="en-US" altLang="zh-CN" dirty="0"/>
              <a:t>char</a:t>
            </a:r>
            <a:r>
              <a:rPr lang="zh-CN" altLang="en-US" dirty="0"/>
              <a:t>也是如此</a:t>
            </a:r>
            <a:r>
              <a:rPr lang="zh-CN" altLang="en-US" dirty="0" smtClean="0"/>
              <a:t>。所以它每次读取的起始地址一定能被</a:t>
            </a:r>
            <a:r>
              <a:rPr lang="en-US" altLang="zh-CN" dirty="0" smtClean="0"/>
              <a:t>4</a:t>
            </a:r>
            <a:r>
              <a:rPr lang="zh-CN" altLang="en-US" dirty="0" smtClean="0"/>
              <a:t>整除。</a:t>
            </a:r>
            <a:endParaRPr lang="en-US" altLang="zh-CN" dirty="0" smtClean="0"/>
          </a:p>
          <a:p>
            <a:pPr>
              <a:lnSpc>
                <a:spcPct val="100000"/>
              </a:lnSpc>
            </a:pPr>
            <a:endParaRPr lang="en-US" altLang="zh-CN" dirty="0"/>
          </a:p>
          <a:p>
            <a:pPr>
              <a:lnSpc>
                <a:spcPct val="100000"/>
              </a:lnSpc>
            </a:pPr>
            <a:r>
              <a:rPr lang="en-US" altLang="zh-CN" dirty="0"/>
              <a:t>GCC</a:t>
            </a:r>
            <a:r>
              <a:rPr lang="zh-CN" altLang="en-US" dirty="0"/>
              <a:t>默认</a:t>
            </a:r>
            <a:r>
              <a:rPr lang="en-US" altLang="zh-CN" dirty="0"/>
              <a:t>4</a:t>
            </a:r>
            <a:r>
              <a:rPr lang="zh-CN" altLang="en-US" dirty="0"/>
              <a:t>字节</a:t>
            </a:r>
            <a:r>
              <a:rPr lang="zh-CN" altLang="en-US" dirty="0" smtClean="0"/>
              <a:t>对齐。</a:t>
            </a:r>
            <a:endParaRPr lang="zh-CN" altLang="en-US" dirty="0"/>
          </a:p>
        </p:txBody>
      </p:sp>
    </p:spTree>
    <p:extLst>
      <p:ext uri="{BB962C8B-B14F-4D97-AF65-F5344CB8AC3E}">
        <p14:creationId xmlns:p14="http://schemas.microsoft.com/office/powerpoint/2010/main" val="218238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dirty="0" smtClean="0"/>
              <a:t>举例</a:t>
            </a:r>
            <a:endParaRPr lang="zh-CN" altLang="en-US" dirty="0"/>
          </a:p>
        </p:txBody>
      </p:sp>
      <p:sp>
        <p:nvSpPr>
          <p:cNvPr id="3" name="内容占位符 2"/>
          <p:cNvSpPr>
            <a:spLocks noGrp="1"/>
          </p:cNvSpPr>
          <p:nvPr>
            <p:ph idx="1"/>
          </p:nvPr>
        </p:nvSpPr>
        <p:spPr>
          <a:ln>
            <a:solidFill>
              <a:srgbClr val="008000"/>
            </a:solidFill>
          </a:ln>
        </p:spPr>
        <p:txBody>
          <a:bodyPr>
            <a:normAutofit fontScale="85000" lnSpcReduction="10000"/>
          </a:bodyPr>
          <a:lstStyle/>
          <a:p>
            <a:pPr>
              <a:lnSpc>
                <a:spcPct val="120000"/>
              </a:lnSpc>
            </a:pPr>
            <a:r>
              <a:rPr lang="zh-CN" altLang="en-US" dirty="0" smtClean="0"/>
              <a:t>按照</a:t>
            </a:r>
            <a:r>
              <a:rPr lang="en-US" altLang="zh-CN" dirty="0" smtClean="0"/>
              <a:t>GCC</a:t>
            </a:r>
            <a:r>
              <a:rPr lang="zh-CN" altLang="en-US" dirty="0" smtClean="0"/>
              <a:t>默认，</a:t>
            </a:r>
            <a:r>
              <a:rPr lang="en-US" altLang="zh-CN" dirty="0" smtClean="0"/>
              <a:t>4</a:t>
            </a:r>
            <a:r>
              <a:rPr lang="zh-CN" altLang="en-US" dirty="0"/>
              <a:t>字节的</a:t>
            </a:r>
            <a:r>
              <a:rPr lang="en-US" altLang="zh-CN" dirty="0" err="1"/>
              <a:t>int</a:t>
            </a:r>
            <a:r>
              <a:rPr lang="zh-CN" altLang="en-US" dirty="0"/>
              <a:t>，其起始地址应该位于</a:t>
            </a:r>
            <a:r>
              <a:rPr lang="en-US" altLang="zh-CN" dirty="0"/>
              <a:t>4</a:t>
            </a:r>
            <a:r>
              <a:rPr lang="zh-CN" altLang="en-US" dirty="0"/>
              <a:t>字节的边界</a:t>
            </a:r>
            <a:r>
              <a:rPr lang="zh-CN" altLang="en-US" dirty="0" smtClean="0"/>
              <a:t>上（能够</a:t>
            </a:r>
            <a:r>
              <a:rPr lang="zh-CN" altLang="en-US" dirty="0"/>
              <a:t>被</a:t>
            </a:r>
            <a:r>
              <a:rPr lang="en-US" altLang="zh-CN" dirty="0"/>
              <a:t>4</a:t>
            </a:r>
            <a:r>
              <a:rPr lang="zh-CN" altLang="en-US" dirty="0" smtClean="0"/>
              <a:t>整除），即</a:t>
            </a:r>
            <a:r>
              <a:rPr lang="en-US" altLang="zh-CN" dirty="0" err="1" smtClean="0"/>
              <a:t>int</a:t>
            </a:r>
            <a:r>
              <a:rPr lang="zh-CN" altLang="en-US" dirty="0" smtClean="0"/>
              <a:t>变量的起始地址必须是</a:t>
            </a:r>
            <a:r>
              <a:rPr lang="en-US" altLang="zh-CN" dirty="0" smtClean="0"/>
              <a:t>0</a:t>
            </a:r>
            <a:r>
              <a:rPr lang="zh-CN" altLang="en-US" dirty="0" smtClean="0"/>
              <a:t>，</a:t>
            </a:r>
            <a:r>
              <a:rPr lang="en-US" altLang="zh-CN" dirty="0" smtClean="0"/>
              <a:t>4</a:t>
            </a:r>
            <a:r>
              <a:rPr lang="zh-CN" altLang="en-US" dirty="0" smtClean="0"/>
              <a:t>，</a:t>
            </a:r>
            <a:r>
              <a:rPr lang="en-US" altLang="zh-CN" dirty="0" smtClean="0"/>
              <a:t>8</a:t>
            </a:r>
            <a:r>
              <a:rPr lang="zh-CN" altLang="en-US" dirty="0" smtClean="0"/>
              <a:t>，</a:t>
            </a:r>
            <a:r>
              <a:rPr lang="en-US" altLang="zh-CN" dirty="0" smtClean="0"/>
              <a:t>12</a:t>
            </a:r>
            <a:r>
              <a:rPr lang="zh-CN" altLang="en-US" dirty="0" smtClean="0"/>
              <a:t>，</a:t>
            </a:r>
            <a:r>
              <a:rPr lang="en-US" altLang="zh-CN" dirty="0" smtClean="0"/>
              <a:t>……</a:t>
            </a:r>
          </a:p>
          <a:p>
            <a:pPr>
              <a:lnSpc>
                <a:spcPct val="120000"/>
              </a:lnSpc>
            </a:pPr>
            <a:endParaRPr lang="en-US" altLang="zh-CN" dirty="0" smtClean="0"/>
          </a:p>
          <a:p>
            <a:pPr>
              <a:lnSpc>
                <a:spcPct val="120000"/>
              </a:lnSpc>
            </a:pPr>
            <a:r>
              <a:rPr lang="zh-CN" altLang="en-US" dirty="0"/>
              <a:t>假设</a:t>
            </a:r>
            <a:r>
              <a:rPr lang="en-US" altLang="zh-CN" dirty="0" err="1" smtClean="0"/>
              <a:t>int</a:t>
            </a:r>
            <a:r>
              <a:rPr lang="en-US" altLang="zh-CN" dirty="0" smtClean="0"/>
              <a:t> </a:t>
            </a:r>
            <a:r>
              <a:rPr lang="en-US" altLang="zh-CN" dirty="0" err="1" smtClean="0"/>
              <a:t>i</a:t>
            </a:r>
            <a:r>
              <a:rPr lang="zh-CN" altLang="en-US" dirty="0" smtClean="0"/>
              <a:t>的存储地址为</a:t>
            </a:r>
            <a:r>
              <a:rPr lang="en-US" altLang="zh-CN" dirty="0" smtClean="0"/>
              <a:t>2000~2003</a:t>
            </a:r>
            <a:r>
              <a:rPr lang="zh-CN" altLang="en-US" dirty="0" smtClean="0"/>
              <a:t>，</a:t>
            </a:r>
            <a:r>
              <a:rPr lang="en-US" altLang="zh-CN" dirty="0" smtClean="0"/>
              <a:t>32</a:t>
            </a:r>
            <a:r>
              <a:rPr lang="zh-CN" altLang="en-US" dirty="0" smtClean="0"/>
              <a:t>位机器一次性就可以读出这个整数。</a:t>
            </a:r>
            <a:endParaRPr lang="en-US" altLang="zh-CN" dirty="0" smtClean="0"/>
          </a:p>
          <a:p>
            <a:pPr>
              <a:lnSpc>
                <a:spcPct val="120000"/>
              </a:lnSpc>
            </a:pPr>
            <a:endParaRPr lang="en-US" altLang="zh-CN" dirty="0"/>
          </a:p>
          <a:p>
            <a:pPr>
              <a:lnSpc>
                <a:spcPct val="120000"/>
              </a:lnSpc>
            </a:pPr>
            <a:r>
              <a:rPr lang="zh-CN" altLang="en-US" dirty="0" smtClean="0"/>
              <a:t>但是如果存储地址为</a:t>
            </a:r>
            <a:r>
              <a:rPr lang="en-US" altLang="zh-CN" dirty="0" smtClean="0"/>
              <a:t>2002</a:t>
            </a:r>
            <a:r>
              <a:rPr lang="zh-CN" altLang="en-US" dirty="0" smtClean="0"/>
              <a:t>～</a:t>
            </a:r>
            <a:r>
              <a:rPr lang="en-US" altLang="zh-CN" dirty="0" smtClean="0"/>
              <a:t>2005</a:t>
            </a:r>
            <a:r>
              <a:rPr lang="zh-CN" altLang="en-US" dirty="0" smtClean="0"/>
              <a:t>，那需要读取两次才能取到这个</a:t>
            </a:r>
            <a:r>
              <a:rPr lang="en-US" altLang="zh-CN" dirty="0" err="1" smtClean="0"/>
              <a:t>i</a:t>
            </a:r>
            <a:r>
              <a:rPr lang="zh-CN" altLang="en-US" dirty="0" smtClean="0"/>
              <a:t>。因为第一次只能读取</a:t>
            </a:r>
            <a:r>
              <a:rPr lang="en-US" altLang="zh-CN" dirty="0" smtClean="0"/>
              <a:t>2000~2003</a:t>
            </a:r>
            <a:r>
              <a:rPr lang="zh-CN" altLang="en-US" dirty="0" smtClean="0"/>
              <a:t>，然后留下</a:t>
            </a:r>
            <a:r>
              <a:rPr lang="en-US" altLang="zh-CN" dirty="0" smtClean="0"/>
              <a:t>2002~2003</a:t>
            </a:r>
            <a:r>
              <a:rPr lang="zh-CN" altLang="en-US" dirty="0"/>
              <a:t>两</a:t>
            </a:r>
            <a:r>
              <a:rPr lang="zh-CN" altLang="en-US" dirty="0" smtClean="0"/>
              <a:t>个字节，第二次读取</a:t>
            </a:r>
            <a:r>
              <a:rPr lang="en-US" altLang="zh-CN" dirty="0" smtClean="0"/>
              <a:t>2004~2007</a:t>
            </a:r>
            <a:r>
              <a:rPr lang="zh-CN" altLang="en-US" dirty="0" smtClean="0"/>
              <a:t>，然后留下</a:t>
            </a:r>
            <a:r>
              <a:rPr lang="en-US" altLang="zh-CN" dirty="0" smtClean="0"/>
              <a:t>2004~2005</a:t>
            </a:r>
            <a:r>
              <a:rPr lang="zh-CN" altLang="en-US" dirty="0" smtClean="0"/>
              <a:t>两个字节，最后把两次读取的数据拼接出完整的</a:t>
            </a:r>
            <a:r>
              <a:rPr lang="en-US" altLang="zh-CN" dirty="0" err="1" smtClean="0"/>
              <a:t>i</a:t>
            </a:r>
            <a:r>
              <a:rPr lang="zh-CN" altLang="en-US" dirty="0" smtClean="0"/>
              <a:t>。显然这个做法效率较低。</a:t>
            </a:r>
            <a:endParaRPr lang="en-US" altLang="zh-CN" dirty="0" smtClean="0"/>
          </a:p>
          <a:p>
            <a:pPr>
              <a:lnSpc>
                <a:spcPct val="120000"/>
              </a:lnSpc>
            </a:pPr>
            <a:endParaRPr lang="zh-CN" altLang="en-US" dirty="0"/>
          </a:p>
        </p:txBody>
      </p:sp>
    </p:spTree>
    <p:extLst>
      <p:ext uri="{BB962C8B-B14F-4D97-AF65-F5344CB8AC3E}">
        <p14:creationId xmlns:p14="http://schemas.microsoft.com/office/powerpoint/2010/main" val="472738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CE8C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3769</TotalTime>
  <Words>10526</Words>
  <Application>Microsoft Office PowerPoint</Application>
  <PresentationFormat>宽屏</PresentationFormat>
  <Paragraphs>1333</Paragraphs>
  <Slides>71</Slides>
  <Notes>33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71</vt:i4>
      </vt:variant>
    </vt:vector>
  </HeadingPairs>
  <TitlesOfParts>
    <vt:vector size="84" baseType="lpstr">
      <vt:lpstr>等线</vt:lpstr>
      <vt:lpstr>等线 Light</vt:lpstr>
      <vt:lpstr>华文隶书</vt:lpstr>
      <vt:lpstr>华文中宋</vt:lpstr>
      <vt:lpstr>宋体</vt:lpstr>
      <vt:lpstr>微软雅黑</vt:lpstr>
      <vt:lpstr>Arial</vt:lpstr>
      <vt:lpstr>Baskerville Old Face</vt:lpstr>
      <vt:lpstr>Consolas</vt:lpstr>
      <vt:lpstr>Microsoft New Tai Lue</vt:lpstr>
      <vt:lpstr>Times New Roman</vt:lpstr>
      <vt:lpstr>Wingdings</vt:lpstr>
      <vt:lpstr>Office 主题​​</vt:lpstr>
      <vt:lpstr>PowerPoint 演示文稿</vt:lpstr>
      <vt:lpstr>定义和使用结构体变量</vt:lpstr>
      <vt:lpstr>自己建立结构体类型</vt:lpstr>
      <vt:lpstr>自己建立结构体类型</vt:lpstr>
      <vt:lpstr>定义结构体类型变量 </vt:lpstr>
      <vt:lpstr>定义结构体类型变量 </vt:lpstr>
      <vt:lpstr>聊聊结构体类型的字节数</vt:lpstr>
      <vt:lpstr>从“字节对齐”谈起</vt:lpstr>
      <vt:lpstr>举例</vt:lpstr>
      <vt:lpstr>关于结构体类型大小</vt:lpstr>
      <vt:lpstr>太长不看版：一定要用sizeof求结构体字节数才可靠</vt:lpstr>
      <vt:lpstr>结构体变量的初始化和引用</vt:lpstr>
      <vt:lpstr>结构体变量的初始化和引用</vt:lpstr>
      <vt:lpstr>结构体变量的初始化和引用</vt:lpstr>
      <vt:lpstr>结构体变量的初始化和引用</vt:lpstr>
      <vt:lpstr>使用结构体数组</vt:lpstr>
      <vt:lpstr>定义结构体数组</vt:lpstr>
      <vt:lpstr>定义结构体数组</vt:lpstr>
      <vt:lpstr>结构体数组的应用举例</vt:lpstr>
      <vt:lpstr>结构体指针</vt:lpstr>
      <vt:lpstr>结构体指针</vt:lpstr>
      <vt:lpstr>指向结构体变量的指针</vt:lpstr>
      <vt:lpstr>指向结构体数组的指针</vt:lpstr>
      <vt:lpstr>用结构体变量和结构体变量的指针作函数参数</vt:lpstr>
      <vt:lpstr>用结构体变量和结构体变量的指针作函数参数</vt:lpstr>
      <vt:lpstr>用结构体变量和结构体变量的指针作函数参数</vt:lpstr>
      <vt:lpstr>*用指针处理链表</vt:lpstr>
      <vt:lpstr>什么是链表 </vt:lpstr>
      <vt:lpstr>什么是链表 </vt:lpstr>
      <vt:lpstr>建立简单的静态链表</vt:lpstr>
      <vt:lpstr>建立简单的动态链表</vt:lpstr>
      <vt:lpstr>建立简单的动态链表</vt:lpstr>
      <vt:lpstr>建立简单的动态链表</vt:lpstr>
      <vt:lpstr>下面我们学习看图写话。。。</vt:lpstr>
      <vt:lpstr>我们的目标是：实现这个函数</vt:lpstr>
      <vt:lpstr>Step 1，图9.11</vt:lpstr>
      <vt:lpstr>Step 2，图9.12(a)</vt:lpstr>
      <vt:lpstr>Step 3，图9.12(b)</vt:lpstr>
      <vt:lpstr>Step 4，图9.12(c)</vt:lpstr>
      <vt:lpstr>Step 5，图9.13(a)</vt:lpstr>
      <vt:lpstr>Step 6，图9.13(b)</vt:lpstr>
      <vt:lpstr>Step7，Step8，图9.14</vt:lpstr>
      <vt:lpstr>合并以上步骤的完整代码</vt:lpstr>
      <vt:lpstr>将步骤2,3,4写成循环，终止条件是p1-&gt;num==0</vt:lpstr>
      <vt:lpstr>建立简单的动态链表</vt:lpstr>
      <vt:lpstr>输出链表</vt:lpstr>
      <vt:lpstr>PowerPoint 演示文稿</vt:lpstr>
      <vt:lpstr>PowerPoint 演示文稿</vt:lpstr>
      <vt:lpstr>代码改进版，右侧是将malloc移入循环内的写法</vt:lpstr>
      <vt:lpstr>PowerPoint 演示文稿</vt:lpstr>
      <vt:lpstr>*共用体类型</vt:lpstr>
      <vt:lpstr>什么是共用体类型</vt:lpstr>
      <vt:lpstr>引用共用体变量的方式</vt:lpstr>
      <vt:lpstr>共用体类型数据的特点</vt:lpstr>
      <vt:lpstr>共用体类型数据的特点</vt:lpstr>
      <vt:lpstr>共用体类型数据的特点</vt:lpstr>
      <vt:lpstr>PowerPoint 演示文稿</vt:lpstr>
      <vt:lpstr>插播一个共用体的应用</vt:lpstr>
      <vt:lpstr>Little Endian与Big Endian</vt:lpstr>
      <vt:lpstr>Little Endian（低地址低字节）与Big Endian（低地址高字节）</vt:lpstr>
      <vt:lpstr>检查你的CPU是Big Endian还是Little Endian</vt:lpstr>
      <vt:lpstr>使用枚举类型</vt:lpstr>
      <vt:lpstr>使用枚举类型</vt:lpstr>
      <vt:lpstr>使用枚举类型</vt:lpstr>
      <vt:lpstr>PowerPoint 演示文稿</vt:lpstr>
      <vt:lpstr>*用typedef声明新类型名</vt:lpstr>
      <vt:lpstr>用typedef声明新类型名</vt:lpstr>
      <vt:lpstr>用typedef声明新类型名</vt:lpstr>
      <vt:lpstr>用typedef声明新类型名</vt:lpstr>
      <vt:lpstr>typedef的用途举例</vt:lpstr>
      <vt:lpstr>再比如说</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sway</dc:creator>
  <cp:lastModifiedBy>sway</cp:lastModifiedBy>
  <cp:revision>484</cp:revision>
  <dcterms:created xsi:type="dcterms:W3CDTF">2017-08-03T06:51:45Z</dcterms:created>
  <dcterms:modified xsi:type="dcterms:W3CDTF">2023-11-28T08:25:42Z</dcterms:modified>
</cp:coreProperties>
</file>