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3"/>
    <p:sldId id="259" r:id="rId4"/>
    <p:sldId id="260" r:id="rId5"/>
    <p:sldId id="285" r:id="rId6"/>
    <p:sldId id="286" r:id="rId7"/>
    <p:sldId id="287" r:id="rId8"/>
    <p:sldId id="278" r:id="rId9"/>
    <p:sldId id="288" r:id="rId10"/>
    <p:sldId id="279" r:id="rId11"/>
    <p:sldId id="280" r:id="rId12"/>
    <p:sldId id="281" r:id="rId13"/>
    <p:sldId id="282" r:id="rId14"/>
    <p:sldId id="283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7" r:id="rId23"/>
  </p:sldIdLst>
  <p:sldSz cx="12192000" cy="6858000"/>
  <p:notesSz cx="7103745" cy="10234295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5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>
            <p:custDataLst>
              <p:tags r:id="rId2"/>
            </p:custDataLst>
          </p:nvPr>
        </p:nvCxnSpPr>
        <p:spPr>
          <a:xfrm flipH="1">
            <a:off x="3131185" y="1073150"/>
            <a:ext cx="1144270" cy="1975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 flipH="1">
            <a:off x="4034155" y="854710"/>
            <a:ext cx="991235" cy="1711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4"/>
            </p:custDataLst>
          </p:nvPr>
        </p:nvCxnSpPr>
        <p:spPr>
          <a:xfrm flipH="1">
            <a:off x="3693795" y="3106420"/>
            <a:ext cx="951865" cy="1643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"/>
          <p:cNvSpPr/>
          <p:nvPr userDrawn="1">
            <p:custDataLst>
              <p:tags r:id="rId5"/>
            </p:custDataLst>
          </p:nvPr>
        </p:nvSpPr>
        <p:spPr>
          <a:xfrm>
            <a:off x="5060677" y="1612900"/>
            <a:ext cx="6014720" cy="2550723"/>
          </a:xfrm>
          <a:custGeom>
            <a:avLst/>
            <a:gdLst>
              <a:gd name="connsiteX0" fmla="*/ 0 w 6014720"/>
              <a:gd name="connsiteY0" fmla="*/ 0 h 2549144"/>
              <a:gd name="connsiteX1" fmla="*/ 6014720 w 6014720"/>
              <a:gd name="connsiteY1" fmla="*/ 0 h 2549144"/>
              <a:gd name="connsiteX2" fmla="*/ 6014720 w 6014720"/>
              <a:gd name="connsiteY2" fmla="*/ 2549144 h 2549144"/>
              <a:gd name="connsiteX3" fmla="*/ 0 w 6014720"/>
              <a:gd name="connsiteY3" fmla="*/ 2549144 h 2549144"/>
              <a:gd name="connsiteX4" fmla="*/ 0 w 6014720"/>
              <a:gd name="connsiteY4" fmla="*/ 0 h 2549144"/>
              <a:gd name="connsiteX0-1" fmla="*/ 0 w 6014720"/>
              <a:gd name="connsiteY0-2" fmla="*/ 0 h 2549144"/>
              <a:gd name="connsiteX1-3" fmla="*/ 6014720 w 6014720"/>
              <a:gd name="connsiteY1-4" fmla="*/ 0 h 2549144"/>
              <a:gd name="connsiteX2-5" fmla="*/ 6014720 w 6014720"/>
              <a:gd name="connsiteY2-6" fmla="*/ 2549144 h 2549144"/>
              <a:gd name="connsiteX3-7" fmla="*/ 4580890 w 6014720"/>
              <a:gd name="connsiteY3-8" fmla="*/ 2543690 h 2549144"/>
              <a:gd name="connsiteX4-9" fmla="*/ 0 w 6014720"/>
              <a:gd name="connsiteY4-10" fmla="*/ 2549144 h 2549144"/>
              <a:gd name="connsiteX5" fmla="*/ 0 w 6014720"/>
              <a:gd name="connsiteY5" fmla="*/ 0 h 2549144"/>
              <a:gd name="connsiteX0-11" fmla="*/ 0 w 6014720"/>
              <a:gd name="connsiteY0-12" fmla="*/ 2549144 h 2640584"/>
              <a:gd name="connsiteX1-13" fmla="*/ 0 w 6014720"/>
              <a:gd name="connsiteY1-14" fmla="*/ 0 h 2640584"/>
              <a:gd name="connsiteX2-15" fmla="*/ 6014720 w 6014720"/>
              <a:gd name="connsiteY2-16" fmla="*/ 0 h 2640584"/>
              <a:gd name="connsiteX3-17" fmla="*/ 6014720 w 6014720"/>
              <a:gd name="connsiteY3-18" fmla="*/ 2549144 h 2640584"/>
              <a:gd name="connsiteX4-19" fmla="*/ 4580890 w 6014720"/>
              <a:gd name="connsiteY4-20" fmla="*/ 2543690 h 2640584"/>
              <a:gd name="connsiteX5-21" fmla="*/ 91440 w 6014720"/>
              <a:gd name="connsiteY5-22" fmla="*/ 2640584 h 2640584"/>
              <a:gd name="connsiteX0-23" fmla="*/ 0 w 6014720"/>
              <a:gd name="connsiteY0-24" fmla="*/ 2549144 h 2549144"/>
              <a:gd name="connsiteX1-25" fmla="*/ 0 w 6014720"/>
              <a:gd name="connsiteY1-26" fmla="*/ 0 h 2549144"/>
              <a:gd name="connsiteX2-27" fmla="*/ 6014720 w 6014720"/>
              <a:gd name="connsiteY2-28" fmla="*/ 0 h 2549144"/>
              <a:gd name="connsiteX3-29" fmla="*/ 6014720 w 6014720"/>
              <a:gd name="connsiteY3-30" fmla="*/ 2549144 h 2549144"/>
              <a:gd name="connsiteX4-31" fmla="*/ 4580890 w 6014720"/>
              <a:gd name="connsiteY4-32" fmla="*/ 2543690 h 2549144"/>
              <a:gd name="connsiteX0-33" fmla="*/ 0 w 6014720"/>
              <a:gd name="connsiteY0-34" fmla="*/ 0 h 2549144"/>
              <a:gd name="connsiteX1-35" fmla="*/ 6014720 w 6014720"/>
              <a:gd name="connsiteY1-36" fmla="*/ 0 h 2549144"/>
              <a:gd name="connsiteX2-37" fmla="*/ 6014720 w 6014720"/>
              <a:gd name="connsiteY2-38" fmla="*/ 2549144 h 2549144"/>
              <a:gd name="connsiteX3-39" fmla="*/ 4580890 w 6014720"/>
              <a:gd name="connsiteY3-40" fmla="*/ 2543690 h 2549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14720" h="2549144">
                <a:moveTo>
                  <a:pt x="0" y="0"/>
                </a:moveTo>
                <a:lnTo>
                  <a:pt x="6014720" y="0"/>
                </a:lnTo>
                <a:lnTo>
                  <a:pt x="6014720" y="2549144"/>
                </a:lnTo>
                <a:lnTo>
                  <a:pt x="4580890" y="254369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4"/>
          <p:cNvSpPr/>
          <p:nvPr userDrawn="1">
            <p:custDataLst>
              <p:tags r:id="rId6"/>
            </p:custDataLst>
          </p:nvPr>
        </p:nvSpPr>
        <p:spPr>
          <a:xfrm>
            <a:off x="1144270" y="1612900"/>
            <a:ext cx="2411730" cy="2548760"/>
          </a:xfrm>
          <a:custGeom>
            <a:avLst/>
            <a:gdLst>
              <a:gd name="connsiteX0" fmla="*/ 0 w 2759710"/>
              <a:gd name="connsiteY0" fmla="*/ 0 h 2537330"/>
              <a:gd name="connsiteX1" fmla="*/ 2759710 w 2759710"/>
              <a:gd name="connsiteY1" fmla="*/ 0 h 2537330"/>
              <a:gd name="connsiteX2" fmla="*/ 2759710 w 2759710"/>
              <a:gd name="connsiteY2" fmla="*/ 2537330 h 2537330"/>
              <a:gd name="connsiteX3" fmla="*/ 0 w 2759710"/>
              <a:gd name="connsiteY3" fmla="*/ 2537330 h 2537330"/>
              <a:gd name="connsiteX4" fmla="*/ 0 w 2759710"/>
              <a:gd name="connsiteY4" fmla="*/ 0 h 2537330"/>
              <a:gd name="connsiteX0-1" fmla="*/ 0 w 2759710"/>
              <a:gd name="connsiteY0-2" fmla="*/ 11430 h 2548760"/>
              <a:gd name="connsiteX1-3" fmla="*/ 2360930 w 2759710"/>
              <a:gd name="connsiteY1-4" fmla="*/ 0 h 2548760"/>
              <a:gd name="connsiteX2-5" fmla="*/ 2759710 w 2759710"/>
              <a:gd name="connsiteY2-6" fmla="*/ 11430 h 2548760"/>
              <a:gd name="connsiteX3-7" fmla="*/ 2759710 w 2759710"/>
              <a:gd name="connsiteY3-8" fmla="*/ 2548760 h 2548760"/>
              <a:gd name="connsiteX4-9" fmla="*/ 0 w 2759710"/>
              <a:gd name="connsiteY4-10" fmla="*/ 2548760 h 2548760"/>
              <a:gd name="connsiteX5" fmla="*/ 0 w 2759710"/>
              <a:gd name="connsiteY5" fmla="*/ 11430 h 2548760"/>
              <a:gd name="connsiteX0-11" fmla="*/ 0 w 2759710"/>
              <a:gd name="connsiteY0-12" fmla="*/ 11430 h 2548760"/>
              <a:gd name="connsiteX1-13" fmla="*/ 2360930 w 2759710"/>
              <a:gd name="connsiteY1-14" fmla="*/ 0 h 2548760"/>
              <a:gd name="connsiteX2-15" fmla="*/ 2759710 w 2759710"/>
              <a:gd name="connsiteY2-16" fmla="*/ 11430 h 2548760"/>
              <a:gd name="connsiteX3-17" fmla="*/ 2759710 w 2759710"/>
              <a:gd name="connsiteY3-18" fmla="*/ 2548760 h 2548760"/>
              <a:gd name="connsiteX4-19" fmla="*/ 2411730 w 2759710"/>
              <a:gd name="connsiteY4-20" fmla="*/ 2540000 h 2548760"/>
              <a:gd name="connsiteX5-21" fmla="*/ 0 w 2759710"/>
              <a:gd name="connsiteY5-22" fmla="*/ 2548760 h 2548760"/>
              <a:gd name="connsiteX6" fmla="*/ 0 w 2759710"/>
              <a:gd name="connsiteY6" fmla="*/ 11430 h 2548760"/>
              <a:gd name="connsiteX0-23" fmla="*/ 2759710 w 2851150"/>
              <a:gd name="connsiteY0-24" fmla="*/ 2548760 h 2640200"/>
              <a:gd name="connsiteX1-25" fmla="*/ 2411730 w 2851150"/>
              <a:gd name="connsiteY1-26" fmla="*/ 2540000 h 2640200"/>
              <a:gd name="connsiteX2-27" fmla="*/ 0 w 2851150"/>
              <a:gd name="connsiteY2-28" fmla="*/ 2548760 h 2640200"/>
              <a:gd name="connsiteX3-29" fmla="*/ 0 w 2851150"/>
              <a:gd name="connsiteY3-30" fmla="*/ 11430 h 2640200"/>
              <a:gd name="connsiteX4-31" fmla="*/ 2360930 w 2851150"/>
              <a:gd name="connsiteY4-32" fmla="*/ 0 h 2640200"/>
              <a:gd name="connsiteX5-33" fmla="*/ 2759710 w 2851150"/>
              <a:gd name="connsiteY5-34" fmla="*/ 11430 h 2640200"/>
              <a:gd name="connsiteX6-35" fmla="*/ 2851150 w 2851150"/>
              <a:gd name="connsiteY6-36" fmla="*/ 2640200 h 2640200"/>
              <a:gd name="connsiteX0-37" fmla="*/ 2759710 w 2759710"/>
              <a:gd name="connsiteY0-38" fmla="*/ 2548760 h 2548760"/>
              <a:gd name="connsiteX1-39" fmla="*/ 2411730 w 2759710"/>
              <a:gd name="connsiteY1-40" fmla="*/ 2540000 h 2548760"/>
              <a:gd name="connsiteX2-41" fmla="*/ 0 w 2759710"/>
              <a:gd name="connsiteY2-42" fmla="*/ 2548760 h 2548760"/>
              <a:gd name="connsiteX3-43" fmla="*/ 0 w 2759710"/>
              <a:gd name="connsiteY3-44" fmla="*/ 11430 h 2548760"/>
              <a:gd name="connsiteX4-45" fmla="*/ 2360930 w 2759710"/>
              <a:gd name="connsiteY4-46" fmla="*/ 0 h 2548760"/>
              <a:gd name="connsiteX5-47" fmla="*/ 2759710 w 2759710"/>
              <a:gd name="connsiteY5-48" fmla="*/ 11430 h 2548760"/>
              <a:gd name="connsiteX0-49" fmla="*/ 2759710 w 2759710"/>
              <a:gd name="connsiteY0-50" fmla="*/ 2548760 h 2548760"/>
              <a:gd name="connsiteX1-51" fmla="*/ 2411730 w 2759710"/>
              <a:gd name="connsiteY1-52" fmla="*/ 2540000 h 2548760"/>
              <a:gd name="connsiteX2-53" fmla="*/ 0 w 2759710"/>
              <a:gd name="connsiteY2-54" fmla="*/ 2548760 h 2548760"/>
              <a:gd name="connsiteX3-55" fmla="*/ 0 w 2759710"/>
              <a:gd name="connsiteY3-56" fmla="*/ 11430 h 2548760"/>
              <a:gd name="connsiteX4-57" fmla="*/ 2360930 w 2759710"/>
              <a:gd name="connsiteY4-58" fmla="*/ 0 h 2548760"/>
              <a:gd name="connsiteX0-59" fmla="*/ 2411730 w 2411730"/>
              <a:gd name="connsiteY0-60" fmla="*/ 2540000 h 2548760"/>
              <a:gd name="connsiteX1-61" fmla="*/ 0 w 2411730"/>
              <a:gd name="connsiteY1-62" fmla="*/ 2548760 h 2548760"/>
              <a:gd name="connsiteX2-63" fmla="*/ 0 w 2411730"/>
              <a:gd name="connsiteY2-64" fmla="*/ 11430 h 2548760"/>
              <a:gd name="connsiteX3-65" fmla="*/ 2360930 w 2411730"/>
              <a:gd name="connsiteY3-66" fmla="*/ 0 h 2548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11730" h="2548760">
                <a:moveTo>
                  <a:pt x="2411730" y="2540000"/>
                </a:moveTo>
                <a:lnTo>
                  <a:pt x="0" y="2548760"/>
                </a:lnTo>
                <a:lnTo>
                  <a:pt x="0" y="11430"/>
                </a:lnTo>
                <a:lnTo>
                  <a:pt x="2360930" y="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458970" y="1866900"/>
            <a:ext cx="5099957" cy="1844097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463490" y="3830821"/>
            <a:ext cx="5099958" cy="76864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3600" b="1">
                <a:solidFill>
                  <a:schemeClr val="tx1">
                    <a:alpha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6678927" y="4631771"/>
            <a:ext cx="2880000" cy="504000"/>
          </a:xfrm>
        </p:spPr>
        <p:txBody>
          <a:bodyPr wrap="square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7" name="矩形 1"/>
          <p:cNvSpPr/>
          <p:nvPr userDrawn="1">
            <p:custDataLst>
              <p:tags r:id="rId5"/>
            </p:custDataLst>
          </p:nvPr>
        </p:nvSpPr>
        <p:spPr>
          <a:xfrm>
            <a:off x="5060677" y="1612900"/>
            <a:ext cx="6014720" cy="2550723"/>
          </a:xfrm>
          <a:custGeom>
            <a:avLst/>
            <a:gdLst>
              <a:gd name="connsiteX0" fmla="*/ 0 w 6014720"/>
              <a:gd name="connsiteY0" fmla="*/ 0 h 2549144"/>
              <a:gd name="connsiteX1" fmla="*/ 6014720 w 6014720"/>
              <a:gd name="connsiteY1" fmla="*/ 0 h 2549144"/>
              <a:gd name="connsiteX2" fmla="*/ 6014720 w 6014720"/>
              <a:gd name="connsiteY2" fmla="*/ 2549144 h 2549144"/>
              <a:gd name="connsiteX3" fmla="*/ 0 w 6014720"/>
              <a:gd name="connsiteY3" fmla="*/ 2549144 h 2549144"/>
              <a:gd name="connsiteX4" fmla="*/ 0 w 6014720"/>
              <a:gd name="connsiteY4" fmla="*/ 0 h 2549144"/>
              <a:gd name="connsiteX0-1" fmla="*/ 0 w 6014720"/>
              <a:gd name="connsiteY0-2" fmla="*/ 0 h 2549144"/>
              <a:gd name="connsiteX1-3" fmla="*/ 6014720 w 6014720"/>
              <a:gd name="connsiteY1-4" fmla="*/ 0 h 2549144"/>
              <a:gd name="connsiteX2-5" fmla="*/ 6014720 w 6014720"/>
              <a:gd name="connsiteY2-6" fmla="*/ 2549144 h 2549144"/>
              <a:gd name="connsiteX3-7" fmla="*/ 4580890 w 6014720"/>
              <a:gd name="connsiteY3-8" fmla="*/ 2543690 h 2549144"/>
              <a:gd name="connsiteX4-9" fmla="*/ 0 w 6014720"/>
              <a:gd name="connsiteY4-10" fmla="*/ 2549144 h 2549144"/>
              <a:gd name="connsiteX5" fmla="*/ 0 w 6014720"/>
              <a:gd name="connsiteY5" fmla="*/ 0 h 2549144"/>
              <a:gd name="connsiteX0-11" fmla="*/ 0 w 6014720"/>
              <a:gd name="connsiteY0-12" fmla="*/ 2549144 h 2640584"/>
              <a:gd name="connsiteX1-13" fmla="*/ 0 w 6014720"/>
              <a:gd name="connsiteY1-14" fmla="*/ 0 h 2640584"/>
              <a:gd name="connsiteX2-15" fmla="*/ 6014720 w 6014720"/>
              <a:gd name="connsiteY2-16" fmla="*/ 0 h 2640584"/>
              <a:gd name="connsiteX3-17" fmla="*/ 6014720 w 6014720"/>
              <a:gd name="connsiteY3-18" fmla="*/ 2549144 h 2640584"/>
              <a:gd name="connsiteX4-19" fmla="*/ 4580890 w 6014720"/>
              <a:gd name="connsiteY4-20" fmla="*/ 2543690 h 2640584"/>
              <a:gd name="connsiteX5-21" fmla="*/ 91440 w 6014720"/>
              <a:gd name="connsiteY5-22" fmla="*/ 2640584 h 2640584"/>
              <a:gd name="connsiteX0-23" fmla="*/ 0 w 6014720"/>
              <a:gd name="connsiteY0-24" fmla="*/ 2549144 h 2549144"/>
              <a:gd name="connsiteX1-25" fmla="*/ 0 w 6014720"/>
              <a:gd name="connsiteY1-26" fmla="*/ 0 h 2549144"/>
              <a:gd name="connsiteX2-27" fmla="*/ 6014720 w 6014720"/>
              <a:gd name="connsiteY2-28" fmla="*/ 0 h 2549144"/>
              <a:gd name="connsiteX3-29" fmla="*/ 6014720 w 6014720"/>
              <a:gd name="connsiteY3-30" fmla="*/ 2549144 h 2549144"/>
              <a:gd name="connsiteX4-31" fmla="*/ 4580890 w 6014720"/>
              <a:gd name="connsiteY4-32" fmla="*/ 2543690 h 2549144"/>
              <a:gd name="connsiteX0-33" fmla="*/ 0 w 6014720"/>
              <a:gd name="connsiteY0-34" fmla="*/ 0 h 2549144"/>
              <a:gd name="connsiteX1-35" fmla="*/ 6014720 w 6014720"/>
              <a:gd name="connsiteY1-36" fmla="*/ 0 h 2549144"/>
              <a:gd name="connsiteX2-37" fmla="*/ 6014720 w 6014720"/>
              <a:gd name="connsiteY2-38" fmla="*/ 2549144 h 2549144"/>
              <a:gd name="connsiteX3-39" fmla="*/ 4580890 w 6014720"/>
              <a:gd name="connsiteY3-40" fmla="*/ 2543690 h 2549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14720" h="2549144">
                <a:moveTo>
                  <a:pt x="0" y="0"/>
                </a:moveTo>
                <a:lnTo>
                  <a:pt x="6014720" y="0"/>
                </a:lnTo>
                <a:lnTo>
                  <a:pt x="6014720" y="2549144"/>
                </a:lnTo>
                <a:lnTo>
                  <a:pt x="4580890" y="254369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14"/>
          <p:cNvSpPr/>
          <p:nvPr userDrawn="1">
            <p:custDataLst>
              <p:tags r:id="rId6"/>
            </p:custDataLst>
          </p:nvPr>
        </p:nvSpPr>
        <p:spPr>
          <a:xfrm>
            <a:off x="1144270" y="1612900"/>
            <a:ext cx="2411730" cy="2548760"/>
          </a:xfrm>
          <a:custGeom>
            <a:avLst/>
            <a:gdLst>
              <a:gd name="connsiteX0" fmla="*/ 0 w 2759710"/>
              <a:gd name="connsiteY0" fmla="*/ 0 h 2537330"/>
              <a:gd name="connsiteX1" fmla="*/ 2759710 w 2759710"/>
              <a:gd name="connsiteY1" fmla="*/ 0 h 2537330"/>
              <a:gd name="connsiteX2" fmla="*/ 2759710 w 2759710"/>
              <a:gd name="connsiteY2" fmla="*/ 2537330 h 2537330"/>
              <a:gd name="connsiteX3" fmla="*/ 0 w 2759710"/>
              <a:gd name="connsiteY3" fmla="*/ 2537330 h 2537330"/>
              <a:gd name="connsiteX4" fmla="*/ 0 w 2759710"/>
              <a:gd name="connsiteY4" fmla="*/ 0 h 2537330"/>
              <a:gd name="connsiteX0-1" fmla="*/ 0 w 2759710"/>
              <a:gd name="connsiteY0-2" fmla="*/ 11430 h 2548760"/>
              <a:gd name="connsiteX1-3" fmla="*/ 2360930 w 2759710"/>
              <a:gd name="connsiteY1-4" fmla="*/ 0 h 2548760"/>
              <a:gd name="connsiteX2-5" fmla="*/ 2759710 w 2759710"/>
              <a:gd name="connsiteY2-6" fmla="*/ 11430 h 2548760"/>
              <a:gd name="connsiteX3-7" fmla="*/ 2759710 w 2759710"/>
              <a:gd name="connsiteY3-8" fmla="*/ 2548760 h 2548760"/>
              <a:gd name="connsiteX4-9" fmla="*/ 0 w 2759710"/>
              <a:gd name="connsiteY4-10" fmla="*/ 2548760 h 2548760"/>
              <a:gd name="connsiteX5" fmla="*/ 0 w 2759710"/>
              <a:gd name="connsiteY5" fmla="*/ 11430 h 2548760"/>
              <a:gd name="connsiteX0-11" fmla="*/ 0 w 2759710"/>
              <a:gd name="connsiteY0-12" fmla="*/ 11430 h 2548760"/>
              <a:gd name="connsiteX1-13" fmla="*/ 2360930 w 2759710"/>
              <a:gd name="connsiteY1-14" fmla="*/ 0 h 2548760"/>
              <a:gd name="connsiteX2-15" fmla="*/ 2759710 w 2759710"/>
              <a:gd name="connsiteY2-16" fmla="*/ 11430 h 2548760"/>
              <a:gd name="connsiteX3-17" fmla="*/ 2759710 w 2759710"/>
              <a:gd name="connsiteY3-18" fmla="*/ 2548760 h 2548760"/>
              <a:gd name="connsiteX4-19" fmla="*/ 2411730 w 2759710"/>
              <a:gd name="connsiteY4-20" fmla="*/ 2540000 h 2548760"/>
              <a:gd name="connsiteX5-21" fmla="*/ 0 w 2759710"/>
              <a:gd name="connsiteY5-22" fmla="*/ 2548760 h 2548760"/>
              <a:gd name="connsiteX6" fmla="*/ 0 w 2759710"/>
              <a:gd name="connsiteY6" fmla="*/ 11430 h 2548760"/>
              <a:gd name="connsiteX0-23" fmla="*/ 2759710 w 2851150"/>
              <a:gd name="connsiteY0-24" fmla="*/ 2548760 h 2640200"/>
              <a:gd name="connsiteX1-25" fmla="*/ 2411730 w 2851150"/>
              <a:gd name="connsiteY1-26" fmla="*/ 2540000 h 2640200"/>
              <a:gd name="connsiteX2-27" fmla="*/ 0 w 2851150"/>
              <a:gd name="connsiteY2-28" fmla="*/ 2548760 h 2640200"/>
              <a:gd name="connsiteX3-29" fmla="*/ 0 w 2851150"/>
              <a:gd name="connsiteY3-30" fmla="*/ 11430 h 2640200"/>
              <a:gd name="connsiteX4-31" fmla="*/ 2360930 w 2851150"/>
              <a:gd name="connsiteY4-32" fmla="*/ 0 h 2640200"/>
              <a:gd name="connsiteX5-33" fmla="*/ 2759710 w 2851150"/>
              <a:gd name="connsiteY5-34" fmla="*/ 11430 h 2640200"/>
              <a:gd name="connsiteX6-35" fmla="*/ 2851150 w 2851150"/>
              <a:gd name="connsiteY6-36" fmla="*/ 2640200 h 2640200"/>
              <a:gd name="connsiteX0-37" fmla="*/ 2759710 w 2759710"/>
              <a:gd name="connsiteY0-38" fmla="*/ 2548760 h 2548760"/>
              <a:gd name="connsiteX1-39" fmla="*/ 2411730 w 2759710"/>
              <a:gd name="connsiteY1-40" fmla="*/ 2540000 h 2548760"/>
              <a:gd name="connsiteX2-41" fmla="*/ 0 w 2759710"/>
              <a:gd name="connsiteY2-42" fmla="*/ 2548760 h 2548760"/>
              <a:gd name="connsiteX3-43" fmla="*/ 0 w 2759710"/>
              <a:gd name="connsiteY3-44" fmla="*/ 11430 h 2548760"/>
              <a:gd name="connsiteX4-45" fmla="*/ 2360930 w 2759710"/>
              <a:gd name="connsiteY4-46" fmla="*/ 0 h 2548760"/>
              <a:gd name="connsiteX5-47" fmla="*/ 2759710 w 2759710"/>
              <a:gd name="connsiteY5-48" fmla="*/ 11430 h 2548760"/>
              <a:gd name="connsiteX0-49" fmla="*/ 2759710 w 2759710"/>
              <a:gd name="connsiteY0-50" fmla="*/ 2548760 h 2548760"/>
              <a:gd name="connsiteX1-51" fmla="*/ 2411730 w 2759710"/>
              <a:gd name="connsiteY1-52" fmla="*/ 2540000 h 2548760"/>
              <a:gd name="connsiteX2-53" fmla="*/ 0 w 2759710"/>
              <a:gd name="connsiteY2-54" fmla="*/ 2548760 h 2548760"/>
              <a:gd name="connsiteX3-55" fmla="*/ 0 w 2759710"/>
              <a:gd name="connsiteY3-56" fmla="*/ 11430 h 2548760"/>
              <a:gd name="connsiteX4-57" fmla="*/ 2360930 w 2759710"/>
              <a:gd name="connsiteY4-58" fmla="*/ 0 h 2548760"/>
              <a:gd name="connsiteX0-59" fmla="*/ 2411730 w 2411730"/>
              <a:gd name="connsiteY0-60" fmla="*/ 2540000 h 2548760"/>
              <a:gd name="connsiteX1-61" fmla="*/ 0 w 2411730"/>
              <a:gd name="connsiteY1-62" fmla="*/ 2548760 h 2548760"/>
              <a:gd name="connsiteX2-63" fmla="*/ 0 w 2411730"/>
              <a:gd name="connsiteY2-64" fmla="*/ 11430 h 2548760"/>
              <a:gd name="connsiteX3-65" fmla="*/ 2360930 w 2411730"/>
              <a:gd name="connsiteY3-66" fmla="*/ 0 h 2548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11730" h="2548760">
                <a:moveTo>
                  <a:pt x="2411730" y="2540000"/>
                </a:moveTo>
                <a:lnTo>
                  <a:pt x="0" y="2548760"/>
                </a:lnTo>
                <a:lnTo>
                  <a:pt x="0" y="11430"/>
                </a:lnTo>
                <a:lnTo>
                  <a:pt x="2360930" y="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458970" y="1955800"/>
            <a:ext cx="5099957" cy="1755197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0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463490" y="3830821"/>
            <a:ext cx="5099958" cy="76864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3600" b="1">
                <a:solidFill>
                  <a:schemeClr val="tx1">
                    <a:alpha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1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6678927" y="4631771"/>
            <a:ext cx="2880000" cy="504000"/>
          </a:xfrm>
        </p:spPr>
        <p:txBody>
          <a:bodyPr wrap="square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0"/>
            </p:custDataLst>
          </p:nvPr>
        </p:nvCxnSpPr>
        <p:spPr>
          <a:xfrm flipH="1">
            <a:off x="3131185" y="1073150"/>
            <a:ext cx="1144270" cy="1975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11"/>
            </p:custDataLst>
          </p:nvPr>
        </p:nvCxnSpPr>
        <p:spPr>
          <a:xfrm flipH="1">
            <a:off x="4034155" y="854710"/>
            <a:ext cx="991235" cy="1711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12"/>
            </p:custDataLst>
          </p:nvPr>
        </p:nvCxnSpPr>
        <p:spPr>
          <a:xfrm flipH="1">
            <a:off x="3693795" y="3106420"/>
            <a:ext cx="951865" cy="1643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203553" y="2745283"/>
            <a:ext cx="1423875" cy="902755"/>
          </a:xfrm>
        </p:spPr>
        <p:txBody>
          <a:bodyPr wrap="square" anchor="b">
            <a:normAutofit/>
          </a:bodyPr>
          <a:lstStyle>
            <a:lvl1pPr algn="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4" name="直接连接符 3"/>
          <p:cNvCxnSpPr/>
          <p:nvPr userDrawn="1">
            <p:custDataLst>
              <p:tags r:id="rId6"/>
            </p:custDataLst>
          </p:nvPr>
        </p:nvCxnSpPr>
        <p:spPr>
          <a:xfrm>
            <a:off x="1377315" y="2552700"/>
            <a:ext cx="8902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>
            <p:custDataLst>
              <p:tags r:id="rId7"/>
            </p:custDataLst>
          </p:nvPr>
        </p:nvCxnSpPr>
        <p:spPr>
          <a:xfrm>
            <a:off x="1377315" y="4329430"/>
            <a:ext cx="19119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>
            <p:custDataLst>
              <p:tags r:id="rId8"/>
            </p:custDataLst>
          </p:nvPr>
        </p:nvCxnSpPr>
        <p:spPr>
          <a:xfrm>
            <a:off x="1382395" y="2540000"/>
            <a:ext cx="0" cy="1798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flipH="1">
            <a:off x="3209290" y="2553335"/>
            <a:ext cx="168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0"/>
            </p:custDataLst>
          </p:nvPr>
        </p:nvCxnSpPr>
        <p:spPr>
          <a:xfrm flipH="1">
            <a:off x="3799205" y="4329430"/>
            <a:ext cx="10991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11"/>
            </p:custDataLst>
          </p:nvPr>
        </p:nvCxnSpPr>
        <p:spPr>
          <a:xfrm>
            <a:off x="4893310" y="2540000"/>
            <a:ext cx="0" cy="1798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12"/>
            </p:custDataLst>
          </p:nvPr>
        </p:nvCxnSpPr>
        <p:spPr>
          <a:xfrm flipH="1">
            <a:off x="3413125" y="4184415"/>
            <a:ext cx="194946" cy="358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3"/>
            </p:custDataLst>
          </p:nvPr>
        </p:nvCxnSpPr>
        <p:spPr>
          <a:xfrm flipH="1">
            <a:off x="2263775" y="2218055"/>
            <a:ext cx="523240" cy="9029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14"/>
            </p:custDataLst>
          </p:nvPr>
        </p:nvCxnSpPr>
        <p:spPr>
          <a:xfrm flipH="1">
            <a:off x="2632075" y="2027555"/>
            <a:ext cx="551180" cy="952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 useBgFill="1"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232150" y="2043430"/>
            <a:ext cx="2542540" cy="575945"/>
          </a:xfrm>
          <a:ln w="25400">
            <a:solidFill>
              <a:schemeClr val="tx1"/>
            </a:solidFill>
          </a:ln>
        </p:spPr>
        <p:txBody>
          <a:bodyPr wrap="none" tIns="0" bIns="90170" anchor="ctr" anchorCtr="0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219450" y="3149600"/>
            <a:ext cx="4743450" cy="889000"/>
          </a:xfrm>
          <a:noFill/>
          <a:ln>
            <a:noFill/>
          </a:ln>
        </p:spPr>
        <p:txBody>
          <a:bodyPr wrap="square" anchor="ctr">
            <a:normAutofit/>
          </a:bodyPr>
          <a:lstStyle>
            <a:lvl1pPr algn="l">
              <a:defRPr sz="44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>
            <p:custDataLst>
              <p:tags r:id="rId7"/>
            </p:custDataLst>
          </p:nvPr>
        </p:nvCxnSpPr>
        <p:spPr>
          <a:xfrm>
            <a:off x="2404110" y="2325370"/>
            <a:ext cx="5422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8"/>
            </p:custDataLst>
          </p:nvPr>
        </p:nvCxnSpPr>
        <p:spPr>
          <a:xfrm>
            <a:off x="2404110" y="4497705"/>
            <a:ext cx="4946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9"/>
            </p:custDataLst>
          </p:nvPr>
        </p:nvCxnSpPr>
        <p:spPr>
          <a:xfrm>
            <a:off x="2413635" y="2309495"/>
            <a:ext cx="0" cy="2199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0"/>
            </p:custDataLst>
          </p:nvPr>
        </p:nvCxnSpPr>
        <p:spPr>
          <a:xfrm flipH="1">
            <a:off x="6057900" y="2325973"/>
            <a:ext cx="40513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1"/>
            </p:custDataLst>
          </p:nvPr>
        </p:nvCxnSpPr>
        <p:spPr>
          <a:xfrm flipH="1">
            <a:off x="9067799" y="4497631"/>
            <a:ext cx="10414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12"/>
            </p:custDataLst>
          </p:nvPr>
        </p:nvCxnSpPr>
        <p:spPr>
          <a:xfrm>
            <a:off x="10099165" y="2309669"/>
            <a:ext cx="0" cy="2198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3220085" y="4114800"/>
            <a:ext cx="4995545" cy="687705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alpha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 userDrawn="1">
            <p:custDataLst>
              <p:tags r:id="rId14"/>
            </p:custDataLst>
          </p:nvPr>
        </p:nvCxnSpPr>
        <p:spPr>
          <a:xfrm flipH="1">
            <a:off x="8210550" y="3952240"/>
            <a:ext cx="561975" cy="96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>
            <p:custDataLst>
              <p:tags r:id="rId15"/>
            </p:custDataLst>
          </p:nvPr>
        </p:nvCxnSpPr>
        <p:spPr>
          <a:xfrm flipH="1">
            <a:off x="8642350" y="3788410"/>
            <a:ext cx="570865" cy="9861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>
            <p:custDataLst>
              <p:tags r:id="rId12"/>
            </p:custDataLst>
          </p:nvPr>
        </p:nvCxnSpPr>
        <p:spPr>
          <a:xfrm>
            <a:off x="10340340" y="6542314"/>
            <a:ext cx="143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矩形 15"/>
          <p:cNvSpPr/>
          <p:nvPr userDrawn="1">
            <p:custDataLst>
              <p:tags r:id="rId13"/>
            </p:custDataLst>
          </p:nvPr>
        </p:nvSpPr>
        <p:spPr>
          <a:xfrm>
            <a:off x="10723418" y="5969000"/>
            <a:ext cx="538942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cxnSp>
        <p:nvCxnSpPr>
          <p:cNvPr id="13" name="直接连接符 12"/>
          <p:cNvCxnSpPr/>
          <p:nvPr userDrawn="1">
            <p:custDataLst>
              <p:tags r:id="rId18"/>
            </p:custDataLst>
          </p:nvPr>
        </p:nvCxnSpPr>
        <p:spPr>
          <a:xfrm flipH="1">
            <a:off x="10823575" y="6318885"/>
            <a:ext cx="200025" cy="34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9"/>
            </p:custDataLst>
          </p:nvPr>
        </p:nvCxnSpPr>
        <p:spPr>
          <a:xfrm flipH="1">
            <a:off x="11010900" y="6231890"/>
            <a:ext cx="252095" cy="434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20"/>
            </p:custDataLst>
          </p:nvPr>
        </p:nvCxnSpPr>
        <p:spPr>
          <a:xfrm flipV="1">
            <a:off x="11772900" y="5829300"/>
            <a:ext cx="0" cy="71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4.xml"/><Relationship Id="rId6" Type="http://schemas.openxmlformats.org/officeDocument/2006/relationships/image" Target="../media/image12.png"/><Relationship Id="rId5" Type="http://schemas.openxmlformats.org/officeDocument/2006/relationships/tags" Target="../tags/tag123.xml"/><Relationship Id="rId4" Type="http://schemas.openxmlformats.org/officeDocument/2006/relationships/image" Target="../media/image11.png"/><Relationship Id="rId3" Type="http://schemas.openxmlformats.org/officeDocument/2006/relationships/tags" Target="../tags/tag122.xml"/><Relationship Id="rId2" Type="http://schemas.openxmlformats.org/officeDocument/2006/relationships/image" Target="../media/image10.png"/><Relationship Id="rId1" Type="http://schemas.openxmlformats.org/officeDocument/2006/relationships/tags" Target="../tags/tag1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13.png"/><Relationship Id="rId1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0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0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0.xml"/><Relationship Id="rId2" Type="http://schemas.openxmlformats.org/officeDocument/2006/relationships/image" Target="../media/image5.png"/><Relationship Id="rId1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image" Target="../media/image7.png"/><Relationship Id="rId1" Type="http://schemas.openxmlformats.org/officeDocument/2006/relationships/tags" Target="../tags/tag1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第二讲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汇报人：施正祎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1222375"/>
            <a:ext cx="32188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//char a='A';</a:t>
            </a:r>
            <a:endParaRPr lang="zh-CN" altLang="en-US"/>
          </a:p>
          <a:p>
            <a:r>
              <a:rPr lang="zh-CN" altLang="en-US"/>
              <a:t>    //int a=65;</a:t>
            </a:r>
            <a:endParaRPr lang="zh-CN" altLang="en-US"/>
          </a:p>
          <a:p>
            <a:r>
              <a:rPr lang="zh-CN" altLang="en-US"/>
              <a:t>    size_t a=65;</a:t>
            </a:r>
            <a:endParaRPr lang="zh-CN" altLang="en-US"/>
          </a:p>
          <a:p>
            <a:r>
              <a:rPr lang="zh-CN" altLang="en-US"/>
              <a:t>    switch(a)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case 65:</a:t>
            </a:r>
            <a:endParaRPr lang="zh-CN" altLang="en-US"/>
          </a:p>
          <a:p>
            <a:r>
              <a:rPr lang="zh-CN" altLang="en-US"/>
              <a:t>        printf("this is A\n");</a:t>
            </a:r>
            <a:endParaRPr lang="zh-CN" altLang="en-US"/>
          </a:p>
          <a:p>
            <a:r>
              <a:rPr lang="zh-CN" altLang="en-US"/>
              <a:t>        break;</a:t>
            </a:r>
            <a:endParaRPr lang="zh-CN" altLang="en-US"/>
          </a:p>
          <a:p>
            <a:r>
              <a:rPr lang="zh-CN" altLang="en-US"/>
              <a:t>    default:</a:t>
            </a:r>
            <a:endParaRPr lang="zh-CN" altLang="en-US"/>
          </a:p>
          <a:p>
            <a:r>
              <a:rPr lang="zh-CN" altLang="en-US"/>
              <a:t>        break;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40225" y="1402715"/>
            <a:ext cx="56749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整型表达式只是一个值</a:t>
            </a:r>
            <a:endParaRPr lang="zh-CN" altLang="en-US"/>
          </a:p>
          <a:p>
            <a:endParaRPr lang="en-US" altLang="en-US"/>
          </a:p>
          <a:p>
            <a:r>
              <a:rPr lang="zh-CN" altLang="zh-CN"/>
              <a:t>可以试试看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我的推测：</a:t>
            </a:r>
            <a:r>
              <a:rPr lang="en-US" altLang="zh-CN"/>
              <a:t>switch()</a:t>
            </a:r>
            <a:r>
              <a:rPr lang="zh-CN" altLang="zh-CN"/>
              <a:t>中比较是按</a:t>
            </a:r>
            <a:r>
              <a:rPr lang="zh-CN" altLang="en-US">
                <a:sym typeface="+mn-ea"/>
              </a:rPr>
              <a:t>位比较，比较不同数据类型是全部按照最高位补齐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（仅供参考）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if else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1299845"/>
            <a:ext cx="2300605" cy="1288415"/>
          </a:xfrm>
          <a:prstGeom prst="rect">
            <a:avLst/>
          </a:prstGeom>
        </p:spPr>
      </p:pic>
      <p:sp>
        <p:nvSpPr>
          <p:cNvPr id="8" name="标题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48630" y="360045"/>
            <a:ext cx="2407285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逻辑运算符</a:t>
            </a:r>
            <a:endParaRPr lang="zh-CN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10" y="1172845"/>
            <a:ext cx="5140325" cy="2181860"/>
          </a:xfrm>
          <a:prstGeom prst="rect">
            <a:avLst/>
          </a:prstGeom>
        </p:spPr>
      </p:pic>
      <p:sp>
        <p:nvSpPr>
          <p:cNvPr id="12" name="标题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12140" y="2938780"/>
            <a:ext cx="2407285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关系运算符</a:t>
            </a:r>
            <a:endParaRPr lang="zh-CN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" y="3658870"/>
            <a:ext cx="8569960" cy="26809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运算符优先级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8985" y="1619250"/>
            <a:ext cx="29571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！（非）</a:t>
            </a:r>
            <a:endParaRPr lang="zh-CN" altLang="en-US" sz="4000"/>
          </a:p>
          <a:p>
            <a:r>
              <a:rPr lang="zh-CN" altLang="en-US" sz="4000"/>
              <a:t>算术运算符</a:t>
            </a:r>
            <a:endParaRPr lang="zh-CN" altLang="en-US" sz="4000"/>
          </a:p>
          <a:p>
            <a:r>
              <a:rPr lang="zh-CN" altLang="en-US" sz="4000"/>
              <a:t>关系运算符</a:t>
            </a:r>
            <a:endParaRPr lang="zh-CN" altLang="en-US" sz="4000"/>
          </a:p>
          <a:p>
            <a:r>
              <a:rPr lang="en-US" altLang="zh-CN" sz="4000"/>
              <a:t>&amp;&amp;</a:t>
            </a:r>
            <a:r>
              <a:rPr lang="zh-CN" altLang="en-US" sz="4000"/>
              <a:t>和</a:t>
            </a:r>
            <a:r>
              <a:rPr lang="en-US" altLang="zh-CN" sz="4000"/>
              <a:t>||</a:t>
            </a:r>
            <a:endParaRPr lang="en-US" altLang="zh-CN" sz="4000"/>
          </a:p>
          <a:p>
            <a:r>
              <a:rPr lang="zh-CN" altLang="en-US" sz="4000"/>
              <a:t>赋值运算符</a:t>
            </a:r>
            <a:endParaRPr lang="zh-CN" altLang="en-US" sz="40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816985" y="1678940"/>
            <a:ext cx="0" cy="3042285"/>
          </a:xfrm>
          <a:prstGeom prst="straightConnector1">
            <a:avLst/>
          </a:prstGeom>
          <a:ln w="88900"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19575" y="1678940"/>
            <a:ext cx="469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/>
              <a:t>高</a:t>
            </a:r>
            <a:endParaRPr lang="zh-CN" altLang="zh-CN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4219575" y="4266565"/>
            <a:ext cx="469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低</a:t>
            </a:r>
            <a:endParaRPr lang="zh-CN" altLang="en-US" sz="2800" b="1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4870" y="1366520"/>
            <a:ext cx="5601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while(</a:t>
            </a:r>
            <a:r>
              <a:rPr lang="zh-CN" altLang="zh-CN" sz="2400"/>
              <a:t>表达式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while</a:t>
            </a:r>
            <a:r>
              <a:rPr lang="zh-CN" altLang="en-US" sz="2400"/>
              <a:t>循环：只要表达式为真就继续循环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64870" y="2797810"/>
            <a:ext cx="102082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for(</a:t>
            </a:r>
            <a:r>
              <a:rPr lang="zh-CN" altLang="en-US" sz="2400"/>
              <a:t>表达式</a:t>
            </a:r>
            <a:r>
              <a:rPr lang="en-US" altLang="zh-CN" sz="2400"/>
              <a:t>1;</a:t>
            </a:r>
            <a:r>
              <a:rPr lang="zh-CN" altLang="en-US" sz="2400"/>
              <a:t>表达式</a:t>
            </a:r>
            <a:r>
              <a:rPr lang="en-US" altLang="zh-CN" sz="2400"/>
              <a:t>2;</a:t>
            </a:r>
            <a:r>
              <a:rPr lang="zh-CN" altLang="en-US" sz="2400"/>
              <a:t>表达式</a:t>
            </a:r>
            <a:r>
              <a:rPr lang="en-US" altLang="zh-CN" sz="2400"/>
              <a:t>3)</a:t>
            </a:r>
            <a:endParaRPr lang="en-US" altLang="zh-CN" sz="2400"/>
          </a:p>
          <a:p>
            <a:r>
              <a:rPr lang="zh-CN" altLang="en-US" sz="2400"/>
              <a:t>表达式</a:t>
            </a:r>
            <a:r>
              <a:rPr lang="en-US" altLang="zh-CN" sz="2400"/>
              <a:t>1</a:t>
            </a:r>
            <a:r>
              <a:rPr lang="zh-CN" altLang="en-US" sz="2400"/>
              <a:t>：设置初始条件，只执行一次</a:t>
            </a:r>
            <a:endParaRPr lang="zh-CN" altLang="en-US" sz="2400"/>
          </a:p>
          <a:p>
            <a:r>
              <a:rPr lang="zh-CN" altLang="en-US" sz="2400"/>
              <a:t>表达式</a:t>
            </a:r>
            <a:r>
              <a:rPr lang="en-US" altLang="zh-CN" sz="2400"/>
              <a:t>2</a:t>
            </a:r>
            <a:r>
              <a:rPr lang="zh-CN" altLang="en-US" sz="2400"/>
              <a:t>：循环判断条件，判断是否继续，每次循环前先执行判断</a:t>
            </a:r>
            <a:endParaRPr lang="zh-CN" altLang="en-US" sz="2400"/>
          </a:p>
          <a:p>
            <a:r>
              <a:rPr lang="zh-CN" altLang="en-US" sz="2400"/>
              <a:t>表达式</a:t>
            </a:r>
            <a:r>
              <a:rPr lang="en-US" altLang="zh-CN" sz="2400"/>
              <a:t>3</a:t>
            </a:r>
            <a:r>
              <a:rPr lang="zh-CN" altLang="en-US" sz="2400"/>
              <a:t>：循环的调整视为循环体执行完后才进行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8040" y="14192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/>
              <a:t>例如：</a:t>
            </a:r>
            <a:endParaRPr lang="zh-CN" altLang="zh-CN" sz="2400"/>
          </a:p>
          <a:p>
            <a:r>
              <a:rPr lang="zh-CN" altLang="zh-CN" sz="2400"/>
              <a:t>一维数组：</a:t>
            </a:r>
            <a:r>
              <a:rPr lang="en-US" altLang="zh-CN" sz="2400"/>
              <a:t>int a[5]</a:t>
            </a:r>
            <a:endParaRPr lang="en-US" altLang="zh-CN" sz="2400"/>
          </a:p>
          <a:p>
            <a:r>
              <a:rPr lang="zh-CN" altLang="zh-CN" sz="2400"/>
              <a:t>二维数组：</a:t>
            </a:r>
            <a:r>
              <a:rPr lang="en-US" altLang="zh-CN" sz="2400"/>
              <a:t>int a[5][5]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4422775" y="2259965"/>
            <a:ext cx="1751965" cy="93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定义？</a:t>
            </a:r>
            <a:endParaRPr lang="zh-CN" altLang="en-US" sz="2400"/>
          </a:p>
          <a:p>
            <a:r>
              <a:rPr lang="zh-CN" altLang="en-US" sz="2400"/>
              <a:t>取用元素？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28040" y="3198495"/>
            <a:ext cx="1193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初始化</a:t>
            </a:r>
            <a:endParaRPr lang="en-US" altLang="zh-CN" sz="2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923665"/>
            <a:ext cx="6309995" cy="843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06335" y="79756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i=0;</a:t>
            </a:r>
            <a:endParaRPr lang="zh-CN" altLang="en-US"/>
          </a:p>
          <a:p>
            <a:r>
              <a:rPr lang="zh-CN" altLang="en-US"/>
              <a:t>    char p[4]={'|','/','-','\\'};</a:t>
            </a:r>
            <a:endParaRPr lang="zh-CN" altLang="en-US"/>
          </a:p>
          <a:p>
            <a:r>
              <a:rPr lang="zh-CN" altLang="en-US"/>
              <a:t>    while(++i) printf("\b%c",p[i%4]);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88195" y="4683760"/>
            <a:ext cx="40640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for(int i=0;i&lt;1001;i++)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Sleep(1);</a:t>
            </a:r>
            <a:endParaRPr lang="zh-CN" altLang="en-US"/>
          </a:p>
          <a:p>
            <a:r>
              <a:rPr lang="zh-CN" altLang="en-US"/>
              <a:t>        printf("\b\b\b\b\b\b%3d.%1d%%",i/10,i%10);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puts("");</a:t>
            </a:r>
            <a:endParaRPr lang="zh-CN" altLang="en-US"/>
          </a:p>
          <a:p>
            <a:r>
              <a:rPr lang="zh-CN" altLang="en-US"/>
              <a:t>    int i=0;</a:t>
            </a:r>
            <a:endParaRPr lang="zh-CN" altLang="en-US"/>
          </a:p>
          <a:p>
            <a:r>
              <a:rPr lang="zh-CN" altLang="en-US"/>
              <a:t>    char p[4]={'|','/','-','\\'};</a:t>
            </a:r>
            <a:endParaRPr lang="zh-CN" altLang="en-US"/>
          </a:p>
          <a:p>
            <a:r>
              <a:rPr lang="zh-CN" altLang="en-US"/>
              <a:t>    while(++i&lt;2e5) printf("\b%c",p[i%4]);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printf("\bI love C\n");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字符数组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char p[10][10]</a:t>
            </a:r>
            <a:endParaRPr lang="en-US" altLang="zh-CN"/>
          </a:p>
          <a:p>
            <a:pPr marL="0" indent="0">
              <a:buNone/>
            </a:pPr>
            <a:r>
              <a:rPr lang="zh-CN" altLang="zh-CN"/>
              <a:t>需要以</a:t>
            </a:r>
            <a:r>
              <a:rPr lang="en-US" altLang="zh-CN"/>
              <a:t>’\0’</a:t>
            </a:r>
            <a:r>
              <a:rPr lang="zh-CN" altLang="en-US"/>
              <a:t>结尾，所以</a:t>
            </a:r>
            <a:r>
              <a:rPr lang="en-US" altLang="zh-CN"/>
              <a:t>p</a:t>
            </a:r>
            <a:r>
              <a:rPr lang="zh-CN" altLang="en-US"/>
              <a:t>每行至多存</a:t>
            </a:r>
            <a:r>
              <a:rPr lang="en-US" altLang="zh-CN"/>
              <a:t>9</a:t>
            </a:r>
            <a:r>
              <a:rPr lang="zh-CN" altLang="en-US"/>
              <a:t>位长度字符串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一些常用的函数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puts(str)</a:t>
            </a:r>
            <a:r>
              <a:rPr lang="zh-CN" altLang="en-US"/>
              <a:t>：</a:t>
            </a:r>
            <a:r>
              <a:rPr lang="en-US" altLang="zh-CN"/>
              <a:t>\0</a:t>
            </a:r>
            <a:r>
              <a:rPr lang="zh-CN" altLang="en-US"/>
              <a:t>换成</a:t>
            </a:r>
            <a:r>
              <a:rPr lang="en-US" altLang="zh-CN"/>
              <a:t>\n</a:t>
            </a:r>
            <a:r>
              <a:rPr lang="zh-CN" altLang="en-US"/>
              <a:t>输出</a:t>
            </a:r>
            <a:r>
              <a:rPr lang="en-US" altLang="zh-CN"/>
              <a:t>	gets(str)</a:t>
            </a:r>
            <a:r>
              <a:rPr lang="zh-CN" altLang="en-US"/>
              <a:t>：</a:t>
            </a:r>
            <a:r>
              <a:rPr lang="en-US" altLang="zh-CN"/>
              <a:t>\n</a:t>
            </a:r>
            <a:r>
              <a:rPr lang="zh-CN" altLang="en-US"/>
              <a:t>换成</a:t>
            </a:r>
            <a:r>
              <a:rPr lang="en-US" altLang="zh-CN"/>
              <a:t>\0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fgets(str,n,fp)</a:t>
            </a:r>
            <a:r>
              <a:rPr lang="zh-CN" altLang="en-US"/>
              <a:t>：更安全的读入，读入字符串末尾有</a:t>
            </a:r>
            <a:r>
              <a:rPr lang="en-US" altLang="zh-CN"/>
              <a:t>\n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strcat(str1,str2)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strcpy(str1,str2),strncpy(str1,str2,n)</a:t>
            </a:r>
            <a:r>
              <a:rPr lang="zh-CN" altLang="en-US"/>
              <a:t>：把</a:t>
            </a:r>
            <a:r>
              <a:rPr lang="en-US" altLang="zh-CN"/>
              <a:t>str2</a:t>
            </a:r>
            <a:r>
              <a:rPr lang="zh-CN" altLang="en-US"/>
              <a:t>前</a:t>
            </a:r>
            <a:r>
              <a:rPr lang="en-US" altLang="zh-CN"/>
              <a:t>n</a:t>
            </a:r>
            <a:r>
              <a:rPr lang="zh-CN" altLang="en-US"/>
              <a:t>个复制到</a:t>
            </a:r>
            <a:r>
              <a:rPr lang="en-US" altLang="zh-CN"/>
              <a:t>str1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29500" y="29083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char str1[4]="123",str2[]="456";</a:t>
            </a:r>
            <a:endParaRPr lang="zh-CN" altLang="en-US"/>
          </a:p>
          <a:p>
            <a:r>
              <a:rPr lang="zh-CN" altLang="en-US"/>
              <a:t>    strcat(str1,str2);</a:t>
            </a:r>
            <a:endParaRPr lang="zh-CN" altLang="en-US"/>
          </a:p>
          <a:p>
            <a:r>
              <a:rPr lang="zh-CN" altLang="en-US"/>
              <a:t>    printf("%s",str1);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strcat</a:t>
            </a:r>
            <a:r>
              <a:rPr lang="zh-CN" altLang="zh-CN"/>
              <a:t>中</a:t>
            </a:r>
            <a:r>
              <a:rPr lang="en-US" altLang="zh-CN"/>
              <a:t>str1</a:t>
            </a:r>
            <a:r>
              <a:rPr lang="zh-CN" altLang="en-US"/>
              <a:t>太短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19425" y="5452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续</a:t>
            </a:r>
            <a:r>
              <a:rPr lang="en-US" altLang="zh-CN"/>
              <a:t>-</a:t>
            </a:r>
            <a:r>
              <a:rPr lang="zh-CN" altLang="en-US"/>
              <a:t>常用字符串函数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4713605" cy="4873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strcmp(str1,str2)</a:t>
            </a:r>
            <a:r>
              <a:rPr lang="zh-CN" altLang="en-US"/>
              <a:t>：字典序比较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strlen(str)</a:t>
            </a:r>
            <a:r>
              <a:rPr lang="zh-CN" altLang="en-US"/>
              <a:t>：字符串长度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strlwr(str)</a:t>
            </a:r>
            <a:r>
              <a:rPr lang="zh-CN" altLang="en-US"/>
              <a:t>：变小写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strupr(str)</a:t>
            </a:r>
            <a:r>
              <a:rPr lang="zh-CN" altLang="en-US"/>
              <a:t>：变大写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19900" y="56642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书上说字典序比较不能</a:t>
            </a:r>
            <a:r>
              <a:rPr lang="en-US" altLang="zh-CN"/>
              <a:t>if(str1&gt;str2)...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真的吗？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char str1[4]="123",str2[]="456";</a:t>
            </a:r>
            <a:endParaRPr lang="zh-CN" altLang="en-US"/>
          </a:p>
          <a:p>
            <a:r>
              <a:rPr lang="zh-CN" altLang="en-US"/>
              <a:t>    printf("%d",str1&gt;str2);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3266440" cy="304546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/>
              <a:t>定义函数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类型名</a:t>
            </a:r>
            <a:r>
              <a:rPr lang="en-US" altLang="zh-CN"/>
              <a:t> </a:t>
            </a:r>
            <a:r>
              <a:rPr lang="zh-CN" altLang="en-US"/>
              <a:t>函数名（参数）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函数体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62400" y="2017395"/>
            <a:ext cx="195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max</a:t>
            </a:r>
            <a:r>
              <a:rPr lang="zh-CN" altLang="en-US"/>
              <a:t>（</a:t>
            </a:r>
            <a:r>
              <a:rPr lang="en-US" altLang="en-US"/>
              <a:t>a,b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62400" y="2960370"/>
            <a:ext cx="187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swap</a:t>
            </a:r>
            <a:r>
              <a:rPr lang="zh-CN" altLang="en-US"/>
              <a:t>（</a:t>
            </a:r>
            <a:r>
              <a:rPr lang="en-US" altLang="zh-CN"/>
              <a:t>a,b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2400" y="1180465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my_print</a:t>
            </a:r>
            <a:r>
              <a:rPr lang="zh-CN" altLang="en-US"/>
              <a:t>（</a:t>
            </a:r>
            <a:r>
              <a:rPr lang="en-US" altLang="zh-CN"/>
              <a:t>str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960" y="4568825"/>
            <a:ext cx="231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形式参数与实际参数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960" y="5052695"/>
            <a:ext cx="658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函数调用的数据传递（值传递）</a:t>
            </a:r>
            <a:r>
              <a:rPr lang="en-US" altLang="zh-CN"/>
              <a:t>-</a:t>
            </a:r>
            <a:r>
              <a:rPr lang="zh-CN" altLang="en-US"/>
              <a:t>函数调用过程</a:t>
            </a:r>
            <a:r>
              <a:rPr lang="en-US" altLang="zh-CN"/>
              <a:t>-</a:t>
            </a:r>
            <a:r>
              <a:rPr lang="zh-CN" altLang="en-US"/>
              <a:t>函数的返回值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34175" y="118046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回忆一下新建</a:t>
            </a:r>
            <a:r>
              <a:rPr lang="en-US" altLang="zh-CN"/>
              <a:t>main.c</a:t>
            </a:r>
            <a:r>
              <a:rPr lang="zh-CN" altLang="en-US"/>
              <a:t>的起手式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int main()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5960" y="553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函数声明和函数原型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嵌套调用与递归调用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5276215" cy="2064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嵌套类似于数学函数嵌套：</a:t>
            </a:r>
            <a:r>
              <a:rPr lang="en-US" altLang="zh-CN"/>
              <a:t>f(g(h(x)))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zh-CN"/>
              <a:t>递归调用思想上类似数学归纳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960" y="3693160"/>
            <a:ext cx="813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看个非常简单的例子：小明每年长大一岁，</a:t>
            </a:r>
            <a:r>
              <a:rPr lang="en-US" altLang="zh-CN"/>
              <a:t>100</a:t>
            </a:r>
            <a:r>
              <a:rPr lang="zh-CN" altLang="en-US"/>
              <a:t>年后他的岁数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4388485"/>
            <a:ext cx="770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第一个想法：</a:t>
            </a:r>
            <a:r>
              <a:rPr lang="en-US" altLang="zh-CN"/>
              <a:t>for(...100) year++;   100</a:t>
            </a:r>
            <a:r>
              <a:rPr lang="zh-CN" altLang="en-US"/>
              <a:t>遍</a:t>
            </a:r>
            <a:r>
              <a:rPr lang="en-US" altLang="zh-CN"/>
              <a:t>      or     1*100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960" y="5147945"/>
            <a:ext cx="898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第二个想法：第</a:t>
            </a:r>
            <a:r>
              <a:rPr lang="en-US" altLang="zh-CN"/>
              <a:t>n</a:t>
            </a:r>
            <a:r>
              <a:rPr lang="zh-CN" altLang="en-US"/>
              <a:t>年比第</a:t>
            </a:r>
            <a:r>
              <a:rPr lang="en-US" altLang="zh-CN"/>
              <a:t>n-1</a:t>
            </a:r>
            <a:r>
              <a:rPr lang="zh-CN" altLang="en-US"/>
              <a:t>年大一岁，设第</a:t>
            </a:r>
            <a:r>
              <a:rPr lang="en-US" altLang="zh-CN"/>
              <a:t>n-1</a:t>
            </a:r>
            <a:r>
              <a:rPr lang="zh-CN" altLang="en-US"/>
              <a:t>年</a:t>
            </a:r>
            <a:r>
              <a:rPr lang="en-US" altLang="zh-CN"/>
              <a:t>f(n-1)</a:t>
            </a:r>
            <a:r>
              <a:rPr lang="zh-CN" altLang="en-US"/>
              <a:t>岁，则</a:t>
            </a:r>
            <a:r>
              <a:rPr lang="en-US" altLang="zh-CN"/>
              <a:t>f(n)=f(n-1)+1</a:t>
            </a:r>
            <a:r>
              <a:rPr lang="zh-CN" altLang="en-US"/>
              <a:t>，已知</a:t>
            </a:r>
            <a:r>
              <a:rPr lang="en-US" altLang="zh-CN"/>
              <a:t>f(1)=1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277100" y="210820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f(int x)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if(x==1) return 1;</a:t>
            </a:r>
            <a:endParaRPr lang="zh-CN" altLang="en-US"/>
          </a:p>
          <a:p>
            <a:r>
              <a:rPr lang="zh-CN" altLang="en-US"/>
              <a:t>    return f(x-1)+1;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printf("%d",f(100));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聊一聊思想上的差异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1388110"/>
            <a:ext cx="770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第一个想法：</a:t>
            </a:r>
            <a:r>
              <a:rPr lang="en-US" altLang="zh-CN"/>
              <a:t>for(...100) year++;   100</a:t>
            </a:r>
            <a:r>
              <a:rPr lang="zh-CN" altLang="en-US"/>
              <a:t>遍</a:t>
            </a:r>
            <a:r>
              <a:rPr lang="en-US" altLang="zh-CN"/>
              <a:t>      or     1*100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960" y="3560445"/>
            <a:ext cx="898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第二个想法：第</a:t>
            </a:r>
            <a:r>
              <a:rPr lang="en-US" altLang="zh-CN"/>
              <a:t>n</a:t>
            </a:r>
            <a:r>
              <a:rPr lang="zh-CN" altLang="en-US"/>
              <a:t>年比第</a:t>
            </a:r>
            <a:r>
              <a:rPr lang="en-US" altLang="zh-CN"/>
              <a:t>n-1</a:t>
            </a:r>
            <a:r>
              <a:rPr lang="zh-CN" altLang="en-US"/>
              <a:t>年大一岁，设第</a:t>
            </a:r>
            <a:r>
              <a:rPr lang="en-US" altLang="zh-CN"/>
              <a:t>n-1</a:t>
            </a:r>
            <a:r>
              <a:rPr lang="zh-CN" altLang="en-US"/>
              <a:t>年</a:t>
            </a:r>
            <a:r>
              <a:rPr lang="en-US" altLang="zh-CN"/>
              <a:t>f(n-1)</a:t>
            </a:r>
            <a:r>
              <a:rPr lang="zh-CN" altLang="en-US"/>
              <a:t>岁，则</a:t>
            </a:r>
            <a:r>
              <a:rPr lang="en-US" altLang="zh-CN"/>
              <a:t>f(n)=f(n-1)+1</a:t>
            </a:r>
            <a:r>
              <a:rPr lang="zh-CN" altLang="en-US"/>
              <a:t>，已知</a:t>
            </a:r>
            <a:r>
              <a:rPr lang="en-US" altLang="zh-CN"/>
              <a:t>f(1)=1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71625" y="1952625"/>
            <a:ext cx="6950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题目中传递的关系是</a:t>
            </a:r>
            <a:r>
              <a:rPr lang="en-US" altLang="zh-CN">
                <a:sym typeface="+mn-ea"/>
              </a:rPr>
              <a:t>f(n)=f(n-1)+1</a:t>
            </a:r>
            <a:endParaRPr lang="en-US" altLang="zh-CN">
              <a:sym typeface="+mn-ea"/>
            </a:endParaRPr>
          </a:p>
          <a:p>
            <a:r>
              <a:rPr lang="zh-CN" altLang="zh-CN"/>
              <a:t>所以第一个想法很容易实现</a:t>
            </a:r>
            <a:endParaRPr lang="zh-CN" altLang="zh-CN"/>
          </a:p>
          <a:p>
            <a:r>
              <a:rPr lang="zh-CN" altLang="zh-CN"/>
              <a:t>刚好与乘法或者加法思想吻合</a:t>
            </a:r>
            <a:endParaRPr lang="zh-CN" altLang="zh-CN"/>
          </a:p>
          <a:p>
            <a:r>
              <a:rPr lang="zh-CN" altLang="zh-CN"/>
              <a:t>导致可以一眼看出</a:t>
            </a:r>
            <a:r>
              <a:rPr lang="en-US" altLang="zh-CN"/>
              <a:t>f(x)=(</a:t>
            </a:r>
            <a:r>
              <a:rPr lang="zh-CN" altLang="en-US"/>
              <a:t>一个只含有</a:t>
            </a:r>
            <a:r>
              <a:rPr lang="en-US" altLang="zh-CN"/>
              <a:t>x</a:t>
            </a:r>
            <a:r>
              <a:rPr lang="zh-CN" altLang="en-US"/>
              <a:t>的简单多项式</a:t>
            </a:r>
            <a:r>
              <a:rPr lang="en-US" altLang="zh-CN"/>
              <a:t>)</a:t>
            </a:r>
            <a:endParaRPr lang="zh-CN" altLang="zh-CN"/>
          </a:p>
          <a:p>
            <a:r>
              <a:rPr lang="zh-CN" altLang="zh-CN"/>
              <a:t>如果是斐波那契数列？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71625" y="4376420"/>
            <a:ext cx="741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这里传达的是项与项之间的关系，对于难以计算的</a:t>
            </a:r>
            <a:r>
              <a:rPr lang="en-US" altLang="zh-CN"/>
              <a:t>f(n)=f(n-1)+f(n-2)</a:t>
            </a:r>
            <a:endParaRPr lang="en-US" altLang="zh-CN"/>
          </a:p>
          <a:p>
            <a:r>
              <a:rPr lang="zh-CN" altLang="en-US"/>
              <a:t>可以通过递归实现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ONE</a:t>
            </a:r>
            <a:endParaRPr lang="en-US" altLang="zh-CN"/>
          </a:p>
        </p:txBody>
      </p:sp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一些有的没的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something interesting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2141855" cy="720090"/>
          </a:xfrm>
        </p:spPr>
        <p:txBody>
          <a:bodyPr/>
          <a:lstStyle/>
          <a:p>
            <a:r>
              <a:rPr lang="zh-CN" altLang="en-US"/>
              <a:t>递归求</a:t>
            </a:r>
            <a:r>
              <a:rPr lang="en-US" altLang="zh-CN"/>
              <a:t>n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4" name="标题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430020"/>
            <a:ext cx="2141855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Hanoi</a:t>
            </a:r>
            <a:r>
              <a:rPr lang="zh-CN" altLang="en-US"/>
              <a:t>塔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 you for watching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6678930" y="4631690"/>
            <a:ext cx="2994025" cy="504190"/>
          </a:xfrm>
        </p:spPr>
        <p:txBody>
          <a:bodyPr/>
          <a:lstStyle/>
          <a:p>
            <a:r>
              <a:rPr lang="zh-CN" altLang="en-US"/>
              <a:t>汇报人：</a:t>
            </a:r>
            <a:r>
              <a:rPr lang="en-US" altLang="zh-CN"/>
              <a:t> </a:t>
            </a:r>
            <a:r>
              <a:rPr lang="zh-CN" altLang="en-US"/>
              <a:t>施正祎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先来看看这段代码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9784"/>
          <a:stretch>
            <a:fillRect/>
          </a:stretch>
        </p:blipFill>
        <p:spPr>
          <a:xfrm>
            <a:off x="695960" y="1300480"/>
            <a:ext cx="4906645" cy="3295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2255" y="108013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size_t a=8;</a:t>
            </a:r>
            <a:endParaRPr lang="zh-CN" altLang="en-US"/>
          </a:p>
          <a:p>
            <a:r>
              <a:rPr lang="zh-CN" altLang="en-US"/>
              <a:t>    int b=1;</a:t>
            </a:r>
            <a:endParaRPr lang="zh-CN" altLang="en-US"/>
          </a:p>
          <a:p>
            <a:r>
              <a:rPr lang="zh-CN" altLang="en-US"/>
              <a:t>    //compare a and b</a:t>
            </a:r>
            <a:endParaRPr lang="zh-CN" altLang="en-US"/>
          </a:p>
          <a:p>
            <a:r>
              <a:rPr lang="zh-CN" altLang="en-US"/>
              <a:t>    printf("a=%d b=%d\n",a,b);</a:t>
            </a:r>
            <a:endParaRPr lang="zh-CN" altLang="en-US"/>
          </a:p>
          <a:p>
            <a:r>
              <a:rPr lang="zh-CN" altLang="en-US"/>
              <a:t>    printf("a&gt;b=%d\n",a&gt;b);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" y="4953635"/>
            <a:ext cx="6012815" cy="1362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再看看这段代码</a:t>
            </a:r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12255" y="108013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size_t a=8;</a:t>
            </a:r>
            <a:endParaRPr lang="zh-CN" altLang="en-US"/>
          </a:p>
          <a:p>
            <a:r>
              <a:rPr lang="zh-CN" altLang="en-US"/>
              <a:t>    int b=</a:t>
            </a:r>
            <a:r>
              <a:rPr lang="en-US" altLang="zh-CN"/>
              <a:t>-</a:t>
            </a:r>
            <a:r>
              <a:rPr lang="zh-CN" altLang="en-US"/>
              <a:t>1;</a:t>
            </a:r>
            <a:endParaRPr lang="zh-CN" altLang="en-US"/>
          </a:p>
          <a:p>
            <a:r>
              <a:rPr lang="zh-CN" altLang="en-US"/>
              <a:t>    //compare a and b</a:t>
            </a:r>
            <a:endParaRPr lang="zh-CN" altLang="en-US"/>
          </a:p>
          <a:p>
            <a:r>
              <a:rPr lang="zh-CN" altLang="en-US"/>
              <a:t>    printf("a=%d b=%d\n",a,b);</a:t>
            </a:r>
            <a:endParaRPr lang="zh-CN" altLang="en-US"/>
          </a:p>
          <a:p>
            <a:r>
              <a:rPr lang="zh-CN" altLang="en-US"/>
              <a:t>    printf("a&gt;b=%d\n",a&gt;b);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1189990"/>
            <a:ext cx="4857750" cy="330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" y="4878705"/>
            <a:ext cx="6296660" cy="1283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58100" y="5336540"/>
            <a:ext cx="266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r>
              <a:rPr lang="en-US" altLang="zh-CN"/>
              <a:t>8</a:t>
            </a:r>
            <a:r>
              <a:rPr lang="zh-CN" altLang="en-US"/>
              <a:t>就不大于</a:t>
            </a:r>
            <a:r>
              <a:rPr lang="en-US" altLang="zh-CN"/>
              <a:t>-1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所以</a:t>
            </a:r>
            <a:r>
              <a:rPr lang="en-US" altLang="zh-CN"/>
              <a:t>size_t</a:t>
            </a:r>
            <a:r>
              <a:rPr lang="zh-CN" altLang="en-US"/>
              <a:t>究竟怎么回事？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18705" y="984250"/>
            <a:ext cx="71786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size_t a=8;</a:t>
            </a:r>
            <a:endParaRPr lang="zh-CN" altLang="en-US"/>
          </a:p>
          <a:p>
            <a:r>
              <a:rPr lang="zh-CN" altLang="en-US"/>
              <a:t>    int b=-1;</a:t>
            </a:r>
            <a:endParaRPr lang="zh-CN" altLang="en-US"/>
          </a:p>
          <a:p>
            <a:r>
              <a:rPr lang="zh-CN" altLang="en-US"/>
              <a:t>    printf("int:%u byte\n",sizeof(int));</a:t>
            </a:r>
            <a:endParaRPr lang="zh-CN" altLang="en-US"/>
          </a:p>
          <a:p>
            <a:r>
              <a:rPr lang="zh-CN" altLang="en-US"/>
              <a:t>    printf("size_t:%u byte\n",sizeof(size_t));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7315"/>
          <a:stretch>
            <a:fillRect/>
          </a:stretch>
        </p:blipFill>
        <p:spPr>
          <a:xfrm>
            <a:off x="805180" y="1335405"/>
            <a:ext cx="6444615" cy="260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" y="4506595"/>
            <a:ext cx="6421755" cy="1558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搜搜</a:t>
            </a:r>
            <a:r>
              <a:rPr lang="en-US" altLang="zh-CN"/>
              <a:t>size_t</a:t>
            </a:r>
            <a:r>
              <a:rPr lang="zh-CN" altLang="zh-CN"/>
              <a:t>是什么东西</a:t>
            </a:r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95960" y="1353820"/>
            <a:ext cx="97986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size_t</a:t>
            </a:r>
            <a:r>
              <a:rPr lang="zh-CN" altLang="en-US" sz="2000"/>
              <a:t>是</a:t>
            </a:r>
            <a:r>
              <a:rPr lang="zh-CN" altLang="en-US" sz="2000" b="1"/>
              <a:t>标准C库</a:t>
            </a:r>
            <a:r>
              <a:rPr lang="zh-CN" altLang="en-US" sz="2000"/>
              <a:t>中定义的，它是一个基本的与机器相关的</a:t>
            </a:r>
            <a:r>
              <a:rPr lang="zh-CN" altLang="en-US" sz="2000" b="1"/>
              <a:t>无符号整数的C/C + +类型</a:t>
            </a:r>
            <a:r>
              <a:rPr lang="zh-CN" altLang="en-US" sz="2000"/>
              <a:t>， 它是sizeof操作符返回的结果类型，该类型的大小可选择。其大小足以保证存储内存中对象的大小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</a:t>
            </a:r>
            <a:r>
              <a:rPr lang="zh-CN" altLang="en-US" sz="2000" u="sng"/>
              <a:t>简单理解为 </a:t>
            </a:r>
            <a:r>
              <a:rPr lang="zh-CN" altLang="en-US" sz="2000" b="1" u="sng"/>
              <a:t>unsigned int</a:t>
            </a:r>
            <a:r>
              <a:rPr lang="zh-CN" altLang="en-US" sz="2000" u="sng"/>
              <a:t>就可以了，64位系统中为 long unsigned int</a:t>
            </a:r>
            <a:r>
              <a:rPr lang="zh-CN" altLang="en-US" sz="2000"/>
              <a:t>）。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7315"/>
          <a:stretch>
            <a:fillRect/>
          </a:stretch>
        </p:blipFill>
        <p:spPr>
          <a:xfrm>
            <a:off x="636905" y="3429000"/>
            <a:ext cx="6444615" cy="2600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61225" y="34290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sizeof</a:t>
            </a:r>
            <a:r>
              <a:rPr lang="zh-CN" altLang="en-US"/>
              <a:t>的返回值其实就是个</a:t>
            </a:r>
            <a:r>
              <a:rPr lang="en-US" altLang="zh-CN"/>
              <a:t>size_t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所以这里用</a:t>
            </a:r>
            <a:r>
              <a:rPr lang="en-US" altLang="zh-CN"/>
              <a:t>%u</a:t>
            </a:r>
            <a:r>
              <a:rPr lang="zh-CN" altLang="en-US"/>
              <a:t>输出更为合适，但是考虑到一般没有</a:t>
            </a:r>
            <a:r>
              <a:rPr lang="en-US" altLang="zh-CN"/>
              <a:t>sizeof</a:t>
            </a:r>
            <a:r>
              <a:rPr lang="zh-CN" altLang="en-US"/>
              <a:t>可以让</a:t>
            </a:r>
            <a:r>
              <a:rPr lang="en-US" altLang="zh-CN"/>
              <a:t>int</a:t>
            </a:r>
            <a:r>
              <a:rPr lang="zh-CN" altLang="en-US"/>
              <a:t>上，所以平常用</a:t>
            </a:r>
            <a:r>
              <a:rPr lang="en-US" altLang="zh-CN"/>
              <a:t>%d</a:t>
            </a:r>
            <a:r>
              <a:rPr lang="zh-CN" altLang="en-US"/>
              <a:t>也无妨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不同类型数据之间的混合运算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 t="7064" b="7241"/>
          <a:stretch>
            <a:fillRect/>
          </a:stretch>
        </p:blipFill>
        <p:spPr>
          <a:xfrm>
            <a:off x="695960" y="1570990"/>
            <a:ext cx="4973955" cy="3101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1755775"/>
            <a:ext cx="4808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/>
              <a:t>这类问题作为一个</a:t>
            </a:r>
            <a:r>
              <a:rPr lang="zh-CN" altLang="zh-CN" sz="2000" b="1"/>
              <a:t>常考点</a:t>
            </a:r>
            <a:r>
              <a:rPr lang="zh-CN" altLang="zh-CN" sz="2000"/>
              <a:t>，希望注意</a:t>
            </a:r>
            <a:br>
              <a:rPr lang="zh-CN" altLang="zh-CN" sz="2000"/>
            </a:br>
            <a:r>
              <a:rPr lang="zh-CN" altLang="zh-CN" sz="2000"/>
              <a:t>当然</a:t>
            </a:r>
            <a:r>
              <a:rPr lang="en-US" altLang="zh-CN" sz="2000"/>
              <a:t>size_t</a:t>
            </a:r>
            <a:r>
              <a:rPr lang="zh-CN" altLang="en-US" sz="2000"/>
              <a:t>不一定考的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095365" y="2661285"/>
            <a:ext cx="4220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另外一点是</a:t>
            </a:r>
            <a:r>
              <a:rPr lang="en-US" altLang="zh-CN" sz="2000"/>
              <a:t>C</a:t>
            </a:r>
            <a:r>
              <a:rPr lang="zh-CN" altLang="en-US" sz="2000"/>
              <a:t>语言中存在部分函数的返回值是</a:t>
            </a:r>
            <a:r>
              <a:rPr lang="en-US" altLang="zh-CN" sz="2000"/>
              <a:t>size_t</a:t>
            </a:r>
            <a:r>
              <a:rPr lang="zh-CN" altLang="zh-CN" sz="2000"/>
              <a:t>这种比较邪门的类型，</a:t>
            </a:r>
            <a:r>
              <a:rPr lang="en-US" altLang="zh-CN" sz="2000"/>
              <a:t>debug</a:t>
            </a:r>
            <a:r>
              <a:rPr lang="zh-CN" altLang="en-US" sz="2000"/>
              <a:t>的时候防不胜防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6096000" y="4119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点名表扬：sizeof，</a:t>
            </a:r>
            <a:r>
              <a:rPr lang="en-US" altLang="zh-CN"/>
              <a:t>malloc</a:t>
            </a:r>
            <a:r>
              <a:rPr lang="zh-CN" altLang="en-US"/>
              <a:t>，</a:t>
            </a:r>
            <a:r>
              <a:rPr lang="en-US" altLang="zh-CN"/>
              <a:t>strlen</a:t>
            </a:r>
            <a:r>
              <a:rPr lang="zh-CN" altLang="en-US"/>
              <a:t>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PART</a:t>
            </a:r>
            <a:r>
              <a:rPr lang="zh-CN" altLang="en-US"/>
              <a:t> </a:t>
            </a:r>
            <a:r>
              <a:rPr lang="en-US" altLang="zh-CN"/>
              <a:t>TWO</a:t>
            </a:r>
            <a:endParaRPr lang="en-US" altLang="zh-CN"/>
          </a:p>
        </p:txBody>
      </p:sp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进入正题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switch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287145"/>
            <a:ext cx="10534015" cy="4030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35" y="2225675"/>
            <a:ext cx="5100955" cy="3232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8"/>
  <p:tag name="KSO_WM_UNIT_PRESET_TEXT" val="添加章节标题"/>
  <p:tag name="KSO_WM_UNIT_TEXT_TYPE" val="1"/>
</p:tagLst>
</file>

<file path=ppt/tags/tag10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590_7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15"/>
  <p:tag name="KSO_WM_UNIT_PRESET_TEXT" val="单击此处添加您的文档副标题"/>
  <p:tag name="KSO_WM_UNIT_TEXT_TYPE" val="1"/>
</p:tagLst>
</file>

<file path=ppt/tags/tag102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7"/>
  <p:tag name="KSO_WM_SLIDE_ID" val="custom20238590_7"/>
  <p:tag name="KSO_WM_TEMPLATE_MASTER_TYPE" val="0"/>
  <p:tag name="KSO_WM_SLIDE_LAYOUT" val="a_b_e"/>
  <p:tag name="KSO_WM_SLIDE_LAYOUT_CNT" val="1_1_1"/>
</p:tagLst>
</file>

<file path=ppt/tags/tag10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0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06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0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1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2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1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590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7"/>
</p:tagLst>
</file>

<file path=ppt/tags/tag11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8"/>
  <p:tag name="KSO_WM_UNIT_PRESET_TEXT" val="添加章节标题"/>
  <p:tag name="KSO_WM_UNIT_TEXT_TYPE" val="1"/>
</p:tagLst>
</file>

<file path=ppt/tags/tag11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590_7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15"/>
  <p:tag name="KSO_WM_UNIT_PRESET_TEXT" val="单击此处添加您的文档副标题"/>
  <p:tag name="KSO_WM_UNIT_TEXT_TYPE" val="1"/>
</p:tagLst>
</file>

<file path=ppt/tags/tag116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7"/>
  <p:tag name="KSO_WM_SLIDE_ID" val="custom20238590_7"/>
  <p:tag name="KSO_WM_TEMPLATE_MASTER_TYPE" val="0"/>
  <p:tag name="KSO_WM_SLIDE_LAYOUT" val="a_b_e"/>
  <p:tag name="KSO_WM_SLIDE_LAYOUT_CNT" val="1_1_1"/>
</p:tagLst>
</file>

<file path=ppt/tags/tag1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0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6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33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36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39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4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42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4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4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47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</p:tagLst>
</file>

<file path=ppt/tags/tag14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590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13"/>
</p:tagLst>
</file>

<file path=ppt/tags/tag1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590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10"/>
</p:tagLst>
</file>

<file path=ppt/tags/tag151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9"/>
  <p:tag name="KSO_WM_SLIDE_ID" val="custom20238590_9"/>
  <p:tag name="KSO_WM_TEMPLATE_MASTER_TYPE" val="0"/>
  <p:tag name="KSO_WM_SLIDE_LAYOUT" val="a_b_f"/>
  <p:tag name="KSO_WM_SLIDE_LAYOUT_CNT" val="1_1_1"/>
</p:tagLst>
</file>

<file path=ppt/tags/tag152.xml><?xml version="1.0" encoding="utf-8"?>
<p:tagLst xmlns:p="http://schemas.openxmlformats.org/presentationml/2006/main">
  <p:tag name="commondata" val="eyJoZGlkIjoiMzEwNTM5NzYwMDRjMzkwZTVkZjY2ODkwMGIxNGU0OTUifQ=="/>
</p:tagLst>
</file>

<file path=ppt/tags/tag16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1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7"/>
</p:tagLst>
</file>

<file path=ppt/tags/tag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3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5"/>
</p:tagLst>
</file>

<file path=ppt/tags/tag4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1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2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3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0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8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8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590"/>
</p:tagLst>
</file>

<file path=ppt/tags/tag8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8590"/>
</p:tagLst>
</file>

<file path=ppt/tags/tag8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590"/>
  <p:tag name="KSO_WM_TEMPLATE_CATEGORY" val="custom"/>
  <p:tag name="KSO_WM_TEMPLATE_MASTER_TYPE" val="0"/>
</p:tagLst>
</file>

<file path=ppt/tags/tag9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14"/>
  <p:tag name="KSO_WM_UNIT_PRESET_TEXT" val="添加标题"/>
  <p:tag name="KSO_WM_UNIT_TEXT_TYPE" val="1"/>
</p:tagLst>
</file>

<file path=ppt/tags/tag9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590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12"/>
  <p:tag name="KSO_WM_UNIT_PRESET_TEXT" val="单击此处添加副标题"/>
  <p:tag name="KSO_WM_UNIT_TEXT_TYPE" val="1"/>
</p:tagLst>
</file>

<file path=ppt/tags/tag9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590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10"/>
</p:tagLst>
</file>

<file path=ppt/tags/tag98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590"/>
  <p:tag name="KSO_WM_TEMPLATE_CATEGORY" val="custom"/>
  <p:tag name="KSO_WM_SLIDE_INDEX" val="1"/>
  <p:tag name="KSO_WM_SLIDE_ID" val="custom20238590_1"/>
  <p:tag name="KSO_WM_TEMPLATE_MASTER_TYPE" val="0"/>
  <p:tag name="KSO_WM_SLIDE_LAYOUT" val="a_b_f"/>
  <p:tag name="KSO_WM_SLIDE_LAYOUT_CNT" val="1_1_1"/>
</p:tagLst>
</file>

<file path=ppt/tags/tag9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590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7"/>
</p:tagLst>
</file>

<file path=ppt/theme/theme1.xml><?xml version="1.0" encoding="utf-8"?>
<a:theme xmlns:a="http://schemas.openxmlformats.org/drawingml/2006/main" name="简约风黑白线条职场办公">
  <a:themeElements>
    <a:clrScheme name="">
      <a:dk1>
        <a:srgbClr val="000000"/>
      </a:dk1>
      <a:lt1>
        <a:srgbClr val="FFFFFF"/>
      </a:lt1>
      <a:dk2>
        <a:srgbClr val="0A0A0A"/>
      </a:dk2>
      <a:lt2>
        <a:srgbClr val="F8F8F8"/>
      </a:lt2>
      <a:accent1>
        <a:srgbClr val="768CA4"/>
      </a:accent1>
      <a:accent2>
        <a:srgbClr val="7E809C"/>
      </a:accent2>
      <a:accent3>
        <a:srgbClr val="918199"/>
      </a:accent3>
      <a:accent4>
        <a:srgbClr val="9A9180"/>
      </a:accent4>
      <a:accent5>
        <a:srgbClr val="A68E74"/>
      </a:accent5>
      <a:accent6>
        <a:srgbClr val="A5A377"/>
      </a:accent6>
      <a:hlink>
        <a:srgbClr val="5F5F5F"/>
      </a:hlink>
      <a:folHlink>
        <a:srgbClr val="919191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3278</Words>
  <Application>WPS 演示</Application>
  <PresentationFormat>宽屏</PresentationFormat>
  <Paragraphs>317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简约风黑白线条职场办公</vt:lpstr>
      <vt:lpstr>第二讲</vt:lpstr>
      <vt:lpstr>一些有的没的</vt:lpstr>
      <vt:lpstr>先来看看这段代码</vt:lpstr>
      <vt:lpstr>再看看这段代码</vt:lpstr>
      <vt:lpstr>所以size_t究竟怎么回事？</vt:lpstr>
      <vt:lpstr>搜搜size_t是什么东西</vt:lpstr>
      <vt:lpstr>不同类型数据之间的混合运算</vt:lpstr>
      <vt:lpstr>进入正题</vt:lpstr>
      <vt:lpstr>switch</vt:lpstr>
      <vt:lpstr>代码</vt:lpstr>
      <vt:lpstr>if else</vt:lpstr>
      <vt:lpstr>运算符优先级</vt:lpstr>
      <vt:lpstr>循环</vt:lpstr>
      <vt:lpstr>数组</vt:lpstr>
      <vt:lpstr>字符数组</vt:lpstr>
      <vt:lpstr>续-常用字符串函数</vt:lpstr>
      <vt:lpstr>函数</vt:lpstr>
      <vt:lpstr>嵌套调用与递归调用</vt:lpstr>
      <vt:lpstr>聊一聊思想上的差异</vt:lpstr>
      <vt:lpstr>递归求n！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小祎</cp:lastModifiedBy>
  <cp:revision>7</cp:revision>
  <dcterms:created xsi:type="dcterms:W3CDTF">2024-10-15T20:38:00Z</dcterms:created>
  <dcterms:modified xsi:type="dcterms:W3CDTF">2024-10-20T14:18:27Z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/>
  </property>
</Properties>
</file>