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8" r:id="rId3"/>
    <p:sldId id="286" r:id="rId4"/>
    <p:sldId id="259" r:id="rId5"/>
    <p:sldId id="282" r:id="rId6"/>
    <p:sldId id="273" r:id="rId7"/>
    <p:sldId id="287" r:id="rId8"/>
    <p:sldId id="288" r:id="rId9"/>
    <p:sldId id="28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8421" autoAdjust="0"/>
  </p:normalViewPr>
  <p:slideViewPr>
    <p:cSldViewPr>
      <p:cViewPr varScale="1">
        <p:scale>
          <a:sx n="101" d="100"/>
          <a:sy n="101" d="100"/>
        </p:scale>
        <p:origin x="-219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C3F1D-9E89-4C30-A7D0-CABBD29EC296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DA024-99DF-464A-98FF-30548AD96E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1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0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8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DA024-99DF-464A-98FF-30548AD96E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11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763B-D498-4BD4-98BC-79E6308588DD}" type="datetimeFigureOut">
              <a:rPr lang="zh-CN" altLang="en-US" smtClean="0"/>
              <a:t>2015/3/23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1D3F0-A4E9-4BFA-B8D6-F95202AB90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S5BD Modification for </a:t>
            </a:r>
            <a:b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	IOPS Density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99792" y="3573016"/>
            <a:ext cx="3672408" cy="648072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2015.3</a:t>
            </a:r>
            <a:r>
              <a:rPr lang="zh-CN" altLang="en-US" b="1" dirty="0" smtClean="0">
                <a:solidFill>
                  <a:schemeClr val="tx2"/>
                </a:solidFill>
              </a:rPr>
              <a:t>      </a:t>
            </a:r>
            <a:r>
              <a:rPr lang="en-US" altLang="zh-CN" b="1" dirty="0" smtClean="0">
                <a:solidFill>
                  <a:schemeClr val="tx2"/>
                </a:solidFill>
              </a:rPr>
              <a:t>Pan Liu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What &amp; Why</a:t>
            </a:r>
          </a:p>
          <a:p>
            <a:r>
              <a:rPr lang="en-US" altLang="zh-CN" sz="2800" dirty="0" smtClean="0"/>
              <a:t>S5BD Architecture Flow</a:t>
            </a:r>
          </a:p>
          <a:p>
            <a:r>
              <a:rPr lang="en-US" altLang="zh-CN" sz="2800" dirty="0"/>
              <a:t>User Defined IOPS</a:t>
            </a:r>
          </a:p>
          <a:p>
            <a:r>
              <a:rPr lang="en-US" altLang="zh-CN" sz="2800" dirty="0" smtClean="0"/>
              <a:t>Hit/Miss</a:t>
            </a:r>
            <a:endParaRPr lang="en-US" altLang="zh-CN" sz="2800" dirty="0"/>
          </a:p>
          <a:p>
            <a:r>
              <a:rPr lang="en-US" altLang="zh-CN" sz="2800" dirty="0" smtClean="0"/>
              <a:t>Pending IO requests</a:t>
            </a:r>
            <a:endParaRPr lang="en-US" altLang="zh-CN" sz="2800" dirty="0"/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62350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&amp; Why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98092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Using user defined IOPS density of each image, to predict the hit ratio.</a:t>
            </a:r>
          </a:p>
          <a:p>
            <a:endParaRPr lang="en-US" altLang="zh-CN" sz="1000" dirty="0" smtClean="0"/>
          </a:p>
          <a:p>
            <a:r>
              <a:rPr lang="en-US" altLang="zh-CN" sz="2800" dirty="0" smtClean="0"/>
              <a:t>We should also tune this density, according to the real IO situations. </a:t>
            </a:r>
            <a:endParaRPr lang="en-US" altLang="zh-CN" sz="2800" dirty="0"/>
          </a:p>
          <a:p>
            <a:endParaRPr lang="en-US" altLang="zh-CN" b="0" dirty="0" smtClean="0"/>
          </a:p>
        </p:txBody>
      </p:sp>
    </p:spTree>
    <p:extLst>
      <p:ext uri="{BB962C8B-B14F-4D97-AF65-F5344CB8AC3E}">
        <p14:creationId xmlns:p14="http://schemas.microsoft.com/office/powerpoint/2010/main" val="168477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S5BD Architecture Flow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17346" y="1340768"/>
            <a:ext cx="2448272" cy="3600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aio</a:t>
            </a:r>
            <a:r>
              <a:rPr lang="en-US" altLang="zh-CN" sz="1400" dirty="0" smtClean="0">
                <a:solidFill>
                  <a:schemeClr val="tx1"/>
                </a:solidFill>
              </a:rPr>
              <a:t>/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io</a:t>
            </a:r>
            <a:r>
              <a:rPr lang="en-US" altLang="zh-CN" sz="1400" dirty="0" smtClean="0">
                <a:solidFill>
                  <a:schemeClr val="tx1"/>
                </a:solidFill>
              </a:rPr>
              <a:t> R/W Interface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571400" y="1685451"/>
            <a:ext cx="0" cy="25495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317346" y="1940401"/>
            <a:ext cx="2448272" cy="3600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Control Panel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14" idx="0"/>
          </p:cNvCxnSpPr>
          <p:nvPr/>
        </p:nvCxnSpPr>
        <p:spPr>
          <a:xfrm>
            <a:off x="5364088" y="2300441"/>
            <a:ext cx="0" cy="4474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21" idx="0"/>
          </p:cNvCxnSpPr>
          <p:nvPr/>
        </p:nvCxnSpPr>
        <p:spPr>
          <a:xfrm>
            <a:off x="3819007" y="2300441"/>
            <a:ext cx="0" cy="44740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427984" y="2747846"/>
            <a:ext cx="1872208" cy="158417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Line-up Machine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7984" y="3449206"/>
            <a:ext cx="843651" cy="8900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Running Task Queue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508104" y="3429031"/>
            <a:ext cx="792088" cy="8900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Ready Task Queue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92080" y="244006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decompose</a:t>
            </a:r>
            <a:endParaRPr lang="zh-CN" altLang="en-US" sz="1100" dirty="0"/>
          </a:p>
        </p:txBody>
      </p:sp>
      <p:sp>
        <p:nvSpPr>
          <p:cNvPr id="21" name="矩形 20"/>
          <p:cNvSpPr/>
          <p:nvPr/>
        </p:nvSpPr>
        <p:spPr>
          <a:xfrm>
            <a:off x="3590514" y="2747846"/>
            <a:ext cx="456985" cy="1715227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Task Queue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0514" y="2459814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Keep Record</a:t>
            </a:r>
            <a:endParaRPr lang="zh-CN" altLang="en-US" sz="1100" dirty="0"/>
          </a:p>
        </p:txBody>
      </p:sp>
      <p:sp>
        <p:nvSpPr>
          <p:cNvPr id="27" name="矩形 26"/>
          <p:cNvSpPr/>
          <p:nvPr/>
        </p:nvSpPr>
        <p:spPr>
          <a:xfrm>
            <a:off x="2915816" y="4751105"/>
            <a:ext cx="1421695" cy="3600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Data Callback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14117" y="4751105"/>
            <a:ext cx="1421695" cy="3600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Thread Pool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5357433" y="4319057"/>
            <a:ext cx="6655" cy="4320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64088" y="4417488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Send task</a:t>
            </a:r>
            <a:endParaRPr lang="zh-CN" altLang="en-US" sz="1100" dirty="0"/>
          </a:p>
        </p:txBody>
      </p:sp>
      <p:sp>
        <p:nvSpPr>
          <p:cNvPr id="32" name="矩形 31"/>
          <p:cNvSpPr/>
          <p:nvPr/>
        </p:nvSpPr>
        <p:spPr>
          <a:xfrm>
            <a:off x="3414583" y="6060214"/>
            <a:ext cx="2313634" cy="3600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Network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364088" y="5111145"/>
            <a:ext cx="6655" cy="30099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2080" y="5137567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Send </a:t>
            </a:r>
            <a:r>
              <a:rPr lang="en-US" altLang="zh-CN" sz="1100" dirty="0" err="1" smtClean="0"/>
              <a:t>msg</a:t>
            </a:r>
            <a:endParaRPr lang="zh-CN" altLang="en-US" sz="1100" dirty="0"/>
          </a:p>
        </p:txBody>
      </p:sp>
      <p:cxnSp>
        <p:nvCxnSpPr>
          <p:cNvPr id="35" name="直接箭头连接符 34"/>
          <p:cNvCxnSpPr>
            <a:stCxn id="27" idx="0"/>
            <a:endCxn id="21" idx="2"/>
          </p:cNvCxnSpPr>
          <p:nvPr/>
        </p:nvCxnSpPr>
        <p:spPr>
          <a:xfrm flipV="1">
            <a:off x="3626664" y="4463073"/>
            <a:ext cx="192343" cy="28803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3712730" y="4339232"/>
            <a:ext cx="1137079" cy="40348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707904" y="5115726"/>
            <a:ext cx="0" cy="2964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3131841" y="5407075"/>
            <a:ext cx="2995598" cy="3600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Session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93579" y="5787802"/>
            <a:ext cx="7585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Send </a:t>
            </a:r>
            <a:r>
              <a:rPr lang="en-US" altLang="zh-CN" sz="1100" dirty="0" err="1" smtClean="0"/>
              <a:t>msg</a:t>
            </a:r>
            <a:endParaRPr lang="zh-CN" altLang="en-US" sz="1100" dirty="0"/>
          </a:p>
        </p:txBody>
      </p:sp>
      <p:cxnSp>
        <p:nvCxnSpPr>
          <p:cNvPr id="49" name="直接箭头连接符 48"/>
          <p:cNvCxnSpPr/>
          <p:nvPr/>
        </p:nvCxnSpPr>
        <p:spPr>
          <a:xfrm flipH="1">
            <a:off x="4932040" y="5787802"/>
            <a:ext cx="1" cy="26161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4283968" y="5763798"/>
            <a:ext cx="0" cy="29641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69443" y="5772182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Receive </a:t>
            </a:r>
            <a:r>
              <a:rPr lang="en-US" altLang="zh-CN" sz="1100" dirty="0" err="1" smtClean="0"/>
              <a:t>msg</a:t>
            </a:r>
            <a:endParaRPr lang="zh-CN" altLang="en-US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4042638" y="4476038"/>
            <a:ext cx="12346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Remove running task</a:t>
            </a:r>
            <a:endParaRPr lang="zh-CN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3499525" y="513312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trigger</a:t>
            </a:r>
            <a:endParaRPr lang="zh-CN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2775370" y="4476038"/>
            <a:ext cx="10839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/>
              <a:t>Remove user  task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950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/>
      <p:bldP spid="21" grpId="0" animBg="1"/>
      <p:bldP spid="24" grpId="0"/>
      <p:bldP spid="27" grpId="0" animBg="1"/>
      <p:bldP spid="28" grpId="0" animBg="1"/>
      <p:bldP spid="30" grpId="0"/>
      <p:bldP spid="32" grpId="0" animBg="1"/>
      <p:bldP spid="34" grpId="0"/>
      <p:bldP spid="47" grpId="0" animBg="1"/>
      <p:bldP spid="48" grpId="0"/>
      <p:bldP spid="55" grpId="0"/>
      <p:bldP spid="56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79512" y="-35941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54440"/>
              </p:ext>
            </p:extLst>
          </p:nvPr>
        </p:nvGraphicFramePr>
        <p:xfrm>
          <a:off x="1187624" y="-284307"/>
          <a:ext cx="7632700" cy="5048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Visio" r:id="rId4" imgW="8055864" imgH="4886325" progId="Visio.Drawing.11">
                  <p:embed/>
                </p:oleObj>
              </mc:Choice>
              <mc:Fallback>
                <p:oleObj name="Visio" r:id="rId4" imgW="8055864" imgH="48863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-284307"/>
                        <a:ext cx="7632700" cy="5048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9107" y="4653136"/>
            <a:ext cx="7785786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The higher user bought IOPS density is, the higher priority his IO requests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should have.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Use (1) to get image IOPS density(user defined) from S5Daemon,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when </a:t>
            </a:r>
            <a:r>
              <a:rPr lang="en-US" altLang="zh-CN" dirty="0" err="1" smtClean="0"/>
              <a:t>image_open</a:t>
            </a:r>
            <a:r>
              <a:rPr lang="en-US" altLang="zh-CN" dirty="0" smtClean="0"/>
              <a:t>.</a:t>
            </a:r>
          </a:p>
          <a:p>
            <a:endParaRPr lang="en-US" altLang="zh-CN" sz="1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When the image IOPS density is changed by user, S5Daemon will send this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change to S5BD automatically, by (2).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Defined IOPS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Hit / Miss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7970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 Because the resource of RGE is rush, we should priority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 smtClean="0"/>
              <a:t>     handle the hit requests.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Miss requests could wait a short </a:t>
            </a:r>
            <a:r>
              <a:rPr lang="en-US" altLang="zh-CN" sz="2400" dirty="0" smtClean="0"/>
              <a:t>moment in S5BD.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In the same 4M, if the previous requests is </a:t>
            </a:r>
            <a:r>
              <a:rPr lang="en-US" altLang="zh-CN" sz="2400" dirty="0"/>
              <a:t>under retry,  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en-US" altLang="zh-CN" sz="2400" dirty="0" smtClean="0"/>
              <a:t>current request should be </a:t>
            </a:r>
            <a:r>
              <a:rPr lang="en-US" altLang="zh-CN" sz="2400" smtClean="0"/>
              <a:t>blocked in S5BD.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751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Pending IO Requests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8252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0300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32348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64396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96444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28492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60540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92588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724636" y="2014990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肘形连接符 12"/>
          <p:cNvCxnSpPr>
            <a:stCxn id="8" idx="2"/>
          </p:cNvCxnSpPr>
          <p:nvPr/>
        </p:nvCxnSpPr>
        <p:spPr>
          <a:xfrm rot="5400000">
            <a:off x="3852428" y="2591054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8" idx="2"/>
          </p:cNvCxnSpPr>
          <p:nvPr/>
        </p:nvCxnSpPr>
        <p:spPr>
          <a:xfrm rot="16200000" flipH="1">
            <a:off x="4068452" y="2591054"/>
            <a:ext cx="504056" cy="21602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52428" y="2951094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320480" y="2957707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20480" y="318548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20480" y="3401512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320480" y="3629293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852428" y="3167118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852428" y="3383142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852428" y="3610923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68252" y="4237544"/>
            <a:ext cx="432048" cy="4320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76264" y="4883040"/>
            <a:ext cx="216024" cy="2160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66402" y="5301208"/>
            <a:ext cx="216024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818095" y="3326663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Running Queue</a:t>
            </a:r>
            <a:endParaRPr lang="zh-CN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483867" y="3293500"/>
            <a:ext cx="1042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Ready Queue</a:t>
            </a:r>
            <a:endParaRPr lang="zh-CN" altLang="en-US" sz="1200" dirty="0"/>
          </a:p>
        </p:txBody>
      </p:sp>
      <p:sp>
        <p:nvSpPr>
          <p:cNvPr id="28" name="矩形 27"/>
          <p:cNvSpPr/>
          <p:nvPr/>
        </p:nvSpPr>
        <p:spPr>
          <a:xfrm>
            <a:off x="2592288" y="429855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 smtClean="0"/>
              <a:t>   4M block node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Running unit node</a:t>
            </a:r>
          </a:p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 smtClean="0"/>
              <a:t>   </a:t>
            </a:r>
            <a:r>
              <a:rPr lang="en-US" altLang="zh-CN" sz="1600" dirty="0"/>
              <a:t>Ready unit node</a:t>
            </a:r>
          </a:p>
        </p:txBody>
      </p:sp>
      <p:sp>
        <p:nvSpPr>
          <p:cNvPr id="29" name="矩形 28"/>
          <p:cNvSpPr/>
          <p:nvPr/>
        </p:nvSpPr>
        <p:spPr>
          <a:xfrm>
            <a:off x="5292588" y="4581128"/>
            <a:ext cx="4572000" cy="4160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70C0"/>
              </a:buClr>
              <a:buSzPct val="90000"/>
            </a:pPr>
            <a:r>
              <a:rPr lang="en-US" altLang="zh-CN" sz="1600" dirty="0" err="1" smtClean="0">
                <a:solidFill>
                  <a:srgbClr val="FF0000"/>
                </a:solidFill>
              </a:rPr>
              <a:t>Num</a:t>
            </a:r>
            <a:r>
              <a:rPr lang="en-US" altLang="zh-CN" sz="1600" dirty="0" smtClean="0">
                <a:solidFill>
                  <a:srgbClr val="FF0000"/>
                </a:solidFill>
              </a:rPr>
              <a:t> of Running + 0.5 *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Num</a:t>
            </a:r>
            <a:r>
              <a:rPr lang="en-US" altLang="zh-CN" sz="1600" dirty="0" smtClean="0">
                <a:solidFill>
                  <a:srgbClr val="FF0000"/>
                </a:solidFill>
              </a:rPr>
              <a:t> of Ready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4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02" y="26064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772816"/>
            <a:ext cx="6567952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Block the missed requests until loading finish.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Propose a cost function: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a*(user defined IOPS density) + b * (pending IO requests)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/>
              <a:t>a</a:t>
            </a:r>
            <a:r>
              <a:rPr lang="en-US" altLang="zh-CN" dirty="0" smtClean="0"/>
              <a:t> + </a:t>
            </a:r>
            <a:r>
              <a:rPr lang="en-US" altLang="zh-CN" dirty="0" smtClean="0"/>
              <a:t>b </a:t>
            </a:r>
            <a:r>
              <a:rPr lang="en-US" altLang="zh-CN" dirty="0" smtClean="0"/>
              <a:t>= 1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dirty="0"/>
              <a:t>Priority: </a:t>
            </a:r>
          </a:p>
          <a:p>
            <a:pPr marL="742950" lvl="1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User defined IOPS density &gt; pending IO requests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9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8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00" y="2348880"/>
            <a:ext cx="572509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CN" dirty="0"/>
              <a:t>Consider IOPS completeness</a:t>
            </a:r>
            <a:r>
              <a:rPr lang="en-US" altLang="zh-CN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 smtClean="0"/>
              <a:t>Consider frequency in Cache Replacement algorithm.</a:t>
            </a:r>
          </a:p>
        </p:txBody>
      </p:sp>
    </p:spTree>
    <p:extLst>
      <p:ext uri="{BB962C8B-B14F-4D97-AF65-F5344CB8AC3E}">
        <p14:creationId xmlns:p14="http://schemas.microsoft.com/office/powerpoint/2010/main" val="39421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7408</TotalTime>
  <Words>297</Words>
  <Application>Microsoft Office PowerPoint</Application>
  <PresentationFormat>全屏显示(4:3)</PresentationFormat>
  <Paragraphs>70</Paragraphs>
  <Slides>9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龙腾四海</vt:lpstr>
      <vt:lpstr>Visio</vt:lpstr>
      <vt:lpstr> S5BD Modification for    IOPS Density</vt:lpstr>
      <vt:lpstr>Content</vt:lpstr>
      <vt:lpstr>What &amp; Why</vt:lpstr>
      <vt:lpstr>S5BD Architecture Flow</vt:lpstr>
      <vt:lpstr>User Defined IOPS</vt:lpstr>
      <vt:lpstr>Hit / Miss</vt:lpstr>
      <vt:lpstr>Pending IO Requests</vt:lpstr>
      <vt:lpstr>Conclusion</vt:lpstr>
      <vt:lpstr>Future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replacement</dc:title>
  <dc:creator>Pan Liu</dc:creator>
  <cp:lastModifiedBy>liupan</cp:lastModifiedBy>
  <cp:revision>91</cp:revision>
  <dcterms:created xsi:type="dcterms:W3CDTF">2014-08-15T09:00:45Z</dcterms:created>
  <dcterms:modified xsi:type="dcterms:W3CDTF">2015-03-23T11:46:46Z</dcterms:modified>
</cp:coreProperties>
</file>