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69" r:id="rId3"/>
    <p:sldId id="283" r:id="rId4"/>
    <p:sldId id="270" r:id="rId5"/>
    <p:sldId id="271" r:id="rId6"/>
    <p:sldId id="272" r:id="rId7"/>
    <p:sldId id="273" r:id="rId8"/>
    <p:sldId id="274" r:id="rId9"/>
    <p:sldId id="27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84" r:id="rId23"/>
    <p:sldId id="285" r:id="rId24"/>
    <p:sldId id="277" r:id="rId25"/>
    <p:sldId id="287" r:id="rId26"/>
    <p:sldId id="279" r:id="rId27"/>
    <p:sldId id="280" r:id="rId28"/>
    <p:sldId id="281" r:id="rId29"/>
    <p:sldId id="282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0323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v>Log</c:v>
          </c:tx>
          <c:spPr>
            <a:ln w="63500"/>
          </c:spPr>
          <c:marker>
            <c:symbol val="none"/>
          </c:marker>
          <c:val>
            <c:numRef>
              <c:f>Sheet1!$B$1:$B$10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2.5849625007211574</c:v>
                </c:pt>
                <c:pt idx="3">
                  <c:v>3</c:v>
                </c:pt>
                <c:pt idx="4">
                  <c:v>3.3219280948873622</c:v>
                </c:pt>
                <c:pt idx="5">
                  <c:v>3.5849625007211574</c:v>
                </c:pt>
                <c:pt idx="6">
                  <c:v>3.8073549220576042</c:v>
                </c:pt>
                <c:pt idx="7">
                  <c:v>4</c:v>
                </c:pt>
                <c:pt idx="8">
                  <c:v>4.1699250014423095</c:v>
                </c:pt>
                <c:pt idx="9">
                  <c:v>4.3219280948873653</c:v>
                </c:pt>
              </c:numCache>
            </c:numRef>
          </c:val>
        </c:ser>
        <c:ser>
          <c:idx val="1"/>
          <c:order val="1"/>
          <c:tx>
            <c:v>Linear</c:v>
          </c:tx>
          <c:spPr>
            <a:ln w="63500"/>
          </c:spPr>
          <c:marker>
            <c:symbol val="none"/>
          </c:marker>
          <c:val>
            <c:numRef>
              <c:f>Sheet1!$C$1:$C$10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ser>
          <c:idx val="2"/>
          <c:order val="2"/>
          <c:tx>
            <c:v>Quadratic</c:v>
          </c:tx>
          <c:spPr>
            <a:ln w="63500"/>
          </c:spPr>
          <c:marker>
            <c:symbol val="none"/>
          </c:marker>
          <c:val>
            <c:numRef>
              <c:f>Sheet1!$D$1:$D$10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val>
        </c:ser>
        <c:marker val="1"/>
        <c:axId val="63958400"/>
        <c:axId val="64455808"/>
      </c:lineChart>
      <c:catAx>
        <c:axId val="63958400"/>
        <c:scaling>
          <c:orientation val="minMax"/>
        </c:scaling>
        <c:axPos val="b"/>
        <c:tickLblPos val="nextTo"/>
        <c:crossAx val="64455808"/>
        <c:crosses val="autoZero"/>
        <c:auto val="1"/>
        <c:lblAlgn val="ctr"/>
        <c:lblOffset val="100"/>
      </c:catAx>
      <c:valAx>
        <c:axId val="64455808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63958400"/>
        <c:crosses val="autoZero"/>
        <c:crossBetween val="between"/>
        <c:majorUnit val="10"/>
        <c:minorUnit val="5"/>
      </c:valAx>
    </c:plotArea>
    <c:legend>
      <c:legendPos val="r"/>
      <c:layout/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v>Quadratic</c:v>
          </c:tx>
          <c:spPr>
            <a:ln w="63500"/>
          </c:spPr>
          <c:marker>
            <c:symbol val="none"/>
          </c:marker>
          <c:val>
            <c:numRef>
              <c:f>Sheet1!$E$1:$E$12</c:f>
              <c:numCache>
                <c:formatCode>General</c:formatCode>
                <c:ptCount val="12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</c:numCache>
            </c:numRef>
          </c:val>
        </c:ser>
        <c:ser>
          <c:idx val="1"/>
          <c:order val="1"/>
          <c:tx>
            <c:v>Exponential</c:v>
          </c:tx>
          <c:spPr>
            <a:ln w="63500"/>
          </c:spPr>
          <c:marker>
            <c:symbol val="none"/>
          </c:marker>
          <c:val>
            <c:numRef>
              <c:f>Sheet1!$F$1:$F$12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</c:numCache>
            </c:numRef>
          </c:val>
        </c:ser>
        <c:ser>
          <c:idx val="2"/>
          <c:order val="2"/>
          <c:tx>
            <c:v>Factorial</c:v>
          </c:tx>
          <c:spPr>
            <a:ln w="63500"/>
          </c:spPr>
          <c:marker>
            <c:symbol val="none"/>
          </c:marker>
          <c:val>
            <c:numRef>
              <c:f>Sheet1!$G$1:$G$12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</c:numCache>
            </c:numRef>
          </c:val>
        </c:ser>
        <c:marker val="1"/>
        <c:axId val="65808640"/>
        <c:axId val="65818624"/>
      </c:lineChart>
      <c:catAx>
        <c:axId val="65808640"/>
        <c:scaling>
          <c:orientation val="minMax"/>
        </c:scaling>
        <c:axPos val="b"/>
        <c:tickLblPos val="nextTo"/>
        <c:crossAx val="65818624"/>
        <c:crosses val="autoZero"/>
        <c:auto val="1"/>
        <c:lblAlgn val="ctr"/>
        <c:lblOffset val="100"/>
      </c:catAx>
      <c:valAx>
        <c:axId val="65818624"/>
        <c:scaling>
          <c:orientation val="minMax"/>
          <c:max val="5000"/>
        </c:scaling>
        <c:delete val="1"/>
        <c:axPos val="l"/>
        <c:majorGridlines/>
        <c:numFmt formatCode="General" sourceLinked="1"/>
        <c:tickLblPos val="none"/>
        <c:crossAx val="658086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74281-BDFF-453B-9EAC-7ED5D50E4846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C2D9-EF97-424D-8082-8473561F9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is an array again?</a:t>
            </a:r>
          </a:p>
          <a:p>
            <a:r>
              <a:rPr lang="en-US" baseline="0" dirty="0" smtClean="0"/>
              <a:t>Passing by reference – What does this mean? How is it distinct from passing by value? What does this let us do?</a:t>
            </a:r>
          </a:p>
          <a:p>
            <a:r>
              <a:rPr lang="en-US" baseline="0" dirty="0" smtClean="0"/>
              <a:t>Example of passing an array to other functions.</a:t>
            </a:r>
          </a:p>
          <a:p>
            <a:r>
              <a:rPr lang="en-US" dirty="0" smtClean="0"/>
              <a:t>How arrays are stored, why they</a:t>
            </a:r>
            <a:r>
              <a:rPr lang="en-US" baseline="0" dirty="0" smtClean="0"/>
              <a:t> are pass by reference rather than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Recursion</a:t>
            </a:r>
          </a:p>
          <a:p>
            <a:r>
              <a:rPr lang="en-US" baseline="0" dirty="0" smtClean="0"/>
              <a:t>What is recursion?</a:t>
            </a:r>
          </a:p>
          <a:p>
            <a:r>
              <a:rPr lang="en-US" baseline="0" dirty="0" smtClean="0"/>
              <a:t>How do you write a recursive function?</a:t>
            </a:r>
          </a:p>
          <a:p>
            <a:r>
              <a:rPr lang="en-US" baseline="0" dirty="0" smtClean="0"/>
              <a:t>Example of a recursive function. Contrast with iterative function.</a:t>
            </a:r>
          </a:p>
          <a:p>
            <a:r>
              <a:rPr lang="en-US" baseline="0" dirty="0" smtClean="0"/>
              <a:t>Why use recursion?</a:t>
            </a:r>
          </a:p>
          <a:p>
            <a:endParaRPr lang="en-US" dirty="0" smtClean="0"/>
          </a:p>
          <a:p>
            <a:r>
              <a:rPr lang="en-US" dirty="0" smtClean="0"/>
              <a:t>Asymptotic</a:t>
            </a:r>
            <a:r>
              <a:rPr lang="en-US" baseline="0" dirty="0" smtClean="0"/>
              <a:t> Notation</a:t>
            </a:r>
          </a:p>
          <a:p>
            <a:r>
              <a:rPr lang="en-US" baseline="0" dirty="0" smtClean="0"/>
              <a:t>What is this notation for? Explaining how ‘runtime’ is measured.</a:t>
            </a:r>
          </a:p>
          <a:p>
            <a:r>
              <a:rPr lang="en-US" baseline="0" dirty="0" smtClean="0"/>
              <a:t>What does big O really mean?</a:t>
            </a:r>
          </a:p>
          <a:p>
            <a:r>
              <a:rPr lang="en-US" baseline="0" dirty="0" smtClean="0"/>
              <a:t>What are some different classes of runtime? How do they compare?</a:t>
            </a:r>
          </a:p>
          <a:p>
            <a:r>
              <a:rPr lang="en-US" baseline="0" dirty="0" smtClean="0"/>
              <a:t>Examples of algorithms, determining their runtime.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C2D9-EF97-424D-8082-8473561F9A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C2D9-EF97-424D-8082-8473561F9A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C2D9-EF97-424D-8082-8473561F9A3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6A31-054D-48A2-8292-9A85BAD99BE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2758-0508-42F7-A81A-74146CE83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026" name="Picture 2" descr="http://upload.wikimedia.org/wikipedia/en/thumb/8/88/Sierpinski_Triangle.svg/250px-Sierpinski_Triang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81200"/>
            <a:ext cx="3792360" cy="327660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334000"/>
            <a:ext cx="106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Recursion</a:t>
            </a:r>
            <a:r>
              <a:rPr lang="en-US" dirty="0" smtClean="0"/>
              <a:t> - a method of defining functions in which the function being defined is applied within its own definition</a:t>
            </a:r>
          </a:p>
          <a:p>
            <a:endParaRPr lang="en-US" i="1" dirty="0" smtClean="0"/>
          </a:p>
          <a:p>
            <a:r>
              <a:rPr lang="en-US" dirty="0" smtClean="0"/>
              <a:t>A recursive function is a function which </a:t>
            </a:r>
            <a:r>
              <a:rPr lang="en-US" i="1" dirty="0" smtClean="0"/>
              <a:t>calls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Call – part of function which calls the same function again.</a:t>
            </a:r>
          </a:p>
          <a:p>
            <a:r>
              <a:rPr lang="en-US" dirty="0" smtClean="0"/>
              <a:t>Base Case – part of function responsible for halting recursion when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</a:t>
            </a:r>
          </a:p>
          <a:p>
            <a:pPr>
              <a:buNone/>
            </a:pPr>
            <a:r>
              <a:rPr lang="en-US" dirty="0" smtClean="0"/>
              <a:t>countdown(</a:t>
            </a:r>
            <a:r>
              <a:rPr lang="en-US" dirty="0" err="1" smtClean="0"/>
              <a:t>int</a:t>
            </a:r>
            <a:r>
              <a:rPr lang="en-US" dirty="0" smtClean="0"/>
              <a:t> num)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(“%d!”, num);</a:t>
            </a:r>
          </a:p>
          <a:p>
            <a:pPr>
              <a:buNone/>
            </a:pPr>
            <a:r>
              <a:rPr lang="en-US" dirty="0" smtClean="0"/>
              <a:t>    if(num &gt; 0)</a:t>
            </a:r>
          </a:p>
          <a:p>
            <a:pPr>
              <a:buNone/>
            </a:pPr>
            <a:r>
              <a:rPr lang="en-US" dirty="0" smtClean="0"/>
              <a:t>		countdown(num – 1);</a:t>
            </a:r>
          </a:p>
          <a:p>
            <a:pPr>
              <a:buNone/>
            </a:pPr>
            <a:r>
              <a:rPr lang="en-US" dirty="0" smtClean="0"/>
              <a:t>    else</a:t>
            </a:r>
          </a:p>
          <a:p>
            <a:pPr>
              <a:buNone/>
            </a:pPr>
            <a:r>
              <a:rPr lang="en-US" dirty="0" smtClean="0"/>
              <a:t>		return;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029200" y="3352800"/>
            <a:ext cx="3048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029200" y="4419600"/>
            <a:ext cx="3048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3657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Recursive Call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4572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Case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void</a:t>
            </a:r>
          </a:p>
          <a:p>
            <a:pPr>
              <a:buNone/>
            </a:pPr>
            <a:r>
              <a:rPr lang="en-US" sz="2400" dirty="0" smtClean="0"/>
              <a:t>countdown(</a:t>
            </a:r>
            <a:r>
              <a:rPr lang="en-US" sz="2400" dirty="0" err="1" smtClean="0"/>
              <a:t>int</a:t>
            </a:r>
            <a:r>
              <a:rPr lang="en-US" sz="2400" dirty="0" smtClean="0"/>
              <a:t> num)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(“%d!”, num);</a:t>
            </a:r>
          </a:p>
          <a:p>
            <a:pPr>
              <a:buNone/>
            </a:pPr>
            <a:r>
              <a:rPr lang="en-US" sz="2400" dirty="0" smtClean="0"/>
              <a:t>    if(num &gt; 0)</a:t>
            </a:r>
          </a:p>
          <a:p>
            <a:pPr>
              <a:buNone/>
            </a:pPr>
            <a:r>
              <a:rPr lang="en-US" sz="2400" dirty="0" smtClean="0"/>
              <a:t>		countdown(num – 1);</a:t>
            </a:r>
          </a:p>
          <a:p>
            <a:pPr>
              <a:buNone/>
            </a:pPr>
            <a:r>
              <a:rPr lang="en-US" sz="2400" dirty="0" smtClean="0"/>
              <a:t>    else</a:t>
            </a:r>
          </a:p>
          <a:p>
            <a:pPr>
              <a:buNone/>
            </a:pPr>
            <a:r>
              <a:rPr lang="en-US" sz="2400" dirty="0" smtClean="0"/>
              <a:t>		return;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countdown(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while(num &gt; 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     {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(“%d!”, num);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num--;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      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6096000"/>
            <a:ext cx="137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Recursive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6096000"/>
            <a:ext cx="1992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Non-Recursive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Natural recursive function: Factorial</a:t>
            </a:r>
          </a:p>
          <a:p>
            <a:endParaRPr lang="en-US" dirty="0" smtClean="0"/>
          </a:p>
        </p:txBody>
      </p:sp>
      <p:sp>
        <p:nvSpPr>
          <p:cNvPr id="4" name="Left Brace 3"/>
          <p:cNvSpPr/>
          <p:nvPr/>
        </p:nvSpPr>
        <p:spPr>
          <a:xfrm>
            <a:off x="4800600" y="2895600"/>
            <a:ext cx="228600" cy="1219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895600"/>
            <a:ext cx="2743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/>
              <a:t>n! =  1</a:t>
            </a:r>
          </a:p>
          <a:p>
            <a:pPr lvl="1">
              <a:buNone/>
            </a:pPr>
            <a:r>
              <a:rPr lang="en-US" sz="3200" dirty="0" smtClean="0"/>
              <a:t>    n * (n-1)!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895600"/>
            <a:ext cx="190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 &lt;= 1</a:t>
            </a:r>
          </a:p>
          <a:p>
            <a:r>
              <a:rPr lang="en-US" sz="3200" dirty="0" smtClean="0"/>
              <a:t>otherwise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828800" y="2667000"/>
            <a:ext cx="5334000" cy="16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#2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371600"/>
            <a:ext cx="495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int</a:t>
            </a:r>
            <a:endParaRPr lang="en-US" sz="2800" dirty="0" smtClean="0"/>
          </a:p>
          <a:p>
            <a:r>
              <a:rPr lang="en-US" sz="2800" dirty="0" smtClean="0"/>
              <a:t>factorial (</a:t>
            </a:r>
            <a:r>
              <a:rPr lang="en-US" sz="2800" dirty="0" err="1" smtClean="0"/>
              <a:t>int</a:t>
            </a:r>
            <a:r>
              <a:rPr lang="en-US" sz="2800" dirty="0" smtClean="0"/>
              <a:t> n)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//Base Case</a:t>
            </a:r>
          </a:p>
          <a:p>
            <a:r>
              <a:rPr lang="en-US" sz="2800" dirty="0" smtClean="0"/>
              <a:t>    if (n == 1)</a:t>
            </a:r>
          </a:p>
          <a:p>
            <a:r>
              <a:rPr lang="en-US" sz="2800" dirty="0" smtClean="0"/>
              <a:t>        return 1;</a:t>
            </a:r>
          </a:p>
          <a:p>
            <a:endParaRPr lang="en-US" sz="2800" dirty="0" smtClean="0"/>
          </a:p>
          <a:p>
            <a:r>
              <a:rPr lang="en-US" sz="2800" dirty="0" smtClean="0"/>
              <a:t>    //Recursive Call</a:t>
            </a:r>
          </a:p>
          <a:p>
            <a:r>
              <a:rPr lang="en-US" sz="2800" dirty="0" smtClean="0"/>
              <a:t>    else</a:t>
            </a:r>
          </a:p>
          <a:p>
            <a:r>
              <a:rPr lang="en-US" sz="2800" dirty="0" smtClean="0"/>
              <a:t>        return n * factorial(n - 1);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#2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00" y="1524000"/>
            <a:ext cx="863687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call to a functions gets its own  stack ‘frame’ containing local variables.</a:t>
            </a:r>
          </a:p>
          <a:p>
            <a:endParaRPr lang="en-US" dirty="0" smtClean="0"/>
          </a:p>
          <a:p>
            <a:r>
              <a:rPr lang="en-US" dirty="0" smtClean="0"/>
              <a:t>When a function calls a function, it creates a new stack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50292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38100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5908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main()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2743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func1()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3974068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func2()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5193268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func3()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build="allAtOnce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GDB</a:t>
            </a:r>
          </a:p>
          <a:p>
            <a:r>
              <a:rPr lang="en-US" dirty="0" smtClean="0"/>
              <a:t>Arrays</a:t>
            </a:r>
            <a:endParaRPr lang="en-US" dirty="0" smtClean="0"/>
          </a:p>
          <a:p>
            <a:r>
              <a:rPr lang="en-US" dirty="0" smtClean="0"/>
              <a:t>Recursion</a:t>
            </a:r>
          </a:p>
          <a:p>
            <a:r>
              <a:rPr lang="en-US" smtClean="0"/>
              <a:t>Search</a:t>
            </a:r>
            <a:endParaRPr lang="en-US" dirty="0" smtClean="0"/>
          </a:p>
          <a:p>
            <a:r>
              <a:rPr lang="en-US" dirty="0" smtClean="0"/>
              <a:t>Asymptotic Notation – Big </a:t>
            </a:r>
            <a:r>
              <a:rPr lang="en-US" dirty="0" smtClean="0"/>
              <a:t>O</a:t>
            </a:r>
            <a:endParaRPr lang="en-US" dirty="0" smtClean="0"/>
          </a:p>
          <a:p>
            <a:r>
              <a:rPr lang="en-US" dirty="0" smtClean="0"/>
              <a:t>Sort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 N C E P T I O N</a:t>
            </a:r>
            <a:endParaRPr lang="en-US" b="1" dirty="0"/>
          </a:p>
        </p:txBody>
      </p:sp>
      <p:pic>
        <p:nvPicPr>
          <p:cNvPr id="17410" name="Picture 2" descr="http://www.filmschoolrejects.com/images/inception-he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418070" cy="37719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09800" y="5553670"/>
            <a:ext cx="512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We Need To Go Deeper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8" y="5029200"/>
            <a:ext cx="287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Images: “Inception”,  Warner Bros. Pictures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 C E P T I O 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50292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38100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5908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2667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reality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2743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dream1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3974068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dream2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5193268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dream3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5895" y="4800600"/>
            <a:ext cx="19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“The Kick”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5410200" y="5029200"/>
            <a:ext cx="1524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farm5.static.flickr.com/4136/4799448309_7c35e68691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729" y="2667000"/>
            <a:ext cx="2732271" cy="1143000"/>
          </a:xfrm>
          <a:prstGeom prst="rect">
            <a:avLst/>
          </a:prstGeom>
          <a:noFill/>
        </p:spPr>
      </p:pic>
      <p:pic>
        <p:nvPicPr>
          <p:cNvPr id="1028" name="Picture 4" descr="http://1.bp.blogspot.com/_omqu8R4iJX4/TERANybTdTI/AAAAAAAAAbQ/nYCaMqc3AOo/s1600/joseph-gordon-levitt-in-incep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60800"/>
            <a:ext cx="1752600" cy="1168400"/>
          </a:xfrm>
          <a:prstGeom prst="rect">
            <a:avLst/>
          </a:prstGeom>
          <a:noFill/>
        </p:spPr>
      </p:pic>
      <p:pic>
        <p:nvPicPr>
          <p:cNvPr id="1030" name="Picture 6" descr="http://movieblogbydonna.com/wp-content/uploads/2010/07/Inception-sno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068661"/>
            <a:ext cx="1828800" cy="1179739"/>
          </a:xfrm>
          <a:prstGeom prst="rect">
            <a:avLst/>
          </a:prstGeom>
          <a:noFill/>
        </p:spPr>
      </p:pic>
      <p:pic>
        <p:nvPicPr>
          <p:cNvPr id="1032" name="Picture 8" descr="http://blastr.com/assets_c/2010/08/InceptionTop-thumb-550x300-4429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1371600"/>
            <a:ext cx="2190750" cy="119495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370832" y="1523999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1.11022E-16 -0.1888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0295 -0.1870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18889 L 1.11022E-16 -0.3666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18703 L -0.00295 -0.3648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2" grpId="2"/>
      <p:bldP spid="12" grpId="3"/>
      <p:bldP spid="13" grpId="0" animBg="1"/>
      <p:bldP spid="13" grpId="1" animBg="1"/>
      <p:bldP spid="13" grpId="2" animBg="1"/>
      <p:bldP spid="13" grpId="3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Want to find a particular element in an array?</a:t>
            </a:r>
          </a:p>
          <a:p>
            <a:r>
              <a:rPr lang="en-US" dirty="0" smtClean="0"/>
              <a:t>Search through each element until we find it!</a:t>
            </a:r>
            <a:endParaRPr lang="en-US" dirty="0"/>
          </a:p>
        </p:txBody>
      </p:sp>
      <p:pic>
        <p:nvPicPr>
          <p:cNvPr id="3074" name="Picture 2" descr="http://paradoxdgn.com/junk/avatars/trollf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581400"/>
            <a:ext cx="3048000" cy="2781544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>
            <a:off x="2667000" y="3429000"/>
            <a:ext cx="2743200" cy="1447800"/>
          </a:xfrm>
          <a:prstGeom prst="wedgeRectCallout">
            <a:avLst>
              <a:gd name="adj1" fmla="val 66470"/>
              <a:gd name="adj2" fmla="val 7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Have you tried linear search?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searching through the phone book.</a:t>
            </a:r>
          </a:p>
          <a:p>
            <a:r>
              <a:rPr lang="en-US" dirty="0" smtClean="0"/>
              <a:t>Identify whether it’s in the first or second half, dividing the problem in two. Repeat until we’re down to one element.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4343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4012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772694" y="5599906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676106" y="5599906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533106" y="5599906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915694" y="5599906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5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6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2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3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describe the runtime of an algorithm.</a:t>
            </a:r>
          </a:p>
          <a:p>
            <a:r>
              <a:rPr lang="en-US" dirty="0" smtClean="0"/>
              <a:t>Runtime measured in terms of how the amount of time taken changes as input size increases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notation describes an upper bound on runtime.</a:t>
            </a:r>
          </a:p>
          <a:p>
            <a:r>
              <a:rPr lang="en-US" dirty="0" smtClean="0"/>
              <a:t>Ω describes a lower bound on runtime.</a:t>
            </a:r>
          </a:p>
          <a:p>
            <a:r>
              <a:rPr lang="en-US" dirty="0" smtClean="0"/>
              <a:t>θ describes both an upper and lower bound.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/>
              <a:t>– Constant Time</a:t>
            </a:r>
          </a:p>
          <a:p>
            <a:r>
              <a:rPr lang="en-US" dirty="0" smtClean="0"/>
              <a:t>log n </a:t>
            </a:r>
            <a:r>
              <a:rPr lang="en-US" dirty="0" smtClean="0"/>
              <a:t>– Logarithmic Time</a:t>
            </a:r>
          </a:p>
          <a:p>
            <a:r>
              <a:rPr lang="en-US" dirty="0" smtClean="0"/>
              <a:t>n </a:t>
            </a:r>
            <a:r>
              <a:rPr lang="en-US" dirty="0" smtClean="0"/>
              <a:t>– Linear Time</a:t>
            </a:r>
          </a:p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– Quadratic </a:t>
            </a:r>
            <a:r>
              <a:rPr lang="en-US" dirty="0" smtClean="0"/>
              <a:t>Time</a:t>
            </a:r>
          </a:p>
          <a:p>
            <a:r>
              <a:rPr lang="en-US" dirty="0" err="1" smtClean="0"/>
              <a:t>n</a:t>
            </a:r>
            <a:r>
              <a:rPr lang="en-US" baseline="30000" dirty="0" err="1" smtClean="0"/>
              <a:t>p</a:t>
            </a:r>
            <a:r>
              <a:rPr lang="en-US" dirty="0" smtClean="0"/>
              <a:t> – Polynomial Time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– Exponential Time</a:t>
            </a:r>
          </a:p>
          <a:p>
            <a:r>
              <a:rPr lang="en-US" dirty="0" smtClean="0"/>
              <a:t>n! </a:t>
            </a:r>
            <a:r>
              <a:rPr lang="en-US" dirty="0" smtClean="0"/>
              <a:t>– Factorial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533400" y="1295400"/>
          <a:ext cx="8153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295400"/>
          <a:ext cx="8305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 array of n elements...</a:t>
            </a:r>
          </a:p>
          <a:p>
            <a:pPr lvl="1"/>
            <a:r>
              <a:rPr lang="en-US" dirty="0" smtClean="0"/>
              <a:t>Must iterate over up to n elements for each of the n elements.</a:t>
            </a:r>
          </a:p>
          <a:p>
            <a:r>
              <a:rPr lang="en-US" dirty="0" smtClean="0"/>
              <a:t>Worse case gives us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Best case gives us </a:t>
            </a:r>
            <a:r>
              <a:rPr lang="el-GR" dirty="0" smtClean="0"/>
              <a:t>Ω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Requires a less-than-naïve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break – tell the program to ‘pause’ at a certain point (either a function or a line number)</a:t>
            </a:r>
          </a:p>
          <a:p>
            <a:pPr>
              <a:buNone/>
            </a:pPr>
            <a:r>
              <a:rPr lang="en-US" sz="2400" dirty="0" smtClean="0"/>
              <a:t>s</a:t>
            </a:r>
            <a:r>
              <a:rPr lang="en-US" sz="2400" dirty="0" smtClean="0"/>
              <a:t>tep – ‘step’ to the next executed statement</a:t>
            </a:r>
          </a:p>
          <a:p>
            <a:pPr>
              <a:buNone/>
            </a:pPr>
            <a:r>
              <a:rPr lang="en-US" sz="2400" dirty="0" smtClean="0"/>
              <a:t>n</a:t>
            </a:r>
            <a:r>
              <a:rPr lang="en-US" sz="2400" dirty="0" smtClean="0"/>
              <a:t>ext – moves to the next statement WITHOUT ‘stepping into’ called functions</a:t>
            </a:r>
          </a:p>
          <a:p>
            <a:pPr>
              <a:buNone/>
            </a:pPr>
            <a:r>
              <a:rPr lang="en-US" sz="2400" dirty="0" smtClean="0"/>
              <a:t>c</a:t>
            </a:r>
            <a:r>
              <a:rPr lang="en-US" sz="2400" dirty="0" smtClean="0"/>
              <a:t>ontinue – move ahead to the next breakpoint</a:t>
            </a:r>
          </a:p>
          <a:p>
            <a:pPr>
              <a:buNone/>
            </a:pPr>
            <a:r>
              <a:rPr lang="en-US" sz="2400" dirty="0" smtClean="0"/>
              <a:t>p</a:t>
            </a:r>
            <a:r>
              <a:rPr lang="en-US" sz="2400" dirty="0" smtClean="0"/>
              <a:t>rint – display some variable’s value</a:t>
            </a:r>
          </a:p>
          <a:p>
            <a:pPr>
              <a:buNone/>
            </a:pPr>
            <a:r>
              <a:rPr lang="en-US" sz="2400" dirty="0" err="1" smtClean="0"/>
              <a:t>b</a:t>
            </a:r>
            <a:r>
              <a:rPr lang="en-US" sz="2400" dirty="0" err="1" smtClean="0"/>
              <a:t>acktrace</a:t>
            </a:r>
            <a:r>
              <a:rPr lang="en-US" sz="2400" dirty="0" smtClean="0"/>
              <a:t> – trace back up function calls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the smallest and swap it with whatever is at the front of the array.</a:t>
            </a:r>
          </a:p>
          <a:p>
            <a:r>
              <a:rPr lang="en-US" dirty="0" smtClean="0"/>
              <a:t>Now grab the next smallest and swap with what is in position 2.</a:t>
            </a:r>
          </a:p>
          <a:p>
            <a:r>
              <a:rPr lang="en-US" dirty="0" smtClean="0"/>
              <a:t>Repeat until entire array is sorted.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variables of the same type sharing a name.</a:t>
            </a:r>
          </a:p>
          <a:p>
            <a:r>
              <a:rPr lang="en-US" dirty="0" smtClean="0"/>
              <a:t>Access each individual element in an array using an index value.</a:t>
            </a:r>
          </a:p>
          <a:p>
            <a:r>
              <a:rPr lang="en-US" dirty="0" smtClean="0"/>
              <a:t>Passed by reference, rather than by value.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Pass by Value – passing a copy of the data stored in a variable.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Pass by Reference – passing the address at which the original copy of the data is stored.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Street Address vs. Replica of the House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28674" name="Picture 2" descr="http://subprimer.org/files/modelhom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3352800"/>
            <a:ext cx="4762500" cy="24479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32004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42 </a:t>
            </a:r>
            <a:r>
              <a:rPr lang="en-US" sz="3200" dirty="0" err="1" smtClean="0"/>
              <a:t>Dunster</a:t>
            </a:r>
            <a:r>
              <a:rPr lang="en-US" sz="3200" dirty="0" smtClean="0"/>
              <a:t> Street</a:t>
            </a:r>
          </a:p>
          <a:p>
            <a:r>
              <a:rPr lang="en-US" sz="3200" dirty="0" smtClean="0"/>
              <a:t>Cambridge, MA</a:t>
            </a:r>
          </a:p>
          <a:p>
            <a:r>
              <a:rPr lang="en-US" sz="3200" dirty="0" smtClean="0"/>
              <a:t>02138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1852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6019800"/>
            <a:ext cx="1106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Value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Mailing Address vs. Contents of Mailbox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200400"/>
            <a:ext cx="350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## Kirkland Mail Center</a:t>
            </a:r>
          </a:p>
          <a:p>
            <a:r>
              <a:rPr lang="en-US" sz="3200" dirty="0" smtClean="0"/>
              <a:t>Cambridge, MA</a:t>
            </a:r>
          </a:p>
          <a:p>
            <a:r>
              <a:rPr lang="en-US" sz="3200" dirty="0" smtClean="0"/>
              <a:t>02138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1852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6019800"/>
            <a:ext cx="1106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Value</a:t>
            </a:r>
            <a:endParaRPr lang="en-US" sz="3200" dirty="0"/>
          </a:p>
        </p:txBody>
      </p:sp>
      <p:pic>
        <p:nvPicPr>
          <p:cNvPr id="33794" name="Picture 2" descr="http://www.comp.nus.edu.sg/~wongls/projects/redundant-mails/junkm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7514" y="3048000"/>
            <a:ext cx="3665886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Arrays are passed by reference.</a:t>
            </a:r>
          </a:p>
          <a:p>
            <a:r>
              <a:rPr lang="en-US" dirty="0" smtClean="0"/>
              <a:t>Passing an array gives a function the address of the </a:t>
            </a:r>
            <a:r>
              <a:rPr lang="en-US" i="1" dirty="0" smtClean="0"/>
              <a:t>start of the array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350520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numbers[6];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6019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numbers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rot="16200000" flipV="1">
            <a:off x="628650" y="5695950"/>
            <a:ext cx="6096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2410" y="4507468"/>
            <a:ext cx="13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numbers[0]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numbers[1]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numbers[2]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141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numbers[3]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0441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numbers[4]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4741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numbers[5]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Name of the array refers to starting position.</a:t>
            </a:r>
          </a:p>
          <a:p>
            <a:r>
              <a:rPr lang="en-US" dirty="0" smtClean="0"/>
              <a:t>numbers[</a:t>
            </a:r>
            <a:r>
              <a:rPr lang="en-US" dirty="0" err="1" smtClean="0"/>
              <a:t>i</a:t>
            </a:r>
            <a:r>
              <a:rPr lang="en-US" dirty="0" smtClean="0"/>
              <a:t>] accesses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</a:t>
            </a:r>
            <a:endParaRPr lang="en-US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914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4191000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350520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numbers[6];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6019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numbers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rot="16200000" flipV="1">
            <a:off x="628650" y="5695950"/>
            <a:ext cx="6096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2410" y="4507468"/>
            <a:ext cx="13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numbers[0]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numbers[1]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numbers[2]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141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numbers[3]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0441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numbers[4]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47410" y="4495800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numbers[5]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876</Words>
  <Application>Microsoft Office PowerPoint</Application>
  <PresentationFormat>On-screen Show (4:3)</PresentationFormat>
  <Paragraphs>202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Week 3</vt:lpstr>
      <vt:lpstr>This Week</vt:lpstr>
      <vt:lpstr>GDB</vt:lpstr>
      <vt:lpstr>Arrays</vt:lpstr>
      <vt:lpstr>Passing By Reference</vt:lpstr>
      <vt:lpstr>Passing By Reference</vt:lpstr>
      <vt:lpstr>Passing By Reference</vt:lpstr>
      <vt:lpstr>Arrays</vt:lpstr>
      <vt:lpstr>Arrays</vt:lpstr>
      <vt:lpstr>Recursion</vt:lpstr>
      <vt:lpstr>What is Recursion?</vt:lpstr>
      <vt:lpstr>Components of Recursive Function</vt:lpstr>
      <vt:lpstr>Recursion Example #1</vt:lpstr>
      <vt:lpstr>Recursion Example #1</vt:lpstr>
      <vt:lpstr>Recursion Example #2</vt:lpstr>
      <vt:lpstr>Recursion Example #2</vt:lpstr>
      <vt:lpstr>Recursion Example #2</vt:lpstr>
      <vt:lpstr>Call Stack</vt:lpstr>
      <vt:lpstr>Call Stack</vt:lpstr>
      <vt:lpstr>I N C E P T I O N</vt:lpstr>
      <vt:lpstr>I N C E P T I O N</vt:lpstr>
      <vt:lpstr>Linear Search</vt:lpstr>
      <vt:lpstr>Binary Search</vt:lpstr>
      <vt:lpstr>Asymptotic Notation</vt:lpstr>
      <vt:lpstr>Asymptotic Notation</vt:lpstr>
      <vt:lpstr>Asymptotic Notation</vt:lpstr>
      <vt:lpstr>Runtime</vt:lpstr>
      <vt:lpstr>Runtime</vt:lpstr>
      <vt:lpstr>Bubble Sort</vt:lpstr>
      <vt:lpstr>Selection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Matthew Chartier</dc:creator>
  <cp:lastModifiedBy>Matthew Chartier</cp:lastModifiedBy>
  <cp:revision>48</cp:revision>
  <dcterms:created xsi:type="dcterms:W3CDTF">2010-08-18T05:16:29Z</dcterms:created>
  <dcterms:modified xsi:type="dcterms:W3CDTF">2010-09-26T07:04:57Z</dcterms:modified>
</cp:coreProperties>
</file>