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79" r:id="rId9"/>
    <p:sldId id="264" r:id="rId10"/>
    <p:sldId id="267" r:id="rId11"/>
    <p:sldId id="268" r:id="rId12"/>
    <p:sldId id="265" r:id="rId13"/>
    <p:sldId id="266" r:id="rId14"/>
    <p:sldId id="269" r:id="rId15"/>
    <p:sldId id="270" r:id="rId16"/>
    <p:sldId id="271" r:id="rId17"/>
    <p:sldId id="272" r:id="rId18"/>
    <p:sldId id="273" r:id="rId19"/>
    <p:sldId id="280" r:id="rId20"/>
    <p:sldId id="274" r:id="rId21"/>
    <p:sldId id="275" r:id="rId22"/>
    <p:sldId id="276" r:id="rId23"/>
    <p:sldId id="278" r:id="rId24"/>
    <p:sldId id="277" r:id="rId25"/>
    <p:sldId id="281" r:id="rId26"/>
    <p:sldId id="284" r:id="rId27"/>
    <p:sldId id="282" r:id="rId28"/>
    <p:sldId id="283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88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FEB02D-58DD-4EAB-9EB6-14FCAF0EE765}" type="datetimeFigureOut">
              <a:rPr lang="en-US" smtClean="0"/>
              <a:pPr/>
              <a:t>9/17/2010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71EFFD-338B-45A0-9D6A-FEED2F5B26F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E4B2D-DFD6-46E3-BF72-CA2038798972}" type="datetimeFigureOut">
              <a:rPr lang="en-US" smtClean="0"/>
              <a:pPr/>
              <a:t>9/17/2010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6DC49-7B40-40F5-B7EE-E9521AFD35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E4B2D-DFD6-46E3-BF72-CA2038798972}" type="datetimeFigureOut">
              <a:rPr lang="en-US" smtClean="0"/>
              <a:pPr/>
              <a:t>9/17/2010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6DC49-7B40-40F5-B7EE-E9521AFD35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E4B2D-DFD6-46E3-BF72-CA2038798972}" type="datetimeFigureOut">
              <a:rPr lang="en-US" smtClean="0"/>
              <a:pPr/>
              <a:t>9/17/2010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6DC49-7B40-40F5-B7EE-E9521AFD35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E4B2D-DFD6-46E3-BF72-CA2038798972}" type="datetimeFigureOut">
              <a:rPr lang="en-US" smtClean="0"/>
              <a:pPr/>
              <a:t>9/17/2010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6DC49-7B40-40F5-B7EE-E9521AFD35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E4B2D-DFD6-46E3-BF72-CA2038798972}" type="datetimeFigureOut">
              <a:rPr lang="en-US" smtClean="0"/>
              <a:pPr/>
              <a:t>9/17/2010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6DC49-7B40-40F5-B7EE-E9521AFD35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E4B2D-DFD6-46E3-BF72-CA2038798972}" type="datetimeFigureOut">
              <a:rPr lang="en-US" smtClean="0"/>
              <a:pPr/>
              <a:t>9/17/2010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6DC49-7B40-40F5-B7EE-E9521AFD35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E4B2D-DFD6-46E3-BF72-CA2038798972}" type="datetimeFigureOut">
              <a:rPr lang="en-US" smtClean="0"/>
              <a:pPr/>
              <a:t>9/17/2010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6DC49-7B40-40F5-B7EE-E9521AFD35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E4B2D-DFD6-46E3-BF72-CA2038798972}" type="datetimeFigureOut">
              <a:rPr lang="en-US" smtClean="0"/>
              <a:pPr/>
              <a:t>9/17/2010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6DC49-7B40-40F5-B7EE-E9521AFD35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E4B2D-DFD6-46E3-BF72-CA2038798972}" type="datetimeFigureOut">
              <a:rPr lang="en-US" smtClean="0"/>
              <a:pPr/>
              <a:t>9/17/2010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6DC49-7B40-40F5-B7EE-E9521AFD35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E4B2D-DFD6-46E3-BF72-CA2038798972}" type="datetimeFigureOut">
              <a:rPr lang="en-US" smtClean="0"/>
              <a:pPr/>
              <a:t>9/17/2010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6DC49-7B40-40F5-B7EE-E9521AFD35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E4B2D-DFD6-46E3-BF72-CA2038798972}" type="datetimeFigureOut">
              <a:rPr lang="en-US" smtClean="0"/>
              <a:pPr/>
              <a:t>9/17/2010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6DC49-7B40-40F5-B7EE-E9521AFD35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DE4B2D-DFD6-46E3-BF72-CA2038798972}" type="datetimeFigureOut">
              <a:rPr lang="en-US" smtClean="0"/>
              <a:pPr/>
              <a:t>9/17/2010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F6DC49-7B40-40F5-B7EE-E9521AFD352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Week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dirty="0" smtClean="0"/>
              <a:t>Two Types of Variables:</a:t>
            </a:r>
          </a:p>
          <a:p>
            <a:r>
              <a:rPr lang="en-US" dirty="0" smtClean="0"/>
              <a:t>Local Variables</a:t>
            </a:r>
          </a:p>
          <a:p>
            <a:pPr lvl="1"/>
            <a:r>
              <a:rPr lang="en-US" dirty="0" smtClean="0"/>
              <a:t>Declared inside of a function.</a:t>
            </a:r>
          </a:p>
          <a:p>
            <a:pPr lvl="1"/>
            <a:r>
              <a:rPr lang="en-US" dirty="0" smtClean="0"/>
              <a:t>Exist only within that function.</a:t>
            </a:r>
            <a:endParaRPr lang="en-US" dirty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Global Variables</a:t>
            </a:r>
          </a:p>
          <a:p>
            <a:pPr lvl="1"/>
            <a:r>
              <a:rPr lang="en-US" dirty="0" smtClean="0"/>
              <a:t>Declared outside of </a:t>
            </a:r>
            <a:r>
              <a:rPr lang="en-US" i="1" dirty="0" smtClean="0"/>
              <a:t>all functions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May be accessed or changed from anywhere!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Passing Variables to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09599"/>
          </a:xfrm>
        </p:spPr>
        <p:txBody>
          <a:bodyPr/>
          <a:lstStyle/>
          <a:p>
            <a:r>
              <a:rPr lang="en-US" dirty="0" smtClean="0"/>
              <a:t>Variables are passed to functions by value.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5562600" y="2743200"/>
            <a:ext cx="838200" cy="83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638800" y="2743200"/>
            <a:ext cx="685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/>
              <a:t>7</a:t>
            </a:r>
            <a:endParaRPr lang="en-US" sz="4800" dirty="0"/>
          </a:p>
        </p:txBody>
      </p:sp>
      <p:sp>
        <p:nvSpPr>
          <p:cNvPr id="7" name="TextBox 6"/>
          <p:cNvSpPr txBox="1"/>
          <p:nvPr/>
        </p:nvSpPr>
        <p:spPr>
          <a:xfrm>
            <a:off x="5791200" y="3429000"/>
            <a:ext cx="30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x</a:t>
            </a:r>
            <a:endParaRPr lang="en-US" sz="3600" dirty="0"/>
          </a:p>
        </p:txBody>
      </p:sp>
      <p:sp>
        <p:nvSpPr>
          <p:cNvPr id="8" name="TextBox 7"/>
          <p:cNvSpPr txBox="1"/>
          <p:nvPr/>
        </p:nvSpPr>
        <p:spPr>
          <a:xfrm>
            <a:off x="609600" y="2667000"/>
            <a:ext cx="2743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i</a:t>
            </a:r>
            <a:r>
              <a:rPr lang="en-US" sz="3200" dirty="0" err="1" smtClean="0"/>
              <a:t>nt</a:t>
            </a:r>
            <a:r>
              <a:rPr lang="en-US" sz="3200" dirty="0" smtClean="0"/>
              <a:t> x = 7;</a:t>
            </a:r>
          </a:p>
          <a:p>
            <a:endParaRPr lang="en-US" sz="3200" dirty="0"/>
          </a:p>
          <a:p>
            <a:r>
              <a:rPr lang="en-US" sz="3200" dirty="0" err="1"/>
              <a:t>i</a:t>
            </a:r>
            <a:r>
              <a:rPr lang="en-US" sz="3200" dirty="0" err="1" smtClean="0"/>
              <a:t>nt</a:t>
            </a:r>
            <a:r>
              <a:rPr lang="en-US" sz="3200" dirty="0" smtClean="0"/>
              <a:t> y = </a:t>
            </a:r>
            <a:r>
              <a:rPr lang="en-US" sz="3200" dirty="0" err="1" smtClean="0"/>
              <a:t>func</a:t>
            </a:r>
            <a:r>
              <a:rPr lang="en-US" sz="3200" dirty="0" smtClean="0"/>
              <a:t>(7);</a:t>
            </a:r>
            <a:endParaRPr lang="en-US" sz="3200" dirty="0"/>
          </a:p>
        </p:txBody>
      </p:sp>
      <p:sp>
        <p:nvSpPr>
          <p:cNvPr id="9" name="Rectangle 8"/>
          <p:cNvSpPr/>
          <p:nvPr/>
        </p:nvSpPr>
        <p:spPr>
          <a:xfrm>
            <a:off x="7467600" y="2743200"/>
            <a:ext cx="838200" cy="83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467600" y="2743200"/>
            <a:ext cx="838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/>
              <a:t>49</a:t>
            </a:r>
            <a:endParaRPr lang="en-US" sz="4800" dirty="0"/>
          </a:p>
        </p:txBody>
      </p:sp>
      <p:sp>
        <p:nvSpPr>
          <p:cNvPr id="11" name="TextBox 10"/>
          <p:cNvSpPr txBox="1"/>
          <p:nvPr/>
        </p:nvSpPr>
        <p:spPr>
          <a:xfrm>
            <a:off x="7696200" y="3429000"/>
            <a:ext cx="30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y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248400" y="4953000"/>
            <a:ext cx="1447800" cy="914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err="1" smtClean="0">
                <a:solidFill>
                  <a:schemeClr val="bg1"/>
                </a:solidFill>
              </a:rPr>
              <a:t>func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248400" y="4114800"/>
            <a:ext cx="1447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7</a:t>
            </a:r>
            <a:endParaRPr lang="en-US" sz="3200" b="1" dirty="0"/>
          </a:p>
        </p:txBody>
      </p:sp>
      <p:sp>
        <p:nvSpPr>
          <p:cNvPr id="15" name="Right Arrow 14"/>
          <p:cNvSpPr/>
          <p:nvPr/>
        </p:nvSpPr>
        <p:spPr>
          <a:xfrm rot="5400000">
            <a:off x="6842759" y="4587242"/>
            <a:ext cx="228601" cy="350519"/>
          </a:xfrm>
          <a:prstGeom prst="rightArrow">
            <a:avLst/>
          </a:prstGeom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248400" y="6248400"/>
            <a:ext cx="1447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49</a:t>
            </a:r>
            <a:endParaRPr lang="en-US" sz="3200" b="1" dirty="0"/>
          </a:p>
        </p:txBody>
      </p:sp>
      <p:sp>
        <p:nvSpPr>
          <p:cNvPr id="18" name="Right Arrow 17"/>
          <p:cNvSpPr/>
          <p:nvPr/>
        </p:nvSpPr>
        <p:spPr>
          <a:xfrm rot="5400000">
            <a:off x="6842759" y="5882640"/>
            <a:ext cx="228601" cy="350519"/>
          </a:xfrm>
          <a:prstGeom prst="rightArrow">
            <a:avLst/>
          </a:prstGeom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638800" y="2743200"/>
            <a:ext cx="685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/>
              <a:t>7</a:t>
            </a:r>
            <a:endParaRPr lang="en-US" sz="4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4.96762E-6 L 0.10834 -4.96762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000"/>
                            </p:stCondLst>
                            <p:childTnLst>
                              <p:par>
                                <p:cTn id="15" presetID="7" presetClass="emph" presetSubtype="2" autoRev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B1313"/>
                                      </p:to>
                                    </p:animClr>
                                    <p:set>
                                      <p:cBhvr>
                                        <p:cTn id="1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6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0" grpId="0"/>
      <p:bldP spid="20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Function Call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err="1" smtClean="0"/>
              <a:t>int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main(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argc</a:t>
            </a:r>
            <a:r>
              <a:rPr lang="en-US" dirty="0" smtClean="0"/>
              <a:t>, char* </a:t>
            </a:r>
            <a:r>
              <a:rPr lang="en-US" dirty="0" err="1" smtClean="0"/>
              <a:t>argv</a:t>
            </a:r>
            <a:r>
              <a:rPr lang="en-US" dirty="0" smtClean="0"/>
              <a:t>[])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int</a:t>
            </a:r>
            <a:r>
              <a:rPr lang="en-US" dirty="0" smtClean="0"/>
              <a:t> x = 5;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int</a:t>
            </a:r>
            <a:r>
              <a:rPr lang="en-US" dirty="0" smtClean="0"/>
              <a:t> y = triple(x);</a:t>
            </a:r>
            <a:endParaRPr lang="en-US" dirty="0"/>
          </a:p>
          <a:p>
            <a:pPr>
              <a:buNone/>
            </a:pPr>
            <a:r>
              <a:rPr lang="en-US" dirty="0" smtClean="0"/>
              <a:t>    // what is y now?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// what about x?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0" y="1600200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triple(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lang="en-US" sz="3200" dirty="0"/>
              <a:t> x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x = x * 3;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3200" dirty="0"/>
              <a:t>	</a:t>
            </a:r>
            <a:r>
              <a:rPr lang="en-US" sz="3200" dirty="0" smtClean="0"/>
              <a:t>return x;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Function Call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err="1" smtClean="0"/>
              <a:t>int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main(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argc</a:t>
            </a:r>
            <a:r>
              <a:rPr lang="en-US" dirty="0" smtClean="0"/>
              <a:t>, char* </a:t>
            </a:r>
            <a:r>
              <a:rPr lang="en-US" dirty="0" err="1" smtClean="0"/>
              <a:t>argv</a:t>
            </a:r>
            <a:r>
              <a:rPr lang="en-US" dirty="0" smtClean="0"/>
              <a:t>[])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int</a:t>
            </a:r>
            <a:r>
              <a:rPr lang="en-US" dirty="0" smtClean="0"/>
              <a:t> x = 5;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int</a:t>
            </a:r>
            <a:r>
              <a:rPr lang="en-US" dirty="0" smtClean="0"/>
              <a:t> y = triple(x);</a:t>
            </a:r>
            <a:endParaRPr lang="en-US" dirty="0"/>
          </a:p>
          <a:p>
            <a:pPr>
              <a:buNone/>
            </a:pPr>
            <a:r>
              <a:rPr lang="en-US" dirty="0" smtClean="0"/>
              <a:t>    // what is y now?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// what about x?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0" y="1600200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triple(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lang="en-US" sz="3200" dirty="0"/>
              <a:t> </a:t>
            </a:r>
            <a:r>
              <a:rPr lang="en-US" sz="3200" b="1" dirty="0" err="1" smtClean="0"/>
              <a:t>val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val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</a:t>
            </a:r>
            <a:r>
              <a:rPr kumimoji="0" lang="en-US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val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* 3;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3200" dirty="0"/>
              <a:t>	</a:t>
            </a:r>
            <a:r>
              <a:rPr lang="en-US" sz="3200" dirty="0" smtClean="0"/>
              <a:t>return </a:t>
            </a:r>
            <a:r>
              <a:rPr lang="en-US" sz="3200" b="1" dirty="0" err="1" smtClean="0"/>
              <a:t>val</a:t>
            </a:r>
            <a:r>
              <a:rPr lang="en-US" sz="3200" dirty="0" smtClean="0"/>
              <a:t>;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</p:txBody>
      </p:sp>
      <p:sp>
        <p:nvSpPr>
          <p:cNvPr id="5" name="Line Callout 1 4"/>
          <p:cNvSpPr/>
          <p:nvPr/>
        </p:nvSpPr>
        <p:spPr>
          <a:xfrm>
            <a:off x="5334000" y="5105400"/>
            <a:ext cx="3581400" cy="1600200"/>
          </a:xfrm>
          <a:prstGeom prst="borderCallout1">
            <a:avLst>
              <a:gd name="adj1" fmla="val -371"/>
              <a:gd name="adj2" fmla="val 77062"/>
              <a:gd name="adj3" fmla="val -149918"/>
              <a:gd name="adj4" fmla="val 3118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486400" y="5181600"/>
            <a:ext cx="3505200" cy="1241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aseline="-25000" dirty="0" smtClean="0"/>
              <a:t>Local variable is distinct; its</a:t>
            </a:r>
            <a:r>
              <a:rPr lang="en-US" sz="3200" dirty="0" smtClean="0"/>
              <a:t> </a:t>
            </a:r>
            <a:r>
              <a:rPr lang="en-US" sz="3200" baseline="-25000" dirty="0" smtClean="0"/>
              <a:t>name, whether re-used from main or not, is irrelevant!</a:t>
            </a:r>
            <a:endParaRPr lang="en-US" sz="3200" baseline="-25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Magic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71800"/>
            <a:ext cx="8229600" cy="1371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600" dirty="0" smtClean="0"/>
              <a:t>‘Magic number’ – a constant value which is hard-coded into a program.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Magic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943600"/>
            <a:ext cx="8229600" cy="685800"/>
          </a:xfrm>
        </p:spPr>
        <p:txBody>
          <a:bodyPr/>
          <a:lstStyle/>
          <a:p>
            <a:pPr algn="ctr">
              <a:buNone/>
            </a:pPr>
            <a:r>
              <a:rPr lang="en-US" dirty="0" smtClean="0"/>
              <a:t>Magic is bad.</a:t>
            </a:r>
            <a:endParaRPr lang="en-US" dirty="0"/>
          </a:p>
        </p:txBody>
      </p:sp>
      <p:pic>
        <p:nvPicPr>
          <p:cNvPr id="1026" name="Picture 2" descr="http://mtgcolorpie.files.wordpress.com/2010/01/gob-magic.jpg?w=440&amp;h=24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1752600"/>
            <a:ext cx="6511636" cy="3581400"/>
          </a:xfrm>
          <a:prstGeom prst="rect">
            <a:avLst/>
          </a:prstGeom>
          <a:noFill/>
        </p:spPr>
      </p:pic>
      <p:sp>
        <p:nvSpPr>
          <p:cNvPr id="5" name="Oval 4"/>
          <p:cNvSpPr/>
          <p:nvPr/>
        </p:nvSpPr>
        <p:spPr>
          <a:xfrm>
            <a:off x="2438400" y="1600200"/>
            <a:ext cx="4191000" cy="4114800"/>
          </a:xfrm>
          <a:prstGeom prst="ellipse">
            <a:avLst/>
          </a:prstGeom>
          <a:noFill/>
          <a:ln w="2540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>
            <a:stCxn id="5" idx="7"/>
            <a:endCxn id="5" idx="3"/>
          </p:cNvCxnSpPr>
          <p:nvPr/>
        </p:nvCxnSpPr>
        <p:spPr>
          <a:xfrm rot="16200000" flipH="1" flipV="1">
            <a:off x="3079098" y="2175858"/>
            <a:ext cx="2909604" cy="2963484"/>
          </a:xfrm>
          <a:prstGeom prst="line">
            <a:avLst/>
          </a:prstGeom>
          <a:ln w="2540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749883" y="6581001"/>
            <a:ext cx="2394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Image: Arrested Development, Fox</a:t>
            </a:r>
            <a:endParaRPr lang="en-US" sz="12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Magic Number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5052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/>
              <a:t>for(</a:t>
            </a:r>
            <a:r>
              <a:rPr lang="en-US" sz="2800" dirty="0" err="1" smtClean="0"/>
              <a:t>int</a:t>
            </a:r>
            <a:r>
              <a:rPr lang="en-US" sz="2800" dirty="0" smtClean="0"/>
              <a:t> </a:t>
            </a:r>
            <a:r>
              <a:rPr lang="en-US" sz="2800" dirty="0" err="1" smtClean="0"/>
              <a:t>i</a:t>
            </a:r>
            <a:r>
              <a:rPr lang="en-US" sz="2800" dirty="0" smtClean="0"/>
              <a:t> = 0; </a:t>
            </a:r>
            <a:r>
              <a:rPr lang="en-US" sz="2800" dirty="0" err="1" smtClean="0"/>
              <a:t>i</a:t>
            </a:r>
            <a:r>
              <a:rPr lang="en-US" sz="2800" dirty="0" smtClean="0"/>
              <a:t> &lt; 8; </a:t>
            </a:r>
            <a:r>
              <a:rPr lang="en-US" sz="2800" dirty="0" err="1" smtClean="0"/>
              <a:t>i</a:t>
            </a:r>
            <a:r>
              <a:rPr lang="en-US" sz="2800" dirty="0" smtClean="0"/>
              <a:t>++)</a:t>
            </a:r>
          </a:p>
          <a:p>
            <a:pPr>
              <a:buNone/>
            </a:pPr>
            <a:r>
              <a:rPr lang="en-US" sz="2800" dirty="0" smtClean="0"/>
              <a:t>{</a:t>
            </a:r>
          </a:p>
          <a:p>
            <a:pPr>
              <a:buNone/>
            </a:pPr>
            <a:r>
              <a:rPr lang="en-US" sz="2800" dirty="0" smtClean="0"/>
              <a:t>	// do stuff</a:t>
            </a:r>
          </a:p>
          <a:p>
            <a:pPr>
              <a:buNone/>
            </a:pPr>
            <a:r>
              <a:rPr lang="en-US" sz="2800" dirty="0" smtClean="0"/>
              <a:t>}</a:t>
            </a:r>
            <a:endParaRPr lang="en-US" sz="28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962400" y="1600200"/>
            <a:ext cx="5029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#define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num_iters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8</a:t>
            </a:r>
            <a:endParaRPr lang="en-US" sz="2800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800" dirty="0" smtClean="0"/>
              <a:t>...</a:t>
            </a:r>
            <a:endParaRPr lang="en-US" sz="2800" noProof="0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for(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0;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&lt;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num_iters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++)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// do stuff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9600" y="5410200"/>
            <a:ext cx="236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This is bad.</a:t>
            </a:r>
            <a:endParaRPr lang="en-US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3894587" y="5410200"/>
            <a:ext cx="26586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This is better.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structures which hold sets of same types of values.</a:t>
            </a:r>
          </a:p>
          <a:p>
            <a:endParaRPr lang="en-US" dirty="0"/>
          </a:p>
          <a:p>
            <a:r>
              <a:rPr lang="en-US" dirty="0" smtClean="0"/>
              <a:t>Allows multiple related values to be stored under one name.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numbers[4];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smtClean="0"/>
              <a:t>numbers[0] = 7;</a:t>
            </a:r>
          </a:p>
          <a:p>
            <a:pPr>
              <a:buNone/>
            </a:pPr>
            <a:r>
              <a:rPr lang="en-US" dirty="0" smtClean="0"/>
              <a:t>numbers[1] = 8;</a:t>
            </a:r>
          </a:p>
          <a:p>
            <a:pPr>
              <a:buNone/>
            </a:pPr>
            <a:r>
              <a:rPr lang="en-US" dirty="0" smtClean="0"/>
              <a:t>numbers[3] = 2;</a:t>
            </a:r>
          </a:p>
          <a:p>
            <a:pPr>
              <a:buNone/>
            </a:pPr>
            <a:r>
              <a:rPr lang="en-US" dirty="0" smtClean="0"/>
              <a:t>numbers[2] = 5;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724400" y="1676400"/>
            <a:ext cx="6858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410200" y="1676400"/>
            <a:ext cx="6858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096000" y="1676400"/>
            <a:ext cx="6858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781800" y="1676400"/>
            <a:ext cx="6858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876800" y="1752600"/>
            <a:ext cx="38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?</a:t>
            </a:r>
            <a:endParaRPr lang="en-US" sz="32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562600" y="1752600"/>
            <a:ext cx="3754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?</a:t>
            </a:r>
            <a:endParaRPr lang="en-US" sz="3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6248400" y="1752600"/>
            <a:ext cx="3754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?</a:t>
            </a:r>
            <a:endParaRPr lang="en-US" sz="3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6934200" y="1752600"/>
            <a:ext cx="3754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?</a:t>
            </a:r>
            <a:endParaRPr lang="en-US" sz="32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029200" y="2667000"/>
            <a:ext cx="213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numbers</a:t>
            </a:r>
            <a:endParaRPr lang="en-US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4724400" y="2362200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0           1           2          3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876800" y="175260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7</a:t>
            </a:r>
            <a:endParaRPr lang="en-US" sz="3200" dirty="0"/>
          </a:p>
        </p:txBody>
      </p:sp>
      <p:sp>
        <p:nvSpPr>
          <p:cNvPr id="16" name="TextBox 15"/>
          <p:cNvSpPr txBox="1"/>
          <p:nvPr/>
        </p:nvSpPr>
        <p:spPr>
          <a:xfrm>
            <a:off x="5562600" y="175260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8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248400" y="175260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5</a:t>
            </a:r>
            <a:endParaRPr lang="en-US" sz="3200" dirty="0"/>
          </a:p>
        </p:txBody>
      </p:sp>
      <p:sp>
        <p:nvSpPr>
          <p:cNvPr id="18" name="TextBox 17"/>
          <p:cNvSpPr txBox="1"/>
          <p:nvPr/>
        </p:nvSpPr>
        <p:spPr>
          <a:xfrm>
            <a:off x="6934200" y="175260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2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5" grpId="0"/>
      <p:bldP spid="16" grpId="0"/>
      <p:bldP spid="17" grpId="0"/>
      <p:bldP spid="1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also initialize an entire array at once:</a:t>
            </a:r>
          </a:p>
          <a:p>
            <a:endParaRPr lang="en-US" dirty="0"/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int</a:t>
            </a:r>
            <a:r>
              <a:rPr lang="en-US" dirty="0" smtClean="0"/>
              <a:t> numbers[4] = {7, 8, 5, 2};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a Function?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Grouped lines of code with a unified purpose.</a:t>
            </a:r>
          </a:p>
          <a:p>
            <a:endParaRPr lang="en-US" dirty="0" smtClean="0"/>
          </a:p>
          <a:p>
            <a:r>
              <a:rPr lang="en-US" dirty="0" smtClean="0"/>
              <a:t>A ‘black box’. Accepts input, returns output.</a:t>
            </a:r>
          </a:p>
        </p:txBody>
      </p:sp>
      <p:sp>
        <p:nvSpPr>
          <p:cNvPr id="4" name="Rectangle 3"/>
          <p:cNvSpPr/>
          <p:nvPr/>
        </p:nvSpPr>
        <p:spPr>
          <a:xfrm>
            <a:off x="3581400" y="4114800"/>
            <a:ext cx="2057400" cy="1219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i="1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5" name="Rectangle 4"/>
          <p:cNvSpPr/>
          <p:nvPr/>
        </p:nvSpPr>
        <p:spPr>
          <a:xfrm>
            <a:off x="990600" y="4419600"/>
            <a:ext cx="1447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x</a:t>
            </a:r>
            <a:endParaRPr lang="en-US" sz="3200" b="1" dirty="0"/>
          </a:p>
        </p:txBody>
      </p:sp>
      <p:sp>
        <p:nvSpPr>
          <p:cNvPr id="6" name="Rectangle 5"/>
          <p:cNvSpPr/>
          <p:nvPr/>
        </p:nvSpPr>
        <p:spPr>
          <a:xfrm>
            <a:off x="6781800" y="4419600"/>
            <a:ext cx="1447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f(x)</a:t>
            </a:r>
            <a:endParaRPr lang="en-US" sz="3200" b="1" dirty="0"/>
          </a:p>
        </p:txBody>
      </p:sp>
      <p:sp>
        <p:nvSpPr>
          <p:cNvPr id="7" name="Right Arrow 6"/>
          <p:cNvSpPr/>
          <p:nvPr/>
        </p:nvSpPr>
        <p:spPr>
          <a:xfrm>
            <a:off x="2590800" y="4648200"/>
            <a:ext cx="838200" cy="45719"/>
          </a:xfrm>
          <a:prstGeom prst="rightArrow">
            <a:avLst/>
          </a:prstGeom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5791200" y="4648200"/>
            <a:ext cx="838200" cy="45719"/>
          </a:xfrm>
          <a:prstGeom prst="rightArrow">
            <a:avLst/>
          </a:prstGeom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Multi-Dimensional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single-dimensional case, specify particular element of an array using one index value.</a:t>
            </a:r>
          </a:p>
          <a:p>
            <a:r>
              <a:rPr lang="en-US" dirty="0" smtClean="0"/>
              <a:t>With multi-dimensional arrays, elements are specified using multiple index values.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Multi-Dimensional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Useful when it makes more sense to think of an array in terms of being multi-dimensional.</a:t>
            </a:r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2895600"/>
            <a:ext cx="6830483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01" name="Picture 5" descr="http://www.gameideasforkids.com/images/tictacto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76600" y="4267200"/>
            <a:ext cx="2438400" cy="24384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Multi-Dimensional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1"/>
            <a:ext cx="4114800" cy="3657600"/>
          </a:xfrm>
        </p:spPr>
        <p:txBody>
          <a:bodyPr/>
          <a:lstStyle/>
          <a:p>
            <a:pPr algn="ctr"/>
            <a:r>
              <a:rPr lang="en-US" dirty="0" smtClean="0"/>
              <a:t>array[0][0]</a:t>
            </a:r>
          </a:p>
          <a:p>
            <a:pPr algn="ctr"/>
            <a:r>
              <a:rPr lang="en-US" dirty="0" smtClean="0"/>
              <a:t>array[0][1]</a:t>
            </a:r>
          </a:p>
          <a:p>
            <a:pPr algn="ctr"/>
            <a:r>
              <a:rPr lang="en-US" dirty="0" smtClean="0"/>
              <a:t>array[1][0]</a:t>
            </a:r>
          </a:p>
          <a:p>
            <a:pPr algn="ctr"/>
            <a:r>
              <a:rPr lang="en-US" dirty="0" smtClean="0"/>
              <a:t>array[1][1]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638800" y="2819400"/>
            <a:ext cx="914400" cy="83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553200" y="2819400"/>
            <a:ext cx="914400" cy="83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638800" y="3657600"/>
            <a:ext cx="914400" cy="83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553200" y="3657600"/>
            <a:ext cx="914400" cy="83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648200" y="2971800"/>
            <a:ext cx="8915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[0][ ]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4671009" y="3820180"/>
            <a:ext cx="8915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[1][ ]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5638800" y="2209800"/>
            <a:ext cx="8098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[][0]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6553200" y="2209800"/>
            <a:ext cx="8915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[][1 ]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Multi-Dimensional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think of multi-dimensional arrays in geometric terms, but this is irrelevant to the computer.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90600" y="3810000"/>
            <a:ext cx="6858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676400" y="3810000"/>
            <a:ext cx="6858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362200" y="3810000"/>
            <a:ext cx="6858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048000" y="3810000"/>
            <a:ext cx="6858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90600" y="4495800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0           1           2          3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876800" y="3810000"/>
            <a:ext cx="914400" cy="83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791200" y="3810000"/>
            <a:ext cx="914400" cy="83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876800" y="4648200"/>
            <a:ext cx="914400" cy="83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791200" y="4648200"/>
            <a:ext cx="914400" cy="83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886200" y="3962400"/>
            <a:ext cx="8915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[0][ ]</a:t>
            </a:r>
            <a:endParaRPr lang="en-US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3909009" y="4810780"/>
            <a:ext cx="8915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[1][ ]</a:t>
            </a:r>
            <a:endParaRPr 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4876800" y="3200400"/>
            <a:ext cx="8098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[][0]</a:t>
            </a:r>
            <a:endParaRPr 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5791200" y="3200400"/>
            <a:ext cx="8915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[][1 ]</a:t>
            </a:r>
            <a:endParaRPr lang="en-US" sz="2800" dirty="0"/>
          </a:p>
        </p:txBody>
      </p:sp>
      <p:sp>
        <p:nvSpPr>
          <p:cNvPr id="17" name="TextBox 16"/>
          <p:cNvSpPr txBox="1"/>
          <p:nvPr/>
        </p:nvSpPr>
        <p:spPr>
          <a:xfrm>
            <a:off x="762000" y="5486400"/>
            <a:ext cx="276825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array1D[0] == array2D[0][0]</a:t>
            </a:r>
          </a:p>
          <a:p>
            <a:r>
              <a:rPr lang="en-US" dirty="0" smtClean="0"/>
              <a:t>array1D[1] == array2D[0][1]</a:t>
            </a:r>
          </a:p>
          <a:p>
            <a:r>
              <a:rPr lang="en-US" dirty="0" smtClean="0"/>
              <a:t>array1D[2] == array2D[1][0]</a:t>
            </a:r>
          </a:p>
          <a:p>
            <a:r>
              <a:rPr lang="en-US" dirty="0" smtClean="0"/>
              <a:t>array1D[3] == array2D[1][1]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886200" y="5562600"/>
            <a:ext cx="5029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New referencing method, same old data structure!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 0 " pathEditMode="relative" ptsTypes="AA">
                                      <p:cBhvr>
                                        <p:cTn id="24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 0 " pathEditMode="relative" ptsTypes="AA">
                                      <p:cBhvr>
                                        <p:cTn id="2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 -4.94912E-6 L 0.2 -0.1221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1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 -4.94912E-6 L 0.2 -0.1221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2" grpId="0" animBg="1"/>
      <p:bldP spid="12" grpId="1" animBg="1"/>
      <p:bldP spid="13" grpId="0"/>
      <p:bldP spid="14" grpId="0"/>
      <p:bldP spid="15" grpId="0"/>
      <p:bldP spid="16" grpId="0"/>
      <p:bldP spid="2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Passing Arrays to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Arrays are not primitive data types, rather they are data structures which contain them.</a:t>
            </a:r>
          </a:p>
          <a:p>
            <a:endParaRPr lang="en-US" dirty="0"/>
          </a:p>
          <a:p>
            <a:r>
              <a:rPr lang="en-US" dirty="0" smtClean="0"/>
              <a:t>An array does not have a ‘value’ in the same sense that a primitive data variable does.</a:t>
            </a:r>
          </a:p>
          <a:p>
            <a:endParaRPr lang="en-US" dirty="0"/>
          </a:p>
          <a:p>
            <a:r>
              <a:rPr lang="en-US" dirty="0" smtClean="0"/>
              <a:t>Arrays are passed to functions by ‘reference’, rather than by ‘value’.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Passing Arrays to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Arrays are not primitive data types, rather they are data structures which contain them.</a:t>
            </a:r>
          </a:p>
          <a:p>
            <a:endParaRPr lang="en-US" dirty="0"/>
          </a:p>
          <a:p>
            <a:r>
              <a:rPr lang="en-US" dirty="0" smtClean="0"/>
              <a:t>An array does not have a ‘value’ in the same sense that a primitive data variable does.</a:t>
            </a:r>
          </a:p>
          <a:p>
            <a:endParaRPr lang="en-US" dirty="0"/>
          </a:p>
          <a:p>
            <a:r>
              <a:rPr lang="en-US" dirty="0" smtClean="0"/>
              <a:t>Arrays are passed to functions by ‘reference’, rather than by ‘value’.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Crypto</a:t>
            </a:r>
            <a:endParaRPr lang="en-US" dirty="0"/>
          </a:p>
        </p:txBody>
      </p:sp>
      <p:pic>
        <p:nvPicPr>
          <p:cNvPr id="1026" name="Picture 2" descr="http://3.bp.blogspot.com/_VM6Ea12S_FQ/SX-80UG4e_I/AAAAAAAAAQ8/KLKQ9ofjjQw/s400/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1752600"/>
            <a:ext cx="5052131" cy="40290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Caesar Cipher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Rotate characters by n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" y="3296920"/>
          <a:ext cx="885360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182"/>
                <a:gridCol w="340753"/>
                <a:gridCol w="320725"/>
                <a:gridCol w="342182"/>
                <a:gridCol w="319295"/>
                <a:gridCol w="306420"/>
                <a:gridCol w="387960"/>
                <a:gridCol w="345044"/>
                <a:gridCol w="347906"/>
                <a:gridCol w="317865"/>
                <a:gridCol w="350767"/>
                <a:gridCol w="323586"/>
                <a:gridCol w="392252"/>
                <a:gridCol w="347906"/>
                <a:gridCol w="350767"/>
                <a:gridCol w="329309"/>
                <a:gridCol w="395114"/>
                <a:gridCol w="327878"/>
                <a:gridCol w="312143"/>
                <a:gridCol w="313573"/>
                <a:gridCol w="346475"/>
                <a:gridCol w="333600"/>
                <a:gridCol w="399405"/>
                <a:gridCol w="339322"/>
                <a:gridCol w="301973"/>
                <a:gridCol w="31919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F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G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H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I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J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K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O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Q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U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V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W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X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Y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Z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G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H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I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J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K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O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Q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U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V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W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X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Y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Z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F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28600" y="4267200"/>
            <a:ext cx="1581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Example: Rot 6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Vigenere</a:t>
            </a:r>
            <a:r>
              <a:rPr lang="en-US" dirty="0" smtClean="0"/>
              <a:t> Cipher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Given the ‘key’ xyz:</a:t>
            </a:r>
          </a:p>
          <a:p>
            <a:pPr lvl="1">
              <a:buNone/>
            </a:pPr>
            <a:r>
              <a:rPr lang="en-US" dirty="0" smtClean="0"/>
              <a:t>To encode: Rotate 1</a:t>
            </a:r>
            <a:r>
              <a:rPr lang="en-US" baseline="30000" dirty="0" smtClean="0"/>
              <a:t>st</a:t>
            </a:r>
            <a:r>
              <a:rPr lang="en-US" dirty="0" smtClean="0"/>
              <a:t> char by x, 2</a:t>
            </a:r>
            <a:r>
              <a:rPr lang="en-US" baseline="30000" dirty="0" smtClean="0"/>
              <a:t>nd</a:t>
            </a:r>
            <a:r>
              <a:rPr lang="en-US" dirty="0" smtClean="0"/>
              <a:t> by y, 3</a:t>
            </a:r>
            <a:r>
              <a:rPr lang="en-US" baseline="30000" dirty="0" smtClean="0"/>
              <a:t>rd</a:t>
            </a:r>
            <a:r>
              <a:rPr lang="en-US" dirty="0" smtClean="0"/>
              <a:t> by z, 4</a:t>
            </a:r>
            <a:r>
              <a:rPr lang="en-US" baseline="30000" dirty="0" smtClean="0"/>
              <a:t>th</a:t>
            </a:r>
            <a:r>
              <a:rPr lang="en-US" dirty="0" smtClean="0"/>
              <a:t> by x, 5</a:t>
            </a:r>
            <a:r>
              <a:rPr lang="en-US" baseline="30000" dirty="0" smtClean="0"/>
              <a:t>th</a:t>
            </a:r>
            <a:r>
              <a:rPr lang="en-US" dirty="0" smtClean="0"/>
              <a:t> by y…</a:t>
            </a:r>
          </a:p>
          <a:p>
            <a:pPr lvl="1">
              <a:buNone/>
            </a:pPr>
            <a:r>
              <a:rPr lang="en-US" dirty="0" smtClean="0"/>
              <a:t>To decode: Rotate in the reverse direction.</a:t>
            </a:r>
            <a:endParaRPr lang="en-US" dirty="0" smtClean="0"/>
          </a:p>
          <a:p>
            <a:r>
              <a:rPr lang="en-US" dirty="0" smtClean="0"/>
              <a:t>Example: Decode my secret password!</a:t>
            </a:r>
          </a:p>
          <a:p>
            <a:pPr lvl="1"/>
            <a:r>
              <a:rPr lang="en-US" dirty="0" smtClean="0"/>
              <a:t>String: “zypkik2”</a:t>
            </a:r>
          </a:p>
          <a:p>
            <a:pPr lvl="1"/>
            <a:r>
              <a:rPr lang="en-US" dirty="0" smtClean="0"/>
              <a:t>Key: “secret”</a:t>
            </a:r>
          </a:p>
        </p:txBody>
      </p:sp>
      <p:sp>
        <p:nvSpPr>
          <p:cNvPr id="6" name="Rectangle 5"/>
          <p:cNvSpPr/>
          <p:nvPr/>
        </p:nvSpPr>
        <p:spPr>
          <a:xfrm>
            <a:off x="2209800" y="5570041"/>
            <a:ext cx="6858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95600" y="5570041"/>
            <a:ext cx="6858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581400" y="5570041"/>
            <a:ext cx="6858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267200" y="5570041"/>
            <a:ext cx="6858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953000" y="5570041"/>
            <a:ext cx="6858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638800" y="5570041"/>
            <a:ext cx="6858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324600" y="5570041"/>
            <a:ext cx="6858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338178" y="5493841"/>
            <a:ext cx="4812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h</a:t>
            </a:r>
            <a:endParaRPr lang="en-US" sz="4400" dirty="0"/>
          </a:p>
        </p:txBody>
      </p:sp>
      <p:sp>
        <p:nvSpPr>
          <p:cNvPr id="15" name="TextBox 14"/>
          <p:cNvSpPr txBox="1"/>
          <p:nvPr/>
        </p:nvSpPr>
        <p:spPr>
          <a:xfrm>
            <a:off x="2971800" y="5493841"/>
            <a:ext cx="4812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u</a:t>
            </a:r>
            <a:endParaRPr lang="en-US" sz="4400" dirty="0"/>
          </a:p>
        </p:txBody>
      </p:sp>
      <p:sp>
        <p:nvSpPr>
          <p:cNvPr id="16" name="TextBox 15"/>
          <p:cNvSpPr txBox="1"/>
          <p:nvPr/>
        </p:nvSpPr>
        <p:spPr>
          <a:xfrm>
            <a:off x="3709778" y="5493841"/>
            <a:ext cx="4812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n</a:t>
            </a:r>
            <a:endParaRPr lang="en-US" sz="4400" dirty="0"/>
          </a:p>
        </p:txBody>
      </p:sp>
      <p:sp>
        <p:nvSpPr>
          <p:cNvPr id="17" name="TextBox 16"/>
          <p:cNvSpPr txBox="1"/>
          <p:nvPr/>
        </p:nvSpPr>
        <p:spPr>
          <a:xfrm>
            <a:off x="4395578" y="5493841"/>
            <a:ext cx="4812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t</a:t>
            </a:r>
            <a:endParaRPr lang="en-US" sz="4400" dirty="0"/>
          </a:p>
        </p:txBody>
      </p:sp>
      <p:sp>
        <p:nvSpPr>
          <p:cNvPr id="18" name="TextBox 17"/>
          <p:cNvSpPr txBox="1"/>
          <p:nvPr/>
        </p:nvSpPr>
        <p:spPr>
          <a:xfrm>
            <a:off x="5029200" y="5493841"/>
            <a:ext cx="4812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e</a:t>
            </a:r>
            <a:endParaRPr lang="en-US" sz="4400" dirty="0"/>
          </a:p>
        </p:txBody>
      </p:sp>
      <p:sp>
        <p:nvSpPr>
          <p:cNvPr id="19" name="TextBox 18"/>
          <p:cNvSpPr txBox="1"/>
          <p:nvPr/>
        </p:nvSpPr>
        <p:spPr>
          <a:xfrm>
            <a:off x="5767178" y="5486400"/>
            <a:ext cx="4812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r</a:t>
            </a:r>
            <a:endParaRPr lang="en-US" sz="4400" dirty="0"/>
          </a:p>
        </p:txBody>
      </p:sp>
      <p:sp>
        <p:nvSpPr>
          <p:cNvPr id="20" name="TextBox 19"/>
          <p:cNvSpPr txBox="1"/>
          <p:nvPr/>
        </p:nvSpPr>
        <p:spPr>
          <a:xfrm>
            <a:off x="6376778" y="5493841"/>
            <a:ext cx="4812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2</a:t>
            </a:r>
            <a:endParaRPr lang="en-US" sz="4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/>
      <p:bldP spid="15" grpId="0"/>
      <p:bldP spid="16" grpId="0"/>
      <p:bldP spid="17" grpId="0"/>
      <p:bldP spid="18" grpId="0"/>
      <p:bldP spid="19" grpId="0"/>
      <p:bldP spid="2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a Function?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Grouped lines of code with a unified purpose.</a:t>
            </a:r>
          </a:p>
          <a:p>
            <a:endParaRPr lang="en-US" dirty="0" smtClean="0"/>
          </a:p>
          <a:p>
            <a:r>
              <a:rPr lang="en-US" dirty="0" smtClean="0"/>
              <a:t>A ‘black box’. Accepts input, returns output.</a:t>
            </a:r>
          </a:p>
        </p:txBody>
      </p:sp>
      <p:sp>
        <p:nvSpPr>
          <p:cNvPr id="4" name="Rectangle 3"/>
          <p:cNvSpPr/>
          <p:nvPr/>
        </p:nvSpPr>
        <p:spPr>
          <a:xfrm>
            <a:off x="3581400" y="4114800"/>
            <a:ext cx="2057400" cy="1219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err="1" smtClean="0">
                <a:solidFill>
                  <a:schemeClr val="bg1"/>
                </a:solidFill>
              </a:rPr>
              <a:t>int</a:t>
            </a:r>
            <a:r>
              <a:rPr lang="en-US" sz="1200" b="1" dirty="0" smtClean="0">
                <a:solidFill>
                  <a:schemeClr val="bg1"/>
                </a:solidFill>
              </a:rPr>
              <a:t> triple(</a:t>
            </a:r>
            <a:r>
              <a:rPr lang="en-US" sz="1200" b="1" dirty="0" err="1" smtClean="0">
                <a:solidFill>
                  <a:schemeClr val="bg1"/>
                </a:solidFill>
              </a:rPr>
              <a:t>int</a:t>
            </a:r>
            <a:r>
              <a:rPr lang="en-US" sz="1200" b="1" dirty="0" smtClean="0">
                <a:solidFill>
                  <a:schemeClr val="bg1"/>
                </a:solidFill>
              </a:rPr>
              <a:t> x)</a:t>
            </a:r>
          </a:p>
          <a:p>
            <a:r>
              <a:rPr lang="en-US" sz="1200" b="1" dirty="0" smtClean="0">
                <a:solidFill>
                  <a:schemeClr val="bg1"/>
                </a:solidFill>
              </a:rPr>
              <a:t>{</a:t>
            </a:r>
          </a:p>
          <a:p>
            <a:r>
              <a:rPr lang="en-US" sz="1200" b="1" dirty="0" smtClean="0">
                <a:solidFill>
                  <a:schemeClr val="bg1"/>
                </a:solidFill>
              </a:rPr>
              <a:t>    // return input scaled by 3</a:t>
            </a:r>
          </a:p>
          <a:p>
            <a:r>
              <a:rPr lang="en-US" sz="1200" b="1" dirty="0">
                <a:solidFill>
                  <a:schemeClr val="bg1"/>
                </a:solidFill>
              </a:rPr>
              <a:t> </a:t>
            </a:r>
            <a:r>
              <a:rPr lang="en-US" sz="1200" b="1" dirty="0" smtClean="0">
                <a:solidFill>
                  <a:schemeClr val="bg1"/>
                </a:solidFill>
              </a:rPr>
              <a:t>   return x * 3;</a:t>
            </a:r>
            <a:endParaRPr lang="en-US" sz="1200" b="1" dirty="0">
              <a:solidFill>
                <a:schemeClr val="bg1"/>
              </a:solidFill>
            </a:endParaRPr>
          </a:p>
          <a:p>
            <a:r>
              <a:rPr lang="en-US" sz="1200" b="1" dirty="0" smtClean="0">
                <a:solidFill>
                  <a:schemeClr val="bg1"/>
                </a:solidFill>
              </a:rPr>
              <a:t>}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90600" y="4419600"/>
            <a:ext cx="1447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x</a:t>
            </a:r>
            <a:endParaRPr lang="en-US" sz="3200" b="1" dirty="0"/>
          </a:p>
        </p:txBody>
      </p:sp>
      <p:sp>
        <p:nvSpPr>
          <p:cNvPr id="6" name="Rectangle 5"/>
          <p:cNvSpPr/>
          <p:nvPr/>
        </p:nvSpPr>
        <p:spPr>
          <a:xfrm>
            <a:off x="6781800" y="4419600"/>
            <a:ext cx="1447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f(x)</a:t>
            </a:r>
            <a:endParaRPr lang="en-US" sz="3200" b="1" dirty="0"/>
          </a:p>
        </p:txBody>
      </p:sp>
      <p:sp>
        <p:nvSpPr>
          <p:cNvPr id="7" name="Right Arrow 6"/>
          <p:cNvSpPr/>
          <p:nvPr/>
        </p:nvSpPr>
        <p:spPr>
          <a:xfrm>
            <a:off x="2590800" y="4648200"/>
            <a:ext cx="838200" cy="45719"/>
          </a:xfrm>
          <a:prstGeom prst="rightArrow">
            <a:avLst/>
          </a:prstGeom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5791200" y="4648200"/>
            <a:ext cx="838200" cy="45719"/>
          </a:xfrm>
          <a:prstGeom prst="rightArrow">
            <a:avLst/>
          </a:prstGeom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a Function?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Organization – related code ‘encapsulated’.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Reusability – functions can be re-called!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Anatomy of a Function in 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&lt;return type&gt; </a:t>
            </a:r>
          </a:p>
          <a:p>
            <a:pPr>
              <a:buNone/>
            </a:pPr>
            <a:r>
              <a:rPr lang="en-US" dirty="0" smtClean="0"/>
              <a:t>&lt;function name&gt; (arg1, ..., </a:t>
            </a:r>
            <a:r>
              <a:rPr lang="en-US" dirty="0" err="1" smtClean="0"/>
              <a:t>argn</a:t>
            </a:r>
            <a:r>
              <a:rPr lang="en-US" dirty="0" smtClean="0"/>
              <a:t>) </a:t>
            </a:r>
          </a:p>
          <a:p>
            <a:pPr>
              <a:buNone/>
            </a:pPr>
            <a:r>
              <a:rPr lang="en-US" dirty="0" smtClean="0"/>
              <a:t>{ </a:t>
            </a:r>
          </a:p>
          <a:p>
            <a:pPr>
              <a:buNone/>
            </a:pPr>
            <a:r>
              <a:rPr lang="en-US" dirty="0" smtClean="0"/>
              <a:t>    // code goes here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Anatomy of a Function in 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&lt;return type&gt; </a:t>
            </a:r>
          </a:p>
          <a:p>
            <a:pPr>
              <a:buNone/>
            </a:pPr>
            <a:r>
              <a:rPr lang="en-US" dirty="0" smtClean="0"/>
              <a:t>&lt;function name&gt; (arg1, ..., </a:t>
            </a:r>
            <a:r>
              <a:rPr lang="en-US" dirty="0" err="1" smtClean="0"/>
              <a:t>argn</a:t>
            </a:r>
            <a:r>
              <a:rPr lang="en-US" dirty="0" smtClean="0"/>
              <a:t>) </a:t>
            </a:r>
          </a:p>
          <a:p>
            <a:pPr>
              <a:buNone/>
            </a:pPr>
            <a:r>
              <a:rPr lang="en-US" dirty="0" smtClean="0"/>
              <a:t>{ </a:t>
            </a:r>
          </a:p>
          <a:p>
            <a:pPr>
              <a:buNone/>
            </a:pPr>
            <a:r>
              <a:rPr lang="en-US" dirty="0" smtClean="0"/>
              <a:t>    // code goes here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4" name="Right Brace 3"/>
          <p:cNvSpPr/>
          <p:nvPr/>
        </p:nvSpPr>
        <p:spPr>
          <a:xfrm>
            <a:off x="5867400" y="1752600"/>
            <a:ext cx="304800" cy="914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Brace 4"/>
          <p:cNvSpPr/>
          <p:nvPr/>
        </p:nvSpPr>
        <p:spPr>
          <a:xfrm>
            <a:off x="5867400" y="2819400"/>
            <a:ext cx="304800" cy="16002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400800" y="2069068"/>
            <a:ext cx="87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Header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477000" y="3429000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Body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Anatomy of a Function in 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 smtClean="0"/>
              <a:t>int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triple (</a:t>
            </a:r>
            <a:r>
              <a:rPr lang="en-US" dirty="0" err="1" smtClean="0"/>
              <a:t>int</a:t>
            </a:r>
            <a:r>
              <a:rPr lang="en-US" dirty="0" smtClean="0"/>
              <a:t> x) </a:t>
            </a:r>
          </a:p>
          <a:p>
            <a:pPr>
              <a:buNone/>
            </a:pPr>
            <a:r>
              <a:rPr lang="en-US" dirty="0" smtClean="0"/>
              <a:t>{ 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int</a:t>
            </a:r>
            <a:r>
              <a:rPr lang="en-US" dirty="0" smtClean="0"/>
              <a:t> y = x * 3;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return y;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581400" y="5257800"/>
            <a:ext cx="2057400" cy="1219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</a:rPr>
              <a:t>triple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90600" y="5562600"/>
            <a:ext cx="1447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7</a:t>
            </a:r>
          </a:p>
        </p:txBody>
      </p:sp>
      <p:sp>
        <p:nvSpPr>
          <p:cNvPr id="6" name="Rectangle 5"/>
          <p:cNvSpPr/>
          <p:nvPr/>
        </p:nvSpPr>
        <p:spPr>
          <a:xfrm>
            <a:off x="6781800" y="5562600"/>
            <a:ext cx="1447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21</a:t>
            </a:r>
            <a:endParaRPr lang="en-US" sz="3200" b="1" dirty="0"/>
          </a:p>
        </p:txBody>
      </p:sp>
      <p:sp>
        <p:nvSpPr>
          <p:cNvPr id="7" name="Right Arrow 6"/>
          <p:cNvSpPr/>
          <p:nvPr/>
        </p:nvSpPr>
        <p:spPr>
          <a:xfrm>
            <a:off x="2590800" y="5791200"/>
            <a:ext cx="838200" cy="45719"/>
          </a:xfrm>
          <a:prstGeom prst="rightArrow">
            <a:avLst/>
          </a:prstGeom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5791200" y="5791200"/>
            <a:ext cx="838200" cy="45719"/>
          </a:xfrm>
          <a:prstGeom prst="rightArrow">
            <a:avLst/>
          </a:prstGeom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Anatomy of a Function in 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 smtClean="0"/>
              <a:t>int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triple (</a:t>
            </a:r>
            <a:r>
              <a:rPr lang="en-US" dirty="0" err="1" smtClean="0"/>
              <a:t>int</a:t>
            </a:r>
            <a:r>
              <a:rPr lang="en-US" dirty="0" smtClean="0"/>
              <a:t> x) </a:t>
            </a:r>
          </a:p>
          <a:p>
            <a:pPr>
              <a:buNone/>
            </a:pPr>
            <a:r>
              <a:rPr lang="en-US" dirty="0" smtClean="0"/>
              <a:t>{ 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return x * 3;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581400" y="5257800"/>
            <a:ext cx="2057400" cy="1219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</a:rPr>
              <a:t>triple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90600" y="5562600"/>
            <a:ext cx="1447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7</a:t>
            </a:r>
          </a:p>
        </p:txBody>
      </p:sp>
      <p:sp>
        <p:nvSpPr>
          <p:cNvPr id="6" name="Rectangle 5"/>
          <p:cNvSpPr/>
          <p:nvPr/>
        </p:nvSpPr>
        <p:spPr>
          <a:xfrm>
            <a:off x="6781800" y="5562600"/>
            <a:ext cx="1447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21</a:t>
            </a:r>
            <a:endParaRPr lang="en-US" sz="3200" b="1" dirty="0"/>
          </a:p>
        </p:txBody>
      </p:sp>
      <p:sp>
        <p:nvSpPr>
          <p:cNvPr id="7" name="Right Arrow 6"/>
          <p:cNvSpPr/>
          <p:nvPr/>
        </p:nvSpPr>
        <p:spPr>
          <a:xfrm>
            <a:off x="2590800" y="5791200"/>
            <a:ext cx="838200" cy="45719"/>
          </a:xfrm>
          <a:prstGeom prst="rightArrow">
            <a:avLst/>
          </a:prstGeom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5791200" y="5791200"/>
            <a:ext cx="838200" cy="45719"/>
          </a:xfrm>
          <a:prstGeom prst="rightArrow">
            <a:avLst/>
          </a:prstGeom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Function Call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err="1" smtClean="0"/>
              <a:t>int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main(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argc</a:t>
            </a:r>
            <a:r>
              <a:rPr lang="en-US" dirty="0" smtClean="0"/>
              <a:t>, char* </a:t>
            </a:r>
            <a:r>
              <a:rPr lang="en-US" dirty="0" err="1" smtClean="0"/>
              <a:t>argv</a:t>
            </a:r>
            <a:r>
              <a:rPr lang="en-US" dirty="0" smtClean="0"/>
              <a:t>[])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int</a:t>
            </a:r>
            <a:r>
              <a:rPr lang="en-US" dirty="0" smtClean="0"/>
              <a:t> x = 5;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int</a:t>
            </a:r>
            <a:r>
              <a:rPr lang="en-US" dirty="0" smtClean="0"/>
              <a:t> y = triple(x);</a:t>
            </a:r>
            <a:endParaRPr lang="en-US" dirty="0"/>
          </a:p>
          <a:p>
            <a:pPr>
              <a:buNone/>
            </a:pPr>
            <a:r>
              <a:rPr lang="en-US" dirty="0" smtClean="0"/>
              <a:t>    // what is y now?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0" y="1600200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triple(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lang="en-US" sz="3200" dirty="0"/>
              <a:t> x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return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x * 3;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753</TotalTime>
  <Words>922</Words>
  <Application>Microsoft Office PowerPoint</Application>
  <PresentationFormat>On-screen Show (4:3)</PresentationFormat>
  <Paragraphs>273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Week 2</vt:lpstr>
      <vt:lpstr>What’s a Function?</vt:lpstr>
      <vt:lpstr>What’s a Function?</vt:lpstr>
      <vt:lpstr>Why Use a Function?</vt:lpstr>
      <vt:lpstr>Anatomy of a Function in C</vt:lpstr>
      <vt:lpstr>Anatomy of a Function in C</vt:lpstr>
      <vt:lpstr>Anatomy of a Function in C</vt:lpstr>
      <vt:lpstr>Anatomy of a Function in C</vt:lpstr>
      <vt:lpstr>Sample Function Call</vt:lpstr>
      <vt:lpstr>Variable Scope</vt:lpstr>
      <vt:lpstr>Passing Variables to Functions</vt:lpstr>
      <vt:lpstr>Sample Function Call 2</vt:lpstr>
      <vt:lpstr>Sample Function Call 2</vt:lpstr>
      <vt:lpstr>Magic Numbers</vt:lpstr>
      <vt:lpstr>Magic Numbers</vt:lpstr>
      <vt:lpstr>Magic Number</vt:lpstr>
      <vt:lpstr>Arrays</vt:lpstr>
      <vt:lpstr>Arrays</vt:lpstr>
      <vt:lpstr>Arrays</vt:lpstr>
      <vt:lpstr>Multi-Dimensional Arrays</vt:lpstr>
      <vt:lpstr>Multi-Dimensional Arrays</vt:lpstr>
      <vt:lpstr>Multi-Dimensional Arrays</vt:lpstr>
      <vt:lpstr>Multi-Dimensional Arrays</vt:lpstr>
      <vt:lpstr>Passing Arrays to Functions</vt:lpstr>
      <vt:lpstr>Passing Arrays to Functions</vt:lpstr>
      <vt:lpstr>Crypto</vt:lpstr>
      <vt:lpstr>Caesar Cipher</vt:lpstr>
      <vt:lpstr>Vigenere Cipher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2</dc:title>
  <dc:creator>Matthew Chartier</dc:creator>
  <cp:lastModifiedBy>Matthew John Chartier</cp:lastModifiedBy>
  <cp:revision>48</cp:revision>
  <dcterms:created xsi:type="dcterms:W3CDTF">2010-08-17T19:14:32Z</dcterms:created>
  <dcterms:modified xsi:type="dcterms:W3CDTF">2010-09-18T05:07:42Z</dcterms:modified>
</cp:coreProperties>
</file>