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67" r:id="rId4"/>
    <p:sldId id="273" r:id="rId5"/>
    <p:sldId id="268" r:id="rId6"/>
    <p:sldId id="271" r:id="rId7"/>
    <p:sldId id="269" r:id="rId8"/>
    <p:sldId id="270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306" r:id="rId17"/>
    <p:sldId id="280" r:id="rId18"/>
    <p:sldId id="281" r:id="rId19"/>
    <p:sldId id="282" r:id="rId20"/>
    <p:sldId id="283" r:id="rId21"/>
    <p:sldId id="285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9" r:id="rId31"/>
    <p:sldId id="307" r:id="rId32"/>
    <p:sldId id="266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5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86" autoAdjust="0"/>
  </p:normalViewPr>
  <p:slideViewPr>
    <p:cSldViewPr>
      <p:cViewPr varScale="1">
        <p:scale>
          <a:sx n="83" d="100"/>
          <a:sy n="83" d="100"/>
        </p:scale>
        <p:origin x="-13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34403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EC49A62-3C05-45D2-8A50-FFB63B8CCBDF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9306459-C2D4-425C-A125-C1F1BA440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6459-C2D4-425C-A125-C1F1BA44020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B1A2-937D-4170-984B-723C0732D4CB}" type="datetimeFigureOut">
              <a:rPr lang="en-US" smtClean="0"/>
              <a:pPr/>
              <a:t>9/27/2009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19BF-5917-4393-AD5C-0CC13CEB9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.bp.blogspot.com/_OcRaBrP1awY/SAelZhj61tI/AAAAAAAAATw/NudzjUumtRk/s400/luncheon_plates_stacks_DSCN4744.JP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_xdN0QQwsP1A/Sfspxgi_67I/AAAAAAAABrE/EYSZ_syFwUg/s400/Porky_pig_thats_all_folks.jpg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50.net/lectures/2/src2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hmteodor@cs50.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500" dirty="0" smtClean="0"/>
              <a:t>Welcome to Section 2!</a:t>
            </a:r>
            <a:endParaRPr lang="en-US" sz="65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This is</a:t>
            </a:r>
            <a:r>
              <a:rPr kumimoji="0" lang="en-US" sz="6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6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CS50</a:t>
            </a:r>
            <a:r>
              <a:rPr kumimoji="0" lang="en-US" sz="6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.</a:t>
            </a:r>
            <a:endParaRPr kumimoji="0" lang="en-US" sz="6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Factorial: Recursive </a:t>
            </a:r>
            <a:r>
              <a:rPr lang="en-US" sz="4800" b="1" dirty="0" err="1" smtClean="0"/>
              <a:t>vs</a:t>
            </a:r>
            <a:r>
              <a:rPr lang="en-US" sz="4800" b="1" dirty="0" smtClean="0"/>
              <a:t> Iterative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r>
              <a:rPr lang="en-US" sz="4200" dirty="0" smtClean="0">
                <a:cs typeface="Courier New" pitchFamily="49" charset="0"/>
              </a:rPr>
              <a:t>Iterative = looping</a:t>
            </a:r>
          </a:p>
          <a:p>
            <a:endParaRPr lang="en-US" sz="4200" dirty="0" smtClean="0">
              <a:cs typeface="Courier New" pitchFamily="49" charset="0"/>
            </a:endParaRPr>
          </a:p>
          <a:p>
            <a:pPr algn="just"/>
            <a:r>
              <a:rPr lang="en-US" sz="4200" dirty="0" smtClean="0">
                <a:cs typeface="Courier New" pitchFamily="49" charset="0"/>
              </a:rPr>
              <a:t>Why does the factorial </a:t>
            </a:r>
            <a:r>
              <a:rPr lang="en-US" sz="4200" dirty="0" err="1" smtClean="0">
                <a:cs typeface="Courier New" pitchFamily="49" charset="0"/>
              </a:rPr>
              <a:t>segfault</a:t>
            </a:r>
            <a:r>
              <a:rPr lang="en-US" sz="4200" dirty="0" smtClean="0">
                <a:cs typeface="Courier New" pitchFamily="49" charset="0"/>
              </a:rPr>
              <a:t> in recursive case for large numbers, while the iterative factorial doesn’t? [DEMO]</a:t>
            </a:r>
          </a:p>
          <a:p>
            <a:pPr>
              <a:buNone/>
            </a:pPr>
            <a:endParaRPr lang="en-US" sz="38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31838"/>
          </a:xfrm>
        </p:spPr>
        <p:txBody>
          <a:bodyPr>
            <a:noAutofit/>
          </a:bodyPr>
          <a:lstStyle/>
          <a:p>
            <a:r>
              <a:rPr lang="en-US" b="1" dirty="0" smtClean="0"/>
              <a:t>The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102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Push a plate on top of the stack, or pop a plate from the top of the stack</a:t>
            </a:r>
          </a:p>
          <a:p>
            <a:endParaRPr lang="en-US" dirty="0"/>
          </a:p>
        </p:txBody>
      </p:sp>
      <p:pic>
        <p:nvPicPr>
          <p:cNvPr id="67586" name="Picture 2" descr="http://2.bp.blogspot.com/_OcRaBrP1awY/SAelZhj61tI/AAAAAAAAATw/NudzjUumtRk/s400/luncheon_plates_stacks_DSCN47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914400"/>
            <a:ext cx="3505200" cy="3810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24200" y="62116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4"/>
              </a:rPr>
              <a:t>http://2.bp.blogspot.com/_OcRaBrP1awY/SAelZhj61tI/AAAAAAAAATw/NudzjUumtRk/s400/luncheon_plates_stacks_DSCN4744.JPG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Stack overflow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cs typeface="Courier New" pitchFamily="49" charset="0"/>
              </a:rPr>
              <a:t>	</a:t>
            </a:r>
            <a:endParaRPr lang="en-US" sz="4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4400" dirty="0" smtClean="0">
                <a:cs typeface="Courier New" pitchFamily="49" charset="0"/>
              </a:rPr>
              <a:t>The stack is limited. Each time you call the recursive function, a new </a:t>
            </a:r>
            <a:r>
              <a:rPr lang="en-US" sz="4400" b="1" dirty="0" smtClean="0">
                <a:cs typeface="Courier New" pitchFamily="49" charset="0"/>
              </a:rPr>
              <a:t>frame</a:t>
            </a:r>
            <a:r>
              <a:rPr lang="en-US" sz="4400" dirty="0" smtClean="0">
                <a:cs typeface="Courier New" pitchFamily="49" charset="0"/>
              </a:rPr>
              <a:t> corresponding to that function call is </a:t>
            </a:r>
            <a:r>
              <a:rPr lang="en-US" sz="4400" b="1" dirty="0" smtClean="0">
                <a:cs typeface="Courier New" pitchFamily="49" charset="0"/>
              </a:rPr>
              <a:t>pushed </a:t>
            </a:r>
            <a:r>
              <a:rPr lang="en-US" sz="4400" dirty="0" smtClean="0">
                <a:cs typeface="Courier New" pitchFamily="49" charset="0"/>
              </a:rPr>
              <a:t>onto the stack.</a:t>
            </a:r>
          </a:p>
          <a:p>
            <a:pPr algn="just">
              <a:buFont typeface="Arial" pitchFamily="34" charset="0"/>
              <a:buChar char="•"/>
            </a:pPr>
            <a:r>
              <a:rPr lang="en-US" sz="4400" dirty="0" smtClean="0">
                <a:cs typeface="Courier New" pitchFamily="49" charset="0"/>
              </a:rPr>
              <a:t>Each frame stores the local variables of the function, as well as the location in the code to return to after the function call is completed. </a:t>
            </a:r>
          </a:p>
          <a:p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Design Decisions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>
                <a:cs typeface="Courier New" pitchFamily="49" charset="0"/>
              </a:rPr>
              <a:t>While many recursive solutions are more elegant and conceptually easier than their iterative counterparts, recursive functions use </a:t>
            </a:r>
            <a:r>
              <a:rPr lang="en-US" sz="4400" b="1" dirty="0" smtClean="0">
                <a:cs typeface="Courier New" pitchFamily="49" charset="0"/>
              </a:rPr>
              <a:t>a lot more memory</a:t>
            </a:r>
            <a:r>
              <a:rPr lang="en-US" sz="4400" dirty="0" smtClean="0">
                <a:cs typeface="Courier New" pitchFamily="49" charset="0"/>
              </a:rPr>
              <a:t> by filling the stack with a frame for each function 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Recursive Calls and the Stack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 smtClean="0">
                <a:cs typeface="Courier New" pitchFamily="49" charset="0"/>
              </a:rPr>
              <a:t>Think of how you would implement multiplication recursively if you knew addition</a:t>
            </a:r>
          </a:p>
          <a:p>
            <a:endParaRPr lang="en-US" sz="4800" dirty="0" smtClean="0">
              <a:cs typeface="Courier New" pitchFamily="49" charset="0"/>
            </a:endParaRPr>
          </a:p>
          <a:p>
            <a:r>
              <a:rPr lang="en-US" sz="4800" dirty="0" smtClean="0">
                <a:cs typeface="Courier New" pitchFamily="49" charset="0"/>
              </a:rPr>
              <a:t>What would be the base case?</a:t>
            </a:r>
          </a:p>
          <a:p>
            <a:endParaRPr lang="en-US" sz="4800" dirty="0" smtClean="0">
              <a:cs typeface="Courier New" pitchFamily="49" charset="0"/>
            </a:endParaRPr>
          </a:p>
          <a:p>
            <a:r>
              <a:rPr lang="en-US" sz="4800" dirty="0" smtClean="0">
                <a:cs typeface="Courier New" pitchFamily="49" charset="0"/>
              </a:rPr>
              <a:t>Multiply() DEMO</a:t>
            </a:r>
          </a:p>
          <a:p>
            <a:endParaRPr lang="en-US" sz="4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Fibonacci Numbers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cs typeface="Courier New" pitchFamily="49" charset="0"/>
              </a:rPr>
              <a:t>F[n] = F[n-1] + F[n-2]</a:t>
            </a:r>
          </a:p>
          <a:p>
            <a:pPr algn="ctr">
              <a:buNone/>
            </a:pPr>
            <a:endParaRPr lang="en-US" sz="4400" b="1" dirty="0" smtClean="0"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cs typeface="Courier New" pitchFamily="49" charset="0"/>
              </a:rPr>
              <a:t>1, 1, 2, 3, 5, 8, 13, 21, 34, 55 ...</a:t>
            </a:r>
          </a:p>
          <a:p>
            <a:pPr algn="ctr">
              <a:buNone/>
            </a:pPr>
            <a:endParaRPr lang="en-US" sz="4400" b="1" dirty="0" smtClean="0"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cs typeface="Courier New" pitchFamily="49" charset="0"/>
              </a:rPr>
              <a:t>Base Case?</a:t>
            </a:r>
          </a:p>
          <a:p>
            <a:endParaRPr lang="en-US" sz="4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60438"/>
          </a:xfrm>
        </p:spPr>
        <p:txBody>
          <a:bodyPr/>
          <a:lstStyle/>
          <a:p>
            <a:r>
              <a:rPr lang="en-US" b="1" dirty="0" smtClean="0"/>
              <a:t>Under the hood</a:t>
            </a:r>
            <a:endParaRPr lang="en-US" b="1" dirty="0"/>
          </a:p>
        </p:txBody>
      </p:sp>
      <p:pic>
        <p:nvPicPr>
          <p:cNvPr id="18434" name="Picture 2" descr="http://www.cartoonstock.com/newscartoons/cartoonists/cga/lowres/cgan658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838200"/>
            <a:ext cx="4038600" cy="448733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5638800"/>
            <a:ext cx="7543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Rabbits like the Fibonacci Series:</a:t>
            </a:r>
          </a:p>
          <a:p>
            <a:pPr algn="ctr"/>
            <a:r>
              <a:rPr lang="en-US" sz="3200" dirty="0" smtClean="0"/>
              <a:t>F[n] = F[n-1] + F[n-2]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Recursion Exercises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Odd.c</a:t>
            </a:r>
            <a:endParaRPr lang="en-US" sz="4400" dirty="0" smtClean="0"/>
          </a:p>
          <a:p>
            <a:r>
              <a:rPr lang="en-US" sz="4400" dirty="0" err="1" smtClean="0"/>
              <a:t>Lol.c</a:t>
            </a:r>
            <a:endParaRPr lang="en-US" sz="4400" dirty="0" smtClean="0"/>
          </a:p>
          <a:p>
            <a:r>
              <a:rPr lang="en-US" sz="4400" dirty="0" smtClean="0"/>
              <a:t>Strings and recursion: </a:t>
            </a:r>
          </a:p>
          <a:p>
            <a:pPr>
              <a:buNone/>
            </a:pPr>
            <a:r>
              <a:rPr lang="en-US" sz="4400" dirty="0" smtClean="0"/>
              <a:t>		</a:t>
            </a:r>
          </a:p>
          <a:p>
            <a:pPr>
              <a:buNone/>
            </a:pPr>
            <a:r>
              <a:rPr lang="en-US" sz="4400" dirty="0" smtClean="0"/>
              <a:t>		Pset2 Empowering </a:t>
            </a:r>
            <a:r>
              <a:rPr lang="en-US" sz="4400" b="1" dirty="0" smtClean="0"/>
              <a:t>you</a:t>
            </a:r>
            <a:r>
              <a:rPr lang="en-US" sz="4400" dirty="0" smtClean="0"/>
              <a:t>…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Big-O Notation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10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400" b="1" dirty="0" smtClean="0">
                <a:cs typeface="Courier New" pitchFamily="49" charset="0"/>
              </a:rPr>
              <a:t>Complexity:</a:t>
            </a:r>
            <a:r>
              <a:rPr lang="en-US" sz="4400" dirty="0" smtClean="0">
                <a:cs typeface="Courier New" pitchFamily="49" charset="0"/>
              </a:rPr>
              <a:t> How does the algorithm ‘scale’ with bigger inputs?</a:t>
            </a:r>
          </a:p>
          <a:p>
            <a:pPr algn="just"/>
            <a:r>
              <a:rPr lang="en-US" sz="4400" dirty="0" smtClean="0">
                <a:cs typeface="Courier New" pitchFamily="49" charset="0"/>
              </a:rPr>
              <a:t>By scale we often refer to how resources get consumed. The resource we will be referring to is time.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Complexity (2)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400" dirty="0" smtClean="0">
                <a:cs typeface="Courier New" pitchFamily="49" charset="0"/>
              </a:rPr>
              <a:t>By </a:t>
            </a:r>
            <a:r>
              <a:rPr lang="en-US" sz="4400" b="1" dirty="0" smtClean="0">
                <a:cs typeface="Courier New" pitchFamily="49" charset="0"/>
              </a:rPr>
              <a:t>input size </a:t>
            </a:r>
            <a:r>
              <a:rPr lang="en-US" sz="4400" dirty="0" smtClean="0">
                <a:cs typeface="Courier New" pitchFamily="49" charset="0"/>
              </a:rPr>
              <a:t>we refer to, for instance, size of the array that needs to be sorted, or, if we count the number of capital letters in a string, the size of the string we feed to the program.</a:t>
            </a:r>
          </a:p>
          <a:p>
            <a:pPr algn="just"/>
            <a:r>
              <a:rPr lang="en-US" sz="4400" dirty="0" smtClean="0">
                <a:cs typeface="Courier New" pitchFamily="49" charset="0"/>
              </a:rPr>
              <a:t>Denote the input size by </a:t>
            </a:r>
            <a:r>
              <a:rPr lang="en-US" sz="4400" b="1" dirty="0" smtClean="0">
                <a:cs typeface="Courier New" pitchFamily="49" charset="0"/>
              </a:rPr>
              <a:t>n</a:t>
            </a:r>
            <a:r>
              <a:rPr lang="en-US" sz="4400" dirty="0" smtClean="0">
                <a:cs typeface="Courier New" pitchFamily="49" charset="0"/>
              </a:rPr>
              <a:t> and the number of “atomic” operations on the input as </a:t>
            </a:r>
            <a:r>
              <a:rPr lang="en-US" sz="4400" b="1" dirty="0" smtClean="0">
                <a:cs typeface="Courier New" pitchFamily="49" charset="0"/>
              </a:rPr>
              <a:t>f(n).</a:t>
            </a:r>
            <a:endParaRPr lang="en-US" sz="4400" dirty="0" smtClean="0">
              <a:cs typeface="Courier New" pitchFamily="49" charset="0"/>
            </a:endParaRPr>
          </a:p>
          <a:p>
            <a:endParaRPr lang="en-US" sz="4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Grading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r>
              <a:rPr lang="en-US" sz="4200" dirty="0" smtClean="0"/>
              <a:t>Correctness </a:t>
            </a:r>
          </a:p>
          <a:p>
            <a:endParaRPr lang="en-US" sz="4200" dirty="0" smtClean="0"/>
          </a:p>
          <a:p>
            <a:r>
              <a:rPr lang="en-US" sz="4200" dirty="0" smtClean="0"/>
              <a:t>Design</a:t>
            </a:r>
          </a:p>
          <a:p>
            <a:endParaRPr lang="en-US" sz="4200" dirty="0" smtClean="0"/>
          </a:p>
          <a:p>
            <a:r>
              <a:rPr lang="en-US" sz="4200" dirty="0" smtClean="0"/>
              <a:t>Style</a:t>
            </a:r>
            <a:endParaRPr lang="en-US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562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 50 is about </a:t>
            </a:r>
            <a:r>
              <a:rPr lang="en-US" sz="4400" b="1" u="sng" dirty="0" smtClean="0"/>
              <a:t>you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8"/>
          </a:xfrm>
        </p:spPr>
        <p:txBody>
          <a:bodyPr>
            <a:noAutofit/>
          </a:bodyPr>
          <a:lstStyle/>
          <a:p>
            <a:r>
              <a:rPr lang="en-US" b="1" dirty="0" smtClean="0"/>
              <a:t>Complexity (3)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>
            <a:normAutofit/>
          </a:bodyPr>
          <a:lstStyle/>
          <a:p>
            <a:endParaRPr lang="en-US" sz="4400" dirty="0" smtClean="0">
              <a:cs typeface="Courier New" pitchFamily="49" charset="0"/>
            </a:endParaRPr>
          </a:p>
          <a:p>
            <a:r>
              <a:rPr lang="en-US" sz="4400" dirty="0" smtClean="0">
                <a:cs typeface="Courier New" pitchFamily="49" charset="0"/>
              </a:rPr>
              <a:t>‘Atomic operation’ = operation whose time does not depend on </a:t>
            </a:r>
            <a:r>
              <a:rPr lang="en-US" sz="4400" b="1" dirty="0" smtClean="0">
                <a:cs typeface="Courier New" pitchFamily="49" charset="0"/>
              </a:rPr>
              <a:t>n</a:t>
            </a:r>
            <a:r>
              <a:rPr lang="en-US" sz="4400" dirty="0" smtClean="0">
                <a:cs typeface="Courier New" pitchFamily="49" charset="0"/>
              </a:rPr>
              <a:t> </a:t>
            </a:r>
          </a:p>
          <a:p>
            <a:endParaRPr lang="en-US" sz="4400" dirty="0" smtClean="0">
              <a:cs typeface="Courier New" pitchFamily="49" charset="0"/>
            </a:endParaRPr>
          </a:p>
          <a:p>
            <a:r>
              <a:rPr lang="en-US" sz="4400" dirty="0" smtClean="0">
                <a:cs typeface="Courier New" pitchFamily="49" charset="0"/>
              </a:rPr>
              <a:t>Example: comparing two values (if…) is an atomic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Complexity (4)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Courier New" pitchFamily="49" charset="0"/>
              </a:rPr>
              <a:t>We care about what happens when </a:t>
            </a:r>
            <a:r>
              <a:rPr lang="en-US" sz="4400" b="1" dirty="0" smtClean="0">
                <a:cs typeface="Courier New" pitchFamily="49" charset="0"/>
              </a:rPr>
              <a:t>n </a:t>
            </a:r>
            <a:r>
              <a:rPr lang="en-US" sz="4400" dirty="0" smtClean="0">
                <a:cs typeface="Courier New" pitchFamily="49" charset="0"/>
              </a:rPr>
              <a:t>grows arbitrarily large. </a:t>
            </a:r>
          </a:p>
          <a:p>
            <a:endParaRPr lang="en-US" sz="4400" dirty="0" smtClean="0">
              <a:cs typeface="Courier New" pitchFamily="49" charset="0"/>
            </a:endParaRPr>
          </a:p>
          <a:p>
            <a:r>
              <a:rPr lang="en-US" sz="4400" dirty="0" smtClean="0">
                <a:cs typeface="Courier New" pitchFamily="49" charset="0"/>
              </a:rPr>
              <a:t>Why? To compare the performance of algorithms that have the same result, such as sorting an array.</a:t>
            </a:r>
          </a:p>
          <a:p>
            <a:endParaRPr lang="en-US" sz="4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8229600" cy="655638"/>
          </a:xfrm>
        </p:spPr>
        <p:txBody>
          <a:bodyPr>
            <a:noAutofit/>
          </a:bodyPr>
          <a:lstStyle/>
          <a:p>
            <a:r>
              <a:rPr lang="en-US" b="1" dirty="0" smtClean="0"/>
              <a:t>Complexity (5)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791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Courier New" pitchFamily="49" charset="0"/>
              </a:rPr>
              <a:t>We care only about </a:t>
            </a:r>
            <a:r>
              <a:rPr lang="en-US" sz="4400" b="1" dirty="0" smtClean="0">
                <a:cs typeface="Courier New" pitchFamily="49" charset="0"/>
              </a:rPr>
              <a:t>order of magnitude</a:t>
            </a:r>
            <a:r>
              <a:rPr lang="en-US" sz="4400" dirty="0" smtClean="0">
                <a:cs typeface="Courier New" pitchFamily="49" charset="0"/>
              </a:rPr>
              <a:t>.</a:t>
            </a:r>
          </a:p>
          <a:p>
            <a:r>
              <a:rPr lang="en-US" sz="4400" dirty="0" smtClean="0">
                <a:cs typeface="Courier New" pitchFamily="49" charset="0"/>
              </a:rPr>
              <a:t>Example: </a:t>
            </a:r>
          </a:p>
          <a:p>
            <a:pPr lvl="1">
              <a:buNone/>
            </a:pPr>
            <a:r>
              <a:rPr lang="en-US" sz="4000" b="1" dirty="0" smtClean="0">
                <a:cs typeface="Courier New" pitchFamily="49" charset="0"/>
              </a:rPr>
              <a:t>f(n) = n</a:t>
            </a:r>
            <a:r>
              <a:rPr lang="en-US" sz="4000" b="1" baseline="30000" dirty="0" smtClean="0">
                <a:cs typeface="Courier New" pitchFamily="49" charset="0"/>
              </a:rPr>
              <a:t>2</a:t>
            </a:r>
            <a:r>
              <a:rPr lang="en-US" sz="4000" b="1" dirty="0" smtClean="0">
                <a:cs typeface="Courier New" pitchFamily="49" charset="0"/>
              </a:rPr>
              <a:t> +2 * n +5</a:t>
            </a:r>
          </a:p>
          <a:p>
            <a:pPr lvl="1">
              <a:buNone/>
            </a:pPr>
            <a:endParaRPr lang="en-US" sz="4000" b="1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sz="4000" b="1" dirty="0" smtClean="0">
                <a:cs typeface="Courier New" pitchFamily="49" charset="0"/>
              </a:rPr>
              <a:t>O(f(n)) = n</a:t>
            </a:r>
            <a:r>
              <a:rPr lang="en-US" sz="4000" b="1" baseline="30000" dirty="0" smtClean="0">
                <a:cs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Complexity (6)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334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Constants don’t matter, and only the highest power of </a:t>
            </a:r>
            <a:r>
              <a:rPr lang="en-US" sz="4000" b="1" dirty="0" smtClean="0"/>
              <a:t>n </a:t>
            </a:r>
            <a:r>
              <a:rPr lang="en-US" sz="4000" dirty="0" smtClean="0"/>
              <a:t>matters for the class of complexity.</a:t>
            </a:r>
          </a:p>
          <a:p>
            <a:r>
              <a:rPr lang="en-US" sz="4000" dirty="0" smtClean="0"/>
              <a:t> Classes:</a:t>
            </a:r>
          </a:p>
          <a:p>
            <a:pPr>
              <a:buNone/>
            </a:pPr>
            <a:r>
              <a:rPr lang="en-US" sz="3800" dirty="0" smtClean="0"/>
              <a:t>O(log n) &lt; O(n) &lt; O(n </a:t>
            </a:r>
            <a:r>
              <a:rPr lang="en-US" sz="3800" dirty="0" err="1" smtClean="0"/>
              <a:t>logn</a:t>
            </a:r>
            <a:r>
              <a:rPr lang="en-US" sz="3800" dirty="0" smtClean="0"/>
              <a:t>) &lt; O(n</a:t>
            </a:r>
            <a:r>
              <a:rPr lang="en-US" sz="3800" baseline="30000" dirty="0" smtClean="0"/>
              <a:t>2</a:t>
            </a:r>
            <a:r>
              <a:rPr lang="en-US" sz="3800" dirty="0" smtClean="0"/>
              <a:t>)&lt;O(</a:t>
            </a:r>
            <a:r>
              <a:rPr lang="en-US" sz="3800" dirty="0" err="1" smtClean="0"/>
              <a:t>n</a:t>
            </a:r>
            <a:r>
              <a:rPr lang="en-US" sz="3800" baseline="30000" dirty="0" err="1" smtClean="0"/>
              <a:t>p</a:t>
            </a:r>
            <a:r>
              <a:rPr lang="en-US" sz="3800" baseline="30000" dirty="0" smtClean="0"/>
              <a:t>&gt;2</a:t>
            </a:r>
            <a:r>
              <a:rPr lang="en-US" sz="3800" dirty="0" smtClean="0"/>
              <a:t>)</a:t>
            </a:r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And all are smaller than the exponential O(</a:t>
            </a:r>
            <a:r>
              <a:rPr lang="en-US" sz="3800" dirty="0" err="1" smtClean="0"/>
              <a:t>c</a:t>
            </a:r>
            <a:r>
              <a:rPr lang="en-US" sz="3800" baseline="30000" dirty="0" err="1" smtClean="0"/>
              <a:t>n</a:t>
            </a:r>
            <a:r>
              <a:rPr lang="en-US" sz="3800" dirty="0" smtClean="0"/>
              <a:t>), which in turn is less than O(n!).</a:t>
            </a:r>
            <a:r>
              <a:rPr lang="en-US" sz="3800" baseline="30000" dirty="0" smtClean="0"/>
              <a:t> </a:t>
            </a:r>
            <a:endParaRPr lang="en-US" sz="38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/>
          <a:lstStyle/>
          <a:p>
            <a:r>
              <a:rPr lang="en-US" b="1" dirty="0" smtClean="0"/>
              <a:t>Complexity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>
            <a:norm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O(1) denotes constant time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Rules: </a:t>
            </a:r>
          </a:p>
          <a:p>
            <a:pPr algn="ctr">
              <a:buNone/>
            </a:pPr>
            <a:r>
              <a:rPr lang="en-US" sz="3600" b="1" dirty="0" smtClean="0"/>
              <a:t>O(f*g) = O(f) * O(g)</a:t>
            </a:r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O(</a:t>
            </a:r>
            <a:r>
              <a:rPr lang="en-US" sz="3600" b="1" dirty="0" err="1" smtClean="0"/>
              <a:t>f+g</a:t>
            </a:r>
            <a:r>
              <a:rPr lang="en-US" sz="3600" b="1" dirty="0" smtClean="0"/>
              <a:t>) = max(O(f), O(g))</a:t>
            </a:r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08038"/>
          </a:xfrm>
        </p:spPr>
        <p:txBody>
          <a:bodyPr/>
          <a:lstStyle/>
          <a:p>
            <a:r>
              <a:rPr lang="en-US" b="1" dirty="0" smtClean="0"/>
              <a:t>Complexity (8)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//n = size of array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index_of_min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if(array[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&lt; array[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index_of_min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index_of_min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/>
              <a:t>Complexity (9)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172200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n,m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size of array[][]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 = 0; j &lt; m; j++)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//do some operation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//in constant time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31838"/>
          </a:xfrm>
        </p:spPr>
        <p:txBody>
          <a:bodyPr>
            <a:noAutofit/>
          </a:bodyPr>
          <a:lstStyle/>
          <a:p>
            <a:r>
              <a:rPr lang="en-US" b="1" dirty="0" smtClean="0"/>
              <a:t>Selection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cs typeface="Courier New" pitchFamily="49" charset="0"/>
              </a:rPr>
              <a:t>  	| 3 5 2 6 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Scan unsorted part of array to pick smallest value</a:t>
            </a:r>
          </a:p>
          <a:p>
            <a:pPr marL="514350" indent="-514350">
              <a:buNone/>
            </a:pPr>
            <a:r>
              <a:rPr lang="en-US" dirty="0" smtClean="0">
                <a:cs typeface="Courier New" pitchFamily="49" charset="0"/>
              </a:rPr>
              <a:t>	first time: </a:t>
            </a:r>
            <a:r>
              <a:rPr lang="en-US" b="1" dirty="0" smtClean="0">
                <a:cs typeface="Courier New" pitchFamily="49" charset="0"/>
              </a:rPr>
              <a:t>n steps</a:t>
            </a:r>
          </a:p>
          <a:p>
            <a:pPr marL="514350" indent="-514350">
              <a:buNone/>
            </a:pPr>
            <a:r>
              <a:rPr lang="en-US" dirty="0" smtClean="0">
                <a:cs typeface="Courier New" pitchFamily="49" charset="0"/>
              </a:rPr>
              <a:t>	| 3 5 </a:t>
            </a:r>
            <a:r>
              <a:rPr lang="en-US" b="1" dirty="0" smtClean="0"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 6 4</a:t>
            </a:r>
          </a:p>
          <a:p>
            <a:pPr marL="514350" indent="-514350">
              <a:buNone/>
            </a:pPr>
            <a:endParaRPr lang="en-US" dirty="0" smtClean="0"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cs typeface="Courier New" pitchFamily="49" charset="0"/>
              </a:rPr>
              <a:t>2. Swap smallest with first in unsorted array (left of |)</a:t>
            </a:r>
          </a:p>
          <a:p>
            <a:pPr marL="514350" indent="-514350"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b="1" dirty="0" smtClean="0"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 | 3 5 6 4</a:t>
            </a:r>
          </a:p>
          <a:p>
            <a:pPr marL="514350" indent="-514350">
              <a:buNone/>
            </a:pPr>
            <a:endParaRPr lang="en-US" dirty="0" smtClean="0"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cs typeface="Courier New" pitchFamily="49" charset="0"/>
              </a:rPr>
              <a:t>3. Repeat from 1 until array sorted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31838"/>
          </a:xfrm>
        </p:spPr>
        <p:txBody>
          <a:bodyPr>
            <a:noAutofit/>
          </a:bodyPr>
          <a:lstStyle/>
          <a:p>
            <a:r>
              <a:rPr lang="en-US" b="1" dirty="0" smtClean="0"/>
              <a:t>Selection sort complexity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>
            <a:normAutofit/>
          </a:bodyPr>
          <a:lstStyle/>
          <a:p>
            <a:r>
              <a:rPr lang="en-US" sz="3700" dirty="0" smtClean="0"/>
              <a:t>Step 1 takes </a:t>
            </a:r>
            <a:r>
              <a:rPr lang="en-US" sz="3700" b="1" dirty="0" smtClean="0"/>
              <a:t>n </a:t>
            </a:r>
            <a:r>
              <a:rPr lang="en-US" sz="3700" dirty="0" smtClean="0"/>
              <a:t>steps first, </a:t>
            </a:r>
            <a:r>
              <a:rPr lang="en-US" sz="3700" b="1" dirty="0" smtClean="0"/>
              <a:t>n-1 </a:t>
            </a:r>
            <a:r>
              <a:rPr lang="en-US" sz="3700" dirty="0" smtClean="0"/>
              <a:t>after one pass through the array, </a:t>
            </a:r>
            <a:r>
              <a:rPr lang="en-US" sz="3700" b="1" dirty="0" smtClean="0"/>
              <a:t>n-2</a:t>
            </a:r>
            <a:r>
              <a:rPr lang="en-US" sz="3700" dirty="0" smtClean="0"/>
              <a:t> after two passes, and so on…</a:t>
            </a:r>
          </a:p>
          <a:p>
            <a:endParaRPr lang="en-US" sz="3700" dirty="0" smtClean="0"/>
          </a:p>
          <a:p>
            <a:r>
              <a:rPr lang="en-US" sz="3700" dirty="0" smtClean="0"/>
              <a:t> O(n+n-1+n-2+…+1) = ?</a:t>
            </a:r>
          </a:p>
          <a:p>
            <a:endParaRPr lang="en-US" sz="3700" dirty="0" smtClean="0"/>
          </a:p>
          <a:p>
            <a:r>
              <a:rPr lang="en-US" sz="3700" dirty="0" smtClean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08038"/>
          </a:xfrm>
        </p:spPr>
        <p:txBody>
          <a:bodyPr/>
          <a:lstStyle/>
          <a:p>
            <a:r>
              <a:rPr lang="en-US" b="1" dirty="0" smtClean="0"/>
              <a:t>Bubble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cs typeface="Courier New" pitchFamily="49" charset="0"/>
              </a:rPr>
              <a:t>Step through input array; if two adjacent values aren’t sorted, swap them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cs typeface="Courier New" pitchFamily="49" charset="0"/>
              </a:rPr>
              <a:t>After full scan, repeat from step 1 if changes have been made.</a:t>
            </a:r>
          </a:p>
          <a:p>
            <a:pPr marL="742950" indent="-742950" algn="ctr">
              <a:buNone/>
            </a:pPr>
            <a:r>
              <a:rPr lang="en-US" sz="3600" dirty="0" smtClean="0">
                <a:cs typeface="Courier New" pitchFamily="49" charset="0"/>
              </a:rPr>
              <a:t>Input: 3 5 2 6 4</a:t>
            </a:r>
          </a:p>
          <a:p>
            <a:pPr marL="742950" indent="-742950" algn="ctr">
              <a:buNone/>
            </a:pPr>
            <a:r>
              <a:rPr lang="en-US" sz="3600" dirty="0" smtClean="0">
                <a:cs typeface="Courier New" pitchFamily="49" charset="0"/>
              </a:rPr>
              <a:t>Pass #1: 3 </a:t>
            </a:r>
            <a:r>
              <a:rPr lang="en-US" sz="3600" b="1" dirty="0" smtClean="0">
                <a:cs typeface="Courier New" pitchFamily="49" charset="0"/>
              </a:rPr>
              <a:t>2 5</a:t>
            </a:r>
            <a:r>
              <a:rPr lang="en-US" sz="3600" dirty="0" smtClean="0">
                <a:cs typeface="Courier New" pitchFamily="49" charset="0"/>
              </a:rPr>
              <a:t> 4 6</a:t>
            </a:r>
          </a:p>
          <a:p>
            <a:pPr marL="742950" indent="-742950" algn="ctr">
              <a:buNone/>
            </a:pPr>
            <a:r>
              <a:rPr lang="en-US" sz="3600" dirty="0" smtClean="0">
                <a:cs typeface="Courier New" pitchFamily="49" charset="0"/>
              </a:rPr>
              <a:t>Pass #2: </a:t>
            </a:r>
            <a:r>
              <a:rPr lang="en-US" sz="3600" b="1" dirty="0" smtClean="0">
                <a:cs typeface="Courier New" pitchFamily="49" charset="0"/>
              </a:rPr>
              <a:t>2 3</a:t>
            </a:r>
            <a:r>
              <a:rPr lang="en-US" sz="3600" dirty="0" smtClean="0">
                <a:cs typeface="Courier New" pitchFamily="49" charset="0"/>
              </a:rPr>
              <a:t> </a:t>
            </a:r>
            <a:r>
              <a:rPr lang="en-US" sz="3600" b="1" dirty="0" smtClean="0">
                <a:cs typeface="Courier New" pitchFamily="49" charset="0"/>
              </a:rPr>
              <a:t>4</a:t>
            </a:r>
            <a:r>
              <a:rPr lang="en-US" sz="3600" dirty="0" smtClean="0">
                <a:cs typeface="Courier New" pitchFamily="49" charset="0"/>
              </a:rPr>
              <a:t> </a:t>
            </a:r>
            <a:r>
              <a:rPr lang="en-US" sz="3600" b="1" dirty="0" smtClean="0">
                <a:cs typeface="Courier New" pitchFamily="49" charset="0"/>
              </a:rPr>
              <a:t>5</a:t>
            </a:r>
            <a:r>
              <a:rPr lang="en-US" sz="3600" dirty="0" smtClean="0">
                <a:cs typeface="Courier New" pitchFamily="49" charset="0"/>
              </a:rPr>
              <a:t> 6</a:t>
            </a:r>
          </a:p>
          <a:p>
            <a:pPr marL="742950" indent="-742950" algn="ctr">
              <a:buNone/>
            </a:pPr>
            <a:r>
              <a:rPr lang="en-US" sz="3600" dirty="0" smtClean="0">
                <a:cs typeface="Courier New" pitchFamily="49" charset="0"/>
              </a:rPr>
              <a:t>Pass #3: 2 3 4 5 6</a:t>
            </a:r>
          </a:p>
          <a:p>
            <a:pPr marL="742950" indent="-742950" algn="just">
              <a:buNone/>
            </a:pPr>
            <a:r>
              <a:rPr lang="en-US" sz="3600" dirty="0" smtClean="0">
                <a:cs typeface="Courier New" pitchFamily="49" charset="0"/>
              </a:rPr>
              <a:t>Worst case: have to pass n times and make n swaps. </a:t>
            </a:r>
          </a:p>
          <a:p>
            <a:pPr marL="742950" indent="-742950" algn="ctr">
              <a:buNone/>
            </a:pPr>
            <a:endParaRPr lang="en-US" sz="3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Correctness Improvements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dirty="0" smtClean="0"/>
              <a:t>Test your code thoroughly</a:t>
            </a:r>
          </a:p>
          <a:p>
            <a:pPr>
              <a:buFont typeface="Arial" pitchFamily="34" charset="0"/>
              <a:buChar char="•"/>
            </a:pP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Compare your output with staff solution, such as </a:t>
            </a:r>
          </a:p>
          <a:p>
            <a:r>
              <a:rPr lang="en-US" sz="4400" u="sng" dirty="0" smtClean="0"/>
              <a:t>~cs50/pub/solutions/pset1/</a:t>
            </a:r>
            <a:r>
              <a:rPr lang="en-US" sz="4400" u="sng" dirty="0" err="1" smtClean="0"/>
              <a:t>mario</a:t>
            </a:r>
            <a:endParaRPr lang="en-US" sz="4400" u="sng" dirty="0" smtClean="0"/>
          </a:p>
          <a:p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Read carefully spec and don’t forget to include files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 smtClean="0"/>
              <a:t>Merge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943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600" dirty="0" smtClean="0"/>
              <a:t>If list is of length &lt; 2, it is already sorted. </a:t>
            </a:r>
            <a:r>
              <a:rPr lang="en-US" sz="3600" b="1" dirty="0" smtClean="0"/>
              <a:t>(Base Case)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Divide unsorted list in two </a:t>
            </a:r>
            <a:r>
              <a:rPr lang="en-US" sz="3600" dirty="0" err="1" smtClean="0"/>
              <a:t>sublists</a:t>
            </a: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 smtClean="0"/>
              <a:t>Apply </a:t>
            </a:r>
            <a:r>
              <a:rPr lang="en-US" sz="3600" dirty="0" err="1" smtClean="0"/>
              <a:t>mergesort</a:t>
            </a:r>
            <a:r>
              <a:rPr lang="en-US" sz="3600" dirty="0" smtClean="0"/>
              <a:t> on each </a:t>
            </a:r>
            <a:r>
              <a:rPr lang="en-US" sz="3600" dirty="0" err="1" smtClean="0"/>
              <a:t>sublist</a:t>
            </a: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 smtClean="0"/>
              <a:t>Merge the two </a:t>
            </a:r>
            <a:r>
              <a:rPr lang="en-US" sz="3600" dirty="0" err="1" smtClean="0"/>
              <a:t>sublists</a:t>
            </a:r>
            <a:r>
              <a:rPr lang="en-US" sz="3600" dirty="0" smtClean="0"/>
              <a:t> back together</a:t>
            </a:r>
          </a:p>
          <a:p>
            <a:pPr marL="514350" indent="-514350">
              <a:buAutoNum type="arabicPeriod"/>
            </a:pPr>
            <a:endParaRPr lang="en-US" sz="3600" dirty="0" smtClean="0"/>
          </a:p>
          <a:p>
            <a:pPr marL="514350" indent="-514350">
              <a:buNone/>
            </a:pPr>
            <a:r>
              <a:rPr lang="en-US" sz="3600" dirty="0" smtClean="0"/>
              <a:t>Does this remind you of the phonebook demo? What is the complexity?</a:t>
            </a:r>
          </a:p>
          <a:p>
            <a:pPr marL="514350" indent="-514350">
              <a:buAutoNum type="arabicPeriod"/>
            </a:pPr>
            <a:endParaRPr lang="en-US" sz="36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Walkthrough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Walkthough</a:t>
            </a:r>
            <a:r>
              <a:rPr lang="en-US" sz="3600" dirty="0" smtClean="0"/>
              <a:t> tonight Emerson 108, 7 pm.</a:t>
            </a:r>
          </a:p>
          <a:p>
            <a:endParaRPr lang="en-US" sz="3600" dirty="0" smtClean="0"/>
          </a:p>
          <a:p>
            <a:r>
              <a:rPr lang="en-US" sz="3600" dirty="0" smtClean="0"/>
              <a:t>Walkthrough will include code for the first time, so do attend or watch the video.</a:t>
            </a:r>
          </a:p>
          <a:p>
            <a:endParaRPr lang="en-US" sz="3600" dirty="0" smtClean="0"/>
          </a:p>
          <a:p>
            <a:r>
              <a:rPr lang="en-US" sz="3600" dirty="0" smtClean="0"/>
              <a:t>CS 50 Office hours in Science Center basement every day, Mon-Fri, 7-11 pm if you need more help.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That’s all folks!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63963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hlinkClick r:id="rId3"/>
              </a:rPr>
              <a:t>http://3.bp.blogspot.com/_xdN0QQwsP1A/Sfspxgi_67I/AAAAAAAABrE/EYSZ_syFwUg/s400/Porky_pig_thats_all_folks.jpg</a:t>
            </a:r>
            <a:endParaRPr lang="en-US" sz="1200" dirty="0"/>
          </a:p>
        </p:txBody>
      </p:sp>
      <p:pic>
        <p:nvPicPr>
          <p:cNvPr id="2050" name="Picture 2" descr="http://3.bp.blogspot.com/_xdN0QQwsP1A/Sfspxgi_67I/AAAAAAAABrE/EYSZ_syFwUg/s400/Porky_pig_thats_all_fol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905000"/>
            <a:ext cx="4612104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Design Improvements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3716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4400" dirty="0" smtClean="0"/>
              <a:t>Are you using more variables than necessary? Any </a:t>
            </a:r>
            <a:r>
              <a:rPr lang="en-US" sz="4400" dirty="0" err="1" smtClean="0"/>
              <a:t>globals</a:t>
            </a:r>
            <a:r>
              <a:rPr lang="en-US" sz="4400" dirty="0" smtClean="0"/>
              <a:t>?</a:t>
            </a:r>
          </a:p>
          <a:p>
            <a:pPr algn="just">
              <a:buFont typeface="Arial" pitchFamily="34" charset="0"/>
              <a:buChar char="•"/>
            </a:pPr>
            <a:endParaRPr lang="en-US" sz="4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4400" dirty="0" smtClean="0"/>
              <a:t>Are you using functions to structure your code?</a:t>
            </a:r>
          </a:p>
          <a:p>
            <a:pPr algn="just">
              <a:buFont typeface="Arial" pitchFamily="34" charset="0"/>
              <a:buChar char="•"/>
            </a:pPr>
            <a:endParaRPr lang="en-US" sz="4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4400" dirty="0" smtClean="0"/>
              <a:t>Loops: bigger isn’t better. Is there a way to use fewer loops?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Style Improvements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486400"/>
          </a:xfrm>
        </p:spPr>
        <p:txBody>
          <a:bodyPr>
            <a:normAutofit lnSpcReduction="10000"/>
          </a:bodyPr>
          <a:lstStyle/>
          <a:p>
            <a:r>
              <a:rPr lang="en-US" sz="4200" dirty="0" smtClean="0"/>
              <a:t>Explain your algorithm – block comment before #include</a:t>
            </a:r>
          </a:p>
          <a:p>
            <a:r>
              <a:rPr lang="en-US" sz="4200" dirty="0" smtClean="0"/>
              <a:t>Variable names</a:t>
            </a:r>
          </a:p>
          <a:p>
            <a:r>
              <a:rPr lang="en-US" sz="4200" dirty="0" smtClean="0"/>
              <a:t>Any nontrivial line of code needs comments</a:t>
            </a:r>
          </a:p>
          <a:p>
            <a:r>
              <a:rPr lang="en-US" sz="4200" dirty="0" smtClean="0"/>
              <a:t>Reference: see page 12 of</a:t>
            </a:r>
          </a:p>
          <a:p>
            <a:pPr>
              <a:buNone/>
            </a:pPr>
            <a:r>
              <a:rPr lang="en-US" sz="4000" dirty="0" smtClean="0">
                <a:hlinkClick r:id="rId3"/>
              </a:rPr>
              <a:t>http://www.cs50.net/lectures/2/src2.pdf</a:t>
            </a:r>
            <a:r>
              <a:rPr lang="en-US" sz="42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Office Hours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91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Holding unofficial office hours for you (our section) on Mon-Wed after lecture and on Sun after section.</a:t>
            </a:r>
          </a:p>
          <a:p>
            <a:r>
              <a:rPr lang="en-US" sz="4400" dirty="0" smtClean="0"/>
              <a:t>Friday 1-4 pm - </a:t>
            </a:r>
            <a:r>
              <a:rPr lang="en-US" sz="4400" dirty="0" smtClean="0">
                <a:sym typeface="Wingdings" pitchFamily="2" charset="2"/>
              </a:rPr>
              <a:t>Science center basement</a:t>
            </a:r>
            <a:r>
              <a:rPr lang="en-US" sz="4400" dirty="0" smtClean="0"/>
              <a:t> </a:t>
            </a:r>
          </a:p>
          <a:p>
            <a:r>
              <a:rPr lang="en-US" sz="4400" dirty="0" smtClean="0"/>
              <a:t>Don’t be shy to ask questions. The 60 </a:t>
            </a:r>
            <a:r>
              <a:rPr lang="en-US" sz="4400" dirty="0" err="1" smtClean="0"/>
              <a:t>TFs+CAs</a:t>
            </a:r>
            <a:r>
              <a:rPr lang="en-US" sz="4400" dirty="0" smtClean="0"/>
              <a:t> are here for you </a:t>
            </a:r>
            <a:r>
              <a:rPr lang="en-US" sz="4400" dirty="0" smtClean="0">
                <a:sym typeface="Wingdings" pitchFamily="2" charset="2"/>
              </a:rPr>
              <a:t></a:t>
            </a:r>
          </a:p>
          <a:p>
            <a:endParaRPr lang="en-US" sz="4400" dirty="0" smtClean="0">
              <a:sym typeface="Wingdings" pitchFamily="2" charset="2"/>
            </a:endParaRPr>
          </a:p>
          <a:p>
            <a:r>
              <a:rPr lang="en-US" sz="4400" dirty="0" smtClean="0">
                <a:sym typeface="Wingdings" pitchFamily="2" charset="2"/>
              </a:rPr>
              <a:t>Contact me at </a:t>
            </a:r>
            <a:r>
              <a:rPr lang="en-US" sz="4400" dirty="0" smtClean="0">
                <a:sym typeface="Wingdings" pitchFamily="2" charset="2"/>
                <a:hlinkClick r:id="rId3"/>
              </a:rPr>
              <a:t>hmteodor@cs50.net</a:t>
            </a:r>
            <a:endParaRPr lang="en-US" sz="4400" dirty="0" smtClean="0">
              <a:sym typeface="Wingdings" pitchFamily="2" charset="2"/>
            </a:endParaRP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Today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200" b="1" dirty="0" smtClean="0">
                <a:latin typeface="+mj-lt"/>
                <a:cs typeface="Courier New" pitchFamily="49" charset="0"/>
              </a:rPr>
              <a:t>Recursion </a:t>
            </a:r>
            <a:r>
              <a:rPr lang="en-US" sz="4200" dirty="0" smtClean="0">
                <a:latin typeface="+mj-lt"/>
                <a:cs typeface="Courier New" pitchFamily="49" charset="0"/>
              </a:rPr>
              <a:t>(</a:t>
            </a:r>
            <a:r>
              <a:rPr lang="en-US" sz="4200" dirty="0" smtClean="0">
                <a:cs typeface="Courier New" pitchFamily="49" charset="0"/>
              </a:rPr>
              <a:t>hands-on)</a:t>
            </a:r>
            <a:endParaRPr lang="en-US" sz="4200" b="1" dirty="0" smtClean="0">
              <a:latin typeface="+mj-lt"/>
              <a:cs typeface="Courier New" pitchFamily="49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4200" b="1" dirty="0" smtClean="0">
              <a:latin typeface="+mj-lt"/>
              <a:cs typeface="Courier New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200" b="1" dirty="0" smtClean="0">
                <a:latin typeface="+mj-lt"/>
                <a:cs typeface="Courier New" pitchFamily="49" charset="0"/>
              </a:rPr>
              <a:t>Complexity –</a:t>
            </a:r>
            <a:r>
              <a:rPr lang="en-US" sz="4200" dirty="0" smtClean="0">
                <a:latin typeface="+mj-lt"/>
                <a:cs typeface="Courier New" pitchFamily="49" charset="0"/>
              </a:rPr>
              <a:t> How do we define a good algorithm? (Design)</a:t>
            </a:r>
          </a:p>
          <a:p>
            <a:pPr marL="742950" indent="-742950">
              <a:buFont typeface="+mj-lt"/>
              <a:buAutoNum type="arabicPeriod"/>
            </a:pPr>
            <a:endParaRPr lang="en-US" sz="4200" b="1" dirty="0" smtClean="0">
              <a:latin typeface="+mj-lt"/>
              <a:cs typeface="Courier New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200" b="1" dirty="0" smtClean="0">
                <a:latin typeface="+mj-lt"/>
                <a:cs typeface="Courier New" pitchFamily="49" charset="0"/>
              </a:rPr>
              <a:t>Sorting</a:t>
            </a:r>
          </a:p>
          <a:p>
            <a:pPr marL="742950" indent="-742950">
              <a:buFont typeface="+mj-lt"/>
              <a:buAutoNum type="arabicPeriod"/>
            </a:pPr>
            <a:endParaRPr lang="en-US" sz="4200" b="1" dirty="0" smtClean="0">
              <a:latin typeface="+mj-lt"/>
            </a:endParaRPr>
          </a:p>
          <a:p>
            <a:pPr>
              <a:buNone/>
            </a:pP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Recursion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algn="just"/>
            <a:r>
              <a:rPr lang="en-US" sz="3800" dirty="0" smtClean="0">
                <a:cs typeface="Courier New" pitchFamily="49" charset="0"/>
              </a:rPr>
              <a:t>A function that </a:t>
            </a:r>
            <a:r>
              <a:rPr lang="en-US" sz="3800" b="1" dirty="0" smtClean="0">
                <a:cs typeface="Courier New" pitchFamily="49" charset="0"/>
              </a:rPr>
              <a:t>calls itself</a:t>
            </a:r>
            <a:r>
              <a:rPr lang="en-US" sz="3800" dirty="0" smtClean="0">
                <a:cs typeface="Courier New" pitchFamily="49" charset="0"/>
              </a:rPr>
              <a:t> is said to be </a:t>
            </a:r>
            <a:r>
              <a:rPr lang="en-US" sz="3800" b="1" dirty="0" smtClean="0">
                <a:cs typeface="Courier New" pitchFamily="49" charset="0"/>
              </a:rPr>
              <a:t>recursive.</a:t>
            </a:r>
            <a:endParaRPr lang="en-US" sz="3800" dirty="0" smtClean="0">
              <a:cs typeface="Courier New" pitchFamily="49" charset="0"/>
            </a:endParaRPr>
          </a:p>
          <a:p>
            <a:pPr algn="just"/>
            <a:endParaRPr lang="en-US" sz="3800" dirty="0" smtClean="0">
              <a:cs typeface="Courier New" pitchFamily="49" charset="0"/>
            </a:endParaRPr>
          </a:p>
          <a:p>
            <a:pPr algn="just"/>
            <a:r>
              <a:rPr lang="en-US" sz="3800" dirty="0" smtClean="0">
                <a:cs typeface="Courier New" pitchFamily="49" charset="0"/>
              </a:rPr>
              <a:t>A recursive function has two parts:</a:t>
            </a:r>
          </a:p>
          <a:p>
            <a:pPr lvl="1" algn="just"/>
            <a:r>
              <a:rPr lang="en-US" sz="3400" dirty="0" smtClean="0">
                <a:cs typeface="Courier New" pitchFamily="49" charset="0"/>
              </a:rPr>
              <a:t>Base Case: a simple case in which the solution is known;</a:t>
            </a:r>
          </a:p>
          <a:p>
            <a:pPr lvl="1" algn="just"/>
            <a:r>
              <a:rPr lang="en-US" sz="3400" dirty="0" smtClean="0">
                <a:cs typeface="Courier New" pitchFamily="49" charset="0"/>
              </a:rPr>
              <a:t>Recursive Call (function returns a call to itself)</a:t>
            </a:r>
            <a:endParaRPr lang="en-US" sz="3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Factorial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8307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sz="3800" b="1" dirty="0" smtClean="0">
              <a:cs typeface="Courier New" pitchFamily="49" charset="0"/>
            </a:endParaRPr>
          </a:p>
          <a:p>
            <a:pPr algn="ctr">
              <a:buNone/>
            </a:pPr>
            <a:r>
              <a:rPr lang="en-US" sz="3800" b="1" dirty="0" smtClean="0">
                <a:cs typeface="Courier New" pitchFamily="49" charset="0"/>
              </a:rPr>
              <a:t>n! = n * (n-1) * (n-2) * (n-3) *…*1</a:t>
            </a:r>
          </a:p>
          <a:p>
            <a:pPr algn="ctr">
              <a:buNone/>
            </a:pPr>
            <a:endParaRPr lang="en-US" sz="3800" b="1" dirty="0" smtClean="0">
              <a:cs typeface="Courier New" pitchFamily="49" charset="0"/>
            </a:endParaRPr>
          </a:p>
          <a:p>
            <a:pPr algn="ctr">
              <a:buNone/>
            </a:pPr>
            <a:r>
              <a:rPr lang="en-US" sz="3800" b="1" dirty="0" smtClean="0">
                <a:cs typeface="Courier New" pitchFamily="49" charset="0"/>
              </a:rPr>
              <a:t>5! = 5 * 4! = 5 * 4 * 3! = 5 * 4 * 3 * 2!=</a:t>
            </a:r>
          </a:p>
          <a:p>
            <a:pPr algn="ctr">
              <a:buNone/>
            </a:pPr>
            <a:r>
              <a:rPr lang="en-US" sz="3800" b="1" dirty="0" smtClean="0">
                <a:cs typeface="Courier New" pitchFamily="49" charset="0"/>
              </a:rPr>
              <a:t>=5 * 4 * 3 * 2 * 1 = 120</a:t>
            </a:r>
          </a:p>
          <a:p>
            <a:pPr algn="ctr">
              <a:buNone/>
            </a:pPr>
            <a:endParaRPr lang="en-US" sz="3800" b="1" dirty="0" smtClean="0">
              <a:cs typeface="Courier New" pitchFamily="49" charset="0"/>
            </a:endParaRPr>
          </a:p>
          <a:p>
            <a:pPr algn="ctr">
              <a:buNone/>
            </a:pPr>
            <a:r>
              <a:rPr lang="en-US" sz="3800" b="1" dirty="0" smtClean="0">
                <a:cs typeface="Courier New" pitchFamily="49" charset="0"/>
              </a:rPr>
              <a:t>Problem: C doesn’t have the convenient ‘…’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1097</Words>
  <Application>Microsoft Office PowerPoint</Application>
  <PresentationFormat>On-screen Show (4:3)</PresentationFormat>
  <Paragraphs>220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Welcome to Section 2!</vt:lpstr>
      <vt:lpstr>Grading</vt:lpstr>
      <vt:lpstr>Correctness Improvements</vt:lpstr>
      <vt:lpstr>Design Improvements</vt:lpstr>
      <vt:lpstr>Style Improvements</vt:lpstr>
      <vt:lpstr>Office Hours</vt:lpstr>
      <vt:lpstr>Today</vt:lpstr>
      <vt:lpstr>Recursion</vt:lpstr>
      <vt:lpstr>Factorial</vt:lpstr>
      <vt:lpstr>Factorial: Recursive vs Iterative</vt:lpstr>
      <vt:lpstr>The Stack</vt:lpstr>
      <vt:lpstr>Stack overflow</vt:lpstr>
      <vt:lpstr>Design Decisions</vt:lpstr>
      <vt:lpstr>Recursive Calls and the Stack</vt:lpstr>
      <vt:lpstr>Fibonacci Numbers</vt:lpstr>
      <vt:lpstr>Under the hood</vt:lpstr>
      <vt:lpstr>Recursion Exercises</vt:lpstr>
      <vt:lpstr>Big-O Notation</vt:lpstr>
      <vt:lpstr>Complexity (2)</vt:lpstr>
      <vt:lpstr>Complexity (3)</vt:lpstr>
      <vt:lpstr>Complexity (4)</vt:lpstr>
      <vt:lpstr>Complexity (5)</vt:lpstr>
      <vt:lpstr>Complexity (6)</vt:lpstr>
      <vt:lpstr>Complexity (7)</vt:lpstr>
      <vt:lpstr>Complexity (8)</vt:lpstr>
      <vt:lpstr>Complexity (9)</vt:lpstr>
      <vt:lpstr>Selection Sort</vt:lpstr>
      <vt:lpstr>Selection sort complexity</vt:lpstr>
      <vt:lpstr>Bubble Sort</vt:lpstr>
      <vt:lpstr>Merge Sort</vt:lpstr>
      <vt:lpstr>Walkthrough</vt:lpstr>
      <vt:lpstr>That’s all folks!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hmteodor</dc:creator>
  <cp:lastModifiedBy>hmteodor</cp:lastModifiedBy>
  <cp:revision>25</cp:revision>
  <dcterms:created xsi:type="dcterms:W3CDTF">2009-08-30T16:02:05Z</dcterms:created>
  <dcterms:modified xsi:type="dcterms:W3CDTF">2009-09-27T22:35:23Z</dcterms:modified>
</cp:coreProperties>
</file>