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2" r:id="rId6"/>
    <p:sldId id="269" r:id="rId7"/>
    <p:sldId id="271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7593-4E6F-CCCE-6191-3F6B9EF8A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24A4D-896E-AEE9-5B7A-42B5A0B21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B102-1C2C-CAC5-B0B3-A63A5477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8298-CAE2-4DD8-9575-516EFEB02326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DA6DF-9A80-93F9-4E23-2A6BA03D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AB39C-E3CB-65EA-426D-8EE2149B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BA4-94CE-497C-87DB-6090EED4A0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48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6F64-2283-BDDA-BD9D-58AEBACA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909CF-203A-BC53-811E-688FE08C0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4CDFA-B6CF-72FB-D099-6E9C95B1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8298-CAE2-4DD8-9575-516EFEB02326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545F2-A228-59CD-865B-B7CC079A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AA48-1D20-B043-C6D3-8B75DE95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BA4-94CE-497C-87DB-6090EED4A0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16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DD1F1-7767-EC9F-9B04-32BBB2BB6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EFE97-BCF0-912D-F706-A4BB04A3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C5C7-0693-114D-4421-7E40AC9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8298-CAE2-4DD8-9575-516EFEB02326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42781-549B-D093-9CDD-727C29B8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3FC1-5BE5-ED3B-B80F-6EA28EB2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BA4-94CE-497C-87DB-6090EED4A0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15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1660-48DF-98C6-A915-EC81C7A2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850A-A16F-17C0-AB75-046D7DC7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19E8-F882-54B7-7585-6B8C61B4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8298-CAE2-4DD8-9575-516EFEB02326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3ECD-689D-CE67-FF83-5580DBDE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340D1-3ECC-B34F-5541-60C291E2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BA4-94CE-497C-87DB-6090EED4A0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793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6578-AA30-1885-B9A6-FE10BDB0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F2110-9D0D-13B4-F5D7-0BEA1DCA0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50A4D-1547-5E89-C781-E068BF1E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8298-CAE2-4DD8-9575-516EFEB02326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68074-5E2B-1CFC-599F-F18CFE76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7C3B9-DCF6-6A2E-FA8F-60100966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BA4-94CE-497C-87DB-6090EED4A0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3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54DA-0791-FCBA-4AA6-DFAD8355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4413-E4C6-8A47-E568-4C7603141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D61F4-A70D-00FF-45C0-14B7FFB8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9EDA9-2022-B681-73E4-4E4478B4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8298-CAE2-4DD8-9575-516EFEB02326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EE26D-1E81-E5A7-ABB2-9D3F7C90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47B4-6DC3-9815-B2E9-4F4703E9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BA4-94CE-497C-87DB-6090EED4A0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10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25BF-0C39-5A15-FB23-3CDD7063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B701-FC6A-ED15-A15B-E6CF66A8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AA93A-00DD-D21C-D6F5-0AED34A97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BC639-FEDA-8FEB-59C6-D0BAE7947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BDD30-C53D-BEFF-7F56-B6E56DBE0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9797B-6F84-DB83-F24B-448234CB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8298-CAE2-4DD8-9575-516EFEB02326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4AF68-217F-E52B-9D2F-8D43C5F2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7BA04-79CB-B8B3-8A91-C1F6A85F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BA4-94CE-497C-87DB-6090EED4A0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720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7471-7C9E-632A-2A6E-90932BE3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00A67-20A7-49E6-24C3-5525F020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8298-CAE2-4DD8-9575-516EFEB02326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9FB4F-2C63-FC6E-ECF6-7C1973AE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A7FDD-2C14-BE45-0796-8C25F0EA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BA4-94CE-497C-87DB-6090EED4A0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671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0A97D-3556-E11A-4042-C4A43FCB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8298-CAE2-4DD8-9575-516EFEB02326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A80D5-563C-EFB6-15D1-A10A0B63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897F-8EC2-7E9E-D6CC-0B6C8183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BA4-94CE-497C-87DB-6090EED4A0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24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FDDA-E56C-5583-9D1A-6206608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122F-FDF5-2262-F873-74A27902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24267-88B5-19D3-9FCF-514817ECE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BA883-1D0B-DEC6-E312-9B831304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8298-CAE2-4DD8-9575-516EFEB02326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53EE8-9FD4-6BFA-7345-535642CF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B7C39-72B4-0798-95A5-44D470BE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BA4-94CE-497C-87DB-6090EED4A0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62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3133-D9B9-CC0C-3A76-DB10B7E5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572F7-91C3-AA69-DD7D-628B42DC2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87D4F-841C-A283-00C6-899F8F73B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15ECC-812E-2EFC-0C3B-C2A37835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8298-CAE2-4DD8-9575-516EFEB02326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387D0-1D4A-5AF6-3B4D-60BACCAD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ABA0A-07C5-A2B1-042B-BA4A7723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C7BA4-94CE-497C-87DB-6090EED4A0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02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8B10E-55D7-924F-83EC-8E59B12B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022ED-2136-9BB1-6920-D0B0F4208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E2F5A-577C-4CED-A165-F0668BB34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38298-CAE2-4DD8-9575-516EFEB02326}" type="datetimeFigureOut">
              <a:rPr lang="en-AU" smtClean="0"/>
              <a:t>13/10/2022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82E5B-D126-3ABC-D303-63A5DF5CA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BF586-CDD1-FB45-9523-6C6BCA8E3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C7BA4-94CE-497C-87DB-6090EED4A0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57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F2A206-60D7-A50A-8B3C-828259BB8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459344"/>
            <a:ext cx="5460521" cy="2806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201BB6-1F2F-4DEF-3F6A-3EF6035459F3}"/>
              </a:ext>
            </a:extLst>
          </p:cNvPr>
          <p:cNvSpPr txBox="1"/>
          <p:nvPr/>
        </p:nvSpPr>
        <p:spPr>
          <a:xfrm>
            <a:off x="1418958" y="9001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Under sampling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9302EB-7B0D-055F-65DF-7E3BF5FA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41" y="459344"/>
            <a:ext cx="5476017" cy="2806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0674C4-DFF0-17C9-AC47-73B677E51D91}"/>
              </a:ext>
            </a:extLst>
          </p:cNvPr>
          <p:cNvSpPr txBox="1"/>
          <p:nvPr/>
        </p:nvSpPr>
        <p:spPr>
          <a:xfrm>
            <a:off x="7430219" y="9001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Over sampling minority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1B8910-46D3-CA76-D1F7-C31D8A960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19" y="3819411"/>
            <a:ext cx="5460346" cy="2806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D12B38-B4D7-5086-B723-2A17B4E51BE3}"/>
              </a:ext>
            </a:extLst>
          </p:cNvPr>
          <p:cNvSpPr txBox="1"/>
          <p:nvPr/>
        </p:nvSpPr>
        <p:spPr>
          <a:xfrm>
            <a:off x="81864" y="3456615"/>
            <a:ext cx="583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Over sampling minority with edited nearest neighbours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5391F4-B988-21B9-2CED-210FD8760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741" y="3829048"/>
            <a:ext cx="5460347" cy="28017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918F92-EFAD-3FEF-B300-6E1E7970BF7C}"/>
              </a:ext>
            </a:extLst>
          </p:cNvPr>
          <p:cNvSpPr txBox="1"/>
          <p:nvPr/>
        </p:nvSpPr>
        <p:spPr>
          <a:xfrm>
            <a:off x="5820186" y="3468411"/>
            <a:ext cx="583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Mix-mode over and under sampling</a:t>
            </a:r>
          </a:p>
        </p:txBody>
      </p:sp>
    </p:spTree>
    <p:extLst>
      <p:ext uri="{BB962C8B-B14F-4D97-AF65-F5344CB8AC3E}">
        <p14:creationId xmlns:p14="http://schemas.microsoft.com/office/powerpoint/2010/main" val="10357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37E6-7CA1-6086-B06D-6F675248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SVM Classifier – Hyperparameter tuned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DF6422A-1111-34FB-C53E-AB8D746D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936571"/>
              </p:ext>
            </p:extLst>
          </p:nvPr>
        </p:nvGraphicFramePr>
        <p:xfrm>
          <a:off x="939799" y="1908115"/>
          <a:ext cx="10248662" cy="358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652">
                  <a:extLst>
                    <a:ext uri="{9D8B030D-6E8A-4147-A177-3AD203B41FA5}">
                      <a16:colId xmlns:a16="http://schemas.microsoft.com/office/drawing/2014/main" val="3947515702"/>
                    </a:ext>
                  </a:extLst>
                </a:gridCol>
                <a:gridCol w="4827844">
                  <a:extLst>
                    <a:ext uri="{9D8B030D-6E8A-4147-A177-3AD203B41FA5}">
                      <a16:colId xmlns:a16="http://schemas.microsoft.com/office/drawing/2014/main" val="2128270511"/>
                    </a:ext>
                  </a:extLst>
                </a:gridCol>
                <a:gridCol w="2562166">
                  <a:extLst>
                    <a:ext uri="{9D8B030D-6E8A-4147-A177-3AD203B41FA5}">
                      <a16:colId xmlns:a16="http://schemas.microsoft.com/office/drawing/2014/main" val="2757741513"/>
                    </a:ext>
                  </a:extLst>
                </a:gridCol>
              </a:tblGrid>
              <a:tr h="393842">
                <a:tc>
                  <a:txBody>
                    <a:bodyPr/>
                    <a:lstStyle/>
                    <a:p>
                      <a:r>
                        <a:rPr lang="en-US" dirty="0"/>
                        <a:t>Sampling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Score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96836"/>
                  </a:ext>
                </a:extLst>
              </a:tr>
              <a:tr h="68049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Nearmiss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V2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79.55%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56.25%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956734"/>
                  </a:ext>
                </a:extLst>
              </a:tr>
              <a:tr h="83752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C000"/>
                          </a:solidFill>
                        </a:rPr>
                        <a:t>SMOTE</a:t>
                      </a:r>
                      <a:endParaRPr lang="en-AU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C000"/>
                          </a:solidFill>
                        </a:rPr>
                        <a:t>88.08%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C000"/>
                          </a:solidFill>
                        </a:rPr>
                        <a:t>83.33%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837063"/>
                  </a:ext>
                </a:extLst>
              </a:tr>
              <a:tr h="8375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SMOTEENN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92.20%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81.25%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220604"/>
                  </a:ext>
                </a:extLst>
              </a:tr>
              <a:tr h="8375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SMOTETomek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92.52%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85.42%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86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28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37E6-7CA1-6086-B06D-6F675248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Probability Classifier – 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F05C1-E43F-68D3-1B7E-13977709E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02" y="2163160"/>
            <a:ext cx="5876292" cy="4010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0D7FC8-4AB0-DACB-A794-59D8F24D3A58}"/>
              </a:ext>
            </a:extLst>
          </p:cNvPr>
          <p:cNvSpPr txBox="1"/>
          <p:nvPr/>
        </p:nvSpPr>
        <p:spPr>
          <a:xfrm>
            <a:off x="4054414" y="1690688"/>
            <a:ext cx="338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F1296 Hz – Pass – Fail probability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672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37E6-7CA1-6086-B06D-6F675248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Probability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1BF05-7E70-AB63-E96E-291BD479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2" y="1306600"/>
            <a:ext cx="9687463" cy="51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8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37E6-7CA1-6086-B06D-6F675248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Multiple Independent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DEEC5-38AF-6C00-C007-FA325D81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75" y="2176287"/>
            <a:ext cx="9030960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4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C34ED3-AB1A-702E-2BD9-CE957D23C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22" y="703052"/>
            <a:ext cx="11376155" cy="590096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5A1C19F-FE0E-5E73-AF38-21420E06AC6A}"/>
              </a:ext>
            </a:extLst>
          </p:cNvPr>
          <p:cNvSpPr/>
          <p:nvPr/>
        </p:nvSpPr>
        <p:spPr>
          <a:xfrm rot="20555377">
            <a:off x="2494837" y="3556362"/>
            <a:ext cx="3960708" cy="6337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6BE5BA-C4B1-C99B-C0C7-D42A3D3170C2}"/>
              </a:ext>
            </a:extLst>
          </p:cNvPr>
          <p:cNvSpPr/>
          <p:nvPr/>
        </p:nvSpPr>
        <p:spPr>
          <a:xfrm>
            <a:off x="9005977" y="888521"/>
            <a:ext cx="327804" cy="29847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0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BAA9C2-1614-043B-E339-ED63CBFD0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159" y="488983"/>
            <a:ext cx="5650574" cy="607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6DE5E7-EB5C-815E-1950-DA2A6716F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26" y="488983"/>
            <a:ext cx="5419151" cy="61560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9E0FAE-1E43-2AA3-97CB-5DC31689C3C8}"/>
              </a:ext>
            </a:extLst>
          </p:cNvPr>
          <p:cNvSpPr txBox="1"/>
          <p:nvPr/>
        </p:nvSpPr>
        <p:spPr>
          <a:xfrm>
            <a:off x="379562" y="172528"/>
            <a:ext cx="89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226-500Hz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955D70-0BBA-65EA-A279-ABD361B678A0}"/>
              </a:ext>
            </a:extLst>
          </p:cNvPr>
          <p:cNvSpPr txBox="1"/>
          <p:nvPr/>
        </p:nvSpPr>
        <p:spPr>
          <a:xfrm>
            <a:off x="10446586" y="172527"/>
            <a:ext cx="89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1000-1414Hz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456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37E6-7CA1-6086-B06D-6F675248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 (F-test)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D97F9-C478-291A-7F5F-A550FF9D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42" y="3103568"/>
            <a:ext cx="3200847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ED6EB-59B1-EA9B-17EB-9EE0101AA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319" y="620741"/>
            <a:ext cx="6093481" cy="2162203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9FBC6B8-6F44-62E5-4B87-2695246A6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023586"/>
              </p:ext>
            </p:extLst>
          </p:nvPr>
        </p:nvGraphicFramePr>
        <p:xfrm>
          <a:off x="6720787" y="3323110"/>
          <a:ext cx="3663489" cy="303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962760" imgH="5772240" progId="PBrush">
                  <p:embed/>
                </p:oleObj>
              </mc:Choice>
              <mc:Fallback>
                <p:oleObj name="Bitmap Image" r:id="rId4" imgW="6962760" imgH="5772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20787" y="3323110"/>
                        <a:ext cx="3663489" cy="303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641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83A9429-5A58-9B07-1FE6-8B9BDD4A67D1}"/>
              </a:ext>
            </a:extLst>
          </p:cNvPr>
          <p:cNvGrpSpPr/>
          <p:nvPr/>
        </p:nvGrpSpPr>
        <p:grpSpPr>
          <a:xfrm>
            <a:off x="698739" y="1397477"/>
            <a:ext cx="10292067" cy="5287993"/>
            <a:chOff x="448573" y="914397"/>
            <a:chExt cx="10292067" cy="528799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1E9617-BDE9-B73F-EBF9-48AE2228F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573" y="914397"/>
              <a:ext cx="10292067" cy="5287993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E64666-6EE8-5D21-4082-185E725F0EAF}"/>
                </a:ext>
              </a:extLst>
            </p:cNvPr>
            <p:cNvSpPr/>
            <p:nvPr/>
          </p:nvSpPr>
          <p:spPr>
            <a:xfrm>
              <a:off x="3657600" y="1095556"/>
              <a:ext cx="2087592" cy="8022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A5EA9174-8469-98BA-6295-53FBC7C7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SMOTE F-Scores (Best separation)</a:t>
            </a:r>
          </a:p>
        </p:txBody>
      </p:sp>
    </p:spTree>
    <p:extLst>
      <p:ext uri="{BB962C8B-B14F-4D97-AF65-F5344CB8AC3E}">
        <p14:creationId xmlns:p14="http://schemas.microsoft.com/office/powerpoint/2010/main" val="121087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479B-0436-E7BE-FEF4-6C39A034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Forward Feature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2470A-2FEB-7E56-3D28-EAE89C7D4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75" y="1510605"/>
            <a:ext cx="11206828" cy="461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5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479B-0436-E7BE-FEF4-6C39A034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Backward Feature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0A242-8D71-DEB6-1B24-1DDF7332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7" y="1587716"/>
            <a:ext cx="11282666" cy="457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0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37E6-7CA1-6086-B06D-6F675248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ANOVA Feature Selection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DF6422A-1111-34FB-C53E-AB8D746D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291368"/>
              </p:ext>
            </p:extLst>
          </p:nvPr>
        </p:nvGraphicFramePr>
        <p:xfrm>
          <a:off x="1117599" y="1963420"/>
          <a:ext cx="908745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725">
                  <a:extLst>
                    <a:ext uri="{9D8B030D-6E8A-4147-A177-3AD203B41FA5}">
                      <a16:colId xmlns:a16="http://schemas.microsoft.com/office/drawing/2014/main" val="3947515702"/>
                    </a:ext>
                  </a:extLst>
                </a:gridCol>
                <a:gridCol w="4543725">
                  <a:extLst>
                    <a:ext uri="{9D8B030D-6E8A-4147-A177-3AD203B41FA5}">
                      <a16:colId xmlns:a16="http://schemas.microsoft.com/office/drawing/2014/main" val="2128270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selected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9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Nearmiss</a:t>
                      </a:r>
                      <a:r>
                        <a:rPr lang="en-US" dirty="0"/>
                        <a:t> V2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'fa727', 'fa749', 'fa771', 'fa793', 'fa816', 'fa840', 'fa865', 'fa890', 'fa917', 'fa1000'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5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SMOTE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'fa1059', 'fa1090', 'fa1122', 'fa1155', 'fa1189', 'fa1224', 'fa1296', 'fa1334', 'fa1373', 'fa1414'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3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SMOTEENN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'fa1090', 'fa1155', 'fa1189', 'fa1224', 'fa1259', 'fa1296', 'fa1334', 'fa1373', 'fa1414', 'fa1455'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2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SMOTETomek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'fa1029', 'fa1059', 'fa1090', 'fa1122', 'fa1155', 'fa1189', 'fa1224', 'fa1259', 'fa1296', 'fa1334'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6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37E6-7CA1-6086-B06D-6F675248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SVM Linear Classifier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DF6422A-1111-34FB-C53E-AB8D746D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81247"/>
              </p:ext>
            </p:extLst>
          </p:nvPr>
        </p:nvGraphicFramePr>
        <p:xfrm>
          <a:off x="939799" y="1908115"/>
          <a:ext cx="10248662" cy="358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652">
                  <a:extLst>
                    <a:ext uri="{9D8B030D-6E8A-4147-A177-3AD203B41FA5}">
                      <a16:colId xmlns:a16="http://schemas.microsoft.com/office/drawing/2014/main" val="3947515702"/>
                    </a:ext>
                  </a:extLst>
                </a:gridCol>
                <a:gridCol w="4827844">
                  <a:extLst>
                    <a:ext uri="{9D8B030D-6E8A-4147-A177-3AD203B41FA5}">
                      <a16:colId xmlns:a16="http://schemas.microsoft.com/office/drawing/2014/main" val="2128270511"/>
                    </a:ext>
                  </a:extLst>
                </a:gridCol>
                <a:gridCol w="2562166">
                  <a:extLst>
                    <a:ext uri="{9D8B030D-6E8A-4147-A177-3AD203B41FA5}">
                      <a16:colId xmlns:a16="http://schemas.microsoft.com/office/drawing/2014/main" val="2757741513"/>
                    </a:ext>
                  </a:extLst>
                </a:gridCol>
              </a:tblGrid>
              <a:tr h="393842">
                <a:tc>
                  <a:txBody>
                    <a:bodyPr/>
                    <a:lstStyle/>
                    <a:p>
                      <a:r>
                        <a:rPr lang="en-US" dirty="0"/>
                        <a:t>Sampling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Score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196836"/>
                  </a:ext>
                </a:extLst>
              </a:tr>
              <a:tr h="68049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Nearmiss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V2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79.55%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85.42%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956734"/>
                  </a:ext>
                </a:extLst>
              </a:tr>
              <a:tr h="83752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SMOTE</a:t>
                      </a:r>
                      <a:endParaRPr lang="en-AU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83.85%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FF0000"/>
                          </a:solidFill>
                        </a:rPr>
                        <a:t>87.50%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837063"/>
                  </a:ext>
                </a:extLst>
              </a:tr>
              <a:tr h="8375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SMOTEENN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87.16%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81.25%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220604"/>
                  </a:ext>
                </a:extLst>
              </a:tr>
              <a:tr h="8375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B050"/>
                          </a:solidFill>
                        </a:rPr>
                        <a:t>SMOTETomek</a:t>
                      </a:r>
                      <a:endParaRPr lang="en-AU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85.43%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>
                          <a:solidFill>
                            <a:srgbClr val="00B050"/>
                          </a:solidFill>
                        </a:rPr>
                        <a:t>85.42%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86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93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201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  <vt:lpstr>ANOVA (F-test) </vt:lpstr>
      <vt:lpstr>SMOTE F-Scores (Best separation)</vt:lpstr>
      <vt:lpstr>Forward Feature Selection</vt:lpstr>
      <vt:lpstr>Backward Feature Selection</vt:lpstr>
      <vt:lpstr>ANOVA Feature Selection</vt:lpstr>
      <vt:lpstr>SVM Linear Classifier</vt:lpstr>
      <vt:lpstr>SVM Classifier – Hyperparameter tuned</vt:lpstr>
      <vt:lpstr>Probability Classifier – Logistic Regression</vt:lpstr>
      <vt:lpstr>Probability Classifier</vt:lpstr>
      <vt:lpstr>Multiple Independent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Jiang (21124413)</dc:creator>
  <cp:lastModifiedBy>Andy Jiang (21124413)</cp:lastModifiedBy>
  <cp:revision>5</cp:revision>
  <dcterms:created xsi:type="dcterms:W3CDTF">2022-10-13T02:52:57Z</dcterms:created>
  <dcterms:modified xsi:type="dcterms:W3CDTF">2022-10-13T08:57:33Z</dcterms:modified>
</cp:coreProperties>
</file>