
<file path=[Content_Types].xml><?xml version="1.0" encoding="utf-8"?>
<Types xmlns="http://schemas.openxmlformats.org/package/2006/content-types">
  <Default Extension="glb" ContentType="model/gltf.binary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8" r:id="rId3"/>
    <p:sldId id="287" r:id="rId4"/>
    <p:sldId id="290" r:id="rId5"/>
    <p:sldId id="288" r:id="rId6"/>
    <p:sldId id="286" r:id="rId7"/>
    <p:sldId id="289" r:id="rId8"/>
    <p:sldId id="28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3374D542-6E3E-455F-9BFB-B45891911720}">
          <p14:sldIdLst>
            <p14:sldId id="256"/>
            <p14:sldId id="258"/>
            <p14:sldId id="287"/>
            <p14:sldId id="290"/>
            <p14:sldId id="288"/>
            <p14:sldId id="286"/>
            <p14:sldId id="289"/>
          </p14:sldIdLst>
        </p14:section>
        <p14:section name="Learn More" id="{62756D7E-964E-493A-83A1-13BC0B6B5E47}">
          <p14:sldIdLst>
            <p14:sldId id="28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3" autoAdjust="0"/>
    <p:restoredTop sz="94598" autoAdjust="0"/>
  </p:normalViewPr>
  <p:slideViewPr>
    <p:cSldViewPr snapToGrid="0">
      <p:cViewPr varScale="1">
        <p:scale>
          <a:sx n="139" d="100"/>
          <a:sy n="139" d="100"/>
        </p:scale>
        <p:origin x="79" y="3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C3FCC2-4E7A-4671-AA79-177CB194E449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01C38D-F26D-4167-83EF-8774BC62D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0506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545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3238323-0ADF-4328-9564-AEB5DFD80DB6}"/>
              </a:ext>
            </a:extLst>
          </p:cNvPr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776FAE-C8F8-44A1-8BC7-9EB9483714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33500"/>
            <a:ext cx="9144000" cy="1790700"/>
          </a:xfrm>
        </p:spPr>
        <p:txBody>
          <a:bodyPr vert="horz" lIns="91440" tIns="0" rIns="91440" bIns="0" rtlCol="0" anchor="t" anchorCtr="0">
            <a:noAutofit/>
          </a:bodyPr>
          <a:lstStyle>
            <a:lvl1pPr>
              <a:lnSpc>
                <a:spcPct val="100000"/>
              </a:lnSpc>
              <a:defRPr lang="en-US" sz="48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7900C6-1C2C-4612-8672-356C6DDFDC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128009"/>
            <a:ext cx="9144000" cy="1287675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lang="en-US" sz="2400" dirty="0">
                <a:solidFill>
                  <a:schemeClr val="bg1"/>
                </a:solidFill>
                <a:latin typeface="+mj-lt"/>
              </a:defRPr>
            </a:lvl1pPr>
          </a:lstStyle>
          <a:p>
            <a:pPr marL="228600" lvl="0" indent="-228600">
              <a:lnSpc>
                <a:spcPct val="150000"/>
              </a:lnSpc>
              <a:spcAft>
                <a:spcPts val="1200"/>
              </a:spcAft>
            </a:pPr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74E620-B44E-41FF-8FA1-D955BD69C0B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8" r="13926" b="71478"/>
          <a:stretch/>
        </p:blipFill>
        <p:spPr>
          <a:xfrm>
            <a:off x="342899" y="4546601"/>
            <a:ext cx="11715751" cy="202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146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45A2570-7517-4576-B836-E4E6D3E74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9B673-4507-4B72-871E-001890787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433" y="1604211"/>
            <a:ext cx="10983131" cy="4572752"/>
          </a:xfrm>
        </p:spPr>
        <p:txBody>
          <a:bodyPr/>
          <a:lstStyle>
            <a:lvl1pPr marL="0" indent="0"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FB8AB91F-D739-4DD5-859B-B16B125BE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10340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45A2570-7517-4576-B836-E4E6D3E74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9B673-4507-4B72-871E-001890787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433" y="1604211"/>
            <a:ext cx="10983131" cy="4572752"/>
          </a:xfrm>
        </p:spPr>
        <p:txBody>
          <a:bodyPr/>
          <a:lstStyle>
            <a:lvl1pPr marL="0" indent="0"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E770BB0-A521-41C6-A0AE-BEE679D2A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0465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F89203F-46EF-44A2-956A-7FF6AF93BE7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D47175-944E-463B-ABBB-06669A4739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0862" y="1507068"/>
            <a:ext cx="3192379" cy="4669896"/>
          </a:xfrm>
        </p:spPr>
        <p:txBody>
          <a:bodyPr anchor="ctr"/>
          <a:lstStyle>
            <a:lvl1pPr marL="0" indent="0" algn="l">
              <a:lnSpc>
                <a:spcPct val="150000"/>
              </a:lnSpc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 algn="l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40725B0-0DB7-41CE-9C4C-39E8D0F6325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395537" y="1507068"/>
            <a:ext cx="7143905" cy="4669896"/>
          </a:xfrm>
        </p:spPr>
        <p:txBody>
          <a:bodyPr anchor="ctr"/>
          <a:lstStyle>
            <a:lvl1pPr marL="0" indent="0"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F9E63483-559C-4A6F-B04F-D6C56A3CC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49444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828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id="{0017C897-2775-4930-B0BE-BEB724532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48158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D258610D-0376-4D1E-8ED8-29382288BB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783"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1C16CD2-606C-441E-BBA3-51767980C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93501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6675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D5FD28E-AEC9-43B8-86F4-9CD3C41D49D7}"/>
              </a:ext>
            </a:extLst>
          </p:cNvPr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AFE014-E3CD-4B9A-A705-F1CADD8F4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434" y="448628"/>
            <a:ext cx="10983132" cy="74776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ADE5F7-8A52-43AD-8F30-F13CF54506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DC85AE-A002-4BA3-8D90-3960ED0FF8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44E560-77BF-4D1A-B6E7-CD55CE12B1B8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103AA5-C732-4ECB-88D6-DAA20E2C1C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280433-CBB5-49C5-B032-5A800E5D09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59379A-16E2-4C4A-96D0-A52C442257E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32A06DA-7FF5-4DDE-94D0-63A83DB241E8}"/>
              </a:ext>
            </a:extLst>
          </p:cNvPr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8514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3" r:id="rId3"/>
    <p:sldLayoutId id="2147483652" r:id="rId4"/>
    <p:sldLayoutId id="2147483660" r:id="rId5"/>
    <p:sldLayoutId id="2147483662" r:id="rId6"/>
    <p:sldLayoutId id="2147483661" r:id="rId7"/>
    <p:sldLayoutId id="2147483655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2800" kern="1200">
          <a:solidFill>
            <a:schemeClr val="bg2">
              <a:lumMod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8.png"/><Relationship Id="rId7" Type="http://schemas.openxmlformats.org/officeDocument/2006/relationships/hyperlink" Target="http://go.microsoft.com/fwlink/?LinkId=623327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microsoft.com/office/2017/06/relationships/model3d" Target="../media/model3d1.glb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go.microsoft.com/fwlink/?LinkId=623327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6" Type="http://schemas.microsoft.com/office/2007/relationships/hdphoto" Target="../media/hdphoto2.wdp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go.microsoft.com/fwlink/?LinkId=623327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6" Type="http://schemas.microsoft.com/office/2007/relationships/hdphoto" Target="../media/hdphoto3.wdp"/><Relationship Id="rId5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go.microsoft.com/fwlink/?LinkId=623327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6" Type="http://schemas.microsoft.com/office/2007/relationships/hdphoto" Target="../media/hdphoto4.wdp"/><Relationship Id="rId5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go.microsoft.com/fwlink/?LinkId=623327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6" Type="http://schemas.microsoft.com/office/2007/relationships/hdphoto" Target="../media/hdphoto5.wdp"/><Relationship Id="rId5" Type="http://schemas.openxmlformats.org/officeDocument/2006/relationships/image" Target="../media/image14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F8D61-9318-4DC8-A868-2B1BFDD2B2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64872"/>
            <a:ext cx="9144000" cy="1115786"/>
          </a:xfrm>
        </p:spPr>
        <p:txBody>
          <a:bodyPr/>
          <a:lstStyle/>
          <a:p>
            <a:r>
              <a:rPr lang="en-GB" dirty="0"/>
              <a:t>Rescue Robot Design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322DE6-C2BE-4B53-BC28-C43EBD0052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</a:t>
            </a:r>
            <a:r>
              <a:rPr lang="en-US" dirty="0" err="1"/>
              <a:t>Robohood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580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E7273F9-59F9-4FB3-9D34-82C64C4F8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434" y="448628"/>
            <a:ext cx="10983132" cy="747763"/>
          </a:xfrm>
        </p:spPr>
        <p:txBody>
          <a:bodyPr/>
          <a:lstStyle/>
          <a:p>
            <a:r>
              <a:rPr lang="en-US" dirty="0"/>
              <a:t>Design Idea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BDF356BC-6CCC-4DD9-A17D-0767B2745B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alphaModFix/>
          </a:blip>
          <a:stretch>
            <a:fillRect/>
          </a:stretch>
        </p:blipFill>
        <p:spPr>
          <a:xfrm>
            <a:off x="7402945" y="1496561"/>
            <a:ext cx="4331853" cy="446656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81C7B2A-F5FA-4061-B203-3A5E88B943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3019" y="1630878"/>
            <a:ext cx="3421865" cy="407521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913EC4A-CF06-454B-8F67-796274EFF3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2" y="1630877"/>
            <a:ext cx="3374715" cy="4075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63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rid" descr="grid plane">
            <a:extLst>
              <a:ext uri="{FF2B5EF4-FFF2-40B4-BE49-F238E27FC236}">
                <a16:creationId xmlns:a16="http://schemas.microsoft.com/office/drawing/2014/main" id="{6730B76F-4E10-4039-A801-7CAAF25BD98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07" r="-943" b="-1096"/>
          <a:stretch/>
        </p:blipFill>
        <p:spPr>
          <a:xfrm>
            <a:off x="6096000" y="2943393"/>
            <a:ext cx="5896604" cy="303045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A31795B-A93A-416C-8052-FAF4D9073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Move System on land – rotating continuous track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93BF862B-27ED-4B4C-84D2-FF8E6E128ABD}"/>
              </a:ext>
            </a:extLst>
          </p:cNvPr>
          <p:cNvGrpSpPr/>
          <p:nvPr/>
        </p:nvGrpSpPr>
        <p:grpSpPr>
          <a:xfrm>
            <a:off x="757973" y="1745306"/>
            <a:ext cx="3134076" cy="452977"/>
            <a:chOff x="9040988" y="1083215"/>
            <a:chExt cx="3134076" cy="452977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76B5D4A9-A747-4BF8-9749-997835E750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9040988" y="1083215"/>
              <a:ext cx="3134076" cy="452977"/>
            </a:xfrm>
            <a:prstGeom prst="rect">
              <a:avLst/>
            </a:prstGeom>
            <a:solidFill>
              <a:srgbClr val="9239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B8F478A1-6798-409C-BFF7-04CA9C92BD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10260295" y="1171975"/>
              <a:ext cx="0" cy="222250"/>
            </a:xfrm>
            <a:prstGeom prst="line">
              <a:avLst/>
            </a:prstGeom>
            <a:ln w="952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457C7B21-C530-4DD6-93D2-DF9D5A909B61}"/>
                </a:ext>
              </a:extLst>
            </p:cNvPr>
            <p:cNvGrpSpPr/>
            <p:nvPr/>
          </p:nvGrpSpPr>
          <p:grpSpPr>
            <a:xfrm>
              <a:off x="9129954" y="1192976"/>
              <a:ext cx="156856" cy="233455"/>
              <a:chOff x="7873416" y="1716789"/>
              <a:chExt cx="187380" cy="278885"/>
            </a:xfrm>
          </p:grpSpPr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0151FDBA-0326-4F1D-AD34-CF2F25EC6A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873416" y="1716789"/>
                <a:ext cx="187380" cy="240412"/>
              </a:xfrm>
              <a:custGeom>
                <a:avLst/>
                <a:gdLst>
                  <a:gd name="connsiteX0" fmla="*/ 684848 w 1009650"/>
                  <a:gd name="connsiteY0" fmla="*/ 1231583 h 1295400"/>
                  <a:gd name="connsiteX1" fmla="*/ 329565 w 1009650"/>
                  <a:gd name="connsiteY1" fmla="*/ 1231583 h 1295400"/>
                  <a:gd name="connsiteX2" fmla="*/ 328613 w 1009650"/>
                  <a:gd name="connsiteY2" fmla="*/ 1056323 h 1295400"/>
                  <a:gd name="connsiteX3" fmla="*/ 71438 w 1009650"/>
                  <a:gd name="connsiteY3" fmla="*/ 504825 h 1295400"/>
                  <a:gd name="connsiteX4" fmla="*/ 504825 w 1009650"/>
                  <a:gd name="connsiteY4" fmla="*/ 71438 h 1295400"/>
                  <a:gd name="connsiteX5" fmla="*/ 508635 w 1009650"/>
                  <a:gd name="connsiteY5" fmla="*/ 71438 h 1295400"/>
                  <a:gd name="connsiteX6" fmla="*/ 942023 w 1009650"/>
                  <a:gd name="connsiteY6" fmla="*/ 504825 h 1295400"/>
                  <a:gd name="connsiteX7" fmla="*/ 684848 w 1009650"/>
                  <a:gd name="connsiteY7" fmla="*/ 1055370 h 1295400"/>
                  <a:gd name="connsiteX8" fmla="*/ 684848 w 1009650"/>
                  <a:gd name="connsiteY8" fmla="*/ 1231583 h 1295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09650" h="1295400">
                    <a:moveTo>
                      <a:pt x="684848" y="1231583"/>
                    </a:moveTo>
                    <a:lnTo>
                      <a:pt x="329565" y="1231583"/>
                    </a:lnTo>
                    <a:lnTo>
                      <a:pt x="328613" y="1056323"/>
                    </a:lnTo>
                    <a:cubicBezTo>
                      <a:pt x="328613" y="816293"/>
                      <a:pt x="71438" y="744855"/>
                      <a:pt x="71438" y="504825"/>
                    </a:cubicBezTo>
                    <a:cubicBezTo>
                      <a:pt x="71438" y="264795"/>
                      <a:pt x="265748" y="71438"/>
                      <a:pt x="504825" y="71438"/>
                    </a:cubicBezTo>
                    <a:lnTo>
                      <a:pt x="508635" y="71438"/>
                    </a:lnTo>
                    <a:cubicBezTo>
                      <a:pt x="748665" y="71438"/>
                      <a:pt x="942023" y="265748"/>
                      <a:pt x="942023" y="504825"/>
                    </a:cubicBezTo>
                    <a:cubicBezTo>
                      <a:pt x="942023" y="743903"/>
                      <a:pt x="684848" y="816293"/>
                      <a:pt x="684848" y="1055370"/>
                    </a:cubicBezTo>
                    <a:lnTo>
                      <a:pt x="684848" y="1231583"/>
                    </a:lnTo>
                    <a:close/>
                  </a:path>
                </a:pathLst>
              </a:custGeom>
              <a:noFill/>
              <a:ln w="19050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11D0FF30-8446-42D4-B7CD-C558BE2456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912702" y="1969158"/>
                <a:ext cx="108000" cy="26516"/>
              </a:xfrm>
              <a:custGeom>
                <a:avLst/>
                <a:gdLst>
                  <a:gd name="connsiteX0" fmla="*/ 71438 w 381000"/>
                  <a:gd name="connsiteY0" fmla="*/ 71437 h 142875"/>
                  <a:gd name="connsiteX1" fmla="*/ 313373 w 381000"/>
                  <a:gd name="connsiteY1" fmla="*/ 71437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81000" h="142875">
                    <a:moveTo>
                      <a:pt x="71438" y="71437"/>
                    </a:moveTo>
                    <a:lnTo>
                      <a:pt x="313373" y="71437"/>
                    </a:lnTo>
                  </a:path>
                </a:pathLst>
              </a:custGeom>
              <a:ln w="19050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04C24022-102B-41D4-ACF4-5D0C37662EA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921322" y="1890325"/>
                <a:ext cx="91922" cy="26516"/>
              </a:xfrm>
              <a:custGeom>
                <a:avLst/>
                <a:gdLst>
                  <a:gd name="connsiteX0" fmla="*/ 71437 w 495300"/>
                  <a:gd name="connsiteY0" fmla="*/ 71438 h 142875"/>
                  <a:gd name="connsiteX1" fmla="*/ 426720 w 495300"/>
                  <a:gd name="connsiteY1" fmla="*/ 71438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95300" h="142875">
                    <a:moveTo>
                      <a:pt x="71437" y="71438"/>
                    </a:moveTo>
                    <a:lnTo>
                      <a:pt x="426720" y="71438"/>
                    </a:lnTo>
                  </a:path>
                </a:pathLst>
              </a:custGeom>
              <a:ln w="19050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</p:grp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DF70F878-36CE-45AF-BB16-B970AAE095EA}"/>
              </a:ext>
            </a:extLst>
          </p:cNvPr>
          <p:cNvSpPr txBox="1"/>
          <p:nvPr/>
        </p:nvSpPr>
        <p:spPr>
          <a:xfrm>
            <a:off x="1061044" y="1811840"/>
            <a:ext cx="1600200" cy="386443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r>
              <a:rPr lang="en-GB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Advantages</a:t>
            </a:r>
            <a:endParaRPr lang="en-US" sz="12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40385DB9-4BA8-4410-BAB1-013C58CE1B81}"/>
              </a:ext>
            </a:extLst>
          </p:cNvPr>
          <p:cNvGrpSpPr/>
          <p:nvPr/>
        </p:nvGrpSpPr>
        <p:grpSpPr>
          <a:xfrm>
            <a:off x="4001796" y="1745306"/>
            <a:ext cx="3134076" cy="452977"/>
            <a:chOff x="9040988" y="1083215"/>
            <a:chExt cx="3134076" cy="452977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18A8FA56-1B8B-4672-A441-DE2DBF75D8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9040988" y="1083215"/>
              <a:ext cx="3134076" cy="452977"/>
            </a:xfrm>
            <a:prstGeom prst="rect">
              <a:avLst/>
            </a:prstGeom>
            <a:solidFill>
              <a:srgbClr val="9239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841CFB80-0700-4D1C-B84C-FFB3C109BA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10470298" y="1196008"/>
              <a:ext cx="0" cy="222250"/>
            </a:xfrm>
            <a:prstGeom prst="line">
              <a:avLst/>
            </a:prstGeom>
            <a:ln w="952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3BB663E4-9407-4586-B9F1-F5A206841213}"/>
                </a:ext>
              </a:extLst>
            </p:cNvPr>
            <p:cNvGrpSpPr/>
            <p:nvPr/>
          </p:nvGrpSpPr>
          <p:grpSpPr>
            <a:xfrm>
              <a:off x="9129954" y="1192976"/>
              <a:ext cx="156856" cy="233455"/>
              <a:chOff x="7873416" y="1716789"/>
              <a:chExt cx="187380" cy="278885"/>
            </a:xfrm>
          </p:grpSpPr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FA32EEF3-82F8-4139-A426-F64A4E6D04B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873416" y="1716789"/>
                <a:ext cx="187380" cy="240412"/>
              </a:xfrm>
              <a:custGeom>
                <a:avLst/>
                <a:gdLst>
                  <a:gd name="connsiteX0" fmla="*/ 684848 w 1009650"/>
                  <a:gd name="connsiteY0" fmla="*/ 1231583 h 1295400"/>
                  <a:gd name="connsiteX1" fmla="*/ 329565 w 1009650"/>
                  <a:gd name="connsiteY1" fmla="*/ 1231583 h 1295400"/>
                  <a:gd name="connsiteX2" fmla="*/ 328613 w 1009650"/>
                  <a:gd name="connsiteY2" fmla="*/ 1056323 h 1295400"/>
                  <a:gd name="connsiteX3" fmla="*/ 71438 w 1009650"/>
                  <a:gd name="connsiteY3" fmla="*/ 504825 h 1295400"/>
                  <a:gd name="connsiteX4" fmla="*/ 504825 w 1009650"/>
                  <a:gd name="connsiteY4" fmla="*/ 71438 h 1295400"/>
                  <a:gd name="connsiteX5" fmla="*/ 508635 w 1009650"/>
                  <a:gd name="connsiteY5" fmla="*/ 71438 h 1295400"/>
                  <a:gd name="connsiteX6" fmla="*/ 942023 w 1009650"/>
                  <a:gd name="connsiteY6" fmla="*/ 504825 h 1295400"/>
                  <a:gd name="connsiteX7" fmla="*/ 684848 w 1009650"/>
                  <a:gd name="connsiteY7" fmla="*/ 1055370 h 1295400"/>
                  <a:gd name="connsiteX8" fmla="*/ 684848 w 1009650"/>
                  <a:gd name="connsiteY8" fmla="*/ 1231583 h 1295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09650" h="1295400">
                    <a:moveTo>
                      <a:pt x="684848" y="1231583"/>
                    </a:moveTo>
                    <a:lnTo>
                      <a:pt x="329565" y="1231583"/>
                    </a:lnTo>
                    <a:lnTo>
                      <a:pt x="328613" y="1056323"/>
                    </a:lnTo>
                    <a:cubicBezTo>
                      <a:pt x="328613" y="816293"/>
                      <a:pt x="71438" y="744855"/>
                      <a:pt x="71438" y="504825"/>
                    </a:cubicBezTo>
                    <a:cubicBezTo>
                      <a:pt x="71438" y="264795"/>
                      <a:pt x="265748" y="71438"/>
                      <a:pt x="504825" y="71438"/>
                    </a:cubicBezTo>
                    <a:lnTo>
                      <a:pt x="508635" y="71438"/>
                    </a:lnTo>
                    <a:cubicBezTo>
                      <a:pt x="748665" y="71438"/>
                      <a:pt x="942023" y="265748"/>
                      <a:pt x="942023" y="504825"/>
                    </a:cubicBezTo>
                    <a:cubicBezTo>
                      <a:pt x="942023" y="743903"/>
                      <a:pt x="684848" y="816293"/>
                      <a:pt x="684848" y="1055370"/>
                    </a:cubicBezTo>
                    <a:lnTo>
                      <a:pt x="684848" y="1231583"/>
                    </a:lnTo>
                    <a:close/>
                  </a:path>
                </a:pathLst>
              </a:custGeom>
              <a:noFill/>
              <a:ln w="19050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CB31E618-C5B7-4708-82CC-EBD0E04315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912702" y="1969158"/>
                <a:ext cx="108000" cy="26516"/>
              </a:xfrm>
              <a:custGeom>
                <a:avLst/>
                <a:gdLst>
                  <a:gd name="connsiteX0" fmla="*/ 71438 w 381000"/>
                  <a:gd name="connsiteY0" fmla="*/ 71437 h 142875"/>
                  <a:gd name="connsiteX1" fmla="*/ 313373 w 381000"/>
                  <a:gd name="connsiteY1" fmla="*/ 71437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81000" h="142875">
                    <a:moveTo>
                      <a:pt x="71438" y="71437"/>
                    </a:moveTo>
                    <a:lnTo>
                      <a:pt x="313373" y="71437"/>
                    </a:lnTo>
                  </a:path>
                </a:pathLst>
              </a:custGeom>
              <a:ln w="19050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1595CDBE-F8E8-446B-BC86-5941959C4C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921322" y="1890325"/>
                <a:ext cx="91922" cy="26516"/>
              </a:xfrm>
              <a:custGeom>
                <a:avLst/>
                <a:gdLst>
                  <a:gd name="connsiteX0" fmla="*/ 71437 w 495300"/>
                  <a:gd name="connsiteY0" fmla="*/ 71438 h 142875"/>
                  <a:gd name="connsiteX1" fmla="*/ 426720 w 495300"/>
                  <a:gd name="connsiteY1" fmla="*/ 71438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95300" h="142875">
                    <a:moveTo>
                      <a:pt x="71437" y="71438"/>
                    </a:moveTo>
                    <a:lnTo>
                      <a:pt x="426720" y="71438"/>
                    </a:lnTo>
                  </a:path>
                </a:pathLst>
              </a:custGeom>
              <a:ln w="19050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</p:grp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17DA3E88-39ED-4E37-8CDF-11893F091302}"/>
              </a:ext>
            </a:extLst>
          </p:cNvPr>
          <p:cNvSpPr txBox="1"/>
          <p:nvPr/>
        </p:nvSpPr>
        <p:spPr>
          <a:xfrm>
            <a:off x="4333360" y="1828411"/>
            <a:ext cx="1600200" cy="386443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r>
              <a:rPr lang="en-GB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Disadvantages</a:t>
            </a:r>
            <a:endParaRPr lang="en-US" sz="12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E8718872-A65B-4EB1-B376-A4E8F4517429}"/>
              </a:ext>
            </a:extLst>
          </p:cNvPr>
          <p:cNvSpPr/>
          <p:nvPr/>
        </p:nvSpPr>
        <p:spPr>
          <a:xfrm>
            <a:off x="755742" y="2198283"/>
            <a:ext cx="3136305" cy="769213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Can move on rough surface and going up stair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4BAD9D0-E53F-4D02-8CF9-FBE30D400721}"/>
              </a:ext>
            </a:extLst>
          </p:cNvPr>
          <p:cNvSpPr/>
          <p:nvPr/>
        </p:nvSpPr>
        <p:spPr>
          <a:xfrm>
            <a:off x="4004025" y="2198283"/>
            <a:ext cx="3131847" cy="1671753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Slower speed due to more friction</a:t>
            </a:r>
          </a:p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robot will have more component that build up the moving system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4" name="Picture 53" descr="A model of a space ship&#10;&#10;Description automatically generated with medium confidence">
            <a:extLst>
              <a:ext uri="{FF2B5EF4-FFF2-40B4-BE49-F238E27FC236}">
                <a16:creationId xmlns:a16="http://schemas.microsoft.com/office/drawing/2014/main" id="{85AE8C28-DE12-4F25-9AFF-0D3300F5BE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1019" l="10000" r="90000">
                        <a14:foregroundMark x1="23177" y1="68148" x2="28490" y2="48611"/>
                        <a14:foregroundMark x1="36823" y1="89444" x2="43021" y2="89259"/>
                        <a14:foregroundMark x1="44271" y1="87315" x2="43698" y2="87593"/>
                        <a14:foregroundMark x1="40104" y1="91019" x2="35677" y2="8870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941" y="2005494"/>
            <a:ext cx="3841781" cy="2161003"/>
          </a:xfrm>
          <a:prstGeom prst="rect">
            <a:avLst/>
          </a:prstGeom>
        </p:spPr>
      </p:pic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56" name="3D Model 55" descr="Red curved thick arrow">
                <a:extLst>
                  <a:ext uri="{FF2B5EF4-FFF2-40B4-BE49-F238E27FC236}">
                    <a16:creationId xmlns:a16="http://schemas.microsoft.com/office/drawing/2014/main" id="{A634CE09-7196-4EA9-B974-F0204FE69335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7512104" y="1641348"/>
              <a:ext cx="1310842" cy="2112770"/>
            </p:xfrm>
            <a:graphic>
              <a:graphicData uri="http://schemas.microsoft.com/office/drawing/2017/model3d">
                <am3d:model3d r:embed="rId5">
                  <am3d:spPr>
                    <a:xfrm>
                      <a:off x="0" y="0"/>
                      <a:ext cx="1310842" cy="2112770"/>
                    </a:xfrm>
                    <a:prstGeom prst="rect">
                      <a:avLst/>
                    </a:prstGeom>
                  </am3d:spPr>
                  <am3d:camera>
                    <am3d:pos x="0" y="0" z="63210469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2483504" d="1000000"/>
                    <am3d:preTrans dx="-899407" dy="-11281883" dz="-5598506"/>
                    <am3d:scale>
                      <am3d:sx n="1000000" d="1000000"/>
                      <am3d:sy n="1000000" d="1000000"/>
                      <am3d:sz n="1000000" d="1000000"/>
                    </am3d:scale>
                    <am3d:rot ax="5742683" ay="-2460044" az="-5920059"/>
                    <am3d:postTrans dx="0" dy="0" dz="0"/>
                  </am3d:trans>
                  <am3d:raster rName="Office3DRenderer" rVer="16.0.8326">
                    <am3d:blip r:embed="rId6"/>
                  </am3d:raster>
                  <am3d:objViewport viewportSz="2544576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56" name="3D Model 55" descr="Red curved thick arrow">
                <a:extLst>
                  <a:ext uri="{FF2B5EF4-FFF2-40B4-BE49-F238E27FC236}">
                    <a16:creationId xmlns:a16="http://schemas.microsoft.com/office/drawing/2014/main" id="{A634CE09-7196-4EA9-B974-F0204FE6933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512104" y="1641348"/>
                <a:ext cx="1310842" cy="2112770"/>
              </a:xfrm>
              <a:prstGeom prst="rect">
                <a:avLst/>
              </a:prstGeom>
            </p:spPr>
          </p:pic>
        </mc:Fallback>
      </mc:AlternateContent>
      <p:grpSp>
        <p:nvGrpSpPr>
          <p:cNvPr id="58" name="Links" descr="Hyperlinks to the PowerPoint team blog, PowerPoint free training, and feedback about this tour.">
            <a:extLst>
              <a:ext uri="{FF2B5EF4-FFF2-40B4-BE49-F238E27FC236}">
                <a16:creationId xmlns:a16="http://schemas.microsoft.com/office/drawing/2014/main" id="{7C2D394A-A6CF-4DAF-B649-0EF922F776CC}"/>
              </a:ext>
            </a:extLst>
          </p:cNvPr>
          <p:cNvGrpSpPr/>
          <p:nvPr/>
        </p:nvGrpSpPr>
        <p:grpSpPr>
          <a:xfrm>
            <a:off x="7098040" y="4052510"/>
            <a:ext cx="4068897" cy="1867001"/>
            <a:chOff x="10010755" y="3888393"/>
            <a:chExt cx="4068897" cy="1867001"/>
          </a:xfrm>
        </p:grpSpPr>
        <p:sp>
          <p:nvSpPr>
            <p:cNvPr id="59" name="TextBox 58" descr="SELECT THE ARROW WHEN IN SLIDE SHOW MODE&#10;">
              <a:extLst>
                <a:ext uri="{FF2B5EF4-FFF2-40B4-BE49-F238E27FC236}">
                  <a16:creationId xmlns:a16="http://schemas.microsoft.com/office/drawing/2014/main" id="{4D23C4CF-F133-490C-9DC4-303591B6D1E5}"/>
                </a:ext>
              </a:extLst>
            </p:cNvPr>
            <p:cNvSpPr txBox="1"/>
            <p:nvPr/>
          </p:nvSpPr>
          <p:spPr>
            <a:xfrm>
              <a:off x="10711605" y="4033268"/>
              <a:ext cx="3368047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IN" sz="1100" b="1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Description</a:t>
              </a:r>
              <a:br>
                <a:rPr lang="en-IN" sz="1100" b="1" dirty="0">
                  <a:latin typeface="Segoe UI Light" panose="020B0502040204020203" pitchFamily="34" charset="0"/>
                  <a:cs typeface="Segoe UI Light" panose="020B0502040204020203" pitchFamily="34" charset="0"/>
                </a:rPr>
              </a:br>
              <a:r>
                <a:rPr lang="en-IN" sz="11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Not only the track can move, the tringle of continuous track also can be rotated</a:t>
              </a:r>
              <a:endParaRPr lang="en-US" sz="11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pic>
          <p:nvPicPr>
            <p:cNvPr id="61" name="Picture 60" descr="Arrow pointing right with a hyperlink to free PowerPoint training. Select the image to access free PowerPoint training">
              <a:hlinkClick r:id="rId7" tooltip="Select here to go to free PowerPoint training."/>
              <a:extLst>
                <a:ext uri="{FF2B5EF4-FFF2-40B4-BE49-F238E27FC236}">
                  <a16:creationId xmlns:a16="http://schemas.microsoft.com/office/drawing/2014/main" id="{72C3B11E-953E-4335-9C6D-2E215F59A62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10755" y="4002380"/>
              <a:ext cx="661940" cy="661940"/>
            </a:xfrm>
            <a:prstGeom prst="rect">
              <a:avLst/>
            </a:prstGeom>
          </p:spPr>
        </p:pic>
        <p:sp>
          <p:nvSpPr>
            <p:cNvPr id="62" name="Content Placeholder 4">
              <a:extLst>
                <a:ext uri="{FF2B5EF4-FFF2-40B4-BE49-F238E27FC236}">
                  <a16:creationId xmlns:a16="http://schemas.microsoft.com/office/drawing/2014/main" id="{102507CB-97A0-4877-AB96-594F8F228492}"/>
                </a:ext>
              </a:extLst>
            </p:cNvPr>
            <p:cNvSpPr txBox="1">
              <a:spLocks/>
            </p:cNvSpPr>
            <p:nvPr/>
          </p:nvSpPr>
          <p:spPr>
            <a:xfrm>
              <a:off x="10390496" y="3888393"/>
              <a:ext cx="3488190" cy="1867001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914400" rtl="0" eaLnBrk="1" latinLnBrk="0" hangingPunct="1">
                <a:lnSpc>
                  <a:spcPct val="150000"/>
                </a:lnSpc>
                <a:spcBef>
                  <a:spcPts val="1000"/>
                </a:spcBef>
                <a:spcAft>
                  <a:spcPts val="1200"/>
                </a:spcAft>
                <a:buFontTx/>
                <a:buNone/>
                <a:defRPr lang="en-US" sz="1200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914400" rtl="0" eaLnBrk="1" latinLnBrk="0" hangingPunct="1">
                <a:lnSpc>
                  <a:spcPct val="150000"/>
                </a:lnSpc>
                <a:spcBef>
                  <a:spcPts val="1000"/>
                </a:spcBef>
                <a:spcAft>
                  <a:spcPts val="1200"/>
                </a:spcAft>
                <a:buFont typeface="Arial" panose="020B0604020202020204" pitchFamily="34" charset="0"/>
                <a:buChar char="•"/>
                <a:defRPr lang="en-US" sz="1200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indent="-228600" algn="l" defTabSz="914400" rtl="0" eaLnBrk="1" latinLnBrk="0" hangingPunct="1">
                <a:lnSpc>
                  <a:spcPct val="150000"/>
                </a:lnSpc>
                <a:spcBef>
                  <a:spcPts val="1000"/>
                </a:spcBef>
                <a:spcAft>
                  <a:spcPts val="1200"/>
                </a:spcAft>
                <a:buFont typeface="Arial" panose="020B0604020202020204" pitchFamily="34" charset="0"/>
                <a:buChar char="•"/>
                <a:defRPr lang="en-US" sz="1200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143000" indent="-228600" algn="l" defTabSz="914400" rtl="0" eaLnBrk="1" latinLnBrk="0" hangingPunct="1">
                <a:lnSpc>
                  <a:spcPct val="150000"/>
                </a:lnSpc>
                <a:spcBef>
                  <a:spcPts val="1000"/>
                </a:spcBef>
                <a:spcAft>
                  <a:spcPts val="1200"/>
                </a:spcAft>
                <a:buFont typeface="Arial" panose="020B0604020202020204" pitchFamily="34" charset="0"/>
                <a:buChar char="•"/>
                <a:defRPr lang="en-US" sz="1200" kern="12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600200" indent="-228600" algn="l" defTabSz="914400" rtl="0" eaLnBrk="1" latinLnBrk="0" hangingPunct="1">
                <a:lnSpc>
                  <a:spcPct val="150000"/>
                </a:lnSpc>
                <a:spcBef>
                  <a:spcPts val="1000"/>
                </a:spcBef>
                <a:spcAft>
                  <a:spcPts val="1200"/>
                </a:spcAft>
                <a:buFont typeface="Arial" panose="020B0604020202020204" pitchFamily="34" charset="0"/>
                <a:buChar char="•"/>
                <a:defRPr lang="en-US" sz="1200" kern="12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057400" indent="-228600" algn="l" defTabSz="914400" rtl="0" eaLnBrk="1" latinLnBrk="0" hangingPunct="1">
                <a:lnSpc>
                  <a:spcPct val="150000"/>
                </a:lnSpc>
                <a:spcBef>
                  <a:spcPts val="1000"/>
                </a:spcBef>
                <a:spcAft>
                  <a:spcPts val="1200"/>
                </a:spcAft>
                <a:buFont typeface="Arial" panose="020B0604020202020204" pitchFamily="34" charset="0"/>
                <a:buChar char="•"/>
                <a:defRPr lang="en-US" sz="1200" kern="12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514600" indent="-228600" algn="l" defTabSz="914400" rtl="0" eaLnBrk="1" latinLnBrk="0" hangingPunct="1">
                <a:lnSpc>
                  <a:spcPct val="150000"/>
                </a:lnSpc>
                <a:spcBef>
                  <a:spcPts val="1000"/>
                </a:spcBef>
                <a:spcAft>
                  <a:spcPts val="1200"/>
                </a:spcAft>
                <a:buFont typeface="Arial" panose="020B0604020202020204" pitchFamily="34" charset="0"/>
                <a:buChar char="•"/>
                <a:defRPr lang="en-US" sz="1200" kern="12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971800" indent="-228600" algn="l" defTabSz="914400" rtl="0" eaLnBrk="1" latinLnBrk="0" hangingPunct="1">
                <a:lnSpc>
                  <a:spcPct val="150000"/>
                </a:lnSpc>
                <a:spcBef>
                  <a:spcPts val="1000"/>
                </a:spcBef>
                <a:spcAft>
                  <a:spcPts val="1200"/>
                </a:spcAft>
                <a:buFont typeface="Arial" panose="020B0604020202020204" pitchFamily="34" charset="0"/>
                <a:buChar char="•"/>
                <a:defRPr lang="en-US" sz="1200" kern="12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429000" indent="-228600" algn="l" defTabSz="914400" rtl="0" eaLnBrk="1" latinLnBrk="0" hangingPunct="1">
                <a:lnSpc>
                  <a:spcPct val="90000"/>
                </a:lnSpc>
                <a:spcBef>
                  <a:spcPct val="30000"/>
                </a:spcBef>
                <a:buFont typeface="Arial" panose="020B0604020202020204" pitchFamily="34" charset="0"/>
                <a:buNone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3600"/>
                </a:lnSpc>
                <a:spcBef>
                  <a:spcPts val="2400"/>
                </a:spcBef>
                <a:spcAft>
                  <a:spcPts val="0"/>
                </a:spcAft>
              </a:pPr>
              <a:endParaRPr lang="en-US" sz="20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3D13706-EF40-43C0-A835-26040AEB7A84}"/>
              </a:ext>
            </a:extLst>
          </p:cNvPr>
          <p:cNvSpPr txBox="1"/>
          <p:nvPr/>
        </p:nvSpPr>
        <p:spPr>
          <a:xfrm>
            <a:off x="8324543" y="3960177"/>
            <a:ext cx="1930271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00" dirty="0"/>
              <a:t>https://gocarrillo.artstation.com/projects/0gELw</a:t>
            </a:r>
          </a:p>
        </p:txBody>
      </p:sp>
    </p:spTree>
    <p:extLst>
      <p:ext uri="{BB962C8B-B14F-4D97-AF65-F5344CB8AC3E}">
        <p14:creationId xmlns:p14="http://schemas.microsoft.com/office/powerpoint/2010/main" val="256840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rid" descr="grid plane">
            <a:extLst>
              <a:ext uri="{FF2B5EF4-FFF2-40B4-BE49-F238E27FC236}">
                <a16:creationId xmlns:a16="http://schemas.microsoft.com/office/drawing/2014/main" id="{6730B76F-4E10-4039-A801-7CAAF25BD98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07" r="-943" b="-1096"/>
          <a:stretch/>
        </p:blipFill>
        <p:spPr>
          <a:xfrm>
            <a:off x="6006203" y="3072703"/>
            <a:ext cx="5896604" cy="303045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A31795B-A93A-416C-8052-FAF4D9073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Move System on land – wheeled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93BF862B-27ED-4B4C-84D2-FF8E6E128ABD}"/>
              </a:ext>
            </a:extLst>
          </p:cNvPr>
          <p:cNvGrpSpPr/>
          <p:nvPr/>
        </p:nvGrpSpPr>
        <p:grpSpPr>
          <a:xfrm>
            <a:off x="757973" y="1745306"/>
            <a:ext cx="3134076" cy="452977"/>
            <a:chOff x="9040988" y="1083215"/>
            <a:chExt cx="3134076" cy="452977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76B5D4A9-A747-4BF8-9749-997835E750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9040988" y="1083215"/>
              <a:ext cx="3134076" cy="452977"/>
            </a:xfrm>
            <a:prstGeom prst="rect">
              <a:avLst/>
            </a:prstGeom>
            <a:solidFill>
              <a:srgbClr val="9239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B8F478A1-6798-409C-BFF7-04CA9C92BD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10260295" y="1171975"/>
              <a:ext cx="0" cy="222250"/>
            </a:xfrm>
            <a:prstGeom prst="line">
              <a:avLst/>
            </a:prstGeom>
            <a:ln w="952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457C7B21-C530-4DD6-93D2-DF9D5A909B61}"/>
                </a:ext>
              </a:extLst>
            </p:cNvPr>
            <p:cNvGrpSpPr/>
            <p:nvPr/>
          </p:nvGrpSpPr>
          <p:grpSpPr>
            <a:xfrm>
              <a:off x="9129954" y="1192976"/>
              <a:ext cx="156856" cy="233455"/>
              <a:chOff x="7873416" y="1716789"/>
              <a:chExt cx="187380" cy="278885"/>
            </a:xfrm>
          </p:grpSpPr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0151FDBA-0326-4F1D-AD34-CF2F25EC6A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873416" y="1716789"/>
                <a:ext cx="187380" cy="240412"/>
              </a:xfrm>
              <a:custGeom>
                <a:avLst/>
                <a:gdLst>
                  <a:gd name="connsiteX0" fmla="*/ 684848 w 1009650"/>
                  <a:gd name="connsiteY0" fmla="*/ 1231583 h 1295400"/>
                  <a:gd name="connsiteX1" fmla="*/ 329565 w 1009650"/>
                  <a:gd name="connsiteY1" fmla="*/ 1231583 h 1295400"/>
                  <a:gd name="connsiteX2" fmla="*/ 328613 w 1009650"/>
                  <a:gd name="connsiteY2" fmla="*/ 1056323 h 1295400"/>
                  <a:gd name="connsiteX3" fmla="*/ 71438 w 1009650"/>
                  <a:gd name="connsiteY3" fmla="*/ 504825 h 1295400"/>
                  <a:gd name="connsiteX4" fmla="*/ 504825 w 1009650"/>
                  <a:gd name="connsiteY4" fmla="*/ 71438 h 1295400"/>
                  <a:gd name="connsiteX5" fmla="*/ 508635 w 1009650"/>
                  <a:gd name="connsiteY5" fmla="*/ 71438 h 1295400"/>
                  <a:gd name="connsiteX6" fmla="*/ 942023 w 1009650"/>
                  <a:gd name="connsiteY6" fmla="*/ 504825 h 1295400"/>
                  <a:gd name="connsiteX7" fmla="*/ 684848 w 1009650"/>
                  <a:gd name="connsiteY7" fmla="*/ 1055370 h 1295400"/>
                  <a:gd name="connsiteX8" fmla="*/ 684848 w 1009650"/>
                  <a:gd name="connsiteY8" fmla="*/ 1231583 h 1295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09650" h="1295400">
                    <a:moveTo>
                      <a:pt x="684848" y="1231583"/>
                    </a:moveTo>
                    <a:lnTo>
                      <a:pt x="329565" y="1231583"/>
                    </a:lnTo>
                    <a:lnTo>
                      <a:pt x="328613" y="1056323"/>
                    </a:lnTo>
                    <a:cubicBezTo>
                      <a:pt x="328613" y="816293"/>
                      <a:pt x="71438" y="744855"/>
                      <a:pt x="71438" y="504825"/>
                    </a:cubicBezTo>
                    <a:cubicBezTo>
                      <a:pt x="71438" y="264795"/>
                      <a:pt x="265748" y="71438"/>
                      <a:pt x="504825" y="71438"/>
                    </a:cubicBezTo>
                    <a:lnTo>
                      <a:pt x="508635" y="71438"/>
                    </a:lnTo>
                    <a:cubicBezTo>
                      <a:pt x="748665" y="71438"/>
                      <a:pt x="942023" y="265748"/>
                      <a:pt x="942023" y="504825"/>
                    </a:cubicBezTo>
                    <a:cubicBezTo>
                      <a:pt x="942023" y="743903"/>
                      <a:pt x="684848" y="816293"/>
                      <a:pt x="684848" y="1055370"/>
                    </a:cubicBezTo>
                    <a:lnTo>
                      <a:pt x="684848" y="1231583"/>
                    </a:lnTo>
                    <a:close/>
                  </a:path>
                </a:pathLst>
              </a:custGeom>
              <a:noFill/>
              <a:ln w="19050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11D0FF30-8446-42D4-B7CD-C558BE2456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912702" y="1969158"/>
                <a:ext cx="108000" cy="26516"/>
              </a:xfrm>
              <a:custGeom>
                <a:avLst/>
                <a:gdLst>
                  <a:gd name="connsiteX0" fmla="*/ 71438 w 381000"/>
                  <a:gd name="connsiteY0" fmla="*/ 71437 h 142875"/>
                  <a:gd name="connsiteX1" fmla="*/ 313373 w 381000"/>
                  <a:gd name="connsiteY1" fmla="*/ 71437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81000" h="142875">
                    <a:moveTo>
                      <a:pt x="71438" y="71437"/>
                    </a:moveTo>
                    <a:lnTo>
                      <a:pt x="313373" y="71437"/>
                    </a:lnTo>
                  </a:path>
                </a:pathLst>
              </a:custGeom>
              <a:ln w="19050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04C24022-102B-41D4-ACF4-5D0C37662EA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921322" y="1890325"/>
                <a:ext cx="91922" cy="26516"/>
              </a:xfrm>
              <a:custGeom>
                <a:avLst/>
                <a:gdLst>
                  <a:gd name="connsiteX0" fmla="*/ 71437 w 495300"/>
                  <a:gd name="connsiteY0" fmla="*/ 71438 h 142875"/>
                  <a:gd name="connsiteX1" fmla="*/ 426720 w 495300"/>
                  <a:gd name="connsiteY1" fmla="*/ 71438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95300" h="142875">
                    <a:moveTo>
                      <a:pt x="71437" y="71438"/>
                    </a:moveTo>
                    <a:lnTo>
                      <a:pt x="426720" y="71438"/>
                    </a:lnTo>
                  </a:path>
                </a:pathLst>
              </a:custGeom>
              <a:ln w="19050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</p:grp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DF70F878-36CE-45AF-BB16-B970AAE095EA}"/>
              </a:ext>
            </a:extLst>
          </p:cNvPr>
          <p:cNvSpPr txBox="1"/>
          <p:nvPr/>
        </p:nvSpPr>
        <p:spPr>
          <a:xfrm>
            <a:off x="1061044" y="1811840"/>
            <a:ext cx="1600200" cy="386443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r>
              <a:rPr lang="en-GB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Advantages</a:t>
            </a:r>
            <a:endParaRPr lang="en-US" sz="12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40385DB9-4BA8-4410-BAB1-013C58CE1B81}"/>
              </a:ext>
            </a:extLst>
          </p:cNvPr>
          <p:cNvGrpSpPr/>
          <p:nvPr/>
        </p:nvGrpSpPr>
        <p:grpSpPr>
          <a:xfrm>
            <a:off x="4001796" y="1745306"/>
            <a:ext cx="3134076" cy="452977"/>
            <a:chOff x="9040988" y="1083215"/>
            <a:chExt cx="3134076" cy="452977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18A8FA56-1B8B-4672-A441-DE2DBF75D8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9040988" y="1083215"/>
              <a:ext cx="3134076" cy="452977"/>
            </a:xfrm>
            <a:prstGeom prst="rect">
              <a:avLst/>
            </a:prstGeom>
            <a:solidFill>
              <a:srgbClr val="9239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841CFB80-0700-4D1C-B84C-FFB3C109BA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10470298" y="1196008"/>
              <a:ext cx="0" cy="222250"/>
            </a:xfrm>
            <a:prstGeom prst="line">
              <a:avLst/>
            </a:prstGeom>
            <a:ln w="952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3BB663E4-9407-4586-B9F1-F5A206841213}"/>
                </a:ext>
              </a:extLst>
            </p:cNvPr>
            <p:cNvGrpSpPr/>
            <p:nvPr/>
          </p:nvGrpSpPr>
          <p:grpSpPr>
            <a:xfrm>
              <a:off x="9129954" y="1192976"/>
              <a:ext cx="156856" cy="233455"/>
              <a:chOff x="7873416" y="1716789"/>
              <a:chExt cx="187380" cy="278885"/>
            </a:xfrm>
          </p:grpSpPr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FA32EEF3-82F8-4139-A426-F64A4E6D04B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873416" y="1716789"/>
                <a:ext cx="187380" cy="240412"/>
              </a:xfrm>
              <a:custGeom>
                <a:avLst/>
                <a:gdLst>
                  <a:gd name="connsiteX0" fmla="*/ 684848 w 1009650"/>
                  <a:gd name="connsiteY0" fmla="*/ 1231583 h 1295400"/>
                  <a:gd name="connsiteX1" fmla="*/ 329565 w 1009650"/>
                  <a:gd name="connsiteY1" fmla="*/ 1231583 h 1295400"/>
                  <a:gd name="connsiteX2" fmla="*/ 328613 w 1009650"/>
                  <a:gd name="connsiteY2" fmla="*/ 1056323 h 1295400"/>
                  <a:gd name="connsiteX3" fmla="*/ 71438 w 1009650"/>
                  <a:gd name="connsiteY3" fmla="*/ 504825 h 1295400"/>
                  <a:gd name="connsiteX4" fmla="*/ 504825 w 1009650"/>
                  <a:gd name="connsiteY4" fmla="*/ 71438 h 1295400"/>
                  <a:gd name="connsiteX5" fmla="*/ 508635 w 1009650"/>
                  <a:gd name="connsiteY5" fmla="*/ 71438 h 1295400"/>
                  <a:gd name="connsiteX6" fmla="*/ 942023 w 1009650"/>
                  <a:gd name="connsiteY6" fmla="*/ 504825 h 1295400"/>
                  <a:gd name="connsiteX7" fmla="*/ 684848 w 1009650"/>
                  <a:gd name="connsiteY7" fmla="*/ 1055370 h 1295400"/>
                  <a:gd name="connsiteX8" fmla="*/ 684848 w 1009650"/>
                  <a:gd name="connsiteY8" fmla="*/ 1231583 h 1295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09650" h="1295400">
                    <a:moveTo>
                      <a:pt x="684848" y="1231583"/>
                    </a:moveTo>
                    <a:lnTo>
                      <a:pt x="329565" y="1231583"/>
                    </a:lnTo>
                    <a:lnTo>
                      <a:pt x="328613" y="1056323"/>
                    </a:lnTo>
                    <a:cubicBezTo>
                      <a:pt x="328613" y="816293"/>
                      <a:pt x="71438" y="744855"/>
                      <a:pt x="71438" y="504825"/>
                    </a:cubicBezTo>
                    <a:cubicBezTo>
                      <a:pt x="71438" y="264795"/>
                      <a:pt x="265748" y="71438"/>
                      <a:pt x="504825" y="71438"/>
                    </a:cubicBezTo>
                    <a:lnTo>
                      <a:pt x="508635" y="71438"/>
                    </a:lnTo>
                    <a:cubicBezTo>
                      <a:pt x="748665" y="71438"/>
                      <a:pt x="942023" y="265748"/>
                      <a:pt x="942023" y="504825"/>
                    </a:cubicBezTo>
                    <a:cubicBezTo>
                      <a:pt x="942023" y="743903"/>
                      <a:pt x="684848" y="816293"/>
                      <a:pt x="684848" y="1055370"/>
                    </a:cubicBezTo>
                    <a:lnTo>
                      <a:pt x="684848" y="1231583"/>
                    </a:lnTo>
                    <a:close/>
                  </a:path>
                </a:pathLst>
              </a:custGeom>
              <a:noFill/>
              <a:ln w="19050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CB31E618-C5B7-4708-82CC-EBD0E04315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912702" y="1969158"/>
                <a:ext cx="108000" cy="26516"/>
              </a:xfrm>
              <a:custGeom>
                <a:avLst/>
                <a:gdLst>
                  <a:gd name="connsiteX0" fmla="*/ 71438 w 381000"/>
                  <a:gd name="connsiteY0" fmla="*/ 71437 h 142875"/>
                  <a:gd name="connsiteX1" fmla="*/ 313373 w 381000"/>
                  <a:gd name="connsiteY1" fmla="*/ 71437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81000" h="142875">
                    <a:moveTo>
                      <a:pt x="71438" y="71437"/>
                    </a:moveTo>
                    <a:lnTo>
                      <a:pt x="313373" y="71437"/>
                    </a:lnTo>
                  </a:path>
                </a:pathLst>
              </a:custGeom>
              <a:ln w="19050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1595CDBE-F8E8-446B-BC86-5941959C4C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921322" y="1890325"/>
                <a:ext cx="91922" cy="26516"/>
              </a:xfrm>
              <a:custGeom>
                <a:avLst/>
                <a:gdLst>
                  <a:gd name="connsiteX0" fmla="*/ 71437 w 495300"/>
                  <a:gd name="connsiteY0" fmla="*/ 71438 h 142875"/>
                  <a:gd name="connsiteX1" fmla="*/ 426720 w 495300"/>
                  <a:gd name="connsiteY1" fmla="*/ 71438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95300" h="142875">
                    <a:moveTo>
                      <a:pt x="71437" y="71438"/>
                    </a:moveTo>
                    <a:lnTo>
                      <a:pt x="426720" y="71438"/>
                    </a:lnTo>
                  </a:path>
                </a:pathLst>
              </a:custGeom>
              <a:ln w="19050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</p:grp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17DA3E88-39ED-4E37-8CDF-11893F091302}"/>
              </a:ext>
            </a:extLst>
          </p:cNvPr>
          <p:cNvSpPr txBox="1"/>
          <p:nvPr/>
        </p:nvSpPr>
        <p:spPr>
          <a:xfrm>
            <a:off x="4333360" y="1828411"/>
            <a:ext cx="1600200" cy="386443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r>
              <a:rPr lang="en-GB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Disadvantages</a:t>
            </a:r>
            <a:endParaRPr lang="en-US" sz="12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E8718872-A65B-4EB1-B376-A4E8F4517429}"/>
              </a:ext>
            </a:extLst>
          </p:cNvPr>
          <p:cNvSpPr/>
          <p:nvPr/>
        </p:nvSpPr>
        <p:spPr>
          <a:xfrm>
            <a:off x="755742" y="2198283"/>
            <a:ext cx="3136305" cy="383340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terms of energy efficiency on flat surfaces, wheeled robots are the most efficient.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Low cost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Simpler to design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Can be controlled easily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Wheeled robots are faster</a:t>
            </a: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4BAD9D0-E53F-4D02-8CF9-FBE30D400721}"/>
              </a:ext>
            </a:extLst>
          </p:cNvPr>
          <p:cNvSpPr/>
          <p:nvPr/>
        </p:nvSpPr>
        <p:spPr>
          <a:xfrm>
            <a:off x="4004025" y="2198283"/>
            <a:ext cx="3131847" cy="1029868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 is difficult to move on uneven or rocky surface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58" name="Links" descr="Hyperlinks to the PowerPoint team blog, PowerPoint free training, and feedback about this tour.">
            <a:extLst>
              <a:ext uri="{FF2B5EF4-FFF2-40B4-BE49-F238E27FC236}">
                <a16:creationId xmlns:a16="http://schemas.microsoft.com/office/drawing/2014/main" id="{7C2D394A-A6CF-4DAF-B649-0EF922F776CC}"/>
              </a:ext>
            </a:extLst>
          </p:cNvPr>
          <p:cNvGrpSpPr/>
          <p:nvPr/>
        </p:nvGrpSpPr>
        <p:grpSpPr>
          <a:xfrm>
            <a:off x="7367361" y="4164683"/>
            <a:ext cx="4068897" cy="1867001"/>
            <a:chOff x="10010755" y="3888393"/>
            <a:chExt cx="4068897" cy="1867001"/>
          </a:xfrm>
        </p:grpSpPr>
        <p:sp>
          <p:nvSpPr>
            <p:cNvPr id="59" name="TextBox 58" descr="SELECT THE ARROW WHEN IN SLIDE SHOW MODE&#10;">
              <a:extLst>
                <a:ext uri="{FF2B5EF4-FFF2-40B4-BE49-F238E27FC236}">
                  <a16:creationId xmlns:a16="http://schemas.microsoft.com/office/drawing/2014/main" id="{4D23C4CF-F133-490C-9DC4-303591B6D1E5}"/>
                </a:ext>
              </a:extLst>
            </p:cNvPr>
            <p:cNvSpPr txBox="1"/>
            <p:nvPr/>
          </p:nvSpPr>
          <p:spPr>
            <a:xfrm>
              <a:off x="10711605" y="4037886"/>
              <a:ext cx="336804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IN" sz="1100" b="1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Description</a:t>
              </a:r>
              <a:br>
                <a:rPr lang="en-IN" sz="1100" b="1" dirty="0">
                  <a:latin typeface="Segoe UI Light" panose="020B0502040204020203" pitchFamily="34" charset="0"/>
                  <a:cs typeface="Segoe UI Light" panose="020B0502040204020203" pitchFamily="34" charset="0"/>
                </a:rPr>
              </a:br>
              <a:r>
                <a:rPr lang="en-IN" sz="11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Only consist of two tires</a:t>
              </a:r>
              <a:endParaRPr lang="en-US" sz="11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pic>
          <p:nvPicPr>
            <p:cNvPr id="61" name="Picture 60" descr="Arrow pointing right with a hyperlink to free PowerPoint training. Select the image to access free PowerPoint training">
              <a:hlinkClick r:id="rId3" tooltip="Select here to go to free PowerPoint training."/>
              <a:extLst>
                <a:ext uri="{FF2B5EF4-FFF2-40B4-BE49-F238E27FC236}">
                  <a16:creationId xmlns:a16="http://schemas.microsoft.com/office/drawing/2014/main" id="{72C3B11E-953E-4335-9C6D-2E215F59A62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10755" y="4002380"/>
              <a:ext cx="661940" cy="661940"/>
            </a:xfrm>
            <a:prstGeom prst="rect">
              <a:avLst/>
            </a:prstGeom>
          </p:spPr>
        </p:pic>
        <p:sp>
          <p:nvSpPr>
            <p:cNvPr id="62" name="Content Placeholder 4">
              <a:extLst>
                <a:ext uri="{FF2B5EF4-FFF2-40B4-BE49-F238E27FC236}">
                  <a16:creationId xmlns:a16="http://schemas.microsoft.com/office/drawing/2014/main" id="{102507CB-97A0-4877-AB96-594F8F228492}"/>
                </a:ext>
              </a:extLst>
            </p:cNvPr>
            <p:cNvSpPr txBox="1">
              <a:spLocks/>
            </p:cNvSpPr>
            <p:nvPr/>
          </p:nvSpPr>
          <p:spPr>
            <a:xfrm>
              <a:off x="10390496" y="3888393"/>
              <a:ext cx="3488190" cy="1867001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914400" rtl="0" eaLnBrk="1" latinLnBrk="0" hangingPunct="1">
                <a:lnSpc>
                  <a:spcPct val="150000"/>
                </a:lnSpc>
                <a:spcBef>
                  <a:spcPts val="1000"/>
                </a:spcBef>
                <a:spcAft>
                  <a:spcPts val="1200"/>
                </a:spcAft>
                <a:buFontTx/>
                <a:buNone/>
                <a:defRPr lang="en-US" sz="1200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914400" rtl="0" eaLnBrk="1" latinLnBrk="0" hangingPunct="1">
                <a:lnSpc>
                  <a:spcPct val="150000"/>
                </a:lnSpc>
                <a:spcBef>
                  <a:spcPts val="1000"/>
                </a:spcBef>
                <a:spcAft>
                  <a:spcPts val="1200"/>
                </a:spcAft>
                <a:buFont typeface="Arial" panose="020B0604020202020204" pitchFamily="34" charset="0"/>
                <a:buChar char="•"/>
                <a:defRPr lang="en-US" sz="1200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indent="-228600" algn="l" defTabSz="914400" rtl="0" eaLnBrk="1" latinLnBrk="0" hangingPunct="1">
                <a:lnSpc>
                  <a:spcPct val="150000"/>
                </a:lnSpc>
                <a:spcBef>
                  <a:spcPts val="1000"/>
                </a:spcBef>
                <a:spcAft>
                  <a:spcPts val="1200"/>
                </a:spcAft>
                <a:buFont typeface="Arial" panose="020B0604020202020204" pitchFamily="34" charset="0"/>
                <a:buChar char="•"/>
                <a:defRPr lang="en-US" sz="1200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143000" indent="-228600" algn="l" defTabSz="914400" rtl="0" eaLnBrk="1" latinLnBrk="0" hangingPunct="1">
                <a:lnSpc>
                  <a:spcPct val="150000"/>
                </a:lnSpc>
                <a:spcBef>
                  <a:spcPts val="1000"/>
                </a:spcBef>
                <a:spcAft>
                  <a:spcPts val="1200"/>
                </a:spcAft>
                <a:buFont typeface="Arial" panose="020B0604020202020204" pitchFamily="34" charset="0"/>
                <a:buChar char="•"/>
                <a:defRPr lang="en-US" sz="1200" kern="12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600200" indent="-228600" algn="l" defTabSz="914400" rtl="0" eaLnBrk="1" latinLnBrk="0" hangingPunct="1">
                <a:lnSpc>
                  <a:spcPct val="150000"/>
                </a:lnSpc>
                <a:spcBef>
                  <a:spcPts val="1000"/>
                </a:spcBef>
                <a:spcAft>
                  <a:spcPts val="1200"/>
                </a:spcAft>
                <a:buFont typeface="Arial" panose="020B0604020202020204" pitchFamily="34" charset="0"/>
                <a:buChar char="•"/>
                <a:defRPr lang="en-US" sz="1200" kern="12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057400" indent="-228600" algn="l" defTabSz="914400" rtl="0" eaLnBrk="1" latinLnBrk="0" hangingPunct="1">
                <a:lnSpc>
                  <a:spcPct val="150000"/>
                </a:lnSpc>
                <a:spcBef>
                  <a:spcPts val="1000"/>
                </a:spcBef>
                <a:spcAft>
                  <a:spcPts val="1200"/>
                </a:spcAft>
                <a:buFont typeface="Arial" panose="020B0604020202020204" pitchFamily="34" charset="0"/>
                <a:buChar char="•"/>
                <a:defRPr lang="en-US" sz="1200" kern="12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514600" indent="-228600" algn="l" defTabSz="914400" rtl="0" eaLnBrk="1" latinLnBrk="0" hangingPunct="1">
                <a:lnSpc>
                  <a:spcPct val="150000"/>
                </a:lnSpc>
                <a:spcBef>
                  <a:spcPts val="1000"/>
                </a:spcBef>
                <a:spcAft>
                  <a:spcPts val="1200"/>
                </a:spcAft>
                <a:buFont typeface="Arial" panose="020B0604020202020204" pitchFamily="34" charset="0"/>
                <a:buChar char="•"/>
                <a:defRPr lang="en-US" sz="1200" kern="12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971800" indent="-228600" algn="l" defTabSz="914400" rtl="0" eaLnBrk="1" latinLnBrk="0" hangingPunct="1">
                <a:lnSpc>
                  <a:spcPct val="150000"/>
                </a:lnSpc>
                <a:spcBef>
                  <a:spcPts val="1000"/>
                </a:spcBef>
                <a:spcAft>
                  <a:spcPts val="1200"/>
                </a:spcAft>
                <a:buFont typeface="Arial" panose="020B0604020202020204" pitchFamily="34" charset="0"/>
                <a:buChar char="•"/>
                <a:defRPr lang="en-US" sz="1200" kern="12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429000" indent="-228600" algn="l" defTabSz="914400" rtl="0" eaLnBrk="1" latinLnBrk="0" hangingPunct="1">
                <a:lnSpc>
                  <a:spcPct val="90000"/>
                </a:lnSpc>
                <a:spcBef>
                  <a:spcPct val="30000"/>
                </a:spcBef>
                <a:buFont typeface="Arial" panose="020B0604020202020204" pitchFamily="34" charset="0"/>
                <a:buNone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3600"/>
                </a:lnSpc>
                <a:spcBef>
                  <a:spcPts val="2400"/>
                </a:spcBef>
                <a:spcAft>
                  <a:spcPts val="0"/>
                </a:spcAft>
              </a:pPr>
              <a:endParaRPr lang="en-US" sz="20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C61077F6-93C9-4CE6-BC8F-53BE490EBC86}"/>
              </a:ext>
            </a:extLst>
          </p:cNvPr>
          <p:cNvSpPr txBox="1"/>
          <p:nvPr/>
        </p:nvSpPr>
        <p:spPr>
          <a:xfrm>
            <a:off x="7266559" y="4022436"/>
            <a:ext cx="2791841" cy="170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GB" sz="500" dirty="0"/>
              <a:t>https://www.aboutwaves.de/segway-ninebot-s.html</a:t>
            </a:r>
            <a:endParaRPr lang="en-US" sz="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A black and silver scooter&#10;&#10;Description automatically generated with low confidence">
            <a:extLst>
              <a:ext uri="{FF2B5EF4-FFF2-40B4-BE49-F238E27FC236}">
                <a16:creationId xmlns:a16="http://schemas.microsoft.com/office/drawing/2014/main" id="{2EA275DA-76F7-4BA7-9E66-CD91FC9D278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2679" l="10000" r="90000">
                        <a14:foregroundMark x1="39464" y1="70179" x2="43571" y2="61786"/>
                        <a14:foregroundMark x1="43571" y1="61786" x2="43571" y2="61786"/>
                        <a14:foregroundMark x1="23929" y1="73571" x2="26250" y2="83750"/>
                        <a14:foregroundMark x1="26250" y1="83750" x2="31786" y2="77143"/>
                        <a14:foregroundMark x1="67857" y1="87679" x2="75536" y2="92679"/>
                        <a14:foregroundMark x1="75536" y1="92679" x2="78393" y2="9142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331" y="1705746"/>
            <a:ext cx="2344631" cy="2344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410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rid" descr="grid plane">
            <a:extLst>
              <a:ext uri="{FF2B5EF4-FFF2-40B4-BE49-F238E27FC236}">
                <a16:creationId xmlns:a16="http://schemas.microsoft.com/office/drawing/2014/main" id="{6730B76F-4E10-4039-A801-7CAAF25BD98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07" r="-943" b="-1096"/>
          <a:stretch/>
        </p:blipFill>
        <p:spPr>
          <a:xfrm>
            <a:off x="6001849" y="3085766"/>
            <a:ext cx="5896604" cy="303045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A31795B-A93A-416C-8052-FAF4D9073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Move System on land – Walking/legged 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93BF862B-27ED-4B4C-84D2-FF8E6E128ABD}"/>
              </a:ext>
            </a:extLst>
          </p:cNvPr>
          <p:cNvGrpSpPr/>
          <p:nvPr/>
        </p:nvGrpSpPr>
        <p:grpSpPr>
          <a:xfrm>
            <a:off x="757973" y="1745306"/>
            <a:ext cx="3134076" cy="452977"/>
            <a:chOff x="9040988" y="1083215"/>
            <a:chExt cx="3134076" cy="452977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76B5D4A9-A747-4BF8-9749-997835E750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9040988" y="1083215"/>
              <a:ext cx="3134076" cy="452977"/>
            </a:xfrm>
            <a:prstGeom prst="rect">
              <a:avLst/>
            </a:prstGeom>
            <a:solidFill>
              <a:srgbClr val="9239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B8F478A1-6798-409C-BFF7-04CA9C92BD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10260295" y="1171975"/>
              <a:ext cx="0" cy="222250"/>
            </a:xfrm>
            <a:prstGeom prst="line">
              <a:avLst/>
            </a:prstGeom>
            <a:ln w="952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457C7B21-C530-4DD6-93D2-DF9D5A909B61}"/>
                </a:ext>
              </a:extLst>
            </p:cNvPr>
            <p:cNvGrpSpPr/>
            <p:nvPr/>
          </p:nvGrpSpPr>
          <p:grpSpPr>
            <a:xfrm>
              <a:off x="9129954" y="1192976"/>
              <a:ext cx="156856" cy="233455"/>
              <a:chOff x="7873416" y="1716789"/>
              <a:chExt cx="187380" cy="278885"/>
            </a:xfrm>
          </p:grpSpPr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0151FDBA-0326-4F1D-AD34-CF2F25EC6A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873416" y="1716789"/>
                <a:ext cx="187380" cy="240412"/>
              </a:xfrm>
              <a:custGeom>
                <a:avLst/>
                <a:gdLst>
                  <a:gd name="connsiteX0" fmla="*/ 684848 w 1009650"/>
                  <a:gd name="connsiteY0" fmla="*/ 1231583 h 1295400"/>
                  <a:gd name="connsiteX1" fmla="*/ 329565 w 1009650"/>
                  <a:gd name="connsiteY1" fmla="*/ 1231583 h 1295400"/>
                  <a:gd name="connsiteX2" fmla="*/ 328613 w 1009650"/>
                  <a:gd name="connsiteY2" fmla="*/ 1056323 h 1295400"/>
                  <a:gd name="connsiteX3" fmla="*/ 71438 w 1009650"/>
                  <a:gd name="connsiteY3" fmla="*/ 504825 h 1295400"/>
                  <a:gd name="connsiteX4" fmla="*/ 504825 w 1009650"/>
                  <a:gd name="connsiteY4" fmla="*/ 71438 h 1295400"/>
                  <a:gd name="connsiteX5" fmla="*/ 508635 w 1009650"/>
                  <a:gd name="connsiteY5" fmla="*/ 71438 h 1295400"/>
                  <a:gd name="connsiteX6" fmla="*/ 942023 w 1009650"/>
                  <a:gd name="connsiteY6" fmla="*/ 504825 h 1295400"/>
                  <a:gd name="connsiteX7" fmla="*/ 684848 w 1009650"/>
                  <a:gd name="connsiteY7" fmla="*/ 1055370 h 1295400"/>
                  <a:gd name="connsiteX8" fmla="*/ 684848 w 1009650"/>
                  <a:gd name="connsiteY8" fmla="*/ 1231583 h 1295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09650" h="1295400">
                    <a:moveTo>
                      <a:pt x="684848" y="1231583"/>
                    </a:moveTo>
                    <a:lnTo>
                      <a:pt x="329565" y="1231583"/>
                    </a:lnTo>
                    <a:lnTo>
                      <a:pt x="328613" y="1056323"/>
                    </a:lnTo>
                    <a:cubicBezTo>
                      <a:pt x="328613" y="816293"/>
                      <a:pt x="71438" y="744855"/>
                      <a:pt x="71438" y="504825"/>
                    </a:cubicBezTo>
                    <a:cubicBezTo>
                      <a:pt x="71438" y="264795"/>
                      <a:pt x="265748" y="71438"/>
                      <a:pt x="504825" y="71438"/>
                    </a:cubicBezTo>
                    <a:lnTo>
                      <a:pt x="508635" y="71438"/>
                    </a:lnTo>
                    <a:cubicBezTo>
                      <a:pt x="748665" y="71438"/>
                      <a:pt x="942023" y="265748"/>
                      <a:pt x="942023" y="504825"/>
                    </a:cubicBezTo>
                    <a:cubicBezTo>
                      <a:pt x="942023" y="743903"/>
                      <a:pt x="684848" y="816293"/>
                      <a:pt x="684848" y="1055370"/>
                    </a:cubicBezTo>
                    <a:lnTo>
                      <a:pt x="684848" y="1231583"/>
                    </a:lnTo>
                    <a:close/>
                  </a:path>
                </a:pathLst>
              </a:custGeom>
              <a:noFill/>
              <a:ln w="19050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11D0FF30-8446-42D4-B7CD-C558BE2456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912702" y="1969158"/>
                <a:ext cx="108000" cy="26516"/>
              </a:xfrm>
              <a:custGeom>
                <a:avLst/>
                <a:gdLst>
                  <a:gd name="connsiteX0" fmla="*/ 71438 w 381000"/>
                  <a:gd name="connsiteY0" fmla="*/ 71437 h 142875"/>
                  <a:gd name="connsiteX1" fmla="*/ 313373 w 381000"/>
                  <a:gd name="connsiteY1" fmla="*/ 71437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81000" h="142875">
                    <a:moveTo>
                      <a:pt x="71438" y="71437"/>
                    </a:moveTo>
                    <a:lnTo>
                      <a:pt x="313373" y="71437"/>
                    </a:lnTo>
                  </a:path>
                </a:pathLst>
              </a:custGeom>
              <a:ln w="19050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04C24022-102B-41D4-ACF4-5D0C37662EA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921322" y="1890325"/>
                <a:ext cx="91922" cy="26516"/>
              </a:xfrm>
              <a:custGeom>
                <a:avLst/>
                <a:gdLst>
                  <a:gd name="connsiteX0" fmla="*/ 71437 w 495300"/>
                  <a:gd name="connsiteY0" fmla="*/ 71438 h 142875"/>
                  <a:gd name="connsiteX1" fmla="*/ 426720 w 495300"/>
                  <a:gd name="connsiteY1" fmla="*/ 71438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95300" h="142875">
                    <a:moveTo>
                      <a:pt x="71437" y="71438"/>
                    </a:moveTo>
                    <a:lnTo>
                      <a:pt x="426720" y="71438"/>
                    </a:lnTo>
                  </a:path>
                </a:pathLst>
              </a:custGeom>
              <a:ln w="19050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</p:grp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DF70F878-36CE-45AF-BB16-B970AAE095EA}"/>
              </a:ext>
            </a:extLst>
          </p:cNvPr>
          <p:cNvSpPr txBox="1"/>
          <p:nvPr/>
        </p:nvSpPr>
        <p:spPr>
          <a:xfrm>
            <a:off x="1061044" y="1811840"/>
            <a:ext cx="1600200" cy="386443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r>
              <a:rPr lang="en-GB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Advantages</a:t>
            </a:r>
            <a:endParaRPr lang="en-US" sz="12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40385DB9-4BA8-4410-BAB1-013C58CE1B81}"/>
              </a:ext>
            </a:extLst>
          </p:cNvPr>
          <p:cNvGrpSpPr/>
          <p:nvPr/>
        </p:nvGrpSpPr>
        <p:grpSpPr>
          <a:xfrm>
            <a:off x="4001796" y="1745306"/>
            <a:ext cx="3134076" cy="452977"/>
            <a:chOff x="9040988" y="1083215"/>
            <a:chExt cx="3134076" cy="452977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18A8FA56-1B8B-4672-A441-DE2DBF75D8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9040988" y="1083215"/>
              <a:ext cx="3134076" cy="452977"/>
            </a:xfrm>
            <a:prstGeom prst="rect">
              <a:avLst/>
            </a:prstGeom>
            <a:solidFill>
              <a:srgbClr val="9239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841CFB80-0700-4D1C-B84C-FFB3C109BA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10470298" y="1196008"/>
              <a:ext cx="0" cy="222250"/>
            </a:xfrm>
            <a:prstGeom prst="line">
              <a:avLst/>
            </a:prstGeom>
            <a:ln w="952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3BB663E4-9407-4586-B9F1-F5A206841213}"/>
                </a:ext>
              </a:extLst>
            </p:cNvPr>
            <p:cNvGrpSpPr/>
            <p:nvPr/>
          </p:nvGrpSpPr>
          <p:grpSpPr>
            <a:xfrm>
              <a:off x="9129954" y="1192976"/>
              <a:ext cx="156856" cy="233455"/>
              <a:chOff x="7873416" y="1716789"/>
              <a:chExt cx="187380" cy="278885"/>
            </a:xfrm>
          </p:grpSpPr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FA32EEF3-82F8-4139-A426-F64A4E6D04B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873416" y="1716789"/>
                <a:ext cx="187380" cy="240412"/>
              </a:xfrm>
              <a:custGeom>
                <a:avLst/>
                <a:gdLst>
                  <a:gd name="connsiteX0" fmla="*/ 684848 w 1009650"/>
                  <a:gd name="connsiteY0" fmla="*/ 1231583 h 1295400"/>
                  <a:gd name="connsiteX1" fmla="*/ 329565 w 1009650"/>
                  <a:gd name="connsiteY1" fmla="*/ 1231583 h 1295400"/>
                  <a:gd name="connsiteX2" fmla="*/ 328613 w 1009650"/>
                  <a:gd name="connsiteY2" fmla="*/ 1056323 h 1295400"/>
                  <a:gd name="connsiteX3" fmla="*/ 71438 w 1009650"/>
                  <a:gd name="connsiteY3" fmla="*/ 504825 h 1295400"/>
                  <a:gd name="connsiteX4" fmla="*/ 504825 w 1009650"/>
                  <a:gd name="connsiteY4" fmla="*/ 71438 h 1295400"/>
                  <a:gd name="connsiteX5" fmla="*/ 508635 w 1009650"/>
                  <a:gd name="connsiteY5" fmla="*/ 71438 h 1295400"/>
                  <a:gd name="connsiteX6" fmla="*/ 942023 w 1009650"/>
                  <a:gd name="connsiteY6" fmla="*/ 504825 h 1295400"/>
                  <a:gd name="connsiteX7" fmla="*/ 684848 w 1009650"/>
                  <a:gd name="connsiteY7" fmla="*/ 1055370 h 1295400"/>
                  <a:gd name="connsiteX8" fmla="*/ 684848 w 1009650"/>
                  <a:gd name="connsiteY8" fmla="*/ 1231583 h 1295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09650" h="1295400">
                    <a:moveTo>
                      <a:pt x="684848" y="1231583"/>
                    </a:moveTo>
                    <a:lnTo>
                      <a:pt x="329565" y="1231583"/>
                    </a:lnTo>
                    <a:lnTo>
                      <a:pt x="328613" y="1056323"/>
                    </a:lnTo>
                    <a:cubicBezTo>
                      <a:pt x="328613" y="816293"/>
                      <a:pt x="71438" y="744855"/>
                      <a:pt x="71438" y="504825"/>
                    </a:cubicBezTo>
                    <a:cubicBezTo>
                      <a:pt x="71438" y="264795"/>
                      <a:pt x="265748" y="71438"/>
                      <a:pt x="504825" y="71438"/>
                    </a:cubicBezTo>
                    <a:lnTo>
                      <a:pt x="508635" y="71438"/>
                    </a:lnTo>
                    <a:cubicBezTo>
                      <a:pt x="748665" y="71438"/>
                      <a:pt x="942023" y="265748"/>
                      <a:pt x="942023" y="504825"/>
                    </a:cubicBezTo>
                    <a:cubicBezTo>
                      <a:pt x="942023" y="743903"/>
                      <a:pt x="684848" y="816293"/>
                      <a:pt x="684848" y="1055370"/>
                    </a:cubicBezTo>
                    <a:lnTo>
                      <a:pt x="684848" y="1231583"/>
                    </a:lnTo>
                    <a:close/>
                  </a:path>
                </a:pathLst>
              </a:custGeom>
              <a:noFill/>
              <a:ln w="19050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CB31E618-C5B7-4708-82CC-EBD0E04315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912702" y="1969158"/>
                <a:ext cx="108000" cy="26516"/>
              </a:xfrm>
              <a:custGeom>
                <a:avLst/>
                <a:gdLst>
                  <a:gd name="connsiteX0" fmla="*/ 71438 w 381000"/>
                  <a:gd name="connsiteY0" fmla="*/ 71437 h 142875"/>
                  <a:gd name="connsiteX1" fmla="*/ 313373 w 381000"/>
                  <a:gd name="connsiteY1" fmla="*/ 71437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81000" h="142875">
                    <a:moveTo>
                      <a:pt x="71438" y="71437"/>
                    </a:moveTo>
                    <a:lnTo>
                      <a:pt x="313373" y="71437"/>
                    </a:lnTo>
                  </a:path>
                </a:pathLst>
              </a:custGeom>
              <a:ln w="19050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1595CDBE-F8E8-446B-BC86-5941959C4C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921322" y="1890325"/>
                <a:ext cx="91922" cy="26516"/>
              </a:xfrm>
              <a:custGeom>
                <a:avLst/>
                <a:gdLst>
                  <a:gd name="connsiteX0" fmla="*/ 71437 w 495300"/>
                  <a:gd name="connsiteY0" fmla="*/ 71438 h 142875"/>
                  <a:gd name="connsiteX1" fmla="*/ 426720 w 495300"/>
                  <a:gd name="connsiteY1" fmla="*/ 71438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95300" h="142875">
                    <a:moveTo>
                      <a:pt x="71437" y="71438"/>
                    </a:moveTo>
                    <a:lnTo>
                      <a:pt x="426720" y="71438"/>
                    </a:lnTo>
                  </a:path>
                </a:pathLst>
              </a:custGeom>
              <a:ln w="19050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</p:grp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17DA3E88-39ED-4E37-8CDF-11893F091302}"/>
              </a:ext>
            </a:extLst>
          </p:cNvPr>
          <p:cNvSpPr txBox="1"/>
          <p:nvPr/>
        </p:nvSpPr>
        <p:spPr>
          <a:xfrm>
            <a:off x="4333360" y="1828411"/>
            <a:ext cx="1600200" cy="386443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r>
              <a:rPr lang="en-GB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Disadvantages</a:t>
            </a:r>
            <a:endParaRPr lang="en-US" sz="12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E8718872-A65B-4EB1-B376-A4E8F4517429}"/>
              </a:ext>
            </a:extLst>
          </p:cNvPr>
          <p:cNvSpPr/>
          <p:nvPr/>
        </p:nvSpPr>
        <p:spPr>
          <a:xfrm>
            <a:off x="755742" y="2198283"/>
            <a:ext cx="3136305" cy="2080387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makes it possible to negotiate uneven surfaces, steps, and other areas.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causes less damage to environmental terrain.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4BAD9D0-E53F-4D02-8CF9-FBE30D400721}"/>
              </a:ext>
            </a:extLst>
          </p:cNvPr>
          <p:cNvSpPr/>
          <p:nvPr/>
        </p:nvSpPr>
        <p:spPr>
          <a:xfrm>
            <a:off x="4004025" y="2198282"/>
            <a:ext cx="3131847" cy="2461435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suffer an impact with the ground at heel strike and lose energy as a result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their locomotion methods are more complicated therefore complex to design</a:t>
            </a:r>
          </a:p>
        </p:txBody>
      </p:sp>
      <p:grpSp>
        <p:nvGrpSpPr>
          <p:cNvPr id="58" name="Links" descr="Hyperlinks to the PowerPoint team blog, PowerPoint free training, and feedback about this tour.">
            <a:extLst>
              <a:ext uri="{FF2B5EF4-FFF2-40B4-BE49-F238E27FC236}">
                <a16:creationId xmlns:a16="http://schemas.microsoft.com/office/drawing/2014/main" id="{7C2D394A-A6CF-4DAF-B649-0EF922F776CC}"/>
              </a:ext>
            </a:extLst>
          </p:cNvPr>
          <p:cNvGrpSpPr/>
          <p:nvPr/>
        </p:nvGrpSpPr>
        <p:grpSpPr>
          <a:xfrm>
            <a:off x="7367361" y="4164683"/>
            <a:ext cx="4068897" cy="1867001"/>
            <a:chOff x="10010755" y="3888393"/>
            <a:chExt cx="4068897" cy="1867001"/>
          </a:xfrm>
        </p:grpSpPr>
        <p:sp>
          <p:nvSpPr>
            <p:cNvPr id="59" name="TextBox 58" descr="SELECT THE ARROW WHEN IN SLIDE SHOW MODE&#10;">
              <a:extLst>
                <a:ext uri="{FF2B5EF4-FFF2-40B4-BE49-F238E27FC236}">
                  <a16:creationId xmlns:a16="http://schemas.microsoft.com/office/drawing/2014/main" id="{4D23C4CF-F133-490C-9DC4-303591B6D1E5}"/>
                </a:ext>
              </a:extLst>
            </p:cNvPr>
            <p:cNvSpPr txBox="1"/>
            <p:nvPr/>
          </p:nvSpPr>
          <p:spPr>
            <a:xfrm>
              <a:off x="10711605" y="4037886"/>
              <a:ext cx="336804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IN" sz="1100" b="1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Description</a:t>
              </a:r>
              <a:br>
                <a:rPr lang="en-IN" sz="1100" b="1" dirty="0">
                  <a:latin typeface="Segoe UI Light" panose="020B0502040204020203" pitchFamily="34" charset="0"/>
                  <a:cs typeface="Segoe UI Light" panose="020B0502040204020203" pitchFamily="34" charset="0"/>
                </a:rPr>
              </a:br>
              <a:r>
                <a:rPr lang="en-IN" sz="1100" b="1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the robot have four legs</a:t>
              </a:r>
              <a:endParaRPr lang="en-US" sz="11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pic>
          <p:nvPicPr>
            <p:cNvPr id="61" name="Picture 60" descr="Arrow pointing right with a hyperlink to free PowerPoint training. Select the image to access free PowerPoint training">
              <a:hlinkClick r:id="rId3" tooltip="Select here to go to free PowerPoint training."/>
              <a:extLst>
                <a:ext uri="{FF2B5EF4-FFF2-40B4-BE49-F238E27FC236}">
                  <a16:creationId xmlns:a16="http://schemas.microsoft.com/office/drawing/2014/main" id="{72C3B11E-953E-4335-9C6D-2E215F59A62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10755" y="4002380"/>
              <a:ext cx="661940" cy="661940"/>
            </a:xfrm>
            <a:prstGeom prst="rect">
              <a:avLst/>
            </a:prstGeom>
          </p:spPr>
        </p:pic>
        <p:sp>
          <p:nvSpPr>
            <p:cNvPr id="62" name="Content Placeholder 4">
              <a:extLst>
                <a:ext uri="{FF2B5EF4-FFF2-40B4-BE49-F238E27FC236}">
                  <a16:creationId xmlns:a16="http://schemas.microsoft.com/office/drawing/2014/main" id="{102507CB-97A0-4877-AB96-594F8F228492}"/>
                </a:ext>
              </a:extLst>
            </p:cNvPr>
            <p:cNvSpPr txBox="1">
              <a:spLocks/>
            </p:cNvSpPr>
            <p:nvPr/>
          </p:nvSpPr>
          <p:spPr>
            <a:xfrm>
              <a:off x="10390496" y="3888393"/>
              <a:ext cx="3488190" cy="1867001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914400" rtl="0" eaLnBrk="1" latinLnBrk="0" hangingPunct="1">
                <a:lnSpc>
                  <a:spcPct val="150000"/>
                </a:lnSpc>
                <a:spcBef>
                  <a:spcPts val="1000"/>
                </a:spcBef>
                <a:spcAft>
                  <a:spcPts val="1200"/>
                </a:spcAft>
                <a:buFontTx/>
                <a:buNone/>
                <a:defRPr lang="en-US" sz="1200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914400" rtl="0" eaLnBrk="1" latinLnBrk="0" hangingPunct="1">
                <a:lnSpc>
                  <a:spcPct val="150000"/>
                </a:lnSpc>
                <a:spcBef>
                  <a:spcPts val="1000"/>
                </a:spcBef>
                <a:spcAft>
                  <a:spcPts val="1200"/>
                </a:spcAft>
                <a:buFont typeface="Arial" panose="020B0604020202020204" pitchFamily="34" charset="0"/>
                <a:buChar char="•"/>
                <a:defRPr lang="en-US" sz="1200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indent="-228600" algn="l" defTabSz="914400" rtl="0" eaLnBrk="1" latinLnBrk="0" hangingPunct="1">
                <a:lnSpc>
                  <a:spcPct val="150000"/>
                </a:lnSpc>
                <a:spcBef>
                  <a:spcPts val="1000"/>
                </a:spcBef>
                <a:spcAft>
                  <a:spcPts val="1200"/>
                </a:spcAft>
                <a:buFont typeface="Arial" panose="020B0604020202020204" pitchFamily="34" charset="0"/>
                <a:buChar char="•"/>
                <a:defRPr lang="en-US" sz="1200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143000" indent="-228600" algn="l" defTabSz="914400" rtl="0" eaLnBrk="1" latinLnBrk="0" hangingPunct="1">
                <a:lnSpc>
                  <a:spcPct val="150000"/>
                </a:lnSpc>
                <a:spcBef>
                  <a:spcPts val="1000"/>
                </a:spcBef>
                <a:spcAft>
                  <a:spcPts val="1200"/>
                </a:spcAft>
                <a:buFont typeface="Arial" panose="020B0604020202020204" pitchFamily="34" charset="0"/>
                <a:buChar char="•"/>
                <a:defRPr lang="en-US" sz="1200" kern="12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600200" indent="-228600" algn="l" defTabSz="914400" rtl="0" eaLnBrk="1" latinLnBrk="0" hangingPunct="1">
                <a:lnSpc>
                  <a:spcPct val="150000"/>
                </a:lnSpc>
                <a:spcBef>
                  <a:spcPts val="1000"/>
                </a:spcBef>
                <a:spcAft>
                  <a:spcPts val="1200"/>
                </a:spcAft>
                <a:buFont typeface="Arial" panose="020B0604020202020204" pitchFamily="34" charset="0"/>
                <a:buChar char="•"/>
                <a:defRPr lang="en-US" sz="1200" kern="12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057400" indent="-228600" algn="l" defTabSz="914400" rtl="0" eaLnBrk="1" latinLnBrk="0" hangingPunct="1">
                <a:lnSpc>
                  <a:spcPct val="150000"/>
                </a:lnSpc>
                <a:spcBef>
                  <a:spcPts val="1000"/>
                </a:spcBef>
                <a:spcAft>
                  <a:spcPts val="1200"/>
                </a:spcAft>
                <a:buFont typeface="Arial" panose="020B0604020202020204" pitchFamily="34" charset="0"/>
                <a:buChar char="•"/>
                <a:defRPr lang="en-US" sz="1200" kern="12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514600" indent="-228600" algn="l" defTabSz="914400" rtl="0" eaLnBrk="1" latinLnBrk="0" hangingPunct="1">
                <a:lnSpc>
                  <a:spcPct val="150000"/>
                </a:lnSpc>
                <a:spcBef>
                  <a:spcPts val="1000"/>
                </a:spcBef>
                <a:spcAft>
                  <a:spcPts val="1200"/>
                </a:spcAft>
                <a:buFont typeface="Arial" panose="020B0604020202020204" pitchFamily="34" charset="0"/>
                <a:buChar char="•"/>
                <a:defRPr lang="en-US" sz="1200" kern="12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971800" indent="-228600" algn="l" defTabSz="914400" rtl="0" eaLnBrk="1" latinLnBrk="0" hangingPunct="1">
                <a:lnSpc>
                  <a:spcPct val="150000"/>
                </a:lnSpc>
                <a:spcBef>
                  <a:spcPts val="1000"/>
                </a:spcBef>
                <a:spcAft>
                  <a:spcPts val="1200"/>
                </a:spcAft>
                <a:buFont typeface="Arial" panose="020B0604020202020204" pitchFamily="34" charset="0"/>
                <a:buChar char="•"/>
                <a:defRPr lang="en-US" sz="1200" kern="12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429000" indent="-228600" algn="l" defTabSz="914400" rtl="0" eaLnBrk="1" latinLnBrk="0" hangingPunct="1">
                <a:lnSpc>
                  <a:spcPct val="90000"/>
                </a:lnSpc>
                <a:spcBef>
                  <a:spcPct val="30000"/>
                </a:spcBef>
                <a:buFont typeface="Arial" panose="020B0604020202020204" pitchFamily="34" charset="0"/>
                <a:buNone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3600"/>
                </a:lnSpc>
                <a:spcBef>
                  <a:spcPts val="2400"/>
                </a:spcBef>
                <a:spcAft>
                  <a:spcPts val="0"/>
                </a:spcAft>
              </a:pPr>
              <a:endParaRPr lang="en-US" sz="20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C61077F6-93C9-4CE6-BC8F-53BE490EBC86}"/>
              </a:ext>
            </a:extLst>
          </p:cNvPr>
          <p:cNvSpPr txBox="1"/>
          <p:nvPr/>
        </p:nvSpPr>
        <p:spPr>
          <a:xfrm>
            <a:off x="7266559" y="4022436"/>
            <a:ext cx="2791841" cy="170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GB" sz="500" dirty="0"/>
              <a:t>https://asl.ethz.ch/research/legged-robots.html</a:t>
            </a:r>
            <a:endParaRPr lang="en-US" sz="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8" name="Picture 2" descr="Legged Robots – Autonomous Systems Lab | ETH Zurich">
            <a:extLst>
              <a:ext uri="{FF2B5EF4-FFF2-40B4-BE49-F238E27FC236}">
                <a16:creationId xmlns:a16="http://schemas.microsoft.com/office/drawing/2014/main" id="{1A25F701-38F9-4BFB-BC6E-FABE39E0E8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836" b="93443" l="9818" r="89818">
                        <a14:foregroundMark x1="26545" y1="32787" x2="38545" y2="31694"/>
                        <a14:foregroundMark x1="27636" y1="36612" x2="34909" y2="37158"/>
                        <a14:foregroundMark x1="10909" y1="80328" x2="12000" y2="78142"/>
                        <a14:foregroundMark x1="29091" y1="71038" x2="31273" y2="67760"/>
                        <a14:foregroundMark x1="74545" y1="93443" x2="73455" y2="87978"/>
                        <a14:foregroundMark x1="80364" y1="80874" x2="80727" y2="7541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1614" y="1842794"/>
            <a:ext cx="3560757" cy="2369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3068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rid" descr="grid plane">
            <a:extLst>
              <a:ext uri="{FF2B5EF4-FFF2-40B4-BE49-F238E27FC236}">
                <a16:creationId xmlns:a16="http://schemas.microsoft.com/office/drawing/2014/main" id="{6730B76F-4E10-4039-A801-7CAAF25BD98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07" r="-943" b="-1096"/>
          <a:stretch/>
        </p:blipFill>
        <p:spPr>
          <a:xfrm>
            <a:off x="6096000" y="2943393"/>
            <a:ext cx="5896604" cy="303045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A31795B-A93A-416C-8052-FAF4D9073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Move System on water – Jet Drive   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93BF862B-27ED-4B4C-84D2-FF8E6E128ABD}"/>
              </a:ext>
            </a:extLst>
          </p:cNvPr>
          <p:cNvGrpSpPr/>
          <p:nvPr/>
        </p:nvGrpSpPr>
        <p:grpSpPr>
          <a:xfrm>
            <a:off x="757973" y="1745306"/>
            <a:ext cx="3134076" cy="452977"/>
            <a:chOff x="9040988" y="1083215"/>
            <a:chExt cx="3134076" cy="452977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76B5D4A9-A747-4BF8-9749-997835E750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9040988" y="1083215"/>
              <a:ext cx="3134076" cy="452977"/>
            </a:xfrm>
            <a:prstGeom prst="rect">
              <a:avLst/>
            </a:prstGeom>
            <a:solidFill>
              <a:srgbClr val="9239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B8F478A1-6798-409C-BFF7-04CA9C92BD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10260295" y="1171975"/>
              <a:ext cx="0" cy="222250"/>
            </a:xfrm>
            <a:prstGeom prst="line">
              <a:avLst/>
            </a:prstGeom>
            <a:ln w="952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457C7B21-C530-4DD6-93D2-DF9D5A909B61}"/>
                </a:ext>
              </a:extLst>
            </p:cNvPr>
            <p:cNvGrpSpPr/>
            <p:nvPr/>
          </p:nvGrpSpPr>
          <p:grpSpPr>
            <a:xfrm>
              <a:off x="9129954" y="1192976"/>
              <a:ext cx="156856" cy="233455"/>
              <a:chOff x="7873416" y="1716789"/>
              <a:chExt cx="187380" cy="278885"/>
            </a:xfrm>
          </p:grpSpPr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0151FDBA-0326-4F1D-AD34-CF2F25EC6A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873416" y="1716789"/>
                <a:ext cx="187380" cy="240412"/>
              </a:xfrm>
              <a:custGeom>
                <a:avLst/>
                <a:gdLst>
                  <a:gd name="connsiteX0" fmla="*/ 684848 w 1009650"/>
                  <a:gd name="connsiteY0" fmla="*/ 1231583 h 1295400"/>
                  <a:gd name="connsiteX1" fmla="*/ 329565 w 1009650"/>
                  <a:gd name="connsiteY1" fmla="*/ 1231583 h 1295400"/>
                  <a:gd name="connsiteX2" fmla="*/ 328613 w 1009650"/>
                  <a:gd name="connsiteY2" fmla="*/ 1056323 h 1295400"/>
                  <a:gd name="connsiteX3" fmla="*/ 71438 w 1009650"/>
                  <a:gd name="connsiteY3" fmla="*/ 504825 h 1295400"/>
                  <a:gd name="connsiteX4" fmla="*/ 504825 w 1009650"/>
                  <a:gd name="connsiteY4" fmla="*/ 71438 h 1295400"/>
                  <a:gd name="connsiteX5" fmla="*/ 508635 w 1009650"/>
                  <a:gd name="connsiteY5" fmla="*/ 71438 h 1295400"/>
                  <a:gd name="connsiteX6" fmla="*/ 942023 w 1009650"/>
                  <a:gd name="connsiteY6" fmla="*/ 504825 h 1295400"/>
                  <a:gd name="connsiteX7" fmla="*/ 684848 w 1009650"/>
                  <a:gd name="connsiteY7" fmla="*/ 1055370 h 1295400"/>
                  <a:gd name="connsiteX8" fmla="*/ 684848 w 1009650"/>
                  <a:gd name="connsiteY8" fmla="*/ 1231583 h 1295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09650" h="1295400">
                    <a:moveTo>
                      <a:pt x="684848" y="1231583"/>
                    </a:moveTo>
                    <a:lnTo>
                      <a:pt x="329565" y="1231583"/>
                    </a:lnTo>
                    <a:lnTo>
                      <a:pt x="328613" y="1056323"/>
                    </a:lnTo>
                    <a:cubicBezTo>
                      <a:pt x="328613" y="816293"/>
                      <a:pt x="71438" y="744855"/>
                      <a:pt x="71438" y="504825"/>
                    </a:cubicBezTo>
                    <a:cubicBezTo>
                      <a:pt x="71438" y="264795"/>
                      <a:pt x="265748" y="71438"/>
                      <a:pt x="504825" y="71438"/>
                    </a:cubicBezTo>
                    <a:lnTo>
                      <a:pt x="508635" y="71438"/>
                    </a:lnTo>
                    <a:cubicBezTo>
                      <a:pt x="748665" y="71438"/>
                      <a:pt x="942023" y="265748"/>
                      <a:pt x="942023" y="504825"/>
                    </a:cubicBezTo>
                    <a:cubicBezTo>
                      <a:pt x="942023" y="743903"/>
                      <a:pt x="684848" y="816293"/>
                      <a:pt x="684848" y="1055370"/>
                    </a:cubicBezTo>
                    <a:lnTo>
                      <a:pt x="684848" y="1231583"/>
                    </a:lnTo>
                    <a:close/>
                  </a:path>
                </a:pathLst>
              </a:custGeom>
              <a:noFill/>
              <a:ln w="19050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11D0FF30-8446-42D4-B7CD-C558BE2456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912702" y="1969158"/>
                <a:ext cx="108000" cy="26516"/>
              </a:xfrm>
              <a:custGeom>
                <a:avLst/>
                <a:gdLst>
                  <a:gd name="connsiteX0" fmla="*/ 71438 w 381000"/>
                  <a:gd name="connsiteY0" fmla="*/ 71437 h 142875"/>
                  <a:gd name="connsiteX1" fmla="*/ 313373 w 381000"/>
                  <a:gd name="connsiteY1" fmla="*/ 71437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81000" h="142875">
                    <a:moveTo>
                      <a:pt x="71438" y="71437"/>
                    </a:moveTo>
                    <a:lnTo>
                      <a:pt x="313373" y="71437"/>
                    </a:lnTo>
                  </a:path>
                </a:pathLst>
              </a:custGeom>
              <a:ln w="19050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04C24022-102B-41D4-ACF4-5D0C37662EA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921322" y="1890325"/>
                <a:ext cx="91922" cy="26516"/>
              </a:xfrm>
              <a:custGeom>
                <a:avLst/>
                <a:gdLst>
                  <a:gd name="connsiteX0" fmla="*/ 71437 w 495300"/>
                  <a:gd name="connsiteY0" fmla="*/ 71438 h 142875"/>
                  <a:gd name="connsiteX1" fmla="*/ 426720 w 495300"/>
                  <a:gd name="connsiteY1" fmla="*/ 71438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95300" h="142875">
                    <a:moveTo>
                      <a:pt x="71437" y="71438"/>
                    </a:moveTo>
                    <a:lnTo>
                      <a:pt x="426720" y="71438"/>
                    </a:lnTo>
                  </a:path>
                </a:pathLst>
              </a:custGeom>
              <a:ln w="19050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</p:grp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DF70F878-36CE-45AF-BB16-B970AAE095EA}"/>
              </a:ext>
            </a:extLst>
          </p:cNvPr>
          <p:cNvSpPr txBox="1"/>
          <p:nvPr/>
        </p:nvSpPr>
        <p:spPr>
          <a:xfrm>
            <a:off x="1061044" y="1811840"/>
            <a:ext cx="1600200" cy="386443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r>
              <a:rPr lang="en-GB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Advantages</a:t>
            </a:r>
            <a:endParaRPr lang="en-US" sz="12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40385DB9-4BA8-4410-BAB1-013C58CE1B81}"/>
              </a:ext>
            </a:extLst>
          </p:cNvPr>
          <p:cNvGrpSpPr/>
          <p:nvPr/>
        </p:nvGrpSpPr>
        <p:grpSpPr>
          <a:xfrm>
            <a:off x="4001796" y="1745306"/>
            <a:ext cx="3134076" cy="452977"/>
            <a:chOff x="9040988" y="1083215"/>
            <a:chExt cx="3134076" cy="452977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18A8FA56-1B8B-4672-A441-DE2DBF75D8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9040988" y="1083215"/>
              <a:ext cx="3134076" cy="452977"/>
            </a:xfrm>
            <a:prstGeom prst="rect">
              <a:avLst/>
            </a:prstGeom>
            <a:solidFill>
              <a:srgbClr val="9239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841CFB80-0700-4D1C-B84C-FFB3C109BA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10470298" y="1196008"/>
              <a:ext cx="0" cy="222250"/>
            </a:xfrm>
            <a:prstGeom prst="line">
              <a:avLst/>
            </a:prstGeom>
            <a:ln w="952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3BB663E4-9407-4586-B9F1-F5A206841213}"/>
                </a:ext>
              </a:extLst>
            </p:cNvPr>
            <p:cNvGrpSpPr/>
            <p:nvPr/>
          </p:nvGrpSpPr>
          <p:grpSpPr>
            <a:xfrm>
              <a:off x="9129954" y="1192976"/>
              <a:ext cx="156856" cy="233455"/>
              <a:chOff x="7873416" y="1716789"/>
              <a:chExt cx="187380" cy="278885"/>
            </a:xfrm>
          </p:grpSpPr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FA32EEF3-82F8-4139-A426-F64A4E6D04B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873416" y="1716789"/>
                <a:ext cx="187380" cy="240412"/>
              </a:xfrm>
              <a:custGeom>
                <a:avLst/>
                <a:gdLst>
                  <a:gd name="connsiteX0" fmla="*/ 684848 w 1009650"/>
                  <a:gd name="connsiteY0" fmla="*/ 1231583 h 1295400"/>
                  <a:gd name="connsiteX1" fmla="*/ 329565 w 1009650"/>
                  <a:gd name="connsiteY1" fmla="*/ 1231583 h 1295400"/>
                  <a:gd name="connsiteX2" fmla="*/ 328613 w 1009650"/>
                  <a:gd name="connsiteY2" fmla="*/ 1056323 h 1295400"/>
                  <a:gd name="connsiteX3" fmla="*/ 71438 w 1009650"/>
                  <a:gd name="connsiteY3" fmla="*/ 504825 h 1295400"/>
                  <a:gd name="connsiteX4" fmla="*/ 504825 w 1009650"/>
                  <a:gd name="connsiteY4" fmla="*/ 71438 h 1295400"/>
                  <a:gd name="connsiteX5" fmla="*/ 508635 w 1009650"/>
                  <a:gd name="connsiteY5" fmla="*/ 71438 h 1295400"/>
                  <a:gd name="connsiteX6" fmla="*/ 942023 w 1009650"/>
                  <a:gd name="connsiteY6" fmla="*/ 504825 h 1295400"/>
                  <a:gd name="connsiteX7" fmla="*/ 684848 w 1009650"/>
                  <a:gd name="connsiteY7" fmla="*/ 1055370 h 1295400"/>
                  <a:gd name="connsiteX8" fmla="*/ 684848 w 1009650"/>
                  <a:gd name="connsiteY8" fmla="*/ 1231583 h 1295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09650" h="1295400">
                    <a:moveTo>
                      <a:pt x="684848" y="1231583"/>
                    </a:moveTo>
                    <a:lnTo>
                      <a:pt x="329565" y="1231583"/>
                    </a:lnTo>
                    <a:lnTo>
                      <a:pt x="328613" y="1056323"/>
                    </a:lnTo>
                    <a:cubicBezTo>
                      <a:pt x="328613" y="816293"/>
                      <a:pt x="71438" y="744855"/>
                      <a:pt x="71438" y="504825"/>
                    </a:cubicBezTo>
                    <a:cubicBezTo>
                      <a:pt x="71438" y="264795"/>
                      <a:pt x="265748" y="71438"/>
                      <a:pt x="504825" y="71438"/>
                    </a:cubicBezTo>
                    <a:lnTo>
                      <a:pt x="508635" y="71438"/>
                    </a:lnTo>
                    <a:cubicBezTo>
                      <a:pt x="748665" y="71438"/>
                      <a:pt x="942023" y="265748"/>
                      <a:pt x="942023" y="504825"/>
                    </a:cubicBezTo>
                    <a:cubicBezTo>
                      <a:pt x="942023" y="743903"/>
                      <a:pt x="684848" y="816293"/>
                      <a:pt x="684848" y="1055370"/>
                    </a:cubicBezTo>
                    <a:lnTo>
                      <a:pt x="684848" y="1231583"/>
                    </a:lnTo>
                    <a:close/>
                  </a:path>
                </a:pathLst>
              </a:custGeom>
              <a:noFill/>
              <a:ln w="19050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CB31E618-C5B7-4708-82CC-EBD0E04315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912702" y="1969158"/>
                <a:ext cx="108000" cy="26516"/>
              </a:xfrm>
              <a:custGeom>
                <a:avLst/>
                <a:gdLst>
                  <a:gd name="connsiteX0" fmla="*/ 71438 w 381000"/>
                  <a:gd name="connsiteY0" fmla="*/ 71437 h 142875"/>
                  <a:gd name="connsiteX1" fmla="*/ 313373 w 381000"/>
                  <a:gd name="connsiteY1" fmla="*/ 71437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81000" h="142875">
                    <a:moveTo>
                      <a:pt x="71438" y="71437"/>
                    </a:moveTo>
                    <a:lnTo>
                      <a:pt x="313373" y="71437"/>
                    </a:lnTo>
                  </a:path>
                </a:pathLst>
              </a:custGeom>
              <a:ln w="19050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1595CDBE-F8E8-446B-BC86-5941959C4C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921322" y="1890325"/>
                <a:ext cx="91922" cy="26516"/>
              </a:xfrm>
              <a:custGeom>
                <a:avLst/>
                <a:gdLst>
                  <a:gd name="connsiteX0" fmla="*/ 71437 w 495300"/>
                  <a:gd name="connsiteY0" fmla="*/ 71438 h 142875"/>
                  <a:gd name="connsiteX1" fmla="*/ 426720 w 495300"/>
                  <a:gd name="connsiteY1" fmla="*/ 71438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95300" h="142875">
                    <a:moveTo>
                      <a:pt x="71437" y="71438"/>
                    </a:moveTo>
                    <a:lnTo>
                      <a:pt x="426720" y="71438"/>
                    </a:lnTo>
                  </a:path>
                </a:pathLst>
              </a:custGeom>
              <a:ln w="19050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</p:grp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17DA3E88-39ED-4E37-8CDF-11893F091302}"/>
              </a:ext>
            </a:extLst>
          </p:cNvPr>
          <p:cNvSpPr txBox="1"/>
          <p:nvPr/>
        </p:nvSpPr>
        <p:spPr>
          <a:xfrm>
            <a:off x="4333360" y="1828411"/>
            <a:ext cx="1600200" cy="386443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r>
              <a:rPr lang="en-GB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Disadvantages</a:t>
            </a:r>
            <a:endParaRPr lang="en-US" sz="12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E8718872-A65B-4EB1-B376-A4E8F4517429}"/>
              </a:ext>
            </a:extLst>
          </p:cNvPr>
          <p:cNvSpPr/>
          <p:nvPr/>
        </p:nvSpPr>
        <p:spPr>
          <a:xfrm>
            <a:off x="755742" y="2198283"/>
            <a:ext cx="3136305" cy="166341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certainly, quicker to accelerate.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Safer in conditions where impacts with foreign objects specially in water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4BAD9D0-E53F-4D02-8CF9-FBE30D400721}"/>
              </a:ext>
            </a:extLst>
          </p:cNvPr>
          <p:cNvSpPr/>
          <p:nvPr/>
        </p:nvSpPr>
        <p:spPr>
          <a:xfrm>
            <a:off x="4004025" y="2198283"/>
            <a:ext cx="3131847" cy="769213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sluggish and difficult to control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58" name="Links" descr="Hyperlinks to the PowerPoint team blog, PowerPoint free training, and feedback about this tour.">
            <a:extLst>
              <a:ext uri="{FF2B5EF4-FFF2-40B4-BE49-F238E27FC236}">
                <a16:creationId xmlns:a16="http://schemas.microsoft.com/office/drawing/2014/main" id="{7C2D394A-A6CF-4DAF-B649-0EF922F776CC}"/>
              </a:ext>
            </a:extLst>
          </p:cNvPr>
          <p:cNvGrpSpPr/>
          <p:nvPr/>
        </p:nvGrpSpPr>
        <p:grpSpPr>
          <a:xfrm>
            <a:off x="7098040" y="4052510"/>
            <a:ext cx="4068897" cy="1867001"/>
            <a:chOff x="10010755" y="3888393"/>
            <a:chExt cx="4068897" cy="1867001"/>
          </a:xfrm>
        </p:grpSpPr>
        <p:sp>
          <p:nvSpPr>
            <p:cNvPr id="59" name="TextBox 58" descr="SELECT THE ARROW WHEN IN SLIDE SHOW MODE&#10;">
              <a:extLst>
                <a:ext uri="{FF2B5EF4-FFF2-40B4-BE49-F238E27FC236}">
                  <a16:creationId xmlns:a16="http://schemas.microsoft.com/office/drawing/2014/main" id="{4D23C4CF-F133-490C-9DC4-303591B6D1E5}"/>
                </a:ext>
              </a:extLst>
            </p:cNvPr>
            <p:cNvSpPr txBox="1"/>
            <p:nvPr/>
          </p:nvSpPr>
          <p:spPr>
            <a:xfrm>
              <a:off x="10711605" y="4033268"/>
              <a:ext cx="3368047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IN" sz="1100" b="1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Description</a:t>
              </a:r>
              <a:br>
                <a:rPr lang="en-IN" sz="1100" b="1" dirty="0">
                  <a:latin typeface="Segoe UI Light" panose="020B0502040204020203" pitchFamily="34" charset="0"/>
                  <a:cs typeface="Segoe UI Light" panose="020B0502040204020203" pitchFamily="34" charset="0"/>
                </a:rPr>
              </a:br>
              <a:r>
                <a:rPr lang="en-IN" sz="11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water are compressed and fired to the opposite direction of robot’s movement</a:t>
              </a:r>
              <a:endParaRPr lang="en-US" sz="11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pic>
          <p:nvPicPr>
            <p:cNvPr id="61" name="Picture 60" descr="Arrow pointing right with a hyperlink to free PowerPoint training. Select the image to access free PowerPoint training">
              <a:hlinkClick r:id="rId3" tooltip="Select here to go to free PowerPoint training."/>
              <a:extLst>
                <a:ext uri="{FF2B5EF4-FFF2-40B4-BE49-F238E27FC236}">
                  <a16:creationId xmlns:a16="http://schemas.microsoft.com/office/drawing/2014/main" id="{72C3B11E-953E-4335-9C6D-2E215F59A62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10755" y="4002380"/>
              <a:ext cx="661940" cy="661940"/>
            </a:xfrm>
            <a:prstGeom prst="rect">
              <a:avLst/>
            </a:prstGeom>
          </p:spPr>
        </p:pic>
        <p:sp>
          <p:nvSpPr>
            <p:cNvPr id="62" name="Content Placeholder 4">
              <a:extLst>
                <a:ext uri="{FF2B5EF4-FFF2-40B4-BE49-F238E27FC236}">
                  <a16:creationId xmlns:a16="http://schemas.microsoft.com/office/drawing/2014/main" id="{102507CB-97A0-4877-AB96-594F8F228492}"/>
                </a:ext>
              </a:extLst>
            </p:cNvPr>
            <p:cNvSpPr txBox="1">
              <a:spLocks/>
            </p:cNvSpPr>
            <p:nvPr/>
          </p:nvSpPr>
          <p:spPr>
            <a:xfrm>
              <a:off x="10390496" y="3888393"/>
              <a:ext cx="3488190" cy="1867001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914400" rtl="0" eaLnBrk="1" latinLnBrk="0" hangingPunct="1">
                <a:lnSpc>
                  <a:spcPct val="150000"/>
                </a:lnSpc>
                <a:spcBef>
                  <a:spcPts val="1000"/>
                </a:spcBef>
                <a:spcAft>
                  <a:spcPts val="1200"/>
                </a:spcAft>
                <a:buFontTx/>
                <a:buNone/>
                <a:defRPr lang="en-US" sz="1200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914400" rtl="0" eaLnBrk="1" latinLnBrk="0" hangingPunct="1">
                <a:lnSpc>
                  <a:spcPct val="150000"/>
                </a:lnSpc>
                <a:spcBef>
                  <a:spcPts val="1000"/>
                </a:spcBef>
                <a:spcAft>
                  <a:spcPts val="1200"/>
                </a:spcAft>
                <a:buFont typeface="Arial" panose="020B0604020202020204" pitchFamily="34" charset="0"/>
                <a:buChar char="•"/>
                <a:defRPr lang="en-US" sz="1200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indent="-228600" algn="l" defTabSz="914400" rtl="0" eaLnBrk="1" latinLnBrk="0" hangingPunct="1">
                <a:lnSpc>
                  <a:spcPct val="150000"/>
                </a:lnSpc>
                <a:spcBef>
                  <a:spcPts val="1000"/>
                </a:spcBef>
                <a:spcAft>
                  <a:spcPts val="1200"/>
                </a:spcAft>
                <a:buFont typeface="Arial" panose="020B0604020202020204" pitchFamily="34" charset="0"/>
                <a:buChar char="•"/>
                <a:defRPr lang="en-US" sz="1200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143000" indent="-228600" algn="l" defTabSz="914400" rtl="0" eaLnBrk="1" latinLnBrk="0" hangingPunct="1">
                <a:lnSpc>
                  <a:spcPct val="150000"/>
                </a:lnSpc>
                <a:spcBef>
                  <a:spcPts val="1000"/>
                </a:spcBef>
                <a:spcAft>
                  <a:spcPts val="1200"/>
                </a:spcAft>
                <a:buFont typeface="Arial" panose="020B0604020202020204" pitchFamily="34" charset="0"/>
                <a:buChar char="•"/>
                <a:defRPr lang="en-US" sz="1200" kern="12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600200" indent="-228600" algn="l" defTabSz="914400" rtl="0" eaLnBrk="1" latinLnBrk="0" hangingPunct="1">
                <a:lnSpc>
                  <a:spcPct val="150000"/>
                </a:lnSpc>
                <a:spcBef>
                  <a:spcPts val="1000"/>
                </a:spcBef>
                <a:spcAft>
                  <a:spcPts val="1200"/>
                </a:spcAft>
                <a:buFont typeface="Arial" panose="020B0604020202020204" pitchFamily="34" charset="0"/>
                <a:buChar char="•"/>
                <a:defRPr lang="en-US" sz="1200" kern="12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057400" indent="-228600" algn="l" defTabSz="914400" rtl="0" eaLnBrk="1" latinLnBrk="0" hangingPunct="1">
                <a:lnSpc>
                  <a:spcPct val="150000"/>
                </a:lnSpc>
                <a:spcBef>
                  <a:spcPts val="1000"/>
                </a:spcBef>
                <a:spcAft>
                  <a:spcPts val="1200"/>
                </a:spcAft>
                <a:buFont typeface="Arial" panose="020B0604020202020204" pitchFamily="34" charset="0"/>
                <a:buChar char="•"/>
                <a:defRPr lang="en-US" sz="1200" kern="12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514600" indent="-228600" algn="l" defTabSz="914400" rtl="0" eaLnBrk="1" latinLnBrk="0" hangingPunct="1">
                <a:lnSpc>
                  <a:spcPct val="150000"/>
                </a:lnSpc>
                <a:spcBef>
                  <a:spcPts val="1000"/>
                </a:spcBef>
                <a:spcAft>
                  <a:spcPts val="1200"/>
                </a:spcAft>
                <a:buFont typeface="Arial" panose="020B0604020202020204" pitchFamily="34" charset="0"/>
                <a:buChar char="•"/>
                <a:defRPr lang="en-US" sz="1200" kern="12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971800" indent="-228600" algn="l" defTabSz="914400" rtl="0" eaLnBrk="1" latinLnBrk="0" hangingPunct="1">
                <a:lnSpc>
                  <a:spcPct val="150000"/>
                </a:lnSpc>
                <a:spcBef>
                  <a:spcPts val="1000"/>
                </a:spcBef>
                <a:spcAft>
                  <a:spcPts val="1200"/>
                </a:spcAft>
                <a:buFont typeface="Arial" panose="020B0604020202020204" pitchFamily="34" charset="0"/>
                <a:buChar char="•"/>
                <a:defRPr lang="en-US" sz="1200" kern="12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429000" indent="-228600" algn="l" defTabSz="914400" rtl="0" eaLnBrk="1" latinLnBrk="0" hangingPunct="1">
                <a:lnSpc>
                  <a:spcPct val="90000"/>
                </a:lnSpc>
                <a:spcBef>
                  <a:spcPct val="30000"/>
                </a:spcBef>
                <a:buFont typeface="Arial" panose="020B0604020202020204" pitchFamily="34" charset="0"/>
                <a:buNone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3600"/>
                </a:lnSpc>
                <a:spcBef>
                  <a:spcPts val="2400"/>
                </a:spcBef>
                <a:spcAft>
                  <a:spcPts val="0"/>
                </a:spcAft>
              </a:pPr>
              <a:endParaRPr lang="en-US" sz="20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pic>
        <p:nvPicPr>
          <p:cNvPr id="1026" name="Picture 2" descr="3D Printed Water Jet drive by bulgakova.tanya | Pinshape">
            <a:extLst>
              <a:ext uri="{FF2B5EF4-FFF2-40B4-BE49-F238E27FC236}">
                <a16:creationId xmlns:a16="http://schemas.microsoft.com/office/drawing/2014/main" id="{FEAA8A14-3101-4D05-961B-CCE33E8E21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2400" l="4550" r="96004">
                        <a14:foregroundMark x1="8546" y1="53800" x2="7325" y2="43800"/>
                        <a14:foregroundMark x1="7325" y1="43800" x2="7991" y2="31800"/>
                        <a14:foregroundMark x1="7991" y1="31800" x2="8324" y2="30800"/>
                        <a14:foregroundMark x1="66704" y1="92600" x2="73030" y2="86400"/>
                        <a14:foregroundMark x1="73030" y1="86400" x2="73696" y2="85000"/>
                        <a14:foregroundMark x1="89123" y1="80600" x2="94673" y2="76400"/>
                        <a14:foregroundMark x1="94673" y1="76400" x2="96115" y2="73200"/>
                        <a14:foregroundMark x1="3441" y1="53000" x2="4550" y2="36400"/>
                        <a14:foregroundMark x1="4550" y1="36400" x2="5771" y2="336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6122" y="2180622"/>
            <a:ext cx="3224861" cy="1789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1F4F7B55-514B-4AD5-A0CC-7C7B2906D0F9}"/>
              </a:ext>
            </a:extLst>
          </p:cNvPr>
          <p:cNvSpPr txBox="1"/>
          <p:nvPr/>
        </p:nvSpPr>
        <p:spPr>
          <a:xfrm>
            <a:off x="7798890" y="3810795"/>
            <a:ext cx="6096000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00" dirty="0"/>
              <a:t>https://pinshape.com/items/6126-3d-printed-water-jet-drive</a:t>
            </a:r>
          </a:p>
        </p:txBody>
      </p:sp>
    </p:spTree>
    <p:extLst>
      <p:ext uri="{BB962C8B-B14F-4D97-AF65-F5344CB8AC3E}">
        <p14:creationId xmlns:p14="http://schemas.microsoft.com/office/powerpoint/2010/main" val="34213182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rid" descr="grid plane">
            <a:extLst>
              <a:ext uri="{FF2B5EF4-FFF2-40B4-BE49-F238E27FC236}">
                <a16:creationId xmlns:a16="http://schemas.microsoft.com/office/drawing/2014/main" id="{6730B76F-4E10-4039-A801-7CAAF25BD98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07" r="-943" b="-1096"/>
          <a:stretch/>
        </p:blipFill>
        <p:spPr>
          <a:xfrm>
            <a:off x="6096000" y="2943393"/>
            <a:ext cx="5896604" cy="303045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A31795B-A93A-416C-8052-FAF4D9073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Move System on water – Sterndrive    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93BF862B-27ED-4B4C-84D2-FF8E6E128ABD}"/>
              </a:ext>
            </a:extLst>
          </p:cNvPr>
          <p:cNvGrpSpPr/>
          <p:nvPr/>
        </p:nvGrpSpPr>
        <p:grpSpPr>
          <a:xfrm>
            <a:off x="757973" y="1745306"/>
            <a:ext cx="3134076" cy="452977"/>
            <a:chOff x="9040988" y="1083215"/>
            <a:chExt cx="3134076" cy="452977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76B5D4A9-A747-4BF8-9749-997835E750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9040988" y="1083215"/>
              <a:ext cx="3134076" cy="452977"/>
            </a:xfrm>
            <a:prstGeom prst="rect">
              <a:avLst/>
            </a:prstGeom>
            <a:solidFill>
              <a:srgbClr val="9239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B8F478A1-6798-409C-BFF7-04CA9C92BD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10260295" y="1171975"/>
              <a:ext cx="0" cy="222250"/>
            </a:xfrm>
            <a:prstGeom prst="line">
              <a:avLst/>
            </a:prstGeom>
            <a:ln w="952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457C7B21-C530-4DD6-93D2-DF9D5A909B61}"/>
                </a:ext>
              </a:extLst>
            </p:cNvPr>
            <p:cNvGrpSpPr/>
            <p:nvPr/>
          </p:nvGrpSpPr>
          <p:grpSpPr>
            <a:xfrm>
              <a:off x="9129954" y="1192976"/>
              <a:ext cx="156856" cy="233455"/>
              <a:chOff x="7873416" y="1716789"/>
              <a:chExt cx="187380" cy="278885"/>
            </a:xfrm>
          </p:grpSpPr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0151FDBA-0326-4F1D-AD34-CF2F25EC6A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873416" y="1716789"/>
                <a:ext cx="187380" cy="240412"/>
              </a:xfrm>
              <a:custGeom>
                <a:avLst/>
                <a:gdLst>
                  <a:gd name="connsiteX0" fmla="*/ 684848 w 1009650"/>
                  <a:gd name="connsiteY0" fmla="*/ 1231583 h 1295400"/>
                  <a:gd name="connsiteX1" fmla="*/ 329565 w 1009650"/>
                  <a:gd name="connsiteY1" fmla="*/ 1231583 h 1295400"/>
                  <a:gd name="connsiteX2" fmla="*/ 328613 w 1009650"/>
                  <a:gd name="connsiteY2" fmla="*/ 1056323 h 1295400"/>
                  <a:gd name="connsiteX3" fmla="*/ 71438 w 1009650"/>
                  <a:gd name="connsiteY3" fmla="*/ 504825 h 1295400"/>
                  <a:gd name="connsiteX4" fmla="*/ 504825 w 1009650"/>
                  <a:gd name="connsiteY4" fmla="*/ 71438 h 1295400"/>
                  <a:gd name="connsiteX5" fmla="*/ 508635 w 1009650"/>
                  <a:gd name="connsiteY5" fmla="*/ 71438 h 1295400"/>
                  <a:gd name="connsiteX6" fmla="*/ 942023 w 1009650"/>
                  <a:gd name="connsiteY6" fmla="*/ 504825 h 1295400"/>
                  <a:gd name="connsiteX7" fmla="*/ 684848 w 1009650"/>
                  <a:gd name="connsiteY7" fmla="*/ 1055370 h 1295400"/>
                  <a:gd name="connsiteX8" fmla="*/ 684848 w 1009650"/>
                  <a:gd name="connsiteY8" fmla="*/ 1231583 h 1295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09650" h="1295400">
                    <a:moveTo>
                      <a:pt x="684848" y="1231583"/>
                    </a:moveTo>
                    <a:lnTo>
                      <a:pt x="329565" y="1231583"/>
                    </a:lnTo>
                    <a:lnTo>
                      <a:pt x="328613" y="1056323"/>
                    </a:lnTo>
                    <a:cubicBezTo>
                      <a:pt x="328613" y="816293"/>
                      <a:pt x="71438" y="744855"/>
                      <a:pt x="71438" y="504825"/>
                    </a:cubicBezTo>
                    <a:cubicBezTo>
                      <a:pt x="71438" y="264795"/>
                      <a:pt x="265748" y="71438"/>
                      <a:pt x="504825" y="71438"/>
                    </a:cubicBezTo>
                    <a:lnTo>
                      <a:pt x="508635" y="71438"/>
                    </a:lnTo>
                    <a:cubicBezTo>
                      <a:pt x="748665" y="71438"/>
                      <a:pt x="942023" y="265748"/>
                      <a:pt x="942023" y="504825"/>
                    </a:cubicBezTo>
                    <a:cubicBezTo>
                      <a:pt x="942023" y="743903"/>
                      <a:pt x="684848" y="816293"/>
                      <a:pt x="684848" y="1055370"/>
                    </a:cubicBezTo>
                    <a:lnTo>
                      <a:pt x="684848" y="1231583"/>
                    </a:lnTo>
                    <a:close/>
                  </a:path>
                </a:pathLst>
              </a:custGeom>
              <a:noFill/>
              <a:ln w="19050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11D0FF30-8446-42D4-B7CD-C558BE2456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912702" y="1969158"/>
                <a:ext cx="108000" cy="26516"/>
              </a:xfrm>
              <a:custGeom>
                <a:avLst/>
                <a:gdLst>
                  <a:gd name="connsiteX0" fmla="*/ 71438 w 381000"/>
                  <a:gd name="connsiteY0" fmla="*/ 71437 h 142875"/>
                  <a:gd name="connsiteX1" fmla="*/ 313373 w 381000"/>
                  <a:gd name="connsiteY1" fmla="*/ 71437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81000" h="142875">
                    <a:moveTo>
                      <a:pt x="71438" y="71437"/>
                    </a:moveTo>
                    <a:lnTo>
                      <a:pt x="313373" y="71437"/>
                    </a:lnTo>
                  </a:path>
                </a:pathLst>
              </a:custGeom>
              <a:ln w="19050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04C24022-102B-41D4-ACF4-5D0C37662EA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921322" y="1890325"/>
                <a:ext cx="91922" cy="26516"/>
              </a:xfrm>
              <a:custGeom>
                <a:avLst/>
                <a:gdLst>
                  <a:gd name="connsiteX0" fmla="*/ 71437 w 495300"/>
                  <a:gd name="connsiteY0" fmla="*/ 71438 h 142875"/>
                  <a:gd name="connsiteX1" fmla="*/ 426720 w 495300"/>
                  <a:gd name="connsiteY1" fmla="*/ 71438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95300" h="142875">
                    <a:moveTo>
                      <a:pt x="71437" y="71438"/>
                    </a:moveTo>
                    <a:lnTo>
                      <a:pt x="426720" y="71438"/>
                    </a:lnTo>
                  </a:path>
                </a:pathLst>
              </a:custGeom>
              <a:ln w="19050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</p:grp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DF70F878-36CE-45AF-BB16-B970AAE095EA}"/>
              </a:ext>
            </a:extLst>
          </p:cNvPr>
          <p:cNvSpPr txBox="1"/>
          <p:nvPr/>
        </p:nvSpPr>
        <p:spPr>
          <a:xfrm>
            <a:off x="1061044" y="1811840"/>
            <a:ext cx="1600200" cy="386443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r>
              <a:rPr lang="en-GB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Advantages</a:t>
            </a:r>
            <a:endParaRPr lang="en-US" sz="12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40385DB9-4BA8-4410-BAB1-013C58CE1B81}"/>
              </a:ext>
            </a:extLst>
          </p:cNvPr>
          <p:cNvGrpSpPr/>
          <p:nvPr/>
        </p:nvGrpSpPr>
        <p:grpSpPr>
          <a:xfrm>
            <a:off x="4001796" y="1745306"/>
            <a:ext cx="3134076" cy="452977"/>
            <a:chOff x="9040988" y="1083215"/>
            <a:chExt cx="3134076" cy="452977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18A8FA56-1B8B-4672-A441-DE2DBF75D8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9040988" y="1083215"/>
              <a:ext cx="3134076" cy="452977"/>
            </a:xfrm>
            <a:prstGeom prst="rect">
              <a:avLst/>
            </a:prstGeom>
            <a:solidFill>
              <a:srgbClr val="9239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841CFB80-0700-4D1C-B84C-FFB3C109BA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10470298" y="1196008"/>
              <a:ext cx="0" cy="222250"/>
            </a:xfrm>
            <a:prstGeom prst="line">
              <a:avLst/>
            </a:prstGeom>
            <a:ln w="952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3BB663E4-9407-4586-B9F1-F5A206841213}"/>
                </a:ext>
              </a:extLst>
            </p:cNvPr>
            <p:cNvGrpSpPr/>
            <p:nvPr/>
          </p:nvGrpSpPr>
          <p:grpSpPr>
            <a:xfrm>
              <a:off x="9129954" y="1192976"/>
              <a:ext cx="156856" cy="233455"/>
              <a:chOff x="7873416" y="1716789"/>
              <a:chExt cx="187380" cy="278885"/>
            </a:xfrm>
          </p:grpSpPr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FA32EEF3-82F8-4139-A426-F64A4E6D04B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873416" y="1716789"/>
                <a:ext cx="187380" cy="240412"/>
              </a:xfrm>
              <a:custGeom>
                <a:avLst/>
                <a:gdLst>
                  <a:gd name="connsiteX0" fmla="*/ 684848 w 1009650"/>
                  <a:gd name="connsiteY0" fmla="*/ 1231583 h 1295400"/>
                  <a:gd name="connsiteX1" fmla="*/ 329565 w 1009650"/>
                  <a:gd name="connsiteY1" fmla="*/ 1231583 h 1295400"/>
                  <a:gd name="connsiteX2" fmla="*/ 328613 w 1009650"/>
                  <a:gd name="connsiteY2" fmla="*/ 1056323 h 1295400"/>
                  <a:gd name="connsiteX3" fmla="*/ 71438 w 1009650"/>
                  <a:gd name="connsiteY3" fmla="*/ 504825 h 1295400"/>
                  <a:gd name="connsiteX4" fmla="*/ 504825 w 1009650"/>
                  <a:gd name="connsiteY4" fmla="*/ 71438 h 1295400"/>
                  <a:gd name="connsiteX5" fmla="*/ 508635 w 1009650"/>
                  <a:gd name="connsiteY5" fmla="*/ 71438 h 1295400"/>
                  <a:gd name="connsiteX6" fmla="*/ 942023 w 1009650"/>
                  <a:gd name="connsiteY6" fmla="*/ 504825 h 1295400"/>
                  <a:gd name="connsiteX7" fmla="*/ 684848 w 1009650"/>
                  <a:gd name="connsiteY7" fmla="*/ 1055370 h 1295400"/>
                  <a:gd name="connsiteX8" fmla="*/ 684848 w 1009650"/>
                  <a:gd name="connsiteY8" fmla="*/ 1231583 h 1295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09650" h="1295400">
                    <a:moveTo>
                      <a:pt x="684848" y="1231583"/>
                    </a:moveTo>
                    <a:lnTo>
                      <a:pt x="329565" y="1231583"/>
                    </a:lnTo>
                    <a:lnTo>
                      <a:pt x="328613" y="1056323"/>
                    </a:lnTo>
                    <a:cubicBezTo>
                      <a:pt x="328613" y="816293"/>
                      <a:pt x="71438" y="744855"/>
                      <a:pt x="71438" y="504825"/>
                    </a:cubicBezTo>
                    <a:cubicBezTo>
                      <a:pt x="71438" y="264795"/>
                      <a:pt x="265748" y="71438"/>
                      <a:pt x="504825" y="71438"/>
                    </a:cubicBezTo>
                    <a:lnTo>
                      <a:pt x="508635" y="71438"/>
                    </a:lnTo>
                    <a:cubicBezTo>
                      <a:pt x="748665" y="71438"/>
                      <a:pt x="942023" y="265748"/>
                      <a:pt x="942023" y="504825"/>
                    </a:cubicBezTo>
                    <a:cubicBezTo>
                      <a:pt x="942023" y="743903"/>
                      <a:pt x="684848" y="816293"/>
                      <a:pt x="684848" y="1055370"/>
                    </a:cubicBezTo>
                    <a:lnTo>
                      <a:pt x="684848" y="1231583"/>
                    </a:lnTo>
                    <a:close/>
                  </a:path>
                </a:pathLst>
              </a:custGeom>
              <a:noFill/>
              <a:ln w="19050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CB31E618-C5B7-4708-82CC-EBD0E04315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912702" y="1969158"/>
                <a:ext cx="108000" cy="26516"/>
              </a:xfrm>
              <a:custGeom>
                <a:avLst/>
                <a:gdLst>
                  <a:gd name="connsiteX0" fmla="*/ 71438 w 381000"/>
                  <a:gd name="connsiteY0" fmla="*/ 71437 h 142875"/>
                  <a:gd name="connsiteX1" fmla="*/ 313373 w 381000"/>
                  <a:gd name="connsiteY1" fmla="*/ 71437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81000" h="142875">
                    <a:moveTo>
                      <a:pt x="71438" y="71437"/>
                    </a:moveTo>
                    <a:lnTo>
                      <a:pt x="313373" y="71437"/>
                    </a:lnTo>
                  </a:path>
                </a:pathLst>
              </a:custGeom>
              <a:ln w="19050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1595CDBE-F8E8-446B-BC86-5941959C4C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921322" y="1890325"/>
                <a:ext cx="91922" cy="26516"/>
              </a:xfrm>
              <a:custGeom>
                <a:avLst/>
                <a:gdLst>
                  <a:gd name="connsiteX0" fmla="*/ 71437 w 495300"/>
                  <a:gd name="connsiteY0" fmla="*/ 71438 h 142875"/>
                  <a:gd name="connsiteX1" fmla="*/ 426720 w 495300"/>
                  <a:gd name="connsiteY1" fmla="*/ 71438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95300" h="142875">
                    <a:moveTo>
                      <a:pt x="71437" y="71438"/>
                    </a:moveTo>
                    <a:lnTo>
                      <a:pt x="426720" y="71438"/>
                    </a:lnTo>
                  </a:path>
                </a:pathLst>
              </a:custGeom>
              <a:ln w="19050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</p:grp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17DA3E88-39ED-4E37-8CDF-11893F091302}"/>
              </a:ext>
            </a:extLst>
          </p:cNvPr>
          <p:cNvSpPr txBox="1"/>
          <p:nvPr/>
        </p:nvSpPr>
        <p:spPr>
          <a:xfrm>
            <a:off x="4333360" y="1828411"/>
            <a:ext cx="1600200" cy="386443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r>
              <a:rPr lang="en-GB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Disadvantages</a:t>
            </a:r>
            <a:endParaRPr lang="en-US" sz="12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E8718872-A65B-4EB1-B376-A4E8F4517429}"/>
              </a:ext>
            </a:extLst>
          </p:cNvPr>
          <p:cNvSpPr/>
          <p:nvPr/>
        </p:nvSpPr>
        <p:spPr>
          <a:xfrm>
            <a:off x="755742" y="2198283"/>
            <a:ext cx="3136305" cy="886862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efficient power transfer from the engine to the water.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4BAD9D0-E53F-4D02-8CF9-FBE30D400721}"/>
              </a:ext>
            </a:extLst>
          </p:cNvPr>
          <p:cNvSpPr/>
          <p:nvPr/>
        </p:nvSpPr>
        <p:spPr>
          <a:xfrm>
            <a:off x="4004025" y="2198283"/>
            <a:ext cx="3131847" cy="257119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323B40"/>
                </a:solidFill>
                <a:effectLst/>
                <a:latin typeface="Antenna"/>
              </a:rPr>
              <a:t>hazard to swimmers behind the boat.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heavier than a jet engine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susceptible to damage if they impact the bottom or an obstruction in the water, like a rock or tree stump lurking just below the surface.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58" name="Links" descr="Hyperlinks to the PowerPoint team blog, PowerPoint free training, and feedback about this tour.">
            <a:extLst>
              <a:ext uri="{FF2B5EF4-FFF2-40B4-BE49-F238E27FC236}">
                <a16:creationId xmlns:a16="http://schemas.microsoft.com/office/drawing/2014/main" id="{7C2D394A-A6CF-4DAF-B649-0EF922F776CC}"/>
              </a:ext>
            </a:extLst>
          </p:cNvPr>
          <p:cNvGrpSpPr/>
          <p:nvPr/>
        </p:nvGrpSpPr>
        <p:grpSpPr>
          <a:xfrm>
            <a:off x="7261951" y="3980072"/>
            <a:ext cx="4068897" cy="1867001"/>
            <a:chOff x="10010755" y="3888393"/>
            <a:chExt cx="4068897" cy="1867001"/>
          </a:xfrm>
        </p:grpSpPr>
        <p:sp>
          <p:nvSpPr>
            <p:cNvPr id="59" name="TextBox 58" descr="SELECT THE ARROW WHEN IN SLIDE SHOW MODE&#10;">
              <a:extLst>
                <a:ext uri="{FF2B5EF4-FFF2-40B4-BE49-F238E27FC236}">
                  <a16:creationId xmlns:a16="http://schemas.microsoft.com/office/drawing/2014/main" id="{4D23C4CF-F133-490C-9DC4-303591B6D1E5}"/>
                </a:ext>
              </a:extLst>
            </p:cNvPr>
            <p:cNvSpPr txBox="1"/>
            <p:nvPr/>
          </p:nvSpPr>
          <p:spPr>
            <a:xfrm>
              <a:off x="10711605" y="4033268"/>
              <a:ext cx="336804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IN" sz="1100" b="1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Description</a:t>
              </a:r>
              <a:br>
                <a:rPr lang="en-IN" sz="1100" b="1" dirty="0">
                  <a:latin typeface="Segoe UI Light" panose="020B0502040204020203" pitchFamily="34" charset="0"/>
                  <a:cs typeface="Segoe UI Light" panose="020B0502040204020203" pitchFamily="34" charset="0"/>
                </a:rPr>
              </a:br>
              <a:r>
                <a:rPr lang="en-GB" sz="11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located inside the boat with a steerable outdrive </a:t>
              </a:r>
              <a:endParaRPr lang="en-US" sz="11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pic>
          <p:nvPicPr>
            <p:cNvPr id="61" name="Picture 60" descr="Arrow pointing right with a hyperlink to free PowerPoint training. Select the image to access free PowerPoint training">
              <a:hlinkClick r:id="rId3" tooltip="Select here to go to free PowerPoint training."/>
              <a:extLst>
                <a:ext uri="{FF2B5EF4-FFF2-40B4-BE49-F238E27FC236}">
                  <a16:creationId xmlns:a16="http://schemas.microsoft.com/office/drawing/2014/main" id="{72C3B11E-953E-4335-9C6D-2E215F59A62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10755" y="4002380"/>
              <a:ext cx="661940" cy="661940"/>
            </a:xfrm>
            <a:prstGeom prst="rect">
              <a:avLst/>
            </a:prstGeom>
          </p:spPr>
        </p:pic>
        <p:sp>
          <p:nvSpPr>
            <p:cNvPr id="62" name="Content Placeholder 4">
              <a:extLst>
                <a:ext uri="{FF2B5EF4-FFF2-40B4-BE49-F238E27FC236}">
                  <a16:creationId xmlns:a16="http://schemas.microsoft.com/office/drawing/2014/main" id="{102507CB-97A0-4877-AB96-594F8F228492}"/>
                </a:ext>
              </a:extLst>
            </p:cNvPr>
            <p:cNvSpPr txBox="1">
              <a:spLocks/>
            </p:cNvSpPr>
            <p:nvPr/>
          </p:nvSpPr>
          <p:spPr>
            <a:xfrm>
              <a:off x="10390496" y="3888393"/>
              <a:ext cx="3488190" cy="1867001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914400" rtl="0" eaLnBrk="1" latinLnBrk="0" hangingPunct="1">
                <a:lnSpc>
                  <a:spcPct val="150000"/>
                </a:lnSpc>
                <a:spcBef>
                  <a:spcPts val="1000"/>
                </a:spcBef>
                <a:spcAft>
                  <a:spcPts val="1200"/>
                </a:spcAft>
                <a:buFontTx/>
                <a:buNone/>
                <a:defRPr lang="en-US" sz="1200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914400" rtl="0" eaLnBrk="1" latinLnBrk="0" hangingPunct="1">
                <a:lnSpc>
                  <a:spcPct val="150000"/>
                </a:lnSpc>
                <a:spcBef>
                  <a:spcPts val="1000"/>
                </a:spcBef>
                <a:spcAft>
                  <a:spcPts val="1200"/>
                </a:spcAft>
                <a:buFont typeface="Arial" panose="020B0604020202020204" pitchFamily="34" charset="0"/>
                <a:buChar char="•"/>
                <a:defRPr lang="en-US" sz="1200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indent="-228600" algn="l" defTabSz="914400" rtl="0" eaLnBrk="1" latinLnBrk="0" hangingPunct="1">
                <a:lnSpc>
                  <a:spcPct val="150000"/>
                </a:lnSpc>
                <a:spcBef>
                  <a:spcPts val="1000"/>
                </a:spcBef>
                <a:spcAft>
                  <a:spcPts val="1200"/>
                </a:spcAft>
                <a:buFont typeface="Arial" panose="020B0604020202020204" pitchFamily="34" charset="0"/>
                <a:buChar char="•"/>
                <a:defRPr lang="en-US" sz="1200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143000" indent="-228600" algn="l" defTabSz="914400" rtl="0" eaLnBrk="1" latinLnBrk="0" hangingPunct="1">
                <a:lnSpc>
                  <a:spcPct val="150000"/>
                </a:lnSpc>
                <a:spcBef>
                  <a:spcPts val="1000"/>
                </a:spcBef>
                <a:spcAft>
                  <a:spcPts val="1200"/>
                </a:spcAft>
                <a:buFont typeface="Arial" panose="020B0604020202020204" pitchFamily="34" charset="0"/>
                <a:buChar char="•"/>
                <a:defRPr lang="en-US" sz="1200" kern="12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600200" indent="-228600" algn="l" defTabSz="914400" rtl="0" eaLnBrk="1" latinLnBrk="0" hangingPunct="1">
                <a:lnSpc>
                  <a:spcPct val="150000"/>
                </a:lnSpc>
                <a:spcBef>
                  <a:spcPts val="1000"/>
                </a:spcBef>
                <a:spcAft>
                  <a:spcPts val="1200"/>
                </a:spcAft>
                <a:buFont typeface="Arial" panose="020B0604020202020204" pitchFamily="34" charset="0"/>
                <a:buChar char="•"/>
                <a:defRPr lang="en-US" sz="1200" kern="12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057400" indent="-228600" algn="l" defTabSz="914400" rtl="0" eaLnBrk="1" latinLnBrk="0" hangingPunct="1">
                <a:lnSpc>
                  <a:spcPct val="150000"/>
                </a:lnSpc>
                <a:spcBef>
                  <a:spcPts val="1000"/>
                </a:spcBef>
                <a:spcAft>
                  <a:spcPts val="1200"/>
                </a:spcAft>
                <a:buFont typeface="Arial" panose="020B0604020202020204" pitchFamily="34" charset="0"/>
                <a:buChar char="•"/>
                <a:defRPr lang="en-US" sz="1200" kern="12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514600" indent="-228600" algn="l" defTabSz="914400" rtl="0" eaLnBrk="1" latinLnBrk="0" hangingPunct="1">
                <a:lnSpc>
                  <a:spcPct val="150000"/>
                </a:lnSpc>
                <a:spcBef>
                  <a:spcPts val="1000"/>
                </a:spcBef>
                <a:spcAft>
                  <a:spcPts val="1200"/>
                </a:spcAft>
                <a:buFont typeface="Arial" panose="020B0604020202020204" pitchFamily="34" charset="0"/>
                <a:buChar char="•"/>
                <a:defRPr lang="en-US" sz="1200" kern="12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971800" indent="-228600" algn="l" defTabSz="914400" rtl="0" eaLnBrk="1" latinLnBrk="0" hangingPunct="1">
                <a:lnSpc>
                  <a:spcPct val="150000"/>
                </a:lnSpc>
                <a:spcBef>
                  <a:spcPts val="1000"/>
                </a:spcBef>
                <a:spcAft>
                  <a:spcPts val="1200"/>
                </a:spcAft>
                <a:buFont typeface="Arial" panose="020B0604020202020204" pitchFamily="34" charset="0"/>
                <a:buChar char="•"/>
                <a:defRPr lang="en-US" sz="1200" kern="12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429000" indent="-228600" algn="l" defTabSz="914400" rtl="0" eaLnBrk="1" latinLnBrk="0" hangingPunct="1">
                <a:lnSpc>
                  <a:spcPct val="90000"/>
                </a:lnSpc>
                <a:spcBef>
                  <a:spcPct val="30000"/>
                </a:spcBef>
                <a:buFont typeface="Arial" panose="020B0604020202020204" pitchFamily="34" charset="0"/>
                <a:buNone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3600"/>
                </a:lnSpc>
                <a:spcBef>
                  <a:spcPts val="2400"/>
                </a:spcBef>
                <a:spcAft>
                  <a:spcPts val="0"/>
                </a:spcAft>
              </a:pPr>
              <a:endParaRPr lang="en-US" sz="20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1F4F7B55-514B-4AD5-A0CC-7C7B2906D0F9}"/>
              </a:ext>
            </a:extLst>
          </p:cNvPr>
          <p:cNvSpPr txBox="1"/>
          <p:nvPr/>
        </p:nvSpPr>
        <p:spPr>
          <a:xfrm>
            <a:off x="7798890" y="3810795"/>
            <a:ext cx="6096000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00" dirty="0"/>
              <a:t>https://3dexport.com/free-3dmodel-propeller-279705.htm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B1CBE36-72D1-4F97-91DD-32AE7C14554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5772" b="89983" l="9936" r="89984">
                        <a14:foregroundMark x1="49359" y1="11375" x2="54167" y2="5772"/>
                        <a14:foregroundMark x1="54167" y1="5772" x2="55529" y2="7470"/>
                        <a14:backgroundMark x1="45673" y1="50255" x2="46955" y2="49915"/>
                      </a14:backgroundRemoval>
                    </a14:imgEffect>
                  </a14:imgLayer>
                </a14:imgProps>
              </a:ext>
            </a:extLst>
          </a:blip>
          <a:srcRect l="29879" r="26025"/>
          <a:stretch/>
        </p:blipFill>
        <p:spPr>
          <a:xfrm>
            <a:off x="8110882" y="2401422"/>
            <a:ext cx="1395911" cy="1494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7841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That’s all </a:t>
            </a:r>
          </a:p>
        </p:txBody>
      </p:sp>
      <p:sp>
        <p:nvSpPr>
          <p:cNvPr id="5" name="Tell Me Text" descr="Select the Tell Me button and type what you want to know.&#10;"/>
          <p:cNvSpPr>
            <a:spLocks noGrp="1"/>
          </p:cNvSpPr>
          <p:nvPr>
            <p:ph sz="half" idx="4294967295"/>
          </p:nvPr>
        </p:nvSpPr>
        <p:spPr>
          <a:xfrm>
            <a:off x="521208" y="2630313"/>
            <a:ext cx="7766738" cy="544904"/>
          </a:xfrm>
        </p:spPr>
        <p:txBody>
          <a:bodyPr>
            <a:noAutofit/>
          </a:bodyPr>
          <a:lstStyle/>
          <a:p>
            <a:pPr marL="0" indent="0">
              <a:lnSpc>
                <a:spcPts val="3600"/>
              </a:lnSpc>
              <a:spcAft>
                <a:spcPts val="0"/>
              </a:spcAft>
              <a:buNone/>
            </a:pPr>
            <a:r>
              <a:rPr lang="en-US" sz="2000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Thank you</a:t>
            </a: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30258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theme/theme1.xml><?xml version="1.0" encoding="utf-8"?>
<a:theme xmlns:a="http://schemas.openxmlformats.org/drawingml/2006/main" name="Get Started with 3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>
        <a:noAutofit/>
      </a:bodyPr>
      <a:lstStyle>
        <a:defPPr marL="0" indent="0" algn="l">
          <a:lnSpc>
            <a:spcPts val="1800"/>
          </a:lnSpc>
          <a:spcAft>
            <a:spcPts val="600"/>
          </a:spcAft>
          <a:buNone/>
          <a:defRPr sz="1200" dirty="0" smtClean="0">
            <a:solidFill>
              <a:prstClr val="black">
                <a:lumMod val="75000"/>
                <a:lumOff val="25000"/>
              </a:prstClr>
            </a:solidFill>
            <a:latin typeface="Segoe UI" panose="020B0502040204020203" pitchFamily="34" charset="0"/>
            <a:cs typeface="Segoe UI" panose="020B0502040204020203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ring Your Presentations" id="{59065FFD-95A5-4387-9888-595CD54FE3CE}" vid="{8A46A32C-1227-47D7-A4C8-360887988CE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{F2785528-1CBE-4C78-A660-48D7FD29F032}tf16411177_win32</Template>
  <TotalTime>181</TotalTime>
  <Words>349</Words>
  <Application>Microsoft Office PowerPoint</Application>
  <PresentationFormat>Widescreen</PresentationFormat>
  <Paragraphs>55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Antenna</vt:lpstr>
      <vt:lpstr>Arial</vt:lpstr>
      <vt:lpstr>Calibri</vt:lpstr>
      <vt:lpstr>Segoe UI</vt:lpstr>
      <vt:lpstr>Segoe UI Light</vt:lpstr>
      <vt:lpstr>Segoe UI Semibold</vt:lpstr>
      <vt:lpstr>Get Started with 3D</vt:lpstr>
      <vt:lpstr>Rescue Robot Design</vt:lpstr>
      <vt:lpstr>Design Idea</vt:lpstr>
      <vt:lpstr>Move System on land – rotating continuous track</vt:lpstr>
      <vt:lpstr>Move System on land – wheeled</vt:lpstr>
      <vt:lpstr>Move System on land – Walking/legged </vt:lpstr>
      <vt:lpstr>Move System on water – Jet Drive   </vt:lpstr>
      <vt:lpstr>Move System on water – Sterndrive    </vt:lpstr>
      <vt:lpstr>That’s all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Rescue Robot Design</dc:title>
  <dc:creator>Sheikh Adib</dc:creator>
  <cp:lastModifiedBy>Sheikh Adib</cp:lastModifiedBy>
  <cp:revision>15</cp:revision>
  <dcterms:created xsi:type="dcterms:W3CDTF">2021-05-06T20:01:58Z</dcterms:created>
  <dcterms:modified xsi:type="dcterms:W3CDTF">2021-05-07T10:49:52Z</dcterms:modified>
</cp:coreProperties>
</file>