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23" r:id="rId2"/>
    <p:sldId id="263" r:id="rId3"/>
    <p:sldId id="264" r:id="rId4"/>
    <p:sldId id="325" r:id="rId5"/>
    <p:sldId id="339" r:id="rId6"/>
    <p:sldId id="328" r:id="rId7"/>
    <p:sldId id="326" r:id="rId8"/>
    <p:sldId id="265" r:id="rId9"/>
    <p:sldId id="329" r:id="rId10"/>
    <p:sldId id="335" r:id="rId11"/>
    <p:sldId id="334" r:id="rId12"/>
    <p:sldId id="33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50" r:id="rId21"/>
    <p:sldId id="349" r:id="rId22"/>
    <p:sldId id="353" r:id="rId23"/>
    <p:sldId id="351" r:id="rId24"/>
    <p:sldId id="352" r:id="rId25"/>
    <p:sldId id="358" r:id="rId26"/>
    <p:sldId id="354" r:id="rId27"/>
    <p:sldId id="355" r:id="rId28"/>
    <p:sldId id="356" r:id="rId29"/>
    <p:sldId id="357" r:id="rId30"/>
    <p:sldId id="266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5" r:id="rId43"/>
    <p:sldId id="376" r:id="rId44"/>
    <p:sldId id="377" r:id="rId45"/>
    <p:sldId id="32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9601" autoAdjust="0"/>
  </p:normalViewPr>
  <p:slideViewPr>
    <p:cSldViewPr snapToGrid="0">
      <p:cViewPr varScale="1">
        <p:scale>
          <a:sx n="82" d="100"/>
          <a:sy n="82" d="100"/>
        </p:scale>
        <p:origin x="84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2021/11/23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二○一一年初，時任宏達電創意長的陸學森（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Horace Luke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），在某個私人場合，遇到潤泰集團總裁尹衍樑。尹衍樑對這個出身耐吉、微軟的華裔設計天才頗有興趣，問他，「宏達電算是你的美夢成真吧？」 （編按：當時正是宏達電激戰蘋果、股價破千元的全盛時期）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正打算離開宏達電另起爐灶的陸學森抓住機會，用他帶著廣東腔的英文回答，「算是啦！但我還有一個更大的夢，我想改變城市能源的使用方式。」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一個月後，陸學森和尹衍樑再度碰面，並向他簡報一套由智慧電池交換站、物聯網和電動機車構成的新能源系統概念。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半個小時後，尹衍樑開口，「我很感動，我相信你真的可以改變世界，我可以怎麼幫你？」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陸學森告訴他，這個計劃需要五千萬美元的初始資金。尹衍樑當場承諾，願意吃下第一輪全部募資額度。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最後，尹衍樑投資四千萬美元，餘下的一千萬美元由陸學森前老闆、宏達電董事長王雪紅投資。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621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81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7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二○一一年初，時任宏達電創意長的陸學森（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Horace Luke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），在某個私人場合，遇到潤泰集團總裁尹衍樑。尹衍樑對這個出身耐吉、微軟的華裔設計天才頗有興趣，問他，「宏達電算是你的美夢成真吧？」 （編按：當時正是宏達電激戰蘋果、股價破千元的全盛時期）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正打算離開宏達電另起爐灶的陸學森抓住機會，用他帶著廣東腔的英文回答，「算是啦！但我還有一個更大的夢，我想改變城市能源的使用方式。」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一個月後，陸學森和尹衍樑再度碰面，並向他簡報一套由智慧電池交換站、物聯網和電動機車構成的新能源系統概念。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半個小時後，尹衍樑開口，「我很感動，我相信你真的可以改變世界，我可以怎麼幫你？」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陸學森告訴他，這個計劃需要五千萬美元的初始資金。尹衍樑當場承諾，願意吃下第一輪全部募資額度。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最後，尹衍樑投資四千萬美元，餘下的一千萬美元由陸學森前老闆、宏達電董事長王雪紅投資。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19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18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1.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切入這些被忽略的細分市場，之後再提升商品與服務的品質，進入高端市場。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Adobe 黑体 Std R" panose="020B0400000000000000" pitchFamily="34" charset="-122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佔據細分市場後，第二步便是建立持續性的競爭優勢，讓傳統公司無法追上，否則最後只會被產業龍頭吃下。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1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1.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切入這些被忽略的細分市場，之後再提升商品與服務的品質，進入高端市場。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Adobe 黑体 Std R" panose="020B0400000000000000" pitchFamily="34" charset="-122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Adobe 黑体 Std R" panose="020B0400000000000000" pitchFamily="34" charset="-122"/>
                <a:cs typeface="+mn-cs"/>
              </a:rPr>
              <a:t>佔據細分市場後，第二步便是建立持續性的競爭優勢，讓傳統公司無法追上，否則最後只會被產業龍頭吃下。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4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4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50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parajita" panose="020B0604020202020204" pitchFamily="34" charset="0"/>
              </a:rPr>
              <a:t>Gogoro</a:t>
            </a:r>
            <a:r>
              <a:rPr lang="zh-TW" altLang="en-US" sz="12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parajita" panose="020B0604020202020204" pitchFamily="34" charset="0"/>
              </a:rPr>
              <a:t>無論是產品、行銷、營運方面都異於一般機車業，成為了破壞式創新的新興企業，過程中雖有挫敗，但最終也都得到認可。</a:t>
            </a:r>
            <a:endParaRPr lang="zh-CN" altLang="en-US" sz="12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parajita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78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2021/11/23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2021/11/23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2021/11/23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4.jpe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35.jpeg"/><Relationship Id="rId1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35778" y="2404741"/>
            <a:ext cx="6930283" cy="693028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DDAB85-5A17-4F97-A333-E8BB94F764DA}"/>
              </a:ext>
            </a:extLst>
          </p:cNvPr>
          <p:cNvSpPr txBox="1"/>
          <p:nvPr/>
        </p:nvSpPr>
        <p:spPr>
          <a:xfrm>
            <a:off x="1555750" y="4578423"/>
            <a:ext cx="90805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陳松林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吳偲如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蔡孟萱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鄭又綸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2B75A4-AE8E-492A-AF41-89DBDC32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93" y="625740"/>
            <a:ext cx="5596613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39086F9-37C7-4FC7-A56F-40CCB965C9AD}"/>
              </a:ext>
            </a:extLst>
          </p:cNvPr>
          <p:cNvSpPr txBox="1"/>
          <p:nvPr/>
        </p:nvSpPr>
        <p:spPr>
          <a:xfrm>
            <a:off x="1444268" y="1687039"/>
            <a:ext cx="9982220" cy="426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哈佛商學院教授－克里斯汀生（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Clayton Christensen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一項商品或服務應用方面的創新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對於產業現有的運作方式，產生劇烈影響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甚至「破壞」了遊戲規則，進而取代存在已久的競爭對手。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B88121-C963-490D-8C22-8DEC29C125B1}"/>
              </a:ext>
            </a:extLst>
          </p:cNvPr>
          <p:cNvSpPr txBox="1"/>
          <p:nvPr/>
        </p:nvSpPr>
        <p:spPr>
          <a:xfrm>
            <a:off x="1101450" y="1324409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提出者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A4B61D-B939-4964-A14D-B546B1E4EBAE}"/>
              </a:ext>
            </a:extLst>
          </p:cNvPr>
          <p:cNvSpPr txBox="1"/>
          <p:nvPr/>
        </p:nvSpPr>
        <p:spPr>
          <a:xfrm>
            <a:off x="1062681" y="3003393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9" name="PA_文本框 1">
            <a:extLst>
              <a:ext uri="{FF2B5EF4-FFF2-40B4-BE49-F238E27FC236}">
                <a16:creationId xmlns:a16="http://schemas.microsoft.com/office/drawing/2014/main" id="{CAC0D383-1188-4925-B8BD-8F39FDE010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3148298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什麼是                           </a:t>
            </a:r>
            <a:r>
              <a:rPr lang="en-US" altLang="zh-TW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B1194A-2570-4875-AE69-17D15B568086}"/>
              </a:ext>
            </a:extLst>
          </p:cNvPr>
          <p:cNvSpPr/>
          <p:nvPr/>
        </p:nvSpPr>
        <p:spPr>
          <a:xfrm>
            <a:off x="1871504" y="42998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「破壞式創新」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2444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996EC77-42CF-421B-ACAF-5A16BC617041}"/>
              </a:ext>
            </a:extLst>
          </p:cNvPr>
          <p:cNvSpPr/>
          <p:nvPr/>
        </p:nvSpPr>
        <p:spPr>
          <a:xfrm>
            <a:off x="3541452" y="2519923"/>
            <a:ext cx="5109091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服務傳統上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未被滿足的需求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763F7-FD0B-48F6-B17F-3254566D8C5C}"/>
              </a:ext>
            </a:extLst>
          </p:cNvPr>
          <p:cNvSpPr/>
          <p:nvPr/>
        </p:nvSpPr>
        <p:spPr>
          <a:xfrm>
            <a:off x="3951820" y="4553109"/>
            <a:ext cx="4288353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的競爭優勢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159FA9-F822-485E-9FBF-1D364D722C81}"/>
              </a:ext>
            </a:extLst>
          </p:cNvPr>
          <p:cNvSpPr/>
          <p:nvPr/>
        </p:nvSpPr>
        <p:spPr>
          <a:xfrm>
            <a:off x="5687069" y="3641882"/>
            <a:ext cx="817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A1BFB6-70BA-4B37-85F7-7DB09CFADFF8}"/>
              </a:ext>
            </a:extLst>
          </p:cNvPr>
          <p:cNvSpPr/>
          <p:nvPr/>
        </p:nvSpPr>
        <p:spPr>
          <a:xfrm>
            <a:off x="2636392" y="1436071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「破壞式創新」</a:t>
            </a:r>
            <a:endParaRPr lang="zh-TW" altLang="en-US" sz="4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7256C7-83AA-4B1D-B82D-DCC75603581B}"/>
              </a:ext>
            </a:extLst>
          </p:cNvPr>
          <p:cNvSpPr/>
          <p:nvPr/>
        </p:nvSpPr>
        <p:spPr>
          <a:xfrm>
            <a:off x="6095995" y="1411927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的兩個階段</a:t>
            </a:r>
          </a:p>
        </p:txBody>
      </p:sp>
    </p:spTree>
    <p:extLst>
      <p:ext uri="{BB962C8B-B14F-4D97-AF65-F5344CB8AC3E}">
        <p14:creationId xmlns:p14="http://schemas.microsoft.com/office/powerpoint/2010/main" val="6711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74C9EDB-6374-45EE-8CCF-F1E479B8B2FD}"/>
              </a:ext>
            </a:extLst>
          </p:cNvPr>
          <p:cNvSpPr/>
          <p:nvPr/>
        </p:nvSpPr>
        <p:spPr>
          <a:xfrm>
            <a:off x="4364803" y="3033864"/>
            <a:ext cx="6082022" cy="2998144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996EC77-42CF-421B-ACAF-5A16BC617041}"/>
              </a:ext>
            </a:extLst>
          </p:cNvPr>
          <p:cNvSpPr/>
          <p:nvPr/>
        </p:nvSpPr>
        <p:spPr>
          <a:xfrm>
            <a:off x="348919" y="1958278"/>
            <a:ext cx="4750018" cy="6128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串接四大行業並建立一個完整的平台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任意多边形 8">
            <a:extLst>
              <a:ext uri="{FF2B5EF4-FFF2-40B4-BE49-F238E27FC236}">
                <a16:creationId xmlns:a16="http://schemas.microsoft.com/office/drawing/2014/main" id="{60DDB728-585D-40B3-BA84-6400C222F7AE}"/>
              </a:ext>
            </a:extLst>
          </p:cNvPr>
          <p:cNvSpPr/>
          <p:nvPr/>
        </p:nvSpPr>
        <p:spPr>
          <a:xfrm>
            <a:off x="6670393" y="3699478"/>
            <a:ext cx="1470843" cy="147084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gogoro</a:t>
            </a:r>
            <a:endParaRPr lang="zh-CN" altLang="en-US" sz="24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A085812F-766E-432E-A9E9-F2FDF93C6EAC}"/>
              </a:ext>
            </a:extLst>
          </p:cNvPr>
          <p:cNvSpPr/>
          <p:nvPr/>
        </p:nvSpPr>
        <p:spPr>
          <a:xfrm>
            <a:off x="5808705" y="2271933"/>
            <a:ext cx="3194219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電動機車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3" name="任意多边形 13">
            <a:extLst>
              <a:ext uri="{FF2B5EF4-FFF2-40B4-BE49-F238E27FC236}">
                <a16:creationId xmlns:a16="http://schemas.microsoft.com/office/drawing/2014/main" id="{80A790A9-2AC0-4770-8C16-D9C435035105}"/>
              </a:ext>
            </a:extLst>
          </p:cNvPr>
          <p:cNvSpPr/>
          <p:nvPr/>
        </p:nvSpPr>
        <p:spPr>
          <a:xfrm>
            <a:off x="8451063" y="3920106"/>
            <a:ext cx="3194219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充電站的電力交換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4" name="任意多边形 14">
            <a:extLst>
              <a:ext uri="{FF2B5EF4-FFF2-40B4-BE49-F238E27FC236}">
                <a16:creationId xmlns:a16="http://schemas.microsoft.com/office/drawing/2014/main" id="{C6C6DEF7-C31F-4640-B9AE-5226BF382275}"/>
              </a:ext>
            </a:extLst>
          </p:cNvPr>
          <p:cNvSpPr/>
          <p:nvPr/>
        </p:nvSpPr>
        <p:spPr>
          <a:xfrm>
            <a:off x="5811727" y="5517213"/>
            <a:ext cx="3194219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使用者行為分析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5" name="任意多边形 15">
            <a:extLst>
              <a:ext uri="{FF2B5EF4-FFF2-40B4-BE49-F238E27FC236}">
                <a16:creationId xmlns:a16="http://schemas.microsoft.com/office/drawing/2014/main" id="{6D7186AC-2191-4E82-BD85-24BDB813ECF0}"/>
              </a:ext>
            </a:extLst>
          </p:cNvPr>
          <p:cNvSpPr/>
          <p:nvPr/>
        </p:nvSpPr>
        <p:spPr>
          <a:xfrm>
            <a:off x="3166347" y="3920106"/>
            <a:ext cx="3194219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電動機車的租賃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1" name="PA_文本框 1">
            <a:extLst>
              <a:ext uri="{FF2B5EF4-FFF2-40B4-BE49-F238E27FC236}">
                <a16:creationId xmlns:a16="http://schemas.microsoft.com/office/drawing/2014/main" id="{6ECC85E7-7FA7-4019-B07C-22C4F7E362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F2C3D1-48DA-41B0-96D1-AD9FC181C89E}"/>
              </a:ext>
            </a:extLst>
          </p:cNvPr>
          <p:cNvSpPr/>
          <p:nvPr/>
        </p:nvSpPr>
        <p:spPr>
          <a:xfrm>
            <a:off x="639655" y="1117217"/>
            <a:ext cx="5109091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服務傳統上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未被滿足的需求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6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E70171-3D76-4FEA-9020-2E7034AD17BC}"/>
              </a:ext>
            </a:extLst>
          </p:cNvPr>
          <p:cNvSpPr/>
          <p:nvPr/>
        </p:nvSpPr>
        <p:spPr>
          <a:xfrm>
            <a:off x="2925896" y="1437559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「破壞式創新」的兩個階段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96EC77-42CF-421B-ACAF-5A16BC617041}"/>
              </a:ext>
            </a:extLst>
          </p:cNvPr>
          <p:cNvSpPr/>
          <p:nvPr/>
        </p:nvSpPr>
        <p:spPr>
          <a:xfrm>
            <a:off x="3541452" y="2519923"/>
            <a:ext cx="5109091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服務傳統上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未被滿足的需求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763F7-FD0B-48F6-B17F-3254566D8C5C}"/>
              </a:ext>
            </a:extLst>
          </p:cNvPr>
          <p:cNvSpPr/>
          <p:nvPr/>
        </p:nvSpPr>
        <p:spPr>
          <a:xfrm>
            <a:off x="3951820" y="4553109"/>
            <a:ext cx="4288353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的競爭優勢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159FA9-F822-485E-9FBF-1D364D722C81}"/>
              </a:ext>
            </a:extLst>
          </p:cNvPr>
          <p:cNvSpPr/>
          <p:nvPr/>
        </p:nvSpPr>
        <p:spPr>
          <a:xfrm>
            <a:off x="5687069" y="3641882"/>
            <a:ext cx="817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5643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9" name="Picture 2" descr="File:Gogoro.svg - Wikipedia">
            <a:extLst>
              <a:ext uri="{FF2B5EF4-FFF2-40B4-BE49-F238E27FC236}">
                <a16:creationId xmlns:a16="http://schemas.microsoft.com/office/drawing/2014/main" id="{5C1AA560-093D-43EE-92AB-323E6A43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68" y="3665141"/>
            <a:ext cx="3208755" cy="8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09739C-E1B4-4059-948A-8BB0FB077E6F}"/>
              </a:ext>
            </a:extLst>
          </p:cNvPr>
          <p:cNvSpPr txBox="1"/>
          <p:nvPr/>
        </p:nvSpPr>
        <p:spPr>
          <a:xfrm>
            <a:off x="5471969" y="2957255"/>
            <a:ext cx="4257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破壞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既有市場</a:t>
            </a:r>
          </a:p>
        </p:txBody>
      </p:sp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6DC2BC-60FD-43C0-AC27-43225980E45C}"/>
              </a:ext>
            </a:extLst>
          </p:cNvPr>
          <p:cNvSpPr/>
          <p:nvPr/>
        </p:nvSpPr>
        <p:spPr>
          <a:xfrm>
            <a:off x="988701" y="1154173"/>
            <a:ext cx="4288353" cy="925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持續性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的競爭優勢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004943-D4CE-479A-8B30-60E924479434}"/>
              </a:ext>
            </a:extLst>
          </p:cNvPr>
          <p:cNvSpPr txBox="1"/>
          <p:nvPr/>
        </p:nvSpPr>
        <p:spPr>
          <a:xfrm>
            <a:off x="5471969" y="4424695"/>
            <a:ext cx="590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提供差異化的產品和服務</a:t>
            </a:r>
          </a:p>
        </p:txBody>
      </p:sp>
    </p:spTree>
    <p:extLst>
      <p:ext uri="{BB962C8B-B14F-4D97-AF65-F5344CB8AC3E}">
        <p14:creationId xmlns:p14="http://schemas.microsoft.com/office/powerpoint/2010/main" val="421901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9" name="Picture 2" descr="File:Gogoro.svg - Wikipedia">
            <a:extLst>
              <a:ext uri="{FF2B5EF4-FFF2-40B4-BE49-F238E27FC236}">
                <a16:creationId xmlns:a16="http://schemas.microsoft.com/office/drawing/2014/main" id="{5C1AA560-093D-43EE-92AB-323E6A435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5" y="2979774"/>
            <a:ext cx="3208755" cy="8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09739C-E1B4-4059-948A-8BB0FB077E6F}"/>
              </a:ext>
            </a:extLst>
          </p:cNvPr>
          <p:cNvSpPr txBox="1"/>
          <p:nvPr/>
        </p:nvSpPr>
        <p:spPr>
          <a:xfrm>
            <a:off x="6442364" y="2979775"/>
            <a:ext cx="4585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破壞既有市場</a:t>
            </a:r>
          </a:p>
        </p:txBody>
      </p:sp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004943-D4CE-479A-8B30-60E924479434}"/>
              </a:ext>
            </a:extLst>
          </p:cNvPr>
          <p:cNvSpPr txBox="1"/>
          <p:nvPr/>
        </p:nvSpPr>
        <p:spPr>
          <a:xfrm>
            <a:off x="5234923" y="2979774"/>
            <a:ext cx="5446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                       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58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0" name="Picture 2" descr="File:Gogoro.svg - Wikipedia">
            <a:extLst>
              <a:ext uri="{FF2B5EF4-FFF2-40B4-BE49-F238E27FC236}">
                <a16:creationId xmlns:a16="http://schemas.microsoft.com/office/drawing/2014/main" id="{C28EE024-AE4C-4FED-A8E0-179AC4F7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23" y="3167882"/>
            <a:ext cx="2842277" cy="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518906" y="166846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D5FB44-F714-4C5B-92A4-DAC0CA856D21}"/>
              </a:ext>
            </a:extLst>
          </p:cNvPr>
          <p:cNvSpPr txBox="1"/>
          <p:nvPr/>
        </p:nvSpPr>
        <p:spPr>
          <a:xfrm>
            <a:off x="2803983" y="5047636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CF7DF-CEAA-43F6-91AF-F977DE5877FB}"/>
              </a:ext>
            </a:extLst>
          </p:cNvPr>
          <p:cNvSpPr txBox="1"/>
          <p:nvPr/>
        </p:nvSpPr>
        <p:spPr>
          <a:xfrm>
            <a:off x="7966879" y="4412964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電池交換站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7C236D-F3F6-4119-8BC6-FF025A50D400}"/>
              </a:ext>
            </a:extLst>
          </p:cNvPr>
          <p:cNvSpPr txBox="1"/>
          <p:nvPr/>
        </p:nvSpPr>
        <p:spPr>
          <a:xfrm>
            <a:off x="7278099" y="1177911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月租方案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ABC90F-53AD-4FAD-8ECC-5E5B18E24A16}"/>
              </a:ext>
            </a:extLst>
          </p:cNvPr>
          <p:cNvSpPr txBox="1"/>
          <p:nvPr/>
        </p:nvSpPr>
        <p:spPr>
          <a:xfrm>
            <a:off x="6096000" y="313272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創新的地方</a:t>
            </a:r>
          </a:p>
        </p:txBody>
      </p:sp>
    </p:spTree>
    <p:extLst>
      <p:ext uri="{BB962C8B-B14F-4D97-AF65-F5344CB8AC3E}">
        <p14:creationId xmlns:p14="http://schemas.microsoft.com/office/powerpoint/2010/main" val="158150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948968" y="1671152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pic>
        <p:nvPicPr>
          <p:cNvPr id="2050" name="Picture 2" descr="Gogoro 1 Series – 🛵 電動滑板車2021">
            <a:extLst>
              <a:ext uri="{FF2B5EF4-FFF2-40B4-BE49-F238E27FC236}">
                <a16:creationId xmlns:a16="http://schemas.microsoft.com/office/drawing/2014/main" id="{30A9DD86-280F-42B7-8567-3F197C47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19" y="1671152"/>
            <a:ext cx="4470075" cy="397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7ACBAE-2424-4023-89D9-EDC7048CFBAA}"/>
              </a:ext>
            </a:extLst>
          </p:cNvPr>
          <p:cNvSpPr txBox="1"/>
          <p:nvPr/>
        </p:nvSpPr>
        <p:spPr>
          <a:xfrm>
            <a:off x="201434" y="2782669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破壞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了傳統機車的既定外觀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59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444268" y="1222992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pic>
        <p:nvPicPr>
          <p:cNvPr id="2050" name="Picture 2" descr="Gogoro 1 Series – 🛵 電動滑板車2021">
            <a:extLst>
              <a:ext uri="{FF2B5EF4-FFF2-40B4-BE49-F238E27FC236}">
                <a16:creationId xmlns:a16="http://schemas.microsoft.com/office/drawing/2014/main" id="{30A9DD86-280F-42B7-8567-3F197C47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49" y="0"/>
            <a:ext cx="9455115" cy="84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1A4B2B7-60E7-4E18-BA64-9B540B8EB92C}"/>
              </a:ext>
            </a:extLst>
          </p:cNvPr>
          <p:cNvSpPr txBox="1"/>
          <p:nvPr/>
        </p:nvSpPr>
        <p:spPr>
          <a:xfrm>
            <a:off x="1711912" y="219502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機身前覆版客製化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F92530-61DA-4DA0-8F87-A813963BF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249" y="3052904"/>
            <a:ext cx="2277813" cy="31806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9978DE-614A-4C46-8E6A-2E74B8AA5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552" y="3017034"/>
            <a:ext cx="2103428" cy="3216526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C1344C-0A50-47ED-87F7-521EB030E0E0}"/>
              </a:ext>
            </a:extLst>
          </p:cNvPr>
          <p:cNvCxnSpPr>
            <a:cxnSpLocks/>
          </p:cNvCxnSpPr>
          <p:nvPr/>
        </p:nvCxnSpPr>
        <p:spPr>
          <a:xfrm>
            <a:off x="5700270" y="2556162"/>
            <a:ext cx="4922567" cy="8728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8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goro 1 Series – 🛵 電動滑板車2021">
            <a:extLst>
              <a:ext uri="{FF2B5EF4-FFF2-40B4-BE49-F238E27FC236}">
                <a16:creationId xmlns:a16="http://schemas.microsoft.com/office/drawing/2014/main" id="{30A9DD86-280F-42B7-8567-3F197C47D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2"/>
          <a:stretch/>
        </p:blipFill>
        <p:spPr bwMode="auto">
          <a:xfrm>
            <a:off x="8947670" y="-772283"/>
            <a:ext cx="3419741" cy="84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444268" y="1222992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A4B2B7-60E7-4E18-BA64-9B540B8EB92C}"/>
              </a:ext>
            </a:extLst>
          </p:cNvPr>
          <p:cNvSpPr txBox="1"/>
          <p:nvPr/>
        </p:nvSpPr>
        <p:spPr>
          <a:xfrm>
            <a:off x="1548826" y="2430563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NFC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感應式鑰匙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D68AE54-489F-4361-84C7-25D40BB9977D}"/>
              </a:ext>
            </a:extLst>
          </p:cNvPr>
          <p:cNvCxnSpPr>
            <a:cxnSpLocks/>
          </p:cNvCxnSpPr>
          <p:nvPr/>
        </p:nvCxnSpPr>
        <p:spPr>
          <a:xfrm>
            <a:off x="5803900" y="2806700"/>
            <a:ext cx="5071918" cy="1613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GOGORO 1 系列2020年式車側NFC 感應金屬貼紙原廠全新零件識別貼紙感應位置貼紙IQ logo | 露天拍賣">
            <a:extLst>
              <a:ext uri="{FF2B5EF4-FFF2-40B4-BE49-F238E27FC236}">
                <a16:creationId xmlns:a16="http://schemas.microsoft.com/office/drawing/2014/main" id="{9B9B8DFF-DF67-4817-84F3-834DCB67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85" y="3356472"/>
            <a:ext cx="3009069" cy="300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goro gogoro鑰匙 gogoro鑰匙卡 keyfob keycard">
            <a:extLst>
              <a:ext uri="{FF2B5EF4-FFF2-40B4-BE49-F238E27FC236}">
                <a16:creationId xmlns:a16="http://schemas.microsoft.com/office/drawing/2014/main" id="{05CA42F3-C709-4F59-A9D8-FFAA94D4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806" y="3829605"/>
            <a:ext cx="3573098" cy="23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7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目錄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90666" y="2629874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公司簡介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472710" y="3389182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7910492" y="2688777"/>
              <a:ext cx="1877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平台破壞式創新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90666" y="4135612"/>
            <a:ext cx="3308851" cy="528685"/>
            <a:chOff x="7160548" y="2534162"/>
            <a:chExt cx="3308851" cy="528685"/>
          </a:xfrm>
        </p:grpSpPr>
        <p:sp>
          <p:nvSpPr>
            <p:cNvPr id="78" name="文本框 77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市場反應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72710" y="4894920"/>
            <a:ext cx="3308851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8514376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創始初衷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5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0" name="Picture 2" descr="File:Gogoro.svg - Wikipedia">
            <a:extLst>
              <a:ext uri="{FF2B5EF4-FFF2-40B4-BE49-F238E27FC236}">
                <a16:creationId xmlns:a16="http://schemas.microsoft.com/office/drawing/2014/main" id="{C28EE024-AE4C-4FED-A8E0-179AC4F7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23" y="3167882"/>
            <a:ext cx="2842277" cy="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518906" y="166846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D5FB44-F714-4C5B-92A4-DAC0CA856D21}"/>
              </a:ext>
            </a:extLst>
          </p:cNvPr>
          <p:cNvSpPr txBox="1"/>
          <p:nvPr/>
        </p:nvSpPr>
        <p:spPr>
          <a:xfrm>
            <a:off x="2803983" y="5047636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CF7DF-CEAA-43F6-91AF-F977DE5877FB}"/>
              </a:ext>
            </a:extLst>
          </p:cNvPr>
          <p:cNvSpPr txBox="1"/>
          <p:nvPr/>
        </p:nvSpPr>
        <p:spPr>
          <a:xfrm>
            <a:off x="7966879" y="4412964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電池交換站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7C236D-F3F6-4119-8BC6-FF025A50D400}"/>
              </a:ext>
            </a:extLst>
          </p:cNvPr>
          <p:cNvSpPr txBox="1"/>
          <p:nvPr/>
        </p:nvSpPr>
        <p:spPr>
          <a:xfrm>
            <a:off x="7278099" y="1177911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月租方案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ABC90F-53AD-4FAD-8ECC-5E5B18E24A16}"/>
              </a:ext>
            </a:extLst>
          </p:cNvPr>
          <p:cNvSpPr txBox="1"/>
          <p:nvPr/>
        </p:nvSpPr>
        <p:spPr>
          <a:xfrm>
            <a:off x="6096000" y="313272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創新的地方</a:t>
            </a:r>
          </a:p>
        </p:txBody>
      </p:sp>
    </p:spTree>
    <p:extLst>
      <p:ext uri="{BB962C8B-B14F-4D97-AF65-F5344CB8AC3E}">
        <p14:creationId xmlns:p14="http://schemas.microsoft.com/office/powerpoint/2010/main" val="271653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D5FB44-F714-4C5B-92A4-DAC0CA856D21}"/>
              </a:ext>
            </a:extLst>
          </p:cNvPr>
          <p:cNvSpPr txBox="1"/>
          <p:nvPr/>
        </p:nvSpPr>
        <p:spPr>
          <a:xfrm>
            <a:off x="714728" y="178591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450F32-5B80-4DBE-B585-1BC3BA3DD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732" y="894916"/>
            <a:ext cx="2566094" cy="44386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8394CA-525B-4546-A9E1-7BE569851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943" y="270203"/>
            <a:ext cx="3457052" cy="631759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40BAE20-2046-4904-B69A-A37E807ED4DD}"/>
              </a:ext>
            </a:extLst>
          </p:cNvPr>
          <p:cNvSpPr txBox="1"/>
          <p:nvPr/>
        </p:nvSpPr>
        <p:spPr>
          <a:xfrm>
            <a:off x="721444" y="2697132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行車管理手機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DC331EC-92AC-4C01-8FB3-CE5D971E5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0985" y="2346811"/>
            <a:ext cx="1427685" cy="54020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18738B-C32D-4F95-AD07-1C2A94E880F1}"/>
              </a:ext>
            </a:extLst>
          </p:cNvPr>
          <p:cNvSpPr txBox="1"/>
          <p:nvPr/>
        </p:nvSpPr>
        <p:spPr>
          <a:xfrm>
            <a:off x="714728" y="328698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了傳統機車無法提供給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使用者隨時掌控車輛資訊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72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83C6DC-9D29-4F21-A193-29836CEA48A0}"/>
              </a:ext>
            </a:extLst>
          </p:cNvPr>
          <p:cNvSpPr txBox="1"/>
          <p:nvPr/>
        </p:nvSpPr>
        <p:spPr>
          <a:xfrm>
            <a:off x="446310" y="34783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顯示各換電站的電池資訊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C966FB5-A45F-4DD7-97CC-396DD798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732" y="894916"/>
            <a:ext cx="2566094" cy="44386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781CA91-2F3A-4DD0-AFD7-CEC3A3911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09" y="2598143"/>
            <a:ext cx="2065288" cy="781460"/>
          </a:xfrm>
          <a:prstGeom prst="rect">
            <a:avLst/>
          </a:prstGeom>
        </p:spPr>
      </p:pic>
      <p:pic>
        <p:nvPicPr>
          <p:cNvPr id="8194" name="Picture 2" descr="App功能介紹- Gogoro Network 支援服務中心">
            <a:extLst>
              <a:ext uri="{FF2B5EF4-FFF2-40B4-BE49-F238E27FC236}">
                <a16:creationId xmlns:a16="http://schemas.microsoft.com/office/drawing/2014/main" id="{FA9C51AD-EC1E-42F5-9F69-FBCB2E88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43" y="197241"/>
            <a:ext cx="7529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0B59B1A-6B99-403F-AB82-9BBD4E2DB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863" y="2745985"/>
            <a:ext cx="1714500" cy="4857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5DA86E-FA38-408A-83D4-DF203D60D4AF}"/>
              </a:ext>
            </a:extLst>
          </p:cNvPr>
          <p:cNvSpPr txBox="1"/>
          <p:nvPr/>
        </p:nvSpPr>
        <p:spPr>
          <a:xfrm>
            <a:off x="635466" y="1559952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</p:spTree>
    <p:extLst>
      <p:ext uri="{BB962C8B-B14F-4D97-AF65-F5344CB8AC3E}">
        <p14:creationId xmlns:p14="http://schemas.microsoft.com/office/powerpoint/2010/main" val="3351490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E5C73-DD16-45FF-8957-EF75F161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00" y="2474457"/>
            <a:ext cx="1714500" cy="485775"/>
          </a:xfrm>
          <a:prstGeom prst="rect">
            <a:avLst/>
          </a:prstGeom>
        </p:spPr>
      </p:pic>
      <p:pic>
        <p:nvPicPr>
          <p:cNvPr id="5124" name="Picture 4" descr="連接手機更智慧！Gogoro Smartscooter智慧雙輪電動車試駕- SOGI手機王">
            <a:extLst>
              <a:ext uri="{FF2B5EF4-FFF2-40B4-BE49-F238E27FC236}">
                <a16:creationId xmlns:a16="http://schemas.microsoft.com/office/drawing/2014/main" id="{1647DE19-96A3-4FB3-99DD-430BFC09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09" y="894916"/>
            <a:ext cx="30480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連接手機更智慧！Gogoro Smartscooter智慧雙輪電動車試駕- SOGI手機王">
            <a:extLst>
              <a:ext uri="{FF2B5EF4-FFF2-40B4-BE49-F238E27FC236}">
                <a16:creationId xmlns:a16="http://schemas.microsoft.com/office/drawing/2014/main" id="{439A2F9E-628C-4631-9AD6-C8853C4F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912" y="894915"/>
            <a:ext cx="30480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60D1D93-B626-4698-8FF6-BE4F06CE3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6182" y="894915"/>
            <a:ext cx="2566094" cy="44386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42190D9-E4E4-4727-B3A4-BBB6F8591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7863" y="3189070"/>
            <a:ext cx="1432912" cy="47985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D06AEBA-D754-4710-A211-206C83987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4952" y="3189070"/>
            <a:ext cx="1505823" cy="504276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2086FE6-53A4-4D9D-B937-6897FD996D04}"/>
              </a:ext>
            </a:extLst>
          </p:cNvPr>
          <p:cNvSpPr txBox="1"/>
          <p:nvPr/>
        </p:nvSpPr>
        <p:spPr>
          <a:xfrm>
            <a:off x="704226" y="1470850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</p:spTree>
    <p:extLst>
      <p:ext uri="{BB962C8B-B14F-4D97-AF65-F5344CB8AC3E}">
        <p14:creationId xmlns:p14="http://schemas.microsoft.com/office/powerpoint/2010/main" val="324344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F88DDD-F679-495C-850B-42EEA6AD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82" y="429276"/>
            <a:ext cx="3431620" cy="61259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5E53E3-8B15-4E34-9089-9D1B46B61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68" y="2435496"/>
            <a:ext cx="2047875" cy="6858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83C6DC-9D29-4F21-A193-29836CEA48A0}"/>
              </a:ext>
            </a:extLst>
          </p:cNvPr>
          <p:cNvSpPr txBox="1"/>
          <p:nvPr/>
        </p:nvSpPr>
        <p:spPr>
          <a:xfrm>
            <a:off x="936268" y="361835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診斷各個零件的功能狀態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APP上觀看結果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C966FB5-A45F-4DD7-97CC-396DD7987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7732" y="894916"/>
            <a:ext cx="2566094" cy="443865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D77E90-46F0-4751-A7A5-1B96B13771EA}"/>
              </a:ext>
            </a:extLst>
          </p:cNvPr>
          <p:cNvSpPr txBox="1"/>
          <p:nvPr/>
        </p:nvSpPr>
        <p:spPr>
          <a:xfrm>
            <a:off x="653426" y="1489474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</p:spTree>
    <p:extLst>
      <p:ext uri="{BB962C8B-B14F-4D97-AF65-F5344CB8AC3E}">
        <p14:creationId xmlns:p14="http://schemas.microsoft.com/office/powerpoint/2010/main" val="243731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83C6DC-9D29-4F21-A193-29836CEA48A0}"/>
              </a:ext>
            </a:extLst>
          </p:cNvPr>
          <p:cNvSpPr txBox="1"/>
          <p:nvPr/>
        </p:nvSpPr>
        <p:spPr>
          <a:xfrm>
            <a:off x="1990368" y="2712591"/>
            <a:ext cx="8398232" cy="289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能源服務網路從交通領域延伸到智慧應用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收集的騎乘習慣資訊可以得知人潮眾多的地段，在最恰當的時間打出廣告，增加曝光度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D77E90-46F0-4751-A7A5-1B96B13771EA}"/>
              </a:ext>
            </a:extLst>
          </p:cNvPr>
          <p:cNvSpPr txBox="1"/>
          <p:nvPr/>
        </p:nvSpPr>
        <p:spPr>
          <a:xfrm>
            <a:off x="1866950" y="1477155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F9F456-1075-4902-830A-5F7A3C1734EE}"/>
              </a:ext>
            </a:extLst>
          </p:cNvPr>
          <p:cNvSpPr txBox="1"/>
          <p:nvPr/>
        </p:nvSpPr>
        <p:spPr>
          <a:xfrm>
            <a:off x="3793768" y="1508220"/>
            <a:ext cx="8398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158825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0" name="Picture 2" descr="File:Gogoro.svg - Wikipedia">
            <a:extLst>
              <a:ext uri="{FF2B5EF4-FFF2-40B4-BE49-F238E27FC236}">
                <a16:creationId xmlns:a16="http://schemas.microsoft.com/office/drawing/2014/main" id="{C28EE024-AE4C-4FED-A8E0-179AC4F7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23" y="3167882"/>
            <a:ext cx="2842277" cy="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518906" y="166846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D5FB44-F714-4C5B-92A4-DAC0CA856D21}"/>
              </a:ext>
            </a:extLst>
          </p:cNvPr>
          <p:cNvSpPr txBox="1"/>
          <p:nvPr/>
        </p:nvSpPr>
        <p:spPr>
          <a:xfrm>
            <a:off x="2803983" y="5047636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CF7DF-CEAA-43F6-91AF-F977DE5877FB}"/>
              </a:ext>
            </a:extLst>
          </p:cNvPr>
          <p:cNvSpPr txBox="1"/>
          <p:nvPr/>
        </p:nvSpPr>
        <p:spPr>
          <a:xfrm>
            <a:off x="7966879" y="4412964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電池交換站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7C236D-F3F6-4119-8BC6-FF025A50D400}"/>
              </a:ext>
            </a:extLst>
          </p:cNvPr>
          <p:cNvSpPr txBox="1"/>
          <p:nvPr/>
        </p:nvSpPr>
        <p:spPr>
          <a:xfrm>
            <a:off x="7278099" y="1177911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月租方案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ABC90F-53AD-4FAD-8ECC-5E5B18E24A16}"/>
              </a:ext>
            </a:extLst>
          </p:cNvPr>
          <p:cNvSpPr txBox="1"/>
          <p:nvPr/>
        </p:nvSpPr>
        <p:spPr>
          <a:xfrm>
            <a:off x="6096000" y="313272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創新的地方</a:t>
            </a:r>
          </a:p>
        </p:txBody>
      </p:sp>
    </p:spTree>
    <p:extLst>
      <p:ext uri="{BB962C8B-B14F-4D97-AF65-F5344CB8AC3E}">
        <p14:creationId xmlns:p14="http://schemas.microsoft.com/office/powerpoint/2010/main" val="409618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CF7DF-CEAA-43F6-91AF-F977DE5877FB}"/>
              </a:ext>
            </a:extLst>
          </p:cNvPr>
          <p:cNvSpPr txBox="1"/>
          <p:nvPr/>
        </p:nvSpPr>
        <p:spPr>
          <a:xfrm>
            <a:off x="1007279" y="1222992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電池交換站</a:t>
            </a:r>
          </a:p>
        </p:txBody>
      </p:sp>
      <p:pic>
        <p:nvPicPr>
          <p:cNvPr id="10242" name="Picture 2" descr="Gogoro》2020年將快速擴增Super GoStation超級換電站的佈建－ 國王車訊KingAutos">
            <a:extLst>
              <a:ext uri="{FF2B5EF4-FFF2-40B4-BE49-F238E27FC236}">
                <a16:creationId xmlns:a16="http://schemas.microsoft.com/office/drawing/2014/main" id="{5DA96588-65B5-4AB8-897B-D904BBB1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17" y="3429000"/>
            <a:ext cx="7807215" cy="307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CE1898-40CE-4404-B434-2D4E264E8E04}"/>
              </a:ext>
            </a:extLst>
          </p:cNvPr>
          <p:cNvSpPr txBox="1"/>
          <p:nvPr/>
        </p:nvSpPr>
        <p:spPr>
          <a:xfrm>
            <a:off x="1097509" y="21808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創造了共享經濟以及租賃經濟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62CC09-D55A-4DA9-B10A-2337DA0F516B}"/>
              </a:ext>
            </a:extLst>
          </p:cNvPr>
          <p:cNvSpPr txBox="1"/>
          <p:nvPr/>
        </p:nvSpPr>
        <p:spPr>
          <a:xfrm>
            <a:off x="1097508" y="2765068"/>
            <a:ext cx="10158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破壞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了過去電動機車充電過久以及續航力不佳的問題</a:t>
            </a:r>
          </a:p>
        </p:txBody>
      </p:sp>
    </p:spTree>
    <p:extLst>
      <p:ext uri="{BB962C8B-B14F-4D97-AF65-F5344CB8AC3E}">
        <p14:creationId xmlns:p14="http://schemas.microsoft.com/office/powerpoint/2010/main" val="363016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0" name="Picture 2" descr="File:Gogoro.svg - Wikipedia">
            <a:extLst>
              <a:ext uri="{FF2B5EF4-FFF2-40B4-BE49-F238E27FC236}">
                <a16:creationId xmlns:a16="http://schemas.microsoft.com/office/drawing/2014/main" id="{C28EE024-AE4C-4FED-A8E0-179AC4F7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23" y="3167882"/>
            <a:ext cx="2842277" cy="79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49E4CE-7914-46DB-AA3C-1F88FF000AB5}"/>
              </a:ext>
            </a:extLst>
          </p:cNvPr>
          <p:cNvSpPr txBox="1"/>
          <p:nvPr/>
        </p:nvSpPr>
        <p:spPr>
          <a:xfrm>
            <a:off x="1518906" y="166846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功能外型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4D5FB44-F714-4C5B-92A4-DAC0CA856D21}"/>
              </a:ext>
            </a:extLst>
          </p:cNvPr>
          <p:cNvSpPr txBox="1"/>
          <p:nvPr/>
        </p:nvSpPr>
        <p:spPr>
          <a:xfrm>
            <a:off x="2803983" y="5047636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DCF7DF-CEAA-43F6-91AF-F977DE5877FB}"/>
              </a:ext>
            </a:extLst>
          </p:cNvPr>
          <p:cNvSpPr txBox="1"/>
          <p:nvPr/>
        </p:nvSpPr>
        <p:spPr>
          <a:xfrm>
            <a:off x="7966879" y="4412964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電池交換站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7C236D-F3F6-4119-8BC6-FF025A50D400}"/>
              </a:ext>
            </a:extLst>
          </p:cNvPr>
          <p:cNvSpPr txBox="1"/>
          <p:nvPr/>
        </p:nvSpPr>
        <p:spPr>
          <a:xfrm>
            <a:off x="7278099" y="1177911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月租方案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ABC90F-53AD-4FAD-8ECC-5E5B18E24A16}"/>
              </a:ext>
            </a:extLst>
          </p:cNvPr>
          <p:cNvSpPr txBox="1"/>
          <p:nvPr/>
        </p:nvSpPr>
        <p:spPr>
          <a:xfrm>
            <a:off x="6096000" y="313272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創新的地方</a:t>
            </a:r>
          </a:p>
        </p:txBody>
      </p:sp>
    </p:spTree>
    <p:extLst>
      <p:ext uri="{BB962C8B-B14F-4D97-AF65-F5344CB8AC3E}">
        <p14:creationId xmlns:p14="http://schemas.microsoft.com/office/powerpoint/2010/main" val="379246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6AF23D-4D27-40CA-819B-58634AA4B05A}"/>
              </a:ext>
            </a:extLst>
          </p:cNvPr>
          <p:cNvSpPr txBox="1"/>
          <p:nvPr/>
        </p:nvSpPr>
        <p:spPr>
          <a:xfrm>
            <a:off x="787068" y="1222992"/>
            <a:ext cx="3698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月租方案</a:t>
            </a:r>
          </a:p>
        </p:txBody>
      </p:sp>
      <p:pic>
        <p:nvPicPr>
          <p:cNvPr id="12290" name="Picture 2" descr="Gogoro 新增並調整資費方案，說好的高里程方案來了！">
            <a:extLst>
              <a:ext uri="{FF2B5EF4-FFF2-40B4-BE49-F238E27FC236}">
                <a16:creationId xmlns:a16="http://schemas.microsoft.com/office/drawing/2014/main" id="{6FA0E39A-CBFE-4AC0-9582-2A8A8204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16" y="1127124"/>
            <a:ext cx="7451725" cy="516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442339D-07FC-4B55-987F-91378BC7248A}"/>
              </a:ext>
            </a:extLst>
          </p:cNvPr>
          <p:cNvSpPr txBox="1"/>
          <p:nvPr/>
        </p:nvSpPr>
        <p:spPr>
          <a:xfrm>
            <a:off x="1097509" y="226620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創造並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人們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使用能源的方式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325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272099" y="1462272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公司簡介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27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460171" y="2582518"/>
            <a:ext cx="727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市場反應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9530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市場反應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57A33766-146B-45CA-BAA4-0088BE183FF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73250" y="3073715"/>
            <a:ext cx="8445500" cy="14746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Gogoro 1 </a:t>
            </a:r>
            <a:r>
              <a:rPr lang="zh-TW" altLang="en-US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市場能見度不高 </a:t>
            </a:r>
            <a:r>
              <a:rPr lang="en-US" altLang="zh-TW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?</a:t>
            </a:r>
          </a:p>
          <a:p>
            <a:pPr>
              <a:lnSpc>
                <a:spcPts val="3600"/>
              </a:lnSpc>
            </a:pPr>
            <a:endParaRPr lang="en-US" altLang="zh-TW" sz="5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ts val="3600"/>
              </a:lnSpc>
            </a:pPr>
            <a:r>
              <a:rPr lang="zh-TW" altLang="en-US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遭受其他車廠的質疑</a:t>
            </a:r>
            <a:endParaRPr lang="en-US" altLang="zh-TW" sz="5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4E255D-B327-42D6-B280-AE597C00488E}"/>
              </a:ext>
            </a:extLst>
          </p:cNvPr>
          <p:cNvSpPr txBox="1"/>
          <p:nvPr/>
        </p:nvSpPr>
        <p:spPr>
          <a:xfrm>
            <a:off x="8128000" y="35618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6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?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9627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1D5CD54-3D11-4D60-99B3-E2658E0BCC6E}"/>
              </a:ext>
            </a:extLst>
          </p:cNvPr>
          <p:cNvSpPr/>
          <p:nvPr/>
        </p:nvSpPr>
        <p:spPr>
          <a:xfrm>
            <a:off x="-457200" y="5055544"/>
            <a:ext cx="13944600" cy="2451100"/>
          </a:xfrm>
          <a:prstGeom prst="rect">
            <a:avLst/>
          </a:prstGeom>
          <a:solidFill>
            <a:srgbClr val="2127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市場反應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076AAB-FCA9-4C7A-B213-74DAAC51D17C}"/>
              </a:ext>
            </a:extLst>
          </p:cNvPr>
          <p:cNvSpPr txBox="1"/>
          <p:nvPr/>
        </p:nvSpPr>
        <p:spPr>
          <a:xfrm>
            <a:off x="1550661" y="2556367"/>
            <a:ext cx="284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問題所在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F932FE-FA93-4038-847B-AB680E7E20C1}"/>
              </a:ext>
            </a:extLst>
          </p:cNvPr>
          <p:cNvSpPr txBox="1"/>
          <p:nvPr/>
        </p:nvSpPr>
        <p:spPr>
          <a:xfrm>
            <a:off x="4114800" y="241786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6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?</a:t>
            </a:r>
            <a:endParaRPr lang="zh-TW" altLang="en-US" sz="6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DA13FF-CA3F-46B9-A783-E21F9488FEC9}"/>
              </a:ext>
            </a:extLst>
          </p:cNvPr>
          <p:cNvSpPr txBox="1"/>
          <p:nvPr/>
        </p:nvSpPr>
        <p:spPr>
          <a:xfrm>
            <a:off x="5257800" y="131186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高達 </a:t>
            </a:r>
            <a:r>
              <a:rPr lang="en-US" altLang="zh-TW" sz="40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40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萬的售價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365A17-36EF-4ADB-9900-042228E06F86}"/>
              </a:ext>
            </a:extLst>
          </p:cNvPr>
          <p:cNvSpPr txBox="1"/>
          <p:nvPr/>
        </p:nvSpPr>
        <p:spPr>
          <a:xfrm>
            <a:off x="5257800" y="247774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無法共通的特規零件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A9C8-E527-419D-A0B5-2A9ED6E88361}"/>
              </a:ext>
            </a:extLst>
          </p:cNvPr>
          <p:cNvSpPr txBox="1"/>
          <p:nvPr/>
        </p:nvSpPr>
        <p:spPr>
          <a:xfrm>
            <a:off x="5257800" y="36436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品管意外頻傳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PA_文本框 1">
            <a:extLst>
              <a:ext uri="{FF2B5EF4-FFF2-40B4-BE49-F238E27FC236}">
                <a16:creationId xmlns:a16="http://schemas.microsoft.com/office/drawing/2014/main" id="{78555AE7-C195-4B8D-8C78-2EE3C6D1FC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637508" y="5716081"/>
            <a:ext cx="5709692" cy="5101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Gogoro</a:t>
            </a:r>
            <a:r>
              <a:rPr lang="zh-TW" altLang="en-US" sz="4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的應對之道</a:t>
            </a:r>
          </a:p>
        </p:txBody>
      </p:sp>
    </p:spTree>
    <p:extLst>
      <p:ext uri="{BB962C8B-B14F-4D97-AF65-F5344CB8AC3E}">
        <p14:creationId xmlns:p14="http://schemas.microsoft.com/office/powerpoint/2010/main" val="672550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1" name="PA_文本框 1">
            <a:extLst>
              <a:ext uri="{FF2B5EF4-FFF2-40B4-BE49-F238E27FC236}">
                <a16:creationId xmlns:a16="http://schemas.microsoft.com/office/drawing/2014/main" id="{9E4E761B-4D61-423B-9E52-7789888503A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677464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Gogoro</a:t>
            </a: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的應對之道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DA13FF-CA3F-46B9-A783-E21F9488FEC9}"/>
              </a:ext>
            </a:extLst>
          </p:cNvPr>
          <p:cNvSpPr txBox="1"/>
          <p:nvPr/>
        </p:nvSpPr>
        <p:spPr>
          <a:xfrm>
            <a:off x="411709" y="128583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高達 </a:t>
            </a:r>
            <a:r>
              <a:rPr lang="en-US" altLang="zh-TW" sz="32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3200" b="1" i="0" dirty="0">
                <a:solidFill>
                  <a:srgbClr val="25252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萬的售價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40513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無法共通的特規零件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EE5FDF-ABA0-419B-A9ED-BE99C96C1D3B}"/>
              </a:ext>
            </a:extLst>
          </p:cNvPr>
          <p:cNvSpPr txBox="1"/>
          <p:nvPr/>
        </p:nvSpPr>
        <p:spPr>
          <a:xfrm>
            <a:off x="81915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品管意外頻傳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04D09C-A5D9-45ED-A081-27108BCACE24}"/>
              </a:ext>
            </a:extLst>
          </p:cNvPr>
          <p:cNvSpPr txBox="1"/>
          <p:nvPr/>
        </p:nvSpPr>
        <p:spPr>
          <a:xfrm>
            <a:off x="1872209" y="2638387"/>
            <a:ext cx="8173491" cy="289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2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售價在補助後約在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5~6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萬左右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多數民眾願意嘗試</a:t>
            </a:r>
          </a:p>
        </p:txBody>
      </p:sp>
    </p:spTree>
    <p:extLst>
      <p:ext uri="{BB962C8B-B14F-4D97-AF65-F5344CB8AC3E}">
        <p14:creationId xmlns:p14="http://schemas.microsoft.com/office/powerpoint/2010/main" val="139070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DA13FF-CA3F-46B9-A783-E21F9488FEC9}"/>
              </a:ext>
            </a:extLst>
          </p:cNvPr>
          <p:cNvSpPr txBox="1"/>
          <p:nvPr/>
        </p:nvSpPr>
        <p:spPr>
          <a:xfrm>
            <a:off x="411709" y="128583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高達 </a:t>
            </a:r>
            <a:r>
              <a:rPr lang="en-US" altLang="zh-TW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萬的售價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40513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無法共通的特規零件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EE5FDF-ABA0-419B-A9ED-BE99C96C1D3B}"/>
              </a:ext>
            </a:extLst>
          </p:cNvPr>
          <p:cNvSpPr txBox="1"/>
          <p:nvPr/>
        </p:nvSpPr>
        <p:spPr>
          <a:xfrm>
            <a:off x="81915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品管意外頻傳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677464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Gogoro</a:t>
            </a: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的應對之道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443CF9-BECE-4800-9F65-ACCA76043E1C}"/>
              </a:ext>
            </a:extLst>
          </p:cNvPr>
          <p:cNvSpPr txBox="1"/>
          <p:nvPr/>
        </p:nvSpPr>
        <p:spPr>
          <a:xfrm>
            <a:off x="1669009" y="2473962"/>
            <a:ext cx="8173491" cy="191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外型向主流車款靠攏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大幅採用共通零件便於量產</a:t>
            </a:r>
          </a:p>
        </p:txBody>
      </p:sp>
    </p:spTree>
    <p:extLst>
      <p:ext uri="{BB962C8B-B14F-4D97-AF65-F5344CB8AC3E}">
        <p14:creationId xmlns:p14="http://schemas.microsoft.com/office/powerpoint/2010/main" val="414698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DA13FF-CA3F-46B9-A783-E21F9488FEC9}"/>
              </a:ext>
            </a:extLst>
          </p:cNvPr>
          <p:cNvSpPr txBox="1"/>
          <p:nvPr/>
        </p:nvSpPr>
        <p:spPr>
          <a:xfrm>
            <a:off x="411709" y="128583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高達 </a:t>
            </a:r>
            <a:r>
              <a:rPr lang="en-US" altLang="zh-TW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 </a:t>
            </a:r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萬的售價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40513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chemeClr val="bg1">
                    <a:lumMod val="8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無法共通的特規零件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EE5FDF-ABA0-419B-A9ED-BE99C96C1D3B}"/>
              </a:ext>
            </a:extLst>
          </p:cNvPr>
          <p:cNvSpPr txBox="1"/>
          <p:nvPr/>
        </p:nvSpPr>
        <p:spPr>
          <a:xfrm>
            <a:off x="8191500" y="12858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品管意外頻傳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03A91A71-0421-4855-BD44-B25A8C794E2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2677464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TW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Gogoro</a:t>
            </a: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的應對之道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4ACBD5-4AF6-4569-98D0-30FF5C5596E5}"/>
              </a:ext>
            </a:extLst>
          </p:cNvPr>
          <p:cNvSpPr txBox="1"/>
          <p:nvPr/>
        </p:nvSpPr>
        <p:spPr>
          <a:xfrm>
            <a:off x="1186409" y="2181120"/>
            <a:ext cx="8173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智慧工廠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4FF1A4-FE71-42BC-A3A7-FAA3F65226E5}"/>
              </a:ext>
            </a:extLst>
          </p:cNvPr>
          <p:cNvSpPr txBox="1"/>
          <p:nvPr/>
        </p:nvSpPr>
        <p:spPr>
          <a:xfrm>
            <a:off x="1574279" y="2960436"/>
            <a:ext cx="7143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無紙化生產履歷，智慧生產重</a:t>
            </a:r>
            <a:r>
              <a:rPr lang="en-US" altLang="zh-TW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SOP</a:t>
            </a:r>
          </a:p>
        </p:txBody>
      </p:sp>
      <p:pic>
        <p:nvPicPr>
          <p:cNvPr id="14338" name="Picture 2" descr="gogoro 林口智慧工廠_2020-09-29">
            <a:extLst>
              <a:ext uri="{FF2B5EF4-FFF2-40B4-BE49-F238E27FC236}">
                <a16:creationId xmlns:a16="http://schemas.microsoft.com/office/drawing/2014/main" id="{B78ADF19-5F28-480B-B402-273C364D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83" y="3429000"/>
            <a:ext cx="4286251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7FF051-13C9-420F-9F68-5D927722F0CA}"/>
              </a:ext>
            </a:extLst>
          </p:cNvPr>
          <p:cNvSpPr txBox="1"/>
          <p:nvPr/>
        </p:nvSpPr>
        <p:spPr>
          <a:xfrm>
            <a:off x="8620125" y="2960436"/>
            <a:ext cx="7143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品管檢驗區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340" name="Picture 4" descr="gogoro 林口智慧工廠_2020-09-29">
            <a:extLst>
              <a:ext uri="{FF2B5EF4-FFF2-40B4-BE49-F238E27FC236}">
                <a16:creationId xmlns:a16="http://schemas.microsoft.com/office/drawing/2014/main" id="{51C13C27-7867-49B4-BE21-5D032102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3429000"/>
            <a:ext cx="4286250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45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460171" y="2582518"/>
            <a:ext cx="727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</a:t>
            </a:r>
            <a:r>
              <a:rPr lang="en-US" altLang="zh-TW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創始初衷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6364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2205707" y="4974679"/>
            <a:ext cx="77805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</a:t>
            </a:r>
            <a:r>
              <a:rPr lang="zh-TW" altLang="en-US" sz="44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機車專用的智慧電網平台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創始初衷</a:t>
            </a:r>
          </a:p>
        </p:txBody>
      </p:sp>
      <p:pic>
        <p:nvPicPr>
          <p:cNvPr id="11" name="Picture 6" descr="Gogoro Network">
            <a:extLst>
              <a:ext uri="{FF2B5EF4-FFF2-40B4-BE49-F238E27FC236}">
                <a16:creationId xmlns:a16="http://schemas.microsoft.com/office/drawing/2014/main" id="{18754CB2-326E-4D2E-BAD6-791CDD0DF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074" r="14350" b="21405"/>
          <a:stretch/>
        </p:blipFill>
        <p:spPr bwMode="auto">
          <a:xfrm>
            <a:off x="2618112" y="1889462"/>
            <a:ext cx="6955773" cy="30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6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2205707" y="3006179"/>
            <a:ext cx="77805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投入電動車的契機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創始初衷</a:t>
            </a:r>
          </a:p>
        </p:txBody>
      </p:sp>
      <p:pic>
        <p:nvPicPr>
          <p:cNvPr id="6" name="Picture 6" descr="Gogoro Network">
            <a:extLst>
              <a:ext uri="{FF2B5EF4-FFF2-40B4-BE49-F238E27FC236}">
                <a16:creationId xmlns:a16="http://schemas.microsoft.com/office/drawing/2014/main" id="{BE4BE40A-0672-4622-98E7-5C2842535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074" r="14350" b="21405"/>
          <a:stretch/>
        </p:blipFill>
        <p:spPr bwMode="auto">
          <a:xfrm>
            <a:off x="10539381" y="267213"/>
            <a:ext cx="1409404" cy="6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9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506EE87-FEB6-4087-9E8E-2BFF2E1CC886}"/>
              </a:ext>
            </a:extLst>
          </p:cNvPr>
          <p:cNvSpPr txBox="1"/>
          <p:nvPr/>
        </p:nvSpPr>
        <p:spPr>
          <a:xfrm>
            <a:off x="1444268" y="1964778"/>
            <a:ext cx="7827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投入電動車的契機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創始初衷</a:t>
            </a:r>
          </a:p>
        </p:txBody>
      </p:sp>
      <p:pic>
        <p:nvPicPr>
          <p:cNvPr id="6" name="Picture 6" descr="Gogoro Network">
            <a:extLst>
              <a:ext uri="{FF2B5EF4-FFF2-40B4-BE49-F238E27FC236}">
                <a16:creationId xmlns:a16="http://schemas.microsoft.com/office/drawing/2014/main" id="{BE4BE40A-0672-4622-98E7-5C2842535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074" r="14350" b="21405"/>
          <a:stretch/>
        </p:blipFill>
        <p:spPr bwMode="auto">
          <a:xfrm>
            <a:off x="10539381" y="267213"/>
            <a:ext cx="1409404" cy="6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D569AD0-3F12-4F83-9C64-D61587F2549F}"/>
              </a:ext>
            </a:extLst>
          </p:cNvPr>
          <p:cNvSpPr txBox="1"/>
          <p:nvPr/>
        </p:nvSpPr>
        <p:spPr>
          <a:xfrm>
            <a:off x="2844800" y="2638453"/>
            <a:ext cx="5676900" cy="28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此換電系統過於創新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廠商不敢貿然合作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因此自行投入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1DE16-6610-4D3C-B149-6F669E8FA411}"/>
              </a:ext>
            </a:extLst>
          </p:cNvPr>
          <p:cNvSpPr txBox="1"/>
          <p:nvPr/>
        </p:nvSpPr>
        <p:spPr>
          <a:xfrm>
            <a:off x="5269014" y="4584700"/>
            <a:ext cx="5585182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電動車的開發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83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5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公司簡介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E7271EE-B4E8-43FA-92FE-9F87BD77C0DC}"/>
              </a:ext>
            </a:extLst>
          </p:cNvPr>
          <p:cNvSpPr txBox="1"/>
          <p:nvPr/>
        </p:nvSpPr>
        <p:spPr>
          <a:xfrm>
            <a:off x="987851" y="1363129"/>
            <a:ext cx="592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睿能創意股份有限公司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Inc.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41D9F3-D63F-4376-BFC8-7916660D6156}"/>
              </a:ext>
            </a:extLst>
          </p:cNvPr>
          <p:cNvSpPr txBox="1"/>
          <p:nvPr/>
        </p:nvSpPr>
        <p:spPr>
          <a:xfrm>
            <a:off x="1261228" y="2324486"/>
            <a:ext cx="8415124" cy="254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成立時間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2011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創辦人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陸學森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前宏達電的創意長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Matt Taylor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總部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桃園市龜山區</a:t>
            </a:r>
          </a:p>
        </p:txBody>
      </p:sp>
    </p:spTree>
    <p:extLst>
      <p:ext uri="{BB962C8B-B14F-4D97-AF65-F5344CB8AC3E}">
        <p14:creationId xmlns:p14="http://schemas.microsoft.com/office/powerpoint/2010/main" val="21096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6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創始初衷</a:t>
            </a:r>
          </a:p>
        </p:txBody>
      </p:sp>
      <p:pic>
        <p:nvPicPr>
          <p:cNvPr id="6" name="Picture 6" descr="Gogoro Network">
            <a:extLst>
              <a:ext uri="{FF2B5EF4-FFF2-40B4-BE49-F238E27FC236}">
                <a16:creationId xmlns:a16="http://schemas.microsoft.com/office/drawing/2014/main" id="{BE4BE40A-0672-4622-98E7-5C2842535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074" r="14350" b="21405"/>
          <a:stretch/>
        </p:blipFill>
        <p:spPr bwMode="auto">
          <a:xfrm>
            <a:off x="10539381" y="267213"/>
            <a:ext cx="1409404" cy="62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DA68FA-23CF-4C4D-A7B4-9649E6F1D1FB}"/>
              </a:ext>
            </a:extLst>
          </p:cNvPr>
          <p:cNvSpPr txBox="1"/>
          <p:nvPr/>
        </p:nvSpPr>
        <p:spPr>
          <a:xfrm>
            <a:off x="1097509" y="14779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電動車的開發</a:t>
            </a:r>
            <a:endParaRPr lang="zh-TW" altLang="en-US" sz="3600" b="1" dirty="0"/>
          </a:p>
        </p:txBody>
      </p:sp>
      <p:cxnSp>
        <p:nvCxnSpPr>
          <p:cNvPr id="13" name="直接箭头连接符 42">
            <a:extLst>
              <a:ext uri="{FF2B5EF4-FFF2-40B4-BE49-F238E27FC236}">
                <a16:creationId xmlns:a16="http://schemas.microsoft.com/office/drawing/2014/main" id="{CFBD4BFA-3627-4ACF-B66C-3BD9DEEAD899}"/>
              </a:ext>
            </a:extLst>
          </p:cNvPr>
          <p:cNvCxnSpPr>
            <a:cxnSpLocks/>
          </p:cNvCxnSpPr>
          <p:nvPr/>
        </p:nvCxnSpPr>
        <p:spPr>
          <a:xfrm>
            <a:off x="1417112" y="3793543"/>
            <a:ext cx="9550854" cy="0"/>
          </a:xfrm>
          <a:prstGeom prst="straightConnector1">
            <a:avLst/>
          </a:prstGeom>
          <a:ln w="57150">
            <a:solidFill>
              <a:srgbClr val="2C3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45">
            <a:extLst>
              <a:ext uri="{FF2B5EF4-FFF2-40B4-BE49-F238E27FC236}">
                <a16:creationId xmlns:a16="http://schemas.microsoft.com/office/drawing/2014/main" id="{2B7DA7BB-914F-45EA-89CE-6E26D6EC82FD}"/>
              </a:ext>
            </a:extLst>
          </p:cNvPr>
          <p:cNvSpPr/>
          <p:nvPr/>
        </p:nvSpPr>
        <p:spPr>
          <a:xfrm>
            <a:off x="2683812" y="3706255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15" name="椭圆 45">
            <a:extLst>
              <a:ext uri="{FF2B5EF4-FFF2-40B4-BE49-F238E27FC236}">
                <a16:creationId xmlns:a16="http://schemas.microsoft.com/office/drawing/2014/main" id="{2AA202C8-4F96-4D05-8D43-34721C440601}"/>
              </a:ext>
            </a:extLst>
          </p:cNvPr>
          <p:cNvSpPr/>
          <p:nvPr/>
        </p:nvSpPr>
        <p:spPr>
          <a:xfrm>
            <a:off x="8875274" y="3717138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0F99B4-852F-48BE-8165-8CEAE1F2FE4D}"/>
              </a:ext>
            </a:extLst>
          </p:cNvPr>
          <p:cNvSpPr txBox="1"/>
          <p:nvPr/>
        </p:nvSpPr>
        <p:spPr>
          <a:xfrm>
            <a:off x="2261986" y="3969949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2015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68D928-AFE6-4EB5-A32F-A875B7858028}"/>
              </a:ext>
            </a:extLst>
          </p:cNvPr>
          <p:cNvSpPr/>
          <p:nvPr/>
        </p:nvSpPr>
        <p:spPr>
          <a:xfrm>
            <a:off x="1715351" y="3132499"/>
            <a:ext cx="2286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3F11C0-ABF8-464D-B615-CF30003D12D8}"/>
              </a:ext>
            </a:extLst>
          </p:cNvPr>
          <p:cNvSpPr/>
          <p:nvPr/>
        </p:nvSpPr>
        <p:spPr>
          <a:xfrm>
            <a:off x="4762462" y="3105834"/>
            <a:ext cx="2286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2</a:t>
            </a:r>
            <a:endParaRPr lang="zh-TW" altLang="en-US" sz="36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41E886-C4CC-4CE1-AA7A-CB1FB2D7F8CD}"/>
              </a:ext>
            </a:extLst>
          </p:cNvPr>
          <p:cNvSpPr txBox="1"/>
          <p:nvPr/>
        </p:nvSpPr>
        <p:spPr>
          <a:xfrm>
            <a:off x="8453449" y="39699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2018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5B78C8-7404-4142-9CA6-90399C575355}"/>
              </a:ext>
            </a:extLst>
          </p:cNvPr>
          <p:cNvSpPr txBox="1"/>
          <p:nvPr/>
        </p:nvSpPr>
        <p:spPr>
          <a:xfrm>
            <a:off x="5396385" y="396995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2017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23" name="椭圆 45">
            <a:extLst>
              <a:ext uri="{FF2B5EF4-FFF2-40B4-BE49-F238E27FC236}">
                <a16:creationId xmlns:a16="http://schemas.microsoft.com/office/drawing/2014/main" id="{391DC4CE-5040-408E-9FCE-6309F62F5B84}"/>
              </a:ext>
            </a:extLst>
          </p:cNvPr>
          <p:cNvSpPr/>
          <p:nvPr/>
        </p:nvSpPr>
        <p:spPr>
          <a:xfrm>
            <a:off x="5905500" y="3720213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24" name="PA_文本框 1">
            <a:extLst>
              <a:ext uri="{FF2B5EF4-FFF2-40B4-BE49-F238E27FC236}">
                <a16:creationId xmlns:a16="http://schemas.microsoft.com/office/drawing/2014/main" id="{293612A6-5CCC-4B53-B93D-3379B7EAC8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191575" y="3242264"/>
            <a:ext cx="2154436" cy="4748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回歸創始初衷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1FFF1A-4563-48A8-A186-C97A81BD4649}"/>
              </a:ext>
            </a:extLst>
          </p:cNvPr>
          <p:cNvSpPr txBox="1"/>
          <p:nvPr/>
        </p:nvSpPr>
        <p:spPr>
          <a:xfrm>
            <a:off x="1573034" y="46438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各家廠商不看好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FFAD68-371A-4AAB-AD47-F5826BDD1977}"/>
              </a:ext>
            </a:extLst>
          </p:cNvPr>
          <p:cNvSpPr txBox="1"/>
          <p:nvPr/>
        </p:nvSpPr>
        <p:spPr>
          <a:xfrm>
            <a:off x="4191558" y="464384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大幅採用共通零件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讓其他車廠也意識到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能沿用原本造車技術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來生產電動車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34DAC4A-60ED-4074-AE2A-F7FD7370520E}"/>
              </a:ext>
            </a:extLst>
          </p:cNvPr>
          <p:cNvSpPr txBox="1"/>
          <p:nvPr/>
        </p:nvSpPr>
        <p:spPr>
          <a:xfrm>
            <a:off x="7919966" y="46438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PBGN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56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8" name="Picture 24" descr="eReady 官方網站">
            <a:extLst>
              <a:ext uri="{FF2B5EF4-FFF2-40B4-BE49-F238E27FC236}">
                <a16:creationId xmlns:a16="http://schemas.microsoft.com/office/drawing/2014/main" id="{1FDE8972-3384-4125-B8EF-90D0999C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79" y="2315124"/>
            <a:ext cx="4008529" cy="210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846659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回歸創始初衷</a:t>
            </a:r>
          </a:p>
        </p:txBody>
      </p:sp>
      <p:pic>
        <p:nvPicPr>
          <p:cNvPr id="21514" name="Picture 10" descr="Hello Kitty Ur1 聯名版- PGO 智慧電車">
            <a:extLst>
              <a:ext uri="{FF2B5EF4-FFF2-40B4-BE49-F238E27FC236}">
                <a16:creationId xmlns:a16="http://schemas.microsoft.com/office/drawing/2014/main" id="{FEAE45B3-1AAF-4EC0-8929-289DE128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38" y="1643062"/>
            <a:ext cx="3938814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F640EF5-9FE1-4D5E-9613-5C706800099D}"/>
              </a:ext>
            </a:extLst>
          </p:cNvPr>
          <p:cNvSpPr txBox="1"/>
          <p:nvPr/>
        </p:nvSpPr>
        <p:spPr>
          <a:xfrm>
            <a:off x="2639134" y="31366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PBGN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</a:t>
            </a:r>
          </a:p>
        </p:txBody>
      </p:sp>
      <p:pic>
        <p:nvPicPr>
          <p:cNvPr id="29" name="Picture 6" descr="PGO-logo">
            <a:extLst>
              <a:ext uri="{FF2B5EF4-FFF2-40B4-BE49-F238E27FC236}">
                <a16:creationId xmlns:a16="http://schemas.microsoft.com/office/drawing/2014/main" id="{BA173E83-2D45-4446-911E-DBE59443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06" y="4457201"/>
            <a:ext cx="2563644" cy="17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Yamaha Logo – Motorcycle brands – logo, meaning and history moto.">
            <a:extLst>
              <a:ext uri="{FF2B5EF4-FFF2-40B4-BE49-F238E27FC236}">
                <a16:creationId xmlns:a16="http://schemas.microsoft.com/office/drawing/2014/main" id="{A05FD9F7-72F5-4262-905A-4CB043D5B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56" y="4350382"/>
            <a:ext cx="2563644" cy="192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 descr="eMOVING 電動二輪車">
            <a:extLst>
              <a:ext uri="{FF2B5EF4-FFF2-40B4-BE49-F238E27FC236}">
                <a16:creationId xmlns:a16="http://schemas.microsoft.com/office/drawing/2014/main" id="{1EF00A4E-956F-4C16-BEB1-7A66A7A6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835" y="847724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 descr="aeon-logo">
            <a:extLst>
              <a:ext uri="{FF2B5EF4-FFF2-40B4-BE49-F238E27FC236}">
                <a16:creationId xmlns:a16="http://schemas.microsoft.com/office/drawing/2014/main" id="{6E18CDEA-8718-4A4E-B331-3DBCFCBC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68" y="4652413"/>
            <a:ext cx="2298466" cy="153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22" descr="SUZUKI标志图片_SUZUKI标志素材_SUZUKI标志模板免费下载-六图网">
            <a:extLst>
              <a:ext uri="{FF2B5EF4-FFF2-40B4-BE49-F238E27FC236}">
                <a16:creationId xmlns:a16="http://schemas.microsoft.com/office/drawing/2014/main" id="{A5B6737F-5827-481B-82FF-035A8B8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21" y="2467911"/>
            <a:ext cx="1346917" cy="16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8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4" descr="eReady 官方網站">
            <a:extLst>
              <a:ext uri="{FF2B5EF4-FFF2-40B4-BE49-F238E27FC236}">
                <a16:creationId xmlns:a16="http://schemas.microsoft.com/office/drawing/2014/main" id="{9AE5FC3D-B450-44B2-A63A-E5C8A27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8" y="835201"/>
            <a:ext cx="3088348" cy="16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sp>
        <p:nvSpPr>
          <p:cNvPr id="7" name="PA_文本框 1">
            <a:extLst>
              <a:ext uri="{FF2B5EF4-FFF2-40B4-BE49-F238E27FC236}">
                <a16:creationId xmlns:a16="http://schemas.microsoft.com/office/drawing/2014/main" id="{E566B25A-CD8D-45D0-BB22-1CB83CA954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846659" cy="4630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回歸創始初衷</a:t>
            </a:r>
          </a:p>
        </p:txBody>
      </p:sp>
      <p:pic>
        <p:nvPicPr>
          <p:cNvPr id="21514" name="Picture 10" descr="Hello Kitty Ur1 聯名版- PGO 智慧電車">
            <a:extLst>
              <a:ext uri="{FF2B5EF4-FFF2-40B4-BE49-F238E27FC236}">
                <a16:creationId xmlns:a16="http://schemas.microsoft.com/office/drawing/2014/main" id="{FEAE45B3-1AAF-4EC0-8929-289DE128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471" y="241552"/>
            <a:ext cx="1448014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PGO-logo">
            <a:extLst>
              <a:ext uri="{FF2B5EF4-FFF2-40B4-BE49-F238E27FC236}">
                <a16:creationId xmlns:a16="http://schemas.microsoft.com/office/drawing/2014/main" id="{BA173E83-2D45-4446-911E-DBE59443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72" y="1120296"/>
            <a:ext cx="1436057" cy="95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Yamaha Logo – Motorcycle brands – logo, meaning and history moto.">
            <a:extLst>
              <a:ext uri="{FF2B5EF4-FFF2-40B4-BE49-F238E27FC236}">
                <a16:creationId xmlns:a16="http://schemas.microsoft.com/office/drawing/2014/main" id="{A05FD9F7-72F5-4262-905A-4CB043D5B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2" y="1141837"/>
            <a:ext cx="1178190" cy="8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 descr="eMOVING 電動二輪車">
            <a:extLst>
              <a:ext uri="{FF2B5EF4-FFF2-40B4-BE49-F238E27FC236}">
                <a16:creationId xmlns:a16="http://schemas.microsoft.com/office/drawing/2014/main" id="{1EF00A4E-956F-4C16-BEB1-7A66A7A6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471" y="962442"/>
            <a:ext cx="1166765" cy="11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 descr="aeon-logo">
            <a:extLst>
              <a:ext uri="{FF2B5EF4-FFF2-40B4-BE49-F238E27FC236}">
                <a16:creationId xmlns:a16="http://schemas.microsoft.com/office/drawing/2014/main" id="{6E18CDEA-8718-4A4E-B331-3DBCFCBCC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7" y="1068757"/>
            <a:ext cx="1590675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3326E50-4B9E-4DD9-9961-5515EEB866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3714" y="2945008"/>
            <a:ext cx="2722498" cy="33399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53A1D7-AC7F-4F0C-9185-C42E444F19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8498" y="3047962"/>
            <a:ext cx="2722497" cy="31001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9CEC66-0941-4DBB-8910-D2BE1B7820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4600" y="3003553"/>
            <a:ext cx="2070853" cy="31001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E4C4DD1-644C-4202-8F48-0336BDBBA17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2733"/>
          <a:stretch/>
        </p:blipFill>
        <p:spPr>
          <a:xfrm>
            <a:off x="7429761" y="2701995"/>
            <a:ext cx="2273195" cy="25177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8443510-80B3-4EB3-9AC4-12D8CC9CC8B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4046"/>
          <a:stretch/>
        </p:blipFill>
        <p:spPr>
          <a:xfrm>
            <a:off x="9979452" y="2826605"/>
            <a:ext cx="2108136" cy="2393095"/>
          </a:xfrm>
          <a:prstGeom prst="rect">
            <a:avLst/>
          </a:prstGeom>
        </p:spPr>
      </p:pic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84F43692-BC77-4325-8CE5-C20B634C707B}"/>
              </a:ext>
            </a:extLst>
          </p:cNvPr>
          <p:cNvCxnSpPr>
            <a:cxnSpLocks/>
          </p:cNvCxnSpPr>
          <p:nvPr/>
        </p:nvCxnSpPr>
        <p:spPr>
          <a:xfrm flipV="1">
            <a:off x="-313714" y="2390322"/>
            <a:ext cx="12385884" cy="41378"/>
          </a:xfrm>
          <a:prstGeom prst="straightConnector1">
            <a:avLst/>
          </a:prstGeom>
          <a:ln w="57150">
            <a:solidFill>
              <a:srgbClr val="2C3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45">
            <a:extLst>
              <a:ext uri="{FF2B5EF4-FFF2-40B4-BE49-F238E27FC236}">
                <a16:creationId xmlns:a16="http://schemas.microsoft.com/office/drawing/2014/main" id="{9EA5531D-F6D2-439F-B1AF-64858DDED6E5}"/>
              </a:ext>
            </a:extLst>
          </p:cNvPr>
          <p:cNvSpPr/>
          <p:nvPr/>
        </p:nvSpPr>
        <p:spPr>
          <a:xfrm>
            <a:off x="952986" y="2344412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24" name="椭圆 45">
            <a:extLst>
              <a:ext uri="{FF2B5EF4-FFF2-40B4-BE49-F238E27FC236}">
                <a16:creationId xmlns:a16="http://schemas.microsoft.com/office/drawing/2014/main" id="{3E7E4E4D-EFED-40AC-AAD5-8CF8D5F4B04F}"/>
              </a:ext>
            </a:extLst>
          </p:cNvPr>
          <p:cNvSpPr/>
          <p:nvPr/>
        </p:nvSpPr>
        <p:spPr>
          <a:xfrm>
            <a:off x="5772849" y="2339374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1DBC77-4154-4014-9481-7DE70D3CF89B}"/>
              </a:ext>
            </a:extLst>
          </p:cNvPr>
          <p:cNvSpPr txBox="1"/>
          <p:nvPr/>
        </p:nvSpPr>
        <p:spPr>
          <a:xfrm>
            <a:off x="531160" y="2608106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2018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138A0BF-B583-449D-8B4F-7BBF27E026B6}"/>
              </a:ext>
            </a:extLst>
          </p:cNvPr>
          <p:cNvSpPr txBox="1"/>
          <p:nvPr/>
        </p:nvSpPr>
        <p:spPr>
          <a:xfrm>
            <a:off x="5293854" y="259738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2018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091BE81-FDBA-4C90-9B01-F3CCBA1E8788}"/>
              </a:ext>
            </a:extLst>
          </p:cNvPr>
          <p:cNvSpPr txBox="1"/>
          <p:nvPr/>
        </p:nvSpPr>
        <p:spPr>
          <a:xfrm>
            <a:off x="2982203" y="258316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2018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32" name="椭圆 45">
            <a:extLst>
              <a:ext uri="{FF2B5EF4-FFF2-40B4-BE49-F238E27FC236}">
                <a16:creationId xmlns:a16="http://schemas.microsoft.com/office/drawing/2014/main" id="{6ACDB39F-10DE-4DE1-AE26-3480D56D8FE7}"/>
              </a:ext>
            </a:extLst>
          </p:cNvPr>
          <p:cNvSpPr/>
          <p:nvPr/>
        </p:nvSpPr>
        <p:spPr>
          <a:xfrm>
            <a:off x="3469746" y="2306892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34" name="椭圆 45">
            <a:extLst>
              <a:ext uri="{FF2B5EF4-FFF2-40B4-BE49-F238E27FC236}">
                <a16:creationId xmlns:a16="http://schemas.microsoft.com/office/drawing/2014/main" id="{98DE351D-43B4-43C1-9299-3A9F67CCA334}"/>
              </a:ext>
            </a:extLst>
          </p:cNvPr>
          <p:cNvSpPr/>
          <p:nvPr/>
        </p:nvSpPr>
        <p:spPr>
          <a:xfrm>
            <a:off x="8202321" y="2288629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35" name="椭圆 45">
            <a:extLst>
              <a:ext uri="{FF2B5EF4-FFF2-40B4-BE49-F238E27FC236}">
                <a16:creationId xmlns:a16="http://schemas.microsoft.com/office/drawing/2014/main" id="{DC7678B5-CC1E-498C-9CE7-58E7AE67632C}"/>
              </a:ext>
            </a:extLst>
          </p:cNvPr>
          <p:cNvSpPr/>
          <p:nvPr/>
        </p:nvSpPr>
        <p:spPr>
          <a:xfrm>
            <a:off x="10818251" y="2339374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7E07FE1-2C61-4432-8344-B97A5DA7F174}"/>
              </a:ext>
            </a:extLst>
          </p:cNvPr>
          <p:cNvSpPr txBox="1"/>
          <p:nvPr/>
        </p:nvSpPr>
        <p:spPr>
          <a:xfrm>
            <a:off x="10475739" y="2488918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2020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A5771AE-E592-4828-BC7A-57134BF80BB8}"/>
              </a:ext>
            </a:extLst>
          </p:cNvPr>
          <p:cNvSpPr txBox="1"/>
          <p:nvPr/>
        </p:nvSpPr>
        <p:spPr>
          <a:xfrm>
            <a:off x="7830719" y="2505353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2019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B1DE5B21-2EB3-416E-AE22-6DE6214A774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71198"/>
          <a:stretch/>
        </p:blipFill>
        <p:spPr>
          <a:xfrm>
            <a:off x="7311343" y="5070076"/>
            <a:ext cx="2273195" cy="107803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A9E6129-2B7C-4F51-A41E-E27C0AF392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4350"/>
          <a:stretch/>
        </p:blipFill>
        <p:spPr>
          <a:xfrm>
            <a:off x="9584538" y="5221830"/>
            <a:ext cx="2108136" cy="9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-1431160" y="883551"/>
            <a:ext cx="4902538" cy="5227372"/>
          </a:xfrm>
          <a:prstGeom prst="rect">
            <a:avLst/>
          </a:prstGeom>
        </p:spPr>
      </p:pic>
      <p:sp>
        <p:nvSpPr>
          <p:cNvPr id="12" name="文本框 27">
            <a:extLst>
              <a:ext uri="{FF2B5EF4-FFF2-40B4-BE49-F238E27FC236}">
                <a16:creationId xmlns:a16="http://schemas.microsoft.com/office/drawing/2014/main" id="{51CA932D-1A4E-49E5-8E68-50635AE6C40C}"/>
              </a:ext>
            </a:extLst>
          </p:cNvPr>
          <p:cNvSpPr txBox="1"/>
          <p:nvPr/>
        </p:nvSpPr>
        <p:spPr>
          <a:xfrm>
            <a:off x="644327" y="3081738"/>
            <a:ext cx="1090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parajita" panose="020B0604020202020204" pitchFamily="34" charset="0"/>
              </a:rPr>
              <a:t>破壞式創新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parajita" panose="020B0604020202020204" pitchFamily="34" charset="0"/>
            </a:endParaRPr>
          </a:p>
        </p:txBody>
      </p:sp>
      <p:pic>
        <p:nvPicPr>
          <p:cNvPr id="13" name="Picture 2" descr="File:Gogoro.svg - Wikipedia">
            <a:extLst>
              <a:ext uri="{FF2B5EF4-FFF2-40B4-BE49-F238E27FC236}">
                <a16:creationId xmlns:a16="http://schemas.microsoft.com/office/drawing/2014/main" id="{286A58A4-4CF7-43A8-900D-109A11C3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450014"/>
            <a:ext cx="1498335" cy="4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03DA0F-0108-4C95-8E1F-46B7BBF90334}"/>
              </a:ext>
            </a:extLst>
          </p:cNvPr>
          <p:cNvSpPr txBox="1"/>
          <p:nvPr/>
        </p:nvSpPr>
        <p:spPr>
          <a:xfrm>
            <a:off x="3587510" y="4847992"/>
            <a:ext cx="7613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營運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393B0F-61EE-498A-997B-69F470385A35}"/>
              </a:ext>
            </a:extLst>
          </p:cNvPr>
          <p:cNvSpPr txBox="1"/>
          <p:nvPr/>
        </p:nvSpPr>
        <p:spPr>
          <a:xfrm>
            <a:off x="7927710" y="4847992"/>
            <a:ext cx="7613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D3D3E72-6716-4072-A748-061C2471C6C4}"/>
              </a:ext>
            </a:extLst>
          </p:cNvPr>
          <p:cNvSpPr txBox="1"/>
          <p:nvPr/>
        </p:nvSpPr>
        <p:spPr>
          <a:xfrm>
            <a:off x="5673923" y="1206568"/>
            <a:ext cx="7613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</a:p>
        </p:txBody>
      </p:sp>
    </p:spTree>
    <p:extLst>
      <p:ext uri="{BB962C8B-B14F-4D97-AF65-F5344CB8AC3E}">
        <p14:creationId xmlns:p14="http://schemas.microsoft.com/office/powerpoint/2010/main" val="3694982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-1431160" y="883551"/>
            <a:ext cx="4902538" cy="5227372"/>
          </a:xfrm>
          <a:prstGeom prst="rect">
            <a:avLst/>
          </a:prstGeom>
        </p:spPr>
      </p:pic>
      <p:sp>
        <p:nvSpPr>
          <p:cNvPr id="12" name="文本框 27">
            <a:extLst>
              <a:ext uri="{FF2B5EF4-FFF2-40B4-BE49-F238E27FC236}">
                <a16:creationId xmlns:a16="http://schemas.microsoft.com/office/drawing/2014/main" id="{51CA932D-1A4E-49E5-8E68-50635AE6C40C}"/>
              </a:ext>
            </a:extLst>
          </p:cNvPr>
          <p:cNvSpPr txBox="1"/>
          <p:nvPr/>
        </p:nvSpPr>
        <p:spPr>
          <a:xfrm>
            <a:off x="1812727" y="2225070"/>
            <a:ext cx="109033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parajita" panose="020B0604020202020204" pitchFamily="34" charset="0"/>
              </a:rPr>
              <a:t>Gogoro</a:t>
            </a:r>
            <a:r>
              <a:rPr lang="zh-TW" altLang="en-US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parajita" panose="020B0604020202020204" pitchFamily="34" charset="0"/>
              </a:rPr>
              <a:t>無論是產品、行銷、營運方面都異於一般機車業，成為了破壞式創新的新興企業，過程中雖有挫敗，但最終也都得到認可。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4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36821" y="2644170"/>
            <a:ext cx="1090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創業要以萬變應萬變，</a:t>
            </a:r>
            <a:endParaRPr lang="en-US" altLang="zh-TW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  <a:p>
            <a:pPr algn="ctr"/>
            <a:r>
              <a:rPr lang="zh-TW" altLang="en-US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唯一不變的是使命跟價值觀。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6" name="文本框 27">
            <a:extLst>
              <a:ext uri="{FF2B5EF4-FFF2-40B4-BE49-F238E27FC236}">
                <a16:creationId xmlns:a16="http://schemas.microsoft.com/office/drawing/2014/main" id="{69F5D786-ACF4-4256-A819-92B9481D4210}"/>
              </a:ext>
            </a:extLst>
          </p:cNvPr>
          <p:cNvSpPr txBox="1"/>
          <p:nvPr/>
        </p:nvSpPr>
        <p:spPr>
          <a:xfrm>
            <a:off x="3412927" y="4166262"/>
            <a:ext cx="1090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馬雲</a:t>
            </a:r>
            <a:endParaRPr lang="en-US" altLang="zh-TW" sz="32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67D600-3AD9-4633-8681-72F9B0354C43}"/>
              </a:ext>
            </a:extLst>
          </p:cNvPr>
          <p:cNvCxnSpPr/>
          <p:nvPr/>
        </p:nvCxnSpPr>
        <p:spPr>
          <a:xfrm>
            <a:off x="7912100" y="4458649"/>
            <a:ext cx="457200" cy="0"/>
          </a:xfrm>
          <a:prstGeom prst="line">
            <a:avLst/>
          </a:prstGeom>
          <a:ln w="7620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89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5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公司簡介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54">
            <a:extLst>
              <a:ext uri="{FF2B5EF4-FFF2-40B4-BE49-F238E27FC236}">
                <a16:creationId xmlns:a16="http://schemas.microsoft.com/office/drawing/2014/main" id="{825AE0BF-9C50-4D5E-9797-FA6ECE1B3ED0}"/>
              </a:ext>
            </a:extLst>
          </p:cNvPr>
          <p:cNvCxnSpPr/>
          <p:nvPr/>
        </p:nvCxnSpPr>
        <p:spPr>
          <a:xfrm>
            <a:off x="2563828" y="3357106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42">
            <a:extLst>
              <a:ext uri="{FF2B5EF4-FFF2-40B4-BE49-F238E27FC236}">
                <a16:creationId xmlns:a16="http://schemas.microsoft.com/office/drawing/2014/main" id="{4B27E4D9-DB29-4655-9AB5-64DAC3B15DCD}"/>
              </a:ext>
            </a:extLst>
          </p:cNvPr>
          <p:cNvCxnSpPr>
            <a:cxnSpLocks/>
          </p:cNvCxnSpPr>
          <p:nvPr/>
        </p:nvCxnSpPr>
        <p:spPr>
          <a:xfrm>
            <a:off x="1470245" y="4559811"/>
            <a:ext cx="9550854" cy="0"/>
          </a:xfrm>
          <a:prstGeom prst="straightConnector1">
            <a:avLst/>
          </a:prstGeom>
          <a:ln w="57150">
            <a:solidFill>
              <a:srgbClr val="2C3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45">
            <a:extLst>
              <a:ext uri="{FF2B5EF4-FFF2-40B4-BE49-F238E27FC236}">
                <a16:creationId xmlns:a16="http://schemas.microsoft.com/office/drawing/2014/main" id="{B7771B3C-CB9A-4E2C-BD4D-7BAB0FB93262}"/>
              </a:ext>
            </a:extLst>
          </p:cNvPr>
          <p:cNvSpPr/>
          <p:nvPr/>
        </p:nvSpPr>
        <p:spPr>
          <a:xfrm>
            <a:off x="2452488" y="4451481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60" name="椭圆 45">
            <a:extLst>
              <a:ext uri="{FF2B5EF4-FFF2-40B4-BE49-F238E27FC236}">
                <a16:creationId xmlns:a16="http://schemas.microsoft.com/office/drawing/2014/main" id="{D9EAF502-6EA7-4446-B37F-B4EBC051C047}"/>
              </a:ext>
            </a:extLst>
          </p:cNvPr>
          <p:cNvSpPr/>
          <p:nvPr/>
        </p:nvSpPr>
        <p:spPr>
          <a:xfrm>
            <a:off x="8569355" y="4493252"/>
            <a:ext cx="174576" cy="174576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EDC761-AFA3-4E6F-8369-60809EA279FF}"/>
              </a:ext>
            </a:extLst>
          </p:cNvPr>
          <p:cNvSpPr txBox="1"/>
          <p:nvPr/>
        </p:nvSpPr>
        <p:spPr>
          <a:xfrm>
            <a:off x="2030662" y="469230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2011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E5E8BC-5259-436C-9D39-05963B198D3E}"/>
              </a:ext>
            </a:extLst>
          </p:cNvPr>
          <p:cNvSpPr/>
          <p:nvPr/>
        </p:nvSpPr>
        <p:spPr>
          <a:xfrm>
            <a:off x="1470245" y="2534216"/>
            <a:ext cx="2770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gogoro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</a:t>
            </a:r>
            <a:endParaRPr lang="zh-TW" altLang="en-US" sz="3600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A77C026-7793-4A3E-8DC1-87D3AC798892}"/>
              </a:ext>
            </a:extLst>
          </p:cNvPr>
          <p:cNvSpPr/>
          <p:nvPr/>
        </p:nvSpPr>
        <p:spPr>
          <a:xfrm>
            <a:off x="6644638" y="224432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募資到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億台幣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推出首款電動機車</a:t>
            </a:r>
            <a:endParaRPr lang="zh-TW" altLang="en-US" sz="3600" b="1" dirty="0"/>
          </a:p>
        </p:txBody>
      </p:sp>
      <p:cxnSp>
        <p:nvCxnSpPr>
          <p:cNvPr id="63" name="直接连接符 54">
            <a:extLst>
              <a:ext uri="{FF2B5EF4-FFF2-40B4-BE49-F238E27FC236}">
                <a16:creationId xmlns:a16="http://schemas.microsoft.com/office/drawing/2014/main" id="{ACB326D8-AC31-4AE7-A92D-BE4193DCB7AC}"/>
              </a:ext>
            </a:extLst>
          </p:cNvPr>
          <p:cNvCxnSpPr/>
          <p:nvPr/>
        </p:nvCxnSpPr>
        <p:spPr>
          <a:xfrm>
            <a:off x="8656643" y="3402571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C72D435-5704-436F-9EB7-14E67B7AF7C3}"/>
              </a:ext>
            </a:extLst>
          </p:cNvPr>
          <p:cNvSpPr txBox="1"/>
          <p:nvPr/>
        </p:nvSpPr>
        <p:spPr>
          <a:xfrm>
            <a:off x="8147529" y="469230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2C344B"/>
                </a:solidFill>
              </a:rPr>
              <a:t>2015</a:t>
            </a:r>
            <a:endParaRPr lang="zh-TW" altLang="en-US" sz="3200" b="1" dirty="0">
              <a:solidFill>
                <a:srgbClr val="2C344B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A69E1BB-0417-44DD-A275-85E0C40314A7}"/>
              </a:ext>
            </a:extLst>
          </p:cNvPr>
          <p:cNvSpPr/>
          <p:nvPr/>
        </p:nvSpPr>
        <p:spPr>
          <a:xfrm>
            <a:off x="4813379" y="466782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籌備期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99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5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公司簡介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41D9F3-D63F-4376-BFC8-7916660D6156}"/>
              </a:ext>
            </a:extLst>
          </p:cNvPr>
          <p:cNvSpPr txBox="1"/>
          <p:nvPr/>
        </p:nvSpPr>
        <p:spPr>
          <a:xfrm>
            <a:off x="1622049" y="2444159"/>
            <a:ext cx="3865161" cy="254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潤泰集團董事長尹衍樑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宏達電董事長王雪紅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策略夥伴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Panasonic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68B0F4-3797-40DF-94D9-9D546DF2E9DC}"/>
              </a:ext>
            </a:extLst>
          </p:cNvPr>
          <p:cNvSpPr/>
          <p:nvPr/>
        </p:nvSpPr>
        <p:spPr>
          <a:xfrm>
            <a:off x="2581396" y="1736273"/>
            <a:ext cx="2905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籌備期</a:t>
            </a:r>
            <a:endParaRPr lang="zh-TW" altLang="en-US" sz="40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821334-368B-459D-BD0B-2AF30421C48E}"/>
              </a:ext>
            </a:extLst>
          </p:cNvPr>
          <p:cNvSpPr/>
          <p:nvPr/>
        </p:nvSpPr>
        <p:spPr>
          <a:xfrm>
            <a:off x="7791137" y="1736273"/>
            <a:ext cx="2905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</a:t>
            </a:r>
            <a:endParaRPr lang="zh-TW" altLang="en-US" sz="40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FF3749-A921-4ECE-B273-BC6216E90E29}"/>
              </a:ext>
            </a:extLst>
          </p:cNvPr>
          <p:cNvSpPr txBox="1"/>
          <p:nvPr/>
        </p:nvSpPr>
        <p:spPr>
          <a:xfrm>
            <a:off x="7328186" y="2444159"/>
            <a:ext cx="2095445" cy="254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電池供應商</a:t>
            </a:r>
          </a:p>
        </p:txBody>
      </p:sp>
    </p:spTree>
    <p:extLst>
      <p:ext uri="{BB962C8B-B14F-4D97-AF65-F5344CB8AC3E}">
        <p14:creationId xmlns:p14="http://schemas.microsoft.com/office/powerpoint/2010/main" val="167271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ogoro Network">
            <a:extLst>
              <a:ext uri="{FF2B5EF4-FFF2-40B4-BE49-F238E27FC236}">
                <a16:creationId xmlns:a16="http://schemas.microsoft.com/office/drawing/2014/main" id="{CC8DE720-15E2-4865-A346-5C60CE9E0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1" t="19074" r="14350" b="21405"/>
          <a:stretch/>
        </p:blipFill>
        <p:spPr bwMode="auto">
          <a:xfrm>
            <a:off x="7322267" y="4151655"/>
            <a:ext cx="3003380" cy="13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231105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公司簡介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43" y="1247677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838244-7A8F-4B9F-BF66-02C80EEE194F}"/>
              </a:ext>
            </a:extLst>
          </p:cNvPr>
          <p:cNvSpPr/>
          <p:nvPr/>
        </p:nvSpPr>
        <p:spPr>
          <a:xfrm>
            <a:off x="1056687" y="4642596"/>
            <a:ext cx="4586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睿能創意營銷股份有限公司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1CE58C-A344-4EDA-ADE5-A95409843D16}"/>
              </a:ext>
            </a:extLst>
          </p:cNvPr>
          <p:cNvSpPr/>
          <p:nvPr/>
        </p:nvSpPr>
        <p:spPr>
          <a:xfrm>
            <a:off x="6792609" y="3458328"/>
            <a:ext cx="575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</a:t>
            </a:r>
            <a:r>
              <a:rPr lang="en-US" altLang="zh-TW" sz="3200" dirty="0" err="1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Smartscooter</a:t>
            </a:r>
            <a:endParaRPr lang="en-US" altLang="zh-TW" sz="3200" dirty="0">
              <a:solidFill>
                <a:srgbClr val="20212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極簡白Gogoro輕量智慧電動單車Eeyo 1登場！5大亮點一次看懂輔助模式和APP設計">
            <a:extLst>
              <a:ext uri="{FF2B5EF4-FFF2-40B4-BE49-F238E27FC236}">
                <a16:creationId xmlns:a16="http://schemas.microsoft.com/office/drawing/2014/main" id="{B44971A2-BDA2-4EB7-B7A0-5C9EFDC3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05" y="1203602"/>
            <a:ext cx="2205296" cy="220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1046A70-EC6C-4164-9169-BE4D906C311B}"/>
              </a:ext>
            </a:extLst>
          </p:cNvPr>
          <p:cNvSpPr txBox="1"/>
          <p:nvPr/>
        </p:nvSpPr>
        <p:spPr>
          <a:xfrm>
            <a:off x="1097509" y="5277384"/>
            <a:ext cx="458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負責在台的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銷售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及服務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82CDADB-57B6-49CD-B66B-3827110BAF28}"/>
              </a:ext>
            </a:extLst>
          </p:cNvPr>
          <p:cNvSpPr txBox="1"/>
          <p:nvPr/>
        </p:nvSpPr>
        <p:spPr>
          <a:xfrm>
            <a:off x="7209826" y="5277384"/>
            <a:ext cx="498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能源網路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的營運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6AB521-5EB2-40CB-93D1-CB139CCA4AD6}"/>
              </a:ext>
            </a:extLst>
          </p:cNvPr>
          <p:cNvSpPr/>
          <p:nvPr/>
        </p:nvSpPr>
        <p:spPr>
          <a:xfrm>
            <a:off x="2020563" y="3449966"/>
            <a:ext cx="4492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Gogoro </a:t>
            </a:r>
            <a:r>
              <a:rPr lang="en-US" altLang="zh-TW" sz="3200" dirty="0" err="1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eeyo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2018 NEW】Gogoro 重新詮釋經典1 系列- 我的中時娛樂- 翻爆">
            <a:extLst>
              <a:ext uri="{FF2B5EF4-FFF2-40B4-BE49-F238E27FC236}">
                <a16:creationId xmlns:a16="http://schemas.microsoft.com/office/drawing/2014/main" id="{23DC61D0-F2A5-4740-94BF-B7D7469D2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t="9909" r="51604" b="29578"/>
          <a:stretch/>
        </p:blipFill>
        <p:spPr bwMode="auto">
          <a:xfrm>
            <a:off x="7651461" y="1144481"/>
            <a:ext cx="2344992" cy="2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F2E8F7D-F522-431D-B4F9-214C711F0D43}"/>
              </a:ext>
            </a:extLst>
          </p:cNvPr>
          <p:cNvCxnSpPr>
            <a:cxnSpLocks/>
          </p:cNvCxnSpPr>
          <p:nvPr/>
        </p:nvCxnSpPr>
        <p:spPr>
          <a:xfrm>
            <a:off x="733709" y="4158127"/>
            <a:ext cx="10771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5E467A25-89DC-4027-BC27-BCCA68D29021}"/>
              </a:ext>
            </a:extLst>
          </p:cNvPr>
          <p:cNvCxnSpPr>
            <a:cxnSpLocks/>
          </p:cNvCxnSpPr>
          <p:nvPr/>
        </p:nvCxnSpPr>
        <p:spPr>
          <a:xfrm>
            <a:off x="6096000" y="4296464"/>
            <a:ext cx="0" cy="1738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3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9765" y="3047449"/>
            <a:ext cx="4532469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平台破壞式創新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7231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">
            <a:extLst>
              <a:ext uri="{FF2B5EF4-FFF2-40B4-BE49-F238E27FC236}">
                <a16:creationId xmlns:a16="http://schemas.microsoft.com/office/drawing/2014/main" id="{476CF856-DD70-4968-A3C7-21A78E8FD7B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2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破壞式創新</a:t>
            </a:r>
            <a:endParaRPr lang="zh-CN" altLang="en-US" sz="2400" b="1" dirty="0">
              <a:solidFill>
                <a:srgbClr val="2127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5" name="图片 36">
            <a:extLst>
              <a:ext uri="{FF2B5EF4-FFF2-40B4-BE49-F238E27FC236}">
                <a16:creationId xmlns:a16="http://schemas.microsoft.com/office/drawing/2014/main" id="{67687A46-1E4D-44E2-9B9B-48FDF8D98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221012" y="127770"/>
            <a:ext cx="1002244" cy="1068651"/>
          </a:xfrm>
          <a:prstGeom prst="rect">
            <a:avLst/>
          </a:prstGeom>
        </p:spPr>
      </p:pic>
      <p:pic>
        <p:nvPicPr>
          <p:cNvPr id="6" name="Picture 2" descr="File:Gogoro.svg - Wikipedia">
            <a:extLst>
              <a:ext uri="{FF2B5EF4-FFF2-40B4-BE49-F238E27FC236}">
                <a16:creationId xmlns:a16="http://schemas.microsoft.com/office/drawing/2014/main" id="{63B740B6-0BFC-42E4-BD9C-1E028E1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06" y="558332"/>
            <a:ext cx="1356714" cy="3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PA_文本框 1">
            <a:extLst>
              <a:ext uri="{FF2B5EF4-FFF2-40B4-BE49-F238E27FC236}">
                <a16:creationId xmlns:a16="http://schemas.microsoft.com/office/drawing/2014/main" id="{B805BCBB-5BDD-4E3E-B894-308736C0C2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47702" y="3442292"/>
            <a:ext cx="7083670" cy="5513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TW" altLang="en-US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什麼是                           </a:t>
            </a:r>
            <a:r>
              <a:rPr lang="en-US" altLang="zh-TW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?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CC21A2-286B-4E55-998E-5D4F9F758B69}"/>
              </a:ext>
            </a:extLst>
          </p:cNvPr>
          <p:cNvSpPr/>
          <p:nvPr/>
        </p:nvSpPr>
        <p:spPr>
          <a:xfrm>
            <a:off x="4799899" y="3070267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>
                <a:solidFill>
                  <a:srgbClr val="2127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「破壞式創新」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0746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1529</Words>
  <Application>Microsoft Office PowerPoint</Application>
  <PresentationFormat>寬螢幕</PresentationFormat>
  <Paragraphs>251</Paragraphs>
  <Slides>45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Adobe 黑体 Std R</vt:lpstr>
      <vt:lpstr>微软雅黑</vt:lpstr>
      <vt:lpstr>微軟正黑體</vt:lpstr>
      <vt:lpstr>Aparajita</vt:lpstr>
      <vt:lpstr>Arial</vt:lpstr>
      <vt:lpstr>Calibri</vt:lpstr>
      <vt:lpstr>Calibri Light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陳松林</cp:lastModifiedBy>
  <cp:revision>333</cp:revision>
  <dcterms:created xsi:type="dcterms:W3CDTF">2020-08-06T03:23:41Z</dcterms:created>
  <dcterms:modified xsi:type="dcterms:W3CDTF">2021-11-23T09:02:23Z</dcterms:modified>
</cp:coreProperties>
</file>