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3" r:id="rId3"/>
    <p:sldId id="313" r:id="rId4"/>
    <p:sldId id="314" r:id="rId5"/>
    <p:sldId id="315" r:id="rId6"/>
    <p:sldId id="257" r:id="rId7"/>
    <p:sldId id="282" r:id="rId8"/>
    <p:sldId id="279" r:id="rId9"/>
    <p:sldId id="281" r:id="rId10"/>
    <p:sldId id="258" r:id="rId11"/>
    <p:sldId id="259" r:id="rId12"/>
    <p:sldId id="283" r:id="rId13"/>
    <p:sldId id="261" r:id="rId14"/>
    <p:sldId id="319" r:id="rId15"/>
    <p:sldId id="320" r:id="rId16"/>
    <p:sldId id="321" r:id="rId17"/>
    <p:sldId id="284" r:id="rId18"/>
    <p:sldId id="287" r:id="rId19"/>
    <p:sldId id="357" r:id="rId20"/>
    <p:sldId id="294" r:id="rId21"/>
    <p:sldId id="322" r:id="rId22"/>
    <p:sldId id="323" r:id="rId23"/>
    <p:sldId id="354" r:id="rId24"/>
    <p:sldId id="355" r:id="rId25"/>
    <p:sldId id="356" r:id="rId26"/>
    <p:sldId id="324" r:id="rId27"/>
    <p:sldId id="326" r:id="rId28"/>
    <p:sldId id="348" r:id="rId29"/>
    <p:sldId id="318" r:id="rId30"/>
    <p:sldId id="280" r:id="rId31"/>
    <p:sldId id="265" r:id="rId32"/>
    <p:sldId id="266" r:id="rId33"/>
    <p:sldId id="358" r:id="rId34"/>
    <p:sldId id="359" r:id="rId35"/>
    <p:sldId id="360" r:id="rId36"/>
    <p:sldId id="317" r:id="rId37"/>
    <p:sldId id="458" r:id="rId38"/>
    <p:sldId id="464" r:id="rId39"/>
    <p:sldId id="465" r:id="rId40"/>
    <p:sldId id="466" r:id="rId41"/>
    <p:sldId id="467" r:id="rId42"/>
    <p:sldId id="316" r:id="rId43"/>
    <p:sldId id="411" r:id="rId44"/>
    <p:sldId id="388" r:id="rId45"/>
    <p:sldId id="325" r:id="rId46"/>
    <p:sldId id="327" r:id="rId47"/>
    <p:sldId id="328" r:id="rId48"/>
    <p:sldId id="350" r:id="rId49"/>
    <p:sldId id="381" r:id="rId50"/>
    <p:sldId id="342" r:id="rId51"/>
    <p:sldId id="387" r:id="rId52"/>
    <p:sldId id="386" r:id="rId53"/>
    <p:sldId id="391" r:id="rId54"/>
    <p:sldId id="376" r:id="rId55"/>
    <p:sldId id="424" r:id="rId56"/>
    <p:sldId id="46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D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26630-BFAF-486D-B907-6F441C0532A9}" v="654" dt="2021-12-20T23:49:56.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no Escudeiro" userId="866ef74d-6fed-4278-96a8-2b77f2e68b55" providerId="ADAL" clId="{E8826630-BFAF-486D-B907-6F441C0532A9}"/>
    <pc:docChg chg="undo custSel addSld delSld modSld sldOrd">
      <pc:chgData name="Nuno Escudeiro" userId="866ef74d-6fed-4278-96a8-2b77f2e68b55" providerId="ADAL" clId="{E8826630-BFAF-486D-B907-6F441C0532A9}" dt="2021-12-20T23:52:45.735" v="1643" actId="113"/>
      <pc:docMkLst>
        <pc:docMk/>
      </pc:docMkLst>
      <pc:sldChg chg="modSp mod">
        <pc:chgData name="Nuno Escudeiro" userId="866ef74d-6fed-4278-96a8-2b77f2e68b55" providerId="ADAL" clId="{E8826630-BFAF-486D-B907-6F441C0532A9}" dt="2021-12-20T19:33:29.141" v="35" actId="20577"/>
        <pc:sldMkLst>
          <pc:docMk/>
          <pc:sldMk cId="1733376252" sldId="256"/>
        </pc:sldMkLst>
        <pc:spChg chg="mod">
          <ac:chgData name="Nuno Escudeiro" userId="866ef74d-6fed-4278-96a8-2b77f2e68b55" providerId="ADAL" clId="{E8826630-BFAF-486D-B907-6F441C0532A9}" dt="2021-12-20T19:33:29.141" v="35" actId="20577"/>
          <ac:spMkLst>
            <pc:docMk/>
            <pc:sldMk cId="1733376252" sldId="256"/>
            <ac:spMk id="3" creationId="{00000000-0000-0000-0000-000000000000}"/>
          </ac:spMkLst>
        </pc:spChg>
      </pc:sldChg>
      <pc:sldChg chg="add">
        <pc:chgData name="Nuno Escudeiro" userId="866ef74d-6fed-4278-96a8-2b77f2e68b55" providerId="ADAL" clId="{E8826630-BFAF-486D-B907-6F441C0532A9}" dt="2021-12-20T20:08:34.086" v="578"/>
        <pc:sldMkLst>
          <pc:docMk/>
          <pc:sldMk cId="1519423642" sldId="257"/>
        </pc:sldMkLst>
      </pc:sldChg>
      <pc:sldChg chg="add modAnim">
        <pc:chgData name="Nuno Escudeiro" userId="866ef74d-6fed-4278-96a8-2b77f2e68b55" providerId="ADAL" clId="{E8826630-BFAF-486D-B907-6F441C0532A9}" dt="2021-12-20T20:19:47.112" v="627"/>
        <pc:sldMkLst>
          <pc:docMk/>
          <pc:sldMk cId="2545421495" sldId="258"/>
        </pc:sldMkLst>
      </pc:sldChg>
      <pc:sldChg chg="add modAnim">
        <pc:chgData name="Nuno Escudeiro" userId="866ef74d-6fed-4278-96a8-2b77f2e68b55" providerId="ADAL" clId="{E8826630-BFAF-486D-B907-6F441C0532A9}" dt="2021-12-20T20:19:52.546" v="628"/>
        <pc:sldMkLst>
          <pc:docMk/>
          <pc:sldMk cId="1476084774" sldId="259"/>
        </pc:sldMkLst>
      </pc:sldChg>
      <pc:sldChg chg="addSp delSp add mod modAnim">
        <pc:chgData name="Nuno Escudeiro" userId="866ef74d-6fed-4278-96a8-2b77f2e68b55" providerId="ADAL" clId="{E8826630-BFAF-486D-B907-6F441C0532A9}" dt="2021-12-20T20:20:03.877" v="630"/>
        <pc:sldMkLst>
          <pc:docMk/>
          <pc:sldMk cId="1800939236" sldId="261"/>
        </pc:sldMkLst>
        <pc:spChg chg="add del">
          <ac:chgData name="Nuno Escudeiro" userId="866ef74d-6fed-4278-96a8-2b77f2e68b55" providerId="ADAL" clId="{E8826630-BFAF-486D-B907-6F441C0532A9}" dt="2021-12-20T20:11:42.070" v="583" actId="478"/>
          <ac:spMkLst>
            <pc:docMk/>
            <pc:sldMk cId="1800939236" sldId="261"/>
            <ac:spMk id="6" creationId="{00000000-0000-0000-0000-000000000000}"/>
          </ac:spMkLst>
        </pc:spChg>
      </pc:sldChg>
      <pc:sldChg chg="modSp mod">
        <pc:chgData name="Nuno Escudeiro" userId="866ef74d-6fed-4278-96a8-2b77f2e68b55" providerId="ADAL" clId="{E8826630-BFAF-486D-B907-6F441C0532A9}" dt="2021-12-20T19:43:51.255" v="126" actId="207"/>
        <pc:sldMkLst>
          <pc:docMk/>
          <pc:sldMk cId="1254203681" sldId="263"/>
        </pc:sldMkLst>
        <pc:spChg chg="mod">
          <ac:chgData name="Nuno Escudeiro" userId="866ef74d-6fed-4278-96a8-2b77f2e68b55" providerId="ADAL" clId="{E8826630-BFAF-486D-B907-6F441C0532A9}" dt="2021-12-20T19:40:24.610" v="125" actId="207"/>
          <ac:spMkLst>
            <pc:docMk/>
            <pc:sldMk cId="1254203681" sldId="263"/>
            <ac:spMk id="2" creationId="{00000000-0000-0000-0000-000000000000}"/>
          </ac:spMkLst>
        </pc:spChg>
        <pc:spChg chg="mod">
          <ac:chgData name="Nuno Escudeiro" userId="866ef74d-6fed-4278-96a8-2b77f2e68b55" providerId="ADAL" clId="{E8826630-BFAF-486D-B907-6F441C0532A9}" dt="2021-12-20T19:43:51.255" v="126" actId="207"/>
          <ac:spMkLst>
            <pc:docMk/>
            <pc:sldMk cId="1254203681" sldId="263"/>
            <ac:spMk id="3" creationId="{00000000-0000-0000-0000-000000000000}"/>
          </ac:spMkLst>
        </pc:spChg>
        <pc:spChg chg="mod">
          <ac:chgData name="Nuno Escudeiro" userId="866ef74d-6fed-4278-96a8-2b77f2e68b55" providerId="ADAL" clId="{E8826630-BFAF-486D-B907-6F441C0532A9}" dt="2021-12-20T19:39:08.668" v="97" actId="20577"/>
          <ac:spMkLst>
            <pc:docMk/>
            <pc:sldMk cId="1254203681" sldId="263"/>
            <ac:spMk id="4" creationId="{00000000-0000-0000-0000-000000000000}"/>
          </ac:spMkLst>
        </pc:spChg>
      </pc:sldChg>
      <pc:sldChg chg="add">
        <pc:chgData name="Nuno Escudeiro" userId="866ef74d-6fed-4278-96a8-2b77f2e68b55" providerId="ADAL" clId="{E8826630-BFAF-486D-B907-6F441C0532A9}" dt="2021-12-20T23:15:02.465" v="1340"/>
        <pc:sldMkLst>
          <pc:docMk/>
          <pc:sldMk cId="0" sldId="265"/>
        </pc:sldMkLst>
      </pc:sldChg>
      <pc:sldChg chg="add">
        <pc:chgData name="Nuno Escudeiro" userId="866ef74d-6fed-4278-96a8-2b77f2e68b55" providerId="ADAL" clId="{E8826630-BFAF-486D-B907-6F441C0532A9}" dt="2021-12-20T23:15:02.465" v="1340"/>
        <pc:sldMkLst>
          <pc:docMk/>
          <pc:sldMk cId="0" sldId="266"/>
        </pc:sldMkLst>
      </pc:sldChg>
      <pc:sldChg chg="del">
        <pc:chgData name="Nuno Escudeiro" userId="866ef74d-6fed-4278-96a8-2b77f2e68b55" providerId="ADAL" clId="{E8826630-BFAF-486D-B907-6F441C0532A9}" dt="2021-12-20T19:44:04.477" v="128" actId="47"/>
        <pc:sldMkLst>
          <pc:docMk/>
          <pc:sldMk cId="989241711" sldId="272"/>
        </pc:sldMkLst>
      </pc:sldChg>
      <pc:sldChg chg="del">
        <pc:chgData name="Nuno Escudeiro" userId="866ef74d-6fed-4278-96a8-2b77f2e68b55" providerId="ADAL" clId="{E8826630-BFAF-486D-B907-6F441C0532A9}" dt="2021-12-20T23:07:02.555" v="1097" actId="47"/>
        <pc:sldMkLst>
          <pc:docMk/>
          <pc:sldMk cId="2824010167" sldId="276"/>
        </pc:sldMkLst>
      </pc:sldChg>
      <pc:sldChg chg="del">
        <pc:chgData name="Nuno Escudeiro" userId="866ef74d-6fed-4278-96a8-2b77f2e68b55" providerId="ADAL" clId="{E8826630-BFAF-486D-B907-6F441C0532A9}" dt="2021-12-20T23:07:02.555" v="1097" actId="47"/>
        <pc:sldMkLst>
          <pc:docMk/>
          <pc:sldMk cId="2177695615" sldId="278"/>
        </pc:sldMkLst>
      </pc:sldChg>
      <pc:sldChg chg="add">
        <pc:chgData name="Nuno Escudeiro" userId="866ef74d-6fed-4278-96a8-2b77f2e68b55" providerId="ADAL" clId="{E8826630-BFAF-486D-B907-6F441C0532A9}" dt="2021-12-20T20:08:34.086" v="578"/>
        <pc:sldMkLst>
          <pc:docMk/>
          <pc:sldMk cId="734539093" sldId="279"/>
        </pc:sldMkLst>
      </pc:sldChg>
      <pc:sldChg chg="addSp delSp modSp add mod delAnim modAnim">
        <pc:chgData name="Nuno Escudeiro" userId="866ef74d-6fed-4278-96a8-2b77f2e68b55" providerId="ADAL" clId="{E8826630-BFAF-486D-B907-6F441C0532A9}" dt="2021-12-20T23:13:42.366" v="1339" actId="20577"/>
        <pc:sldMkLst>
          <pc:docMk/>
          <pc:sldMk cId="1565136919" sldId="280"/>
        </pc:sldMkLst>
        <pc:spChg chg="mod">
          <ac:chgData name="Nuno Escudeiro" userId="866ef74d-6fed-4278-96a8-2b77f2e68b55" providerId="ADAL" clId="{E8826630-BFAF-486D-B907-6F441C0532A9}" dt="2021-12-20T23:05:12.818" v="1096" actId="20577"/>
          <ac:spMkLst>
            <pc:docMk/>
            <pc:sldMk cId="1565136919" sldId="280"/>
            <ac:spMk id="2" creationId="{00000000-0000-0000-0000-000000000000}"/>
          </ac:spMkLst>
        </pc:spChg>
        <pc:spChg chg="mod">
          <ac:chgData name="Nuno Escudeiro" userId="866ef74d-6fed-4278-96a8-2b77f2e68b55" providerId="ADAL" clId="{E8826630-BFAF-486D-B907-6F441C0532A9}" dt="2021-12-20T23:04:56.936" v="1067" actId="1076"/>
          <ac:spMkLst>
            <pc:docMk/>
            <pc:sldMk cId="1565136919" sldId="280"/>
            <ac:spMk id="3" creationId="{00000000-0000-0000-0000-000000000000}"/>
          </ac:spMkLst>
        </pc:spChg>
        <pc:spChg chg="del">
          <ac:chgData name="Nuno Escudeiro" userId="866ef74d-6fed-4278-96a8-2b77f2e68b55" providerId="ADAL" clId="{E8826630-BFAF-486D-B907-6F441C0532A9}" dt="2021-12-20T23:04:53.385" v="1066" actId="478"/>
          <ac:spMkLst>
            <pc:docMk/>
            <pc:sldMk cId="1565136919" sldId="280"/>
            <ac:spMk id="5" creationId="{00000000-0000-0000-0000-000000000000}"/>
          </ac:spMkLst>
        </pc:spChg>
        <pc:spChg chg="add mod">
          <ac:chgData name="Nuno Escudeiro" userId="866ef74d-6fed-4278-96a8-2b77f2e68b55" providerId="ADAL" clId="{E8826630-BFAF-486D-B907-6F441C0532A9}" dt="2021-12-20T23:13:42.366" v="1339" actId="20577"/>
          <ac:spMkLst>
            <pc:docMk/>
            <pc:sldMk cId="1565136919" sldId="280"/>
            <ac:spMk id="6" creationId="{B2155550-2E2D-4BE1-A756-8400E8056514}"/>
          </ac:spMkLst>
        </pc:spChg>
      </pc:sldChg>
      <pc:sldChg chg="add del">
        <pc:chgData name="Nuno Escudeiro" userId="866ef74d-6fed-4278-96a8-2b77f2e68b55" providerId="ADAL" clId="{E8826630-BFAF-486D-B907-6F441C0532A9}" dt="2021-12-20T20:09:01.508" v="579" actId="47"/>
        <pc:sldMkLst>
          <pc:docMk/>
          <pc:sldMk cId="2234659755" sldId="280"/>
        </pc:sldMkLst>
      </pc:sldChg>
      <pc:sldChg chg="add modAnim">
        <pc:chgData name="Nuno Escudeiro" userId="866ef74d-6fed-4278-96a8-2b77f2e68b55" providerId="ADAL" clId="{E8826630-BFAF-486D-B907-6F441C0532A9}" dt="2021-12-20T20:19:41.764" v="626"/>
        <pc:sldMkLst>
          <pc:docMk/>
          <pc:sldMk cId="763880935" sldId="281"/>
        </pc:sldMkLst>
      </pc:sldChg>
      <pc:sldChg chg="add modAnim">
        <pc:chgData name="Nuno Escudeiro" userId="866ef74d-6fed-4278-96a8-2b77f2e68b55" providerId="ADAL" clId="{E8826630-BFAF-486D-B907-6F441C0532A9}" dt="2021-12-20T20:19:33.860" v="625"/>
        <pc:sldMkLst>
          <pc:docMk/>
          <pc:sldMk cId="1458848527" sldId="282"/>
        </pc:sldMkLst>
      </pc:sldChg>
      <pc:sldChg chg="delSp add mod delAnim modAnim">
        <pc:chgData name="Nuno Escudeiro" userId="866ef74d-6fed-4278-96a8-2b77f2e68b55" providerId="ADAL" clId="{E8826630-BFAF-486D-B907-6F441C0532A9}" dt="2021-12-20T20:19:58.909" v="629"/>
        <pc:sldMkLst>
          <pc:docMk/>
          <pc:sldMk cId="1747660871" sldId="283"/>
        </pc:sldMkLst>
        <pc:picChg chg="del">
          <ac:chgData name="Nuno Escudeiro" userId="866ef74d-6fed-4278-96a8-2b77f2e68b55" providerId="ADAL" clId="{E8826630-BFAF-486D-B907-6F441C0532A9}" dt="2021-12-20T20:11:21.204" v="581" actId="478"/>
          <ac:picMkLst>
            <pc:docMk/>
            <pc:sldMk cId="1747660871" sldId="283"/>
            <ac:picMk id="5" creationId="{00000000-0000-0000-0000-000000000000}"/>
          </ac:picMkLst>
        </pc:picChg>
      </pc:sldChg>
      <pc:sldChg chg="add">
        <pc:chgData name="Nuno Escudeiro" userId="866ef74d-6fed-4278-96a8-2b77f2e68b55" providerId="ADAL" clId="{E8826630-BFAF-486D-B907-6F441C0532A9}" dt="2021-12-20T20:21:48.348" v="635"/>
        <pc:sldMkLst>
          <pc:docMk/>
          <pc:sldMk cId="3432102098" sldId="284"/>
        </pc:sldMkLst>
      </pc:sldChg>
      <pc:sldChg chg="add modAnim">
        <pc:chgData name="Nuno Escudeiro" userId="866ef74d-6fed-4278-96a8-2b77f2e68b55" providerId="ADAL" clId="{E8826630-BFAF-486D-B907-6F441C0532A9}" dt="2021-12-20T20:21:56.158" v="636"/>
        <pc:sldMkLst>
          <pc:docMk/>
          <pc:sldMk cId="3009812811" sldId="287"/>
        </pc:sldMkLst>
      </pc:sldChg>
      <pc:sldChg chg="del">
        <pc:chgData name="Nuno Escudeiro" userId="866ef74d-6fed-4278-96a8-2b77f2e68b55" providerId="ADAL" clId="{E8826630-BFAF-486D-B907-6F441C0532A9}" dt="2021-12-20T23:07:02.555" v="1097" actId="47"/>
        <pc:sldMkLst>
          <pc:docMk/>
          <pc:sldMk cId="2891706521" sldId="288"/>
        </pc:sldMkLst>
      </pc:sldChg>
      <pc:sldChg chg="del">
        <pc:chgData name="Nuno Escudeiro" userId="866ef74d-6fed-4278-96a8-2b77f2e68b55" providerId="ADAL" clId="{E8826630-BFAF-486D-B907-6F441C0532A9}" dt="2021-12-20T23:07:02.555" v="1097" actId="47"/>
        <pc:sldMkLst>
          <pc:docMk/>
          <pc:sldMk cId="329741157" sldId="290"/>
        </pc:sldMkLst>
      </pc:sldChg>
      <pc:sldChg chg="del">
        <pc:chgData name="Nuno Escudeiro" userId="866ef74d-6fed-4278-96a8-2b77f2e68b55" providerId="ADAL" clId="{E8826630-BFAF-486D-B907-6F441C0532A9}" dt="2021-12-20T23:07:02.555" v="1097" actId="47"/>
        <pc:sldMkLst>
          <pc:docMk/>
          <pc:sldMk cId="415221899" sldId="291"/>
        </pc:sldMkLst>
      </pc:sldChg>
      <pc:sldChg chg="del">
        <pc:chgData name="Nuno Escudeiro" userId="866ef74d-6fed-4278-96a8-2b77f2e68b55" providerId="ADAL" clId="{E8826630-BFAF-486D-B907-6F441C0532A9}" dt="2021-12-20T23:07:02.555" v="1097" actId="47"/>
        <pc:sldMkLst>
          <pc:docMk/>
          <pc:sldMk cId="3225968926" sldId="292"/>
        </pc:sldMkLst>
      </pc:sldChg>
      <pc:sldChg chg="del">
        <pc:chgData name="Nuno Escudeiro" userId="866ef74d-6fed-4278-96a8-2b77f2e68b55" providerId="ADAL" clId="{E8826630-BFAF-486D-B907-6F441C0532A9}" dt="2021-12-20T23:07:02.555" v="1097" actId="47"/>
        <pc:sldMkLst>
          <pc:docMk/>
          <pc:sldMk cId="3390615043" sldId="293"/>
        </pc:sldMkLst>
      </pc:sldChg>
      <pc:sldChg chg="add">
        <pc:chgData name="Nuno Escudeiro" userId="866ef74d-6fed-4278-96a8-2b77f2e68b55" providerId="ADAL" clId="{E8826630-BFAF-486D-B907-6F441C0532A9}" dt="2021-12-20T22:48:31.221" v="713"/>
        <pc:sldMkLst>
          <pc:docMk/>
          <pc:sldMk cId="3688447070" sldId="294"/>
        </pc:sldMkLst>
      </pc:sldChg>
      <pc:sldChg chg="del">
        <pc:chgData name="Nuno Escudeiro" userId="866ef74d-6fed-4278-96a8-2b77f2e68b55" providerId="ADAL" clId="{E8826630-BFAF-486D-B907-6F441C0532A9}" dt="2021-12-20T23:07:02.555" v="1097" actId="47"/>
        <pc:sldMkLst>
          <pc:docMk/>
          <pc:sldMk cId="298080444" sldId="295"/>
        </pc:sldMkLst>
      </pc:sldChg>
      <pc:sldChg chg="del">
        <pc:chgData name="Nuno Escudeiro" userId="866ef74d-6fed-4278-96a8-2b77f2e68b55" providerId="ADAL" clId="{E8826630-BFAF-486D-B907-6F441C0532A9}" dt="2021-12-20T23:07:02.555" v="1097" actId="47"/>
        <pc:sldMkLst>
          <pc:docMk/>
          <pc:sldMk cId="248546873" sldId="296"/>
        </pc:sldMkLst>
      </pc:sldChg>
      <pc:sldChg chg="del">
        <pc:chgData name="Nuno Escudeiro" userId="866ef74d-6fed-4278-96a8-2b77f2e68b55" providerId="ADAL" clId="{E8826630-BFAF-486D-B907-6F441C0532A9}" dt="2021-12-20T23:07:02.555" v="1097" actId="47"/>
        <pc:sldMkLst>
          <pc:docMk/>
          <pc:sldMk cId="1565664943" sldId="297"/>
        </pc:sldMkLst>
      </pc:sldChg>
      <pc:sldChg chg="del">
        <pc:chgData name="Nuno Escudeiro" userId="866ef74d-6fed-4278-96a8-2b77f2e68b55" providerId="ADAL" clId="{E8826630-BFAF-486D-B907-6F441C0532A9}" dt="2021-12-20T23:07:02.555" v="1097" actId="47"/>
        <pc:sldMkLst>
          <pc:docMk/>
          <pc:sldMk cId="2493239007" sldId="298"/>
        </pc:sldMkLst>
      </pc:sldChg>
      <pc:sldChg chg="del">
        <pc:chgData name="Nuno Escudeiro" userId="866ef74d-6fed-4278-96a8-2b77f2e68b55" providerId="ADAL" clId="{E8826630-BFAF-486D-B907-6F441C0532A9}" dt="2021-12-20T23:07:02.555" v="1097" actId="47"/>
        <pc:sldMkLst>
          <pc:docMk/>
          <pc:sldMk cId="876979526" sldId="299"/>
        </pc:sldMkLst>
      </pc:sldChg>
      <pc:sldChg chg="del">
        <pc:chgData name="Nuno Escudeiro" userId="866ef74d-6fed-4278-96a8-2b77f2e68b55" providerId="ADAL" clId="{E8826630-BFAF-486D-B907-6F441C0532A9}" dt="2021-12-20T23:07:02.555" v="1097" actId="47"/>
        <pc:sldMkLst>
          <pc:docMk/>
          <pc:sldMk cId="1591281948" sldId="300"/>
        </pc:sldMkLst>
      </pc:sldChg>
      <pc:sldChg chg="del">
        <pc:chgData name="Nuno Escudeiro" userId="866ef74d-6fed-4278-96a8-2b77f2e68b55" providerId="ADAL" clId="{E8826630-BFAF-486D-B907-6F441C0532A9}" dt="2021-12-20T23:07:02.555" v="1097" actId="47"/>
        <pc:sldMkLst>
          <pc:docMk/>
          <pc:sldMk cId="883836579" sldId="301"/>
        </pc:sldMkLst>
      </pc:sldChg>
      <pc:sldChg chg="del">
        <pc:chgData name="Nuno Escudeiro" userId="866ef74d-6fed-4278-96a8-2b77f2e68b55" providerId="ADAL" clId="{E8826630-BFAF-486D-B907-6F441C0532A9}" dt="2021-12-20T23:07:02.555" v="1097" actId="47"/>
        <pc:sldMkLst>
          <pc:docMk/>
          <pc:sldMk cId="3057788445" sldId="302"/>
        </pc:sldMkLst>
      </pc:sldChg>
      <pc:sldChg chg="del">
        <pc:chgData name="Nuno Escudeiro" userId="866ef74d-6fed-4278-96a8-2b77f2e68b55" providerId="ADAL" clId="{E8826630-BFAF-486D-B907-6F441C0532A9}" dt="2021-12-20T23:07:02.555" v="1097" actId="47"/>
        <pc:sldMkLst>
          <pc:docMk/>
          <pc:sldMk cId="300626859" sldId="303"/>
        </pc:sldMkLst>
      </pc:sldChg>
      <pc:sldChg chg="del">
        <pc:chgData name="Nuno Escudeiro" userId="866ef74d-6fed-4278-96a8-2b77f2e68b55" providerId="ADAL" clId="{E8826630-BFAF-486D-B907-6F441C0532A9}" dt="2021-12-20T23:07:02.555" v="1097" actId="47"/>
        <pc:sldMkLst>
          <pc:docMk/>
          <pc:sldMk cId="338703706" sldId="304"/>
        </pc:sldMkLst>
      </pc:sldChg>
      <pc:sldChg chg="del">
        <pc:chgData name="Nuno Escudeiro" userId="866ef74d-6fed-4278-96a8-2b77f2e68b55" providerId="ADAL" clId="{E8826630-BFAF-486D-B907-6F441C0532A9}" dt="2021-12-20T23:07:02.555" v="1097" actId="47"/>
        <pc:sldMkLst>
          <pc:docMk/>
          <pc:sldMk cId="3463728945" sldId="305"/>
        </pc:sldMkLst>
      </pc:sldChg>
      <pc:sldChg chg="del">
        <pc:chgData name="Nuno Escudeiro" userId="866ef74d-6fed-4278-96a8-2b77f2e68b55" providerId="ADAL" clId="{E8826630-BFAF-486D-B907-6F441C0532A9}" dt="2021-12-20T23:07:02.555" v="1097" actId="47"/>
        <pc:sldMkLst>
          <pc:docMk/>
          <pc:sldMk cId="2973444887" sldId="306"/>
        </pc:sldMkLst>
      </pc:sldChg>
      <pc:sldChg chg="del">
        <pc:chgData name="Nuno Escudeiro" userId="866ef74d-6fed-4278-96a8-2b77f2e68b55" providerId="ADAL" clId="{E8826630-BFAF-486D-B907-6F441C0532A9}" dt="2021-12-20T23:07:02.555" v="1097" actId="47"/>
        <pc:sldMkLst>
          <pc:docMk/>
          <pc:sldMk cId="3313768120" sldId="307"/>
        </pc:sldMkLst>
      </pc:sldChg>
      <pc:sldChg chg="del">
        <pc:chgData name="Nuno Escudeiro" userId="866ef74d-6fed-4278-96a8-2b77f2e68b55" providerId="ADAL" clId="{E8826630-BFAF-486D-B907-6F441C0532A9}" dt="2021-12-20T23:07:02.555" v="1097" actId="47"/>
        <pc:sldMkLst>
          <pc:docMk/>
          <pc:sldMk cId="2311355484" sldId="308"/>
        </pc:sldMkLst>
      </pc:sldChg>
      <pc:sldChg chg="del">
        <pc:chgData name="Nuno Escudeiro" userId="866ef74d-6fed-4278-96a8-2b77f2e68b55" providerId="ADAL" clId="{E8826630-BFAF-486D-B907-6F441C0532A9}" dt="2021-12-20T23:07:02.555" v="1097" actId="47"/>
        <pc:sldMkLst>
          <pc:docMk/>
          <pc:sldMk cId="2860671462" sldId="309"/>
        </pc:sldMkLst>
      </pc:sldChg>
      <pc:sldChg chg="del">
        <pc:chgData name="Nuno Escudeiro" userId="866ef74d-6fed-4278-96a8-2b77f2e68b55" providerId="ADAL" clId="{E8826630-BFAF-486D-B907-6F441C0532A9}" dt="2021-12-20T23:07:02.555" v="1097" actId="47"/>
        <pc:sldMkLst>
          <pc:docMk/>
          <pc:sldMk cId="1624769583" sldId="310"/>
        </pc:sldMkLst>
      </pc:sldChg>
      <pc:sldChg chg="del">
        <pc:chgData name="Nuno Escudeiro" userId="866ef74d-6fed-4278-96a8-2b77f2e68b55" providerId="ADAL" clId="{E8826630-BFAF-486D-B907-6F441C0532A9}" dt="2021-12-20T23:07:02.555" v="1097" actId="47"/>
        <pc:sldMkLst>
          <pc:docMk/>
          <pc:sldMk cId="2843322815" sldId="311"/>
        </pc:sldMkLst>
      </pc:sldChg>
      <pc:sldChg chg="del">
        <pc:chgData name="Nuno Escudeiro" userId="866ef74d-6fed-4278-96a8-2b77f2e68b55" providerId="ADAL" clId="{E8826630-BFAF-486D-B907-6F441C0532A9}" dt="2021-12-20T23:07:02.555" v="1097" actId="47"/>
        <pc:sldMkLst>
          <pc:docMk/>
          <pc:sldMk cId="1160366334" sldId="312"/>
        </pc:sldMkLst>
      </pc:sldChg>
      <pc:sldChg chg="modSp add mod setBg">
        <pc:chgData name="Nuno Escudeiro" userId="866ef74d-6fed-4278-96a8-2b77f2e68b55" providerId="ADAL" clId="{E8826630-BFAF-486D-B907-6F441C0532A9}" dt="2021-12-20T19:50:08.477" v="332" actId="113"/>
        <pc:sldMkLst>
          <pc:docMk/>
          <pc:sldMk cId="1233416903" sldId="313"/>
        </pc:sldMkLst>
        <pc:spChg chg="mod">
          <ac:chgData name="Nuno Escudeiro" userId="866ef74d-6fed-4278-96a8-2b77f2e68b55" providerId="ADAL" clId="{E8826630-BFAF-486D-B907-6F441C0532A9}" dt="2021-12-20T19:44:20.249" v="171" actId="20577"/>
          <ac:spMkLst>
            <pc:docMk/>
            <pc:sldMk cId="1233416903" sldId="313"/>
            <ac:spMk id="2" creationId="{00000000-0000-0000-0000-000000000000}"/>
          </ac:spMkLst>
        </pc:spChg>
        <pc:spChg chg="mod">
          <ac:chgData name="Nuno Escudeiro" userId="866ef74d-6fed-4278-96a8-2b77f2e68b55" providerId="ADAL" clId="{E8826630-BFAF-486D-B907-6F441C0532A9}" dt="2021-12-20T19:49:49.002" v="329" actId="113"/>
          <ac:spMkLst>
            <pc:docMk/>
            <pc:sldMk cId="1233416903" sldId="313"/>
            <ac:spMk id="3" creationId="{00000000-0000-0000-0000-000000000000}"/>
          </ac:spMkLst>
        </pc:spChg>
        <pc:spChg chg="mod">
          <ac:chgData name="Nuno Escudeiro" userId="866ef74d-6fed-4278-96a8-2b77f2e68b55" providerId="ADAL" clId="{E8826630-BFAF-486D-B907-6F441C0532A9}" dt="2021-12-20T19:50:08.477" v="332" actId="113"/>
          <ac:spMkLst>
            <pc:docMk/>
            <pc:sldMk cId="1233416903" sldId="313"/>
            <ac:spMk id="4" creationId="{00000000-0000-0000-0000-000000000000}"/>
          </ac:spMkLst>
        </pc:spChg>
      </pc:sldChg>
      <pc:sldChg chg="modSp add mod">
        <pc:chgData name="Nuno Escudeiro" userId="866ef74d-6fed-4278-96a8-2b77f2e68b55" providerId="ADAL" clId="{E8826630-BFAF-486D-B907-6F441C0532A9}" dt="2021-12-20T19:55:42.646" v="382" actId="255"/>
        <pc:sldMkLst>
          <pc:docMk/>
          <pc:sldMk cId="3619143555" sldId="314"/>
        </pc:sldMkLst>
        <pc:spChg chg="mod">
          <ac:chgData name="Nuno Escudeiro" userId="866ef74d-6fed-4278-96a8-2b77f2e68b55" providerId="ADAL" clId="{E8826630-BFAF-486D-B907-6F441C0532A9}" dt="2021-12-20T19:53:10.825" v="378" actId="20577"/>
          <ac:spMkLst>
            <pc:docMk/>
            <pc:sldMk cId="3619143555" sldId="314"/>
            <ac:spMk id="2" creationId="{00000000-0000-0000-0000-000000000000}"/>
          </ac:spMkLst>
        </pc:spChg>
        <pc:spChg chg="mod">
          <ac:chgData name="Nuno Escudeiro" userId="866ef74d-6fed-4278-96a8-2b77f2e68b55" providerId="ADAL" clId="{E8826630-BFAF-486D-B907-6F441C0532A9}" dt="2021-12-20T19:55:34.741" v="380" actId="255"/>
          <ac:spMkLst>
            <pc:docMk/>
            <pc:sldMk cId="3619143555" sldId="314"/>
            <ac:spMk id="3" creationId="{00000000-0000-0000-0000-000000000000}"/>
          </ac:spMkLst>
        </pc:spChg>
        <pc:spChg chg="mod">
          <ac:chgData name="Nuno Escudeiro" userId="866ef74d-6fed-4278-96a8-2b77f2e68b55" providerId="ADAL" clId="{E8826630-BFAF-486D-B907-6F441C0532A9}" dt="2021-12-20T19:55:42.646" v="382" actId="255"/>
          <ac:spMkLst>
            <pc:docMk/>
            <pc:sldMk cId="3619143555" sldId="314"/>
            <ac:spMk id="4" creationId="{00000000-0000-0000-0000-000000000000}"/>
          </ac:spMkLst>
        </pc:spChg>
      </pc:sldChg>
      <pc:sldChg chg="addSp delSp modSp new mod modAnim">
        <pc:chgData name="Nuno Escudeiro" userId="866ef74d-6fed-4278-96a8-2b77f2e68b55" providerId="ADAL" clId="{E8826630-BFAF-486D-B907-6F441C0532A9}" dt="2021-12-20T20:20:26.163" v="634" actId="20577"/>
        <pc:sldMkLst>
          <pc:docMk/>
          <pc:sldMk cId="3405015652" sldId="315"/>
        </pc:sldMkLst>
        <pc:spChg chg="mod">
          <ac:chgData name="Nuno Escudeiro" userId="866ef74d-6fed-4278-96a8-2b77f2e68b55" providerId="ADAL" clId="{E8826630-BFAF-486D-B907-6F441C0532A9}" dt="2021-12-20T20:04:18.942" v="455" actId="207"/>
          <ac:spMkLst>
            <pc:docMk/>
            <pc:sldMk cId="3405015652" sldId="315"/>
            <ac:spMk id="2" creationId="{889F595A-7DEF-4B7F-8744-DED05C3CC058}"/>
          </ac:spMkLst>
        </pc:spChg>
        <pc:spChg chg="del mod">
          <ac:chgData name="Nuno Escudeiro" userId="866ef74d-6fed-4278-96a8-2b77f2e68b55" providerId="ADAL" clId="{E8826630-BFAF-486D-B907-6F441C0532A9}" dt="2021-12-20T20:01:09.194" v="396" actId="478"/>
          <ac:spMkLst>
            <pc:docMk/>
            <pc:sldMk cId="3405015652" sldId="315"/>
            <ac:spMk id="3" creationId="{DC72F308-46EE-4910-A636-306A669C8836}"/>
          </ac:spMkLst>
        </pc:spChg>
        <pc:spChg chg="add del mod">
          <ac:chgData name="Nuno Escudeiro" userId="866ef74d-6fed-4278-96a8-2b77f2e68b55" providerId="ADAL" clId="{E8826630-BFAF-486D-B907-6F441C0532A9}" dt="2021-12-20T20:01:15.016" v="397" actId="478"/>
          <ac:spMkLst>
            <pc:docMk/>
            <pc:sldMk cId="3405015652" sldId="315"/>
            <ac:spMk id="5" creationId="{B01C2AE5-1D6B-46F3-9A64-0D354177B9CD}"/>
          </ac:spMkLst>
        </pc:spChg>
        <pc:spChg chg="add mod">
          <ac:chgData name="Nuno Escudeiro" userId="866ef74d-6fed-4278-96a8-2b77f2e68b55" providerId="ADAL" clId="{E8826630-BFAF-486D-B907-6F441C0532A9}" dt="2021-12-20T20:03:23.152" v="431" actId="14100"/>
          <ac:spMkLst>
            <pc:docMk/>
            <pc:sldMk cId="3405015652" sldId="315"/>
            <ac:spMk id="6" creationId="{894F6780-1F5A-4373-8D4D-717A777700BF}"/>
          </ac:spMkLst>
        </pc:spChg>
        <pc:spChg chg="add mod">
          <ac:chgData name="Nuno Escudeiro" userId="866ef74d-6fed-4278-96a8-2b77f2e68b55" providerId="ADAL" clId="{E8826630-BFAF-486D-B907-6F441C0532A9}" dt="2021-12-20T20:03:23.248" v="432" actId="27636"/>
          <ac:spMkLst>
            <pc:docMk/>
            <pc:sldMk cId="3405015652" sldId="315"/>
            <ac:spMk id="7" creationId="{6DF8ECD2-BC94-4225-8A8C-E508F51AA7DB}"/>
          </ac:spMkLst>
        </pc:spChg>
        <pc:spChg chg="add mod">
          <ac:chgData name="Nuno Escudeiro" userId="866ef74d-6fed-4278-96a8-2b77f2e68b55" providerId="ADAL" clId="{E8826630-BFAF-486D-B907-6F441C0532A9}" dt="2021-12-20T20:20:26.163" v="634" actId="20577"/>
          <ac:spMkLst>
            <pc:docMk/>
            <pc:sldMk cId="3405015652" sldId="315"/>
            <ac:spMk id="8" creationId="{1D3B0645-CBF5-4943-9B97-632665E00DA4}"/>
          </ac:spMkLst>
        </pc:spChg>
      </pc:sldChg>
      <pc:sldChg chg="addSp modSp add mod modAnim">
        <pc:chgData name="Nuno Escudeiro" userId="866ef74d-6fed-4278-96a8-2b77f2e68b55" providerId="ADAL" clId="{E8826630-BFAF-486D-B907-6F441C0532A9}" dt="2021-12-20T23:35:44.888" v="1541" actId="1036"/>
        <pc:sldMkLst>
          <pc:docMk/>
          <pc:sldMk cId="4097250451" sldId="316"/>
        </pc:sldMkLst>
        <pc:spChg chg="mod">
          <ac:chgData name="Nuno Escudeiro" userId="866ef74d-6fed-4278-96a8-2b77f2e68b55" providerId="ADAL" clId="{E8826630-BFAF-486D-B907-6F441C0532A9}" dt="2021-12-20T23:07:25.825" v="1101" actId="207"/>
          <ac:spMkLst>
            <pc:docMk/>
            <pc:sldMk cId="4097250451" sldId="316"/>
            <ac:spMk id="2" creationId="{889F595A-7DEF-4B7F-8744-DED05C3CC058}"/>
          </ac:spMkLst>
        </pc:spChg>
        <pc:spChg chg="add mod">
          <ac:chgData name="Nuno Escudeiro" userId="866ef74d-6fed-4278-96a8-2b77f2e68b55" providerId="ADAL" clId="{E8826630-BFAF-486D-B907-6F441C0532A9}" dt="2021-12-20T23:35:44.888" v="1541" actId="1036"/>
          <ac:spMkLst>
            <pc:docMk/>
            <pc:sldMk cId="4097250451" sldId="316"/>
            <ac:spMk id="5" creationId="{E9AE3CCA-4862-4D5A-8ADA-715EC4EC464B}"/>
          </ac:spMkLst>
        </pc:spChg>
        <pc:spChg chg="mod">
          <ac:chgData name="Nuno Escudeiro" userId="866ef74d-6fed-4278-96a8-2b77f2e68b55" providerId="ADAL" clId="{E8826630-BFAF-486D-B907-6F441C0532A9}" dt="2021-12-20T20:07:18.512" v="575" actId="27636"/>
          <ac:spMkLst>
            <pc:docMk/>
            <pc:sldMk cId="4097250451" sldId="316"/>
            <ac:spMk id="6" creationId="{894F6780-1F5A-4373-8D4D-717A777700BF}"/>
          </ac:spMkLst>
        </pc:spChg>
        <pc:spChg chg="mod">
          <ac:chgData name="Nuno Escudeiro" userId="866ef74d-6fed-4278-96a8-2b77f2e68b55" providerId="ADAL" clId="{E8826630-BFAF-486D-B907-6F441C0532A9}" dt="2021-12-20T20:07:22.078" v="577" actId="27636"/>
          <ac:spMkLst>
            <pc:docMk/>
            <pc:sldMk cId="4097250451" sldId="316"/>
            <ac:spMk id="7" creationId="{6DF8ECD2-BC94-4225-8A8C-E508F51AA7DB}"/>
          </ac:spMkLst>
        </pc:spChg>
      </pc:sldChg>
      <pc:sldChg chg="addSp modSp add mod modAnim">
        <pc:chgData name="Nuno Escudeiro" userId="866ef74d-6fed-4278-96a8-2b77f2e68b55" providerId="ADAL" clId="{E8826630-BFAF-486D-B907-6F441C0532A9}" dt="2021-12-20T23:33:13.866" v="1510" actId="1076"/>
        <pc:sldMkLst>
          <pc:docMk/>
          <pc:sldMk cId="320291502" sldId="317"/>
        </pc:sldMkLst>
        <pc:spChg chg="mod">
          <ac:chgData name="Nuno Escudeiro" userId="866ef74d-6fed-4278-96a8-2b77f2e68b55" providerId="ADAL" clId="{E8826630-BFAF-486D-B907-6F441C0532A9}" dt="2021-12-20T20:06:23.537" v="518" actId="207"/>
          <ac:spMkLst>
            <pc:docMk/>
            <pc:sldMk cId="320291502" sldId="317"/>
            <ac:spMk id="2" creationId="{889F595A-7DEF-4B7F-8744-DED05C3CC058}"/>
          </ac:spMkLst>
        </pc:spChg>
        <pc:spChg chg="add mod">
          <ac:chgData name="Nuno Escudeiro" userId="866ef74d-6fed-4278-96a8-2b77f2e68b55" providerId="ADAL" clId="{E8826630-BFAF-486D-B907-6F441C0532A9}" dt="2021-12-20T23:33:13.866" v="1510" actId="1076"/>
          <ac:spMkLst>
            <pc:docMk/>
            <pc:sldMk cId="320291502" sldId="317"/>
            <ac:spMk id="5" creationId="{7D63F8A1-796A-4351-AA1B-934CDE11A986}"/>
          </ac:spMkLst>
        </pc:spChg>
        <pc:spChg chg="mod">
          <ac:chgData name="Nuno Escudeiro" userId="866ef74d-6fed-4278-96a8-2b77f2e68b55" providerId="ADAL" clId="{E8826630-BFAF-486D-B907-6F441C0532A9}" dt="2021-12-20T20:06:25.770" v="519" actId="6549"/>
          <ac:spMkLst>
            <pc:docMk/>
            <pc:sldMk cId="320291502" sldId="317"/>
            <ac:spMk id="6" creationId="{894F6780-1F5A-4373-8D4D-717A777700BF}"/>
          </ac:spMkLst>
        </pc:spChg>
        <pc:spChg chg="mod">
          <ac:chgData name="Nuno Escudeiro" userId="866ef74d-6fed-4278-96a8-2b77f2e68b55" providerId="ADAL" clId="{E8826630-BFAF-486D-B907-6F441C0532A9}" dt="2021-12-20T20:06:29.395" v="520" actId="6549"/>
          <ac:spMkLst>
            <pc:docMk/>
            <pc:sldMk cId="320291502" sldId="317"/>
            <ac:spMk id="7" creationId="{6DF8ECD2-BC94-4225-8A8C-E508F51AA7DB}"/>
          </ac:spMkLst>
        </pc:spChg>
      </pc:sldChg>
      <pc:sldChg chg="addSp modSp add mod modAnim">
        <pc:chgData name="Nuno Escudeiro" userId="866ef74d-6fed-4278-96a8-2b77f2e68b55" providerId="ADAL" clId="{E8826630-BFAF-486D-B907-6F441C0532A9}" dt="2021-12-20T23:52:45.735" v="1643" actId="113"/>
        <pc:sldMkLst>
          <pc:docMk/>
          <pc:sldMk cId="2366494084" sldId="318"/>
        </pc:sldMkLst>
        <pc:spChg chg="mod">
          <ac:chgData name="Nuno Escudeiro" userId="866ef74d-6fed-4278-96a8-2b77f2e68b55" providerId="ADAL" clId="{E8826630-BFAF-486D-B907-6F441C0532A9}" dt="2021-12-20T23:52:45.735" v="1643" actId="113"/>
          <ac:spMkLst>
            <pc:docMk/>
            <pc:sldMk cId="2366494084" sldId="318"/>
            <ac:spMk id="2" creationId="{889F595A-7DEF-4B7F-8744-DED05C3CC058}"/>
          </ac:spMkLst>
        </pc:spChg>
        <pc:spChg chg="add mod">
          <ac:chgData name="Nuno Escudeiro" userId="866ef74d-6fed-4278-96a8-2b77f2e68b55" providerId="ADAL" clId="{E8826630-BFAF-486D-B907-6F441C0532A9}" dt="2021-12-20T23:31:49.036" v="1482" actId="20577"/>
          <ac:spMkLst>
            <pc:docMk/>
            <pc:sldMk cId="2366494084" sldId="318"/>
            <ac:spMk id="5" creationId="{40BB5B4C-4A9D-4982-8601-B46DA1F6B8DA}"/>
          </ac:spMkLst>
        </pc:spChg>
        <pc:spChg chg="mod">
          <ac:chgData name="Nuno Escudeiro" userId="866ef74d-6fed-4278-96a8-2b77f2e68b55" providerId="ADAL" clId="{E8826630-BFAF-486D-B907-6F441C0532A9}" dt="2021-12-20T20:04:52.941" v="472" actId="27636"/>
          <ac:spMkLst>
            <pc:docMk/>
            <pc:sldMk cId="2366494084" sldId="318"/>
            <ac:spMk id="6" creationId="{894F6780-1F5A-4373-8D4D-717A777700BF}"/>
          </ac:spMkLst>
        </pc:spChg>
        <pc:spChg chg="mod">
          <ac:chgData name="Nuno Escudeiro" userId="866ef74d-6fed-4278-96a8-2b77f2e68b55" providerId="ADAL" clId="{E8826630-BFAF-486D-B907-6F441C0532A9}" dt="2021-12-20T20:05:22.788" v="478" actId="27636"/>
          <ac:spMkLst>
            <pc:docMk/>
            <pc:sldMk cId="2366494084" sldId="318"/>
            <ac:spMk id="7" creationId="{6DF8ECD2-BC94-4225-8A8C-E508F51AA7DB}"/>
          </ac:spMkLst>
        </pc:spChg>
      </pc:sldChg>
      <pc:sldChg chg="addSp modSp add mod modAnim">
        <pc:chgData name="Nuno Escudeiro" userId="866ef74d-6fed-4278-96a8-2b77f2e68b55" providerId="ADAL" clId="{E8826630-BFAF-486D-B907-6F441C0532A9}" dt="2021-12-20T23:52:27.001" v="1642" actId="113"/>
        <pc:sldMkLst>
          <pc:docMk/>
          <pc:sldMk cId="2644918213" sldId="319"/>
        </pc:sldMkLst>
        <pc:spChg chg="mod">
          <ac:chgData name="Nuno Escudeiro" userId="866ef74d-6fed-4278-96a8-2b77f2e68b55" providerId="ADAL" clId="{E8826630-BFAF-486D-B907-6F441C0532A9}" dt="2021-12-20T23:52:27.001" v="1642" actId="113"/>
          <ac:spMkLst>
            <pc:docMk/>
            <pc:sldMk cId="2644918213" sldId="319"/>
            <ac:spMk id="2" creationId="{889F595A-7DEF-4B7F-8744-DED05C3CC058}"/>
          </ac:spMkLst>
        </pc:spChg>
        <pc:spChg chg="add mod">
          <ac:chgData name="Nuno Escudeiro" userId="866ef74d-6fed-4278-96a8-2b77f2e68b55" providerId="ADAL" clId="{E8826630-BFAF-486D-B907-6F441C0532A9}" dt="2021-12-20T23:30:39.495" v="1476" actId="20577"/>
          <ac:spMkLst>
            <pc:docMk/>
            <pc:sldMk cId="2644918213" sldId="319"/>
            <ac:spMk id="5" creationId="{2F0383E8-71B0-4CEA-921B-5C3B6FA3C1F9}"/>
          </ac:spMkLst>
        </pc:spChg>
        <pc:spChg chg="mod">
          <ac:chgData name="Nuno Escudeiro" userId="866ef74d-6fed-4278-96a8-2b77f2e68b55" providerId="ADAL" clId="{E8826630-BFAF-486D-B907-6F441C0532A9}" dt="2021-12-20T20:03:59.642" v="450" actId="27636"/>
          <ac:spMkLst>
            <pc:docMk/>
            <pc:sldMk cId="2644918213" sldId="319"/>
            <ac:spMk id="6" creationId="{894F6780-1F5A-4373-8D4D-717A777700BF}"/>
          </ac:spMkLst>
        </pc:spChg>
        <pc:spChg chg="mod">
          <ac:chgData name="Nuno Escudeiro" userId="866ef74d-6fed-4278-96a8-2b77f2e68b55" providerId="ADAL" clId="{E8826630-BFAF-486D-B907-6F441C0532A9}" dt="2021-12-20T20:04:03.175" v="452" actId="27636"/>
          <ac:spMkLst>
            <pc:docMk/>
            <pc:sldMk cId="2644918213" sldId="319"/>
            <ac:spMk id="7" creationId="{6DF8ECD2-BC94-4225-8A8C-E508F51AA7DB}"/>
          </ac:spMkLst>
        </pc:spChg>
      </pc:sldChg>
      <pc:sldChg chg="modSp add mod ord">
        <pc:chgData name="Nuno Escudeiro" userId="866ef74d-6fed-4278-96a8-2b77f2e68b55" providerId="ADAL" clId="{E8826630-BFAF-486D-B907-6F441C0532A9}" dt="2021-12-20T22:47:44.985" v="712"/>
        <pc:sldMkLst>
          <pc:docMk/>
          <pc:sldMk cId="2126864926" sldId="320"/>
        </pc:sldMkLst>
        <pc:spChg chg="mod">
          <ac:chgData name="Nuno Escudeiro" userId="866ef74d-6fed-4278-96a8-2b77f2e68b55" providerId="ADAL" clId="{E8826630-BFAF-486D-B907-6F441C0532A9}" dt="2021-12-20T22:46:58.661" v="708" actId="14100"/>
          <ac:spMkLst>
            <pc:docMk/>
            <pc:sldMk cId="2126864926" sldId="320"/>
            <ac:spMk id="4" creationId="{00000000-0000-0000-0000-000000000000}"/>
          </ac:spMkLst>
        </pc:spChg>
      </pc:sldChg>
      <pc:sldChg chg="addSp delSp modSp add mod ord">
        <pc:chgData name="Nuno Escudeiro" userId="866ef74d-6fed-4278-96a8-2b77f2e68b55" providerId="ADAL" clId="{E8826630-BFAF-486D-B907-6F441C0532A9}" dt="2021-12-20T22:47:44.985" v="712"/>
        <pc:sldMkLst>
          <pc:docMk/>
          <pc:sldMk cId="3246561510" sldId="321"/>
        </pc:sldMkLst>
        <pc:spChg chg="del">
          <ac:chgData name="Nuno Escudeiro" userId="866ef74d-6fed-4278-96a8-2b77f2e68b55" providerId="ADAL" clId="{E8826630-BFAF-486D-B907-6F441C0532A9}" dt="2021-12-20T22:47:13.984" v="709" actId="478"/>
          <ac:spMkLst>
            <pc:docMk/>
            <pc:sldMk cId="3246561510" sldId="321"/>
            <ac:spMk id="4" creationId="{00000000-0000-0000-0000-000000000000}"/>
          </ac:spMkLst>
        </pc:spChg>
        <pc:spChg chg="add mod">
          <ac:chgData name="Nuno Escudeiro" userId="866ef74d-6fed-4278-96a8-2b77f2e68b55" providerId="ADAL" clId="{E8826630-BFAF-486D-B907-6F441C0532A9}" dt="2021-12-20T22:47:14.779" v="710"/>
          <ac:spMkLst>
            <pc:docMk/>
            <pc:sldMk cId="3246561510" sldId="321"/>
            <ac:spMk id="6" creationId="{B19B3F11-7BD1-4B12-AB3F-E7A22E3BBD73}"/>
          </ac:spMkLst>
        </pc:spChg>
      </pc:sldChg>
      <pc:sldChg chg="add">
        <pc:chgData name="Nuno Escudeiro" userId="866ef74d-6fed-4278-96a8-2b77f2e68b55" providerId="ADAL" clId="{E8826630-BFAF-486D-B907-6F441C0532A9}" dt="2021-12-20T22:48:31.221" v="713"/>
        <pc:sldMkLst>
          <pc:docMk/>
          <pc:sldMk cId="3381210342" sldId="322"/>
        </pc:sldMkLst>
      </pc:sldChg>
      <pc:sldChg chg="add">
        <pc:chgData name="Nuno Escudeiro" userId="866ef74d-6fed-4278-96a8-2b77f2e68b55" providerId="ADAL" clId="{E8826630-BFAF-486D-B907-6F441C0532A9}" dt="2021-12-20T22:48:59.803" v="714"/>
        <pc:sldMkLst>
          <pc:docMk/>
          <pc:sldMk cId="1649599300" sldId="323"/>
        </pc:sldMkLst>
      </pc:sldChg>
      <pc:sldChg chg="add">
        <pc:chgData name="Nuno Escudeiro" userId="866ef74d-6fed-4278-96a8-2b77f2e68b55" providerId="ADAL" clId="{E8826630-BFAF-486D-B907-6F441C0532A9}" dt="2021-12-20T22:50:28.095" v="716"/>
        <pc:sldMkLst>
          <pc:docMk/>
          <pc:sldMk cId="3395730750" sldId="324"/>
        </pc:sldMkLst>
      </pc:sldChg>
      <pc:sldChg chg="modSp add mod">
        <pc:chgData name="Nuno Escudeiro" userId="866ef74d-6fed-4278-96a8-2b77f2e68b55" providerId="ADAL" clId="{E8826630-BFAF-486D-B907-6F441C0532A9}" dt="2021-12-20T23:44:41.206" v="1601" actId="14100"/>
        <pc:sldMkLst>
          <pc:docMk/>
          <pc:sldMk cId="1063924222" sldId="325"/>
        </pc:sldMkLst>
        <pc:spChg chg="mod">
          <ac:chgData name="Nuno Escudeiro" userId="866ef74d-6fed-4278-96a8-2b77f2e68b55" providerId="ADAL" clId="{E8826630-BFAF-486D-B907-6F441C0532A9}" dt="2021-12-20T23:44:41.206" v="1601" actId="14100"/>
          <ac:spMkLst>
            <pc:docMk/>
            <pc:sldMk cId="1063924222" sldId="325"/>
            <ac:spMk id="19459" creationId="{00000000-0000-0000-0000-000000000000}"/>
          </ac:spMkLst>
        </pc:spChg>
      </pc:sldChg>
      <pc:sldChg chg="add">
        <pc:chgData name="Nuno Escudeiro" userId="866ef74d-6fed-4278-96a8-2b77f2e68b55" providerId="ADAL" clId="{E8826630-BFAF-486D-B907-6F441C0532A9}" dt="2021-12-20T22:50:28.095" v="716"/>
        <pc:sldMkLst>
          <pc:docMk/>
          <pc:sldMk cId="4167334344" sldId="326"/>
        </pc:sldMkLst>
      </pc:sldChg>
      <pc:sldChg chg="modSp add mod">
        <pc:chgData name="Nuno Escudeiro" userId="866ef74d-6fed-4278-96a8-2b77f2e68b55" providerId="ADAL" clId="{E8826630-BFAF-486D-B907-6F441C0532A9}" dt="2021-12-20T23:45:00.767" v="1615" actId="20577"/>
        <pc:sldMkLst>
          <pc:docMk/>
          <pc:sldMk cId="3362352949" sldId="327"/>
        </pc:sldMkLst>
        <pc:spChg chg="mod">
          <ac:chgData name="Nuno Escudeiro" userId="866ef74d-6fed-4278-96a8-2b77f2e68b55" providerId="ADAL" clId="{E8826630-BFAF-486D-B907-6F441C0532A9}" dt="2021-12-20T23:45:00.767" v="1615" actId="20577"/>
          <ac:spMkLst>
            <pc:docMk/>
            <pc:sldMk cId="3362352949" sldId="327"/>
            <ac:spMk id="22531" creationId="{00000000-0000-0000-0000-000000000000}"/>
          </ac:spMkLst>
        </pc:spChg>
      </pc:sldChg>
      <pc:sldChg chg="modSp add mod">
        <pc:chgData name="Nuno Escudeiro" userId="866ef74d-6fed-4278-96a8-2b77f2e68b55" providerId="ADAL" clId="{E8826630-BFAF-486D-B907-6F441C0532A9}" dt="2021-12-20T23:45:12.246" v="1617" actId="14100"/>
        <pc:sldMkLst>
          <pc:docMk/>
          <pc:sldMk cId="2927988786" sldId="328"/>
        </pc:sldMkLst>
        <pc:spChg chg="mod">
          <ac:chgData name="Nuno Escudeiro" userId="866ef74d-6fed-4278-96a8-2b77f2e68b55" providerId="ADAL" clId="{E8826630-BFAF-486D-B907-6F441C0532A9}" dt="2021-12-20T23:45:12.246" v="1617" actId="14100"/>
          <ac:spMkLst>
            <pc:docMk/>
            <pc:sldMk cId="2927988786" sldId="328"/>
            <ac:spMk id="23555" creationId="{00000000-0000-0000-0000-000000000000}"/>
          </ac:spMkLst>
        </pc:spChg>
      </pc:sldChg>
      <pc:sldChg chg="modSp add mod">
        <pc:chgData name="Nuno Escudeiro" userId="866ef74d-6fed-4278-96a8-2b77f2e68b55" providerId="ADAL" clId="{E8826630-BFAF-486D-B907-6F441C0532A9}" dt="2021-12-20T23:47:04.456" v="1625" actId="14100"/>
        <pc:sldMkLst>
          <pc:docMk/>
          <pc:sldMk cId="3710516596" sldId="342"/>
        </pc:sldMkLst>
        <pc:spChg chg="mod">
          <ac:chgData name="Nuno Escudeiro" userId="866ef74d-6fed-4278-96a8-2b77f2e68b55" providerId="ADAL" clId="{E8826630-BFAF-486D-B907-6F441C0532A9}" dt="2021-12-20T23:47:04.456" v="1625" actId="14100"/>
          <ac:spMkLst>
            <pc:docMk/>
            <pc:sldMk cId="3710516596" sldId="342"/>
            <ac:spMk id="6" creationId="{8574B1BC-8A6D-E849-B0E2-99436BBAB32F}"/>
          </ac:spMkLst>
        </pc:spChg>
      </pc:sldChg>
      <pc:sldChg chg="delSp modSp add mod">
        <pc:chgData name="Nuno Escudeiro" userId="866ef74d-6fed-4278-96a8-2b77f2e68b55" providerId="ADAL" clId="{E8826630-BFAF-486D-B907-6F441C0532A9}" dt="2021-12-20T22:55:09.449" v="939" actId="478"/>
        <pc:sldMkLst>
          <pc:docMk/>
          <pc:sldMk cId="447267525" sldId="348"/>
        </pc:sldMkLst>
        <pc:spChg chg="mod">
          <ac:chgData name="Nuno Escudeiro" userId="866ef74d-6fed-4278-96a8-2b77f2e68b55" providerId="ADAL" clId="{E8826630-BFAF-486D-B907-6F441C0532A9}" dt="2021-12-20T22:51:38.685" v="734" actId="20577"/>
          <ac:spMkLst>
            <pc:docMk/>
            <pc:sldMk cId="447267525" sldId="348"/>
            <ac:spMk id="2" creationId="{00000000-0000-0000-0000-000000000000}"/>
          </ac:spMkLst>
        </pc:spChg>
        <pc:spChg chg="mod">
          <ac:chgData name="Nuno Escudeiro" userId="866ef74d-6fed-4278-96a8-2b77f2e68b55" providerId="ADAL" clId="{E8826630-BFAF-486D-B907-6F441C0532A9}" dt="2021-12-20T22:55:02.425" v="938" actId="20577"/>
          <ac:spMkLst>
            <pc:docMk/>
            <pc:sldMk cId="447267525" sldId="348"/>
            <ac:spMk id="3" creationId="{00000000-0000-0000-0000-000000000000}"/>
          </ac:spMkLst>
        </pc:spChg>
        <pc:spChg chg="del">
          <ac:chgData name="Nuno Escudeiro" userId="866ef74d-6fed-4278-96a8-2b77f2e68b55" providerId="ADAL" clId="{E8826630-BFAF-486D-B907-6F441C0532A9}" dt="2021-12-20T22:55:09.449" v="939" actId="478"/>
          <ac:spMkLst>
            <pc:docMk/>
            <pc:sldMk cId="447267525" sldId="348"/>
            <ac:spMk id="4" creationId="{00000000-0000-0000-0000-000000000000}"/>
          </ac:spMkLst>
        </pc:spChg>
      </pc:sldChg>
      <pc:sldChg chg="modSp add mod">
        <pc:chgData name="Nuno Escudeiro" userId="866ef74d-6fed-4278-96a8-2b77f2e68b55" providerId="ADAL" clId="{E8826630-BFAF-486D-B907-6F441C0532A9}" dt="2021-12-20T23:45:26.506" v="1619" actId="14100"/>
        <pc:sldMkLst>
          <pc:docMk/>
          <pc:sldMk cId="2515777692" sldId="350"/>
        </pc:sldMkLst>
        <pc:spChg chg="mod">
          <ac:chgData name="Nuno Escudeiro" userId="866ef74d-6fed-4278-96a8-2b77f2e68b55" providerId="ADAL" clId="{E8826630-BFAF-486D-B907-6F441C0532A9}" dt="2021-12-20T23:45:26.506" v="1619" actId="14100"/>
          <ac:spMkLst>
            <pc:docMk/>
            <pc:sldMk cId="2515777692" sldId="350"/>
            <ac:spMk id="6" creationId="{00000000-0000-0000-0000-000000000000}"/>
          </ac:spMkLst>
        </pc:spChg>
      </pc:sldChg>
      <pc:sldChg chg="add">
        <pc:chgData name="Nuno Escudeiro" userId="866ef74d-6fed-4278-96a8-2b77f2e68b55" providerId="ADAL" clId="{E8826630-BFAF-486D-B907-6F441C0532A9}" dt="2021-12-20T22:48:59.803" v="714"/>
        <pc:sldMkLst>
          <pc:docMk/>
          <pc:sldMk cId="647331136" sldId="354"/>
        </pc:sldMkLst>
      </pc:sldChg>
      <pc:sldChg chg="add">
        <pc:chgData name="Nuno Escudeiro" userId="866ef74d-6fed-4278-96a8-2b77f2e68b55" providerId="ADAL" clId="{E8826630-BFAF-486D-B907-6F441C0532A9}" dt="2021-12-20T22:49:24.355" v="715"/>
        <pc:sldMkLst>
          <pc:docMk/>
          <pc:sldMk cId="2840914263" sldId="355"/>
        </pc:sldMkLst>
      </pc:sldChg>
      <pc:sldChg chg="add">
        <pc:chgData name="Nuno Escudeiro" userId="866ef74d-6fed-4278-96a8-2b77f2e68b55" providerId="ADAL" clId="{E8826630-BFAF-486D-B907-6F441C0532A9}" dt="2021-12-20T22:49:24.355" v="715"/>
        <pc:sldMkLst>
          <pc:docMk/>
          <pc:sldMk cId="1492046872" sldId="356"/>
        </pc:sldMkLst>
      </pc:sldChg>
      <pc:sldChg chg="addSp modSp add mod modAnim">
        <pc:chgData name="Nuno Escudeiro" userId="866ef74d-6fed-4278-96a8-2b77f2e68b55" providerId="ADAL" clId="{E8826630-BFAF-486D-B907-6F441C0532A9}" dt="2021-12-20T22:59:52.365" v="1063"/>
        <pc:sldMkLst>
          <pc:docMk/>
          <pc:sldMk cId="3512256936" sldId="357"/>
        </pc:sldMkLst>
        <pc:spChg chg="add mod">
          <ac:chgData name="Nuno Escudeiro" userId="866ef74d-6fed-4278-96a8-2b77f2e68b55" providerId="ADAL" clId="{E8826630-BFAF-486D-B907-6F441C0532A9}" dt="2021-12-20T22:59:49.238" v="1062" actId="1076"/>
          <ac:spMkLst>
            <pc:docMk/>
            <pc:sldMk cId="3512256936" sldId="357"/>
            <ac:spMk id="3" creationId="{76901CE0-FA90-4EBE-8FD4-5D5FD092019E}"/>
          </ac:spMkLst>
        </pc:spChg>
      </pc:sldChg>
      <pc:sldChg chg="modSp new mod">
        <pc:chgData name="Nuno Escudeiro" userId="866ef74d-6fed-4278-96a8-2b77f2e68b55" providerId="ADAL" clId="{E8826630-BFAF-486D-B907-6F441C0532A9}" dt="2021-12-20T23:21:55.376" v="1421" actId="113"/>
        <pc:sldMkLst>
          <pc:docMk/>
          <pc:sldMk cId="3643078466" sldId="358"/>
        </pc:sldMkLst>
        <pc:spChg chg="mod">
          <ac:chgData name="Nuno Escudeiro" userId="866ef74d-6fed-4278-96a8-2b77f2e68b55" providerId="ADAL" clId="{E8826630-BFAF-486D-B907-6F441C0532A9}" dt="2021-12-20T23:18:54.277" v="1376" actId="20577"/>
          <ac:spMkLst>
            <pc:docMk/>
            <pc:sldMk cId="3643078466" sldId="358"/>
            <ac:spMk id="2" creationId="{7C6FEA24-E704-40F5-BD3F-74868863AD70}"/>
          </ac:spMkLst>
        </pc:spChg>
        <pc:spChg chg="mod">
          <ac:chgData name="Nuno Escudeiro" userId="866ef74d-6fed-4278-96a8-2b77f2e68b55" providerId="ADAL" clId="{E8826630-BFAF-486D-B907-6F441C0532A9}" dt="2021-12-20T23:21:55.376" v="1421" actId="113"/>
          <ac:spMkLst>
            <pc:docMk/>
            <pc:sldMk cId="3643078466" sldId="358"/>
            <ac:spMk id="3" creationId="{89F9B7EC-F061-4C00-8BCF-8A45E4421E24}"/>
          </ac:spMkLst>
        </pc:spChg>
      </pc:sldChg>
      <pc:sldChg chg="modSp add mod">
        <pc:chgData name="Nuno Escudeiro" userId="866ef74d-6fed-4278-96a8-2b77f2e68b55" providerId="ADAL" clId="{E8826630-BFAF-486D-B907-6F441C0532A9}" dt="2021-12-20T23:26:23.245" v="1462" actId="179"/>
        <pc:sldMkLst>
          <pc:docMk/>
          <pc:sldMk cId="2664978304" sldId="359"/>
        </pc:sldMkLst>
        <pc:spChg chg="mod">
          <ac:chgData name="Nuno Escudeiro" userId="866ef74d-6fed-4278-96a8-2b77f2e68b55" providerId="ADAL" clId="{E8826630-BFAF-486D-B907-6F441C0532A9}" dt="2021-12-20T23:26:01.055" v="1455" actId="20577"/>
          <ac:spMkLst>
            <pc:docMk/>
            <pc:sldMk cId="2664978304" sldId="359"/>
            <ac:spMk id="2" creationId="{7C6FEA24-E704-40F5-BD3F-74868863AD70}"/>
          </ac:spMkLst>
        </pc:spChg>
        <pc:spChg chg="mod">
          <ac:chgData name="Nuno Escudeiro" userId="866ef74d-6fed-4278-96a8-2b77f2e68b55" providerId="ADAL" clId="{E8826630-BFAF-486D-B907-6F441C0532A9}" dt="2021-12-20T23:26:23.245" v="1462" actId="179"/>
          <ac:spMkLst>
            <pc:docMk/>
            <pc:sldMk cId="2664978304" sldId="359"/>
            <ac:spMk id="3" creationId="{89F9B7EC-F061-4C00-8BCF-8A45E4421E24}"/>
          </ac:spMkLst>
        </pc:spChg>
      </pc:sldChg>
      <pc:sldChg chg="add">
        <pc:chgData name="Nuno Escudeiro" userId="866ef74d-6fed-4278-96a8-2b77f2e68b55" providerId="ADAL" clId="{E8826630-BFAF-486D-B907-6F441C0532A9}" dt="2021-12-20T23:24:43.136" v="1446"/>
        <pc:sldMkLst>
          <pc:docMk/>
          <pc:sldMk cId="4006370967" sldId="360"/>
        </pc:sldMkLst>
      </pc:sldChg>
      <pc:sldChg chg="modSp add mod">
        <pc:chgData name="Nuno Escudeiro" userId="866ef74d-6fed-4278-96a8-2b77f2e68b55" providerId="ADAL" clId="{E8826630-BFAF-486D-B907-6F441C0532A9}" dt="2021-12-20T23:47:54.943" v="1635" actId="14100"/>
        <pc:sldMkLst>
          <pc:docMk/>
          <pc:sldMk cId="1087347418" sldId="376"/>
        </pc:sldMkLst>
        <pc:spChg chg="mod">
          <ac:chgData name="Nuno Escudeiro" userId="866ef74d-6fed-4278-96a8-2b77f2e68b55" providerId="ADAL" clId="{E8826630-BFAF-486D-B907-6F441C0532A9}" dt="2021-12-20T23:47:54.943" v="1635" actId="14100"/>
          <ac:spMkLst>
            <pc:docMk/>
            <pc:sldMk cId="1087347418" sldId="376"/>
            <ac:spMk id="6" creationId="{054E6CA1-ECAE-E54F-BECC-AD671DD6D2DF}"/>
          </ac:spMkLst>
        </pc:spChg>
      </pc:sldChg>
      <pc:sldChg chg="modSp add mod">
        <pc:chgData name="Nuno Escudeiro" userId="866ef74d-6fed-4278-96a8-2b77f2e68b55" providerId="ADAL" clId="{E8826630-BFAF-486D-B907-6F441C0532A9}" dt="2021-12-20T23:46:05.950" v="1622" actId="14100"/>
        <pc:sldMkLst>
          <pc:docMk/>
          <pc:sldMk cId="3394845954" sldId="381"/>
        </pc:sldMkLst>
        <pc:spChg chg="mod">
          <ac:chgData name="Nuno Escudeiro" userId="866ef74d-6fed-4278-96a8-2b77f2e68b55" providerId="ADAL" clId="{E8826630-BFAF-486D-B907-6F441C0532A9}" dt="2021-12-20T23:46:05.950" v="1622" actId="14100"/>
          <ac:spMkLst>
            <pc:docMk/>
            <pc:sldMk cId="3394845954" sldId="381"/>
            <ac:spMk id="8" creationId="{00000000-0000-0000-0000-000000000000}"/>
          </ac:spMkLst>
        </pc:spChg>
      </pc:sldChg>
      <pc:sldChg chg="modSp add mod">
        <pc:chgData name="Nuno Escudeiro" userId="866ef74d-6fed-4278-96a8-2b77f2e68b55" providerId="ADAL" clId="{E8826630-BFAF-486D-B907-6F441C0532A9}" dt="2021-12-20T23:47:30.191" v="1631" actId="14100"/>
        <pc:sldMkLst>
          <pc:docMk/>
          <pc:sldMk cId="3021810708" sldId="386"/>
        </pc:sldMkLst>
        <pc:spChg chg="mod">
          <ac:chgData name="Nuno Escudeiro" userId="866ef74d-6fed-4278-96a8-2b77f2e68b55" providerId="ADAL" clId="{E8826630-BFAF-486D-B907-6F441C0532A9}" dt="2021-12-20T23:47:30.191" v="1631" actId="14100"/>
          <ac:spMkLst>
            <pc:docMk/>
            <pc:sldMk cId="3021810708" sldId="386"/>
            <ac:spMk id="21" creationId="{E7C4760D-45E6-384E-A086-35CBB9517AEB}"/>
          </ac:spMkLst>
        </pc:spChg>
      </pc:sldChg>
      <pc:sldChg chg="delSp modSp add mod">
        <pc:chgData name="Nuno Escudeiro" userId="866ef74d-6fed-4278-96a8-2b77f2e68b55" providerId="ADAL" clId="{E8826630-BFAF-486D-B907-6F441C0532A9}" dt="2021-12-20T23:47:18.976" v="1629" actId="14100"/>
        <pc:sldMkLst>
          <pc:docMk/>
          <pc:sldMk cId="763892891" sldId="387"/>
        </pc:sldMkLst>
        <pc:spChg chg="del">
          <ac:chgData name="Nuno Escudeiro" userId="866ef74d-6fed-4278-96a8-2b77f2e68b55" providerId="ADAL" clId="{E8826630-BFAF-486D-B907-6F441C0532A9}" dt="2021-12-20T23:47:09.416" v="1626" actId="478"/>
          <ac:spMkLst>
            <pc:docMk/>
            <pc:sldMk cId="763892891" sldId="387"/>
            <ac:spMk id="3" creationId="{CDB681CE-4F1A-4C27-9CA2-D3F55524857F}"/>
          </ac:spMkLst>
        </pc:spChg>
        <pc:spChg chg="mod">
          <ac:chgData name="Nuno Escudeiro" userId="866ef74d-6fed-4278-96a8-2b77f2e68b55" providerId="ADAL" clId="{E8826630-BFAF-486D-B907-6F441C0532A9}" dt="2021-12-20T23:47:18.976" v="1629" actId="14100"/>
          <ac:spMkLst>
            <pc:docMk/>
            <pc:sldMk cId="763892891" sldId="387"/>
            <ac:spMk id="8" creationId="{6872F7E3-8DA7-1844-AD3C-CF33E63EC081}"/>
          </ac:spMkLst>
        </pc:spChg>
      </pc:sldChg>
      <pc:sldChg chg="modSp add mod">
        <pc:chgData name="Nuno Escudeiro" userId="866ef74d-6fed-4278-96a8-2b77f2e68b55" providerId="ADAL" clId="{E8826630-BFAF-486D-B907-6F441C0532A9}" dt="2021-12-20T23:42:05.698" v="1582" actId="20577"/>
        <pc:sldMkLst>
          <pc:docMk/>
          <pc:sldMk cId="1584398901" sldId="388"/>
        </pc:sldMkLst>
        <pc:spChg chg="mod">
          <ac:chgData name="Nuno Escudeiro" userId="866ef74d-6fed-4278-96a8-2b77f2e68b55" providerId="ADAL" clId="{E8826630-BFAF-486D-B907-6F441C0532A9}" dt="2021-12-20T23:42:05.698" v="1582" actId="20577"/>
          <ac:spMkLst>
            <pc:docMk/>
            <pc:sldMk cId="1584398901" sldId="388"/>
            <ac:spMk id="7" creationId="{00000000-0000-0000-0000-000000000000}"/>
          </ac:spMkLst>
        </pc:spChg>
      </pc:sldChg>
      <pc:sldChg chg="modSp add mod">
        <pc:chgData name="Nuno Escudeiro" userId="866ef74d-6fed-4278-96a8-2b77f2e68b55" providerId="ADAL" clId="{E8826630-BFAF-486D-B907-6F441C0532A9}" dt="2021-12-20T23:47:41.718" v="1633" actId="14100"/>
        <pc:sldMkLst>
          <pc:docMk/>
          <pc:sldMk cId="327563403" sldId="391"/>
        </pc:sldMkLst>
        <pc:spChg chg="mod">
          <ac:chgData name="Nuno Escudeiro" userId="866ef74d-6fed-4278-96a8-2b77f2e68b55" providerId="ADAL" clId="{E8826630-BFAF-486D-B907-6F441C0532A9}" dt="2021-12-20T23:47:41.718" v="1633" actId="14100"/>
          <ac:spMkLst>
            <pc:docMk/>
            <pc:sldMk cId="327563403" sldId="391"/>
            <ac:spMk id="21" creationId="{E7C4760D-45E6-384E-A086-35CBB9517AEB}"/>
          </ac:spMkLst>
        </pc:spChg>
      </pc:sldChg>
      <pc:sldChg chg="add">
        <pc:chgData name="Nuno Escudeiro" userId="866ef74d-6fed-4278-96a8-2b77f2e68b55" providerId="ADAL" clId="{E8826630-BFAF-486D-B907-6F441C0532A9}" dt="2021-12-20T23:40:02.476" v="1557"/>
        <pc:sldMkLst>
          <pc:docMk/>
          <pc:sldMk cId="4128784865" sldId="411"/>
        </pc:sldMkLst>
      </pc:sldChg>
      <pc:sldChg chg="modSp add mod">
        <pc:chgData name="Nuno Escudeiro" userId="866ef74d-6fed-4278-96a8-2b77f2e68b55" providerId="ADAL" clId="{E8826630-BFAF-486D-B907-6F441C0532A9}" dt="2021-12-20T23:50:09.096" v="1641" actId="14100"/>
        <pc:sldMkLst>
          <pc:docMk/>
          <pc:sldMk cId="2181888740" sldId="424"/>
        </pc:sldMkLst>
        <pc:spChg chg="mod">
          <ac:chgData name="Nuno Escudeiro" userId="866ef74d-6fed-4278-96a8-2b77f2e68b55" providerId="ADAL" clId="{E8826630-BFAF-486D-B907-6F441C0532A9}" dt="2021-12-20T23:50:09.096" v="1641" actId="14100"/>
          <ac:spMkLst>
            <pc:docMk/>
            <pc:sldMk cId="2181888740" sldId="424"/>
            <ac:spMk id="8" creationId="{CF76433E-F086-F34C-BA27-17F1249A7F53}"/>
          </ac:spMkLst>
        </pc:spChg>
      </pc:sldChg>
      <pc:sldChg chg="modSp add mod">
        <pc:chgData name="Nuno Escudeiro" userId="866ef74d-6fed-4278-96a8-2b77f2e68b55" providerId="ADAL" clId="{E8826630-BFAF-486D-B907-6F441C0532A9}" dt="2021-12-20T23:37:21.918" v="1548" actId="1076"/>
        <pc:sldMkLst>
          <pc:docMk/>
          <pc:sldMk cId="2262688108" sldId="458"/>
        </pc:sldMkLst>
        <pc:spChg chg="mod">
          <ac:chgData name="Nuno Escudeiro" userId="866ef74d-6fed-4278-96a8-2b77f2e68b55" providerId="ADAL" clId="{E8826630-BFAF-486D-B907-6F441C0532A9}" dt="2021-12-20T23:37:21.918" v="1548" actId="1076"/>
          <ac:spMkLst>
            <pc:docMk/>
            <pc:sldMk cId="2262688108" sldId="458"/>
            <ac:spMk id="17411" creationId="{00000000-0000-0000-0000-000000000000}"/>
          </ac:spMkLst>
        </pc:spChg>
      </pc:sldChg>
      <pc:sldChg chg="delSp modSp add mod delAnim">
        <pc:chgData name="Nuno Escudeiro" userId="866ef74d-6fed-4278-96a8-2b77f2e68b55" providerId="ADAL" clId="{E8826630-BFAF-486D-B907-6F441C0532A9}" dt="2021-12-20T23:37:28.185" v="1550" actId="1076"/>
        <pc:sldMkLst>
          <pc:docMk/>
          <pc:sldMk cId="2239473014" sldId="464"/>
        </pc:sldMkLst>
        <pc:spChg chg="del">
          <ac:chgData name="Nuno Escudeiro" userId="866ef74d-6fed-4278-96a8-2b77f2e68b55" providerId="ADAL" clId="{E8826630-BFAF-486D-B907-6F441C0532A9}" dt="2021-12-20T23:37:06.556" v="1546" actId="478"/>
          <ac:spMkLst>
            <pc:docMk/>
            <pc:sldMk cId="2239473014" sldId="464"/>
            <ac:spMk id="5" creationId="{144DD167-42CD-46E5-9AD2-60163EDFEAF2}"/>
          </ac:spMkLst>
        </pc:spChg>
        <pc:spChg chg="mod">
          <ac:chgData name="Nuno Escudeiro" userId="866ef74d-6fed-4278-96a8-2b77f2e68b55" providerId="ADAL" clId="{E8826630-BFAF-486D-B907-6F441C0532A9}" dt="2021-12-20T23:37:26.136" v="1549" actId="1076"/>
          <ac:spMkLst>
            <pc:docMk/>
            <pc:sldMk cId="2239473014" sldId="464"/>
            <ac:spMk id="17411" creationId="{00000000-0000-0000-0000-000000000000}"/>
          </ac:spMkLst>
        </pc:spChg>
        <pc:spChg chg="mod">
          <ac:chgData name="Nuno Escudeiro" userId="866ef74d-6fed-4278-96a8-2b77f2e68b55" providerId="ADAL" clId="{E8826630-BFAF-486D-B907-6F441C0532A9}" dt="2021-12-20T23:37:28.185" v="1550" actId="1076"/>
          <ac:spMkLst>
            <pc:docMk/>
            <pc:sldMk cId="2239473014" sldId="464"/>
            <ac:spMk id="17412" creationId="{00000000-0000-0000-0000-000000000000}"/>
          </ac:spMkLst>
        </pc:spChg>
      </pc:sldChg>
      <pc:sldChg chg="delSp modSp add mod">
        <pc:chgData name="Nuno Escudeiro" userId="866ef74d-6fed-4278-96a8-2b77f2e68b55" providerId="ADAL" clId="{E8826630-BFAF-486D-B907-6F441C0532A9}" dt="2021-12-20T23:38:37.166" v="1556" actId="478"/>
        <pc:sldMkLst>
          <pc:docMk/>
          <pc:sldMk cId="3470100941" sldId="465"/>
        </pc:sldMkLst>
        <pc:spChg chg="del">
          <ac:chgData name="Nuno Escudeiro" userId="866ef74d-6fed-4278-96a8-2b77f2e68b55" providerId="ADAL" clId="{E8826630-BFAF-486D-B907-6F441C0532A9}" dt="2021-12-20T23:38:37.166" v="1556" actId="478"/>
          <ac:spMkLst>
            <pc:docMk/>
            <pc:sldMk cId="3470100941" sldId="465"/>
            <ac:spMk id="3" creationId="{3A2100C4-573D-49CF-BDD6-CA09D30AD329}"/>
          </ac:spMkLst>
        </pc:spChg>
        <pc:spChg chg="del">
          <ac:chgData name="Nuno Escudeiro" userId="866ef74d-6fed-4278-96a8-2b77f2e68b55" providerId="ADAL" clId="{E8826630-BFAF-486D-B907-6F441C0532A9}" dt="2021-12-20T23:38:37.166" v="1556" actId="478"/>
          <ac:spMkLst>
            <pc:docMk/>
            <pc:sldMk cId="3470100941" sldId="465"/>
            <ac:spMk id="4" creationId="{57280354-0B65-4FC7-853C-90499C8CBA85}"/>
          </ac:spMkLst>
        </pc:spChg>
        <pc:spChg chg="del">
          <ac:chgData name="Nuno Escudeiro" userId="866ef74d-6fed-4278-96a8-2b77f2e68b55" providerId="ADAL" clId="{E8826630-BFAF-486D-B907-6F441C0532A9}" dt="2021-12-20T23:38:37.166" v="1556" actId="478"/>
          <ac:spMkLst>
            <pc:docMk/>
            <pc:sldMk cId="3470100941" sldId="465"/>
            <ac:spMk id="7" creationId="{68FFC6C9-4FDF-4D38-94AE-36F97143AD56}"/>
          </ac:spMkLst>
        </pc:spChg>
        <pc:spChg chg="del">
          <ac:chgData name="Nuno Escudeiro" userId="866ef74d-6fed-4278-96a8-2b77f2e68b55" providerId="ADAL" clId="{E8826630-BFAF-486D-B907-6F441C0532A9}" dt="2021-12-20T23:38:37.166" v="1556" actId="478"/>
          <ac:spMkLst>
            <pc:docMk/>
            <pc:sldMk cId="3470100941" sldId="465"/>
            <ac:spMk id="9" creationId="{849C313A-2F0D-4080-8DD6-CE42BAA73785}"/>
          </ac:spMkLst>
        </pc:spChg>
        <pc:spChg chg="mod">
          <ac:chgData name="Nuno Escudeiro" userId="866ef74d-6fed-4278-96a8-2b77f2e68b55" providerId="ADAL" clId="{E8826630-BFAF-486D-B907-6F441C0532A9}" dt="2021-12-20T23:38:09.356" v="1553" actId="1076"/>
          <ac:spMkLst>
            <pc:docMk/>
            <pc:sldMk cId="3470100941" sldId="465"/>
            <ac:spMk id="17411" creationId="{00000000-0000-0000-0000-000000000000}"/>
          </ac:spMkLst>
        </pc:spChg>
      </pc:sldChg>
      <pc:sldChg chg="modSp add mod">
        <pc:chgData name="Nuno Escudeiro" userId="866ef74d-6fed-4278-96a8-2b77f2e68b55" providerId="ADAL" clId="{E8826630-BFAF-486D-B907-6F441C0532A9}" dt="2021-12-20T23:38:14.605" v="1554" actId="1076"/>
        <pc:sldMkLst>
          <pc:docMk/>
          <pc:sldMk cId="499435219" sldId="466"/>
        </pc:sldMkLst>
        <pc:spChg chg="mod">
          <ac:chgData name="Nuno Escudeiro" userId="866ef74d-6fed-4278-96a8-2b77f2e68b55" providerId="ADAL" clId="{E8826630-BFAF-486D-B907-6F441C0532A9}" dt="2021-12-20T23:38:14.605" v="1554" actId="1076"/>
          <ac:spMkLst>
            <pc:docMk/>
            <pc:sldMk cId="499435219" sldId="466"/>
            <ac:spMk id="17411" creationId="{00000000-0000-0000-0000-000000000000}"/>
          </ac:spMkLst>
        </pc:spChg>
        <pc:spChg chg="mod">
          <ac:chgData name="Nuno Escudeiro" userId="866ef74d-6fed-4278-96a8-2b77f2e68b55" providerId="ADAL" clId="{E8826630-BFAF-486D-B907-6F441C0532A9}" dt="2021-12-20T23:38:01.777" v="1552" actId="27636"/>
          <ac:spMkLst>
            <pc:docMk/>
            <pc:sldMk cId="499435219" sldId="466"/>
            <ac:spMk id="17412" creationId="{00000000-0000-0000-0000-000000000000}"/>
          </ac:spMkLst>
        </pc:spChg>
      </pc:sldChg>
      <pc:sldChg chg="modSp add mod">
        <pc:chgData name="Nuno Escudeiro" userId="866ef74d-6fed-4278-96a8-2b77f2e68b55" providerId="ADAL" clId="{E8826630-BFAF-486D-B907-6F441C0532A9}" dt="2021-12-20T23:38:21.936" v="1555" actId="1076"/>
        <pc:sldMkLst>
          <pc:docMk/>
          <pc:sldMk cId="2721169653" sldId="467"/>
        </pc:sldMkLst>
        <pc:spChg chg="mod">
          <ac:chgData name="Nuno Escudeiro" userId="866ef74d-6fed-4278-96a8-2b77f2e68b55" providerId="ADAL" clId="{E8826630-BFAF-486D-B907-6F441C0532A9}" dt="2021-12-20T23:38:21.936" v="1555" actId="1076"/>
          <ac:spMkLst>
            <pc:docMk/>
            <pc:sldMk cId="2721169653" sldId="467"/>
            <ac:spMk id="17411" creationId="{00000000-0000-0000-0000-000000000000}"/>
          </ac:spMkLst>
        </pc:spChg>
      </pc:sldChg>
      <pc:sldChg chg="modSp add mod">
        <pc:chgData name="Nuno Escudeiro" userId="866ef74d-6fed-4278-96a8-2b77f2e68b55" providerId="ADAL" clId="{E8826630-BFAF-486D-B907-6F441C0532A9}" dt="2021-12-20T23:48:31.095" v="1638" actId="14100"/>
        <pc:sldMkLst>
          <pc:docMk/>
          <pc:sldMk cId="1359597479" sldId="468"/>
        </pc:sldMkLst>
        <pc:spChg chg="mod">
          <ac:chgData name="Nuno Escudeiro" userId="866ef74d-6fed-4278-96a8-2b77f2e68b55" providerId="ADAL" clId="{E8826630-BFAF-486D-B907-6F441C0532A9}" dt="2021-12-20T23:48:31.095" v="1638" actId="14100"/>
          <ac:spMkLst>
            <pc:docMk/>
            <pc:sldMk cId="1359597479" sldId="468"/>
            <ac:spMk id="16" creationId="{D1B4584B-8F29-0940-8AED-A73EE73ECD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5E1A7-D99D-4D55-BE6A-222FF2E0A65D}"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6FB71-664B-4FAE-B8EE-3A764296D9EB}" type="slidenum">
              <a:rPr lang="en-US" smtClean="0"/>
              <a:t>‹#›</a:t>
            </a:fld>
            <a:endParaRPr lang="en-US"/>
          </a:p>
        </p:txBody>
      </p:sp>
    </p:spTree>
    <p:extLst>
      <p:ext uri="{BB962C8B-B14F-4D97-AF65-F5344CB8AC3E}">
        <p14:creationId xmlns:p14="http://schemas.microsoft.com/office/powerpoint/2010/main" val="1404873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25289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919877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85918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06724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pPr eaLnBrk="1" hangingPunct="1"/>
            <a:endParaRPr lang="pt-PT">
              <a:latin typeface="Times New Roman" charset="0"/>
            </a:endParaRPr>
          </a:p>
        </p:txBody>
      </p:sp>
      <p:sp>
        <p:nvSpPr>
          <p:cNvPr id="20483"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E5C4AC4-5400-8F48-8201-7A024618756B}" type="slidenum">
              <a:rPr lang="pt-PT" sz="1200">
                <a:latin typeface="Times New Roman" charset="0"/>
              </a:rPr>
              <a:pPr/>
              <a:t>45</a:t>
            </a:fld>
            <a:endParaRPr lang="pt-PT" sz="120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BAE0D29-4F4C-4A48-930A-E695F0274FFE}" type="slidenum">
              <a:rPr lang="en-US"/>
              <a:pPr/>
              <a:t>50</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46707-6BBD-41A9-B4DF-0C76A73A2D2A}" type="slidenum">
              <a:rPr lang="en-US" smtClean="0"/>
              <a:t>55</a:t>
            </a:fld>
            <a:endParaRPr lang="en-US"/>
          </a:p>
        </p:txBody>
      </p:sp>
    </p:spTree>
    <p:extLst>
      <p:ext uri="{BB962C8B-B14F-4D97-AF65-F5344CB8AC3E}">
        <p14:creationId xmlns:p14="http://schemas.microsoft.com/office/powerpoint/2010/main" val="70679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4059041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42269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482239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29676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39835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80746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35316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32358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53D575-D5D8-4DC6-8057-F56516FCCB8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85970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3D575-D5D8-4DC6-8057-F56516FCCB8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270876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3D575-D5D8-4DC6-8057-F56516FCCB8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2705984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703262"/>
          </a:xfrm>
        </p:spPr>
        <p:txBody>
          <a:bodyPr/>
          <a:lstStyle/>
          <a:p>
            <a:r>
              <a:rPr lang="en-US"/>
              <a:t>Click to edit Master title style</a:t>
            </a:r>
            <a:endParaRPr lang="pt-PT"/>
          </a:p>
        </p:txBody>
      </p:sp>
      <p:sp>
        <p:nvSpPr>
          <p:cNvPr id="3" name="Table Placeholder 2"/>
          <p:cNvSpPr>
            <a:spLocks noGrp="1"/>
          </p:cNvSpPr>
          <p:nvPr>
            <p:ph type="tbl" idx="1"/>
          </p:nvPr>
        </p:nvSpPr>
        <p:spPr>
          <a:xfrm>
            <a:off x="609600" y="1125538"/>
            <a:ext cx="10972800" cy="5005387"/>
          </a:xfrm>
        </p:spPr>
        <p:txBody>
          <a:bodyPr/>
          <a:lstStyle/>
          <a:p>
            <a:pPr lvl="0"/>
            <a:endParaRPr lang="pt-PT" noProof="0"/>
          </a:p>
        </p:txBody>
      </p:sp>
      <p:sp>
        <p:nvSpPr>
          <p:cNvPr id="4" name="Rectangle 4"/>
          <p:cNvSpPr>
            <a:spLocks noGrp="1" noChangeArrowheads="1"/>
          </p:cNvSpPr>
          <p:nvPr>
            <p:ph type="dt" sz="half" idx="10"/>
          </p:nvPr>
        </p:nvSpPr>
        <p:spPr>
          <a:ln/>
        </p:spPr>
        <p:txBody>
          <a:bodyPr/>
          <a:lstStyle>
            <a:lvl1pPr>
              <a:defRPr/>
            </a:lvl1pPr>
          </a:lstStyle>
          <a:p>
            <a:pPr>
              <a:defRPr/>
            </a:pPr>
            <a:r>
              <a:rPr lang="pt-PT"/>
              <a:t>TP Aula 08</a:t>
            </a:r>
          </a:p>
        </p:txBody>
      </p:sp>
      <p:sp>
        <p:nvSpPr>
          <p:cNvPr id="5" name="Rectangle 5"/>
          <p:cNvSpPr>
            <a:spLocks noGrp="1" noChangeArrowheads="1"/>
          </p:cNvSpPr>
          <p:nvPr>
            <p:ph type="ftr" sz="quarter" idx="11"/>
          </p:nvPr>
        </p:nvSpPr>
        <p:spPr>
          <a:ln/>
        </p:spPr>
        <p:txBody>
          <a:bodyPr/>
          <a:lstStyle>
            <a:lvl1pPr>
              <a:defRPr/>
            </a:lvl1pPr>
          </a:lstStyle>
          <a:p>
            <a:pPr>
              <a:defRPr/>
            </a:pPr>
            <a:r>
              <a:rPr lang="pt-PT" altLang="en-US"/>
              <a:t>2014/2015</a:t>
            </a:r>
          </a:p>
        </p:txBody>
      </p:sp>
      <p:sp>
        <p:nvSpPr>
          <p:cNvPr id="6" name="Rectangle 6"/>
          <p:cNvSpPr>
            <a:spLocks noGrp="1" noChangeArrowheads="1"/>
          </p:cNvSpPr>
          <p:nvPr>
            <p:ph type="sldNum" sz="quarter" idx="12"/>
          </p:nvPr>
        </p:nvSpPr>
        <p:spPr>
          <a:ln/>
        </p:spPr>
        <p:txBody>
          <a:bodyPr/>
          <a:lstStyle>
            <a:lvl1pPr>
              <a:defRPr/>
            </a:lvl1pPr>
          </a:lstStyle>
          <a:p>
            <a:pPr>
              <a:defRPr/>
            </a:pPr>
            <a:fld id="{0F6A3AF2-2049-7B42-B12B-AF2D88A6799D}" type="slidenum">
              <a:rPr lang="pt-PT"/>
              <a:pPr>
                <a:defRPr/>
              </a:pPr>
              <a:t>‹#›</a:t>
            </a:fld>
            <a:endParaRPr lang="pt-PT"/>
          </a:p>
        </p:txBody>
      </p:sp>
    </p:spTree>
    <p:extLst>
      <p:ext uri="{BB962C8B-B14F-4D97-AF65-F5344CB8AC3E}">
        <p14:creationId xmlns:p14="http://schemas.microsoft.com/office/powerpoint/2010/main" val="383623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3D575-D5D8-4DC6-8057-F56516FCCB8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48618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53D575-D5D8-4DC6-8057-F56516FCCB88}" type="datetimeFigureOut">
              <a:rPr lang="en-US" smtClean="0"/>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77331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solidFill>
            <a:schemeClr val="accent1">
              <a:lumMod val="20000"/>
              <a:lumOff val="80000"/>
              <a:alpha val="50000"/>
            </a:schemeClr>
          </a:solidFill>
          <a:effectLst>
            <a:outerShdw blurRad="50800" dist="38100" dir="2700000" algn="tl" rotWithShape="0">
              <a:prstClr val="black">
                <a:alpha val="40000"/>
              </a:prstClr>
            </a:outerShdw>
          </a:effectLst>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a:solidFill>
            <a:srgbClr val="FFFFD9">
              <a:alpha val="50000"/>
            </a:srgbClr>
          </a:solidFill>
          <a:effectLst>
            <a:outerShdw blurRad="50800" dist="38100" dir="2700000" algn="tl" rotWithShape="0">
              <a:prstClr val="black">
                <a:alpha val="40000"/>
              </a:prstClr>
            </a:outerShdw>
          </a:effectLst>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53D575-D5D8-4DC6-8057-F56516FCCB88}" type="datetimeFigureOut">
              <a:rPr lang="en-US" smtClean="0"/>
              <a:t>12/20/2021</a:t>
            </a:fld>
            <a:endParaRPr lang="en-US" dirty="0"/>
          </a:p>
        </p:txBody>
      </p:sp>
      <p:sp>
        <p:nvSpPr>
          <p:cNvPr id="6" name="Footer Placeholder 5"/>
          <p:cNvSpPr>
            <a:spLocks noGrp="1"/>
          </p:cNvSpPr>
          <p:nvPr>
            <p:ph type="ftr" sz="quarter" idx="11"/>
          </p:nvPr>
        </p:nvSpPr>
        <p:spPr/>
        <p:txBody>
          <a:bodyPr/>
          <a:lstStyle/>
          <a:p>
            <a:r>
              <a:rPr lang="en-US" dirty="0"/>
              <a:t>Bases de Dados / Databases</a:t>
            </a:r>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dirty="0"/>
          </a:p>
        </p:txBody>
      </p:sp>
    </p:spTree>
    <p:extLst>
      <p:ext uri="{BB962C8B-B14F-4D97-AF65-F5344CB8AC3E}">
        <p14:creationId xmlns:p14="http://schemas.microsoft.com/office/powerpoint/2010/main" val="123933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53D575-D5D8-4DC6-8057-F56516FCCB88}" type="datetimeFigureOut">
              <a:rPr lang="en-US" smtClean="0"/>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98079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53D575-D5D8-4DC6-8057-F56516FCCB88}" type="datetimeFigureOut">
              <a:rPr lang="en-US" smtClean="0"/>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86344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3D575-D5D8-4DC6-8057-F56516FCCB88}" type="datetimeFigureOut">
              <a:rPr lang="en-US" smtClean="0"/>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37101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53D575-D5D8-4DC6-8057-F56516FCCB8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80028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53D575-D5D8-4DC6-8057-F56516FCCB88}" type="datetimeFigureOut">
              <a:rPr lang="en-US" smtClean="0"/>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39664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3D575-D5D8-4DC6-8057-F56516FCCB88}" type="datetimeFigureOut">
              <a:rPr lang="en-US" smtClean="0"/>
              <a:t>12/20/2021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95C14-02AE-49B1-B5AA-21131F6F8B49}" type="slidenum">
              <a:rPr lang="en-US" smtClean="0"/>
              <a:t>‹#›</a:t>
            </a:fld>
            <a:endParaRPr lang="en-US"/>
          </a:p>
        </p:txBody>
      </p:sp>
    </p:spTree>
    <p:extLst>
      <p:ext uri="{BB962C8B-B14F-4D97-AF65-F5344CB8AC3E}">
        <p14:creationId xmlns:p14="http://schemas.microsoft.com/office/powerpoint/2010/main" val="3611292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b-engines.com/en/ranking"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2060"/>
                </a:solidFill>
              </a:rPr>
              <a:t>Bases de Dados</a:t>
            </a:r>
            <a:br>
              <a:rPr lang="en-US" dirty="0">
                <a:solidFill>
                  <a:srgbClr val="002060"/>
                </a:solidFill>
              </a:rPr>
            </a:br>
            <a:r>
              <a:rPr lang="en-US" dirty="0">
                <a:solidFill>
                  <a:schemeClr val="tx1">
                    <a:lumMod val="65000"/>
                    <a:lumOff val="35000"/>
                  </a:schemeClr>
                </a:solidFill>
              </a:rPr>
              <a:t>Databases</a:t>
            </a:r>
          </a:p>
        </p:txBody>
      </p:sp>
      <p:sp>
        <p:nvSpPr>
          <p:cNvPr id="3" name="Subtitle 2"/>
          <p:cNvSpPr>
            <a:spLocks noGrp="1"/>
          </p:cNvSpPr>
          <p:nvPr>
            <p:ph type="subTitle" idx="1"/>
          </p:nvPr>
        </p:nvSpPr>
        <p:spPr/>
        <p:txBody>
          <a:bodyPr>
            <a:normAutofit/>
          </a:bodyPr>
          <a:lstStyle/>
          <a:p>
            <a:r>
              <a:rPr lang="en-US" b="1" dirty="0" err="1">
                <a:solidFill>
                  <a:srgbClr val="002060"/>
                </a:solidFill>
              </a:rPr>
              <a:t>Sinopse</a:t>
            </a:r>
            <a:endParaRPr lang="en-US" b="1" dirty="0">
              <a:solidFill>
                <a:srgbClr val="002060"/>
              </a:solidFill>
            </a:endParaRPr>
          </a:p>
          <a:p>
            <a:r>
              <a:rPr lang="en-US" b="1" dirty="0">
                <a:solidFill>
                  <a:schemeClr val="tx1">
                    <a:lumMod val="65000"/>
                    <a:lumOff val="35000"/>
                  </a:schemeClr>
                </a:solidFill>
              </a:rPr>
              <a:t>Wrap-up</a:t>
            </a:r>
          </a:p>
          <a:p>
            <a:pPr algn="r"/>
            <a:r>
              <a:rPr lang="en-US" i="1" dirty="0">
                <a:solidFill>
                  <a:schemeClr val="accent6">
                    <a:lumMod val="50000"/>
                  </a:schemeClr>
                </a:solidFill>
              </a:rPr>
              <a:t>Nuno Escudeiro – nfe@isep.ipp.pt</a:t>
            </a:r>
          </a:p>
        </p:txBody>
      </p:sp>
    </p:spTree>
    <p:extLst>
      <p:ext uri="{BB962C8B-B14F-4D97-AF65-F5344CB8AC3E}">
        <p14:creationId xmlns:p14="http://schemas.microsoft.com/office/powerpoint/2010/main" val="173337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Tecnologia</a:t>
            </a:r>
            <a:r>
              <a:rPr lang="en-US" sz="4000" dirty="0">
                <a:solidFill>
                  <a:srgbClr val="002060"/>
                </a:solidFill>
              </a:rPr>
              <a:t> de Base de Dados (BD) e </a:t>
            </a:r>
            <a:r>
              <a:rPr lang="en-US" sz="4000" dirty="0" err="1">
                <a:solidFill>
                  <a:srgbClr val="002060"/>
                </a:solidFill>
              </a:rPr>
              <a:t>Aplicações</a:t>
            </a:r>
            <a:br>
              <a:rPr lang="en-US" sz="4000" dirty="0">
                <a:solidFill>
                  <a:srgbClr val="002060"/>
                </a:solidFill>
              </a:rPr>
            </a:br>
            <a:r>
              <a:rPr lang="en-US" sz="4000" i="1" dirty="0">
                <a:solidFill>
                  <a:schemeClr val="tx1">
                    <a:lumMod val="65000"/>
                    <a:lumOff val="35000"/>
                  </a:schemeClr>
                </a:solidFill>
              </a:rPr>
              <a:t>Database (DB) Technology and Applications</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fontScale="55000" lnSpcReduction="20000"/>
          </a:bodyPr>
          <a:lstStyle/>
          <a:p>
            <a:r>
              <a:rPr lang="en-US" dirty="0" err="1"/>
              <a:t>Adequação</a:t>
            </a:r>
            <a:r>
              <a:rPr lang="en-US" dirty="0"/>
              <a:t> </a:t>
            </a:r>
            <a:r>
              <a:rPr lang="en-US" dirty="0" err="1"/>
              <a:t>Tecnologia</a:t>
            </a:r>
            <a:r>
              <a:rPr lang="en-US" dirty="0"/>
              <a:t>/</a:t>
            </a:r>
            <a:r>
              <a:rPr lang="en-US" dirty="0" err="1"/>
              <a:t>Propósito</a:t>
            </a:r>
            <a:endParaRPr lang="en-US" dirty="0"/>
          </a:p>
          <a:p>
            <a:pPr lvl="1"/>
            <a:r>
              <a:rPr lang="en-US" dirty="0" err="1"/>
              <a:t>Existem</a:t>
            </a:r>
            <a:r>
              <a:rPr lang="en-US" dirty="0"/>
              <a:t> </a:t>
            </a:r>
            <a:r>
              <a:rPr lang="en-US" dirty="0" err="1"/>
              <a:t>vários</a:t>
            </a:r>
            <a:r>
              <a:rPr lang="en-US" dirty="0"/>
              <a:t> </a:t>
            </a:r>
            <a:r>
              <a:rPr lang="en-US" dirty="0" err="1"/>
              <a:t>tipos</a:t>
            </a:r>
            <a:r>
              <a:rPr lang="en-US" dirty="0"/>
              <a:t>/</a:t>
            </a:r>
            <a:r>
              <a:rPr lang="en-US" dirty="0" err="1"/>
              <a:t>tecnologias</a:t>
            </a:r>
            <a:r>
              <a:rPr lang="en-US" dirty="0"/>
              <a:t> de BD</a:t>
            </a:r>
          </a:p>
          <a:p>
            <a:pPr lvl="1"/>
            <a:r>
              <a:rPr lang="en-US" dirty="0" err="1"/>
              <a:t>Cada</a:t>
            </a:r>
            <a:r>
              <a:rPr lang="en-US" dirty="0"/>
              <a:t> </a:t>
            </a:r>
            <a:r>
              <a:rPr lang="en-US" dirty="0" err="1"/>
              <a:t>uma</a:t>
            </a:r>
            <a:r>
              <a:rPr lang="en-US" dirty="0"/>
              <a:t> com as </a:t>
            </a:r>
            <a:r>
              <a:rPr lang="en-US" dirty="0" err="1"/>
              <a:t>suas</a:t>
            </a:r>
            <a:r>
              <a:rPr lang="en-US" dirty="0"/>
              <a:t> </a:t>
            </a:r>
            <a:r>
              <a:rPr lang="en-US" dirty="0" err="1"/>
              <a:t>particularidades</a:t>
            </a:r>
            <a:r>
              <a:rPr lang="en-US" dirty="0"/>
              <a:t> que </a:t>
            </a:r>
            <a:r>
              <a:rPr lang="en-US" dirty="0" err="1"/>
              <a:t>são</a:t>
            </a:r>
            <a:r>
              <a:rPr lang="en-US" dirty="0"/>
              <a:t> </a:t>
            </a:r>
            <a:r>
              <a:rPr lang="en-US" dirty="0" err="1"/>
              <a:t>mais</a:t>
            </a:r>
            <a:r>
              <a:rPr lang="en-US" dirty="0"/>
              <a:t> </a:t>
            </a:r>
            <a:r>
              <a:rPr lang="en-US" dirty="0" err="1"/>
              <a:t>indicadas</a:t>
            </a:r>
            <a:r>
              <a:rPr lang="en-US" dirty="0"/>
              <a:t> para </a:t>
            </a:r>
            <a:r>
              <a:rPr lang="en-US" dirty="0" err="1"/>
              <a:t>determinados</a:t>
            </a:r>
            <a:r>
              <a:rPr lang="en-US" dirty="0"/>
              <a:t> </a:t>
            </a:r>
            <a:r>
              <a:rPr lang="en-US" dirty="0" err="1"/>
              <a:t>tipos</a:t>
            </a:r>
            <a:r>
              <a:rPr lang="en-US" dirty="0"/>
              <a:t> de </a:t>
            </a:r>
            <a:r>
              <a:rPr lang="en-US" dirty="0" err="1"/>
              <a:t>processamento</a:t>
            </a:r>
            <a:r>
              <a:rPr lang="en-US" dirty="0"/>
              <a:t>, </a:t>
            </a:r>
            <a:r>
              <a:rPr lang="en-US" dirty="0" err="1"/>
              <a:t>objetivos</a:t>
            </a:r>
            <a:r>
              <a:rPr lang="en-US" dirty="0"/>
              <a:t> e </a:t>
            </a:r>
            <a:r>
              <a:rPr lang="en-US" dirty="0" err="1"/>
              <a:t>exigências</a:t>
            </a:r>
            <a:r>
              <a:rPr lang="en-US" dirty="0"/>
              <a:t>/</a:t>
            </a:r>
            <a:r>
              <a:rPr lang="en-US" dirty="0" err="1"/>
              <a:t>necessidades</a:t>
            </a:r>
            <a:endParaRPr lang="en-US" dirty="0"/>
          </a:p>
          <a:p>
            <a:pPr lvl="1"/>
            <a:r>
              <a:rPr lang="en-US" dirty="0" err="1"/>
              <a:t>Dependendo</a:t>
            </a:r>
            <a:r>
              <a:rPr lang="en-US" dirty="0"/>
              <a:t> do </a:t>
            </a:r>
            <a:r>
              <a:rPr lang="en-US" dirty="0" err="1"/>
              <a:t>tipo</a:t>
            </a:r>
            <a:r>
              <a:rPr lang="en-US" dirty="0"/>
              <a:t>, </a:t>
            </a:r>
            <a:r>
              <a:rPr lang="en-US" dirty="0" err="1"/>
              <a:t>estrutura</a:t>
            </a:r>
            <a:r>
              <a:rPr lang="en-US" dirty="0"/>
              <a:t>, </a:t>
            </a:r>
            <a:r>
              <a:rPr lang="en-US" dirty="0" err="1"/>
              <a:t>modelo</a:t>
            </a:r>
            <a:r>
              <a:rPr lang="en-US" dirty="0"/>
              <a:t> conceptual de dados, </a:t>
            </a:r>
            <a:r>
              <a:rPr lang="en-US" dirty="0" err="1"/>
              <a:t>recursos</a:t>
            </a:r>
            <a:r>
              <a:rPr lang="en-US" dirty="0"/>
              <a:t> </a:t>
            </a:r>
            <a:r>
              <a:rPr lang="en-US" dirty="0" err="1"/>
              <a:t>disponíveis</a:t>
            </a:r>
            <a:r>
              <a:rPr lang="en-US" dirty="0"/>
              <a:t> para a </a:t>
            </a:r>
            <a:r>
              <a:rPr lang="en-US" dirty="0" err="1"/>
              <a:t>persistência</a:t>
            </a:r>
            <a:r>
              <a:rPr lang="en-US" dirty="0"/>
              <a:t> e </a:t>
            </a:r>
            <a:r>
              <a:rPr lang="en-US" dirty="0" err="1"/>
              <a:t>uso</a:t>
            </a:r>
            <a:r>
              <a:rPr lang="en-US" dirty="0"/>
              <a:t> </a:t>
            </a:r>
            <a:r>
              <a:rPr lang="en-US" dirty="0" err="1"/>
              <a:t>esperado</a:t>
            </a:r>
            <a:r>
              <a:rPr lang="en-US" dirty="0"/>
              <a:t>, </a:t>
            </a:r>
            <a:r>
              <a:rPr lang="en-US" dirty="0" err="1"/>
              <a:t>diferentes</a:t>
            </a:r>
            <a:r>
              <a:rPr lang="en-US" dirty="0"/>
              <a:t> </a:t>
            </a:r>
            <a:r>
              <a:rPr lang="en-US" dirty="0" err="1"/>
              <a:t>tecnologias</a:t>
            </a:r>
            <a:r>
              <a:rPr lang="en-US" dirty="0"/>
              <a:t> </a:t>
            </a:r>
            <a:r>
              <a:rPr lang="en-US" dirty="0" err="1"/>
              <a:t>serõa</a:t>
            </a:r>
            <a:r>
              <a:rPr lang="en-US" dirty="0"/>
              <a:t> </a:t>
            </a:r>
            <a:r>
              <a:rPr lang="en-US" dirty="0" err="1"/>
              <a:t>mais</a:t>
            </a:r>
            <a:r>
              <a:rPr lang="en-US" dirty="0"/>
              <a:t> </a:t>
            </a:r>
            <a:r>
              <a:rPr lang="en-US" dirty="0" err="1"/>
              <a:t>adequadas</a:t>
            </a:r>
            <a:endParaRPr lang="en-US" dirty="0"/>
          </a:p>
          <a:p>
            <a:pPr lvl="1"/>
            <a:r>
              <a:rPr lang="en-US" dirty="0" err="1"/>
              <a:t>Não</a:t>
            </a:r>
            <a:r>
              <a:rPr lang="en-US" dirty="0"/>
              <a:t> se </a:t>
            </a:r>
            <a:r>
              <a:rPr lang="en-US" dirty="0" err="1"/>
              <a:t>opta</a:t>
            </a:r>
            <a:r>
              <a:rPr lang="en-US" dirty="0"/>
              <a:t> </a:t>
            </a:r>
            <a:r>
              <a:rPr lang="en-US" dirty="0" err="1"/>
              <a:t>por</a:t>
            </a:r>
            <a:r>
              <a:rPr lang="en-US" dirty="0"/>
              <a:t> </a:t>
            </a:r>
            <a:r>
              <a:rPr lang="en-US" dirty="0" err="1"/>
              <a:t>uma</a:t>
            </a:r>
            <a:r>
              <a:rPr lang="en-US" dirty="0"/>
              <a:t> </a:t>
            </a:r>
            <a:r>
              <a:rPr lang="en-US" dirty="0" err="1"/>
              <a:t>tecnologia</a:t>
            </a:r>
            <a:r>
              <a:rPr lang="en-US" dirty="0"/>
              <a:t> de BD </a:t>
            </a:r>
            <a:r>
              <a:rPr lang="en-US" dirty="0" err="1"/>
              <a:t>sem</a:t>
            </a:r>
            <a:r>
              <a:rPr lang="en-US" dirty="0"/>
              <a:t> </a:t>
            </a:r>
            <a:r>
              <a:rPr lang="en-US" dirty="0" err="1"/>
              <a:t>primeiro</a:t>
            </a:r>
            <a:r>
              <a:rPr lang="en-US" dirty="0"/>
              <a:t> </a:t>
            </a:r>
            <a:r>
              <a:rPr lang="en-US" dirty="0" err="1"/>
              <a:t>analisar</a:t>
            </a:r>
            <a:r>
              <a:rPr lang="en-US" dirty="0"/>
              <a:t> </a:t>
            </a:r>
            <a:r>
              <a:rPr lang="en-US" dirty="0" err="1"/>
              <a:t>essas</a:t>
            </a:r>
            <a:r>
              <a:rPr lang="en-US" dirty="0"/>
              <a:t> </a:t>
            </a:r>
            <a:r>
              <a:rPr lang="en-US" dirty="0" err="1"/>
              <a:t>condicionantes</a:t>
            </a:r>
            <a:r>
              <a:rPr lang="en-US" dirty="0"/>
              <a:t> e </a:t>
            </a:r>
            <a:r>
              <a:rPr lang="en-US" dirty="0" err="1"/>
              <a:t>os</a:t>
            </a:r>
            <a:r>
              <a:rPr lang="en-US" dirty="0"/>
              <a:t> </a:t>
            </a:r>
            <a:r>
              <a:rPr lang="en-US" dirty="0" err="1"/>
              <a:t>recursos</a:t>
            </a:r>
            <a:r>
              <a:rPr lang="en-US" dirty="0"/>
              <a:t> </a:t>
            </a:r>
            <a:r>
              <a:rPr lang="en-US" dirty="0" err="1"/>
              <a:t>disponíveis</a:t>
            </a:r>
            <a:endParaRPr lang="en-US" dirty="0"/>
          </a:p>
          <a:p>
            <a:r>
              <a:rPr lang="en-US" dirty="0" err="1"/>
              <a:t>Tecnologias</a:t>
            </a:r>
            <a:r>
              <a:rPr lang="en-US" dirty="0"/>
              <a:t>/</a:t>
            </a:r>
            <a:r>
              <a:rPr lang="en-US" dirty="0" err="1"/>
              <a:t>Tipos</a:t>
            </a:r>
            <a:r>
              <a:rPr lang="en-US" dirty="0"/>
              <a:t> BD:</a:t>
            </a:r>
          </a:p>
          <a:p>
            <a:pPr lvl="1"/>
            <a:r>
              <a:rPr lang="en-US" dirty="0" err="1"/>
              <a:t>Relacional</a:t>
            </a:r>
            <a:r>
              <a:rPr lang="en-US" dirty="0"/>
              <a:t> (Oracle, MySQL)</a:t>
            </a:r>
          </a:p>
          <a:p>
            <a:pPr lvl="1"/>
            <a:r>
              <a:rPr lang="en-US" dirty="0" err="1"/>
              <a:t>Multidmensional</a:t>
            </a:r>
            <a:r>
              <a:rPr lang="en-US" dirty="0"/>
              <a:t> (</a:t>
            </a:r>
            <a:r>
              <a:rPr lang="en-US" dirty="0" err="1"/>
              <a:t>Dataself</a:t>
            </a:r>
            <a:r>
              <a:rPr lang="en-US" dirty="0"/>
              <a:t> Analytics, </a:t>
            </a:r>
            <a:r>
              <a:rPr lang="en-US" dirty="0" err="1"/>
              <a:t>SimbaProvider</a:t>
            </a:r>
            <a:r>
              <a:rPr lang="en-US" dirty="0"/>
              <a:t> OLAP)</a:t>
            </a:r>
          </a:p>
          <a:p>
            <a:pPr lvl="1"/>
            <a:r>
              <a:rPr lang="en-US" dirty="0" err="1"/>
              <a:t>Orientada</a:t>
            </a:r>
            <a:r>
              <a:rPr lang="en-US" dirty="0"/>
              <a:t> a </a:t>
            </a:r>
            <a:r>
              <a:rPr lang="en-US" dirty="0" err="1"/>
              <a:t>Objetos</a:t>
            </a:r>
            <a:r>
              <a:rPr lang="en-US" dirty="0"/>
              <a:t> (Objectivity/DB, </a:t>
            </a:r>
            <a:r>
              <a:rPr lang="en-US" dirty="0" err="1"/>
              <a:t>ObjectStore</a:t>
            </a:r>
            <a:r>
              <a:rPr lang="en-US" dirty="0"/>
              <a:t>)</a:t>
            </a:r>
          </a:p>
          <a:p>
            <a:pPr lvl="1"/>
            <a:r>
              <a:rPr lang="en-US" dirty="0"/>
              <a:t>Search engine (</a:t>
            </a:r>
            <a:r>
              <a:rPr lang="en-US" dirty="0" err="1"/>
              <a:t>Elasticsearch</a:t>
            </a:r>
            <a:r>
              <a:rPr lang="en-US" dirty="0"/>
              <a:t>, </a:t>
            </a:r>
            <a:r>
              <a:rPr lang="en-US" dirty="0" err="1"/>
              <a:t>Solr</a:t>
            </a:r>
            <a:r>
              <a:rPr lang="en-US" dirty="0"/>
              <a:t>)</a:t>
            </a:r>
          </a:p>
          <a:p>
            <a:pPr lvl="1"/>
            <a:r>
              <a:rPr lang="en-US" dirty="0"/>
              <a:t>Spatial (</a:t>
            </a:r>
            <a:r>
              <a:rPr lang="en-US" dirty="0" err="1"/>
              <a:t>PostGIS</a:t>
            </a:r>
            <a:r>
              <a:rPr lang="en-US" dirty="0"/>
              <a:t>, </a:t>
            </a:r>
            <a:r>
              <a:rPr lang="en-US" dirty="0" err="1"/>
              <a:t>SpatiaLite</a:t>
            </a:r>
            <a:r>
              <a:rPr lang="en-US" dirty="0"/>
              <a:t>)</a:t>
            </a:r>
          </a:p>
          <a:p>
            <a:pPr lvl="1"/>
            <a:r>
              <a:rPr lang="en-US" dirty="0"/>
              <a:t>XML (</a:t>
            </a:r>
            <a:r>
              <a:rPr lang="en-US" dirty="0" err="1"/>
              <a:t>eXist-db</a:t>
            </a:r>
            <a:r>
              <a:rPr lang="en-US" dirty="0"/>
              <a:t>, Sedna)</a:t>
            </a:r>
          </a:p>
          <a:p>
            <a:pPr lvl="1"/>
            <a:r>
              <a:rPr lang="en-US" dirty="0"/>
              <a:t>NoSQL (MongoDB, Amazon </a:t>
            </a:r>
            <a:r>
              <a:rPr lang="en-US" dirty="0" err="1"/>
              <a:t>DynamoDB</a:t>
            </a:r>
            <a:r>
              <a:rPr lang="en-US" dirty="0"/>
              <a:t>)</a:t>
            </a:r>
          </a:p>
          <a:p>
            <a:pPr lvl="1"/>
            <a:r>
              <a:rPr lang="en-US" dirty="0"/>
              <a:t>Wide Column (Cassandra, </a:t>
            </a:r>
            <a:r>
              <a:rPr lang="en-US" dirty="0" err="1"/>
              <a:t>HBase</a:t>
            </a:r>
            <a:r>
              <a:rPr lang="en-US" dirty="0"/>
              <a:t>)</a:t>
            </a:r>
          </a:p>
          <a:p>
            <a:pPr lvl="1"/>
            <a:r>
              <a:rPr lang="en-US" dirty="0"/>
              <a:t>Graph (Neo4j, </a:t>
            </a:r>
            <a:r>
              <a:rPr lang="en-US" dirty="0" err="1"/>
              <a:t>InfiniteGraph</a:t>
            </a:r>
            <a:r>
              <a:rPr lang="en-US" dirty="0"/>
              <a:t>)</a:t>
            </a:r>
          </a:p>
        </p:txBody>
      </p:sp>
      <p:sp>
        <p:nvSpPr>
          <p:cNvPr id="4" name="Content Placeholder 3"/>
          <p:cNvSpPr>
            <a:spLocks noGrp="1"/>
          </p:cNvSpPr>
          <p:nvPr>
            <p:ph sz="half" idx="2"/>
          </p:nvPr>
        </p:nvSpPr>
        <p:spPr>
          <a:effectLst/>
        </p:spPr>
        <p:txBody>
          <a:bodyPr>
            <a:normAutofit fontScale="55000" lnSpcReduction="20000"/>
          </a:bodyPr>
          <a:lstStyle/>
          <a:p>
            <a:r>
              <a:rPr lang="en-US" dirty="0"/>
              <a:t>Matching Technology/Purpose</a:t>
            </a:r>
          </a:p>
          <a:p>
            <a:pPr lvl="1"/>
            <a:r>
              <a:rPr lang="en-US" dirty="0"/>
              <a:t>There are several types/technologies of DB</a:t>
            </a:r>
          </a:p>
          <a:p>
            <a:pPr lvl="1"/>
            <a:r>
              <a:rPr lang="en-US" dirty="0"/>
              <a:t>Each one with its particularities that are best suited for certain types of processing, objectives and requirements/needs</a:t>
            </a:r>
          </a:p>
          <a:p>
            <a:pPr lvl="1"/>
            <a:r>
              <a:rPr lang="en-US" dirty="0"/>
              <a:t>One does not opt for a BD technology without first analyzing these conditions and the available resources</a:t>
            </a:r>
          </a:p>
          <a:p>
            <a:pPr lvl="1"/>
            <a:r>
              <a:rPr lang="en-US" dirty="0"/>
              <a:t>Depending on the type, structure, data model, data store, and intended use-case of your data, different systems are likely to be better suited to your needs</a:t>
            </a:r>
          </a:p>
          <a:p>
            <a:pPr lvl="1"/>
            <a:r>
              <a:rPr lang="en-US" dirty="0"/>
              <a:t>One does not opt for a DB technology without first analyzing these conditions and the available resources</a:t>
            </a:r>
          </a:p>
          <a:p>
            <a:r>
              <a:rPr lang="en-US" dirty="0"/>
              <a:t>Technology/Types of DB:</a:t>
            </a:r>
          </a:p>
          <a:p>
            <a:pPr lvl="1"/>
            <a:r>
              <a:rPr lang="en-US" dirty="0"/>
              <a:t>Relational (Oracle, MySQL)</a:t>
            </a:r>
          </a:p>
          <a:p>
            <a:pPr lvl="1"/>
            <a:r>
              <a:rPr lang="en-US" dirty="0" err="1"/>
              <a:t>Multidmensional</a:t>
            </a:r>
            <a:r>
              <a:rPr lang="en-US" dirty="0"/>
              <a:t> (</a:t>
            </a:r>
            <a:r>
              <a:rPr lang="en-US" dirty="0" err="1"/>
              <a:t>Dataself</a:t>
            </a:r>
            <a:r>
              <a:rPr lang="en-US" dirty="0"/>
              <a:t> Analytics, </a:t>
            </a:r>
            <a:r>
              <a:rPr lang="en-US" dirty="0" err="1"/>
              <a:t>SimbaProvider</a:t>
            </a:r>
            <a:r>
              <a:rPr lang="en-US" dirty="0"/>
              <a:t> OLAP)</a:t>
            </a:r>
          </a:p>
          <a:p>
            <a:pPr lvl="1"/>
            <a:r>
              <a:rPr lang="en-US" dirty="0"/>
              <a:t>Object Oriented (Objectivity/DB, </a:t>
            </a:r>
            <a:r>
              <a:rPr lang="en-US" dirty="0" err="1"/>
              <a:t>ObjectStore</a:t>
            </a:r>
            <a:r>
              <a:rPr lang="en-US" dirty="0"/>
              <a:t>)</a:t>
            </a:r>
          </a:p>
          <a:p>
            <a:pPr lvl="1"/>
            <a:r>
              <a:rPr lang="en-US" dirty="0"/>
              <a:t>Search engine (</a:t>
            </a:r>
            <a:r>
              <a:rPr lang="en-US" dirty="0" err="1"/>
              <a:t>Elasticsearch</a:t>
            </a:r>
            <a:r>
              <a:rPr lang="en-US" dirty="0"/>
              <a:t>, </a:t>
            </a:r>
            <a:r>
              <a:rPr lang="en-US" dirty="0" err="1"/>
              <a:t>Solr</a:t>
            </a:r>
            <a:r>
              <a:rPr lang="en-US" dirty="0"/>
              <a:t>)</a:t>
            </a:r>
          </a:p>
          <a:p>
            <a:pPr lvl="1"/>
            <a:r>
              <a:rPr lang="en-US" dirty="0"/>
              <a:t>Spatial (</a:t>
            </a:r>
            <a:r>
              <a:rPr lang="en-US" dirty="0" err="1"/>
              <a:t>PostGIS</a:t>
            </a:r>
            <a:r>
              <a:rPr lang="en-US" dirty="0"/>
              <a:t>, </a:t>
            </a:r>
            <a:r>
              <a:rPr lang="en-US" dirty="0" err="1"/>
              <a:t>SpatiaLite</a:t>
            </a:r>
            <a:r>
              <a:rPr lang="en-US" dirty="0"/>
              <a:t>)</a:t>
            </a:r>
          </a:p>
          <a:p>
            <a:pPr lvl="1"/>
            <a:r>
              <a:rPr lang="en-US" dirty="0"/>
              <a:t>XML (</a:t>
            </a:r>
            <a:r>
              <a:rPr lang="en-US" dirty="0" err="1"/>
              <a:t>eXist-db</a:t>
            </a:r>
            <a:r>
              <a:rPr lang="en-US" dirty="0"/>
              <a:t>, Sedna)</a:t>
            </a:r>
          </a:p>
          <a:p>
            <a:pPr lvl="1"/>
            <a:r>
              <a:rPr lang="en-US" dirty="0"/>
              <a:t>NoSQL (MongoDB, Amazon </a:t>
            </a:r>
            <a:r>
              <a:rPr lang="en-US" dirty="0" err="1"/>
              <a:t>DynamoDB</a:t>
            </a:r>
            <a:r>
              <a:rPr lang="en-US" dirty="0"/>
              <a:t>)</a:t>
            </a:r>
          </a:p>
          <a:p>
            <a:pPr lvl="1"/>
            <a:r>
              <a:rPr lang="en-US" dirty="0"/>
              <a:t>Wide Column (Cassandra, </a:t>
            </a:r>
            <a:r>
              <a:rPr lang="en-US" dirty="0" err="1"/>
              <a:t>HBase</a:t>
            </a:r>
            <a:r>
              <a:rPr lang="en-US" dirty="0"/>
              <a:t>)</a:t>
            </a:r>
          </a:p>
          <a:p>
            <a:pPr lvl="1"/>
            <a:r>
              <a:rPr lang="en-US" dirty="0"/>
              <a:t>Graph (Neo4j, </a:t>
            </a:r>
            <a:r>
              <a:rPr lang="en-US" dirty="0" err="1"/>
              <a:t>InfiniteGraph</a:t>
            </a:r>
            <a:r>
              <a:rPr lang="en-US" dirty="0"/>
              <a:t>)</a:t>
            </a:r>
          </a:p>
          <a:p>
            <a:endParaRPr lang="en-US" dirty="0"/>
          </a:p>
        </p:txBody>
      </p:sp>
    </p:spTree>
    <p:extLst>
      <p:ext uri="{BB962C8B-B14F-4D97-AF65-F5344CB8AC3E}">
        <p14:creationId xmlns:p14="http://schemas.microsoft.com/office/powerpoint/2010/main" val="254542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Tecnologia</a:t>
            </a:r>
            <a:r>
              <a:rPr lang="en-US" sz="4000" dirty="0">
                <a:solidFill>
                  <a:srgbClr val="002060"/>
                </a:solidFill>
              </a:rPr>
              <a:t> de Base de Dados (BD) e </a:t>
            </a:r>
            <a:r>
              <a:rPr lang="en-US" sz="4000" dirty="0" err="1">
                <a:solidFill>
                  <a:srgbClr val="002060"/>
                </a:solidFill>
              </a:rPr>
              <a:t>Aplicações</a:t>
            </a:r>
            <a:br>
              <a:rPr lang="en-US" sz="4000" dirty="0">
                <a:solidFill>
                  <a:srgbClr val="002060"/>
                </a:solidFill>
              </a:rPr>
            </a:br>
            <a:r>
              <a:rPr lang="en-US" sz="4000" i="1" dirty="0">
                <a:solidFill>
                  <a:schemeClr val="tx1">
                    <a:lumMod val="65000"/>
                    <a:lumOff val="35000"/>
                  </a:schemeClr>
                </a:solidFill>
              </a:rPr>
              <a:t>Database (DB) Technology and Applications</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fontScale="55000" lnSpcReduction="20000"/>
          </a:bodyPr>
          <a:lstStyle/>
          <a:p>
            <a:r>
              <a:rPr lang="en-US" dirty="0" err="1"/>
              <a:t>Vantagens</a:t>
            </a:r>
            <a:r>
              <a:rPr lang="en-US" dirty="0"/>
              <a:t> </a:t>
            </a:r>
            <a:r>
              <a:rPr lang="en-US" dirty="0" err="1"/>
              <a:t>relacional</a:t>
            </a:r>
            <a:r>
              <a:rPr lang="en-US" dirty="0"/>
              <a:t> vs </a:t>
            </a:r>
            <a:r>
              <a:rPr lang="en-US" dirty="0" err="1"/>
              <a:t>não-relacional</a:t>
            </a:r>
            <a:endParaRPr lang="en-US" dirty="0"/>
          </a:p>
          <a:p>
            <a:pPr lvl="1"/>
            <a:r>
              <a:rPr lang="en-US" dirty="0" err="1"/>
              <a:t>Tecnologia</a:t>
            </a:r>
            <a:r>
              <a:rPr lang="en-US" dirty="0"/>
              <a:t> </a:t>
            </a:r>
            <a:r>
              <a:rPr lang="en-US" dirty="0" err="1"/>
              <a:t>madura</a:t>
            </a:r>
            <a:r>
              <a:rPr lang="en-US" dirty="0"/>
              <a:t> e com </a:t>
            </a:r>
            <a:r>
              <a:rPr lang="en-US" dirty="0" err="1"/>
              <a:t>bom</a:t>
            </a:r>
            <a:r>
              <a:rPr lang="en-US" dirty="0"/>
              <a:t> </a:t>
            </a:r>
            <a:r>
              <a:rPr lang="en-US" dirty="0" err="1"/>
              <a:t>suporte</a:t>
            </a:r>
            <a:r>
              <a:rPr lang="en-US" dirty="0"/>
              <a:t> documental</a:t>
            </a:r>
          </a:p>
          <a:p>
            <a:pPr lvl="1"/>
            <a:r>
              <a:rPr lang="en-US" dirty="0"/>
              <a:t>A cargo de </a:t>
            </a:r>
            <a:r>
              <a:rPr lang="en-US" dirty="0" err="1"/>
              <a:t>empresas</a:t>
            </a:r>
            <a:r>
              <a:rPr lang="en-US" dirty="0"/>
              <a:t> </a:t>
            </a:r>
            <a:r>
              <a:rPr lang="en-US" dirty="0" err="1"/>
              <a:t>bem</a:t>
            </a:r>
            <a:r>
              <a:rPr lang="en-US" dirty="0"/>
              <a:t> </a:t>
            </a:r>
            <a:r>
              <a:rPr lang="en-US" dirty="0" err="1"/>
              <a:t>estabelecidas</a:t>
            </a:r>
            <a:r>
              <a:rPr lang="en-US" dirty="0"/>
              <a:t> no </a:t>
            </a:r>
            <a:r>
              <a:rPr lang="en-US" dirty="0" err="1"/>
              <a:t>mercado</a:t>
            </a:r>
            <a:endParaRPr lang="en-US" dirty="0"/>
          </a:p>
          <a:p>
            <a:pPr lvl="1"/>
            <a:r>
              <a:rPr lang="en-US" dirty="0"/>
              <a:t>Standards SQL </a:t>
            </a:r>
            <a:r>
              <a:rPr lang="en-US" dirty="0" err="1"/>
              <a:t>estão</a:t>
            </a:r>
            <a:r>
              <a:rPr lang="en-US" dirty="0"/>
              <a:t> </a:t>
            </a:r>
            <a:r>
              <a:rPr lang="en-US" dirty="0" err="1"/>
              <a:t>bem</a:t>
            </a:r>
            <a:r>
              <a:rPr lang="en-US" dirty="0"/>
              <a:t> </a:t>
            </a:r>
            <a:r>
              <a:rPr lang="en-US" dirty="0" err="1"/>
              <a:t>definidos</a:t>
            </a:r>
            <a:r>
              <a:rPr lang="en-US" dirty="0"/>
              <a:t> e </a:t>
            </a:r>
            <a:r>
              <a:rPr lang="en-US" dirty="0" err="1"/>
              <a:t>aceites</a:t>
            </a:r>
            <a:r>
              <a:rPr lang="en-US" dirty="0"/>
              <a:t> </a:t>
            </a:r>
            <a:r>
              <a:rPr lang="en-US" dirty="0" err="1"/>
              <a:t>globalmente</a:t>
            </a:r>
            <a:endParaRPr lang="en-US" dirty="0"/>
          </a:p>
          <a:p>
            <a:pPr lvl="1"/>
            <a:r>
              <a:rPr lang="en-US" dirty="0" err="1"/>
              <a:t>Existe</a:t>
            </a:r>
            <a:r>
              <a:rPr lang="en-US" dirty="0"/>
              <a:t> </a:t>
            </a:r>
            <a:r>
              <a:rPr lang="en-US" dirty="0" err="1"/>
              <a:t>uma</a:t>
            </a:r>
            <a:r>
              <a:rPr lang="en-US" dirty="0"/>
              <a:t> base de </a:t>
            </a:r>
            <a:r>
              <a:rPr lang="en-US" dirty="0" err="1"/>
              <a:t>recrutamento</a:t>
            </a:r>
            <a:r>
              <a:rPr lang="en-US" dirty="0"/>
              <a:t> </a:t>
            </a:r>
            <a:r>
              <a:rPr lang="en-US" dirty="0" err="1"/>
              <a:t>extensa</a:t>
            </a:r>
            <a:r>
              <a:rPr lang="en-US" dirty="0"/>
              <a:t> de </a:t>
            </a:r>
            <a:r>
              <a:rPr lang="en-US" dirty="0" err="1"/>
              <a:t>especialistas</a:t>
            </a:r>
            <a:r>
              <a:rPr lang="en-US" dirty="0"/>
              <a:t> </a:t>
            </a:r>
            <a:r>
              <a:rPr lang="en-US" dirty="0" err="1"/>
              <a:t>em</a:t>
            </a:r>
            <a:r>
              <a:rPr lang="en-US" dirty="0"/>
              <a:t> SQL e SGBDR</a:t>
            </a:r>
          </a:p>
          <a:p>
            <a:pPr lvl="1"/>
            <a:r>
              <a:rPr lang="en-US" dirty="0" err="1"/>
              <a:t>Todos</a:t>
            </a:r>
            <a:r>
              <a:rPr lang="en-US" dirty="0"/>
              <a:t> </a:t>
            </a:r>
            <a:r>
              <a:rPr lang="en-US" dirty="0" err="1"/>
              <a:t>os</a:t>
            </a:r>
            <a:r>
              <a:rPr lang="en-US" dirty="0"/>
              <a:t> SGBDR </a:t>
            </a:r>
            <a:r>
              <a:rPr lang="en-US" dirty="0" err="1"/>
              <a:t>garantem</a:t>
            </a:r>
            <a:r>
              <a:rPr lang="en-US" dirty="0"/>
              <a:t> </a:t>
            </a:r>
            <a:r>
              <a:rPr lang="en-US" dirty="0" err="1"/>
              <a:t>transações</a:t>
            </a:r>
            <a:r>
              <a:rPr lang="en-US" dirty="0"/>
              <a:t> ACID (</a:t>
            </a:r>
            <a:r>
              <a:rPr lang="en-US" dirty="0" err="1"/>
              <a:t>Atomicidade</a:t>
            </a:r>
            <a:r>
              <a:rPr lang="en-US" dirty="0"/>
              <a:t>, </a:t>
            </a:r>
            <a:r>
              <a:rPr lang="en-US" dirty="0" err="1"/>
              <a:t>Consistência</a:t>
            </a:r>
            <a:r>
              <a:rPr lang="en-US" dirty="0"/>
              <a:t>, </a:t>
            </a:r>
            <a:r>
              <a:rPr lang="en-US" dirty="0" err="1"/>
              <a:t>Isolamento</a:t>
            </a:r>
            <a:r>
              <a:rPr lang="en-US" dirty="0"/>
              <a:t>, </a:t>
            </a:r>
            <a:r>
              <a:rPr lang="en-US" dirty="0" err="1"/>
              <a:t>Durabilidade</a:t>
            </a:r>
            <a:r>
              <a:rPr lang="en-US" dirty="0"/>
              <a:t>)</a:t>
            </a:r>
          </a:p>
          <a:p>
            <a:endParaRPr lang="en-US" dirty="0"/>
          </a:p>
          <a:p>
            <a:r>
              <a:rPr lang="en-US" dirty="0" err="1"/>
              <a:t>Desvantagens</a:t>
            </a:r>
            <a:endParaRPr lang="en-US" dirty="0"/>
          </a:p>
          <a:p>
            <a:pPr lvl="1"/>
            <a:r>
              <a:rPr lang="en-US" dirty="0" err="1"/>
              <a:t>Dificuldades</a:t>
            </a:r>
            <a:r>
              <a:rPr lang="en-US" dirty="0"/>
              <a:t> no </a:t>
            </a:r>
            <a:r>
              <a:rPr lang="en-US" dirty="0" err="1"/>
              <a:t>tratamento</a:t>
            </a:r>
            <a:r>
              <a:rPr lang="en-US" dirty="0"/>
              <a:t> de dados </a:t>
            </a:r>
            <a:r>
              <a:rPr lang="en-US" dirty="0" err="1"/>
              <a:t>não-estruturados</a:t>
            </a:r>
            <a:r>
              <a:rPr lang="en-US" dirty="0"/>
              <a:t> </a:t>
            </a:r>
            <a:r>
              <a:rPr lang="en-US" dirty="0" err="1"/>
              <a:t>devido</a:t>
            </a:r>
            <a:r>
              <a:rPr lang="en-US" dirty="0"/>
              <a:t> a </a:t>
            </a:r>
            <a:r>
              <a:rPr lang="en-US" dirty="0" err="1"/>
              <a:t>restrições</a:t>
            </a:r>
            <a:r>
              <a:rPr lang="en-US" dirty="0"/>
              <a:t> </a:t>
            </a:r>
            <a:r>
              <a:rPr lang="en-US" dirty="0" err="1"/>
              <a:t>ao</a:t>
            </a:r>
            <a:r>
              <a:rPr lang="en-US" dirty="0"/>
              <a:t> </a:t>
            </a:r>
            <a:r>
              <a:rPr lang="en-US" dirty="0" err="1"/>
              <a:t>nível</a:t>
            </a:r>
            <a:r>
              <a:rPr lang="en-US" dirty="0"/>
              <a:t> do schema e </a:t>
            </a:r>
            <a:r>
              <a:rPr lang="en-US" dirty="0" err="1"/>
              <a:t>tipos</a:t>
            </a:r>
            <a:r>
              <a:rPr lang="en-US" dirty="0"/>
              <a:t> de dados</a:t>
            </a:r>
          </a:p>
          <a:p>
            <a:pPr lvl="1"/>
            <a:r>
              <a:rPr lang="en-US" dirty="0" err="1"/>
              <a:t>Dificuldade</a:t>
            </a:r>
            <a:r>
              <a:rPr lang="en-US" dirty="0"/>
              <a:t> no </a:t>
            </a:r>
            <a:r>
              <a:rPr lang="en-US" dirty="0" err="1"/>
              <a:t>tratamento</a:t>
            </a:r>
            <a:r>
              <a:rPr lang="en-US" dirty="0"/>
              <a:t> de dados </a:t>
            </a:r>
            <a:r>
              <a:rPr lang="en-US" dirty="0" err="1"/>
              <a:t>complexos</a:t>
            </a:r>
            <a:r>
              <a:rPr lang="en-US" dirty="0"/>
              <a:t> </a:t>
            </a:r>
            <a:r>
              <a:rPr lang="en-US" dirty="0" err="1"/>
              <a:t>ou</a:t>
            </a:r>
            <a:r>
              <a:rPr lang="en-US" dirty="0"/>
              <a:t> </a:t>
            </a:r>
            <a:r>
              <a:rPr lang="en-US" dirty="0" err="1"/>
              <a:t>dinâmicos</a:t>
            </a:r>
            <a:endParaRPr lang="en-US" dirty="0"/>
          </a:p>
          <a:p>
            <a:pPr lvl="1"/>
            <a:r>
              <a:rPr lang="en-US" dirty="0" err="1"/>
              <a:t>Não</a:t>
            </a:r>
            <a:r>
              <a:rPr lang="en-US" dirty="0"/>
              <a:t> </a:t>
            </a:r>
            <a:r>
              <a:rPr lang="en-US" dirty="0" err="1"/>
              <a:t>existe</a:t>
            </a:r>
            <a:r>
              <a:rPr lang="en-US" dirty="0"/>
              <a:t> </a:t>
            </a:r>
            <a:r>
              <a:rPr lang="en-US" dirty="0" err="1"/>
              <a:t>uma</a:t>
            </a:r>
            <a:r>
              <a:rPr lang="en-US" dirty="0"/>
              <a:t> </a:t>
            </a:r>
            <a:r>
              <a:rPr lang="en-US" dirty="0" err="1"/>
              <a:t>correspondência</a:t>
            </a:r>
            <a:r>
              <a:rPr lang="en-US" dirty="0"/>
              <a:t> </a:t>
            </a:r>
            <a:r>
              <a:rPr lang="en-US" dirty="0" err="1"/>
              <a:t>direta</a:t>
            </a:r>
            <a:r>
              <a:rPr lang="en-US" dirty="0"/>
              <a:t> entre um </a:t>
            </a:r>
            <a:r>
              <a:rPr lang="en-US" dirty="0" err="1"/>
              <a:t>objeto</a:t>
            </a:r>
            <a:r>
              <a:rPr lang="en-US" dirty="0"/>
              <a:t>/</a:t>
            </a:r>
            <a:r>
              <a:rPr lang="en-US" dirty="0" err="1"/>
              <a:t>classe</a:t>
            </a:r>
            <a:r>
              <a:rPr lang="en-US" dirty="0"/>
              <a:t> e </a:t>
            </a:r>
            <a:r>
              <a:rPr lang="en-US" dirty="0" err="1"/>
              <a:t>uma</a:t>
            </a:r>
            <a:r>
              <a:rPr lang="en-US" dirty="0"/>
              <a:t> </a:t>
            </a:r>
            <a:r>
              <a:rPr lang="en-US" dirty="0" err="1"/>
              <a:t>tabela</a:t>
            </a:r>
            <a:endParaRPr lang="en-US" dirty="0"/>
          </a:p>
          <a:p>
            <a:pPr lvl="1"/>
            <a:r>
              <a:rPr lang="en-US" dirty="0"/>
              <a:t>A </a:t>
            </a:r>
            <a:r>
              <a:rPr lang="en-US" dirty="0" err="1"/>
              <a:t>migração</a:t>
            </a:r>
            <a:r>
              <a:rPr lang="en-US" dirty="0"/>
              <a:t> de um SGBDR para outro </a:t>
            </a:r>
            <a:r>
              <a:rPr lang="en-US" dirty="0" err="1"/>
              <a:t>exige</a:t>
            </a:r>
            <a:r>
              <a:rPr lang="en-US" dirty="0"/>
              <a:t> </a:t>
            </a:r>
            <a:r>
              <a:rPr lang="en-US" dirty="0" err="1"/>
              <a:t>normalmente</a:t>
            </a:r>
            <a:r>
              <a:rPr lang="en-US" dirty="0"/>
              <a:t> </a:t>
            </a:r>
            <a:r>
              <a:rPr lang="en-US" dirty="0" err="1"/>
              <a:t>igualdade</a:t>
            </a:r>
            <a:r>
              <a:rPr lang="en-US" dirty="0"/>
              <a:t> entre </a:t>
            </a:r>
            <a:r>
              <a:rPr lang="en-US" dirty="0" err="1"/>
              <a:t>esquemas</a:t>
            </a:r>
            <a:r>
              <a:rPr lang="en-US" dirty="0"/>
              <a:t> e </a:t>
            </a:r>
            <a:r>
              <a:rPr lang="en-US" dirty="0" err="1"/>
              <a:t>tipos</a:t>
            </a:r>
            <a:r>
              <a:rPr lang="en-US" dirty="0"/>
              <a:t> </a:t>
            </a:r>
            <a:r>
              <a:rPr lang="en-US" dirty="0" err="1"/>
              <a:t>na</a:t>
            </a:r>
            <a:r>
              <a:rPr lang="en-US" dirty="0"/>
              <a:t> </a:t>
            </a:r>
            <a:r>
              <a:rPr lang="en-US" dirty="0" err="1"/>
              <a:t>origem</a:t>
            </a:r>
            <a:r>
              <a:rPr lang="en-US" dirty="0"/>
              <a:t> e </a:t>
            </a:r>
            <a:r>
              <a:rPr lang="en-US" dirty="0" err="1"/>
              <a:t>destino</a:t>
            </a:r>
            <a:r>
              <a:rPr lang="en-US" dirty="0"/>
              <a:t> (schema constraint)</a:t>
            </a:r>
          </a:p>
        </p:txBody>
      </p:sp>
      <p:sp>
        <p:nvSpPr>
          <p:cNvPr id="4" name="Content Placeholder 3"/>
          <p:cNvSpPr>
            <a:spLocks noGrp="1"/>
          </p:cNvSpPr>
          <p:nvPr>
            <p:ph sz="half" idx="2"/>
          </p:nvPr>
        </p:nvSpPr>
        <p:spPr>
          <a:effectLst/>
        </p:spPr>
        <p:txBody>
          <a:bodyPr>
            <a:normAutofit fontScale="55000" lnSpcReduction="20000"/>
          </a:bodyPr>
          <a:lstStyle/>
          <a:p>
            <a:r>
              <a:rPr lang="en-US" sz="2900" dirty="0"/>
              <a:t>Advantages relational vs non-relational</a:t>
            </a:r>
          </a:p>
          <a:p>
            <a:pPr lvl="1"/>
            <a:r>
              <a:rPr lang="en-US" sz="2500" dirty="0"/>
              <a:t>Mature technologies, well-documented</a:t>
            </a:r>
          </a:p>
          <a:p>
            <a:pPr lvl="1"/>
            <a:r>
              <a:rPr lang="en-US" sz="2500" dirty="0"/>
              <a:t>Supported by established corporations</a:t>
            </a:r>
          </a:p>
          <a:p>
            <a:pPr lvl="1"/>
            <a:r>
              <a:rPr lang="en-US" sz="2500" dirty="0"/>
              <a:t>SQL standards are well-defined and commonly accepted</a:t>
            </a:r>
          </a:p>
          <a:p>
            <a:pPr lvl="1"/>
            <a:r>
              <a:rPr lang="en-US" sz="2500" dirty="0"/>
              <a:t>A large pool of qualified developers have experience with SQL and RDBMS</a:t>
            </a:r>
          </a:p>
          <a:p>
            <a:pPr lvl="1"/>
            <a:r>
              <a:rPr lang="en-US" sz="2500" dirty="0"/>
              <a:t>All RDBMS are ACID-compliant (Atomicity, Consistency, Isolation, and Durability)</a:t>
            </a:r>
          </a:p>
          <a:p>
            <a:endParaRPr lang="en-US" sz="2900" dirty="0"/>
          </a:p>
          <a:p>
            <a:r>
              <a:rPr lang="en-US" sz="2900" dirty="0"/>
              <a:t>Disadvantages</a:t>
            </a:r>
          </a:p>
          <a:p>
            <a:pPr lvl="1"/>
            <a:r>
              <a:rPr lang="en-US" sz="2500" dirty="0"/>
              <a:t>RDBMS don’t work well with unstructured or semi-structured data, due to schema and type constraints</a:t>
            </a:r>
          </a:p>
          <a:p>
            <a:pPr lvl="1"/>
            <a:r>
              <a:rPr lang="en-US" sz="2500" dirty="0"/>
              <a:t>Complex datasets or those containing variable-length records are generally difficult to handle</a:t>
            </a:r>
            <a:endParaRPr lang="en-US" sz="2800" dirty="0"/>
          </a:p>
          <a:p>
            <a:pPr lvl="1"/>
            <a:r>
              <a:rPr lang="en-US" sz="2500" dirty="0"/>
              <a:t>Tables may not necessarily map one-to-one with an object or class representing the same data</a:t>
            </a:r>
          </a:p>
          <a:p>
            <a:pPr lvl="1"/>
            <a:r>
              <a:rPr lang="en-US" sz="2500" dirty="0"/>
              <a:t>When migrating one RDBMS to another, schemas and types must generally be identical between source and destination tables for migration to work (schema constraint)</a:t>
            </a:r>
          </a:p>
        </p:txBody>
      </p:sp>
    </p:spTree>
    <p:extLst>
      <p:ext uri="{BB962C8B-B14F-4D97-AF65-F5344CB8AC3E}">
        <p14:creationId xmlns:p14="http://schemas.microsoft.com/office/powerpoint/2010/main" val="147608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Tecnologia</a:t>
            </a:r>
            <a:r>
              <a:rPr lang="en-US" sz="4000" dirty="0">
                <a:solidFill>
                  <a:srgbClr val="002060"/>
                </a:solidFill>
              </a:rPr>
              <a:t> de Base de Dados (BD) e </a:t>
            </a:r>
            <a:r>
              <a:rPr lang="en-US" sz="4000" dirty="0" err="1">
                <a:solidFill>
                  <a:srgbClr val="002060"/>
                </a:solidFill>
              </a:rPr>
              <a:t>Aplicações</a:t>
            </a:r>
            <a:br>
              <a:rPr lang="en-US" sz="4000" dirty="0">
                <a:solidFill>
                  <a:srgbClr val="002060"/>
                </a:solidFill>
              </a:rPr>
            </a:br>
            <a:r>
              <a:rPr lang="en-US" sz="4000" i="1" dirty="0">
                <a:solidFill>
                  <a:schemeClr val="tx1">
                    <a:lumMod val="65000"/>
                    <a:lumOff val="35000"/>
                  </a:schemeClr>
                </a:solidFill>
              </a:rPr>
              <a:t>Database (DB) Technology and Applications</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fontScale="77500" lnSpcReduction="20000"/>
          </a:bodyPr>
          <a:lstStyle/>
          <a:p>
            <a:r>
              <a:rPr lang="en-US" dirty="0" err="1"/>
              <a:t>Vantagens</a:t>
            </a:r>
            <a:r>
              <a:rPr lang="en-US" dirty="0"/>
              <a:t> </a:t>
            </a:r>
            <a:r>
              <a:rPr lang="en-US" dirty="0" err="1"/>
              <a:t>não-relacional</a:t>
            </a:r>
            <a:r>
              <a:rPr lang="en-US" dirty="0"/>
              <a:t> vs </a:t>
            </a:r>
            <a:r>
              <a:rPr lang="en-US" dirty="0" err="1"/>
              <a:t>relacional</a:t>
            </a:r>
            <a:endParaRPr lang="en-US" dirty="0"/>
          </a:p>
          <a:p>
            <a:pPr lvl="1"/>
            <a:r>
              <a:rPr lang="en-US" dirty="0"/>
              <a:t>Schema-free data models are more flexible and easier to administer</a:t>
            </a:r>
          </a:p>
          <a:p>
            <a:pPr lvl="1"/>
            <a:r>
              <a:rPr lang="en-US" dirty="0"/>
              <a:t>NoSQL databases are generally more horizontally scalable and fault-tolerant</a:t>
            </a:r>
          </a:p>
          <a:p>
            <a:pPr lvl="1"/>
            <a:r>
              <a:rPr lang="en-US" dirty="0"/>
              <a:t>Data can easily be distributed across different nodes</a:t>
            </a:r>
          </a:p>
          <a:p>
            <a:endParaRPr lang="en-US" dirty="0"/>
          </a:p>
          <a:p>
            <a:r>
              <a:rPr lang="en-US" dirty="0" err="1"/>
              <a:t>Desvantagens</a:t>
            </a:r>
            <a:endParaRPr lang="en-US" dirty="0"/>
          </a:p>
          <a:p>
            <a:pPr lvl="1"/>
            <a:r>
              <a:rPr lang="en-US" dirty="0"/>
              <a:t>NoSQL databases are generally less widely adopted and mature than RDBMS solutions; specific expertise is often required</a:t>
            </a:r>
          </a:p>
          <a:p>
            <a:pPr lvl="1"/>
            <a:r>
              <a:rPr lang="en-US" dirty="0"/>
              <a:t>There are a range of formats and constraints specific to each database type</a:t>
            </a:r>
          </a:p>
        </p:txBody>
      </p:sp>
      <p:sp>
        <p:nvSpPr>
          <p:cNvPr id="4" name="Content Placeholder 3"/>
          <p:cNvSpPr>
            <a:spLocks noGrp="1"/>
          </p:cNvSpPr>
          <p:nvPr>
            <p:ph sz="half" idx="2"/>
          </p:nvPr>
        </p:nvSpPr>
        <p:spPr>
          <a:effectLst/>
        </p:spPr>
        <p:txBody>
          <a:bodyPr>
            <a:normAutofit fontScale="77500" lnSpcReduction="20000"/>
          </a:bodyPr>
          <a:lstStyle/>
          <a:p>
            <a:r>
              <a:rPr lang="en-US" sz="2900" dirty="0"/>
              <a:t>Advantages non-relational vs relational</a:t>
            </a:r>
          </a:p>
          <a:p>
            <a:pPr lvl="1"/>
            <a:r>
              <a:rPr lang="en-US" sz="2500" dirty="0"/>
              <a:t>Schema-free data models are more flexible and easier to administer</a:t>
            </a:r>
          </a:p>
          <a:p>
            <a:pPr lvl="1"/>
            <a:r>
              <a:rPr lang="en-US" sz="2500" dirty="0"/>
              <a:t>NoSQL databases are generally more horizontally scalable and fault-tolerant</a:t>
            </a:r>
          </a:p>
          <a:p>
            <a:pPr lvl="1"/>
            <a:r>
              <a:rPr lang="en-US" sz="2500" dirty="0"/>
              <a:t>Data can easily be distributed across different nodes</a:t>
            </a:r>
          </a:p>
          <a:p>
            <a:endParaRPr lang="en-US" sz="2900" dirty="0"/>
          </a:p>
          <a:p>
            <a:r>
              <a:rPr lang="en-US" sz="2900" dirty="0"/>
              <a:t>Disadvantages</a:t>
            </a:r>
          </a:p>
          <a:p>
            <a:pPr lvl="1"/>
            <a:r>
              <a:rPr lang="en-US" sz="2500" dirty="0"/>
              <a:t>NoSQL databases are generally less widely adopted and mature than RDBMS solutions; specific expertise is often required</a:t>
            </a:r>
          </a:p>
          <a:p>
            <a:pPr lvl="1"/>
            <a:r>
              <a:rPr lang="en-US" sz="2500" dirty="0"/>
              <a:t>There are a range of formats and constraints specific to each database type</a:t>
            </a:r>
          </a:p>
        </p:txBody>
      </p:sp>
    </p:spTree>
    <p:extLst>
      <p:ext uri="{BB962C8B-B14F-4D97-AF65-F5344CB8AC3E}">
        <p14:creationId xmlns:p14="http://schemas.microsoft.com/office/powerpoint/2010/main" val="1747660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Tecnologia</a:t>
            </a:r>
            <a:r>
              <a:rPr lang="en-US" sz="4000" dirty="0">
                <a:solidFill>
                  <a:srgbClr val="002060"/>
                </a:solidFill>
              </a:rPr>
              <a:t> de Base de Dados (BD) e </a:t>
            </a:r>
            <a:r>
              <a:rPr lang="en-US" sz="4000" dirty="0" err="1">
                <a:solidFill>
                  <a:srgbClr val="002060"/>
                </a:solidFill>
              </a:rPr>
              <a:t>Aplicações</a:t>
            </a:r>
            <a:br>
              <a:rPr lang="en-US" sz="4000" dirty="0">
                <a:solidFill>
                  <a:srgbClr val="002060"/>
                </a:solidFill>
              </a:rPr>
            </a:br>
            <a:r>
              <a:rPr lang="en-US" sz="4000" i="1" dirty="0">
                <a:solidFill>
                  <a:schemeClr val="tx1">
                    <a:lumMod val="65000"/>
                    <a:lumOff val="35000"/>
                  </a:schemeClr>
                </a:solidFill>
              </a:rPr>
              <a:t>Database (DB) Technology and Applications</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fontScale="62500" lnSpcReduction="20000"/>
          </a:bodyPr>
          <a:lstStyle/>
          <a:p>
            <a:r>
              <a:rPr lang="en-US" dirty="0"/>
              <a:t>Que base de dados </a:t>
            </a:r>
            <a:r>
              <a:rPr lang="en-US" dirty="0" err="1"/>
              <a:t>devo</a:t>
            </a:r>
            <a:r>
              <a:rPr lang="en-US" dirty="0"/>
              <a:t> </a:t>
            </a:r>
            <a:r>
              <a:rPr lang="en-US" dirty="0" err="1"/>
              <a:t>utilizar</a:t>
            </a:r>
            <a:r>
              <a:rPr lang="en-US" dirty="0"/>
              <a:t>?</a:t>
            </a:r>
          </a:p>
          <a:p>
            <a:pPr lvl="1"/>
            <a:r>
              <a:rPr lang="en-US" dirty="0"/>
              <a:t>Se a principal </a:t>
            </a:r>
            <a:r>
              <a:rPr lang="en-US" dirty="0" err="1"/>
              <a:t>preocupação</a:t>
            </a:r>
            <a:r>
              <a:rPr lang="en-US" dirty="0"/>
              <a:t> é </a:t>
            </a:r>
            <a:r>
              <a:rPr lang="en-US" dirty="0" err="1"/>
              <a:t>garantir</a:t>
            </a:r>
            <a:r>
              <a:rPr lang="en-US" dirty="0"/>
              <a:t> </a:t>
            </a:r>
            <a:r>
              <a:rPr lang="en-US" dirty="0" err="1"/>
              <a:t>transações</a:t>
            </a:r>
            <a:r>
              <a:rPr lang="en-US" dirty="0"/>
              <a:t>  ACID (Atomicity, Consistency, Isolation and Durability) </a:t>
            </a:r>
            <a:r>
              <a:rPr lang="en-US" dirty="0" err="1"/>
              <a:t>considerar</a:t>
            </a:r>
            <a:r>
              <a:rPr lang="en-US" dirty="0"/>
              <a:t> Bases de Dados </a:t>
            </a:r>
            <a:r>
              <a:rPr lang="en-US" dirty="0" err="1"/>
              <a:t>Relacionais</a:t>
            </a:r>
            <a:endParaRPr lang="en-US" dirty="0"/>
          </a:p>
          <a:p>
            <a:pPr lvl="1"/>
            <a:r>
              <a:rPr lang="en-US" dirty="0"/>
              <a:t>Se é </a:t>
            </a:r>
            <a:r>
              <a:rPr lang="en-US" dirty="0" err="1"/>
              <a:t>necessário</a:t>
            </a:r>
            <a:r>
              <a:rPr lang="en-US" dirty="0"/>
              <a:t> </a:t>
            </a:r>
            <a:r>
              <a:rPr lang="en-US" dirty="0" err="1"/>
              <a:t>utilizar</a:t>
            </a:r>
            <a:r>
              <a:rPr lang="en-US" dirty="0"/>
              <a:t> dados </a:t>
            </a:r>
            <a:r>
              <a:rPr lang="en-US" dirty="0" err="1"/>
              <a:t>agregados</a:t>
            </a:r>
            <a:r>
              <a:rPr lang="en-US" dirty="0"/>
              <a:t> e </a:t>
            </a:r>
            <a:r>
              <a:rPr lang="en-US" dirty="0" err="1"/>
              <a:t>disponibilizar</a:t>
            </a:r>
            <a:r>
              <a:rPr lang="en-US" dirty="0"/>
              <a:t> </a:t>
            </a:r>
            <a:r>
              <a:rPr lang="en-US" dirty="0" err="1"/>
              <a:t>indicadores</a:t>
            </a:r>
            <a:r>
              <a:rPr lang="en-US" dirty="0"/>
              <a:t> de performance, </a:t>
            </a:r>
            <a:r>
              <a:rPr lang="en-US" dirty="0" err="1"/>
              <a:t>processamento</a:t>
            </a:r>
            <a:r>
              <a:rPr lang="en-US" dirty="0"/>
              <a:t> </a:t>
            </a:r>
            <a:r>
              <a:rPr lang="en-US" dirty="0" err="1"/>
              <a:t>analítico</a:t>
            </a:r>
            <a:r>
              <a:rPr lang="en-US" dirty="0"/>
              <a:t>, business intelligence, dashboards, </a:t>
            </a:r>
            <a:r>
              <a:rPr lang="en-US" dirty="0" err="1"/>
              <a:t>processamento</a:t>
            </a:r>
            <a:r>
              <a:rPr lang="en-US" dirty="0"/>
              <a:t> </a:t>
            </a:r>
            <a:r>
              <a:rPr lang="en-US" dirty="0" err="1"/>
              <a:t>sobre</a:t>
            </a:r>
            <a:r>
              <a:rPr lang="en-US" dirty="0"/>
              <a:t> data warehouses , </a:t>
            </a:r>
            <a:r>
              <a:rPr lang="en-US" dirty="0" err="1"/>
              <a:t>considerar</a:t>
            </a:r>
            <a:r>
              <a:rPr lang="en-US" dirty="0"/>
              <a:t> Bases de Dados </a:t>
            </a:r>
            <a:r>
              <a:rPr lang="en-US" dirty="0" err="1"/>
              <a:t>Multidimensionais</a:t>
            </a:r>
            <a:endParaRPr lang="en-US" dirty="0"/>
          </a:p>
          <a:p>
            <a:pPr lvl="1"/>
            <a:r>
              <a:rPr lang="en-US" dirty="0"/>
              <a:t>Se </a:t>
            </a:r>
            <a:r>
              <a:rPr lang="en-US" dirty="0" err="1"/>
              <a:t>os</a:t>
            </a:r>
            <a:r>
              <a:rPr lang="en-US" dirty="0"/>
              <a:t> dados </a:t>
            </a:r>
            <a:r>
              <a:rPr lang="en-US" dirty="0" err="1"/>
              <a:t>são</a:t>
            </a:r>
            <a:r>
              <a:rPr lang="en-US" dirty="0"/>
              <a:t> </a:t>
            </a:r>
            <a:r>
              <a:rPr lang="en-US" dirty="0" err="1"/>
              <a:t>heterogéneos</a:t>
            </a:r>
            <a:r>
              <a:rPr lang="en-US" dirty="0"/>
              <a:t>, semi-</a:t>
            </a:r>
            <a:r>
              <a:rPr lang="en-US" dirty="0" err="1"/>
              <a:t>estruturados</a:t>
            </a:r>
            <a:r>
              <a:rPr lang="en-US" dirty="0"/>
              <a:t>, com </a:t>
            </a:r>
            <a:r>
              <a:rPr lang="en-US" dirty="0" err="1"/>
              <a:t>vários</a:t>
            </a:r>
            <a:r>
              <a:rPr lang="en-US" dirty="0"/>
              <a:t> </a:t>
            </a:r>
            <a:r>
              <a:rPr lang="en-US" dirty="0" err="1"/>
              <a:t>atributos</a:t>
            </a:r>
            <a:r>
              <a:rPr lang="en-US" dirty="0"/>
              <a:t> </a:t>
            </a:r>
            <a:r>
              <a:rPr lang="en-US" dirty="0" err="1"/>
              <a:t>não-textuais</a:t>
            </a:r>
            <a:r>
              <a:rPr lang="en-US" dirty="0"/>
              <a:t> e </a:t>
            </a:r>
            <a:r>
              <a:rPr lang="en-US" dirty="0" err="1"/>
              <a:t>dinâmicos</a:t>
            </a:r>
            <a:r>
              <a:rPr lang="en-US" dirty="0"/>
              <a:t> (que </a:t>
            </a:r>
            <a:r>
              <a:rPr lang="en-US" dirty="0" err="1"/>
              <a:t>mudam</a:t>
            </a:r>
            <a:r>
              <a:rPr lang="en-US" dirty="0"/>
              <a:t> </a:t>
            </a:r>
            <a:r>
              <a:rPr lang="en-US" dirty="0" err="1"/>
              <a:t>ao</a:t>
            </a:r>
            <a:r>
              <a:rPr lang="en-US" dirty="0"/>
              <a:t> </a:t>
            </a:r>
            <a:r>
              <a:rPr lang="en-US" dirty="0" err="1"/>
              <a:t>longo</a:t>
            </a:r>
            <a:r>
              <a:rPr lang="en-US" dirty="0"/>
              <a:t> do tempo), </a:t>
            </a:r>
            <a:r>
              <a:rPr lang="en-US" dirty="0" err="1"/>
              <a:t>considerar</a:t>
            </a:r>
            <a:r>
              <a:rPr lang="en-US" dirty="0"/>
              <a:t> Bases de Dados NoSQL </a:t>
            </a:r>
            <a:r>
              <a:rPr lang="en-US" dirty="0" err="1"/>
              <a:t>ou</a:t>
            </a:r>
            <a:r>
              <a:rPr lang="en-US" dirty="0"/>
              <a:t> XML</a:t>
            </a:r>
          </a:p>
          <a:p>
            <a:pPr lvl="1"/>
            <a:r>
              <a:rPr lang="en-US" dirty="0"/>
              <a:t>Se o </a:t>
            </a:r>
            <a:r>
              <a:rPr lang="en-US" dirty="0" err="1"/>
              <a:t>objetivo</a:t>
            </a:r>
            <a:r>
              <a:rPr lang="en-US" dirty="0"/>
              <a:t> é a </a:t>
            </a:r>
            <a:r>
              <a:rPr lang="en-US" dirty="0" err="1"/>
              <a:t>recuperação</a:t>
            </a:r>
            <a:r>
              <a:rPr lang="en-US" dirty="0"/>
              <a:t> de </a:t>
            </a:r>
            <a:r>
              <a:rPr lang="en-US" dirty="0" err="1"/>
              <a:t>informação</a:t>
            </a:r>
            <a:r>
              <a:rPr lang="en-US" dirty="0"/>
              <a:t>, considerer Bases de Dados Search Engine</a:t>
            </a:r>
          </a:p>
          <a:p>
            <a:pPr lvl="1"/>
            <a:r>
              <a:rPr lang="en-US" dirty="0"/>
              <a:t>Se </a:t>
            </a:r>
            <a:r>
              <a:rPr lang="en-US" dirty="0" err="1"/>
              <a:t>os</a:t>
            </a:r>
            <a:r>
              <a:rPr lang="en-US" dirty="0"/>
              <a:t> </a:t>
            </a:r>
            <a:r>
              <a:rPr lang="en-US" dirty="0" err="1"/>
              <a:t>conceitos</a:t>
            </a:r>
            <a:r>
              <a:rPr lang="en-US" dirty="0"/>
              <a:t> a </a:t>
            </a:r>
            <a:r>
              <a:rPr lang="en-US" dirty="0" err="1"/>
              <a:t>representar</a:t>
            </a:r>
            <a:r>
              <a:rPr lang="en-US" dirty="0"/>
              <a:t> </a:t>
            </a:r>
            <a:r>
              <a:rPr lang="en-US" dirty="0" err="1"/>
              <a:t>são</a:t>
            </a:r>
            <a:r>
              <a:rPr lang="en-US" dirty="0"/>
              <a:t> </a:t>
            </a:r>
            <a:r>
              <a:rPr lang="en-US" dirty="0" err="1"/>
              <a:t>estrurados</a:t>
            </a:r>
            <a:r>
              <a:rPr lang="en-US" dirty="0"/>
              <a:t> mas </a:t>
            </a:r>
            <a:r>
              <a:rPr lang="en-US" dirty="0" err="1"/>
              <a:t>requerem</a:t>
            </a:r>
            <a:r>
              <a:rPr lang="en-US" dirty="0"/>
              <a:t> </a:t>
            </a:r>
            <a:r>
              <a:rPr lang="en-US" dirty="0" err="1"/>
              <a:t>números</a:t>
            </a:r>
            <a:r>
              <a:rPr lang="en-US" dirty="0"/>
              <a:t> </a:t>
            </a:r>
            <a:r>
              <a:rPr lang="en-US" dirty="0" err="1"/>
              <a:t>muito</a:t>
            </a:r>
            <a:r>
              <a:rPr lang="en-US" dirty="0"/>
              <a:t> </a:t>
            </a:r>
            <a:r>
              <a:rPr lang="en-US" dirty="0" err="1"/>
              <a:t>elevados</a:t>
            </a:r>
            <a:r>
              <a:rPr lang="en-US" dirty="0"/>
              <a:t> de </a:t>
            </a:r>
            <a:r>
              <a:rPr lang="en-US" dirty="0" err="1"/>
              <a:t>propriedades</a:t>
            </a:r>
            <a:r>
              <a:rPr lang="en-US" dirty="0"/>
              <a:t>/</a:t>
            </a:r>
            <a:r>
              <a:rPr lang="en-US" dirty="0" err="1"/>
              <a:t>características</a:t>
            </a:r>
            <a:r>
              <a:rPr lang="en-US" dirty="0"/>
              <a:t> (10</a:t>
            </a:r>
            <a:r>
              <a:rPr lang="en-US" baseline="30000" dirty="0"/>
              <a:t>5</a:t>
            </a:r>
            <a:r>
              <a:rPr lang="en-US" dirty="0"/>
              <a:t>, 10</a:t>
            </a:r>
            <a:r>
              <a:rPr lang="en-US" baseline="30000" dirty="0"/>
              <a:t>6</a:t>
            </a:r>
            <a:r>
              <a:rPr lang="en-US" dirty="0"/>
              <a:t>), </a:t>
            </a:r>
            <a:r>
              <a:rPr lang="en-US" dirty="0" err="1"/>
              <a:t>considerar</a:t>
            </a:r>
            <a:r>
              <a:rPr lang="en-US" dirty="0"/>
              <a:t> Bases de Dados Wide Column</a:t>
            </a:r>
          </a:p>
          <a:p>
            <a:pPr lvl="1"/>
            <a:r>
              <a:rPr lang="en-US" dirty="0"/>
              <a:t>Para </a:t>
            </a:r>
            <a:r>
              <a:rPr lang="en-US" dirty="0" err="1"/>
              <a:t>soluções</a:t>
            </a:r>
            <a:r>
              <a:rPr lang="en-US" dirty="0"/>
              <a:t> GIS e dados geo-</a:t>
            </a:r>
            <a:r>
              <a:rPr lang="en-US" dirty="0" err="1"/>
              <a:t>referenciados</a:t>
            </a:r>
            <a:r>
              <a:rPr lang="en-US" dirty="0"/>
              <a:t>, </a:t>
            </a:r>
            <a:r>
              <a:rPr lang="en-US" dirty="0" err="1"/>
              <a:t>considerar</a:t>
            </a:r>
            <a:r>
              <a:rPr lang="en-US" dirty="0"/>
              <a:t> Bases de Dados </a:t>
            </a:r>
            <a:r>
              <a:rPr lang="en-US" dirty="0" err="1"/>
              <a:t>Spacial</a:t>
            </a:r>
            <a:r>
              <a:rPr lang="en-US" dirty="0"/>
              <a:t>.</a:t>
            </a:r>
          </a:p>
        </p:txBody>
      </p:sp>
      <p:sp>
        <p:nvSpPr>
          <p:cNvPr id="4" name="Content Placeholder 3"/>
          <p:cNvSpPr>
            <a:spLocks noGrp="1"/>
          </p:cNvSpPr>
          <p:nvPr>
            <p:ph sz="half" idx="2"/>
          </p:nvPr>
        </p:nvSpPr>
        <p:spPr>
          <a:effectLst/>
        </p:spPr>
        <p:txBody>
          <a:bodyPr>
            <a:normAutofit fontScale="62500" lnSpcReduction="20000"/>
          </a:bodyPr>
          <a:lstStyle/>
          <a:p>
            <a:r>
              <a:rPr lang="en-US" dirty="0"/>
              <a:t>Which technology should I use?</a:t>
            </a:r>
          </a:p>
          <a:p>
            <a:pPr lvl="1"/>
            <a:r>
              <a:rPr lang="en-US" dirty="0"/>
              <a:t>If ACID (Atomicity, Consistency, Isolation and Durability) compliance is your first priority, consider using Relational Databases</a:t>
            </a:r>
          </a:p>
          <a:p>
            <a:pPr lvl="1"/>
            <a:r>
              <a:rPr lang="en-US" dirty="0"/>
              <a:t>If you need aggregated data and provide key performance indicators, analytic processing, business intelligence, dashboards, data warehouse processing consider using Multidimensional Databases</a:t>
            </a:r>
          </a:p>
          <a:p>
            <a:pPr lvl="1"/>
            <a:r>
              <a:rPr lang="en-US" dirty="0"/>
              <a:t>If your input data is particularly heterogeneous, semi-structured, having several non-textual datatypes and dynamic (evolving over time), consider using NoSQL or XML Databases</a:t>
            </a:r>
          </a:p>
          <a:p>
            <a:pPr lvl="1"/>
            <a:r>
              <a:rPr lang="en-US" dirty="0"/>
              <a:t>If your goal is information retrieval consider Search Engine Databases</a:t>
            </a:r>
          </a:p>
          <a:p>
            <a:pPr lvl="1"/>
            <a:r>
              <a:rPr lang="en-US" dirty="0"/>
              <a:t>If your data requires managing structured data that is designed to scale to a very large size, petabytes of data across thousands of commodity servers, consider using Wide Column Databases</a:t>
            </a:r>
          </a:p>
          <a:p>
            <a:pPr lvl="1"/>
            <a:r>
              <a:rPr lang="en-US" dirty="0"/>
              <a:t>If you need GIS features and geo-referential data, consider using </a:t>
            </a:r>
            <a:r>
              <a:rPr lang="en-US" dirty="0" err="1"/>
              <a:t>Spacial</a:t>
            </a:r>
            <a:r>
              <a:rPr lang="en-US" dirty="0"/>
              <a:t> Databases.</a:t>
            </a:r>
          </a:p>
        </p:txBody>
      </p:sp>
      <p:sp>
        <p:nvSpPr>
          <p:cNvPr id="6" name="TextBox 5"/>
          <p:cNvSpPr txBox="1"/>
          <p:nvPr/>
        </p:nvSpPr>
        <p:spPr>
          <a:xfrm>
            <a:off x="3397890" y="6311900"/>
            <a:ext cx="5396221" cy="369332"/>
          </a:xfrm>
          <a:prstGeom prst="rect">
            <a:avLst/>
          </a:prstGeom>
          <a:solidFill>
            <a:schemeClr val="accent6">
              <a:lumMod val="20000"/>
              <a:lumOff val="80000"/>
            </a:schemeClr>
          </a:solidFill>
        </p:spPr>
        <p:txBody>
          <a:bodyPr wrap="none" rtlCol="0">
            <a:spAutoFit/>
          </a:bodyPr>
          <a:lstStyle/>
          <a:p>
            <a:r>
              <a:rPr lang="en-US" i="1" dirty="0"/>
              <a:t>Databases ranking: </a:t>
            </a:r>
            <a:r>
              <a:rPr lang="en-US" i="1" dirty="0">
                <a:hlinkClick r:id="rId2"/>
              </a:rPr>
              <a:t>https://db-engines.com/en/ranking</a:t>
            </a:r>
            <a:r>
              <a:rPr lang="en-US" i="1" dirty="0"/>
              <a:t> </a:t>
            </a:r>
          </a:p>
        </p:txBody>
      </p:sp>
    </p:spTree>
    <p:extLst>
      <p:ext uri="{BB962C8B-B14F-4D97-AF65-F5344CB8AC3E}">
        <p14:creationId xmlns:p14="http://schemas.microsoft.com/office/powerpoint/2010/main" val="180093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595A-7DEF-4B7F-8744-DED05C3CC058}"/>
              </a:ext>
            </a:extLst>
          </p:cNvPr>
          <p:cNvSpPr>
            <a:spLocks noGrp="1"/>
          </p:cNvSpPr>
          <p:nvPr>
            <p:ph type="title"/>
          </p:nvPr>
        </p:nvSpPr>
        <p:spPr/>
        <p:txBody>
          <a:bodyPr>
            <a:normAutofit fontScale="90000"/>
          </a:bodyPr>
          <a:lstStyle/>
          <a:p>
            <a:r>
              <a:rPr lang="pt-BR" sz="6000" b="1" dirty="0">
                <a:solidFill>
                  <a:srgbClr val="002060"/>
                </a:solidFill>
              </a:rPr>
              <a:t>2. Modelação de dados</a:t>
            </a:r>
            <a:br>
              <a:rPr lang="pt-BR" sz="6000" dirty="0">
                <a:solidFill>
                  <a:srgbClr val="002060"/>
                </a:solidFill>
              </a:rPr>
            </a:br>
            <a:r>
              <a:rPr lang="pt-BR" sz="6000" b="1" dirty="0">
                <a:solidFill>
                  <a:srgbClr val="002060"/>
                </a:solidFill>
              </a:rPr>
              <a:t>/ </a:t>
            </a:r>
            <a:r>
              <a:rPr lang="en-GB" sz="6000" b="1" dirty="0">
                <a:solidFill>
                  <a:srgbClr val="7030A0"/>
                </a:solidFill>
              </a:rPr>
              <a:t>Data Modelling</a:t>
            </a:r>
            <a:br>
              <a:rPr lang="en-GB" sz="6000" b="1" dirty="0">
                <a:solidFill>
                  <a:srgbClr val="7030A0"/>
                </a:solidFill>
              </a:rPr>
            </a:br>
            <a:br>
              <a:rPr lang="pt-BR" sz="6000" b="1" dirty="0"/>
            </a:br>
            <a:endParaRPr lang="en-GB" dirty="0"/>
          </a:p>
        </p:txBody>
      </p:sp>
      <p:sp>
        <p:nvSpPr>
          <p:cNvPr id="6" name="Content Placeholder 2">
            <a:extLst>
              <a:ext uri="{FF2B5EF4-FFF2-40B4-BE49-F238E27FC236}">
                <a16:creationId xmlns:a16="http://schemas.microsoft.com/office/drawing/2014/main" id="{894F6780-1F5A-4373-8D4D-717A777700BF}"/>
              </a:ext>
            </a:extLst>
          </p:cNvPr>
          <p:cNvSpPr txBox="1">
            <a:spLocks/>
          </p:cNvSpPr>
          <p:nvPr/>
        </p:nvSpPr>
        <p:spPr>
          <a:xfrm>
            <a:off x="838200" y="3428999"/>
            <a:ext cx="5181600" cy="3312268"/>
          </a:xfrm>
          <a:prstGeom prst="rect">
            <a:avLst/>
          </a:prstGeom>
          <a:solidFill>
            <a:schemeClr val="accent1">
              <a:lumMod val="20000"/>
              <a:lumOff val="80000"/>
            </a:schemeClr>
          </a:solidFill>
          <a:effectLst/>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spcBef>
                <a:spcPts val="0"/>
              </a:spcBef>
            </a:pPr>
            <a:r>
              <a:rPr lang="pt-BR" sz="3000" dirty="0">
                <a:solidFill>
                  <a:srgbClr val="002060"/>
                </a:solidFill>
              </a:rPr>
              <a:t>2.1. Processo de desenho de modelos de dados</a:t>
            </a:r>
          </a:p>
          <a:p>
            <a:pPr>
              <a:lnSpc>
                <a:spcPct val="120000"/>
              </a:lnSpc>
              <a:spcBef>
                <a:spcPts val="0"/>
              </a:spcBef>
            </a:pPr>
            <a:r>
              <a:rPr lang="pt-BR" sz="3000" dirty="0">
                <a:solidFill>
                  <a:srgbClr val="002060"/>
                </a:solidFill>
              </a:rPr>
              <a:t>2.2. Modelo relacional de dados</a:t>
            </a:r>
          </a:p>
          <a:p>
            <a:pPr>
              <a:lnSpc>
                <a:spcPct val="120000"/>
              </a:lnSpc>
              <a:spcBef>
                <a:spcPts val="0"/>
              </a:spcBef>
            </a:pPr>
            <a:r>
              <a:rPr lang="pt-BR" sz="3000" dirty="0">
                <a:solidFill>
                  <a:srgbClr val="002060"/>
                </a:solidFill>
              </a:rPr>
              <a:t>2.3. Dependências funcionais e normalização</a:t>
            </a:r>
          </a:p>
          <a:p>
            <a:pPr>
              <a:lnSpc>
                <a:spcPct val="120000"/>
              </a:lnSpc>
              <a:spcBef>
                <a:spcPts val="0"/>
              </a:spcBef>
            </a:pPr>
            <a:r>
              <a:rPr lang="pt-BR" sz="3000" dirty="0">
                <a:solidFill>
                  <a:srgbClr val="002060"/>
                </a:solidFill>
              </a:rPr>
              <a:t>2.4. Integridade de dados</a:t>
            </a:r>
          </a:p>
        </p:txBody>
      </p:sp>
      <p:sp>
        <p:nvSpPr>
          <p:cNvPr id="7" name="Content Placeholder 3">
            <a:extLst>
              <a:ext uri="{FF2B5EF4-FFF2-40B4-BE49-F238E27FC236}">
                <a16:creationId xmlns:a16="http://schemas.microsoft.com/office/drawing/2014/main" id="{6DF8ECD2-BC94-4225-8A8C-E508F51AA7DB}"/>
              </a:ext>
            </a:extLst>
          </p:cNvPr>
          <p:cNvSpPr txBox="1">
            <a:spLocks/>
          </p:cNvSpPr>
          <p:nvPr/>
        </p:nvSpPr>
        <p:spPr>
          <a:xfrm>
            <a:off x="6172200" y="3428999"/>
            <a:ext cx="5181600" cy="3312267"/>
          </a:xfrm>
          <a:prstGeom prst="rect">
            <a:avLst/>
          </a:prstGeom>
          <a:solidFill>
            <a:srgbClr val="FFFFD9"/>
          </a:solidFill>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3000" dirty="0">
                <a:solidFill>
                  <a:srgbClr val="7030A0"/>
                </a:solidFill>
              </a:rPr>
              <a:t>2.1. Data modelling process</a:t>
            </a:r>
          </a:p>
          <a:p>
            <a:pPr marL="0" indent="0">
              <a:lnSpc>
                <a:spcPct val="120000"/>
              </a:lnSpc>
              <a:spcBef>
                <a:spcPts val="0"/>
              </a:spcBef>
              <a:buFont typeface="Arial" panose="020B0604020202020204" pitchFamily="34" charset="0"/>
              <a:buNone/>
            </a:pPr>
            <a:r>
              <a:rPr lang="en-GB" sz="3000" dirty="0">
                <a:solidFill>
                  <a:srgbClr val="7030A0"/>
                </a:solidFill>
              </a:rPr>
              <a:t>2.2. Relational Data Model</a:t>
            </a:r>
          </a:p>
          <a:p>
            <a:pPr marL="0" indent="0">
              <a:lnSpc>
                <a:spcPct val="120000"/>
              </a:lnSpc>
              <a:spcBef>
                <a:spcPts val="0"/>
              </a:spcBef>
              <a:buFont typeface="Arial" panose="020B0604020202020204" pitchFamily="34" charset="0"/>
              <a:buNone/>
            </a:pPr>
            <a:r>
              <a:rPr lang="en-GB" sz="3000" dirty="0">
                <a:solidFill>
                  <a:srgbClr val="7030A0"/>
                </a:solidFill>
              </a:rPr>
              <a:t>2.3. Functional dependencies and normalization</a:t>
            </a:r>
          </a:p>
          <a:p>
            <a:pPr marL="0" indent="0">
              <a:lnSpc>
                <a:spcPct val="120000"/>
              </a:lnSpc>
              <a:spcBef>
                <a:spcPts val="0"/>
              </a:spcBef>
              <a:buFont typeface="Arial" panose="020B0604020202020204" pitchFamily="34" charset="0"/>
              <a:buNone/>
            </a:pPr>
            <a:r>
              <a:rPr lang="en-GB" sz="3000" dirty="0">
                <a:solidFill>
                  <a:srgbClr val="7030A0"/>
                </a:solidFill>
              </a:rPr>
              <a:t>2.4. Data integrity</a:t>
            </a:r>
          </a:p>
        </p:txBody>
      </p:sp>
      <p:sp>
        <p:nvSpPr>
          <p:cNvPr id="5" name="TextBox 4">
            <a:extLst>
              <a:ext uri="{FF2B5EF4-FFF2-40B4-BE49-F238E27FC236}">
                <a16:creationId xmlns:a16="http://schemas.microsoft.com/office/drawing/2014/main" id="{2F0383E8-71B0-4CEA-921B-5C3B6FA3C1F9}"/>
              </a:ext>
            </a:extLst>
          </p:cNvPr>
          <p:cNvSpPr txBox="1"/>
          <p:nvPr/>
        </p:nvSpPr>
        <p:spPr>
          <a:xfrm>
            <a:off x="8117836" y="116734"/>
            <a:ext cx="3977371" cy="1569660"/>
          </a:xfrm>
          <a:prstGeom prst="rect">
            <a:avLst/>
          </a:prstGeom>
          <a:solidFill>
            <a:srgbClr val="FF9900"/>
          </a:solidFill>
          <a:ln>
            <a:solidFill>
              <a:srgbClr val="002060"/>
            </a:solidFill>
          </a:ln>
        </p:spPr>
        <p:txBody>
          <a:bodyPr wrap="none" rtlCol="0">
            <a:spAutoFit/>
          </a:bodyPr>
          <a:lstStyle/>
          <a:p>
            <a:r>
              <a:rPr lang="en-GB" sz="3200" b="1" dirty="0">
                <a:solidFill>
                  <a:srgbClr val="002060"/>
                </a:solidFill>
              </a:rPr>
              <a:t>T2, T3, T4</a:t>
            </a:r>
          </a:p>
          <a:p>
            <a:r>
              <a:rPr lang="en-GB" sz="3200" b="1" dirty="0">
                <a:solidFill>
                  <a:srgbClr val="002060"/>
                </a:solidFill>
              </a:rPr>
              <a:t>TP1, TP2, TP3, TP4</a:t>
            </a:r>
          </a:p>
          <a:p>
            <a:r>
              <a:rPr lang="en-GB" sz="3200" b="1" dirty="0">
                <a:solidFill>
                  <a:srgbClr val="002060"/>
                </a:solidFill>
              </a:rPr>
              <a:t>PL1, PL2, PL3, PL4, PL5</a:t>
            </a:r>
          </a:p>
        </p:txBody>
      </p:sp>
    </p:spTree>
    <p:extLst>
      <p:ext uri="{BB962C8B-B14F-4D97-AF65-F5344CB8AC3E}">
        <p14:creationId xmlns:p14="http://schemas.microsoft.com/office/powerpoint/2010/main" val="264491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Redundância</a:t>
            </a:r>
            <a:r>
              <a:rPr lang="en-US" b="1" dirty="0">
                <a:solidFill>
                  <a:srgbClr val="B38808"/>
                </a:solidFill>
                <a:latin typeface="Trebuchet MS" panose="020B0603020202020204" pitchFamily="34" charset="0"/>
              </a:rPr>
              <a:t> – Data redundancy</a:t>
            </a:r>
            <a:endParaRPr lang="lt-LT" b="1" dirty="0">
              <a:solidFill>
                <a:srgbClr val="B38808"/>
              </a:solidFill>
              <a:latin typeface="Trebuchet MS" panose="020B0603020202020204" pitchFamily="34" charset="0"/>
            </a:endParaRPr>
          </a:p>
        </p:txBody>
      </p:sp>
      <p:sp>
        <p:nvSpPr>
          <p:cNvPr id="3" name="Content Placeholder 2"/>
          <p:cNvSpPr>
            <a:spLocks noGrp="1"/>
          </p:cNvSpPr>
          <p:nvPr>
            <p:ph idx="1"/>
          </p:nvPr>
        </p:nvSpPr>
        <p:spPr>
          <a:xfrm>
            <a:off x="838200" y="1825625"/>
            <a:ext cx="10515600" cy="2014855"/>
          </a:xfrm>
          <a:solidFill>
            <a:schemeClr val="accent4">
              <a:lumMod val="20000"/>
              <a:lumOff val="80000"/>
            </a:schemeClr>
          </a:solidFill>
        </p:spPr>
        <p:txBody>
          <a:bodyPr>
            <a:noAutofit/>
          </a:bodyPr>
          <a:lstStyle/>
          <a:p>
            <a:r>
              <a:rPr lang="pt-BR" sz="2400" dirty="0"/>
              <a:t>A redundância de dados pode ter impacto negativo na qualidade dos dados armazenados, em particular ao nível da consistência:</a:t>
            </a:r>
          </a:p>
          <a:p>
            <a:pPr lvl="1"/>
            <a:r>
              <a:rPr lang="pt-BR" sz="2000" dirty="0"/>
              <a:t>espaco de armazenamento</a:t>
            </a:r>
          </a:p>
          <a:p>
            <a:pPr lvl="1"/>
            <a:r>
              <a:rPr lang="pt-BR" sz="2000" dirty="0"/>
              <a:t>inconsistência provocada por anomalias na manipulacao dos dados (insert, update, delete)</a:t>
            </a:r>
          </a:p>
          <a:p>
            <a:pPr lvl="1"/>
            <a:r>
              <a:rPr lang="pt-BR" sz="2000" dirty="0"/>
              <a:t>baixa redundância simplifica os processos de manipulação dos dados, reduz os erros de manipulação e reduz as necessidades de recursos computacionais.</a:t>
            </a:r>
            <a:endParaRPr lang="pt-BR" dirty="0"/>
          </a:p>
        </p:txBody>
      </p:sp>
      <p:sp>
        <p:nvSpPr>
          <p:cNvPr id="4" name="TextBox 3"/>
          <p:cNvSpPr txBox="1"/>
          <p:nvPr/>
        </p:nvSpPr>
        <p:spPr>
          <a:xfrm>
            <a:off x="7003915" y="5269"/>
            <a:ext cx="5188085"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 / RELATIONAL DATA MODEL</a:t>
            </a:r>
            <a:endParaRPr lang="lt-LT" sz="1600" dirty="0">
              <a:latin typeface="Franklin Gothic Medium Cond" panose="020B0606030402020204" pitchFamily="34" charset="0"/>
            </a:endParaRPr>
          </a:p>
        </p:txBody>
      </p:sp>
      <p:sp>
        <p:nvSpPr>
          <p:cNvPr id="5" name="Content Placeholder 2"/>
          <p:cNvSpPr txBox="1">
            <a:spLocks/>
          </p:cNvSpPr>
          <p:nvPr/>
        </p:nvSpPr>
        <p:spPr>
          <a:xfrm>
            <a:off x="838200" y="4053713"/>
            <a:ext cx="10515600" cy="201485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2060"/>
                </a:solidFill>
              </a:rPr>
              <a:t>Data redundancy can have a negative impact on the quality of stored data, particularly at the level of consistency:</a:t>
            </a:r>
          </a:p>
          <a:p>
            <a:pPr lvl="1"/>
            <a:r>
              <a:rPr lang="en-US" sz="2000" dirty="0">
                <a:solidFill>
                  <a:srgbClr val="002060"/>
                </a:solidFill>
              </a:rPr>
              <a:t>storage space</a:t>
            </a:r>
          </a:p>
          <a:p>
            <a:pPr lvl="1"/>
            <a:r>
              <a:rPr lang="en-US" sz="2000" dirty="0">
                <a:solidFill>
                  <a:srgbClr val="002060"/>
                </a:solidFill>
              </a:rPr>
              <a:t>inconsistency caused by anomalies in data manipulation (insert, update, delete)</a:t>
            </a:r>
          </a:p>
          <a:p>
            <a:pPr lvl="1"/>
            <a:r>
              <a:rPr lang="en-US" sz="2000" dirty="0">
                <a:solidFill>
                  <a:srgbClr val="002060"/>
                </a:solidFill>
              </a:rPr>
              <a:t>low redundancy simplifies data manipulation processes, reduces manipulation errors and reduces computing resource requirements.</a:t>
            </a:r>
            <a:endParaRPr lang="pt-BR" dirty="0">
              <a:solidFill>
                <a:srgbClr val="002060"/>
              </a:solidFill>
            </a:endParaRPr>
          </a:p>
        </p:txBody>
      </p:sp>
    </p:spTree>
    <p:extLst>
      <p:ext uri="{BB962C8B-B14F-4D97-AF65-F5344CB8AC3E}">
        <p14:creationId xmlns:p14="http://schemas.microsoft.com/office/powerpoint/2010/main" val="21268649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742" y="1825624"/>
            <a:ext cx="5267632" cy="4889807"/>
          </a:xfrm>
          <a:solidFill>
            <a:schemeClr val="accent4">
              <a:lumMod val="20000"/>
              <a:lumOff val="80000"/>
            </a:schemeClr>
          </a:solidFill>
        </p:spPr>
        <p:txBody>
          <a:bodyPr vert="horz" lIns="91440" tIns="45720" rIns="91440" bIns="45720" rtlCol="0">
            <a:noAutofit/>
          </a:bodyPr>
          <a:lstStyle/>
          <a:p>
            <a:r>
              <a:rPr lang="pt-BR" sz="2000" b="1" dirty="0"/>
              <a:t>Anomalias</a:t>
            </a:r>
            <a:r>
              <a:rPr lang="pt-BR" sz="2000" dirty="0"/>
              <a:t> potenciadas por uma estrutura de dados redundante</a:t>
            </a:r>
          </a:p>
          <a:p>
            <a:r>
              <a:rPr lang="en-US" sz="2000" b="1" dirty="0" err="1"/>
              <a:t>Inserção</a:t>
            </a:r>
            <a:endParaRPr lang="en-US" sz="2000" b="1" dirty="0"/>
          </a:p>
          <a:p>
            <a:pPr lvl="1"/>
            <a:r>
              <a:rPr lang="pt-BR" sz="1800" dirty="0"/>
              <a:t>Pode ser necessário inserir dados não relacionados com o facto que se pretende registar por estarem indevidamente associados</a:t>
            </a:r>
          </a:p>
          <a:p>
            <a:r>
              <a:rPr lang="en-US" sz="2000" b="1" dirty="0" err="1"/>
              <a:t>Atualização</a:t>
            </a:r>
            <a:endParaRPr lang="en-US" sz="2000" b="1" dirty="0"/>
          </a:p>
          <a:p>
            <a:pPr lvl="1"/>
            <a:r>
              <a:rPr lang="pt-BR" sz="1800" dirty="0"/>
              <a:t>Nem todos os elementos correspondentes ao novo facto são atualizados de igual forma passando a existir diversas versões, contraditórias</a:t>
            </a:r>
          </a:p>
          <a:p>
            <a:r>
              <a:rPr lang="en-US" sz="2000" b="1" dirty="0" err="1"/>
              <a:t>Eliminação</a:t>
            </a:r>
            <a:endParaRPr lang="en-US" sz="2000" b="1" dirty="0"/>
          </a:p>
          <a:p>
            <a:pPr lvl="1"/>
            <a:r>
              <a:rPr lang="pt-BR" sz="1800" dirty="0"/>
              <a:t>Pode não ser possível apagar dados relativos a um determinado facto sem apagar outros que não estejam diretamente relacionados.</a:t>
            </a:r>
            <a:endParaRPr lang="en-US" sz="1800" dirty="0"/>
          </a:p>
        </p:txBody>
      </p:sp>
      <p:sp>
        <p:nvSpPr>
          <p:cNvPr id="5" name="Content Placeholder 2"/>
          <p:cNvSpPr txBox="1">
            <a:spLocks/>
          </p:cNvSpPr>
          <p:nvPr/>
        </p:nvSpPr>
        <p:spPr>
          <a:xfrm>
            <a:off x="6398342" y="1825625"/>
            <a:ext cx="5267632" cy="4889806"/>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002060"/>
                </a:solidFill>
              </a:rPr>
              <a:t>Anomalies</a:t>
            </a:r>
            <a:r>
              <a:rPr lang="en-US" sz="2000" dirty="0">
                <a:solidFill>
                  <a:srgbClr val="002060"/>
                </a:solidFill>
              </a:rPr>
              <a:t> arising from a redundant data structure</a:t>
            </a:r>
          </a:p>
          <a:p>
            <a:r>
              <a:rPr lang="en-US" sz="2000" b="1" dirty="0">
                <a:solidFill>
                  <a:srgbClr val="002060"/>
                </a:solidFill>
              </a:rPr>
              <a:t>Insertion</a:t>
            </a:r>
          </a:p>
          <a:p>
            <a:pPr lvl="1"/>
            <a:r>
              <a:rPr lang="en-US" sz="1600" dirty="0">
                <a:solidFill>
                  <a:srgbClr val="002060"/>
                </a:solidFill>
              </a:rPr>
              <a:t>It may be necessary to enter data not related to the fact that is intended to be registered because they are improperly associated</a:t>
            </a:r>
          </a:p>
          <a:p>
            <a:r>
              <a:rPr lang="en-US" sz="2000" b="1" dirty="0">
                <a:solidFill>
                  <a:srgbClr val="002060"/>
                </a:solidFill>
              </a:rPr>
              <a:t>Update</a:t>
            </a:r>
          </a:p>
          <a:p>
            <a:pPr lvl="1"/>
            <a:r>
              <a:rPr lang="en-US" sz="1600" dirty="0">
                <a:solidFill>
                  <a:srgbClr val="002060"/>
                </a:solidFill>
              </a:rPr>
              <a:t>Not all elements corresponding to the new fact are updated in the same way and there are several contradictory versions</a:t>
            </a:r>
          </a:p>
          <a:p>
            <a:r>
              <a:rPr lang="en-US" sz="2000" b="1" dirty="0">
                <a:solidFill>
                  <a:srgbClr val="002060"/>
                </a:solidFill>
              </a:rPr>
              <a:t>Elimination</a:t>
            </a:r>
          </a:p>
          <a:p>
            <a:pPr lvl="1"/>
            <a:r>
              <a:rPr lang="en-US" sz="1600" dirty="0">
                <a:solidFill>
                  <a:srgbClr val="002060"/>
                </a:solidFill>
              </a:rPr>
              <a:t>It may not be possible to delete data relating to a given fact without deleting others that are not directly related.</a:t>
            </a:r>
            <a:endParaRPr lang="en-US" sz="1400" dirty="0">
              <a:solidFill>
                <a:srgbClr val="002060"/>
              </a:solidFill>
            </a:endParaRPr>
          </a:p>
        </p:txBody>
      </p:sp>
      <p:sp>
        <p:nvSpPr>
          <p:cNvPr id="8" name="Title 1"/>
          <p:cNvSpPr>
            <a:spLocks noGrp="1"/>
          </p:cNvSpPr>
          <p:nvPr>
            <p:ph type="title"/>
          </p:nvPr>
        </p:nvSpPr>
        <p:spPr>
          <a:xfrm>
            <a:off x="838200" y="365125"/>
            <a:ext cx="10515600" cy="1325563"/>
          </a:xfrm>
        </p:spPr>
        <p:txBody>
          <a:bodyPr/>
          <a:lstStyle/>
          <a:p>
            <a:r>
              <a:rPr lang="en-US" b="1" dirty="0" err="1">
                <a:solidFill>
                  <a:srgbClr val="B38808"/>
                </a:solidFill>
                <a:latin typeface="Trebuchet MS" panose="020B0603020202020204" pitchFamily="34" charset="0"/>
              </a:rPr>
              <a:t>Redundância</a:t>
            </a:r>
            <a:r>
              <a:rPr lang="en-US" b="1" dirty="0">
                <a:solidFill>
                  <a:srgbClr val="B38808"/>
                </a:solidFill>
                <a:latin typeface="Trebuchet MS" panose="020B0603020202020204" pitchFamily="34" charset="0"/>
              </a:rPr>
              <a:t> – Data redundancy</a:t>
            </a:r>
            <a:endParaRPr lang="lt-LT" b="1" dirty="0">
              <a:solidFill>
                <a:srgbClr val="B38808"/>
              </a:solidFill>
              <a:latin typeface="Trebuchet MS" panose="020B0603020202020204" pitchFamily="34" charset="0"/>
            </a:endParaRPr>
          </a:p>
        </p:txBody>
      </p:sp>
      <p:sp>
        <p:nvSpPr>
          <p:cNvPr id="6" name="TextBox 5">
            <a:extLst>
              <a:ext uri="{FF2B5EF4-FFF2-40B4-BE49-F238E27FC236}">
                <a16:creationId xmlns:a16="http://schemas.microsoft.com/office/drawing/2014/main" id="{B19B3F11-7BD1-4B12-AB3F-E7A22E3BBD73}"/>
              </a:ext>
            </a:extLst>
          </p:cNvPr>
          <p:cNvSpPr txBox="1"/>
          <p:nvPr/>
        </p:nvSpPr>
        <p:spPr>
          <a:xfrm>
            <a:off x="7003915" y="5269"/>
            <a:ext cx="5188085"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 / RELATIONAL DATA MODEL</a:t>
            </a:r>
            <a:endParaRPr lang="lt-LT" sz="1600" dirty="0">
              <a:latin typeface="Franklin Gothic Medium Cond" panose="020B0606030402020204" pitchFamily="34" charset="0"/>
            </a:endParaRPr>
          </a:p>
        </p:txBody>
      </p:sp>
    </p:spTree>
    <p:extLst>
      <p:ext uri="{BB962C8B-B14F-4D97-AF65-F5344CB8AC3E}">
        <p14:creationId xmlns:p14="http://schemas.microsoft.com/office/powerpoint/2010/main" val="32465615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Introdução</a:t>
            </a:r>
            <a:r>
              <a:rPr lang="en-US" sz="4000" dirty="0">
                <a:solidFill>
                  <a:srgbClr val="002060"/>
                </a:solidFill>
              </a:rPr>
              <a:t> à </a:t>
            </a:r>
            <a:r>
              <a:rPr lang="en-US" sz="4000" dirty="0" err="1">
                <a:solidFill>
                  <a:srgbClr val="002060"/>
                </a:solidFill>
              </a:rPr>
              <a:t>Modelação</a:t>
            </a:r>
            <a:r>
              <a:rPr lang="en-US" sz="4000" dirty="0">
                <a:solidFill>
                  <a:srgbClr val="002060"/>
                </a:solidFill>
              </a:rPr>
              <a:t> de Dados</a:t>
            </a:r>
            <a:br>
              <a:rPr lang="en-US" sz="4000" dirty="0">
                <a:solidFill>
                  <a:srgbClr val="002060"/>
                </a:solidFill>
              </a:rPr>
            </a:br>
            <a:r>
              <a:rPr lang="en-US" sz="4000" i="1" dirty="0">
                <a:solidFill>
                  <a:schemeClr val="tx1">
                    <a:lumMod val="65000"/>
                    <a:lumOff val="35000"/>
                  </a:schemeClr>
                </a:solidFill>
              </a:rPr>
              <a:t>Introduction to Data Modeling</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lnSpcReduction="10000"/>
          </a:bodyPr>
          <a:lstStyle/>
          <a:p>
            <a:r>
              <a:rPr lang="en-US" dirty="0" err="1"/>
              <a:t>Processo</a:t>
            </a:r>
            <a:r>
              <a:rPr lang="en-US" dirty="0"/>
              <a:t> </a:t>
            </a:r>
            <a:r>
              <a:rPr lang="en-US" dirty="0" err="1"/>
              <a:t>sistemático</a:t>
            </a:r>
            <a:r>
              <a:rPr lang="en-US" dirty="0"/>
              <a:t> de </a:t>
            </a:r>
            <a:r>
              <a:rPr lang="en-US" dirty="0" err="1"/>
              <a:t>modelação</a:t>
            </a:r>
            <a:r>
              <a:rPr lang="en-US" dirty="0"/>
              <a:t> de dados</a:t>
            </a:r>
          </a:p>
          <a:p>
            <a:pPr marL="914400" lvl="1" indent="-457200">
              <a:buFont typeface="+mj-lt"/>
              <a:buAutoNum type="arabicPeriod"/>
            </a:pPr>
            <a:r>
              <a:rPr lang="en-US" dirty="0"/>
              <a:t>Nível Conceptual</a:t>
            </a:r>
          </a:p>
          <a:p>
            <a:pPr lvl="2"/>
            <a:r>
              <a:rPr lang="en-US" dirty="0" err="1"/>
              <a:t>Conceitos</a:t>
            </a:r>
            <a:r>
              <a:rPr lang="en-US" dirty="0"/>
              <a:t>/</a:t>
            </a:r>
            <a:r>
              <a:rPr lang="en-US" dirty="0" err="1"/>
              <a:t>Entidades</a:t>
            </a:r>
            <a:r>
              <a:rPr lang="en-US" dirty="0"/>
              <a:t> do </a:t>
            </a:r>
            <a:r>
              <a:rPr lang="en-US" dirty="0" err="1"/>
              <a:t>domínio</a:t>
            </a:r>
            <a:r>
              <a:rPr lang="en-US" dirty="0"/>
              <a:t>, </a:t>
            </a:r>
            <a:r>
              <a:rPr lang="en-US" dirty="0" err="1"/>
              <a:t>UoD</a:t>
            </a:r>
            <a:endParaRPr lang="en-US" dirty="0"/>
          </a:p>
          <a:p>
            <a:pPr lvl="2"/>
            <a:r>
              <a:rPr lang="en-US" dirty="0"/>
              <a:t>ER </a:t>
            </a:r>
            <a:r>
              <a:rPr lang="en-US" dirty="0" err="1"/>
              <a:t>Entidade-Relacionamento</a:t>
            </a:r>
            <a:endParaRPr lang="en-US" dirty="0"/>
          </a:p>
          <a:p>
            <a:pPr marL="914400" lvl="1" indent="-457200">
              <a:buFont typeface="+mj-lt"/>
              <a:buAutoNum type="arabicPeriod"/>
            </a:pPr>
            <a:r>
              <a:rPr lang="en-US" dirty="0"/>
              <a:t>Nível </a:t>
            </a:r>
            <a:r>
              <a:rPr lang="en-US" dirty="0" err="1"/>
              <a:t>Lógico</a:t>
            </a:r>
            <a:endParaRPr lang="en-US" dirty="0"/>
          </a:p>
          <a:p>
            <a:pPr lvl="2"/>
            <a:r>
              <a:rPr lang="en-US" dirty="0" err="1"/>
              <a:t>Tecnologia</a:t>
            </a:r>
            <a:r>
              <a:rPr lang="en-US" dirty="0"/>
              <a:t> de base de dados</a:t>
            </a:r>
          </a:p>
          <a:p>
            <a:pPr lvl="2"/>
            <a:r>
              <a:rPr lang="en-US" dirty="0" err="1"/>
              <a:t>Esquema</a:t>
            </a:r>
            <a:r>
              <a:rPr lang="en-US" dirty="0"/>
              <a:t> </a:t>
            </a:r>
            <a:r>
              <a:rPr lang="en-US" dirty="0" err="1"/>
              <a:t>relacional</a:t>
            </a:r>
            <a:r>
              <a:rPr lang="en-US" dirty="0"/>
              <a:t> (</a:t>
            </a:r>
            <a:r>
              <a:rPr lang="en-US" dirty="0" err="1"/>
              <a:t>notação</a:t>
            </a:r>
            <a:r>
              <a:rPr lang="en-US" dirty="0"/>
              <a:t> </a:t>
            </a:r>
            <a:r>
              <a:rPr lang="en-US" dirty="0" err="1"/>
              <a:t>gráfica</a:t>
            </a:r>
            <a:r>
              <a:rPr lang="en-US" dirty="0"/>
              <a:t> </a:t>
            </a:r>
            <a:r>
              <a:rPr lang="en-US" dirty="0" err="1"/>
              <a:t>ou</a:t>
            </a:r>
            <a:r>
              <a:rPr lang="en-US" dirty="0"/>
              <a:t> textual)</a:t>
            </a:r>
          </a:p>
          <a:p>
            <a:pPr marL="914400" lvl="1" indent="-457200">
              <a:buFont typeface="+mj-lt"/>
              <a:buAutoNum type="arabicPeriod"/>
            </a:pPr>
            <a:r>
              <a:rPr lang="en-US" dirty="0"/>
              <a:t>Nível </a:t>
            </a:r>
            <a:r>
              <a:rPr lang="en-US" dirty="0" err="1"/>
              <a:t>Físico</a:t>
            </a:r>
            <a:endParaRPr lang="en-US" dirty="0"/>
          </a:p>
          <a:p>
            <a:pPr lvl="2"/>
            <a:r>
              <a:rPr lang="en-US" dirty="0"/>
              <a:t>SGBD</a:t>
            </a:r>
          </a:p>
          <a:p>
            <a:pPr lvl="2"/>
            <a:r>
              <a:rPr lang="en-US" dirty="0"/>
              <a:t>Script para </a:t>
            </a:r>
            <a:r>
              <a:rPr lang="en-US" dirty="0" err="1"/>
              <a:t>criação</a:t>
            </a:r>
            <a:r>
              <a:rPr lang="en-US" dirty="0"/>
              <a:t> da BD</a:t>
            </a:r>
          </a:p>
          <a:p>
            <a:endParaRPr lang="en-US" dirty="0"/>
          </a:p>
          <a:p>
            <a:pPr lvl="1"/>
            <a:endParaRPr lang="en-US" dirty="0"/>
          </a:p>
        </p:txBody>
      </p:sp>
      <p:sp>
        <p:nvSpPr>
          <p:cNvPr id="4" name="Content Placeholder 3"/>
          <p:cNvSpPr>
            <a:spLocks noGrp="1"/>
          </p:cNvSpPr>
          <p:nvPr>
            <p:ph sz="half" idx="2"/>
          </p:nvPr>
        </p:nvSpPr>
        <p:spPr>
          <a:effectLst/>
        </p:spPr>
        <p:txBody>
          <a:bodyPr>
            <a:normAutofit lnSpcReduction="10000"/>
          </a:bodyPr>
          <a:lstStyle/>
          <a:p>
            <a:r>
              <a:rPr lang="pt-BR" dirty="0"/>
              <a:t>Processo sistemático de modelação de dados</a:t>
            </a:r>
          </a:p>
          <a:p>
            <a:pPr marL="914400" lvl="1" indent="-457200">
              <a:buFont typeface="+mj-lt"/>
              <a:buAutoNum type="arabicPeriod"/>
            </a:pPr>
            <a:r>
              <a:rPr lang="pt-BR" dirty="0"/>
              <a:t>Conceptual level</a:t>
            </a:r>
          </a:p>
          <a:p>
            <a:pPr lvl="2"/>
            <a:r>
              <a:rPr lang="pt-BR" dirty="0"/>
              <a:t>Domain concepts/entities, UoD</a:t>
            </a:r>
          </a:p>
          <a:p>
            <a:pPr lvl="2"/>
            <a:r>
              <a:rPr lang="pt-BR" dirty="0"/>
              <a:t>ER Entity-Relationship</a:t>
            </a:r>
          </a:p>
          <a:p>
            <a:pPr marL="914400" lvl="1" indent="-457200">
              <a:buFont typeface="+mj-lt"/>
              <a:buAutoNum type="arabicPeriod"/>
            </a:pPr>
            <a:r>
              <a:rPr lang="pt-BR" dirty="0"/>
              <a:t>Logical level</a:t>
            </a:r>
          </a:p>
          <a:p>
            <a:pPr lvl="2"/>
            <a:r>
              <a:rPr lang="pt-BR" dirty="0"/>
              <a:t>Database technology</a:t>
            </a:r>
          </a:p>
          <a:p>
            <a:pPr lvl="2"/>
            <a:r>
              <a:rPr lang="pt-BR" dirty="0"/>
              <a:t>Relacional Schema (graphical or textual notation)</a:t>
            </a:r>
          </a:p>
          <a:p>
            <a:pPr marL="914400" lvl="1" indent="-457200">
              <a:buFont typeface="+mj-lt"/>
              <a:buAutoNum type="arabicPeriod"/>
            </a:pPr>
            <a:r>
              <a:rPr lang="pt-BR" dirty="0"/>
              <a:t>Physical level</a:t>
            </a:r>
          </a:p>
          <a:p>
            <a:pPr lvl="2"/>
            <a:r>
              <a:rPr lang="pt-BR" dirty="0"/>
              <a:t>SGBD</a:t>
            </a:r>
          </a:p>
          <a:p>
            <a:pPr lvl="2"/>
            <a:r>
              <a:rPr lang="pt-BR" dirty="0"/>
              <a:t>Script to create the DB</a:t>
            </a:r>
          </a:p>
        </p:txBody>
      </p:sp>
    </p:spTree>
    <p:extLst>
      <p:ext uri="{BB962C8B-B14F-4D97-AF65-F5344CB8AC3E}">
        <p14:creationId xmlns:p14="http://schemas.microsoft.com/office/powerpoint/2010/main" val="343210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92608" y="4812791"/>
            <a:ext cx="11812468" cy="1941577"/>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FÍSICO</a:t>
            </a:r>
            <a:endParaRPr lang="en-US" dirty="0">
              <a:solidFill>
                <a:schemeClr val="tx1">
                  <a:lumMod val="85000"/>
                  <a:lumOff val="15000"/>
                </a:schemeClr>
              </a:solidFill>
            </a:endParaRPr>
          </a:p>
        </p:txBody>
      </p:sp>
      <p:sp>
        <p:nvSpPr>
          <p:cNvPr id="32" name="Rectangle 31"/>
          <p:cNvSpPr/>
          <p:nvPr/>
        </p:nvSpPr>
        <p:spPr>
          <a:xfrm>
            <a:off x="292608" y="3008225"/>
            <a:ext cx="11826240" cy="1759001"/>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LÓGICO</a:t>
            </a:r>
            <a:endParaRPr lang="en-US" dirty="0">
              <a:solidFill>
                <a:schemeClr val="tx1">
                  <a:lumMod val="85000"/>
                  <a:lumOff val="15000"/>
                </a:schemeClr>
              </a:solidFill>
            </a:endParaRPr>
          </a:p>
        </p:txBody>
      </p:sp>
      <p:sp>
        <p:nvSpPr>
          <p:cNvPr id="31" name="Rectangle 30"/>
          <p:cNvSpPr/>
          <p:nvPr/>
        </p:nvSpPr>
        <p:spPr>
          <a:xfrm>
            <a:off x="292608" y="1804888"/>
            <a:ext cx="11826240" cy="1157772"/>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CONCEPTUAL</a:t>
            </a:r>
            <a:endParaRPr lang="en-US" dirty="0">
              <a:solidFill>
                <a:schemeClr val="tx1">
                  <a:lumMod val="85000"/>
                  <a:lumOff val="15000"/>
                </a:schemeClr>
              </a:solidFill>
            </a:endParaRPr>
          </a:p>
        </p:txBody>
      </p:sp>
      <p:sp>
        <p:nvSpPr>
          <p:cNvPr id="2" name="Title 1"/>
          <p:cNvSpPr>
            <a:spLocks noGrp="1"/>
          </p:cNvSpPr>
          <p:nvPr>
            <p:ph type="title"/>
          </p:nvPr>
        </p:nvSpPr>
        <p:spPr/>
        <p:txBody>
          <a:bodyPr/>
          <a:lstStyle/>
          <a:p>
            <a:r>
              <a:rPr lang="en-US" sz="4000" dirty="0" err="1">
                <a:solidFill>
                  <a:srgbClr val="002060"/>
                </a:solidFill>
              </a:rPr>
              <a:t>Processo</a:t>
            </a:r>
            <a:r>
              <a:rPr lang="en-US" sz="4000" dirty="0">
                <a:solidFill>
                  <a:srgbClr val="002060"/>
                </a:solidFill>
              </a:rPr>
              <a:t> de </a:t>
            </a:r>
            <a:r>
              <a:rPr lang="en-US" sz="4000" dirty="0" err="1">
                <a:solidFill>
                  <a:srgbClr val="002060"/>
                </a:solidFill>
              </a:rPr>
              <a:t>Modelação</a:t>
            </a:r>
            <a:r>
              <a:rPr lang="en-US" sz="4000" dirty="0">
                <a:solidFill>
                  <a:srgbClr val="002060"/>
                </a:solidFill>
              </a:rPr>
              <a:t> de Dados</a:t>
            </a:r>
            <a:br>
              <a:rPr lang="en-US" sz="4000" dirty="0">
                <a:solidFill>
                  <a:srgbClr val="002060"/>
                </a:solidFill>
              </a:rPr>
            </a:br>
            <a:r>
              <a:rPr lang="en-US" sz="4000" i="1" dirty="0">
                <a:solidFill>
                  <a:schemeClr val="tx1">
                    <a:lumMod val="65000"/>
                    <a:lumOff val="35000"/>
                  </a:schemeClr>
                </a:solidFill>
              </a:rPr>
              <a:t>Data Modeling Process</a:t>
            </a:r>
            <a:endParaRPr lang="en-US" i="1" dirty="0">
              <a:solidFill>
                <a:schemeClr val="tx1">
                  <a:lumMod val="65000"/>
                  <a:lumOff val="35000"/>
                </a:schemeClr>
              </a:solidFill>
            </a:endParaRPr>
          </a:p>
        </p:txBody>
      </p:sp>
      <p:sp>
        <p:nvSpPr>
          <p:cNvPr id="5" name="TextBox 4"/>
          <p:cNvSpPr txBox="1"/>
          <p:nvPr/>
        </p:nvSpPr>
        <p:spPr>
          <a:xfrm>
            <a:off x="2060448" y="4913376"/>
            <a:ext cx="9924288" cy="1754326"/>
          </a:xfrm>
          <a:prstGeom prst="rect">
            <a:avLst/>
          </a:prstGeom>
          <a:solidFill>
            <a:schemeClr val="bg1"/>
          </a:solidFill>
          <a:ln>
            <a:solidFill>
              <a:schemeClr val="tx1"/>
            </a:solidFill>
          </a:ln>
        </p:spPr>
        <p:txBody>
          <a:bodyPr wrap="square" rtlCol="0">
            <a:spAutoFit/>
          </a:bodyPr>
          <a:lstStyle/>
          <a:p>
            <a:r>
              <a:rPr lang="en-US" dirty="0"/>
              <a:t>create table student(number char(10) primary key, name varchar(100) not null);</a:t>
            </a:r>
          </a:p>
          <a:p>
            <a:r>
              <a:rPr lang="en-US" dirty="0"/>
              <a:t>create table degree(identifier char(5) primary key, name varchar(100) not null, vacancies integer);</a:t>
            </a:r>
          </a:p>
          <a:p>
            <a:r>
              <a:rPr lang="en-US" dirty="0"/>
              <a:t>create table enrolled(student char(10), degree char(5), </a:t>
            </a:r>
            <a:r>
              <a:rPr lang="en-US" dirty="0" err="1"/>
              <a:t>enrollmentDate</a:t>
            </a:r>
            <a:r>
              <a:rPr lang="en-US" dirty="0"/>
              <a:t> date not null, </a:t>
            </a:r>
            <a:r>
              <a:rPr lang="en-US" dirty="0" err="1"/>
              <a:t>averageGrade</a:t>
            </a:r>
            <a:r>
              <a:rPr lang="en-US" dirty="0"/>
              <a:t> decimal(3,1), constraint </a:t>
            </a:r>
            <a:r>
              <a:rPr lang="en-US" dirty="0" err="1"/>
              <a:t>pk_enrolled</a:t>
            </a:r>
            <a:r>
              <a:rPr lang="en-US" dirty="0"/>
              <a:t> primary key(student, degree));</a:t>
            </a:r>
          </a:p>
          <a:p>
            <a:r>
              <a:rPr lang="en-US" dirty="0"/>
              <a:t>alter table enrolled add constraint </a:t>
            </a:r>
            <a:r>
              <a:rPr lang="en-US" dirty="0" err="1"/>
              <a:t>fk_student</a:t>
            </a:r>
            <a:r>
              <a:rPr lang="en-US" dirty="0"/>
              <a:t> foreign key (student) references student(number); </a:t>
            </a:r>
          </a:p>
          <a:p>
            <a:r>
              <a:rPr lang="en-US" dirty="0"/>
              <a:t>alter table enrolled add constraint </a:t>
            </a:r>
            <a:r>
              <a:rPr lang="en-US" dirty="0" err="1"/>
              <a:t>fk_degree</a:t>
            </a:r>
            <a:r>
              <a:rPr lang="en-US" dirty="0"/>
              <a:t> foreign key (degree) references degree(identifier); </a:t>
            </a:r>
          </a:p>
        </p:txBody>
      </p:sp>
      <p:grpSp>
        <p:nvGrpSpPr>
          <p:cNvPr id="8" name="Group 7"/>
          <p:cNvGrpSpPr/>
          <p:nvPr/>
        </p:nvGrpSpPr>
        <p:grpSpPr>
          <a:xfrm>
            <a:off x="3968496" y="1893121"/>
            <a:ext cx="6108192" cy="920496"/>
            <a:chOff x="1365504" y="691896"/>
            <a:chExt cx="6108192" cy="920496"/>
          </a:xfrm>
        </p:grpSpPr>
        <p:sp>
          <p:nvSpPr>
            <p:cNvPr id="9" name="Rectangle 8"/>
            <p:cNvSpPr/>
            <p:nvPr/>
          </p:nvSpPr>
          <p:spPr>
            <a:xfrm>
              <a:off x="1365504" y="816864"/>
              <a:ext cx="1207008" cy="67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Student</a:t>
              </a:r>
            </a:p>
          </p:txBody>
        </p:sp>
        <p:sp>
          <p:nvSpPr>
            <p:cNvPr id="10" name="Rectangle 9"/>
            <p:cNvSpPr/>
            <p:nvPr/>
          </p:nvSpPr>
          <p:spPr>
            <a:xfrm>
              <a:off x="6266688" y="816864"/>
              <a:ext cx="1207008" cy="67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Degree</a:t>
              </a:r>
            </a:p>
          </p:txBody>
        </p:sp>
        <p:sp>
          <p:nvSpPr>
            <p:cNvPr id="11" name="Diamond 10"/>
            <p:cNvSpPr/>
            <p:nvPr/>
          </p:nvSpPr>
          <p:spPr>
            <a:xfrm>
              <a:off x="3462528" y="691896"/>
              <a:ext cx="1914144" cy="92049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Enrolled</a:t>
              </a:r>
            </a:p>
          </p:txBody>
        </p:sp>
        <p:cxnSp>
          <p:nvCxnSpPr>
            <p:cNvPr id="12" name="Straight Connector 11"/>
            <p:cNvCxnSpPr>
              <a:stCxn id="11" idx="3"/>
              <a:endCxn id="10" idx="1"/>
            </p:cNvCxnSpPr>
            <p:nvPr/>
          </p:nvCxnSpPr>
          <p:spPr>
            <a:xfrm>
              <a:off x="5376672" y="1152144"/>
              <a:ext cx="890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11" idx="1"/>
            </p:cNvCxnSpPr>
            <p:nvPr/>
          </p:nvCxnSpPr>
          <p:spPr>
            <a:xfrm>
              <a:off x="2572512" y="1152144"/>
              <a:ext cx="890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968496" y="3133346"/>
            <a:ext cx="6108192" cy="1505711"/>
            <a:chOff x="1365504" y="2685287"/>
            <a:chExt cx="6108192" cy="1505711"/>
          </a:xfrm>
        </p:grpSpPr>
        <p:grpSp>
          <p:nvGrpSpPr>
            <p:cNvPr id="15" name="Group 14"/>
            <p:cNvGrpSpPr/>
            <p:nvPr/>
          </p:nvGrpSpPr>
          <p:grpSpPr>
            <a:xfrm>
              <a:off x="6266688" y="2767582"/>
              <a:ext cx="1207008" cy="1341120"/>
              <a:chOff x="6931152" y="2517648"/>
              <a:chExt cx="1207008" cy="1341120"/>
            </a:xfrm>
          </p:grpSpPr>
          <p:sp>
            <p:nvSpPr>
              <p:cNvPr id="28" name="Rectangle 27"/>
              <p:cNvSpPr/>
              <p:nvPr/>
            </p:nvSpPr>
            <p:spPr>
              <a:xfrm>
                <a:off x="6931152"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Degree</a:t>
                </a:r>
              </a:p>
            </p:txBody>
          </p:sp>
          <p:sp>
            <p:nvSpPr>
              <p:cNvPr id="29" name="Rectangle 28"/>
              <p:cNvSpPr/>
              <p:nvPr/>
            </p:nvSpPr>
            <p:spPr>
              <a:xfrm>
                <a:off x="6931152" y="2852928"/>
                <a:ext cx="1207008" cy="1005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lumMod val="85000"/>
                        <a:lumOff val="15000"/>
                      </a:schemeClr>
                    </a:solidFill>
                  </a:rPr>
                  <a:t>identifier</a:t>
                </a:r>
              </a:p>
              <a:p>
                <a:r>
                  <a:rPr lang="en-US" dirty="0">
                    <a:solidFill>
                      <a:schemeClr val="tx1">
                        <a:lumMod val="85000"/>
                        <a:lumOff val="15000"/>
                      </a:schemeClr>
                    </a:solidFill>
                  </a:rPr>
                  <a:t>name</a:t>
                </a:r>
              </a:p>
              <a:p>
                <a:r>
                  <a:rPr lang="en-US" dirty="0">
                    <a:solidFill>
                      <a:schemeClr val="tx1">
                        <a:lumMod val="85000"/>
                        <a:lumOff val="15000"/>
                      </a:schemeClr>
                    </a:solidFill>
                  </a:rPr>
                  <a:t>vacancies</a:t>
                </a:r>
              </a:p>
            </p:txBody>
          </p:sp>
        </p:grpSp>
        <p:grpSp>
          <p:nvGrpSpPr>
            <p:cNvPr id="16" name="Group 15"/>
            <p:cNvGrpSpPr/>
            <p:nvPr/>
          </p:nvGrpSpPr>
          <p:grpSpPr>
            <a:xfrm>
              <a:off x="1365504" y="2941319"/>
              <a:ext cx="1207008" cy="993646"/>
              <a:chOff x="3700272" y="2517648"/>
              <a:chExt cx="1207008" cy="993646"/>
            </a:xfrm>
          </p:grpSpPr>
          <p:sp>
            <p:nvSpPr>
              <p:cNvPr id="26" name="Rectangle 25"/>
              <p:cNvSpPr/>
              <p:nvPr/>
            </p:nvSpPr>
            <p:spPr>
              <a:xfrm>
                <a:off x="3700272"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Student</a:t>
                </a:r>
              </a:p>
            </p:txBody>
          </p:sp>
          <p:sp>
            <p:nvSpPr>
              <p:cNvPr id="27" name="Rectangle 26"/>
              <p:cNvSpPr/>
              <p:nvPr/>
            </p:nvSpPr>
            <p:spPr>
              <a:xfrm>
                <a:off x="3700272" y="2852926"/>
                <a:ext cx="1207008" cy="6583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lumMod val="85000"/>
                        <a:lumOff val="15000"/>
                      </a:schemeClr>
                    </a:solidFill>
                  </a:rPr>
                  <a:t>number</a:t>
                </a:r>
              </a:p>
              <a:p>
                <a:r>
                  <a:rPr lang="en-US" dirty="0">
                    <a:solidFill>
                      <a:schemeClr val="tx1">
                        <a:lumMod val="85000"/>
                        <a:lumOff val="15000"/>
                      </a:schemeClr>
                    </a:solidFill>
                  </a:rPr>
                  <a:t>name</a:t>
                </a:r>
              </a:p>
            </p:txBody>
          </p:sp>
        </p:grpSp>
        <p:grpSp>
          <p:nvGrpSpPr>
            <p:cNvPr id="17" name="Group 16"/>
            <p:cNvGrpSpPr/>
            <p:nvPr/>
          </p:nvGrpSpPr>
          <p:grpSpPr>
            <a:xfrm>
              <a:off x="3816096" y="2685287"/>
              <a:ext cx="1207008" cy="1505711"/>
              <a:chOff x="1481328" y="2517648"/>
              <a:chExt cx="1207008" cy="1505711"/>
            </a:xfrm>
          </p:grpSpPr>
          <p:sp>
            <p:nvSpPr>
              <p:cNvPr id="24" name="Rectangle 23"/>
              <p:cNvSpPr/>
              <p:nvPr/>
            </p:nvSpPr>
            <p:spPr>
              <a:xfrm>
                <a:off x="1481328"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Enrolled</a:t>
                </a:r>
              </a:p>
            </p:txBody>
          </p:sp>
          <p:sp>
            <p:nvSpPr>
              <p:cNvPr id="25" name="Rectangle 24"/>
              <p:cNvSpPr/>
              <p:nvPr/>
            </p:nvSpPr>
            <p:spPr>
              <a:xfrm>
                <a:off x="1481328" y="2852926"/>
                <a:ext cx="1207008" cy="1170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lumMod val="85000"/>
                        <a:lumOff val="15000"/>
                      </a:schemeClr>
                    </a:solidFill>
                  </a:rPr>
                  <a:t>student</a:t>
                </a:r>
              </a:p>
              <a:p>
                <a:r>
                  <a:rPr lang="en-US" u="sng" dirty="0">
                    <a:solidFill>
                      <a:schemeClr val="tx1">
                        <a:lumMod val="85000"/>
                        <a:lumOff val="15000"/>
                      </a:schemeClr>
                    </a:solidFill>
                  </a:rPr>
                  <a:t>degree</a:t>
                </a:r>
              </a:p>
              <a:p>
                <a:r>
                  <a:rPr lang="en-US" dirty="0" err="1">
                    <a:solidFill>
                      <a:schemeClr val="tx1">
                        <a:lumMod val="85000"/>
                        <a:lumOff val="15000"/>
                      </a:schemeClr>
                    </a:solidFill>
                  </a:rPr>
                  <a:t>enrollDt</a:t>
                </a:r>
                <a:endParaRPr lang="en-US" dirty="0">
                  <a:solidFill>
                    <a:schemeClr val="tx1">
                      <a:lumMod val="85000"/>
                      <a:lumOff val="15000"/>
                    </a:schemeClr>
                  </a:solidFill>
                </a:endParaRPr>
              </a:p>
              <a:p>
                <a:r>
                  <a:rPr lang="en-US" dirty="0" err="1">
                    <a:solidFill>
                      <a:schemeClr val="tx1">
                        <a:lumMod val="85000"/>
                        <a:lumOff val="15000"/>
                      </a:schemeClr>
                    </a:solidFill>
                  </a:rPr>
                  <a:t>avgGrade</a:t>
                </a:r>
                <a:endParaRPr lang="en-US" dirty="0">
                  <a:solidFill>
                    <a:schemeClr val="tx1">
                      <a:lumMod val="85000"/>
                      <a:lumOff val="15000"/>
                    </a:schemeClr>
                  </a:solidFill>
                </a:endParaRPr>
              </a:p>
            </p:txBody>
          </p:sp>
        </p:grpSp>
        <p:cxnSp>
          <p:nvCxnSpPr>
            <p:cNvPr id="18" name="Straight Connector 17"/>
            <p:cNvCxnSpPr>
              <a:stCxn id="25" idx="1"/>
              <a:endCxn id="27" idx="3"/>
            </p:cNvCxnSpPr>
            <p:nvPr/>
          </p:nvCxnSpPr>
          <p:spPr>
            <a:xfrm flipH="1" flipV="1">
              <a:off x="2572512" y="3605781"/>
              <a:ext cx="12435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3"/>
              <a:endCxn id="29" idx="1"/>
            </p:cNvCxnSpPr>
            <p:nvPr/>
          </p:nvCxnSpPr>
          <p:spPr>
            <a:xfrm>
              <a:off x="5023104" y="3605782"/>
              <a:ext cx="1243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72512" y="3276597"/>
              <a:ext cx="301686" cy="369332"/>
            </a:xfrm>
            <a:prstGeom prst="rect">
              <a:avLst/>
            </a:prstGeom>
            <a:noFill/>
          </p:spPr>
          <p:txBody>
            <a:bodyPr wrap="none" rtlCol="0">
              <a:spAutoFit/>
            </a:bodyPr>
            <a:lstStyle/>
            <a:p>
              <a:r>
                <a:rPr lang="en-US" dirty="0"/>
                <a:t>1</a:t>
              </a:r>
            </a:p>
          </p:txBody>
        </p:sp>
        <p:sp>
          <p:nvSpPr>
            <p:cNvPr id="21" name="TextBox 20"/>
            <p:cNvSpPr txBox="1"/>
            <p:nvPr/>
          </p:nvSpPr>
          <p:spPr>
            <a:xfrm>
              <a:off x="5965002" y="3276597"/>
              <a:ext cx="301686" cy="369332"/>
            </a:xfrm>
            <a:prstGeom prst="rect">
              <a:avLst/>
            </a:prstGeom>
            <a:noFill/>
          </p:spPr>
          <p:txBody>
            <a:bodyPr wrap="none" rtlCol="0">
              <a:spAutoFit/>
            </a:bodyPr>
            <a:lstStyle/>
            <a:p>
              <a:r>
                <a:rPr lang="en-US" dirty="0"/>
                <a:t>1</a:t>
              </a:r>
            </a:p>
          </p:txBody>
        </p:sp>
        <p:sp>
          <p:nvSpPr>
            <p:cNvPr id="22" name="TextBox 21"/>
            <p:cNvSpPr txBox="1"/>
            <p:nvPr/>
          </p:nvSpPr>
          <p:spPr>
            <a:xfrm>
              <a:off x="5009464" y="3276597"/>
              <a:ext cx="333746" cy="369332"/>
            </a:xfrm>
            <a:prstGeom prst="rect">
              <a:avLst/>
            </a:prstGeom>
            <a:noFill/>
          </p:spPr>
          <p:txBody>
            <a:bodyPr wrap="none" rtlCol="0">
              <a:spAutoFit/>
            </a:bodyPr>
            <a:lstStyle/>
            <a:p>
              <a:r>
                <a:rPr lang="en-US" dirty="0"/>
                <a:t>N</a:t>
              </a:r>
            </a:p>
          </p:txBody>
        </p:sp>
        <p:sp>
          <p:nvSpPr>
            <p:cNvPr id="23" name="TextBox 22"/>
            <p:cNvSpPr txBox="1"/>
            <p:nvPr/>
          </p:nvSpPr>
          <p:spPr>
            <a:xfrm>
              <a:off x="3506780" y="3276597"/>
              <a:ext cx="333746" cy="369332"/>
            </a:xfrm>
            <a:prstGeom prst="rect">
              <a:avLst/>
            </a:prstGeom>
            <a:noFill/>
          </p:spPr>
          <p:txBody>
            <a:bodyPr wrap="none" rtlCol="0">
              <a:spAutoFit/>
            </a:bodyPr>
            <a:lstStyle/>
            <a:p>
              <a:r>
                <a:rPr lang="en-US" dirty="0"/>
                <a:t>N</a:t>
              </a:r>
            </a:p>
          </p:txBody>
        </p:sp>
      </p:grpSp>
      <p:sp>
        <p:nvSpPr>
          <p:cNvPr id="34" name="Curved Right Arrow 33"/>
          <p:cNvSpPr/>
          <p:nvPr/>
        </p:nvSpPr>
        <p:spPr>
          <a:xfrm>
            <a:off x="2769108" y="2517961"/>
            <a:ext cx="597408" cy="11975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Right Arrow 34"/>
          <p:cNvSpPr/>
          <p:nvPr/>
        </p:nvSpPr>
        <p:spPr>
          <a:xfrm>
            <a:off x="2769108" y="4429848"/>
            <a:ext cx="597408" cy="11975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3088140" y="2828946"/>
            <a:ext cx="3078279" cy="369332"/>
          </a:xfrm>
          <a:prstGeom prst="rect">
            <a:avLst/>
          </a:prstGeom>
          <a:solidFill>
            <a:schemeClr val="accent1"/>
          </a:solidFill>
        </p:spPr>
        <p:txBody>
          <a:bodyPr wrap="none" rtlCol="0">
            <a:spAutoFit/>
          </a:bodyPr>
          <a:lstStyle/>
          <a:p>
            <a:r>
              <a:rPr lang="en-US" b="1" dirty="0" err="1"/>
              <a:t>Tecnologia</a:t>
            </a:r>
            <a:r>
              <a:rPr lang="en-US" b="1" dirty="0"/>
              <a:t> BD/ DB Technology</a:t>
            </a:r>
          </a:p>
        </p:txBody>
      </p:sp>
      <p:sp>
        <p:nvSpPr>
          <p:cNvPr id="37" name="TextBox 36"/>
          <p:cNvSpPr txBox="1"/>
          <p:nvPr/>
        </p:nvSpPr>
        <p:spPr>
          <a:xfrm>
            <a:off x="3183106" y="4764884"/>
            <a:ext cx="1455848" cy="369332"/>
          </a:xfrm>
          <a:prstGeom prst="rect">
            <a:avLst/>
          </a:prstGeom>
          <a:solidFill>
            <a:schemeClr val="accent1"/>
          </a:solidFill>
        </p:spPr>
        <p:txBody>
          <a:bodyPr wrap="none" rtlCol="0">
            <a:spAutoFit/>
          </a:bodyPr>
          <a:lstStyle/>
          <a:p>
            <a:r>
              <a:rPr lang="en-US" b="1" dirty="0"/>
              <a:t>SGBD/ DBMS</a:t>
            </a:r>
          </a:p>
        </p:txBody>
      </p:sp>
    </p:spTree>
    <p:extLst>
      <p:ext uri="{BB962C8B-B14F-4D97-AF65-F5344CB8AC3E}">
        <p14:creationId xmlns:p14="http://schemas.microsoft.com/office/powerpoint/2010/main" val="300981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Entidade-Relacionamento</a:t>
            </a:r>
            <a:r>
              <a:rPr lang="en-US" sz="4000" dirty="0">
                <a:solidFill>
                  <a:srgbClr val="002060"/>
                </a:solidFill>
              </a:rPr>
              <a:t>, </a:t>
            </a:r>
            <a:r>
              <a:rPr lang="en-US" sz="4000" dirty="0" err="1">
                <a:solidFill>
                  <a:srgbClr val="002060"/>
                </a:solidFill>
              </a:rPr>
              <a:t>notação</a:t>
            </a:r>
            <a:r>
              <a:rPr lang="en-US" sz="4000" dirty="0">
                <a:solidFill>
                  <a:srgbClr val="002060"/>
                </a:solidFill>
              </a:rPr>
              <a:t> de Chen</a:t>
            </a:r>
            <a:br>
              <a:rPr lang="en-US" sz="4000" dirty="0">
                <a:solidFill>
                  <a:srgbClr val="002060"/>
                </a:solidFill>
              </a:rPr>
            </a:br>
            <a:r>
              <a:rPr lang="en-US" sz="4000" i="1" dirty="0">
                <a:solidFill>
                  <a:schemeClr val="tx1">
                    <a:lumMod val="65000"/>
                    <a:lumOff val="35000"/>
                  </a:schemeClr>
                </a:solidFill>
              </a:rPr>
              <a:t>Entity-Relationship, Chen notation</a:t>
            </a:r>
            <a:endParaRPr lang="en-US" i="1" dirty="0">
              <a:solidFill>
                <a:schemeClr val="tx1">
                  <a:lumMod val="65000"/>
                  <a:lumOff val="35000"/>
                </a:schemeClr>
              </a:soli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t="19609" b="1953"/>
          <a:stretch/>
        </p:blipFill>
        <p:spPr>
          <a:xfrm>
            <a:off x="0" y="4219452"/>
            <a:ext cx="5980226" cy="2638548"/>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t="19825" b="2168"/>
          <a:stretch/>
        </p:blipFill>
        <p:spPr>
          <a:xfrm>
            <a:off x="6108192" y="4200691"/>
            <a:ext cx="6083808" cy="2669501"/>
          </a:xfrm>
          <a:prstGeom prst="rect">
            <a:avLst/>
          </a:prstGeom>
        </p:spPr>
      </p:pic>
      <p:sp>
        <p:nvSpPr>
          <p:cNvPr id="17" name="TextBox 16"/>
          <p:cNvSpPr txBox="1"/>
          <p:nvPr/>
        </p:nvSpPr>
        <p:spPr>
          <a:xfrm>
            <a:off x="679277" y="1901952"/>
            <a:ext cx="4791456" cy="2031325"/>
          </a:xfrm>
          <a:prstGeom prst="rect">
            <a:avLst/>
          </a:prstGeom>
          <a:solidFill>
            <a:schemeClr val="accent5">
              <a:lumMod val="20000"/>
              <a:lumOff val="80000"/>
            </a:schemeClr>
          </a:solidFill>
        </p:spPr>
        <p:txBody>
          <a:bodyPr wrap="square" rtlCol="0">
            <a:spAutoFit/>
          </a:bodyPr>
          <a:lstStyle/>
          <a:p>
            <a:r>
              <a:rPr lang="en-US" dirty="0" err="1"/>
              <a:t>Os</a:t>
            </a:r>
            <a:r>
              <a:rPr lang="en-US" dirty="0"/>
              <a:t> </a:t>
            </a:r>
            <a:r>
              <a:rPr lang="en-US" b="1" dirty="0" err="1"/>
              <a:t>estudantes</a:t>
            </a:r>
            <a:r>
              <a:rPr lang="en-US" dirty="0"/>
              <a:t> </a:t>
            </a:r>
            <a:r>
              <a:rPr lang="en-US" b="1" dirty="0" err="1"/>
              <a:t>increvem</a:t>
            </a:r>
            <a:r>
              <a:rPr lang="en-US" b="1" dirty="0"/>
              <a:t>-se</a:t>
            </a:r>
            <a:r>
              <a:rPr lang="en-US" dirty="0"/>
              <a:t> </a:t>
            </a:r>
            <a:r>
              <a:rPr lang="en-US" dirty="0" err="1"/>
              <a:t>numa</a:t>
            </a:r>
            <a:r>
              <a:rPr lang="en-US" dirty="0"/>
              <a:t> dada </a:t>
            </a:r>
            <a:r>
              <a:rPr lang="en-US" dirty="0" err="1"/>
              <a:t>edição</a:t>
            </a:r>
            <a:r>
              <a:rPr lang="en-US" dirty="0"/>
              <a:t> de </a:t>
            </a:r>
            <a:r>
              <a:rPr lang="en-US" dirty="0" err="1"/>
              <a:t>uma</a:t>
            </a:r>
            <a:r>
              <a:rPr lang="en-US" dirty="0"/>
              <a:t> </a:t>
            </a:r>
            <a:r>
              <a:rPr lang="en-US" b="1" dirty="0" err="1"/>
              <a:t>disciplina</a:t>
            </a:r>
            <a:r>
              <a:rPr lang="en-US" dirty="0"/>
              <a:t> que </a:t>
            </a:r>
            <a:r>
              <a:rPr lang="en-US" dirty="0" err="1"/>
              <a:t>ocorre</a:t>
            </a:r>
            <a:r>
              <a:rPr lang="en-US" dirty="0"/>
              <a:t> </a:t>
            </a:r>
            <a:r>
              <a:rPr lang="en-US" dirty="0" err="1"/>
              <a:t>num</a:t>
            </a:r>
            <a:r>
              <a:rPr lang="en-US" dirty="0"/>
              <a:t> dado </a:t>
            </a:r>
            <a:r>
              <a:rPr lang="en-US" dirty="0" err="1"/>
              <a:t>semestre</a:t>
            </a:r>
            <a:r>
              <a:rPr lang="en-US" dirty="0"/>
              <a:t> do </a:t>
            </a:r>
            <a:r>
              <a:rPr lang="en-US" dirty="0" err="1"/>
              <a:t>curso</a:t>
            </a:r>
            <a:r>
              <a:rPr lang="en-US" dirty="0"/>
              <a:t> </a:t>
            </a:r>
            <a:r>
              <a:rPr lang="en-US" dirty="0" err="1"/>
              <a:t>em</a:t>
            </a:r>
            <a:r>
              <a:rPr lang="en-US" dirty="0"/>
              <a:t> que o </a:t>
            </a:r>
            <a:r>
              <a:rPr lang="en-US" dirty="0" err="1"/>
              <a:t>aluno</a:t>
            </a:r>
            <a:r>
              <a:rPr lang="en-US" dirty="0"/>
              <a:t> </a:t>
            </a:r>
            <a:r>
              <a:rPr lang="en-US" dirty="0" err="1"/>
              <a:t>está</a:t>
            </a:r>
            <a:r>
              <a:rPr lang="en-US" dirty="0"/>
              <a:t> </a:t>
            </a:r>
            <a:r>
              <a:rPr lang="en-US" dirty="0" err="1"/>
              <a:t>matriculado</a:t>
            </a:r>
            <a:r>
              <a:rPr lang="en-US" dirty="0"/>
              <a:t>. É </a:t>
            </a:r>
            <a:r>
              <a:rPr lang="en-US" dirty="0" err="1"/>
              <a:t>necessário</a:t>
            </a:r>
            <a:r>
              <a:rPr lang="en-US" dirty="0"/>
              <a:t> </a:t>
            </a:r>
            <a:r>
              <a:rPr lang="en-US" dirty="0" err="1"/>
              <a:t>registar</a:t>
            </a:r>
            <a:r>
              <a:rPr lang="en-US" dirty="0"/>
              <a:t> a data de </a:t>
            </a:r>
            <a:r>
              <a:rPr lang="en-US" dirty="0" err="1"/>
              <a:t>inscrição</a:t>
            </a:r>
            <a:r>
              <a:rPr lang="en-US" dirty="0"/>
              <a:t> e, </a:t>
            </a:r>
            <a:r>
              <a:rPr lang="en-US" dirty="0" err="1"/>
              <a:t>posteriormente</a:t>
            </a:r>
            <a:r>
              <a:rPr lang="en-US" dirty="0"/>
              <a:t>, a nota </a:t>
            </a:r>
            <a:r>
              <a:rPr lang="en-US" dirty="0" err="1"/>
              <a:t>obtida</a:t>
            </a:r>
            <a:r>
              <a:rPr lang="en-US" dirty="0"/>
              <a:t> </a:t>
            </a:r>
            <a:r>
              <a:rPr lang="en-US" dirty="0" err="1"/>
              <a:t>pelo</a:t>
            </a:r>
            <a:r>
              <a:rPr lang="en-US" dirty="0"/>
              <a:t> </a:t>
            </a:r>
            <a:r>
              <a:rPr lang="en-US" dirty="0" err="1"/>
              <a:t>estudante</a:t>
            </a:r>
            <a:r>
              <a:rPr lang="en-US" dirty="0"/>
              <a:t>. </a:t>
            </a:r>
            <a:r>
              <a:rPr lang="en-US" dirty="0" err="1"/>
              <a:t>Os</a:t>
            </a:r>
            <a:r>
              <a:rPr lang="en-US" dirty="0"/>
              <a:t> </a:t>
            </a:r>
            <a:r>
              <a:rPr lang="en-US" dirty="0" err="1"/>
              <a:t>estudantes</a:t>
            </a:r>
            <a:r>
              <a:rPr lang="en-US" dirty="0"/>
              <a:t> </a:t>
            </a:r>
            <a:r>
              <a:rPr lang="en-US" dirty="0" err="1"/>
              <a:t>são</a:t>
            </a:r>
            <a:r>
              <a:rPr lang="en-US" dirty="0"/>
              <a:t> </a:t>
            </a:r>
            <a:r>
              <a:rPr lang="en-US" dirty="0" err="1"/>
              <a:t>identificados</a:t>
            </a:r>
            <a:r>
              <a:rPr lang="en-US" dirty="0"/>
              <a:t> </a:t>
            </a:r>
            <a:r>
              <a:rPr lang="en-US" dirty="0" err="1"/>
              <a:t>por</a:t>
            </a:r>
            <a:r>
              <a:rPr lang="en-US" dirty="0"/>
              <a:t> um </a:t>
            </a:r>
            <a:r>
              <a:rPr lang="en-US" dirty="0" err="1"/>
              <a:t>número</a:t>
            </a:r>
            <a:r>
              <a:rPr lang="en-US" dirty="0"/>
              <a:t> e </a:t>
            </a:r>
            <a:r>
              <a:rPr lang="en-US" dirty="0" err="1"/>
              <a:t>caracterizados</a:t>
            </a:r>
            <a:r>
              <a:rPr lang="en-US" dirty="0"/>
              <a:t> </a:t>
            </a:r>
            <a:r>
              <a:rPr lang="en-US" dirty="0" err="1"/>
              <a:t>pelo</a:t>
            </a:r>
            <a:r>
              <a:rPr lang="en-US" dirty="0"/>
              <a:t> </a:t>
            </a:r>
            <a:r>
              <a:rPr lang="en-US" dirty="0" err="1"/>
              <a:t>nome</a:t>
            </a:r>
            <a:r>
              <a:rPr lang="en-US" dirty="0"/>
              <a:t> e </a:t>
            </a:r>
            <a:r>
              <a:rPr lang="en-US" dirty="0" err="1"/>
              <a:t>curso</a:t>
            </a:r>
            <a:r>
              <a:rPr lang="en-US" dirty="0"/>
              <a:t>.</a:t>
            </a:r>
          </a:p>
        </p:txBody>
      </p:sp>
      <p:sp>
        <p:nvSpPr>
          <p:cNvPr id="18" name="TextBox 17"/>
          <p:cNvSpPr txBox="1"/>
          <p:nvPr/>
        </p:nvSpPr>
        <p:spPr>
          <a:xfrm>
            <a:off x="6690385" y="1901952"/>
            <a:ext cx="4791456" cy="2031325"/>
          </a:xfrm>
          <a:prstGeom prst="rect">
            <a:avLst/>
          </a:prstGeom>
          <a:solidFill>
            <a:schemeClr val="accent4">
              <a:lumMod val="20000"/>
              <a:lumOff val="80000"/>
            </a:schemeClr>
          </a:solidFill>
        </p:spPr>
        <p:txBody>
          <a:bodyPr wrap="square" rtlCol="0">
            <a:spAutoFit/>
          </a:bodyPr>
          <a:lstStyle/>
          <a:p>
            <a:r>
              <a:rPr lang="en-US" b="1" dirty="0"/>
              <a:t>Students enroll </a:t>
            </a:r>
            <a:r>
              <a:rPr lang="en-US" dirty="0"/>
              <a:t>in a given edition of a </a:t>
            </a:r>
            <a:r>
              <a:rPr lang="en-US" b="1" dirty="0"/>
              <a:t>course</a:t>
            </a:r>
            <a:r>
              <a:rPr lang="en-US" dirty="0"/>
              <a:t> that takes place in a certain semester of the degree in which the student is enrolled. It is necessary to register the enrollment date and, later on, the grade obtained by the student. Students are identified by a number and characterized by name and degree.</a:t>
            </a:r>
          </a:p>
        </p:txBody>
      </p:sp>
      <p:sp>
        <p:nvSpPr>
          <p:cNvPr id="3" name="TextBox 2">
            <a:extLst>
              <a:ext uri="{FF2B5EF4-FFF2-40B4-BE49-F238E27FC236}">
                <a16:creationId xmlns:a16="http://schemas.microsoft.com/office/drawing/2014/main" id="{76901CE0-FA90-4EBE-8FD4-5D5FD092019E}"/>
              </a:ext>
            </a:extLst>
          </p:cNvPr>
          <p:cNvSpPr txBox="1"/>
          <p:nvPr/>
        </p:nvSpPr>
        <p:spPr>
          <a:xfrm>
            <a:off x="3878318" y="3333112"/>
            <a:ext cx="4459747" cy="1200329"/>
          </a:xfrm>
          <a:prstGeom prst="rect">
            <a:avLst/>
          </a:prstGeom>
          <a:solidFill>
            <a:srgbClr val="FF9900"/>
          </a:solidFill>
          <a:ln>
            <a:solidFill>
              <a:srgbClr val="002060"/>
            </a:solidFill>
          </a:ln>
        </p:spPr>
        <p:txBody>
          <a:bodyPr wrap="none" rtlCol="0">
            <a:spAutoFit/>
          </a:bodyPr>
          <a:lstStyle/>
          <a:p>
            <a:r>
              <a:rPr lang="en-GB" dirty="0" err="1">
                <a:solidFill>
                  <a:srgbClr val="002060"/>
                </a:solidFill>
              </a:rPr>
              <a:t>Entidade</a:t>
            </a:r>
            <a:r>
              <a:rPr lang="en-GB" dirty="0">
                <a:solidFill>
                  <a:srgbClr val="002060"/>
                </a:solidFill>
              </a:rPr>
              <a:t> / Entity</a:t>
            </a:r>
          </a:p>
          <a:p>
            <a:r>
              <a:rPr lang="en-GB" dirty="0" err="1">
                <a:solidFill>
                  <a:srgbClr val="002060"/>
                </a:solidFill>
              </a:rPr>
              <a:t>Relacionamento</a:t>
            </a:r>
            <a:r>
              <a:rPr lang="en-GB" dirty="0">
                <a:solidFill>
                  <a:srgbClr val="002060"/>
                </a:solidFill>
              </a:rPr>
              <a:t> / Relationship (1:1, 1:N, N:N)</a:t>
            </a:r>
          </a:p>
          <a:p>
            <a:r>
              <a:rPr lang="en-GB" dirty="0" err="1">
                <a:solidFill>
                  <a:srgbClr val="002060"/>
                </a:solidFill>
              </a:rPr>
              <a:t>Cardinalidade</a:t>
            </a:r>
            <a:r>
              <a:rPr lang="en-GB" dirty="0">
                <a:solidFill>
                  <a:srgbClr val="002060"/>
                </a:solidFill>
              </a:rPr>
              <a:t> / Cardinality</a:t>
            </a:r>
          </a:p>
          <a:p>
            <a:r>
              <a:rPr lang="en-GB" dirty="0" err="1">
                <a:solidFill>
                  <a:srgbClr val="002060"/>
                </a:solidFill>
              </a:rPr>
              <a:t>Aridade</a:t>
            </a:r>
            <a:r>
              <a:rPr lang="en-GB" dirty="0">
                <a:solidFill>
                  <a:srgbClr val="002060"/>
                </a:solidFill>
              </a:rPr>
              <a:t> / Arity</a:t>
            </a:r>
          </a:p>
        </p:txBody>
      </p:sp>
    </p:spTree>
    <p:extLst>
      <p:ext uri="{BB962C8B-B14F-4D97-AF65-F5344CB8AC3E}">
        <p14:creationId xmlns:p14="http://schemas.microsoft.com/office/powerpoint/2010/main" val="351225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002060"/>
                </a:solidFill>
              </a:rPr>
              <a:t>Propósito</a:t>
            </a:r>
            <a:br>
              <a:rPr lang="en-US" sz="4000" b="1" dirty="0">
                <a:solidFill>
                  <a:srgbClr val="C00000"/>
                </a:solidFill>
              </a:rPr>
            </a:br>
            <a:r>
              <a:rPr lang="en-US" sz="4000" b="1" i="1" dirty="0">
                <a:solidFill>
                  <a:srgbClr val="7030A0"/>
                </a:solidFill>
              </a:rPr>
              <a:t>Overview</a:t>
            </a:r>
            <a:endParaRPr lang="en-US" b="1" i="1" dirty="0">
              <a:solidFill>
                <a:srgbClr val="7030A0"/>
              </a:solidFill>
            </a:endParaRPr>
          </a:p>
        </p:txBody>
      </p:sp>
      <p:sp>
        <p:nvSpPr>
          <p:cNvPr id="3" name="Content Placeholder 2"/>
          <p:cNvSpPr>
            <a:spLocks noGrp="1"/>
          </p:cNvSpPr>
          <p:nvPr>
            <p:ph sz="half" idx="1"/>
          </p:nvPr>
        </p:nvSpPr>
        <p:spPr>
          <a:effectLst/>
        </p:spPr>
        <p:txBody>
          <a:bodyPr>
            <a:normAutofit fontScale="85000" lnSpcReduction="10000"/>
          </a:bodyPr>
          <a:lstStyle/>
          <a:p>
            <a:r>
              <a:rPr lang="pt-BR" dirty="0"/>
              <a:t>A unidade curricular Bases de Dados aborda os </a:t>
            </a:r>
            <a:r>
              <a:rPr lang="pt-BR" b="1" dirty="0"/>
              <a:t>Sistemas de Base de Dados adequados às necessidades e objectivos das organizações</a:t>
            </a:r>
            <a:r>
              <a:rPr lang="pt-BR" dirty="0"/>
              <a:t>; foca-se na modelação, criação e exploração de bases de dados relacionais via SQL.</a:t>
            </a:r>
          </a:p>
          <a:p>
            <a:r>
              <a:rPr lang="en-US" dirty="0" err="1"/>
              <a:t>Recorre</a:t>
            </a:r>
            <a:r>
              <a:rPr lang="en-US" dirty="0"/>
              <a:t> a um </a:t>
            </a:r>
            <a:r>
              <a:rPr lang="en-US" b="1" dirty="0" err="1"/>
              <a:t>modelo</a:t>
            </a:r>
            <a:r>
              <a:rPr lang="en-US" b="1" dirty="0"/>
              <a:t> </a:t>
            </a:r>
            <a:r>
              <a:rPr lang="en-US" b="1" dirty="0" err="1"/>
              <a:t>internacional</a:t>
            </a:r>
            <a:r>
              <a:rPr lang="en-US" b="1" dirty="0"/>
              <a:t> </a:t>
            </a:r>
            <a:r>
              <a:rPr lang="en-US" b="1" dirty="0" err="1"/>
              <a:t>colaborativo</a:t>
            </a:r>
            <a:r>
              <a:rPr lang="en-US" b="1" dirty="0"/>
              <a:t> de </a:t>
            </a:r>
            <a:r>
              <a:rPr lang="en-US" b="1" dirty="0" err="1"/>
              <a:t>ensino</a:t>
            </a:r>
            <a:r>
              <a:rPr lang="en-US" dirty="0"/>
              <a:t>, que integra </a:t>
            </a:r>
            <a:r>
              <a:rPr lang="en-US" dirty="0" err="1"/>
              <a:t>unidades</a:t>
            </a:r>
            <a:r>
              <a:rPr lang="en-US" dirty="0"/>
              <a:t> </a:t>
            </a:r>
            <a:r>
              <a:rPr lang="en-US" dirty="0" err="1"/>
              <a:t>congéneres</a:t>
            </a:r>
            <a:r>
              <a:rPr lang="en-US" dirty="0"/>
              <a:t> no ISEP (Portugal), Hellenic Mediterranean University (</a:t>
            </a:r>
            <a:r>
              <a:rPr lang="en-US" dirty="0" err="1"/>
              <a:t>Grécia</a:t>
            </a:r>
            <a:r>
              <a:rPr lang="en-US" dirty="0"/>
              <a:t>), University of Maribor (</a:t>
            </a:r>
            <a:r>
              <a:rPr lang="en-US" dirty="0" err="1"/>
              <a:t>Eslovénia</a:t>
            </a:r>
            <a:r>
              <a:rPr lang="en-US" dirty="0"/>
              <a:t>) e University of Siegen (</a:t>
            </a:r>
            <a:r>
              <a:rPr lang="en-US" dirty="0" err="1"/>
              <a:t>Alemanha</a:t>
            </a:r>
            <a:r>
              <a:rPr lang="en-US" dirty="0"/>
              <a:t>). </a:t>
            </a:r>
          </a:p>
        </p:txBody>
      </p:sp>
      <p:sp>
        <p:nvSpPr>
          <p:cNvPr id="4" name="Content Placeholder 3"/>
          <p:cNvSpPr>
            <a:spLocks noGrp="1"/>
          </p:cNvSpPr>
          <p:nvPr>
            <p:ph sz="half" idx="2"/>
          </p:nvPr>
        </p:nvSpPr>
        <p:spPr>
          <a:effectLst/>
        </p:spPr>
        <p:txBody>
          <a:bodyPr>
            <a:normAutofit fontScale="85000" lnSpcReduction="10000"/>
          </a:bodyPr>
          <a:lstStyle/>
          <a:p>
            <a:r>
              <a:rPr lang="en-GB" dirty="0">
                <a:solidFill>
                  <a:srgbClr val="7030A0"/>
                </a:solidFill>
              </a:rPr>
              <a:t>The curricular unit Databases addresses </a:t>
            </a:r>
            <a:r>
              <a:rPr lang="en-GB" b="1" dirty="0">
                <a:solidFill>
                  <a:srgbClr val="7030A0"/>
                </a:solidFill>
              </a:rPr>
              <a:t>Database Systems suited to the needs and objectives of organizations</a:t>
            </a:r>
            <a:r>
              <a:rPr lang="en-GB" dirty="0">
                <a:solidFill>
                  <a:srgbClr val="7030A0"/>
                </a:solidFill>
              </a:rPr>
              <a:t>; it focuses on </a:t>
            </a:r>
            <a:r>
              <a:rPr lang="en-GB" dirty="0" err="1">
                <a:solidFill>
                  <a:srgbClr val="7030A0"/>
                </a:solidFill>
              </a:rPr>
              <a:t>modeling</a:t>
            </a:r>
            <a:r>
              <a:rPr lang="en-GB" dirty="0">
                <a:solidFill>
                  <a:srgbClr val="7030A0"/>
                </a:solidFill>
              </a:rPr>
              <a:t>, creating and exploring relational databases via SQL.</a:t>
            </a:r>
          </a:p>
          <a:p>
            <a:r>
              <a:rPr lang="en-GB" dirty="0">
                <a:solidFill>
                  <a:srgbClr val="7030A0"/>
                </a:solidFill>
              </a:rPr>
              <a:t>It implements an </a:t>
            </a:r>
            <a:r>
              <a:rPr lang="en-GB" b="1" dirty="0">
                <a:solidFill>
                  <a:srgbClr val="7030A0"/>
                </a:solidFill>
              </a:rPr>
              <a:t>international collaborative teaching model</a:t>
            </a:r>
            <a:r>
              <a:rPr lang="en-GB" dirty="0">
                <a:solidFill>
                  <a:srgbClr val="7030A0"/>
                </a:solidFill>
              </a:rPr>
              <a:t>, integrating counterpart units at ISEP (Portugal), Hellenic Mediterranean University (Greece), University of Maribor (Slovenia) and University of Siegen (Germany).</a:t>
            </a:r>
            <a:endParaRPr lang="en-US" dirty="0">
              <a:solidFill>
                <a:srgbClr val="7030A0"/>
              </a:solidFill>
            </a:endParaRPr>
          </a:p>
        </p:txBody>
      </p:sp>
    </p:spTree>
    <p:extLst>
      <p:ext uri="{BB962C8B-B14F-4D97-AF65-F5344CB8AC3E}">
        <p14:creationId xmlns:p14="http://schemas.microsoft.com/office/powerpoint/2010/main" val="125420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Modelo</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relacional</a:t>
            </a:r>
            <a:r>
              <a:rPr lang="en-US" b="1" dirty="0">
                <a:solidFill>
                  <a:srgbClr val="B38808"/>
                </a:solidFill>
                <a:latin typeface="Trebuchet MS" panose="020B0603020202020204" pitchFamily="34" charset="0"/>
              </a:rPr>
              <a:t> de dados, </a:t>
            </a:r>
            <a:r>
              <a:rPr lang="en-US" b="1" dirty="0" err="1">
                <a:solidFill>
                  <a:srgbClr val="B38808"/>
                </a:solidFill>
                <a:latin typeface="Trebuchet MS" panose="020B0603020202020204" pitchFamily="34" charset="0"/>
              </a:rPr>
              <a:t>Esquema</a:t>
            </a:r>
            <a:br>
              <a:rPr lang="en-US" b="1" dirty="0">
                <a:solidFill>
                  <a:srgbClr val="B38808"/>
                </a:solidFill>
                <a:latin typeface="Trebuchet MS" panose="020B0603020202020204" pitchFamily="34" charset="0"/>
              </a:rPr>
            </a:br>
            <a:r>
              <a:rPr lang="en-US" b="1" i="1" dirty="0">
                <a:solidFill>
                  <a:srgbClr val="B38808"/>
                </a:solidFill>
                <a:latin typeface="Trebuchet MS" panose="020B0603020202020204" pitchFamily="34" charset="0"/>
              </a:rPr>
              <a:t>Relational data model, Schema</a:t>
            </a:r>
            <a:endParaRPr lang="lt-LT" b="1" i="1" dirty="0">
              <a:solidFill>
                <a:srgbClr val="B38808"/>
              </a:solidFill>
              <a:latin typeface="Trebuchet MS" panose="020B0603020202020204" pitchFamily="34" charset="0"/>
            </a:endParaRPr>
          </a:p>
        </p:txBody>
      </p:sp>
      <p:sp>
        <p:nvSpPr>
          <p:cNvPr id="3" name="Content Placeholder 2"/>
          <p:cNvSpPr>
            <a:spLocks noGrp="1"/>
          </p:cNvSpPr>
          <p:nvPr>
            <p:ph idx="1"/>
          </p:nvPr>
        </p:nvSpPr>
        <p:spPr>
          <a:xfrm>
            <a:off x="757967" y="1691748"/>
            <a:ext cx="11250530" cy="2578141"/>
          </a:xfrm>
          <a:solidFill>
            <a:schemeClr val="bg1">
              <a:lumMod val="95000"/>
            </a:schemeClr>
          </a:solidFill>
        </p:spPr>
        <p:txBody>
          <a:bodyPr>
            <a:noAutofit/>
          </a:bodyPr>
          <a:lstStyle/>
          <a:p>
            <a:pPr>
              <a:spcBef>
                <a:spcPts val="600"/>
              </a:spcBef>
            </a:pPr>
            <a:r>
              <a:rPr lang="en-US" sz="2000" dirty="0" err="1">
                <a:latin typeface="Trebuchet MS" panose="020B0603020202020204" pitchFamily="34" charset="0"/>
              </a:rPr>
              <a:t>Tabelas</a:t>
            </a:r>
            <a:r>
              <a:rPr lang="en-US" sz="2000" dirty="0">
                <a:latin typeface="Trebuchet MS" panose="020B0603020202020204" pitchFamily="34" charset="0"/>
              </a:rPr>
              <a:t>/</a:t>
            </a:r>
            <a:r>
              <a:rPr lang="en-US" sz="2000" dirty="0" err="1">
                <a:latin typeface="Trebuchet MS" panose="020B0603020202020204" pitchFamily="34" charset="0"/>
              </a:rPr>
              <a:t>Entidades</a:t>
            </a:r>
            <a:endParaRPr lang="en-US" sz="2000" dirty="0">
              <a:latin typeface="Trebuchet MS" panose="020B0603020202020204" pitchFamily="34" charset="0"/>
            </a:endParaRPr>
          </a:p>
          <a:p>
            <a:pPr>
              <a:spcBef>
                <a:spcPts val="600"/>
              </a:spcBef>
            </a:pPr>
            <a:r>
              <a:rPr lang="en-US" sz="2000" dirty="0">
                <a:latin typeface="Trebuchet MS" panose="020B0603020202020204" pitchFamily="34" charset="0"/>
              </a:rPr>
              <a:t>Relações 1:N, N:N, 1:1</a:t>
            </a:r>
          </a:p>
          <a:p>
            <a:pPr>
              <a:spcBef>
                <a:spcPts val="600"/>
              </a:spcBef>
            </a:pPr>
            <a:r>
              <a:rPr lang="en-US" sz="2000" dirty="0" err="1">
                <a:latin typeface="Trebuchet MS" panose="020B0603020202020204" pitchFamily="34" charset="0"/>
              </a:rPr>
              <a:t>Chave</a:t>
            </a:r>
            <a:r>
              <a:rPr lang="en-US" sz="2000" dirty="0">
                <a:latin typeface="Trebuchet MS" panose="020B0603020202020204" pitchFamily="34" charset="0"/>
              </a:rPr>
              <a:t> </a:t>
            </a:r>
            <a:r>
              <a:rPr lang="en-US" sz="2000" dirty="0" err="1">
                <a:latin typeface="Trebuchet MS" panose="020B0603020202020204" pitchFamily="34" charset="0"/>
              </a:rPr>
              <a:t>primária</a:t>
            </a:r>
            <a:endParaRPr lang="en-US" sz="2000" dirty="0">
              <a:latin typeface="Trebuchet MS" panose="020B0603020202020204" pitchFamily="34" charset="0"/>
            </a:endParaRPr>
          </a:p>
          <a:p>
            <a:pPr>
              <a:spcBef>
                <a:spcPts val="600"/>
              </a:spcBef>
            </a:pPr>
            <a:r>
              <a:rPr lang="en-US" sz="2000" dirty="0" err="1">
                <a:latin typeface="Trebuchet MS" panose="020B0603020202020204" pitchFamily="34" charset="0"/>
              </a:rPr>
              <a:t>Chave</a:t>
            </a:r>
            <a:r>
              <a:rPr lang="en-US" sz="2000" dirty="0">
                <a:latin typeface="Trebuchet MS" panose="020B0603020202020204" pitchFamily="34" charset="0"/>
              </a:rPr>
              <a:t> </a:t>
            </a:r>
            <a:r>
              <a:rPr lang="en-US" sz="2000" dirty="0" err="1">
                <a:latin typeface="Trebuchet MS" panose="020B0603020202020204" pitchFamily="34" charset="0"/>
              </a:rPr>
              <a:t>estrangeira</a:t>
            </a:r>
            <a:endParaRPr lang="en-US" sz="2000" dirty="0">
              <a:latin typeface="Trebuchet MS" panose="020B0603020202020204" pitchFamily="34" charset="0"/>
            </a:endParaRPr>
          </a:p>
          <a:p>
            <a:pPr>
              <a:spcBef>
                <a:spcPts val="600"/>
              </a:spcBef>
            </a:pPr>
            <a:endParaRPr lang="en-US" sz="2000" dirty="0">
              <a:latin typeface="Trebuchet MS" panose="020B0603020202020204" pitchFamily="34" charset="0"/>
            </a:endParaRPr>
          </a:p>
          <a:p>
            <a:pPr>
              <a:spcBef>
                <a:spcPts val="600"/>
              </a:spcBef>
            </a:pPr>
            <a:r>
              <a:rPr lang="en-US" sz="2000" dirty="0" err="1">
                <a:latin typeface="Trebuchet MS" panose="020B0603020202020204" pitchFamily="34" charset="0"/>
              </a:rPr>
              <a:t>Notação</a:t>
            </a:r>
            <a:endParaRPr lang="en-US" sz="2000" dirty="0">
              <a:latin typeface="Trebuchet MS" panose="020B0603020202020204" pitchFamily="34" charset="0"/>
            </a:endParaRP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a:t>
            </a:r>
            <a:endParaRPr lang="lt-LT" sz="1600" dirty="0">
              <a:latin typeface="Franklin Gothic Medium Cond" panose="020B0606030402020204" pitchFamily="34" charset="0"/>
            </a:endParaRPr>
          </a:p>
        </p:txBody>
      </p:sp>
      <p:sp>
        <p:nvSpPr>
          <p:cNvPr id="5" name="Content Placeholder 2"/>
          <p:cNvSpPr txBox="1">
            <a:spLocks/>
          </p:cNvSpPr>
          <p:nvPr/>
        </p:nvSpPr>
        <p:spPr>
          <a:xfrm>
            <a:off x="5831634" y="1690689"/>
            <a:ext cx="6176864" cy="1206410"/>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600" dirty="0" err="1">
                <a:latin typeface="Trebuchet MS" panose="020B0603020202020204" pitchFamily="34" charset="0"/>
              </a:rPr>
              <a:t>Formando</a:t>
            </a:r>
            <a:r>
              <a:rPr lang="en-US" sz="1600" dirty="0">
                <a:latin typeface="Trebuchet MS" panose="020B0603020202020204" pitchFamily="34" charset="0"/>
              </a:rPr>
              <a:t> = {</a:t>
            </a:r>
            <a:r>
              <a:rPr lang="en-US" sz="1600" u="sng" dirty="0" err="1">
                <a:latin typeface="Trebuchet MS" panose="020B0603020202020204" pitchFamily="34" charset="0"/>
              </a:rPr>
              <a:t>número</a:t>
            </a:r>
            <a:r>
              <a:rPr lang="en-US" sz="1600" dirty="0">
                <a:latin typeface="Trebuchet MS" panose="020B0603020202020204" pitchFamily="34" charset="0"/>
              </a:rPr>
              <a:t>, </a:t>
            </a:r>
            <a:r>
              <a:rPr lang="en-US" sz="1600" dirty="0" err="1">
                <a:latin typeface="Trebuchet MS" panose="020B0603020202020204" pitchFamily="34" charset="0"/>
              </a:rPr>
              <a:t>nome</a:t>
            </a:r>
            <a:r>
              <a:rPr lang="en-US" sz="1600" dirty="0">
                <a:latin typeface="Trebuchet MS" panose="020B0603020202020204" pitchFamily="34" charset="0"/>
              </a:rPr>
              <a:t>, </a:t>
            </a:r>
            <a:r>
              <a:rPr lang="en-US" sz="1600" i="1" dirty="0" err="1">
                <a:latin typeface="Trebuchet MS" panose="020B0603020202020204" pitchFamily="34" charset="0"/>
              </a:rPr>
              <a:t>codNacionalidade</a:t>
            </a:r>
            <a:r>
              <a:rPr lang="en-US" sz="1600" dirty="0">
                <a:latin typeface="Trebuchet MS" panose="020B0603020202020204" pitchFamily="34" charset="0"/>
              </a:rPr>
              <a:t>}</a:t>
            </a:r>
          </a:p>
          <a:p>
            <a:pPr marL="0" indent="0">
              <a:spcBef>
                <a:spcPts val="600"/>
              </a:spcBef>
              <a:buNone/>
            </a:pPr>
            <a:r>
              <a:rPr lang="en-US" sz="1600" dirty="0">
                <a:latin typeface="Trebuchet MS" panose="020B0603020202020204" pitchFamily="34" charset="0"/>
              </a:rPr>
              <a:t>País = {</a:t>
            </a:r>
            <a:r>
              <a:rPr lang="en-US" sz="1600" u="sng" dirty="0" err="1">
                <a:latin typeface="Trebuchet MS" panose="020B0603020202020204" pitchFamily="34" charset="0"/>
              </a:rPr>
              <a:t>código</a:t>
            </a:r>
            <a:r>
              <a:rPr lang="en-US" sz="1600" dirty="0">
                <a:latin typeface="Trebuchet MS" panose="020B0603020202020204" pitchFamily="34" charset="0"/>
              </a:rPr>
              <a:t>, </a:t>
            </a:r>
            <a:r>
              <a:rPr lang="en-US" sz="1600" dirty="0" err="1">
                <a:latin typeface="Trebuchet MS" panose="020B0603020202020204" pitchFamily="34" charset="0"/>
              </a:rPr>
              <a:t>nome</a:t>
            </a:r>
            <a:r>
              <a:rPr lang="en-US" sz="1600" dirty="0">
                <a:latin typeface="Trebuchet MS" panose="020B0603020202020204" pitchFamily="34" charset="0"/>
              </a:rPr>
              <a:t>}</a:t>
            </a:r>
          </a:p>
          <a:p>
            <a:pPr marL="0" indent="0">
              <a:spcBef>
                <a:spcPts val="600"/>
              </a:spcBef>
              <a:buNone/>
            </a:pPr>
            <a:r>
              <a:rPr lang="en-US" sz="1600" dirty="0" err="1">
                <a:latin typeface="Trebuchet MS" panose="020B0603020202020204" pitchFamily="34" charset="0"/>
              </a:rPr>
              <a:t>Curso</a:t>
            </a:r>
            <a:r>
              <a:rPr lang="en-US" sz="1600" dirty="0">
                <a:latin typeface="Trebuchet MS" panose="020B0603020202020204" pitchFamily="34" charset="0"/>
              </a:rPr>
              <a:t> = {</a:t>
            </a:r>
            <a:r>
              <a:rPr lang="en-US" sz="1600" u="sng" dirty="0" err="1">
                <a:latin typeface="Trebuchet MS" panose="020B0603020202020204" pitchFamily="34" charset="0"/>
              </a:rPr>
              <a:t>código</a:t>
            </a:r>
            <a:r>
              <a:rPr lang="en-US" sz="1600" dirty="0">
                <a:latin typeface="Trebuchet MS" panose="020B0603020202020204" pitchFamily="34" charset="0"/>
              </a:rPr>
              <a:t>, </a:t>
            </a:r>
            <a:r>
              <a:rPr lang="en-US" sz="1600" dirty="0" err="1">
                <a:latin typeface="Trebuchet MS" panose="020B0603020202020204" pitchFamily="34" charset="0"/>
              </a:rPr>
              <a:t>nome</a:t>
            </a:r>
            <a:r>
              <a:rPr lang="en-US" sz="1600" dirty="0">
                <a:latin typeface="Trebuchet MS" panose="020B0603020202020204" pitchFamily="34" charset="0"/>
              </a:rPr>
              <a:t>, </a:t>
            </a:r>
            <a:r>
              <a:rPr lang="en-US" sz="1600" dirty="0" err="1">
                <a:latin typeface="Trebuchet MS" panose="020B0603020202020204" pitchFamily="34" charset="0"/>
              </a:rPr>
              <a:t>vagas</a:t>
            </a:r>
            <a:r>
              <a:rPr lang="en-US" sz="1600" dirty="0">
                <a:latin typeface="Trebuchet MS" panose="020B0603020202020204" pitchFamily="34" charset="0"/>
              </a:rPr>
              <a:t>}</a:t>
            </a:r>
          </a:p>
          <a:p>
            <a:pPr marL="0" indent="0">
              <a:spcBef>
                <a:spcPts val="600"/>
              </a:spcBef>
              <a:buNone/>
            </a:pPr>
            <a:r>
              <a:rPr lang="en-US" sz="1600" dirty="0" err="1">
                <a:latin typeface="Trebuchet MS" panose="020B0603020202020204" pitchFamily="34" charset="0"/>
              </a:rPr>
              <a:t>Inscrição</a:t>
            </a:r>
            <a:r>
              <a:rPr lang="en-US" sz="1600" dirty="0">
                <a:latin typeface="Trebuchet MS" panose="020B0603020202020204" pitchFamily="34" charset="0"/>
              </a:rPr>
              <a:t> = {</a:t>
            </a:r>
            <a:r>
              <a:rPr lang="en-US" sz="1600" i="1" u="sng" dirty="0" err="1">
                <a:latin typeface="Trebuchet MS" panose="020B0603020202020204" pitchFamily="34" charset="0"/>
              </a:rPr>
              <a:t>numFormando</a:t>
            </a:r>
            <a:r>
              <a:rPr lang="en-US" sz="1600" i="1" u="sng" dirty="0">
                <a:latin typeface="Trebuchet MS" panose="020B0603020202020204" pitchFamily="34" charset="0"/>
              </a:rPr>
              <a:t>, </a:t>
            </a:r>
            <a:r>
              <a:rPr lang="en-US" sz="1600" i="1" u="sng" dirty="0" err="1">
                <a:latin typeface="Trebuchet MS" panose="020B0603020202020204" pitchFamily="34" charset="0"/>
              </a:rPr>
              <a:t>codCurso</a:t>
            </a:r>
            <a:r>
              <a:rPr lang="en-US" sz="1600" dirty="0">
                <a:latin typeface="Trebuchet MS" panose="020B0603020202020204" pitchFamily="34" charset="0"/>
              </a:rPr>
              <a:t>, data, </a:t>
            </a:r>
            <a:r>
              <a:rPr lang="en-US" sz="1600" dirty="0" err="1">
                <a:latin typeface="Trebuchet MS" panose="020B0603020202020204" pitchFamily="34" charset="0"/>
              </a:rPr>
              <a:t>avaliação</a:t>
            </a:r>
            <a:r>
              <a:rPr lang="en-US" sz="1600" dirty="0">
                <a:latin typeface="Trebuchet MS" panose="020B0603020202020204" pitchFamily="34" charset="0"/>
              </a:rPr>
              <a:t>}</a:t>
            </a:r>
          </a:p>
        </p:txBody>
      </p:sp>
      <p:grpSp>
        <p:nvGrpSpPr>
          <p:cNvPr id="43" name="Group 42"/>
          <p:cNvGrpSpPr/>
          <p:nvPr/>
        </p:nvGrpSpPr>
        <p:grpSpPr>
          <a:xfrm>
            <a:off x="5831634" y="2919641"/>
            <a:ext cx="6176864" cy="1324324"/>
            <a:chOff x="5831634" y="4143788"/>
            <a:chExt cx="6176864" cy="2330799"/>
          </a:xfrm>
        </p:grpSpPr>
        <p:sp>
          <p:nvSpPr>
            <p:cNvPr id="42" name="Rectangle 41"/>
            <p:cNvSpPr/>
            <p:nvPr/>
          </p:nvSpPr>
          <p:spPr>
            <a:xfrm>
              <a:off x="5831634" y="4143788"/>
              <a:ext cx="6176864" cy="2330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30710" y="4376057"/>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Formando</a:t>
              </a:r>
              <a:endParaRPr lang="en-US" dirty="0">
                <a:solidFill>
                  <a:schemeClr val="tx1"/>
                </a:solidFill>
              </a:endParaRPr>
            </a:p>
          </p:txBody>
        </p:sp>
        <p:sp>
          <p:nvSpPr>
            <p:cNvPr id="7" name="Rectangle 6"/>
            <p:cNvSpPr/>
            <p:nvPr/>
          </p:nvSpPr>
          <p:spPr>
            <a:xfrm>
              <a:off x="9716775" y="4376057"/>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País</a:t>
              </a:r>
            </a:p>
          </p:txBody>
        </p:sp>
        <p:sp>
          <p:nvSpPr>
            <p:cNvPr id="8" name="Rectangle 7"/>
            <p:cNvSpPr/>
            <p:nvPr/>
          </p:nvSpPr>
          <p:spPr>
            <a:xfrm>
              <a:off x="9716774" y="5729093"/>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Curso</a:t>
              </a:r>
              <a:endParaRPr lang="en-US" dirty="0">
                <a:solidFill>
                  <a:schemeClr val="tx1"/>
                </a:solidFill>
              </a:endParaRPr>
            </a:p>
          </p:txBody>
        </p:sp>
        <p:sp>
          <p:nvSpPr>
            <p:cNvPr id="9" name="Rectangle 8"/>
            <p:cNvSpPr/>
            <p:nvPr/>
          </p:nvSpPr>
          <p:spPr>
            <a:xfrm>
              <a:off x="6130709" y="5729093"/>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Inscrição</a:t>
              </a:r>
              <a:endParaRPr lang="en-US" dirty="0">
                <a:solidFill>
                  <a:schemeClr val="tx1"/>
                </a:solidFill>
              </a:endParaRPr>
            </a:p>
          </p:txBody>
        </p:sp>
        <p:cxnSp>
          <p:nvCxnSpPr>
            <p:cNvPr id="11" name="Straight Connector 10"/>
            <p:cNvCxnSpPr>
              <a:stCxn id="6" idx="2"/>
              <a:endCxn id="9" idx="0"/>
            </p:cNvCxnSpPr>
            <p:nvPr/>
          </p:nvCxnSpPr>
          <p:spPr>
            <a:xfrm flipH="1">
              <a:off x="6965799" y="4823927"/>
              <a:ext cx="1" cy="905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800888" y="5953028"/>
              <a:ext cx="1915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593919"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9514671"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058537"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813080" y="5806151"/>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820108" y="5956934"/>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800886" y="4599740"/>
              <a:ext cx="1915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9593917"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9514669"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058535"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7813078" y="4452863"/>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820106" y="4603646"/>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rot="16200000">
              <a:off x="6842944" y="5459708"/>
              <a:ext cx="245707" cy="342523"/>
              <a:chOff x="7685064" y="5934167"/>
              <a:chExt cx="245707" cy="342523"/>
            </a:xfrm>
          </p:grpSpPr>
          <p:cxnSp>
            <p:nvCxnSpPr>
              <p:cNvPr id="33" name="Straight Connector 32"/>
              <p:cNvCxnSpPr/>
              <p:nvPr/>
            </p:nvCxnSpPr>
            <p:spPr>
              <a:xfrm flipH="1">
                <a:off x="7930521" y="59341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685064" y="5958551"/>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692092" y="6109334"/>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rot="16200000">
              <a:off x="6926173" y="4797442"/>
              <a:ext cx="79250" cy="342523"/>
              <a:chOff x="8313757" y="5065346"/>
              <a:chExt cx="79250" cy="342523"/>
            </a:xfrm>
          </p:grpSpPr>
          <p:cxnSp>
            <p:nvCxnSpPr>
              <p:cNvPr id="39" name="Straight Connector 38"/>
              <p:cNvCxnSpPr/>
              <p:nvPr/>
            </p:nvCxnSpPr>
            <p:spPr>
              <a:xfrm flipH="1">
                <a:off x="8393005" y="5065346"/>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313757" y="5065346"/>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 name="Content Placeholder 2"/>
          <p:cNvSpPr txBox="1">
            <a:spLocks/>
          </p:cNvSpPr>
          <p:nvPr/>
        </p:nvSpPr>
        <p:spPr>
          <a:xfrm>
            <a:off x="757966" y="4274941"/>
            <a:ext cx="11250531" cy="255221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000" dirty="0">
                <a:solidFill>
                  <a:srgbClr val="002060"/>
                </a:solidFill>
                <a:latin typeface="Trebuchet MS" panose="020B0603020202020204" pitchFamily="34" charset="0"/>
              </a:rPr>
              <a:t>Table/Entity</a:t>
            </a:r>
          </a:p>
          <a:p>
            <a:pPr>
              <a:spcBef>
                <a:spcPts val="600"/>
              </a:spcBef>
            </a:pPr>
            <a:r>
              <a:rPr lang="en-US" sz="2000" dirty="0">
                <a:solidFill>
                  <a:srgbClr val="002060"/>
                </a:solidFill>
                <a:latin typeface="Trebuchet MS" panose="020B0603020202020204" pitchFamily="34" charset="0"/>
              </a:rPr>
              <a:t>Relationship 1:N, N:N, 1:1</a:t>
            </a:r>
          </a:p>
          <a:p>
            <a:pPr>
              <a:spcBef>
                <a:spcPts val="600"/>
              </a:spcBef>
            </a:pPr>
            <a:r>
              <a:rPr lang="en-US" sz="2000" dirty="0">
                <a:solidFill>
                  <a:srgbClr val="002060"/>
                </a:solidFill>
                <a:latin typeface="Trebuchet MS" panose="020B0603020202020204" pitchFamily="34" charset="0"/>
              </a:rPr>
              <a:t>Primary Key</a:t>
            </a:r>
          </a:p>
          <a:p>
            <a:pPr>
              <a:spcBef>
                <a:spcPts val="600"/>
              </a:spcBef>
            </a:pPr>
            <a:r>
              <a:rPr lang="en-US" sz="2000" dirty="0">
                <a:solidFill>
                  <a:srgbClr val="002060"/>
                </a:solidFill>
                <a:latin typeface="Trebuchet MS" panose="020B0603020202020204" pitchFamily="34" charset="0"/>
              </a:rPr>
              <a:t>Foreign Key</a:t>
            </a:r>
          </a:p>
          <a:p>
            <a:pPr>
              <a:spcBef>
                <a:spcPts val="600"/>
              </a:spcBef>
            </a:pPr>
            <a:endParaRPr lang="en-US" sz="2000" dirty="0">
              <a:solidFill>
                <a:srgbClr val="002060"/>
              </a:solidFill>
              <a:latin typeface="Trebuchet MS" panose="020B0603020202020204" pitchFamily="34" charset="0"/>
            </a:endParaRPr>
          </a:p>
          <a:p>
            <a:pPr>
              <a:spcBef>
                <a:spcPts val="600"/>
              </a:spcBef>
            </a:pPr>
            <a:r>
              <a:rPr lang="en-US" sz="2000" dirty="0">
                <a:solidFill>
                  <a:srgbClr val="002060"/>
                </a:solidFill>
                <a:latin typeface="Trebuchet MS" panose="020B0603020202020204" pitchFamily="34" charset="0"/>
              </a:rPr>
              <a:t>Notation</a:t>
            </a:r>
          </a:p>
        </p:txBody>
      </p:sp>
      <p:sp>
        <p:nvSpPr>
          <p:cNvPr id="38" name="Content Placeholder 2"/>
          <p:cNvSpPr txBox="1">
            <a:spLocks/>
          </p:cNvSpPr>
          <p:nvPr/>
        </p:nvSpPr>
        <p:spPr>
          <a:xfrm>
            <a:off x="5831634" y="4273882"/>
            <a:ext cx="6176864" cy="1206410"/>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600" dirty="0">
                <a:solidFill>
                  <a:srgbClr val="002060"/>
                </a:solidFill>
                <a:latin typeface="Trebuchet MS" panose="020B0603020202020204" pitchFamily="34" charset="0"/>
              </a:rPr>
              <a:t>Trainee = {</a:t>
            </a:r>
            <a:r>
              <a:rPr lang="en-US" sz="1600" u="sng" dirty="0">
                <a:solidFill>
                  <a:srgbClr val="002060"/>
                </a:solidFill>
                <a:latin typeface="Trebuchet MS" panose="020B0603020202020204" pitchFamily="34" charset="0"/>
              </a:rPr>
              <a:t>number</a:t>
            </a:r>
            <a:r>
              <a:rPr lang="en-US" sz="1600" dirty="0">
                <a:solidFill>
                  <a:srgbClr val="002060"/>
                </a:solidFill>
                <a:latin typeface="Trebuchet MS" panose="020B0603020202020204" pitchFamily="34" charset="0"/>
              </a:rPr>
              <a:t>, name, </a:t>
            </a:r>
            <a:r>
              <a:rPr lang="en-US" sz="1600" i="1" dirty="0" err="1">
                <a:solidFill>
                  <a:srgbClr val="002060"/>
                </a:solidFill>
                <a:latin typeface="Trebuchet MS" panose="020B0603020202020204" pitchFamily="34" charset="0"/>
              </a:rPr>
              <a:t>codNationality</a:t>
            </a:r>
            <a:r>
              <a:rPr lang="en-US" sz="1600" dirty="0">
                <a:solidFill>
                  <a:srgbClr val="002060"/>
                </a:solidFill>
                <a:latin typeface="Trebuchet MS" panose="020B0603020202020204" pitchFamily="34" charset="0"/>
              </a:rPr>
              <a:t>}</a:t>
            </a:r>
          </a:p>
          <a:p>
            <a:pPr marL="0" indent="0">
              <a:spcBef>
                <a:spcPts val="600"/>
              </a:spcBef>
              <a:buNone/>
            </a:pPr>
            <a:r>
              <a:rPr lang="en-US" sz="1600" dirty="0">
                <a:solidFill>
                  <a:srgbClr val="002060"/>
                </a:solidFill>
                <a:latin typeface="Trebuchet MS" panose="020B0603020202020204" pitchFamily="34" charset="0"/>
              </a:rPr>
              <a:t>Country = {</a:t>
            </a:r>
            <a:r>
              <a:rPr lang="en-US" sz="1600" u="sng" dirty="0">
                <a:solidFill>
                  <a:srgbClr val="002060"/>
                </a:solidFill>
                <a:latin typeface="Trebuchet MS" panose="020B0603020202020204" pitchFamily="34" charset="0"/>
              </a:rPr>
              <a:t>code</a:t>
            </a:r>
            <a:r>
              <a:rPr lang="en-US" sz="1600" dirty="0">
                <a:solidFill>
                  <a:srgbClr val="002060"/>
                </a:solidFill>
                <a:latin typeface="Trebuchet MS" panose="020B0603020202020204" pitchFamily="34" charset="0"/>
              </a:rPr>
              <a:t>, name}</a:t>
            </a:r>
          </a:p>
          <a:p>
            <a:pPr marL="0" indent="0">
              <a:spcBef>
                <a:spcPts val="600"/>
              </a:spcBef>
              <a:buNone/>
            </a:pPr>
            <a:r>
              <a:rPr lang="en-US" sz="1600" dirty="0">
                <a:solidFill>
                  <a:srgbClr val="002060"/>
                </a:solidFill>
                <a:latin typeface="Trebuchet MS" panose="020B0603020202020204" pitchFamily="34" charset="0"/>
              </a:rPr>
              <a:t>Degree = {</a:t>
            </a:r>
            <a:r>
              <a:rPr lang="en-US" sz="1600" u="sng" dirty="0">
                <a:solidFill>
                  <a:srgbClr val="002060"/>
                </a:solidFill>
                <a:latin typeface="Trebuchet MS" panose="020B0603020202020204" pitchFamily="34" charset="0"/>
              </a:rPr>
              <a:t>code</a:t>
            </a:r>
            <a:r>
              <a:rPr lang="en-US" sz="1600" dirty="0">
                <a:solidFill>
                  <a:srgbClr val="002060"/>
                </a:solidFill>
                <a:latin typeface="Trebuchet MS" panose="020B0603020202020204" pitchFamily="34" charset="0"/>
              </a:rPr>
              <a:t>, name, vacancies}</a:t>
            </a:r>
          </a:p>
          <a:p>
            <a:pPr marL="0" indent="0">
              <a:spcBef>
                <a:spcPts val="600"/>
              </a:spcBef>
              <a:buNone/>
            </a:pPr>
            <a:r>
              <a:rPr lang="en-US" sz="1600" dirty="0">
                <a:solidFill>
                  <a:srgbClr val="002060"/>
                </a:solidFill>
                <a:latin typeface="Trebuchet MS" panose="020B0603020202020204" pitchFamily="34" charset="0"/>
              </a:rPr>
              <a:t>Enrollment = {</a:t>
            </a:r>
            <a:r>
              <a:rPr lang="en-US" sz="1600" i="1" u="sng" dirty="0" err="1">
                <a:solidFill>
                  <a:srgbClr val="002060"/>
                </a:solidFill>
                <a:latin typeface="Trebuchet MS" panose="020B0603020202020204" pitchFamily="34" charset="0"/>
              </a:rPr>
              <a:t>numTrainee</a:t>
            </a:r>
            <a:r>
              <a:rPr lang="en-US" sz="1600" i="1" u="sng" dirty="0">
                <a:solidFill>
                  <a:srgbClr val="002060"/>
                </a:solidFill>
                <a:latin typeface="Trebuchet MS" panose="020B0603020202020204" pitchFamily="34" charset="0"/>
              </a:rPr>
              <a:t>, </a:t>
            </a:r>
            <a:r>
              <a:rPr lang="en-US" sz="1600" i="1" u="sng" dirty="0" err="1">
                <a:solidFill>
                  <a:srgbClr val="002060"/>
                </a:solidFill>
                <a:latin typeface="Trebuchet MS" panose="020B0603020202020204" pitchFamily="34" charset="0"/>
              </a:rPr>
              <a:t>codDegree</a:t>
            </a:r>
            <a:r>
              <a:rPr lang="en-US" sz="1600" dirty="0">
                <a:solidFill>
                  <a:srgbClr val="002060"/>
                </a:solidFill>
                <a:latin typeface="Trebuchet MS" panose="020B0603020202020204" pitchFamily="34" charset="0"/>
              </a:rPr>
              <a:t>, date, grade}</a:t>
            </a:r>
          </a:p>
        </p:txBody>
      </p:sp>
      <p:grpSp>
        <p:nvGrpSpPr>
          <p:cNvPr id="44" name="Group 43"/>
          <p:cNvGrpSpPr/>
          <p:nvPr/>
        </p:nvGrpSpPr>
        <p:grpSpPr>
          <a:xfrm>
            <a:off x="5831634" y="5502834"/>
            <a:ext cx="6176864" cy="1324324"/>
            <a:chOff x="5831634" y="4143788"/>
            <a:chExt cx="6176864" cy="2330799"/>
          </a:xfrm>
          <a:solidFill>
            <a:schemeClr val="accent4">
              <a:lumMod val="20000"/>
              <a:lumOff val="80000"/>
            </a:schemeClr>
          </a:solidFill>
        </p:grpSpPr>
        <p:sp>
          <p:nvSpPr>
            <p:cNvPr id="45" name="Rectangle 44"/>
            <p:cNvSpPr/>
            <p:nvPr/>
          </p:nvSpPr>
          <p:spPr>
            <a:xfrm>
              <a:off x="5831634" y="4143788"/>
              <a:ext cx="6176864" cy="23307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130710" y="4376057"/>
              <a:ext cx="1670179" cy="44787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Trainee</a:t>
              </a:r>
            </a:p>
          </p:txBody>
        </p:sp>
        <p:sp>
          <p:nvSpPr>
            <p:cNvPr id="47" name="Rectangle 46"/>
            <p:cNvSpPr/>
            <p:nvPr/>
          </p:nvSpPr>
          <p:spPr>
            <a:xfrm>
              <a:off x="9716775" y="4376057"/>
              <a:ext cx="1670179" cy="44787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Country</a:t>
              </a:r>
            </a:p>
          </p:txBody>
        </p:sp>
        <p:sp>
          <p:nvSpPr>
            <p:cNvPr id="48" name="Rectangle 47"/>
            <p:cNvSpPr/>
            <p:nvPr/>
          </p:nvSpPr>
          <p:spPr>
            <a:xfrm>
              <a:off x="9716774" y="5729093"/>
              <a:ext cx="1670179" cy="44787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Degree</a:t>
              </a:r>
            </a:p>
          </p:txBody>
        </p:sp>
        <p:sp>
          <p:nvSpPr>
            <p:cNvPr id="49" name="Rectangle 48"/>
            <p:cNvSpPr/>
            <p:nvPr/>
          </p:nvSpPr>
          <p:spPr>
            <a:xfrm>
              <a:off x="6130709" y="5729093"/>
              <a:ext cx="1670179" cy="44787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Enrollment</a:t>
              </a:r>
            </a:p>
          </p:txBody>
        </p:sp>
        <p:cxnSp>
          <p:nvCxnSpPr>
            <p:cNvPr id="50" name="Straight Connector 49"/>
            <p:cNvCxnSpPr>
              <a:stCxn id="46" idx="2"/>
              <a:endCxn id="49" idx="0"/>
            </p:cNvCxnSpPr>
            <p:nvPr/>
          </p:nvCxnSpPr>
          <p:spPr>
            <a:xfrm flipH="1">
              <a:off x="6965799" y="4823927"/>
              <a:ext cx="1" cy="905166"/>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800888" y="5953028"/>
              <a:ext cx="1915886"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9593919" y="5781767"/>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9514671" y="5781767"/>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058537" y="5781767"/>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7813080" y="5806151"/>
              <a:ext cx="245707" cy="17126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820108" y="5956934"/>
              <a:ext cx="202103" cy="118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800886" y="4599740"/>
              <a:ext cx="1915886"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9593917" y="4428479"/>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9514669" y="4428479"/>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058535" y="4428479"/>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7813078" y="4452863"/>
              <a:ext cx="245707" cy="17126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820106" y="4603646"/>
              <a:ext cx="202103" cy="118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rot="16200000">
              <a:off x="6842944" y="5459708"/>
              <a:ext cx="245707" cy="342523"/>
              <a:chOff x="7685064" y="5934167"/>
              <a:chExt cx="245707" cy="342523"/>
            </a:xfrm>
            <a:grpFill/>
          </p:grpSpPr>
          <p:cxnSp>
            <p:nvCxnSpPr>
              <p:cNvPr id="67" name="Straight Connector 66"/>
              <p:cNvCxnSpPr/>
              <p:nvPr/>
            </p:nvCxnSpPr>
            <p:spPr>
              <a:xfrm flipH="1">
                <a:off x="7930521" y="5934167"/>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7685064" y="5958551"/>
                <a:ext cx="245707" cy="17126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7692092" y="6109334"/>
                <a:ext cx="202103" cy="118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rot="16200000">
              <a:off x="6926173" y="4797442"/>
              <a:ext cx="79250" cy="342523"/>
              <a:chOff x="8313757" y="5065346"/>
              <a:chExt cx="79250" cy="342523"/>
            </a:xfrm>
            <a:grpFill/>
          </p:grpSpPr>
          <p:cxnSp>
            <p:nvCxnSpPr>
              <p:cNvPr id="65" name="Straight Connector 64"/>
              <p:cNvCxnSpPr/>
              <p:nvPr/>
            </p:nvCxnSpPr>
            <p:spPr>
              <a:xfrm flipH="1">
                <a:off x="8393005" y="5065346"/>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8313757" y="5065346"/>
                <a:ext cx="2" cy="342523"/>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884470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solidFill>
                  <a:srgbClr val="B38808"/>
                </a:solidFill>
                <a:latin typeface="Trebuchet MS" panose="020B0603020202020204" pitchFamily="34" charset="0"/>
              </a:rPr>
              <a:t>Mapeamento</a:t>
            </a:r>
            <a:r>
              <a:rPr lang="en-US" sz="4000" b="1" dirty="0">
                <a:solidFill>
                  <a:srgbClr val="B38808"/>
                </a:solidFill>
                <a:latin typeface="Trebuchet MS" panose="020B0603020202020204" pitchFamily="34" charset="0"/>
              </a:rPr>
              <a:t> 1ª </a:t>
            </a:r>
            <a:r>
              <a:rPr lang="en-US" sz="4000" b="1" dirty="0" err="1">
                <a:solidFill>
                  <a:srgbClr val="B38808"/>
                </a:solidFill>
                <a:latin typeface="Trebuchet MS" panose="020B0603020202020204" pitchFamily="34" charset="0"/>
              </a:rPr>
              <a:t>instância</a:t>
            </a:r>
            <a:r>
              <a:rPr lang="en-US" sz="4000" b="1" dirty="0">
                <a:solidFill>
                  <a:srgbClr val="B38808"/>
                </a:solidFill>
                <a:latin typeface="Trebuchet MS" panose="020B0603020202020204" pitchFamily="34" charset="0"/>
              </a:rPr>
              <a:t> ER </a:t>
            </a:r>
            <a:r>
              <a:rPr lang="en-US" sz="4000" b="1" dirty="0">
                <a:solidFill>
                  <a:srgbClr val="B38808"/>
                </a:solidFill>
                <a:latin typeface="Trebuchet MS" panose="020B0603020202020204" pitchFamily="34" charset="0"/>
                <a:sym typeface="Wingdings" panose="05000000000000000000" pitchFamily="2" charset="2"/>
              </a:rPr>
              <a:t> </a:t>
            </a:r>
            <a:r>
              <a:rPr lang="en-US" sz="4000" b="1" dirty="0" err="1">
                <a:solidFill>
                  <a:srgbClr val="B38808"/>
                </a:solidFill>
                <a:latin typeface="Trebuchet MS" panose="020B0603020202020204" pitchFamily="34" charset="0"/>
              </a:rPr>
              <a:t>Relacional</a:t>
            </a:r>
            <a:br>
              <a:rPr lang="en-US" sz="4000" b="1" dirty="0">
                <a:solidFill>
                  <a:srgbClr val="B38808"/>
                </a:solidFill>
                <a:latin typeface="Trebuchet MS" panose="020B0603020202020204" pitchFamily="34" charset="0"/>
              </a:rPr>
            </a:br>
            <a:r>
              <a:rPr lang="en-US" sz="4000" b="1" i="1" dirty="0">
                <a:solidFill>
                  <a:schemeClr val="tx1">
                    <a:lumMod val="65000"/>
                    <a:lumOff val="35000"/>
                  </a:schemeClr>
                </a:solidFill>
                <a:latin typeface="Trebuchet MS" panose="020B0603020202020204" pitchFamily="34" charset="0"/>
              </a:rPr>
              <a:t>Rough mapping ER </a:t>
            </a:r>
            <a:r>
              <a:rPr lang="en-US" sz="4000" b="1" i="1" dirty="0">
                <a:solidFill>
                  <a:schemeClr val="tx1">
                    <a:lumMod val="65000"/>
                    <a:lumOff val="35000"/>
                  </a:schemeClr>
                </a:solidFill>
                <a:latin typeface="Trebuchet MS" panose="020B0603020202020204" pitchFamily="34" charset="0"/>
                <a:sym typeface="Wingdings" panose="05000000000000000000" pitchFamily="2" charset="2"/>
              </a:rPr>
              <a:t> Relational</a:t>
            </a:r>
            <a:endParaRPr lang="lt-LT" sz="4000" b="1" i="1" dirty="0">
              <a:solidFill>
                <a:schemeClr val="tx1">
                  <a:lumMod val="65000"/>
                  <a:lumOff val="35000"/>
                </a:schemeClr>
              </a:solidFill>
              <a:latin typeface="Trebuchet MS" panose="020B0603020202020204" pitchFamily="34" charset="0"/>
            </a:endParaRPr>
          </a:p>
        </p:txBody>
      </p:sp>
      <p:sp>
        <p:nvSpPr>
          <p:cNvPr id="3" name="Content Placeholder 2"/>
          <p:cNvSpPr>
            <a:spLocks noGrp="1"/>
          </p:cNvSpPr>
          <p:nvPr>
            <p:ph idx="1"/>
          </p:nvPr>
        </p:nvSpPr>
        <p:spPr>
          <a:xfrm>
            <a:off x="838200" y="1825625"/>
            <a:ext cx="10515600" cy="2362327"/>
          </a:xfrm>
          <a:solidFill>
            <a:schemeClr val="accent5">
              <a:lumMod val="20000"/>
              <a:lumOff val="80000"/>
            </a:schemeClr>
          </a:solidFill>
        </p:spPr>
        <p:txBody>
          <a:bodyPr>
            <a:noAutofit/>
          </a:bodyPr>
          <a:lstStyle/>
          <a:p>
            <a:pPr marL="514350" indent="-514350">
              <a:spcBef>
                <a:spcPts val="600"/>
              </a:spcBef>
              <a:buFont typeface="+mj-lt"/>
              <a:buAutoNum type="arabicPeriod"/>
            </a:pPr>
            <a:r>
              <a:rPr lang="en-US" sz="2000" dirty="0" err="1">
                <a:latin typeface="Trebuchet MS" panose="020B0603020202020204" pitchFamily="34" charset="0"/>
              </a:rPr>
              <a:t>Mapear</a:t>
            </a:r>
            <a:r>
              <a:rPr lang="en-US" sz="2000" dirty="0">
                <a:latin typeface="Trebuchet MS" panose="020B0603020202020204" pitchFamily="34" charset="0"/>
              </a:rPr>
              <a:t> </a:t>
            </a:r>
            <a:r>
              <a:rPr lang="en-US" sz="2000" dirty="0" err="1">
                <a:latin typeface="Trebuchet MS" panose="020B0603020202020204" pitchFamily="34" charset="0"/>
              </a:rPr>
              <a:t>cada</a:t>
            </a:r>
            <a:r>
              <a:rPr lang="en-US" sz="2000" dirty="0">
                <a:latin typeface="Trebuchet MS" panose="020B0603020202020204" pitchFamily="34" charset="0"/>
              </a:rPr>
              <a:t> </a:t>
            </a:r>
            <a:r>
              <a:rPr lang="en-US" sz="2000" dirty="0" err="1">
                <a:latin typeface="Trebuchet MS" panose="020B0603020202020204" pitchFamily="34" charset="0"/>
              </a:rPr>
              <a:t>Entidade</a:t>
            </a:r>
            <a:r>
              <a:rPr lang="en-US" sz="2000" dirty="0">
                <a:latin typeface="Trebuchet MS" panose="020B0603020202020204" pitchFamily="34" charset="0"/>
              </a:rPr>
              <a:t> </a:t>
            </a:r>
            <a:r>
              <a:rPr lang="en-US" sz="2000" dirty="0" err="1">
                <a:latin typeface="Trebuchet MS" panose="020B0603020202020204" pitchFamily="34" charset="0"/>
              </a:rPr>
              <a:t>numa</a:t>
            </a:r>
            <a:r>
              <a:rPr lang="en-US" sz="2000" dirty="0">
                <a:latin typeface="Trebuchet MS" panose="020B0603020202020204" pitchFamily="34" charset="0"/>
              </a:rPr>
              <a:t> </a:t>
            </a:r>
            <a:r>
              <a:rPr lang="en-US" sz="2000" dirty="0" err="1">
                <a:latin typeface="Trebuchet MS" panose="020B0603020202020204" pitchFamily="34" charset="0"/>
              </a:rPr>
              <a:t>Tabela</a:t>
            </a:r>
            <a:r>
              <a:rPr lang="en-US" sz="2000" dirty="0">
                <a:latin typeface="Trebuchet MS" panose="020B0603020202020204" pitchFamily="34" charset="0"/>
              </a:rPr>
              <a:t>/</a:t>
            </a:r>
            <a:r>
              <a:rPr lang="en-US" sz="2000" dirty="0" err="1">
                <a:latin typeface="Trebuchet MS" panose="020B0603020202020204" pitchFamily="34" charset="0"/>
              </a:rPr>
              <a:t>Relação</a:t>
            </a:r>
            <a:endParaRPr lang="en-US" sz="2000" dirty="0">
              <a:latin typeface="Trebuchet MS" panose="020B0603020202020204" pitchFamily="34" charset="0"/>
            </a:endParaRPr>
          </a:p>
          <a:p>
            <a:pPr marL="514350" indent="-514350">
              <a:spcBef>
                <a:spcPts val="600"/>
              </a:spcBef>
              <a:buFont typeface="+mj-lt"/>
              <a:buAutoNum type="arabicPeriod"/>
            </a:pPr>
            <a:r>
              <a:rPr lang="en-US" sz="2000" dirty="0" err="1">
                <a:latin typeface="Trebuchet MS" panose="020B0603020202020204" pitchFamily="34" charset="0"/>
              </a:rPr>
              <a:t>Identificar</a:t>
            </a:r>
            <a:r>
              <a:rPr lang="en-US" sz="2000" dirty="0">
                <a:latin typeface="Trebuchet MS" panose="020B0603020202020204" pitchFamily="34" charset="0"/>
              </a:rPr>
              <a:t> a </a:t>
            </a:r>
            <a:r>
              <a:rPr lang="en-US" sz="2000" dirty="0" err="1">
                <a:latin typeface="Trebuchet MS" panose="020B0603020202020204" pitchFamily="34" charset="0"/>
              </a:rPr>
              <a:t>chave</a:t>
            </a:r>
            <a:r>
              <a:rPr lang="en-US" sz="2000" dirty="0">
                <a:latin typeface="Trebuchet MS" panose="020B0603020202020204" pitchFamily="34" charset="0"/>
              </a:rPr>
              <a:t> </a:t>
            </a:r>
            <a:r>
              <a:rPr lang="en-US" sz="2000" dirty="0" err="1">
                <a:latin typeface="Trebuchet MS" panose="020B0603020202020204" pitchFamily="34" charset="0"/>
              </a:rPr>
              <a:t>primária</a:t>
            </a:r>
            <a:r>
              <a:rPr lang="en-US" sz="2000" dirty="0">
                <a:latin typeface="Trebuchet MS" panose="020B0603020202020204" pitchFamily="34" charset="0"/>
              </a:rPr>
              <a:t> da </a:t>
            </a:r>
            <a:r>
              <a:rPr lang="en-US" sz="2000" dirty="0" err="1">
                <a:latin typeface="Trebuchet MS" panose="020B0603020202020204" pitchFamily="34" charset="0"/>
              </a:rPr>
              <a:t>cada</a:t>
            </a:r>
            <a:r>
              <a:rPr lang="en-US" sz="2000" dirty="0">
                <a:latin typeface="Trebuchet MS" panose="020B0603020202020204" pitchFamily="34" charset="0"/>
              </a:rPr>
              <a:t> </a:t>
            </a:r>
            <a:r>
              <a:rPr lang="en-US" sz="2000" dirty="0" err="1">
                <a:latin typeface="Trebuchet MS" panose="020B0603020202020204" pitchFamily="34" charset="0"/>
              </a:rPr>
              <a:t>Tabela</a:t>
            </a:r>
            <a:r>
              <a:rPr lang="en-US" sz="2000" dirty="0">
                <a:latin typeface="Trebuchet MS" panose="020B0603020202020204" pitchFamily="34" charset="0"/>
              </a:rPr>
              <a:t>/</a:t>
            </a:r>
            <a:r>
              <a:rPr lang="en-US" sz="2000" dirty="0" err="1">
                <a:latin typeface="Trebuchet MS" panose="020B0603020202020204" pitchFamily="34" charset="0"/>
              </a:rPr>
              <a:t>Relação</a:t>
            </a:r>
            <a:endParaRPr lang="en-US" sz="2000" dirty="0">
              <a:latin typeface="Trebuchet MS" panose="020B0603020202020204" pitchFamily="34" charset="0"/>
            </a:endParaRPr>
          </a:p>
          <a:p>
            <a:pPr marL="514350" indent="-514350">
              <a:spcBef>
                <a:spcPts val="600"/>
              </a:spcBef>
              <a:buFont typeface="+mj-lt"/>
              <a:buAutoNum type="arabicPeriod"/>
            </a:pPr>
            <a:r>
              <a:rPr lang="en-US" sz="2000" dirty="0" err="1">
                <a:latin typeface="Trebuchet MS" panose="020B0603020202020204" pitchFamily="34" charset="0"/>
              </a:rPr>
              <a:t>Relacionamentos</a:t>
            </a:r>
            <a:r>
              <a:rPr lang="en-US" sz="2000" dirty="0">
                <a:latin typeface="Trebuchet MS" panose="020B0603020202020204" pitchFamily="34" charset="0"/>
              </a:rPr>
              <a:t> N:N </a:t>
            </a:r>
            <a:r>
              <a:rPr lang="en-US" sz="2000" dirty="0" err="1">
                <a:latin typeface="Trebuchet MS" panose="020B0603020202020204" pitchFamily="34" charset="0"/>
              </a:rPr>
              <a:t>são</a:t>
            </a:r>
            <a:r>
              <a:rPr lang="en-US" sz="2000" dirty="0">
                <a:latin typeface="Trebuchet MS" panose="020B0603020202020204" pitchFamily="34" charset="0"/>
              </a:rPr>
              <a:t> </a:t>
            </a:r>
            <a:r>
              <a:rPr lang="en-US" sz="2000" dirty="0" err="1">
                <a:latin typeface="Trebuchet MS" panose="020B0603020202020204" pitchFamily="34" charset="0"/>
              </a:rPr>
              <a:t>mapeados</a:t>
            </a:r>
            <a:r>
              <a:rPr lang="en-US" sz="2000" dirty="0">
                <a:latin typeface="Trebuchet MS" panose="020B0603020202020204" pitchFamily="34" charset="0"/>
              </a:rPr>
              <a:t> para </a:t>
            </a:r>
            <a:r>
              <a:rPr lang="en-US" sz="2000" dirty="0" err="1">
                <a:latin typeface="Trebuchet MS" panose="020B0603020202020204" pitchFamily="34" charset="0"/>
              </a:rPr>
              <a:t>uma</a:t>
            </a:r>
            <a:r>
              <a:rPr lang="en-US" sz="2000" dirty="0">
                <a:latin typeface="Trebuchet MS" panose="020B0603020202020204" pitchFamily="34" charset="0"/>
              </a:rPr>
              <a:t> </a:t>
            </a:r>
            <a:r>
              <a:rPr lang="en-US" sz="2000" dirty="0" err="1">
                <a:latin typeface="Trebuchet MS" panose="020B0603020202020204" pitchFamily="34" charset="0"/>
              </a:rPr>
              <a:t>Tabela</a:t>
            </a:r>
            <a:r>
              <a:rPr lang="en-US" sz="2000" dirty="0">
                <a:latin typeface="Trebuchet MS" panose="020B0603020202020204" pitchFamily="34" charset="0"/>
              </a:rPr>
              <a:t>/</a:t>
            </a:r>
            <a:r>
              <a:rPr lang="en-US" sz="2000" dirty="0" err="1">
                <a:latin typeface="Trebuchet MS" panose="020B0603020202020204" pitchFamily="34" charset="0"/>
              </a:rPr>
              <a:t>Relação</a:t>
            </a:r>
            <a:endParaRPr lang="en-US" sz="2000" dirty="0">
              <a:latin typeface="Trebuchet MS" panose="020B0603020202020204" pitchFamily="34" charset="0"/>
            </a:endParaRPr>
          </a:p>
          <a:p>
            <a:pPr marL="514350" indent="-514350">
              <a:spcBef>
                <a:spcPts val="600"/>
              </a:spcBef>
              <a:buFont typeface="+mj-lt"/>
              <a:buAutoNum type="arabicPeriod"/>
            </a:pPr>
            <a:r>
              <a:rPr lang="en-US" sz="2000" dirty="0" err="1">
                <a:latin typeface="Trebuchet MS" panose="020B0603020202020204" pitchFamily="34" charset="0"/>
              </a:rPr>
              <a:t>Identificar</a:t>
            </a:r>
            <a:r>
              <a:rPr lang="en-US" sz="2000" dirty="0">
                <a:latin typeface="Trebuchet MS" panose="020B0603020202020204" pitchFamily="34" charset="0"/>
              </a:rPr>
              <a:t> </a:t>
            </a:r>
            <a:r>
              <a:rPr lang="en-US" sz="2000" dirty="0" err="1">
                <a:latin typeface="Trebuchet MS" panose="020B0603020202020204" pitchFamily="34" charset="0"/>
              </a:rPr>
              <a:t>os</a:t>
            </a:r>
            <a:r>
              <a:rPr lang="en-US" sz="2000" dirty="0">
                <a:latin typeface="Trebuchet MS" panose="020B0603020202020204" pitchFamily="34" charset="0"/>
              </a:rPr>
              <a:t> </a:t>
            </a:r>
            <a:r>
              <a:rPr lang="en-US" sz="2000" dirty="0" err="1">
                <a:latin typeface="Trebuchet MS" panose="020B0603020202020204" pitchFamily="34" charset="0"/>
              </a:rPr>
              <a:t>Atributos</a:t>
            </a:r>
            <a:r>
              <a:rPr lang="en-US" sz="2000" dirty="0">
                <a:latin typeface="Trebuchet MS" panose="020B0603020202020204" pitchFamily="34" charset="0"/>
              </a:rPr>
              <a:t> das </a:t>
            </a:r>
            <a:r>
              <a:rPr lang="en-US" sz="2000" dirty="0" err="1">
                <a:latin typeface="Trebuchet MS" panose="020B0603020202020204" pitchFamily="34" charset="0"/>
              </a:rPr>
              <a:t>Tabelas</a:t>
            </a:r>
            <a:r>
              <a:rPr lang="en-US" sz="2000" dirty="0">
                <a:latin typeface="Trebuchet MS" panose="020B0603020202020204" pitchFamily="34" charset="0"/>
              </a:rPr>
              <a:t> </a:t>
            </a:r>
            <a:r>
              <a:rPr lang="en-US" sz="2000" dirty="0" err="1">
                <a:latin typeface="Trebuchet MS" panose="020B0603020202020204" pitchFamily="34" charset="0"/>
              </a:rPr>
              <a:t>localizadas</a:t>
            </a:r>
            <a:r>
              <a:rPr lang="en-US" sz="2000" dirty="0">
                <a:latin typeface="Trebuchet MS" panose="020B0603020202020204" pitchFamily="34" charset="0"/>
              </a:rPr>
              <a:t> do </a:t>
            </a:r>
            <a:r>
              <a:rPr lang="en-US" sz="2000" dirty="0" err="1">
                <a:latin typeface="Trebuchet MS" panose="020B0603020202020204" pitchFamily="34" charset="0"/>
              </a:rPr>
              <a:t>lado</a:t>
            </a:r>
            <a:r>
              <a:rPr lang="en-US" sz="2000" dirty="0">
                <a:latin typeface="Trebuchet MS" panose="020B0603020202020204" pitchFamily="34" charset="0"/>
              </a:rPr>
              <a:t> 1 dos </a:t>
            </a:r>
            <a:r>
              <a:rPr lang="en-US" sz="2000" dirty="0" err="1">
                <a:latin typeface="Trebuchet MS" panose="020B0603020202020204" pitchFamily="34" charset="0"/>
              </a:rPr>
              <a:t>relacionamentos</a:t>
            </a:r>
            <a:r>
              <a:rPr lang="en-US" sz="2000" dirty="0">
                <a:latin typeface="Trebuchet MS" panose="020B0603020202020204" pitchFamily="34" charset="0"/>
              </a:rPr>
              <a:t> 1:N</a:t>
            </a:r>
          </a:p>
          <a:p>
            <a:pPr marL="514350" indent="-514350">
              <a:spcBef>
                <a:spcPts val="600"/>
              </a:spcBef>
              <a:buFont typeface="+mj-lt"/>
              <a:buAutoNum type="arabicPeriod"/>
            </a:pPr>
            <a:r>
              <a:rPr lang="en-US" sz="2000" dirty="0" err="1">
                <a:latin typeface="Trebuchet MS" panose="020B0603020202020204" pitchFamily="34" charset="0"/>
              </a:rPr>
              <a:t>Identificar</a:t>
            </a:r>
            <a:r>
              <a:rPr lang="en-US" sz="2000" dirty="0">
                <a:latin typeface="Trebuchet MS" panose="020B0603020202020204" pitchFamily="34" charset="0"/>
              </a:rPr>
              <a:t> </a:t>
            </a:r>
            <a:r>
              <a:rPr lang="en-US" sz="2000" dirty="0" err="1">
                <a:latin typeface="Trebuchet MS" panose="020B0603020202020204" pitchFamily="34" charset="0"/>
              </a:rPr>
              <a:t>os</a:t>
            </a:r>
            <a:r>
              <a:rPr lang="en-US" sz="2000" dirty="0">
                <a:latin typeface="Trebuchet MS" panose="020B0603020202020204" pitchFamily="34" charset="0"/>
              </a:rPr>
              <a:t> </a:t>
            </a:r>
            <a:r>
              <a:rPr lang="en-US" sz="2000" dirty="0" err="1">
                <a:latin typeface="Trebuchet MS" panose="020B0603020202020204" pitchFamily="34" charset="0"/>
              </a:rPr>
              <a:t>Atributos</a:t>
            </a:r>
            <a:r>
              <a:rPr lang="en-US" sz="2000" dirty="0">
                <a:latin typeface="Trebuchet MS" panose="020B0603020202020204" pitchFamily="34" charset="0"/>
              </a:rPr>
              <a:t> das </a:t>
            </a:r>
            <a:r>
              <a:rPr lang="en-US" sz="2000" dirty="0" err="1">
                <a:latin typeface="Trebuchet MS" panose="020B0603020202020204" pitchFamily="34" charset="0"/>
              </a:rPr>
              <a:t>restantes</a:t>
            </a:r>
            <a:r>
              <a:rPr lang="en-US" sz="2000" dirty="0">
                <a:latin typeface="Trebuchet MS" panose="020B0603020202020204" pitchFamily="34" charset="0"/>
              </a:rPr>
              <a:t> </a:t>
            </a:r>
            <a:r>
              <a:rPr lang="en-US" sz="2000" dirty="0" err="1">
                <a:latin typeface="Trebuchet MS" panose="020B0603020202020204" pitchFamily="34" charset="0"/>
              </a:rPr>
              <a:t>Tabelas</a:t>
            </a:r>
            <a:r>
              <a:rPr lang="en-US" sz="2000" dirty="0">
                <a:latin typeface="Trebuchet MS" panose="020B0603020202020204" pitchFamily="34" charset="0"/>
              </a:rPr>
              <a:t>; </a:t>
            </a:r>
            <a:r>
              <a:rPr lang="en-US" sz="2000" dirty="0" err="1">
                <a:latin typeface="Trebuchet MS" panose="020B0603020202020204" pitchFamily="34" charset="0"/>
              </a:rPr>
              <a:t>relacionamentos</a:t>
            </a:r>
            <a:r>
              <a:rPr lang="en-US" sz="2000" dirty="0">
                <a:latin typeface="Trebuchet MS" panose="020B0603020202020204" pitchFamily="34" charset="0"/>
              </a:rPr>
              <a:t> N:1 </a:t>
            </a:r>
            <a:r>
              <a:rPr lang="en-US" sz="2000" dirty="0" err="1">
                <a:latin typeface="Trebuchet MS" panose="020B0603020202020204" pitchFamily="34" charset="0"/>
              </a:rPr>
              <a:t>são</a:t>
            </a:r>
            <a:r>
              <a:rPr lang="en-US" sz="2000" dirty="0">
                <a:latin typeface="Trebuchet MS" panose="020B0603020202020204" pitchFamily="34" charset="0"/>
              </a:rPr>
              <a:t> </a:t>
            </a:r>
            <a:r>
              <a:rPr lang="en-US" sz="2000" dirty="0" err="1">
                <a:latin typeface="Trebuchet MS" panose="020B0603020202020204" pitchFamily="34" charset="0"/>
              </a:rPr>
              <a:t>mapeados</a:t>
            </a:r>
            <a:r>
              <a:rPr lang="en-US" sz="2000" dirty="0">
                <a:latin typeface="Trebuchet MS" panose="020B0603020202020204" pitchFamily="34" charset="0"/>
              </a:rPr>
              <a:t> com </a:t>
            </a:r>
            <a:r>
              <a:rPr lang="en-US" sz="2000" dirty="0" err="1">
                <a:latin typeface="Trebuchet MS" panose="020B0603020202020204" pitchFamily="34" charset="0"/>
              </a:rPr>
              <a:t>uma</a:t>
            </a:r>
            <a:r>
              <a:rPr lang="en-US" sz="2000" dirty="0">
                <a:latin typeface="Trebuchet MS" panose="020B0603020202020204" pitchFamily="34" charset="0"/>
              </a:rPr>
              <a:t> </a:t>
            </a:r>
            <a:r>
              <a:rPr lang="en-US" sz="2000" dirty="0" err="1">
                <a:latin typeface="Trebuchet MS" panose="020B0603020202020204" pitchFamily="34" charset="0"/>
              </a:rPr>
              <a:t>chave</a:t>
            </a:r>
            <a:r>
              <a:rPr lang="en-US" sz="2000" dirty="0">
                <a:latin typeface="Trebuchet MS" panose="020B0603020202020204" pitchFamily="34" charset="0"/>
              </a:rPr>
              <a:t> </a:t>
            </a:r>
            <a:r>
              <a:rPr lang="en-US" sz="2000" dirty="0" err="1">
                <a:latin typeface="Trebuchet MS" panose="020B0603020202020204" pitchFamily="34" charset="0"/>
              </a:rPr>
              <a:t>estrangeira</a:t>
            </a:r>
            <a:endParaRPr lang="en-US" sz="2000" dirty="0">
              <a:latin typeface="Trebuchet MS" panose="020B0603020202020204" pitchFamily="34" charset="0"/>
            </a:endParaRPr>
          </a:p>
          <a:p>
            <a:pPr marL="514350" indent="-514350">
              <a:spcBef>
                <a:spcPts val="600"/>
              </a:spcBef>
              <a:buFont typeface="+mj-lt"/>
              <a:buAutoNum type="arabicPeriod"/>
            </a:pPr>
            <a:r>
              <a:rPr lang="en-US" sz="2000" dirty="0" err="1">
                <a:latin typeface="Trebuchet MS" panose="020B0603020202020204" pitchFamily="34" charset="0"/>
              </a:rPr>
              <a:t>Avaliar</a:t>
            </a:r>
            <a:r>
              <a:rPr lang="en-US" sz="2000" dirty="0">
                <a:latin typeface="Trebuchet MS" panose="020B0603020202020204" pitchFamily="34" charset="0"/>
              </a:rPr>
              <a:t> se as </a:t>
            </a:r>
            <a:r>
              <a:rPr lang="en-US" sz="2000" dirty="0" err="1">
                <a:latin typeface="Trebuchet MS" panose="020B0603020202020204" pitchFamily="34" charset="0"/>
              </a:rPr>
              <a:t>relações</a:t>
            </a:r>
            <a:r>
              <a:rPr lang="en-US" sz="2000" dirty="0">
                <a:latin typeface="Trebuchet MS" panose="020B0603020202020204" pitchFamily="34" charset="0"/>
              </a:rPr>
              <a:t> 1:1 entre </a:t>
            </a:r>
            <a:r>
              <a:rPr lang="en-US" sz="2000" dirty="0" err="1">
                <a:latin typeface="Trebuchet MS" panose="020B0603020202020204" pitchFamily="34" charset="0"/>
              </a:rPr>
              <a:t>tabelas</a:t>
            </a:r>
            <a:r>
              <a:rPr lang="en-US" sz="2000" dirty="0">
                <a:latin typeface="Trebuchet MS" panose="020B0603020202020204" pitchFamily="34" charset="0"/>
              </a:rPr>
              <a:t> </a:t>
            </a:r>
            <a:r>
              <a:rPr lang="en-US" sz="2000" dirty="0" err="1">
                <a:latin typeface="Trebuchet MS" panose="020B0603020202020204" pitchFamily="34" charset="0"/>
              </a:rPr>
              <a:t>são</a:t>
            </a:r>
            <a:r>
              <a:rPr lang="en-US" sz="2000" dirty="0">
                <a:latin typeface="Trebuchet MS" panose="020B0603020202020204" pitchFamily="34" charset="0"/>
              </a:rPr>
              <a:t> </a:t>
            </a:r>
            <a:r>
              <a:rPr lang="en-US" sz="2000" dirty="0" err="1">
                <a:latin typeface="Trebuchet MS" panose="020B0603020202020204" pitchFamily="34" charset="0"/>
              </a:rPr>
              <a:t>efetivamente</a:t>
            </a:r>
            <a:r>
              <a:rPr lang="en-US" sz="2000" dirty="0">
                <a:latin typeface="Trebuchet MS" panose="020B0603020202020204" pitchFamily="34" charset="0"/>
              </a:rPr>
              <a:t> </a:t>
            </a:r>
            <a:r>
              <a:rPr lang="en-US" sz="2000" dirty="0" err="1">
                <a:latin typeface="Trebuchet MS" panose="020B0603020202020204" pitchFamily="34" charset="0"/>
              </a:rPr>
              <a:t>necessárias</a:t>
            </a:r>
            <a:r>
              <a:rPr lang="en-US" sz="2000" dirty="0">
                <a:latin typeface="Trebuchet MS" panose="020B0603020202020204" pitchFamily="34" charset="0"/>
              </a:rPr>
              <a:t>.</a:t>
            </a: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a:t>
            </a:r>
            <a:endParaRPr lang="lt-LT" sz="1600" dirty="0">
              <a:latin typeface="Franklin Gothic Medium Cond" panose="020B0606030402020204" pitchFamily="34" charset="0"/>
            </a:endParaRPr>
          </a:p>
        </p:txBody>
      </p:sp>
      <p:sp>
        <p:nvSpPr>
          <p:cNvPr id="5" name="Content Placeholder 2"/>
          <p:cNvSpPr txBox="1">
            <a:spLocks/>
          </p:cNvSpPr>
          <p:nvPr/>
        </p:nvSpPr>
        <p:spPr>
          <a:xfrm>
            <a:off x="917448" y="4322889"/>
            <a:ext cx="10515600" cy="236232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spcBef>
                <a:spcPts val="600"/>
              </a:spcBef>
              <a:buFont typeface="+mj-lt"/>
              <a:buAutoNum type="arabicPeriod"/>
            </a:pPr>
            <a:r>
              <a:rPr lang="en-US" sz="2000" dirty="0">
                <a:latin typeface="Trebuchet MS" panose="020B0603020202020204" pitchFamily="34" charset="0"/>
              </a:rPr>
              <a:t>Each Entity maps to a Table/Relation</a:t>
            </a:r>
          </a:p>
          <a:p>
            <a:pPr marL="514350" indent="-514350">
              <a:spcBef>
                <a:spcPts val="600"/>
              </a:spcBef>
              <a:buFont typeface="+mj-lt"/>
              <a:buAutoNum type="arabicPeriod"/>
            </a:pPr>
            <a:r>
              <a:rPr lang="en-US" sz="2000" dirty="0">
                <a:latin typeface="Trebuchet MS" panose="020B0603020202020204" pitchFamily="34" charset="0"/>
              </a:rPr>
              <a:t>For each entity/table/relation identify the primary key</a:t>
            </a:r>
          </a:p>
          <a:p>
            <a:pPr marL="514350" indent="-514350">
              <a:spcBef>
                <a:spcPts val="600"/>
              </a:spcBef>
              <a:buFont typeface="+mj-lt"/>
              <a:buAutoNum type="arabicPeriod"/>
            </a:pPr>
            <a:r>
              <a:rPr lang="en-US" sz="2000" dirty="0">
                <a:latin typeface="Trebuchet MS" panose="020B0603020202020204" pitchFamily="34" charset="0"/>
              </a:rPr>
              <a:t>Map each N:N relationships to a Table/Relation</a:t>
            </a:r>
          </a:p>
          <a:p>
            <a:pPr marL="514350" indent="-514350">
              <a:spcBef>
                <a:spcPts val="600"/>
              </a:spcBef>
              <a:buFont typeface="+mj-lt"/>
              <a:buAutoNum type="arabicPeriod"/>
            </a:pPr>
            <a:r>
              <a:rPr lang="en-US" sz="2000" dirty="0">
                <a:latin typeface="Trebuchet MS" panose="020B0603020202020204" pitchFamily="34" charset="0"/>
              </a:rPr>
              <a:t>Identify the Attributes of the Tables located at the 1 side of 1:N relationships</a:t>
            </a:r>
          </a:p>
          <a:p>
            <a:pPr marL="514350" indent="-514350">
              <a:spcBef>
                <a:spcPts val="600"/>
              </a:spcBef>
              <a:buFont typeface="+mj-lt"/>
              <a:buAutoNum type="arabicPeriod"/>
            </a:pPr>
            <a:r>
              <a:rPr lang="en-US" sz="2000" dirty="0">
                <a:latin typeface="Trebuchet MS" panose="020B0603020202020204" pitchFamily="34" charset="0"/>
              </a:rPr>
              <a:t>Identify the Attributes of the remaining Tables; 1:N relationships are mapped by a foreign key</a:t>
            </a:r>
          </a:p>
          <a:p>
            <a:pPr marL="514350" indent="-514350">
              <a:spcBef>
                <a:spcPts val="600"/>
              </a:spcBef>
              <a:buFont typeface="+mj-lt"/>
              <a:buAutoNum type="arabicPeriod"/>
            </a:pPr>
            <a:r>
              <a:rPr lang="en-US" sz="2000" dirty="0">
                <a:latin typeface="Trebuchet MS" panose="020B0603020202020204" pitchFamily="34" charset="0"/>
              </a:rPr>
              <a:t>Assess whether 1:1 relationships among tables are really necessary.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 y="2864268"/>
            <a:ext cx="12002203" cy="2174076"/>
          </a:xfrm>
          <a:prstGeom prst="rect">
            <a:avLst/>
          </a:prstGeom>
          <a:ln w="57150">
            <a:solidFill>
              <a:srgbClr val="C00000"/>
            </a:solidFill>
          </a:ln>
        </p:spPr>
      </p:pic>
    </p:spTree>
    <p:extLst>
      <p:ext uri="{BB962C8B-B14F-4D97-AF65-F5344CB8AC3E}">
        <p14:creationId xmlns:p14="http://schemas.microsoft.com/office/powerpoint/2010/main" val="33812103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13561"/>
            <a:ext cx="11838432" cy="2721991"/>
          </a:xfrm>
          <a:solidFill>
            <a:schemeClr val="accent4">
              <a:lumMod val="20000"/>
              <a:lumOff val="80000"/>
            </a:schemeClr>
          </a:solidFill>
        </p:spPr>
        <p:txBody>
          <a:bodyPr>
            <a:noAutofit/>
          </a:bodyPr>
          <a:lstStyle/>
          <a:p>
            <a:pPr>
              <a:spcBef>
                <a:spcPts val="600"/>
              </a:spcBef>
            </a:pPr>
            <a:r>
              <a:rPr lang="pt-BR" sz="2000" dirty="0"/>
              <a:t>Processo guiado pelas </a:t>
            </a:r>
            <a:r>
              <a:rPr lang="pt-BR" sz="2000" b="1" dirty="0"/>
              <a:t>Dependências Funcionais </a:t>
            </a:r>
            <a:r>
              <a:rPr lang="pt-BR" sz="2000" dirty="0"/>
              <a:t>(DF) obervadas no UoD</a:t>
            </a:r>
          </a:p>
          <a:p>
            <a:pPr>
              <a:spcBef>
                <a:spcPts val="600"/>
              </a:spcBef>
            </a:pPr>
            <a:r>
              <a:rPr lang="pt-BR" sz="2000" dirty="0"/>
              <a:t>Garante consistência dos dados e reduz o potencial de ocorrência de anomalias aquando do processamento dos dados</a:t>
            </a:r>
          </a:p>
          <a:p>
            <a:pPr>
              <a:spcBef>
                <a:spcPts val="600"/>
              </a:spcBef>
            </a:pPr>
            <a:r>
              <a:rPr lang="pt-BR" sz="2000" dirty="0"/>
              <a:t>É um processo iterativo e incremental baseado nas </a:t>
            </a:r>
            <a:r>
              <a:rPr lang="pt-BR" sz="2000" b="1" dirty="0"/>
              <a:t>Formas Normais </a:t>
            </a:r>
            <a:r>
              <a:rPr lang="pt-BR" sz="2000" dirty="0"/>
              <a:t>(FN)</a:t>
            </a:r>
          </a:p>
          <a:p>
            <a:pPr>
              <a:spcBef>
                <a:spcPts val="600"/>
              </a:spcBef>
            </a:pPr>
            <a:r>
              <a:rPr lang="pt-BR" sz="2000" dirty="0"/>
              <a:t>Em cada iteração garante-se que o esquema relacional está numa determnada FN</a:t>
            </a:r>
          </a:p>
          <a:p>
            <a:pPr>
              <a:spcBef>
                <a:spcPts val="600"/>
              </a:spcBef>
            </a:pPr>
            <a:r>
              <a:rPr lang="pt-BR" sz="2000" dirty="0"/>
              <a:t>O processo de normalização recorre a três tipos de </a:t>
            </a:r>
            <a:r>
              <a:rPr lang="pt-BR" sz="2000" b="1" dirty="0"/>
              <a:t>dependências </a:t>
            </a:r>
            <a:r>
              <a:rPr lang="pt-BR" sz="2000" dirty="0"/>
              <a:t>entre os dados: </a:t>
            </a:r>
            <a:r>
              <a:rPr lang="pt-BR" sz="2000" b="1" dirty="0"/>
              <a:t>funcionais</a:t>
            </a:r>
            <a:r>
              <a:rPr lang="pt-BR" sz="2000" dirty="0"/>
              <a:t>, </a:t>
            </a:r>
            <a:r>
              <a:rPr lang="en-US" sz="2000" b="1" dirty="0" err="1"/>
              <a:t>multivalor</a:t>
            </a:r>
            <a:r>
              <a:rPr lang="en-US" sz="2000" b="1" dirty="0"/>
              <a:t> </a:t>
            </a:r>
            <a:r>
              <a:rPr lang="en-US" sz="2000" dirty="0"/>
              <a:t>e de </a:t>
            </a:r>
            <a:r>
              <a:rPr lang="en-US" sz="2000" b="1" dirty="0" err="1"/>
              <a:t>junção</a:t>
            </a:r>
            <a:endParaRPr lang="en-US" sz="2000" dirty="0"/>
          </a:p>
          <a:p>
            <a:pPr>
              <a:spcBef>
                <a:spcPts val="600"/>
              </a:spcBef>
            </a:pPr>
            <a:r>
              <a:rPr lang="pt-BR" sz="2000" dirty="0"/>
              <a:t>As dependências funcionais referem-se a </a:t>
            </a:r>
            <a:r>
              <a:rPr lang="pt-BR" sz="2000" b="1" dirty="0"/>
              <a:t>semântica dos dados </a:t>
            </a:r>
            <a:r>
              <a:rPr lang="pt-BR" sz="2000" dirty="0"/>
              <a:t>e não ao seu conteúdo.</a:t>
            </a:r>
            <a:endParaRPr lang="en-US" sz="2000" dirty="0">
              <a:solidFill>
                <a:srgbClr val="FF0000"/>
              </a:solidFill>
              <a:latin typeface="Trebuchet MS" panose="020B0603020202020204" pitchFamily="34" charset="0"/>
            </a:endParaRPr>
          </a:p>
        </p:txBody>
      </p:sp>
      <p:sp>
        <p:nvSpPr>
          <p:cNvPr id="5" name="Content Placeholder 2"/>
          <p:cNvSpPr txBox="1">
            <a:spLocks/>
          </p:cNvSpPr>
          <p:nvPr/>
        </p:nvSpPr>
        <p:spPr>
          <a:xfrm>
            <a:off x="219456" y="4170490"/>
            <a:ext cx="11838432" cy="261518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000" dirty="0">
                <a:solidFill>
                  <a:srgbClr val="002060"/>
                </a:solidFill>
              </a:rPr>
              <a:t>Process guided by the </a:t>
            </a:r>
            <a:r>
              <a:rPr lang="en-US" sz="2000" b="1" dirty="0">
                <a:solidFill>
                  <a:srgbClr val="002060"/>
                </a:solidFill>
              </a:rPr>
              <a:t>Functional Dependencies</a:t>
            </a:r>
            <a:r>
              <a:rPr lang="en-US" sz="2000" dirty="0">
                <a:solidFill>
                  <a:srgbClr val="002060"/>
                </a:solidFill>
              </a:rPr>
              <a:t> (FD) observed in the </a:t>
            </a:r>
            <a:r>
              <a:rPr lang="en-US" sz="2000" dirty="0" err="1">
                <a:solidFill>
                  <a:srgbClr val="002060"/>
                </a:solidFill>
              </a:rPr>
              <a:t>UoD</a:t>
            </a:r>
            <a:endParaRPr lang="en-US" sz="2000" dirty="0">
              <a:solidFill>
                <a:srgbClr val="002060"/>
              </a:solidFill>
            </a:endParaRPr>
          </a:p>
          <a:p>
            <a:pPr>
              <a:spcBef>
                <a:spcPts val="600"/>
              </a:spcBef>
            </a:pPr>
            <a:r>
              <a:rPr lang="en-US" sz="2000" dirty="0">
                <a:solidFill>
                  <a:srgbClr val="002060"/>
                </a:solidFill>
              </a:rPr>
              <a:t>Ensures data consistency and reduces the potential for anomalies when processing data</a:t>
            </a:r>
          </a:p>
          <a:p>
            <a:pPr>
              <a:spcBef>
                <a:spcPts val="600"/>
              </a:spcBef>
            </a:pPr>
            <a:r>
              <a:rPr lang="en-US" sz="2000" dirty="0">
                <a:solidFill>
                  <a:srgbClr val="002060"/>
                </a:solidFill>
              </a:rPr>
              <a:t>It is an iterative and incremental process based on </a:t>
            </a:r>
            <a:r>
              <a:rPr lang="en-US" sz="2000" b="1" dirty="0">
                <a:solidFill>
                  <a:srgbClr val="002060"/>
                </a:solidFill>
              </a:rPr>
              <a:t>Normal Forms </a:t>
            </a:r>
            <a:r>
              <a:rPr lang="en-US" sz="2000" dirty="0">
                <a:solidFill>
                  <a:srgbClr val="002060"/>
                </a:solidFill>
              </a:rPr>
              <a:t>(NF)</a:t>
            </a:r>
          </a:p>
          <a:p>
            <a:pPr>
              <a:spcBef>
                <a:spcPts val="600"/>
              </a:spcBef>
            </a:pPr>
            <a:r>
              <a:rPr lang="en-US" sz="2000" dirty="0">
                <a:solidFill>
                  <a:srgbClr val="002060"/>
                </a:solidFill>
              </a:rPr>
              <a:t>In each iteration it is guaranteed that the relational schema is in a certain FN</a:t>
            </a:r>
          </a:p>
          <a:p>
            <a:pPr>
              <a:spcBef>
                <a:spcPts val="600"/>
              </a:spcBef>
            </a:pPr>
            <a:r>
              <a:rPr lang="en-US" sz="2000" dirty="0">
                <a:solidFill>
                  <a:srgbClr val="002060"/>
                </a:solidFill>
              </a:rPr>
              <a:t>The normalization process uses </a:t>
            </a:r>
            <a:r>
              <a:rPr lang="en-US" sz="2000" b="1" dirty="0">
                <a:solidFill>
                  <a:srgbClr val="002060"/>
                </a:solidFill>
              </a:rPr>
              <a:t>three types of dependencies </a:t>
            </a:r>
            <a:r>
              <a:rPr lang="en-US" sz="2000" dirty="0">
                <a:solidFill>
                  <a:srgbClr val="002060"/>
                </a:solidFill>
              </a:rPr>
              <a:t>between data: </a:t>
            </a:r>
            <a:r>
              <a:rPr lang="en-US" sz="2000" b="1" dirty="0">
                <a:solidFill>
                  <a:srgbClr val="002060"/>
                </a:solidFill>
              </a:rPr>
              <a:t>functional</a:t>
            </a:r>
            <a:r>
              <a:rPr lang="en-US" sz="2000" dirty="0">
                <a:solidFill>
                  <a:srgbClr val="002060"/>
                </a:solidFill>
              </a:rPr>
              <a:t>, </a:t>
            </a:r>
            <a:r>
              <a:rPr lang="en-US" sz="2000" b="1" dirty="0">
                <a:solidFill>
                  <a:srgbClr val="002060"/>
                </a:solidFill>
              </a:rPr>
              <a:t>multivalued</a:t>
            </a:r>
            <a:r>
              <a:rPr lang="en-US" sz="2000" dirty="0">
                <a:solidFill>
                  <a:srgbClr val="002060"/>
                </a:solidFill>
              </a:rPr>
              <a:t>, and </a:t>
            </a:r>
            <a:r>
              <a:rPr lang="en-US" sz="2000" b="1" dirty="0">
                <a:solidFill>
                  <a:srgbClr val="002060"/>
                </a:solidFill>
              </a:rPr>
              <a:t>join</a:t>
            </a:r>
          </a:p>
          <a:p>
            <a:pPr>
              <a:spcBef>
                <a:spcPts val="600"/>
              </a:spcBef>
            </a:pPr>
            <a:r>
              <a:rPr lang="en-US" sz="2000" dirty="0">
                <a:solidFill>
                  <a:srgbClr val="002060"/>
                </a:solidFill>
              </a:rPr>
              <a:t>Functional dependencies refer to the </a:t>
            </a:r>
            <a:r>
              <a:rPr lang="en-US" sz="2000" b="1" dirty="0">
                <a:solidFill>
                  <a:srgbClr val="002060"/>
                </a:solidFill>
              </a:rPr>
              <a:t>semantics of the data </a:t>
            </a:r>
            <a:r>
              <a:rPr lang="en-US" sz="2000" dirty="0">
                <a:solidFill>
                  <a:srgbClr val="002060"/>
                </a:solidFill>
              </a:rPr>
              <a:t>and not its content.</a:t>
            </a:r>
            <a:endParaRPr lang="en-US" sz="2000" dirty="0">
              <a:solidFill>
                <a:srgbClr val="00206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a:solidFill>
                  <a:srgbClr val="002060"/>
                </a:solidFill>
              </a:rPr>
              <a:t>Normalização</a:t>
            </a:r>
            <a:br>
              <a:rPr lang="en-US" sz="4000" dirty="0">
                <a:solidFill>
                  <a:srgbClr val="002060"/>
                </a:solidFill>
              </a:rPr>
            </a:br>
            <a:r>
              <a:rPr lang="en-US" sz="4000" i="1" dirty="0">
                <a:solidFill>
                  <a:schemeClr val="tx1">
                    <a:lumMod val="65000"/>
                    <a:lumOff val="35000"/>
                  </a:schemeClr>
                </a:solidFill>
              </a:rPr>
              <a:t>Data </a:t>
            </a:r>
            <a:r>
              <a:rPr lang="en-US" sz="4000" i="1" dirty="0" err="1">
                <a:solidFill>
                  <a:schemeClr val="tx1">
                    <a:lumMod val="65000"/>
                    <a:lumOff val="35000"/>
                  </a:schemeClr>
                </a:solidFill>
              </a:rPr>
              <a:t>Normalisation</a:t>
            </a:r>
            <a:endParaRPr lang="en-US" i="1" dirty="0">
              <a:solidFill>
                <a:schemeClr val="tx1">
                  <a:lumMod val="65000"/>
                  <a:lumOff val="35000"/>
                </a:schemeClr>
              </a:solidFill>
            </a:endParaRPr>
          </a:p>
        </p:txBody>
      </p:sp>
    </p:spTree>
    <p:extLst>
      <p:ext uri="{BB962C8B-B14F-4D97-AF65-F5344CB8AC3E}">
        <p14:creationId xmlns:p14="http://schemas.microsoft.com/office/powerpoint/2010/main" val="16495993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13561"/>
            <a:ext cx="11838432" cy="2721991"/>
          </a:xfrm>
          <a:solidFill>
            <a:schemeClr val="accent4">
              <a:lumMod val="20000"/>
              <a:lumOff val="80000"/>
            </a:schemeClr>
          </a:solidFill>
        </p:spPr>
        <p:txBody>
          <a:bodyPr>
            <a:noAutofit/>
          </a:bodyPr>
          <a:lstStyle/>
          <a:p>
            <a:pPr>
              <a:spcBef>
                <a:spcPts val="600"/>
              </a:spcBef>
            </a:pPr>
            <a:r>
              <a:rPr lang="pt-BR" sz="2400" dirty="0"/>
              <a:t>Numa relação R, diz-se que o atributo Y é funcionalmente dependente de X, (X, Y) ε R, se e só se, em qualquer instante, cada valor de X em R tem associado um único valor de Y em R</a:t>
            </a:r>
          </a:p>
          <a:p>
            <a:pPr marL="0" indent="0">
              <a:spcBef>
                <a:spcPts val="600"/>
              </a:spcBef>
              <a:buNone/>
            </a:pPr>
            <a:endParaRPr lang="pt-BR" sz="2400" dirty="0"/>
          </a:p>
          <a:p>
            <a:pPr marL="0" indent="0">
              <a:spcBef>
                <a:spcPts val="600"/>
              </a:spcBef>
              <a:buNone/>
            </a:pPr>
            <a:r>
              <a:rPr lang="pt-BR" sz="2400" dirty="0"/>
              <a:t>		X </a:t>
            </a:r>
            <a:r>
              <a:rPr lang="pt-BR" sz="2400" dirty="0">
                <a:sym typeface="Wingdings" panose="05000000000000000000" pitchFamily="2" charset="2"/>
              </a:rPr>
              <a:t></a:t>
            </a:r>
            <a:r>
              <a:rPr lang="pt-BR" sz="2400" dirty="0"/>
              <a:t> Y, X e Y são conjuntos de atributos de R</a:t>
            </a:r>
          </a:p>
          <a:p>
            <a:pPr marL="0" indent="0">
              <a:spcBef>
                <a:spcPts val="600"/>
              </a:spcBef>
              <a:buNone/>
            </a:pPr>
            <a:endParaRPr lang="pt-BR" sz="2400" dirty="0"/>
          </a:p>
          <a:p>
            <a:pPr>
              <a:spcBef>
                <a:spcPts val="600"/>
              </a:spcBef>
            </a:pPr>
            <a:r>
              <a:rPr lang="pt-BR" sz="2400" dirty="0"/>
              <a:t>A chave primária de uma relação determina todos os seus atributos, i.e., todos os atributos de uma relação são funcionalmente dependentes da chave.</a:t>
            </a:r>
            <a:endParaRPr lang="en-US" sz="2400" dirty="0">
              <a:solidFill>
                <a:srgbClr val="FF0000"/>
              </a:solidFill>
              <a:latin typeface="Trebuchet MS" panose="020B0603020202020204" pitchFamily="34" charset="0"/>
            </a:endParaRPr>
          </a:p>
        </p:txBody>
      </p:sp>
      <p:sp>
        <p:nvSpPr>
          <p:cNvPr id="5" name="Content Placeholder 2"/>
          <p:cNvSpPr txBox="1">
            <a:spLocks/>
          </p:cNvSpPr>
          <p:nvPr/>
        </p:nvSpPr>
        <p:spPr>
          <a:xfrm>
            <a:off x="219456" y="4170490"/>
            <a:ext cx="11838432" cy="261518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a:solidFill>
                  <a:srgbClr val="002060"/>
                </a:solidFill>
              </a:rPr>
              <a:t>In a relation R, the attribute Y is said to be functionally dependent on X, (X, Y) ε R, if and only if, at any time, each value of X in R has associated a single value of Y in R</a:t>
            </a:r>
          </a:p>
          <a:p>
            <a:pPr>
              <a:spcBef>
                <a:spcPts val="600"/>
              </a:spcBef>
            </a:pPr>
            <a:endParaRPr lang="en-US" sz="2400" dirty="0">
              <a:solidFill>
                <a:srgbClr val="002060"/>
              </a:solidFill>
            </a:endParaRPr>
          </a:p>
          <a:p>
            <a:pPr marL="0" indent="0">
              <a:spcBef>
                <a:spcPts val="600"/>
              </a:spcBef>
              <a:buNone/>
            </a:pPr>
            <a:r>
              <a:rPr lang="en-US" sz="2400" dirty="0">
                <a:solidFill>
                  <a:srgbClr val="002060"/>
                </a:solidFill>
              </a:rPr>
              <a:t>		X </a:t>
            </a:r>
            <a:r>
              <a:rPr lang="en-US" sz="2400" dirty="0">
                <a:solidFill>
                  <a:srgbClr val="002060"/>
                </a:solidFill>
                <a:sym typeface="Wingdings" panose="05000000000000000000" pitchFamily="2" charset="2"/>
              </a:rPr>
              <a:t></a:t>
            </a:r>
            <a:r>
              <a:rPr lang="en-US" sz="2400" dirty="0">
                <a:solidFill>
                  <a:srgbClr val="002060"/>
                </a:solidFill>
              </a:rPr>
              <a:t> Y, X and Y are sets of attributes of R</a:t>
            </a:r>
          </a:p>
          <a:p>
            <a:pPr>
              <a:spcBef>
                <a:spcPts val="600"/>
              </a:spcBef>
            </a:pPr>
            <a:endParaRPr lang="en-US" sz="2400" dirty="0">
              <a:solidFill>
                <a:srgbClr val="002060"/>
              </a:solidFill>
            </a:endParaRPr>
          </a:p>
          <a:p>
            <a:pPr>
              <a:spcBef>
                <a:spcPts val="600"/>
              </a:spcBef>
            </a:pPr>
            <a:r>
              <a:rPr lang="en-US" sz="2400" dirty="0">
                <a:solidFill>
                  <a:srgbClr val="002060"/>
                </a:solidFill>
              </a:rPr>
              <a:t>The primary key of a relationship determines all of its attributes, i.e., all attributes of a relationship are functionally dependent on the key.</a:t>
            </a:r>
            <a:endParaRPr lang="en-US" sz="2400" dirty="0">
              <a:solidFill>
                <a:srgbClr val="00206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br>
              <a:rPr lang="en-US" sz="4000" dirty="0">
                <a:solidFill>
                  <a:srgbClr val="002060"/>
                </a:solidFill>
              </a:rPr>
            </a:br>
            <a:r>
              <a:rPr lang="en-US" sz="4000" i="1" dirty="0">
                <a:solidFill>
                  <a:schemeClr val="tx1">
                    <a:lumMod val="65000"/>
                    <a:lumOff val="35000"/>
                  </a:schemeClr>
                </a:solidFill>
              </a:rPr>
              <a:t>Functional Dependency</a:t>
            </a:r>
            <a:endParaRPr lang="en-US" i="1" dirty="0">
              <a:solidFill>
                <a:schemeClr val="tx1">
                  <a:lumMod val="65000"/>
                  <a:lumOff val="35000"/>
                </a:schemeClr>
              </a:solidFill>
            </a:endParaRPr>
          </a:p>
        </p:txBody>
      </p:sp>
    </p:spTree>
    <p:extLst>
      <p:ext uri="{BB962C8B-B14F-4D97-AF65-F5344CB8AC3E}">
        <p14:creationId xmlns:p14="http://schemas.microsoft.com/office/powerpoint/2010/main" val="6473311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63168" y="1474279"/>
            <a:ext cx="4495240" cy="496309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1800" dirty="0"/>
              <a:t>Uma dependência multivalor só se verifica nos casos em que a relação tem pelo </a:t>
            </a:r>
            <a:r>
              <a:rPr lang="en-US" sz="1800" dirty="0" err="1"/>
              <a:t>menos</a:t>
            </a:r>
            <a:r>
              <a:rPr lang="en-US" sz="1800" dirty="0"/>
              <a:t> 3 </a:t>
            </a:r>
            <a:r>
              <a:rPr lang="en-US" sz="1800" dirty="0" err="1"/>
              <a:t>atributos</a:t>
            </a:r>
            <a:endParaRPr lang="en-US" sz="1800" dirty="0"/>
          </a:p>
          <a:p>
            <a:r>
              <a:rPr lang="pt-BR" sz="1800" dirty="0"/>
              <a:t>Numa relacao R, o atributo Y tem uma dependência multivalor relativamente a X (X, Y </a:t>
            </a:r>
            <a:r>
              <a:rPr lang="el-GR" sz="1800" dirty="0"/>
              <a:t>ε</a:t>
            </a:r>
            <a:r>
              <a:rPr lang="pt-BR" sz="1800" dirty="0"/>
              <a:t> R), sse para cada par de tuplos de R contendo os mesmos valores em X, também existe um par de tuplos de R correspondentes a troca dos </a:t>
            </a:r>
            <a:r>
              <a:rPr lang="es-ES" sz="1800" dirty="0"/>
              <a:t>valores de Y no par original</a:t>
            </a:r>
          </a:p>
          <a:p>
            <a:r>
              <a:rPr lang="pt-BR" sz="1800" dirty="0"/>
              <a:t>Os tuplos que não tem valores repetidos, satisfazem por redução esta regra</a:t>
            </a:r>
          </a:p>
          <a:p>
            <a:pPr lvl="1"/>
            <a:r>
              <a:rPr lang="pt-BR" sz="1600" dirty="0"/>
              <a:t>Consideremos a relação R = {a, b, c}</a:t>
            </a:r>
          </a:p>
          <a:p>
            <a:pPr lvl="1"/>
            <a:r>
              <a:rPr lang="pt-BR" sz="1600" dirty="0"/>
              <a:t>Existem 2 depend</a:t>
            </a:r>
            <a:r>
              <a:rPr lang="en-US" sz="1600" dirty="0"/>
              <a:t>ê</a:t>
            </a:r>
            <a:r>
              <a:rPr lang="pt-BR" sz="1600" dirty="0"/>
              <a:t>ncias multivalor</a:t>
            </a:r>
          </a:p>
          <a:p>
            <a:pPr lvl="1"/>
            <a:r>
              <a:rPr lang="en-US" sz="1600" dirty="0"/>
              <a:t>R: a -&gt;&gt; b</a:t>
            </a:r>
          </a:p>
          <a:p>
            <a:pPr lvl="1"/>
            <a:r>
              <a:rPr lang="en-US" sz="1600" dirty="0"/>
              <a:t>R: a -&gt;&gt; c</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018" y="4005072"/>
            <a:ext cx="1903976" cy="2432304"/>
          </a:xfrm>
          <a:prstGeom prst="rect">
            <a:avLst/>
          </a:prstGeom>
        </p:spPr>
      </p:pic>
      <p:sp>
        <p:nvSpPr>
          <p:cNvPr id="7"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Dependência</a:t>
            </a:r>
            <a:r>
              <a:rPr lang="en-US" sz="3600" b="1" dirty="0">
                <a:solidFill>
                  <a:srgbClr val="B38808"/>
                </a:solidFill>
                <a:latin typeface="Trebuchet MS" panose="020B0603020202020204" pitchFamily="34" charset="0"/>
              </a:rPr>
              <a:t> </a:t>
            </a:r>
            <a:r>
              <a:rPr lang="en-US" sz="3600" b="1" dirty="0" err="1">
                <a:solidFill>
                  <a:srgbClr val="B38808"/>
                </a:solidFill>
                <a:latin typeface="Trebuchet MS" panose="020B0603020202020204" pitchFamily="34" charset="0"/>
              </a:rPr>
              <a:t>Multivalor</a:t>
            </a:r>
            <a:br>
              <a:rPr lang="en-US" sz="3600" b="1" dirty="0">
                <a:solidFill>
                  <a:srgbClr val="B38808"/>
                </a:solidFill>
                <a:latin typeface="Trebuchet MS" panose="020B0603020202020204" pitchFamily="34" charset="0"/>
              </a:rPr>
            </a:br>
            <a:r>
              <a:rPr lang="en-US" sz="3600" b="1" i="1" dirty="0" err="1">
                <a:solidFill>
                  <a:schemeClr val="tx1">
                    <a:lumMod val="65000"/>
                    <a:lumOff val="35000"/>
                  </a:schemeClr>
                </a:solidFill>
                <a:latin typeface="Trebuchet MS" panose="020B0603020202020204" pitchFamily="34" charset="0"/>
              </a:rPr>
              <a:t>Multivalue</a:t>
            </a:r>
            <a:r>
              <a:rPr lang="en-US" sz="3600" b="1" i="1" dirty="0">
                <a:solidFill>
                  <a:schemeClr val="tx1">
                    <a:lumMod val="65000"/>
                    <a:lumOff val="35000"/>
                  </a:schemeClr>
                </a:solidFill>
                <a:latin typeface="Trebuchet MS" panose="020B0603020202020204" pitchFamily="34" charset="0"/>
              </a:rPr>
              <a:t> Dependency</a:t>
            </a:r>
            <a:endParaRPr lang="lt-LT" sz="3600" b="1" i="1" dirty="0">
              <a:solidFill>
                <a:schemeClr val="tx1">
                  <a:lumMod val="65000"/>
                  <a:lumOff val="35000"/>
                </a:schemeClr>
              </a:solidFill>
              <a:latin typeface="Trebuchet MS" panose="020B0603020202020204" pitchFamily="34" charset="0"/>
            </a:endParaRPr>
          </a:p>
        </p:txBody>
      </p:sp>
      <p:sp>
        <p:nvSpPr>
          <p:cNvPr id="8" name="Content Placeholder 2"/>
          <p:cNvSpPr txBox="1">
            <a:spLocks/>
          </p:cNvSpPr>
          <p:nvPr/>
        </p:nvSpPr>
        <p:spPr>
          <a:xfrm>
            <a:off x="5603593" y="1474279"/>
            <a:ext cx="4495240" cy="4963097"/>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 </a:t>
            </a:r>
            <a:r>
              <a:rPr lang="en-US" sz="1800" dirty="0" err="1"/>
              <a:t>multivalue</a:t>
            </a:r>
            <a:r>
              <a:rPr lang="en-US" sz="1800" dirty="0"/>
              <a:t> dependency is only verified in cases where the relationship has at least 3 attributes.</a:t>
            </a:r>
          </a:p>
          <a:p>
            <a:r>
              <a:rPr lang="en-US" sz="1800" dirty="0"/>
              <a:t>In a relation R, the attribute Y has a multivalued dependence on X (X, Y ε R), </a:t>
            </a:r>
            <a:r>
              <a:rPr lang="en-US" sz="1800" dirty="0" err="1"/>
              <a:t>iff</a:t>
            </a:r>
            <a:r>
              <a:rPr lang="en-US" sz="1800" dirty="0"/>
              <a:t> for each pair of tuples of R containing the same values in X, there is also a pair of tuples of R corresponding to the exchange of values of Y in the original pair</a:t>
            </a:r>
          </a:p>
          <a:p>
            <a:r>
              <a:rPr lang="en-US" sz="1800" dirty="0"/>
              <a:t>Tuples that do not have repeated values satisfy this rule by reduction.</a:t>
            </a:r>
          </a:p>
          <a:p>
            <a:pPr lvl="1"/>
            <a:r>
              <a:rPr lang="pt-BR" sz="1600" dirty="0"/>
              <a:t>Relation R = {a, b, c}</a:t>
            </a:r>
          </a:p>
          <a:p>
            <a:pPr lvl="1"/>
            <a:r>
              <a:rPr lang="pt-BR" sz="1600" dirty="0"/>
              <a:t>has 2 </a:t>
            </a:r>
            <a:r>
              <a:rPr lang="en-US" sz="1600" dirty="0" err="1"/>
              <a:t>multivalue</a:t>
            </a:r>
            <a:r>
              <a:rPr lang="en-US" sz="1600" dirty="0"/>
              <a:t> dependencies</a:t>
            </a:r>
            <a:endParaRPr lang="pt-BR" sz="1600" dirty="0"/>
          </a:p>
          <a:p>
            <a:pPr lvl="1"/>
            <a:r>
              <a:rPr lang="en-US" sz="1600" dirty="0"/>
              <a:t>R: a -&gt;&gt; b</a:t>
            </a:r>
          </a:p>
          <a:p>
            <a:pPr lvl="1"/>
            <a:r>
              <a:rPr lang="en-US" sz="1600" dirty="0"/>
              <a:t>R: a -&gt;&gt; c</a:t>
            </a:r>
          </a:p>
        </p:txBody>
      </p:sp>
    </p:spTree>
    <p:extLst>
      <p:ext uri="{BB962C8B-B14F-4D97-AF65-F5344CB8AC3E}">
        <p14:creationId xmlns:p14="http://schemas.microsoft.com/office/powerpoint/2010/main" val="28409142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63168" y="1474278"/>
            <a:ext cx="4607208" cy="531840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000" dirty="0"/>
              <a:t>Uma dependência de junção numa relação só existe quando, dadas algumas projeções sobre a relação, apenas é possível reconstruir a relação inicial através de algumas junções especificas, mas não de todas</a:t>
            </a:r>
          </a:p>
          <a:p>
            <a:r>
              <a:rPr lang="pt-BR" sz="2000" dirty="0"/>
              <a:t>Consideremos a relacao R = {a, b, c} e três projeções:</a:t>
            </a:r>
          </a:p>
          <a:p>
            <a:pPr lvl="1"/>
            <a:r>
              <a:rPr lang="en-US" sz="1800" dirty="0"/>
              <a:t>P1 = {a, b}, P2 = {a, c}, P3 = {b, c}</a:t>
            </a:r>
          </a:p>
          <a:p>
            <a:pPr lvl="1"/>
            <a:r>
              <a:rPr lang="pt-BR" sz="1800" dirty="0"/>
              <a:t>Se não é possível reconstruir a relação unicamente com </a:t>
            </a:r>
            <a:r>
              <a:rPr lang="en-US" sz="1800" dirty="0"/>
              <a:t>P1 e P2 </a:t>
            </a:r>
            <a:r>
              <a:rPr lang="en-US" sz="1800" dirty="0" err="1"/>
              <a:t>ou</a:t>
            </a:r>
            <a:r>
              <a:rPr lang="en-US" sz="1800" dirty="0"/>
              <a:t> com P2 e P3 </a:t>
            </a:r>
            <a:r>
              <a:rPr lang="en-US" sz="1800" dirty="0" err="1"/>
              <a:t>ou</a:t>
            </a:r>
            <a:r>
              <a:rPr lang="en-US" sz="1800" dirty="0"/>
              <a:t> com P1 e P3</a:t>
            </a:r>
          </a:p>
          <a:p>
            <a:pPr lvl="1"/>
            <a:r>
              <a:rPr lang="pt-BR" sz="1800" dirty="0"/>
              <a:t>E se for possível reconstruí-la apenas com, por exemplo, P1, P2 e P3, então</a:t>
            </a:r>
          </a:p>
          <a:p>
            <a:pPr lvl="1"/>
            <a:r>
              <a:rPr lang="pt-BR" sz="1800" dirty="0"/>
              <a:t>Diz-se que R possui uma </a:t>
            </a:r>
            <a:r>
              <a:rPr lang="pt-BR" sz="1800" b="1" dirty="0"/>
              <a:t>dependência de junção</a:t>
            </a:r>
            <a:endParaRPr lang="en-US" sz="1800" b="1" dirty="0"/>
          </a:p>
        </p:txBody>
      </p:sp>
      <p:sp>
        <p:nvSpPr>
          <p:cNvPr id="5" name="Content Placeholder 2"/>
          <p:cNvSpPr txBox="1">
            <a:spLocks/>
          </p:cNvSpPr>
          <p:nvPr/>
        </p:nvSpPr>
        <p:spPr>
          <a:xfrm>
            <a:off x="6014139" y="1474278"/>
            <a:ext cx="4607208" cy="5318408"/>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 join dependency on a relation only exists when, given some projections about the relation, it is only possible to reconstruct the initial relation through some specific joins, but not all.</a:t>
            </a:r>
          </a:p>
          <a:p>
            <a:r>
              <a:rPr lang="en-US" sz="2400" dirty="0"/>
              <a:t>Let us consider the relation R = {a, b, c} and three projections:</a:t>
            </a:r>
          </a:p>
          <a:p>
            <a:pPr lvl="1"/>
            <a:r>
              <a:rPr lang="en-US" sz="2000" dirty="0"/>
              <a:t>P1 = {a, b}, P2 = {a, c}, P3 = {b, c}</a:t>
            </a:r>
          </a:p>
          <a:p>
            <a:pPr lvl="1"/>
            <a:r>
              <a:rPr lang="en-US" sz="2000" dirty="0"/>
              <a:t>If it is not possible to reconstruct the relationship only with P1 and P2 or with P2 and P3 or with P1 and P3</a:t>
            </a:r>
          </a:p>
          <a:p>
            <a:pPr lvl="1"/>
            <a:r>
              <a:rPr lang="en-US" sz="2000" dirty="0"/>
              <a:t>And if it is possible to reconstruct it only with, for example, P1, P2 and P3, then</a:t>
            </a:r>
          </a:p>
          <a:p>
            <a:pPr lvl="1"/>
            <a:r>
              <a:rPr lang="pt-BR" sz="2000" dirty="0"/>
              <a:t>R is said to have a </a:t>
            </a:r>
            <a:r>
              <a:rPr lang="pt-BR" sz="2000" b="1" dirty="0"/>
              <a:t>join dependency</a:t>
            </a:r>
            <a:endParaRPr lang="en-US" sz="2000" b="1" dirty="0"/>
          </a:p>
        </p:txBody>
      </p:sp>
      <p:sp>
        <p:nvSpPr>
          <p:cNvPr id="7"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Dependência</a:t>
            </a:r>
            <a:r>
              <a:rPr lang="en-US" sz="3600" b="1" dirty="0">
                <a:solidFill>
                  <a:srgbClr val="B38808"/>
                </a:solidFill>
                <a:latin typeface="Trebuchet MS" panose="020B0603020202020204" pitchFamily="34" charset="0"/>
              </a:rPr>
              <a:t> de </a:t>
            </a:r>
            <a:r>
              <a:rPr lang="en-US" sz="3600" b="1" dirty="0" err="1">
                <a:solidFill>
                  <a:srgbClr val="B38808"/>
                </a:solidFill>
                <a:latin typeface="Trebuchet MS" panose="020B0603020202020204" pitchFamily="34" charset="0"/>
              </a:rPr>
              <a:t>Junção</a:t>
            </a:r>
            <a:br>
              <a:rPr lang="en-US" sz="3600" b="1" dirty="0">
                <a:solidFill>
                  <a:srgbClr val="B38808"/>
                </a:solidFill>
                <a:latin typeface="Trebuchet MS" panose="020B0603020202020204" pitchFamily="34" charset="0"/>
              </a:rPr>
            </a:br>
            <a:r>
              <a:rPr lang="en-US" sz="3600" b="1" i="1" dirty="0">
                <a:solidFill>
                  <a:schemeClr val="tx1">
                    <a:lumMod val="65000"/>
                    <a:lumOff val="35000"/>
                  </a:schemeClr>
                </a:solidFill>
                <a:latin typeface="Trebuchet MS" panose="020B0603020202020204" pitchFamily="34" charset="0"/>
              </a:rPr>
              <a:t>Join Dependency</a:t>
            </a:r>
            <a:endParaRPr lang="lt-LT" sz="3600" b="1" i="1"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14920468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Formas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Normais</a:t>
            </a:r>
            <a:endParaRPr lang="lt-LT" b="1" dirty="0">
              <a:solidFill>
                <a:srgbClr val="B38808"/>
              </a:solidFill>
              <a:latin typeface="Trebuchet MS" panose="020B0603020202020204" pitchFamily="34" charset="0"/>
            </a:endParaRPr>
          </a:p>
        </p:txBody>
      </p:sp>
      <p:sp>
        <p:nvSpPr>
          <p:cNvPr id="3" name="Content Placeholder 2"/>
          <p:cNvSpPr>
            <a:spLocks noGrp="1"/>
          </p:cNvSpPr>
          <p:nvPr>
            <p:ph idx="1"/>
          </p:nvPr>
        </p:nvSpPr>
        <p:spPr/>
        <p:txBody>
          <a:bodyPr>
            <a:noAutofit/>
          </a:bodyPr>
          <a:lstStyle/>
          <a:p>
            <a:r>
              <a:rPr lang="pt-BR" dirty="0"/>
              <a:t>Com base nas dependências funcionais, dependências multivalor e dependências de junção define-se o processo de normalização de dados gerando modelos relacionais de dados</a:t>
            </a:r>
          </a:p>
          <a:p>
            <a:r>
              <a:rPr lang="pt-BR" dirty="0"/>
              <a:t>Definem-se cinco formas normais, da FN1 à FN5 e</a:t>
            </a:r>
          </a:p>
          <a:p>
            <a:r>
              <a:rPr lang="pt-BR" dirty="0"/>
              <a:t>Uma Forma Normal intermédia, entre a FN3 e a FN4: Forma Normal de Boyce-Codd</a:t>
            </a:r>
          </a:p>
          <a:p>
            <a:r>
              <a:rPr lang="pt-BR" dirty="0"/>
              <a:t>Na prática, na maioria dos casos, opta-se por modelos na FN3 ou na </a:t>
            </a:r>
            <a:r>
              <a:rPr lang="en-US" dirty="0"/>
              <a:t>Forma Normal de Boyce-</a:t>
            </a:r>
            <a:r>
              <a:rPr lang="en-US" dirty="0" err="1"/>
              <a:t>Codd</a:t>
            </a:r>
            <a:endParaRPr lang="en-US" dirty="0"/>
          </a:p>
          <a:p>
            <a:r>
              <a:rPr lang="en-US" dirty="0"/>
              <a:t>À </a:t>
            </a:r>
            <a:r>
              <a:rPr lang="en-US" dirty="0" err="1"/>
              <a:t>medida</a:t>
            </a:r>
            <a:r>
              <a:rPr lang="en-US" dirty="0"/>
              <a:t> que se </a:t>
            </a:r>
            <a:r>
              <a:rPr lang="en-US" dirty="0" err="1"/>
              <a:t>progride</a:t>
            </a:r>
            <a:r>
              <a:rPr lang="en-US" dirty="0"/>
              <a:t> </a:t>
            </a:r>
            <a:r>
              <a:rPr lang="en-US" dirty="0" err="1"/>
              <a:t>na</a:t>
            </a:r>
            <a:r>
              <a:rPr lang="en-US" dirty="0"/>
              <a:t> </a:t>
            </a:r>
            <a:r>
              <a:rPr lang="en-US" dirty="0" err="1"/>
              <a:t>sequência</a:t>
            </a:r>
            <a:r>
              <a:rPr lang="en-US" dirty="0"/>
              <a:t> de </a:t>
            </a:r>
            <a:r>
              <a:rPr lang="en-US" dirty="0" err="1"/>
              <a:t>formas</a:t>
            </a:r>
            <a:r>
              <a:rPr lang="en-US" dirty="0"/>
              <a:t> </a:t>
            </a:r>
            <a:r>
              <a:rPr lang="en-US" dirty="0" err="1"/>
              <a:t>normais</a:t>
            </a:r>
            <a:r>
              <a:rPr lang="en-US" dirty="0"/>
              <a:t>, da FN1 para a FN5, </a:t>
            </a:r>
            <a:r>
              <a:rPr lang="en-US" dirty="0" err="1"/>
              <a:t>vamos</a:t>
            </a:r>
            <a:r>
              <a:rPr lang="en-US" dirty="0"/>
              <a:t> </a:t>
            </a:r>
            <a:r>
              <a:rPr lang="en-US" dirty="0" err="1"/>
              <a:t>reduzindo</a:t>
            </a:r>
            <a:r>
              <a:rPr lang="en-US" dirty="0"/>
              <a:t> a </a:t>
            </a:r>
            <a:r>
              <a:rPr lang="en-US" dirty="0" err="1"/>
              <a:t>redundância</a:t>
            </a:r>
            <a:r>
              <a:rPr lang="en-US" dirty="0"/>
              <a:t> à </a:t>
            </a:r>
            <a:r>
              <a:rPr lang="en-US" dirty="0" err="1"/>
              <a:t>custa</a:t>
            </a:r>
            <a:r>
              <a:rPr lang="en-US" dirty="0"/>
              <a:t> de </a:t>
            </a:r>
            <a:r>
              <a:rPr lang="en-US" dirty="0" err="1"/>
              <a:t>gerar</a:t>
            </a:r>
            <a:r>
              <a:rPr lang="en-US" dirty="0"/>
              <a:t> </a:t>
            </a:r>
            <a:r>
              <a:rPr lang="en-US" dirty="0" err="1"/>
              <a:t>novas</a:t>
            </a:r>
            <a:r>
              <a:rPr lang="en-US" dirty="0"/>
              <a:t> Relações.</a:t>
            </a: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a:t>
            </a:r>
            <a:endParaRPr lang="lt-LT" sz="1600" dirty="0">
              <a:latin typeface="Franklin Gothic Medium Cond" panose="020B06060304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160" y="3767327"/>
            <a:ext cx="6793723" cy="1616311"/>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8747" y="0"/>
            <a:ext cx="9474506" cy="6858000"/>
          </a:xfrm>
          <a:prstGeom prst="rect">
            <a:avLst/>
          </a:prstGeom>
          <a:ln>
            <a:solidFill>
              <a:schemeClr val="tx1"/>
            </a:solidFill>
          </a:ln>
        </p:spPr>
      </p:pic>
    </p:spTree>
    <p:extLst>
      <p:ext uri="{BB962C8B-B14F-4D97-AF65-F5344CB8AC3E}">
        <p14:creationId xmlns:p14="http://schemas.microsoft.com/office/powerpoint/2010/main" val="33957307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endParaRPr lang="lt-LT" b="1" dirty="0">
              <a:solidFill>
                <a:srgbClr val="B38808"/>
              </a:solidFill>
              <a:latin typeface="Trebuchet MS" panose="020B0603020202020204" pitchFamily="34" charset="0"/>
            </a:endParaRP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a:t>
            </a:r>
            <a:endParaRPr lang="lt-LT" sz="1600" dirty="0">
              <a:latin typeface="Franklin Gothic Medium Cond" panose="020B06060304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117" y="628038"/>
            <a:ext cx="7594883" cy="6101946"/>
          </a:xfrm>
          <a:prstGeom prst="rect">
            <a:avLst/>
          </a:prstGeom>
        </p:spPr>
      </p:pic>
    </p:spTree>
    <p:extLst>
      <p:ext uri="{BB962C8B-B14F-4D97-AF65-F5344CB8AC3E}">
        <p14:creationId xmlns:p14="http://schemas.microsoft.com/office/powerpoint/2010/main" val="41673343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Integridade</a:t>
            </a:r>
            <a:r>
              <a:rPr lang="en-US" b="1" dirty="0">
                <a:solidFill>
                  <a:srgbClr val="B38808"/>
                </a:solidFill>
                <a:latin typeface="Trebuchet MS" panose="020B0603020202020204" pitchFamily="34" charset="0"/>
              </a:rPr>
              <a:t> / Data Integrity</a:t>
            </a:r>
            <a:endParaRPr lang="lt-LT" b="1" dirty="0">
              <a:solidFill>
                <a:srgbClr val="B38808"/>
              </a:solidFill>
              <a:latin typeface="Trebuchet MS" panose="020B0603020202020204" pitchFamily="34" charset="0"/>
            </a:endParaRPr>
          </a:p>
        </p:txBody>
      </p:sp>
      <p:sp>
        <p:nvSpPr>
          <p:cNvPr id="3" name="Content Placeholder 2"/>
          <p:cNvSpPr>
            <a:spLocks noGrp="1"/>
          </p:cNvSpPr>
          <p:nvPr>
            <p:ph idx="1"/>
          </p:nvPr>
        </p:nvSpPr>
        <p:spPr/>
        <p:txBody>
          <a:bodyPr>
            <a:noAutofit/>
          </a:bodyPr>
          <a:lstStyle/>
          <a:p>
            <a:pPr>
              <a:spcBef>
                <a:spcPts val="2400"/>
              </a:spcBef>
            </a:pPr>
            <a:r>
              <a:rPr lang="en-US" sz="3200" dirty="0" err="1">
                <a:latin typeface="Trebuchet MS" panose="020B0603020202020204" pitchFamily="34" charset="0"/>
              </a:rPr>
              <a:t>Regras</a:t>
            </a:r>
            <a:r>
              <a:rPr lang="en-US" sz="3200" dirty="0">
                <a:latin typeface="Trebuchet MS" panose="020B0603020202020204" pitchFamily="34" charset="0"/>
              </a:rPr>
              <a:t> de </a:t>
            </a:r>
            <a:r>
              <a:rPr lang="en-US" sz="3200" dirty="0" err="1">
                <a:latin typeface="Trebuchet MS" panose="020B0603020202020204" pitchFamily="34" charset="0"/>
              </a:rPr>
              <a:t>Integridade</a:t>
            </a:r>
            <a:r>
              <a:rPr lang="en-US" sz="3200" dirty="0">
                <a:latin typeface="Trebuchet MS" panose="020B0603020202020204" pitchFamily="34" charset="0"/>
              </a:rPr>
              <a:t> </a:t>
            </a:r>
            <a:r>
              <a:rPr lang="en-US" sz="3200" dirty="0" err="1">
                <a:latin typeface="Trebuchet MS" panose="020B0603020202020204" pitchFamily="34" charset="0"/>
              </a:rPr>
              <a:t>em</a:t>
            </a:r>
            <a:r>
              <a:rPr lang="en-US" sz="3200" dirty="0">
                <a:latin typeface="Trebuchet MS" panose="020B0603020202020204" pitchFamily="34" charset="0"/>
              </a:rPr>
              <a:t> BDR /Integrity Rules in RDB</a:t>
            </a:r>
          </a:p>
          <a:p>
            <a:pPr lvl="1">
              <a:lnSpc>
                <a:spcPct val="100000"/>
              </a:lnSpc>
              <a:spcBef>
                <a:spcPts val="600"/>
              </a:spcBef>
              <a:buFont typeface="Wingdings" panose="05000000000000000000" pitchFamily="2" charset="2"/>
              <a:buChar char="§"/>
            </a:pPr>
            <a:r>
              <a:rPr lang="en-US" sz="2000" dirty="0" err="1">
                <a:latin typeface="Trebuchet MS" panose="020B0603020202020204" pitchFamily="34" charset="0"/>
              </a:rPr>
              <a:t>Identidade</a:t>
            </a:r>
            <a:r>
              <a:rPr lang="en-US" sz="2000" dirty="0">
                <a:latin typeface="Trebuchet MS" panose="020B0603020202020204" pitchFamily="34" charset="0"/>
              </a:rPr>
              <a:t> / Identity </a:t>
            </a:r>
            <a:r>
              <a:rPr lang="en-US" sz="2000" dirty="0">
                <a:solidFill>
                  <a:srgbClr val="0070C0"/>
                </a:solidFill>
                <a:latin typeface="Trebuchet MS" panose="020B0603020202020204" pitchFamily="34" charset="0"/>
                <a:sym typeface="Wingdings" panose="05000000000000000000" pitchFamily="2" charset="2"/>
              </a:rPr>
              <a:t> </a:t>
            </a:r>
            <a:r>
              <a:rPr lang="en-US" sz="2000" dirty="0" err="1">
                <a:solidFill>
                  <a:srgbClr val="0070C0"/>
                </a:solidFill>
                <a:latin typeface="Trebuchet MS" panose="020B0603020202020204" pitchFamily="34" charset="0"/>
                <a:sym typeface="Wingdings" panose="05000000000000000000" pitchFamily="2" charset="2"/>
              </a:rPr>
              <a:t>Chave</a:t>
            </a:r>
            <a:r>
              <a:rPr lang="en-US" sz="2000" dirty="0">
                <a:solidFill>
                  <a:srgbClr val="0070C0"/>
                </a:solidFill>
                <a:latin typeface="Trebuchet MS" panose="020B0603020202020204" pitchFamily="34" charset="0"/>
                <a:sym typeface="Wingdings" panose="05000000000000000000" pitchFamily="2" charset="2"/>
              </a:rPr>
              <a:t> </a:t>
            </a:r>
            <a:r>
              <a:rPr lang="en-US" sz="2000" dirty="0" err="1">
                <a:solidFill>
                  <a:srgbClr val="0070C0"/>
                </a:solidFill>
                <a:latin typeface="Trebuchet MS" panose="020B0603020202020204" pitchFamily="34" charset="0"/>
                <a:sym typeface="Wingdings" panose="05000000000000000000" pitchFamily="2" charset="2"/>
              </a:rPr>
              <a:t>Primária</a:t>
            </a:r>
            <a:r>
              <a:rPr lang="en-US" sz="2000" dirty="0">
                <a:solidFill>
                  <a:srgbClr val="0070C0"/>
                </a:solidFill>
                <a:latin typeface="Trebuchet MS" panose="020B0603020202020204" pitchFamily="34" charset="0"/>
                <a:sym typeface="Wingdings" panose="05000000000000000000" pitchFamily="2" charset="2"/>
              </a:rPr>
              <a:t> / Primary Key</a:t>
            </a:r>
            <a:endParaRPr lang="en-US" sz="2000" dirty="0">
              <a:solidFill>
                <a:srgbClr val="0070C0"/>
              </a:solidFill>
              <a:latin typeface="Trebuchet MS" panose="020B0603020202020204" pitchFamily="34" charset="0"/>
            </a:endParaRPr>
          </a:p>
          <a:p>
            <a:pPr lvl="1">
              <a:lnSpc>
                <a:spcPct val="100000"/>
              </a:lnSpc>
              <a:spcBef>
                <a:spcPts val="600"/>
              </a:spcBef>
              <a:buFont typeface="Wingdings" panose="05000000000000000000" pitchFamily="2" charset="2"/>
              <a:buChar char="§"/>
            </a:pPr>
            <a:r>
              <a:rPr lang="en-US" sz="2000" dirty="0" err="1">
                <a:latin typeface="Trebuchet MS" panose="020B0603020202020204" pitchFamily="34" charset="0"/>
              </a:rPr>
              <a:t>Referencial</a:t>
            </a:r>
            <a:r>
              <a:rPr lang="en-US" sz="2000" dirty="0">
                <a:latin typeface="Trebuchet MS" panose="020B0603020202020204" pitchFamily="34" charset="0"/>
              </a:rPr>
              <a:t> / Referential </a:t>
            </a:r>
            <a:r>
              <a:rPr lang="en-US" sz="2000" dirty="0">
                <a:solidFill>
                  <a:srgbClr val="0070C0"/>
                </a:solidFill>
                <a:latin typeface="Trebuchet MS" panose="020B0603020202020204" pitchFamily="34" charset="0"/>
                <a:sym typeface="Wingdings" panose="05000000000000000000" pitchFamily="2" charset="2"/>
              </a:rPr>
              <a:t> </a:t>
            </a:r>
            <a:r>
              <a:rPr lang="en-US" sz="2000" dirty="0" err="1">
                <a:solidFill>
                  <a:srgbClr val="0070C0"/>
                </a:solidFill>
                <a:latin typeface="Trebuchet MS" panose="020B0603020202020204" pitchFamily="34" charset="0"/>
                <a:sym typeface="Wingdings" panose="05000000000000000000" pitchFamily="2" charset="2"/>
              </a:rPr>
              <a:t>Chave</a:t>
            </a:r>
            <a:r>
              <a:rPr lang="en-US" sz="2000" dirty="0">
                <a:solidFill>
                  <a:srgbClr val="0070C0"/>
                </a:solidFill>
                <a:latin typeface="Trebuchet MS" panose="020B0603020202020204" pitchFamily="34" charset="0"/>
                <a:sym typeface="Wingdings" panose="05000000000000000000" pitchFamily="2" charset="2"/>
              </a:rPr>
              <a:t> </a:t>
            </a:r>
            <a:r>
              <a:rPr lang="en-US" sz="2000" dirty="0" err="1">
                <a:solidFill>
                  <a:srgbClr val="0070C0"/>
                </a:solidFill>
                <a:latin typeface="Trebuchet MS" panose="020B0603020202020204" pitchFamily="34" charset="0"/>
                <a:sym typeface="Wingdings" panose="05000000000000000000" pitchFamily="2" charset="2"/>
              </a:rPr>
              <a:t>Estrangeira</a:t>
            </a:r>
            <a:r>
              <a:rPr lang="en-US" sz="2000" dirty="0">
                <a:solidFill>
                  <a:srgbClr val="0070C0"/>
                </a:solidFill>
                <a:latin typeface="Trebuchet MS" panose="020B0603020202020204" pitchFamily="34" charset="0"/>
                <a:sym typeface="Wingdings" panose="05000000000000000000" pitchFamily="2" charset="2"/>
              </a:rPr>
              <a:t> / Foreign Key</a:t>
            </a:r>
            <a:endParaRPr lang="en-US" sz="2000" dirty="0">
              <a:solidFill>
                <a:srgbClr val="0070C0"/>
              </a:solidFill>
              <a:latin typeface="Trebuchet MS" panose="020B0603020202020204" pitchFamily="34" charset="0"/>
            </a:endParaRPr>
          </a:p>
          <a:p>
            <a:pPr lvl="1">
              <a:lnSpc>
                <a:spcPct val="100000"/>
              </a:lnSpc>
              <a:spcBef>
                <a:spcPts val="600"/>
              </a:spcBef>
              <a:buFont typeface="Wingdings" panose="05000000000000000000" pitchFamily="2" charset="2"/>
              <a:buChar char="§"/>
            </a:pPr>
            <a:endParaRPr lang="en-US" sz="2000" dirty="0">
              <a:solidFill>
                <a:srgbClr val="0070C0"/>
              </a:solidFill>
              <a:latin typeface="Trebuchet MS" panose="020B0603020202020204" pitchFamily="34" charset="0"/>
            </a:endParaRPr>
          </a:p>
          <a:p>
            <a:pPr lvl="1">
              <a:lnSpc>
                <a:spcPct val="100000"/>
              </a:lnSpc>
              <a:spcBef>
                <a:spcPts val="600"/>
              </a:spcBef>
              <a:buFont typeface="Wingdings" panose="05000000000000000000" pitchFamily="2" charset="2"/>
              <a:buChar char="§"/>
            </a:pPr>
            <a:r>
              <a:rPr lang="en-US" sz="2000" dirty="0" err="1">
                <a:latin typeface="Trebuchet MS" panose="020B0603020202020204" pitchFamily="34" charset="0"/>
              </a:rPr>
              <a:t>Domínio</a:t>
            </a:r>
            <a:r>
              <a:rPr lang="en-US" sz="2000" dirty="0">
                <a:latin typeface="Trebuchet MS" panose="020B0603020202020204" pitchFamily="34" charset="0"/>
              </a:rPr>
              <a:t> / Domain </a:t>
            </a:r>
            <a:r>
              <a:rPr lang="en-US" sz="2000" dirty="0">
                <a:solidFill>
                  <a:srgbClr val="0070C0"/>
                </a:solidFill>
                <a:latin typeface="Trebuchet MS" panose="020B0603020202020204" pitchFamily="34" charset="0"/>
                <a:sym typeface="Wingdings" panose="05000000000000000000" pitchFamily="2" charset="2"/>
              </a:rPr>
              <a:t> Tipo de Dados / Datatypes</a:t>
            </a:r>
            <a:endParaRPr lang="en-US" sz="2000" dirty="0">
              <a:solidFill>
                <a:srgbClr val="0070C0"/>
              </a:solidFill>
              <a:latin typeface="Trebuchet MS" panose="020B0603020202020204" pitchFamily="34" charset="0"/>
            </a:endParaRPr>
          </a:p>
          <a:p>
            <a:pPr lvl="1">
              <a:lnSpc>
                <a:spcPct val="100000"/>
              </a:lnSpc>
              <a:spcBef>
                <a:spcPts val="600"/>
              </a:spcBef>
              <a:buFont typeface="Wingdings" panose="05000000000000000000" pitchFamily="2" charset="2"/>
              <a:buChar char="§"/>
            </a:pPr>
            <a:r>
              <a:rPr lang="en-US" sz="2000" dirty="0" err="1">
                <a:latin typeface="Trebuchet MS" panose="020B0603020202020204" pitchFamily="34" charset="0"/>
              </a:rPr>
              <a:t>Aplicacional</a:t>
            </a:r>
            <a:r>
              <a:rPr lang="en-US" sz="2000" dirty="0">
                <a:latin typeface="Trebuchet MS" panose="020B0603020202020204" pitchFamily="34" charset="0"/>
              </a:rPr>
              <a:t> / Application </a:t>
            </a:r>
            <a:r>
              <a:rPr lang="en-US" sz="2000" dirty="0">
                <a:solidFill>
                  <a:srgbClr val="0070C0"/>
                </a:solidFill>
                <a:latin typeface="Trebuchet MS" panose="020B0603020202020204" pitchFamily="34" charset="0"/>
                <a:sym typeface="Wingdings" panose="05000000000000000000" pitchFamily="2" charset="2"/>
              </a:rPr>
              <a:t> </a:t>
            </a:r>
            <a:r>
              <a:rPr lang="en-US" sz="2000" dirty="0" err="1">
                <a:solidFill>
                  <a:srgbClr val="0070C0"/>
                </a:solidFill>
                <a:latin typeface="Trebuchet MS" panose="020B0603020202020204" pitchFamily="34" charset="0"/>
                <a:sym typeface="Wingdings" panose="05000000000000000000" pitchFamily="2" charset="2"/>
              </a:rPr>
              <a:t>Programação</a:t>
            </a:r>
            <a:r>
              <a:rPr lang="en-US" sz="2000" dirty="0">
                <a:solidFill>
                  <a:srgbClr val="0070C0"/>
                </a:solidFill>
                <a:latin typeface="Trebuchet MS" panose="020B0603020202020204" pitchFamily="34" charset="0"/>
                <a:sym typeface="Wingdings" panose="05000000000000000000" pitchFamily="2" charset="2"/>
              </a:rPr>
              <a:t> / Programming</a:t>
            </a:r>
          </a:p>
          <a:p>
            <a:pPr lvl="1">
              <a:lnSpc>
                <a:spcPct val="100000"/>
              </a:lnSpc>
              <a:spcBef>
                <a:spcPts val="600"/>
              </a:spcBef>
              <a:buFont typeface="Wingdings" panose="05000000000000000000" pitchFamily="2" charset="2"/>
              <a:buChar char="§"/>
            </a:pPr>
            <a:endParaRPr lang="en-US" sz="2000" dirty="0">
              <a:latin typeface="Trebuchet MS" panose="020B0603020202020204" pitchFamily="34" charset="0"/>
            </a:endParaRPr>
          </a:p>
          <a:p>
            <a:pPr>
              <a:lnSpc>
                <a:spcPct val="100000"/>
              </a:lnSpc>
              <a:spcBef>
                <a:spcPts val="600"/>
              </a:spcBef>
            </a:pPr>
            <a:r>
              <a:rPr lang="en-US" sz="2400" dirty="0" err="1">
                <a:latin typeface="Trebuchet MS" panose="020B0603020202020204" pitchFamily="34" charset="0"/>
              </a:rPr>
              <a:t>Transações</a:t>
            </a:r>
            <a:r>
              <a:rPr lang="en-US" sz="2400" dirty="0">
                <a:latin typeface="Trebuchet MS" panose="020B0603020202020204" pitchFamily="34" charset="0"/>
              </a:rPr>
              <a:t> / Transactions: Commit, Rollback.</a:t>
            </a:r>
          </a:p>
        </p:txBody>
      </p:sp>
    </p:spTree>
    <p:extLst>
      <p:ext uri="{BB962C8B-B14F-4D97-AF65-F5344CB8AC3E}">
        <p14:creationId xmlns:p14="http://schemas.microsoft.com/office/powerpoint/2010/main" val="4472675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595A-7DEF-4B7F-8744-DED05C3CC058}"/>
              </a:ext>
            </a:extLst>
          </p:cNvPr>
          <p:cNvSpPr>
            <a:spLocks noGrp="1"/>
          </p:cNvSpPr>
          <p:nvPr>
            <p:ph type="title"/>
          </p:nvPr>
        </p:nvSpPr>
        <p:spPr/>
        <p:txBody>
          <a:bodyPr>
            <a:normAutofit fontScale="90000"/>
          </a:bodyPr>
          <a:lstStyle/>
          <a:p>
            <a:r>
              <a:rPr lang="pt-BR" sz="6000" b="1" dirty="0">
                <a:solidFill>
                  <a:srgbClr val="002060"/>
                </a:solidFill>
              </a:rPr>
              <a:t>3. Definição e manipulação de dados</a:t>
            </a:r>
            <a:br>
              <a:rPr lang="pt-BR" sz="6000" b="1" dirty="0">
                <a:solidFill>
                  <a:srgbClr val="002060"/>
                </a:solidFill>
              </a:rPr>
            </a:br>
            <a:r>
              <a:rPr lang="pt-BR" sz="6000" b="1" dirty="0">
                <a:solidFill>
                  <a:srgbClr val="002060"/>
                </a:solidFill>
              </a:rPr>
              <a:t>/ </a:t>
            </a:r>
            <a:r>
              <a:rPr lang="en-GB" sz="6000" b="1" dirty="0">
                <a:solidFill>
                  <a:srgbClr val="7030A0"/>
                </a:solidFill>
              </a:rPr>
              <a:t>Definition and manipulation of data</a:t>
            </a:r>
            <a:br>
              <a:rPr lang="en-GB" sz="6000" b="1" dirty="0">
                <a:solidFill>
                  <a:srgbClr val="7030A0"/>
                </a:solidFill>
              </a:rPr>
            </a:br>
            <a:br>
              <a:rPr lang="pt-BR" sz="6000" b="1" dirty="0"/>
            </a:br>
            <a:endParaRPr lang="en-GB" dirty="0"/>
          </a:p>
        </p:txBody>
      </p:sp>
      <p:sp>
        <p:nvSpPr>
          <p:cNvPr id="6" name="Content Placeholder 2">
            <a:extLst>
              <a:ext uri="{FF2B5EF4-FFF2-40B4-BE49-F238E27FC236}">
                <a16:creationId xmlns:a16="http://schemas.microsoft.com/office/drawing/2014/main" id="{894F6780-1F5A-4373-8D4D-717A777700BF}"/>
              </a:ext>
            </a:extLst>
          </p:cNvPr>
          <p:cNvSpPr txBox="1">
            <a:spLocks/>
          </p:cNvSpPr>
          <p:nvPr/>
        </p:nvSpPr>
        <p:spPr>
          <a:xfrm>
            <a:off x="838200" y="3428999"/>
            <a:ext cx="5181600" cy="3312268"/>
          </a:xfrm>
          <a:prstGeom prst="rect">
            <a:avLst/>
          </a:prstGeom>
          <a:solidFill>
            <a:schemeClr val="accent1">
              <a:lumMod val="20000"/>
              <a:lumOff val="80000"/>
            </a:schemeClr>
          </a:solidFill>
          <a:effectLst/>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spcBef>
                <a:spcPts val="0"/>
              </a:spcBef>
            </a:pPr>
            <a:r>
              <a:rPr lang="pt-BR" sz="3000" dirty="0">
                <a:solidFill>
                  <a:srgbClr val="002060"/>
                </a:solidFill>
              </a:rPr>
              <a:t>3.1. Structured Query Language (SQL)</a:t>
            </a:r>
          </a:p>
          <a:p>
            <a:pPr>
              <a:lnSpc>
                <a:spcPct val="120000"/>
              </a:lnSpc>
              <a:spcBef>
                <a:spcPts val="0"/>
              </a:spcBef>
            </a:pPr>
            <a:r>
              <a:rPr lang="pt-BR" sz="3000" dirty="0">
                <a:solidFill>
                  <a:srgbClr val="002060"/>
                </a:solidFill>
              </a:rPr>
              <a:t>3.2. DDL - Data Definition Language</a:t>
            </a:r>
          </a:p>
          <a:p>
            <a:pPr>
              <a:lnSpc>
                <a:spcPct val="120000"/>
              </a:lnSpc>
              <a:spcBef>
                <a:spcPts val="0"/>
              </a:spcBef>
            </a:pPr>
            <a:r>
              <a:rPr lang="pt-BR" sz="3000" dirty="0">
                <a:solidFill>
                  <a:srgbClr val="002060"/>
                </a:solidFill>
              </a:rPr>
              <a:t>3.3. DML - Data Manipulation Language</a:t>
            </a:r>
          </a:p>
          <a:p>
            <a:pPr>
              <a:lnSpc>
                <a:spcPct val="120000"/>
              </a:lnSpc>
              <a:spcBef>
                <a:spcPts val="0"/>
              </a:spcBef>
            </a:pPr>
            <a:r>
              <a:rPr lang="pt-BR" sz="3000" dirty="0">
                <a:solidFill>
                  <a:srgbClr val="002060"/>
                </a:solidFill>
              </a:rPr>
              <a:t>3.4. DCL - Data Control Language</a:t>
            </a:r>
          </a:p>
          <a:p>
            <a:endParaRPr lang="pt-BR" dirty="0"/>
          </a:p>
        </p:txBody>
      </p:sp>
      <p:sp>
        <p:nvSpPr>
          <p:cNvPr id="7" name="Content Placeholder 3">
            <a:extLst>
              <a:ext uri="{FF2B5EF4-FFF2-40B4-BE49-F238E27FC236}">
                <a16:creationId xmlns:a16="http://schemas.microsoft.com/office/drawing/2014/main" id="{6DF8ECD2-BC94-4225-8A8C-E508F51AA7DB}"/>
              </a:ext>
            </a:extLst>
          </p:cNvPr>
          <p:cNvSpPr txBox="1">
            <a:spLocks/>
          </p:cNvSpPr>
          <p:nvPr/>
        </p:nvSpPr>
        <p:spPr>
          <a:xfrm>
            <a:off x="6172200" y="3428999"/>
            <a:ext cx="5181600" cy="3312267"/>
          </a:xfrm>
          <a:prstGeom prst="rect">
            <a:avLst/>
          </a:prstGeom>
          <a:solidFill>
            <a:srgbClr val="FFFFD9"/>
          </a:solidFill>
          <a:effectLst/>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3000" dirty="0">
                <a:solidFill>
                  <a:srgbClr val="7030A0"/>
                </a:solidFill>
              </a:rPr>
              <a:t>3.1. Structured Query Language (SQL)</a:t>
            </a:r>
          </a:p>
          <a:p>
            <a:pPr marL="0" indent="0">
              <a:lnSpc>
                <a:spcPct val="120000"/>
              </a:lnSpc>
              <a:spcBef>
                <a:spcPts val="0"/>
              </a:spcBef>
              <a:buFont typeface="Arial" panose="020B0604020202020204" pitchFamily="34" charset="0"/>
              <a:buNone/>
            </a:pPr>
            <a:r>
              <a:rPr lang="en-GB" sz="3000" dirty="0">
                <a:solidFill>
                  <a:srgbClr val="7030A0"/>
                </a:solidFill>
              </a:rPr>
              <a:t>3.2. DDL - Data Definition Language</a:t>
            </a:r>
          </a:p>
          <a:p>
            <a:pPr marL="0" indent="0">
              <a:lnSpc>
                <a:spcPct val="120000"/>
              </a:lnSpc>
              <a:spcBef>
                <a:spcPts val="0"/>
              </a:spcBef>
              <a:buFont typeface="Arial" panose="020B0604020202020204" pitchFamily="34" charset="0"/>
              <a:buNone/>
            </a:pPr>
            <a:r>
              <a:rPr lang="en-GB" sz="3000" dirty="0">
                <a:solidFill>
                  <a:srgbClr val="7030A0"/>
                </a:solidFill>
              </a:rPr>
              <a:t>3.3. DML - Data Manipulation Language</a:t>
            </a:r>
          </a:p>
          <a:p>
            <a:pPr marL="0" indent="0">
              <a:lnSpc>
                <a:spcPct val="120000"/>
              </a:lnSpc>
              <a:spcBef>
                <a:spcPts val="0"/>
              </a:spcBef>
              <a:buFont typeface="Arial" panose="020B0604020202020204" pitchFamily="34" charset="0"/>
              <a:buNone/>
            </a:pPr>
            <a:r>
              <a:rPr lang="en-GB" sz="3000" dirty="0">
                <a:solidFill>
                  <a:srgbClr val="7030A0"/>
                </a:solidFill>
              </a:rPr>
              <a:t>3.4. DCL - Data Control Language</a:t>
            </a:r>
          </a:p>
          <a:p>
            <a:pPr marL="0" indent="0">
              <a:buFont typeface="Arial" panose="020B0604020202020204" pitchFamily="34" charset="0"/>
              <a:buNone/>
            </a:pPr>
            <a:endParaRPr lang="en-GB" dirty="0">
              <a:solidFill>
                <a:srgbClr val="7030A0"/>
              </a:solidFill>
            </a:endParaRPr>
          </a:p>
        </p:txBody>
      </p:sp>
      <p:sp>
        <p:nvSpPr>
          <p:cNvPr id="5" name="TextBox 4">
            <a:extLst>
              <a:ext uri="{FF2B5EF4-FFF2-40B4-BE49-F238E27FC236}">
                <a16:creationId xmlns:a16="http://schemas.microsoft.com/office/drawing/2014/main" id="{40BB5B4C-4A9D-4982-8601-B46DA1F6B8DA}"/>
              </a:ext>
            </a:extLst>
          </p:cNvPr>
          <p:cNvSpPr txBox="1"/>
          <p:nvPr/>
        </p:nvSpPr>
        <p:spPr>
          <a:xfrm>
            <a:off x="8117836" y="116734"/>
            <a:ext cx="3456395" cy="1569660"/>
          </a:xfrm>
          <a:prstGeom prst="rect">
            <a:avLst/>
          </a:prstGeom>
          <a:solidFill>
            <a:srgbClr val="FF9900"/>
          </a:solidFill>
          <a:ln>
            <a:solidFill>
              <a:srgbClr val="002060"/>
            </a:solidFill>
          </a:ln>
        </p:spPr>
        <p:txBody>
          <a:bodyPr wrap="none" rtlCol="0">
            <a:spAutoFit/>
          </a:bodyPr>
          <a:lstStyle/>
          <a:p>
            <a:r>
              <a:rPr lang="en-GB" sz="3200" b="1" dirty="0">
                <a:solidFill>
                  <a:srgbClr val="002060"/>
                </a:solidFill>
              </a:rPr>
              <a:t>T5, T6, T9, T10, T11</a:t>
            </a:r>
          </a:p>
          <a:p>
            <a:r>
              <a:rPr lang="en-GB" sz="3200" b="1" dirty="0">
                <a:solidFill>
                  <a:srgbClr val="002060"/>
                </a:solidFill>
              </a:rPr>
              <a:t>TP4, TP5, TP6, TP7</a:t>
            </a:r>
          </a:p>
          <a:p>
            <a:r>
              <a:rPr lang="en-GB" sz="3200" b="1" dirty="0">
                <a:solidFill>
                  <a:srgbClr val="002060"/>
                </a:solidFill>
              </a:rPr>
              <a:t>PL6, PL7, PL8, PL11</a:t>
            </a:r>
          </a:p>
        </p:txBody>
      </p:sp>
    </p:spTree>
    <p:extLst>
      <p:ext uri="{BB962C8B-B14F-4D97-AF65-F5344CB8AC3E}">
        <p14:creationId xmlns:p14="http://schemas.microsoft.com/office/powerpoint/2010/main" val="236649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002060"/>
                </a:solidFill>
              </a:rPr>
              <a:t>Objetivos</a:t>
            </a:r>
            <a:r>
              <a:rPr lang="en-US" sz="4000" b="1" dirty="0">
                <a:solidFill>
                  <a:srgbClr val="002060"/>
                </a:solidFill>
              </a:rPr>
              <a:t> de </a:t>
            </a:r>
            <a:r>
              <a:rPr lang="en-US" sz="4000" b="1" dirty="0" err="1">
                <a:solidFill>
                  <a:srgbClr val="002060"/>
                </a:solidFill>
              </a:rPr>
              <a:t>Aprendizagm</a:t>
            </a:r>
            <a:br>
              <a:rPr lang="en-US" sz="4000" b="1" dirty="0">
                <a:solidFill>
                  <a:srgbClr val="C00000"/>
                </a:solidFill>
              </a:rPr>
            </a:br>
            <a:r>
              <a:rPr lang="en-US" sz="4000" b="1" i="1" dirty="0">
                <a:solidFill>
                  <a:srgbClr val="7030A0"/>
                </a:solidFill>
              </a:rPr>
              <a:t>Learning Objectives</a:t>
            </a:r>
            <a:endParaRPr lang="en-US" b="1" i="1" dirty="0">
              <a:solidFill>
                <a:srgbClr val="7030A0"/>
              </a:solidFill>
            </a:endParaRPr>
          </a:p>
        </p:txBody>
      </p:sp>
      <p:sp>
        <p:nvSpPr>
          <p:cNvPr id="3" name="Content Placeholder 2"/>
          <p:cNvSpPr>
            <a:spLocks noGrp="1"/>
          </p:cNvSpPr>
          <p:nvPr>
            <p:ph sz="half" idx="1"/>
          </p:nvPr>
        </p:nvSpPr>
        <p:spPr>
          <a:effectLst/>
        </p:spPr>
        <p:txBody>
          <a:bodyPr>
            <a:normAutofit fontScale="62500" lnSpcReduction="20000"/>
          </a:bodyPr>
          <a:lstStyle/>
          <a:p>
            <a:r>
              <a:rPr lang="pt-BR" dirty="0"/>
              <a:t>CO1. Distinguir entre </a:t>
            </a:r>
            <a:r>
              <a:rPr lang="pt-BR" b="1" dirty="0"/>
              <a:t>diferentes tecnologias de base de dados</a:t>
            </a:r>
            <a:r>
              <a:rPr lang="pt-BR" dirty="0"/>
              <a:t> (BD) e a sua aplicabilidade</a:t>
            </a:r>
          </a:p>
          <a:p>
            <a:r>
              <a:rPr lang="pt-BR" dirty="0"/>
              <a:t>CO2. </a:t>
            </a:r>
            <a:r>
              <a:rPr lang="pt-BR" b="1" dirty="0"/>
              <a:t>Desenhar BD relacionais</a:t>
            </a:r>
            <a:r>
              <a:rPr lang="pt-BR" dirty="0"/>
              <a:t> aplicando um processo sistemático</a:t>
            </a:r>
          </a:p>
          <a:p>
            <a:r>
              <a:rPr lang="pt-BR" dirty="0"/>
              <a:t>CO3. Aplicar </a:t>
            </a:r>
            <a:r>
              <a:rPr lang="pt-BR" b="1" dirty="0"/>
              <a:t>SQL para criar e gerir um esquema relacional</a:t>
            </a:r>
            <a:r>
              <a:rPr lang="pt-BR" dirty="0"/>
              <a:t>, desenvolver e modificar scripts</a:t>
            </a:r>
          </a:p>
          <a:p>
            <a:r>
              <a:rPr lang="pt-BR" dirty="0"/>
              <a:t>CO4. Construir, modificar e explicar </a:t>
            </a:r>
            <a:r>
              <a:rPr lang="pt-BR" b="1" dirty="0"/>
              <a:t>queries para consulta </a:t>
            </a:r>
            <a:r>
              <a:rPr lang="pt-BR" dirty="0"/>
              <a:t>a uma BD </a:t>
            </a:r>
          </a:p>
          <a:p>
            <a:r>
              <a:rPr lang="pt-BR" dirty="0"/>
              <a:t>C05. </a:t>
            </a:r>
            <a:r>
              <a:rPr lang="pt-BR" b="1" dirty="0"/>
              <a:t>Programação PL/SQL</a:t>
            </a:r>
            <a:r>
              <a:rPr lang="pt-BR" dirty="0"/>
              <a:t>: funções, procedimentos e triggers para interação com o SGBD</a:t>
            </a:r>
          </a:p>
          <a:p>
            <a:r>
              <a:rPr lang="pt-BR" dirty="0"/>
              <a:t>CO6. Explicar a racionalidade das </a:t>
            </a:r>
            <a:r>
              <a:rPr lang="pt-BR" b="1" dirty="0"/>
              <a:t>transações</a:t>
            </a:r>
            <a:r>
              <a:rPr lang="pt-BR" dirty="0"/>
              <a:t> e descrever os conceitos relacionados</a:t>
            </a:r>
          </a:p>
          <a:p>
            <a:r>
              <a:rPr lang="pt-BR" dirty="0"/>
              <a:t>CO7. </a:t>
            </a:r>
            <a:r>
              <a:rPr lang="pt-BR" b="1" dirty="0"/>
              <a:t>Criar uma BD integrada num projecto </a:t>
            </a:r>
            <a:r>
              <a:rPr lang="pt-BR" dirty="0"/>
              <a:t>em equipa com base em requisitos funcionais e restrições</a:t>
            </a:r>
          </a:p>
        </p:txBody>
      </p:sp>
      <p:sp>
        <p:nvSpPr>
          <p:cNvPr id="4" name="Content Placeholder 3"/>
          <p:cNvSpPr>
            <a:spLocks noGrp="1"/>
          </p:cNvSpPr>
          <p:nvPr>
            <p:ph sz="half" idx="2"/>
          </p:nvPr>
        </p:nvSpPr>
        <p:spPr>
          <a:effectLst/>
        </p:spPr>
        <p:txBody>
          <a:bodyPr>
            <a:normAutofit fontScale="62500" lnSpcReduction="20000"/>
          </a:bodyPr>
          <a:lstStyle/>
          <a:p>
            <a:r>
              <a:rPr lang="en-GB" dirty="0">
                <a:solidFill>
                  <a:srgbClr val="7030A0"/>
                </a:solidFill>
              </a:rPr>
              <a:t>CO1. Distinguish between different database (DB) technologies and their applicability</a:t>
            </a:r>
          </a:p>
          <a:p>
            <a:r>
              <a:rPr lang="en-GB" dirty="0">
                <a:solidFill>
                  <a:srgbClr val="7030A0"/>
                </a:solidFill>
              </a:rPr>
              <a:t>CO2. Design relational BD following a systematic process</a:t>
            </a:r>
          </a:p>
          <a:p>
            <a:r>
              <a:rPr lang="en-GB" dirty="0">
                <a:solidFill>
                  <a:srgbClr val="7030A0"/>
                </a:solidFill>
              </a:rPr>
              <a:t>CO3. Apply SQL to </a:t>
            </a:r>
            <a:r>
              <a:rPr lang="en-GB" b="1" dirty="0">
                <a:solidFill>
                  <a:srgbClr val="7030A0"/>
                </a:solidFill>
              </a:rPr>
              <a:t>create and manage a relational schema</a:t>
            </a:r>
            <a:r>
              <a:rPr lang="en-GB" dirty="0">
                <a:solidFill>
                  <a:srgbClr val="7030A0"/>
                </a:solidFill>
              </a:rPr>
              <a:t>, develop and modify scripts</a:t>
            </a:r>
          </a:p>
          <a:p>
            <a:r>
              <a:rPr lang="en-GB" dirty="0">
                <a:solidFill>
                  <a:srgbClr val="7030A0"/>
                </a:solidFill>
              </a:rPr>
              <a:t>CO4. Build, modify and explain </a:t>
            </a:r>
            <a:r>
              <a:rPr lang="en-GB" b="1" dirty="0">
                <a:solidFill>
                  <a:srgbClr val="7030A0"/>
                </a:solidFill>
              </a:rPr>
              <a:t>statements for querying</a:t>
            </a:r>
            <a:r>
              <a:rPr lang="en-GB" dirty="0">
                <a:solidFill>
                  <a:srgbClr val="7030A0"/>
                </a:solidFill>
              </a:rPr>
              <a:t> a DB</a:t>
            </a:r>
          </a:p>
          <a:p>
            <a:r>
              <a:rPr lang="en-GB" dirty="0">
                <a:solidFill>
                  <a:srgbClr val="7030A0"/>
                </a:solidFill>
              </a:rPr>
              <a:t>C05. </a:t>
            </a:r>
            <a:r>
              <a:rPr lang="en-GB" b="1" dirty="0">
                <a:solidFill>
                  <a:srgbClr val="7030A0"/>
                </a:solidFill>
              </a:rPr>
              <a:t>PL/SQL programming</a:t>
            </a:r>
            <a:r>
              <a:rPr lang="en-GB" dirty="0">
                <a:solidFill>
                  <a:srgbClr val="7030A0"/>
                </a:solidFill>
              </a:rPr>
              <a:t>: functions, procedures and triggers to interact with the DBMS</a:t>
            </a:r>
          </a:p>
          <a:p>
            <a:r>
              <a:rPr lang="en-GB" dirty="0">
                <a:solidFill>
                  <a:srgbClr val="7030A0"/>
                </a:solidFill>
              </a:rPr>
              <a:t>CO6. Explain the rationale of </a:t>
            </a:r>
            <a:r>
              <a:rPr lang="en-GB" b="1" dirty="0">
                <a:solidFill>
                  <a:srgbClr val="7030A0"/>
                </a:solidFill>
              </a:rPr>
              <a:t>transactions </a:t>
            </a:r>
            <a:r>
              <a:rPr lang="en-GB" dirty="0">
                <a:solidFill>
                  <a:srgbClr val="7030A0"/>
                </a:solidFill>
              </a:rPr>
              <a:t>and describe related concepts</a:t>
            </a:r>
          </a:p>
          <a:p>
            <a:r>
              <a:rPr lang="en-GB" dirty="0">
                <a:solidFill>
                  <a:srgbClr val="7030A0"/>
                </a:solidFill>
              </a:rPr>
              <a:t>CO7. </a:t>
            </a:r>
            <a:r>
              <a:rPr lang="en-GB" b="1" dirty="0">
                <a:solidFill>
                  <a:srgbClr val="7030A0"/>
                </a:solidFill>
              </a:rPr>
              <a:t>Create an integrated DB in a team project</a:t>
            </a:r>
            <a:r>
              <a:rPr lang="en-GB" dirty="0">
                <a:solidFill>
                  <a:srgbClr val="7030A0"/>
                </a:solidFill>
              </a:rPr>
              <a:t> based on functional requirements and constraints</a:t>
            </a:r>
          </a:p>
        </p:txBody>
      </p:sp>
    </p:spTree>
    <p:extLst>
      <p:ext uri="{BB962C8B-B14F-4D97-AF65-F5344CB8AC3E}">
        <p14:creationId xmlns:p14="http://schemas.microsoft.com/office/powerpoint/2010/main" val="1233416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B38808"/>
                </a:solidFill>
                <a:latin typeface="Trebuchet MS" panose="020B0603020202020204" pitchFamily="34" charset="0"/>
              </a:rPr>
              <a:t>SQL – Structured Query Language</a:t>
            </a:r>
            <a:endParaRPr lang="lt-LT" b="1" dirty="0">
              <a:solidFill>
                <a:srgbClr val="B38808"/>
              </a:solidFill>
              <a:latin typeface="Trebuchet MS" panose="020B0603020202020204" pitchFamily="34" charset="0"/>
            </a:endParaRPr>
          </a:p>
        </p:txBody>
      </p:sp>
      <p:sp>
        <p:nvSpPr>
          <p:cNvPr id="3" name="Content Placeholder 2"/>
          <p:cNvSpPr>
            <a:spLocks noGrp="1"/>
          </p:cNvSpPr>
          <p:nvPr>
            <p:ph idx="1"/>
          </p:nvPr>
        </p:nvSpPr>
        <p:spPr>
          <a:xfrm>
            <a:off x="838200" y="1713026"/>
            <a:ext cx="10515600" cy="4351338"/>
          </a:xfrm>
        </p:spPr>
        <p:txBody>
          <a:bodyPr>
            <a:noAutofit/>
          </a:bodyPr>
          <a:lstStyle/>
          <a:p>
            <a:pPr marL="0" indent="0">
              <a:spcBef>
                <a:spcPts val="2400"/>
              </a:spcBef>
              <a:buNone/>
            </a:pPr>
            <a:r>
              <a:rPr lang="en-US" sz="1800" b="1" dirty="0">
                <a:latin typeface="Trebuchet MS" panose="020B0603020202020204" pitchFamily="34" charset="0"/>
              </a:rPr>
              <a:t>DDL – Data Definition Language</a:t>
            </a:r>
          </a:p>
          <a:p>
            <a:pPr lvl="1">
              <a:lnSpc>
                <a:spcPct val="100000"/>
              </a:lnSpc>
              <a:spcBef>
                <a:spcPts val="600"/>
              </a:spcBef>
            </a:pPr>
            <a:r>
              <a:rPr lang="en-US" sz="1600" dirty="0">
                <a:latin typeface="Trebuchet MS" panose="020B0603020202020204" pitchFamily="34" charset="0"/>
              </a:rPr>
              <a:t>Create</a:t>
            </a:r>
          </a:p>
          <a:p>
            <a:pPr lvl="1">
              <a:lnSpc>
                <a:spcPct val="100000"/>
              </a:lnSpc>
              <a:spcBef>
                <a:spcPts val="600"/>
              </a:spcBef>
            </a:pPr>
            <a:r>
              <a:rPr lang="en-US" sz="1600" dirty="0">
                <a:latin typeface="Trebuchet MS" panose="020B0603020202020204" pitchFamily="34" charset="0"/>
              </a:rPr>
              <a:t>Alter</a:t>
            </a:r>
          </a:p>
          <a:p>
            <a:pPr lvl="1">
              <a:lnSpc>
                <a:spcPct val="100000"/>
              </a:lnSpc>
              <a:spcBef>
                <a:spcPts val="600"/>
              </a:spcBef>
            </a:pPr>
            <a:r>
              <a:rPr lang="en-US" sz="1600" dirty="0">
                <a:latin typeface="Trebuchet MS" panose="020B0603020202020204" pitchFamily="34" charset="0"/>
              </a:rPr>
              <a:t>Drop</a:t>
            </a:r>
          </a:p>
          <a:p>
            <a:pPr marL="0" indent="0">
              <a:spcBef>
                <a:spcPts val="2400"/>
              </a:spcBef>
              <a:buNone/>
            </a:pPr>
            <a:r>
              <a:rPr lang="en-US" sz="1800" b="1" dirty="0">
                <a:latin typeface="Trebuchet MS" panose="020B0603020202020204" pitchFamily="34" charset="0"/>
              </a:rPr>
              <a:t>DML – Data Manipulation Language</a:t>
            </a:r>
          </a:p>
          <a:p>
            <a:pPr lvl="1">
              <a:lnSpc>
                <a:spcPct val="100000"/>
              </a:lnSpc>
              <a:spcBef>
                <a:spcPts val="600"/>
              </a:spcBef>
            </a:pPr>
            <a:r>
              <a:rPr lang="en-US" sz="1600" dirty="0">
                <a:latin typeface="Trebuchet MS" panose="020B0603020202020204" pitchFamily="34" charset="0"/>
              </a:rPr>
              <a:t>Insert</a:t>
            </a:r>
          </a:p>
          <a:p>
            <a:pPr lvl="1">
              <a:lnSpc>
                <a:spcPct val="100000"/>
              </a:lnSpc>
              <a:spcBef>
                <a:spcPts val="600"/>
              </a:spcBef>
            </a:pPr>
            <a:r>
              <a:rPr lang="en-US" sz="1600" dirty="0">
                <a:latin typeface="Trebuchet MS" panose="020B0603020202020204" pitchFamily="34" charset="0"/>
              </a:rPr>
              <a:t>Update</a:t>
            </a:r>
          </a:p>
          <a:p>
            <a:pPr lvl="1">
              <a:lnSpc>
                <a:spcPct val="100000"/>
              </a:lnSpc>
              <a:spcBef>
                <a:spcPts val="600"/>
              </a:spcBef>
            </a:pPr>
            <a:r>
              <a:rPr lang="en-US" sz="1600" dirty="0">
                <a:latin typeface="Trebuchet MS" panose="020B0603020202020204" pitchFamily="34" charset="0"/>
              </a:rPr>
              <a:t>Delete</a:t>
            </a:r>
          </a:p>
          <a:p>
            <a:pPr lvl="1">
              <a:lnSpc>
                <a:spcPct val="100000"/>
              </a:lnSpc>
              <a:spcBef>
                <a:spcPts val="600"/>
              </a:spcBef>
            </a:pPr>
            <a:r>
              <a:rPr lang="en-US" sz="1600" dirty="0">
                <a:latin typeface="Trebuchet MS" panose="020B0603020202020204" pitchFamily="34" charset="0"/>
              </a:rPr>
              <a:t>Select</a:t>
            </a:r>
          </a:p>
          <a:p>
            <a:pPr marL="0" indent="0">
              <a:spcBef>
                <a:spcPts val="2400"/>
              </a:spcBef>
              <a:buNone/>
            </a:pPr>
            <a:r>
              <a:rPr lang="en-US" sz="1800" b="1" dirty="0">
                <a:latin typeface="Trebuchet MS" panose="020B0603020202020204" pitchFamily="34" charset="0"/>
              </a:rPr>
              <a:t>DCL – Data Control Language</a:t>
            </a:r>
          </a:p>
          <a:p>
            <a:pPr lvl="1">
              <a:lnSpc>
                <a:spcPct val="100000"/>
              </a:lnSpc>
              <a:spcBef>
                <a:spcPts val="600"/>
              </a:spcBef>
            </a:pPr>
            <a:r>
              <a:rPr lang="en-US" sz="1600" dirty="0">
                <a:latin typeface="Trebuchet MS" panose="020B0603020202020204" pitchFamily="34" charset="0"/>
              </a:rPr>
              <a:t>Grant</a:t>
            </a:r>
          </a:p>
          <a:p>
            <a:pPr lvl="1">
              <a:lnSpc>
                <a:spcPct val="100000"/>
              </a:lnSpc>
              <a:spcBef>
                <a:spcPts val="600"/>
              </a:spcBef>
            </a:pPr>
            <a:r>
              <a:rPr lang="en-US" sz="1600" dirty="0">
                <a:latin typeface="Trebuchet MS" panose="020B0603020202020204" pitchFamily="34" charset="0"/>
              </a:rPr>
              <a:t>Revoke</a:t>
            </a:r>
          </a:p>
          <a:p>
            <a:pPr lvl="1">
              <a:lnSpc>
                <a:spcPct val="100000"/>
              </a:lnSpc>
              <a:spcBef>
                <a:spcPts val="600"/>
              </a:spcBef>
            </a:pPr>
            <a:r>
              <a:rPr lang="en-US" sz="1600" dirty="0">
                <a:latin typeface="Trebuchet MS" panose="020B0603020202020204" pitchFamily="34" charset="0"/>
              </a:rPr>
              <a:t>Deny</a:t>
            </a:r>
            <a:endParaRPr lang="en-US" sz="2800" dirty="0">
              <a:latin typeface="Trebuchet MS" panose="020B0603020202020204" pitchFamily="34" charset="0"/>
            </a:endParaRPr>
          </a:p>
          <a:p>
            <a:pPr marL="0" indent="0">
              <a:spcBef>
                <a:spcPts val="2400"/>
              </a:spcBef>
              <a:buNone/>
            </a:pPr>
            <a:endParaRPr lang="en-US" sz="3200" dirty="0">
              <a:latin typeface="Trebuchet MS" panose="020B0603020202020204" pitchFamily="34" charset="0"/>
            </a:endParaRP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INTRODUÇÃO</a:t>
            </a:r>
            <a:endParaRPr lang="lt-LT" sz="1600" dirty="0">
              <a:latin typeface="Franklin Gothic Medium Cond" panose="020B0606030402020204" pitchFamily="34" charset="0"/>
            </a:endParaRPr>
          </a:p>
        </p:txBody>
      </p:sp>
      <p:sp>
        <p:nvSpPr>
          <p:cNvPr id="6" name="TextBox 5">
            <a:extLst>
              <a:ext uri="{FF2B5EF4-FFF2-40B4-BE49-F238E27FC236}">
                <a16:creationId xmlns:a16="http://schemas.microsoft.com/office/drawing/2014/main" id="{B2155550-2E2D-4BE1-A756-8400E8056514}"/>
              </a:ext>
            </a:extLst>
          </p:cNvPr>
          <p:cNvSpPr txBox="1"/>
          <p:nvPr/>
        </p:nvSpPr>
        <p:spPr>
          <a:xfrm>
            <a:off x="6643109" y="3429000"/>
            <a:ext cx="4155368" cy="2862322"/>
          </a:xfrm>
          <a:prstGeom prst="rect">
            <a:avLst/>
          </a:prstGeom>
          <a:solidFill>
            <a:srgbClr val="FF9900"/>
          </a:solidFill>
          <a:ln>
            <a:solidFill>
              <a:srgbClr val="002060"/>
            </a:solidFill>
          </a:ln>
        </p:spPr>
        <p:txBody>
          <a:bodyPr wrap="none" rtlCol="0">
            <a:spAutoFit/>
          </a:bodyPr>
          <a:lstStyle/>
          <a:p>
            <a:r>
              <a:rPr lang="en-GB" dirty="0">
                <a:solidFill>
                  <a:srgbClr val="002060"/>
                </a:solidFill>
              </a:rPr>
              <a:t>SELECT</a:t>
            </a:r>
          </a:p>
          <a:p>
            <a:pPr marL="447675" indent="-198438">
              <a:buFont typeface="Arial" panose="020B0604020202020204" pitchFamily="34" charset="0"/>
              <a:buChar char="•"/>
            </a:pPr>
            <a:r>
              <a:rPr lang="en-GB" dirty="0" err="1">
                <a:solidFill>
                  <a:srgbClr val="002060"/>
                </a:solidFill>
              </a:rPr>
              <a:t>Cláusulas</a:t>
            </a:r>
            <a:endParaRPr lang="en-GB" dirty="0">
              <a:solidFill>
                <a:srgbClr val="002060"/>
              </a:solidFill>
            </a:endParaRPr>
          </a:p>
          <a:p>
            <a:pPr marL="447675" indent="-198438">
              <a:buFont typeface="Arial" panose="020B0604020202020204" pitchFamily="34" charset="0"/>
              <a:buChar char="•"/>
            </a:pPr>
            <a:r>
              <a:rPr lang="en-GB" dirty="0">
                <a:solidFill>
                  <a:srgbClr val="002060"/>
                </a:solidFill>
              </a:rPr>
              <a:t>NULL</a:t>
            </a:r>
          </a:p>
          <a:p>
            <a:pPr marL="447675" indent="-198438">
              <a:buFont typeface="Arial" panose="020B0604020202020204" pitchFamily="34" charset="0"/>
              <a:buChar char="•"/>
            </a:pPr>
            <a:r>
              <a:rPr lang="en-GB" dirty="0" err="1">
                <a:solidFill>
                  <a:srgbClr val="002060"/>
                </a:solidFill>
              </a:rPr>
              <a:t>Produto</a:t>
            </a:r>
            <a:r>
              <a:rPr lang="en-GB" dirty="0">
                <a:solidFill>
                  <a:srgbClr val="002060"/>
                </a:solidFill>
              </a:rPr>
              <a:t> </a:t>
            </a:r>
            <a:r>
              <a:rPr lang="en-GB" dirty="0" err="1">
                <a:solidFill>
                  <a:srgbClr val="002060"/>
                </a:solidFill>
              </a:rPr>
              <a:t>cartesiano</a:t>
            </a:r>
            <a:endParaRPr lang="en-GB" dirty="0">
              <a:solidFill>
                <a:srgbClr val="002060"/>
              </a:solidFill>
            </a:endParaRPr>
          </a:p>
          <a:p>
            <a:pPr marL="447675" indent="-198438">
              <a:buFont typeface="Arial" panose="020B0604020202020204" pitchFamily="34" charset="0"/>
              <a:buChar char="•"/>
            </a:pPr>
            <a:r>
              <a:rPr lang="en-GB" dirty="0">
                <a:solidFill>
                  <a:srgbClr val="002060"/>
                </a:solidFill>
              </a:rPr>
              <a:t>Join, Inner Join, Outer Join</a:t>
            </a:r>
          </a:p>
          <a:p>
            <a:pPr marL="447675" indent="-198438">
              <a:buFont typeface="Arial" panose="020B0604020202020204" pitchFamily="34" charset="0"/>
              <a:buChar char="•"/>
            </a:pPr>
            <a:r>
              <a:rPr lang="en-GB" dirty="0">
                <a:solidFill>
                  <a:srgbClr val="002060"/>
                </a:solidFill>
              </a:rPr>
              <a:t>Subqueries </a:t>
            </a:r>
            <a:r>
              <a:rPr lang="en-GB" dirty="0" err="1">
                <a:solidFill>
                  <a:srgbClr val="002060"/>
                </a:solidFill>
              </a:rPr>
              <a:t>não-correlacionadas</a:t>
            </a:r>
            <a:endParaRPr lang="en-GB" dirty="0">
              <a:solidFill>
                <a:srgbClr val="002060"/>
              </a:solidFill>
            </a:endParaRPr>
          </a:p>
          <a:p>
            <a:pPr marL="447675" indent="-198438">
              <a:buFont typeface="Arial" panose="020B0604020202020204" pitchFamily="34" charset="0"/>
              <a:buChar char="•"/>
            </a:pPr>
            <a:r>
              <a:rPr lang="en-GB" dirty="0">
                <a:solidFill>
                  <a:srgbClr val="002060"/>
                </a:solidFill>
              </a:rPr>
              <a:t>Subqueries </a:t>
            </a:r>
            <a:r>
              <a:rPr lang="en-GB" dirty="0" err="1">
                <a:solidFill>
                  <a:srgbClr val="002060"/>
                </a:solidFill>
              </a:rPr>
              <a:t>correlacionadas</a:t>
            </a:r>
            <a:endParaRPr lang="en-GB" dirty="0">
              <a:solidFill>
                <a:srgbClr val="002060"/>
              </a:solidFill>
            </a:endParaRPr>
          </a:p>
          <a:p>
            <a:pPr marL="447675" indent="-198438">
              <a:buFont typeface="Arial" panose="020B0604020202020204" pitchFamily="34" charset="0"/>
              <a:buChar char="•"/>
            </a:pPr>
            <a:r>
              <a:rPr lang="en-GB" dirty="0" err="1">
                <a:solidFill>
                  <a:srgbClr val="002060"/>
                </a:solidFill>
              </a:rPr>
              <a:t>Funções</a:t>
            </a:r>
            <a:r>
              <a:rPr lang="en-GB" dirty="0">
                <a:solidFill>
                  <a:srgbClr val="002060"/>
                </a:solidFill>
              </a:rPr>
              <a:t> de </a:t>
            </a:r>
            <a:r>
              <a:rPr lang="en-GB" dirty="0" err="1">
                <a:solidFill>
                  <a:srgbClr val="002060"/>
                </a:solidFill>
              </a:rPr>
              <a:t>agregação</a:t>
            </a:r>
            <a:endParaRPr lang="en-GB" dirty="0">
              <a:solidFill>
                <a:srgbClr val="002060"/>
              </a:solidFill>
            </a:endParaRPr>
          </a:p>
          <a:p>
            <a:pPr marL="447675" indent="-198438">
              <a:buFont typeface="Arial" panose="020B0604020202020204" pitchFamily="34" charset="0"/>
              <a:buChar char="•"/>
            </a:pPr>
            <a:r>
              <a:rPr lang="en-GB" dirty="0" err="1">
                <a:solidFill>
                  <a:srgbClr val="002060"/>
                </a:solidFill>
              </a:rPr>
              <a:t>Operadores</a:t>
            </a:r>
            <a:r>
              <a:rPr lang="en-GB" dirty="0">
                <a:solidFill>
                  <a:srgbClr val="002060"/>
                </a:solidFill>
              </a:rPr>
              <a:t> IN, ANY, ALL, EXISTS, NOT</a:t>
            </a:r>
          </a:p>
          <a:p>
            <a:pPr marL="447675" indent="-198438">
              <a:buFont typeface="Arial" panose="020B0604020202020204" pitchFamily="34" charset="0"/>
              <a:buChar char="•"/>
            </a:pPr>
            <a:r>
              <a:rPr lang="en-GB" dirty="0" err="1">
                <a:solidFill>
                  <a:srgbClr val="002060"/>
                </a:solidFill>
              </a:rPr>
              <a:t>Operadores</a:t>
            </a:r>
            <a:r>
              <a:rPr lang="en-GB" dirty="0">
                <a:solidFill>
                  <a:srgbClr val="002060"/>
                </a:solidFill>
              </a:rPr>
              <a:t> de conjunto</a:t>
            </a:r>
          </a:p>
        </p:txBody>
      </p:sp>
    </p:spTree>
    <p:extLst>
      <p:ext uri="{BB962C8B-B14F-4D97-AF65-F5344CB8AC3E}">
        <p14:creationId xmlns:p14="http://schemas.microsoft.com/office/powerpoint/2010/main" val="15651369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oljeZBesedilom 337"/>
          <p:cNvSpPr txBox="1"/>
          <p:nvPr/>
        </p:nvSpPr>
        <p:spPr>
          <a:xfrm>
            <a:off x="2136720" y="228600"/>
            <a:ext cx="8153280" cy="990720"/>
          </a:xfrm>
          <a:prstGeom prst="rect">
            <a:avLst/>
          </a:prstGeom>
          <a:noFill/>
          <a:ln w="0">
            <a:noFill/>
          </a:ln>
        </p:spPr>
        <p:txBody>
          <a:bodyPr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l-SI" sz="3500" spc="-1" dirty="0">
                <a:solidFill>
                  <a:srgbClr val="775F55"/>
                </a:solidFill>
                <a:latin typeface="Tw Cen MT"/>
              </a:rPr>
              <a:t>2. RELATIONAL ALGEBRA</a:t>
            </a:r>
            <a:endParaRPr lang="en-US" sz="3500" spc="-1" dirty="0">
              <a:solidFill>
                <a:srgbClr val="775F55"/>
              </a:solidFill>
              <a:latin typeface="Tw Cen MT"/>
            </a:endParaRPr>
          </a:p>
        </p:txBody>
      </p:sp>
      <p:sp>
        <p:nvSpPr>
          <p:cNvPr id="339" name="PoljeZBesedilom 338"/>
          <p:cNvSpPr txBox="1"/>
          <p:nvPr/>
        </p:nvSpPr>
        <p:spPr>
          <a:xfrm>
            <a:off x="1790881" y="1643040"/>
            <a:ext cx="8709971" cy="4929120"/>
          </a:xfrm>
          <a:prstGeom prst="rect">
            <a:avLst/>
          </a:prstGeom>
          <a:noFill/>
          <a:ln w="0">
            <a:noFill/>
          </a:ln>
        </p:spPr>
        <p:txBody>
          <a:bodyPr>
            <a:normAutofit/>
          </a:bodyPr>
          <a:lstStyle/>
          <a:p>
            <a:pPr marL="318960" indent="-318960">
              <a:lnSpc>
                <a:spcPct val="90000"/>
              </a:lnSpc>
              <a:spcBef>
                <a:spcPts val="697"/>
              </a:spcBef>
              <a:buClr>
                <a:srgbClr val="DD8047"/>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400" b="1" spc="-1" dirty="0" err="1">
                <a:solidFill>
                  <a:srgbClr val="000000"/>
                </a:solidFill>
                <a:latin typeface="Tw Cen MT"/>
              </a:rPr>
              <a:t>Basic</a:t>
            </a:r>
            <a:r>
              <a:rPr lang="sl-SI" sz="2400" b="1" spc="-1" dirty="0">
                <a:solidFill>
                  <a:srgbClr val="000000"/>
                </a:solidFill>
                <a:latin typeface="Tw Cen MT"/>
              </a:rPr>
              <a:t> </a:t>
            </a:r>
            <a:r>
              <a:rPr lang="sl-SI" sz="2400" b="1" spc="-1" dirty="0" err="1">
                <a:solidFill>
                  <a:srgbClr val="000000"/>
                </a:solidFill>
                <a:latin typeface="Tw Cen MT"/>
              </a:rPr>
              <a:t>operations</a:t>
            </a:r>
            <a:r>
              <a:rPr lang="sl-SI" sz="2400" b="1" spc="-1" dirty="0">
                <a:solidFill>
                  <a:srgbClr val="000000"/>
                </a:solidFill>
                <a:latin typeface="Tw Cen MT"/>
              </a:rPr>
              <a:t>:</a:t>
            </a:r>
            <a:endParaRPr lang="en-US" sz="2400" spc="-1" dirty="0">
              <a:solidFill>
                <a:srgbClr val="00000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a:solidFill>
                  <a:srgbClr val="000000"/>
                </a:solidFill>
                <a:latin typeface="Tw Cen MT"/>
              </a:rPr>
              <a:t>union,</a:t>
            </a:r>
            <a:r>
              <a:rPr lang="en-GB" sz="2200" spc="-1" dirty="0">
                <a:solidFill>
                  <a:srgbClr val="000000"/>
                </a:solidFill>
                <a:latin typeface="Tw Cen MT"/>
              </a:rPr>
              <a:t>			</a:t>
            </a:r>
            <a:r>
              <a:rPr lang="en-GB" sz="2200" spc="-1" dirty="0">
                <a:solidFill>
                  <a:srgbClr val="7030A0"/>
                </a:solidFill>
                <a:latin typeface="Tw Cen MT"/>
              </a:rPr>
              <a:t>SELECT…</a:t>
            </a:r>
            <a:r>
              <a:rPr lang="en-GB" sz="2200" b="1" spc="-1" dirty="0">
                <a:solidFill>
                  <a:srgbClr val="7030A0"/>
                </a:solidFill>
                <a:latin typeface="Tw Cen MT"/>
              </a:rPr>
              <a:t>UNION</a:t>
            </a:r>
            <a:r>
              <a:rPr lang="en-GB" sz="2200" spc="-1" dirty="0">
                <a:solidFill>
                  <a:srgbClr val="7030A0"/>
                </a:solidFill>
                <a:latin typeface="Tw Cen MT"/>
              </a:rPr>
              <a:t> SELECT</a:t>
            </a:r>
            <a:endParaRPr lang="en-US" sz="2200" spc="-1" dirty="0">
              <a:solidFill>
                <a:srgbClr val="7030A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a:solidFill>
                  <a:srgbClr val="000000"/>
                </a:solidFill>
                <a:latin typeface="Tw Cen MT"/>
              </a:rPr>
              <a:t>difference,</a:t>
            </a:r>
            <a:r>
              <a:rPr lang="en-GB" sz="2200" spc="-1" dirty="0">
                <a:solidFill>
                  <a:srgbClr val="000000"/>
                </a:solidFill>
                <a:latin typeface="Tw Cen MT"/>
              </a:rPr>
              <a:t>		</a:t>
            </a:r>
            <a:r>
              <a:rPr lang="en-GB" sz="2200" spc="-1" dirty="0">
                <a:solidFill>
                  <a:srgbClr val="7030A0"/>
                </a:solidFill>
                <a:latin typeface="Tw Cen MT"/>
              </a:rPr>
              <a:t>SELECT…</a:t>
            </a:r>
            <a:r>
              <a:rPr lang="en-GB" sz="2200" b="1" spc="-1" dirty="0">
                <a:solidFill>
                  <a:srgbClr val="7030A0"/>
                </a:solidFill>
                <a:latin typeface="Tw Cen MT"/>
              </a:rPr>
              <a:t>MINUS</a:t>
            </a:r>
            <a:r>
              <a:rPr lang="en-GB" sz="2200" spc="-1" dirty="0">
                <a:solidFill>
                  <a:srgbClr val="7030A0"/>
                </a:solidFill>
                <a:latin typeface="Tw Cen MT"/>
              </a:rPr>
              <a:t> SELECT</a:t>
            </a:r>
            <a:endParaRPr lang="en-US" sz="2200" spc="-1" dirty="0">
              <a:solidFill>
                <a:srgbClr val="7030A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spc="-1" dirty="0">
                <a:solidFill>
                  <a:srgbClr val="000000"/>
                </a:solidFill>
                <a:latin typeface="Tw Cen MT"/>
              </a:rPr>
              <a:t>c</a:t>
            </a:r>
            <a:r>
              <a:rPr lang="sl-SI" sz="2200" spc="-1" dirty="0">
                <a:solidFill>
                  <a:srgbClr val="000000"/>
                </a:solidFill>
                <a:latin typeface="Tw Cen MT"/>
              </a:rPr>
              <a:t>artesian</a:t>
            </a:r>
            <a:r>
              <a:rPr lang="en-GB" sz="2200" spc="-1" dirty="0">
                <a:solidFill>
                  <a:srgbClr val="000000"/>
                </a:solidFill>
                <a:latin typeface="Tw Cen MT"/>
              </a:rPr>
              <a:t>/cross</a:t>
            </a:r>
            <a:r>
              <a:rPr lang="sl-SI" sz="2200" spc="-1" dirty="0">
                <a:solidFill>
                  <a:srgbClr val="000000"/>
                </a:solidFill>
                <a:latin typeface="Tw Cen MT"/>
              </a:rPr>
              <a:t> product,</a:t>
            </a:r>
            <a:r>
              <a:rPr lang="en-GB" sz="2200" spc="-1" dirty="0">
                <a:solidFill>
                  <a:srgbClr val="000000"/>
                </a:solidFill>
                <a:latin typeface="Tw Cen MT"/>
              </a:rPr>
              <a:t> 	</a:t>
            </a:r>
            <a:r>
              <a:rPr lang="en-GB" sz="2200" spc="-1" dirty="0">
                <a:solidFill>
                  <a:srgbClr val="7030A0"/>
                </a:solidFill>
                <a:latin typeface="Tw Cen MT"/>
              </a:rPr>
              <a:t>SELECT…</a:t>
            </a:r>
            <a:r>
              <a:rPr lang="en-GB" sz="2200" b="1" spc="-1" dirty="0">
                <a:solidFill>
                  <a:srgbClr val="7030A0"/>
                </a:solidFill>
                <a:latin typeface="Tw Cen MT"/>
              </a:rPr>
              <a:t>FROM</a:t>
            </a:r>
            <a:endParaRPr lang="en-US" sz="2200" b="1" spc="-1" dirty="0">
              <a:solidFill>
                <a:srgbClr val="7030A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a:solidFill>
                  <a:srgbClr val="000000"/>
                </a:solidFill>
                <a:latin typeface="Tw Cen MT"/>
              </a:rPr>
              <a:t>projection,</a:t>
            </a:r>
            <a:r>
              <a:rPr lang="en-GB" sz="2200" spc="-1" dirty="0">
                <a:solidFill>
                  <a:srgbClr val="000000"/>
                </a:solidFill>
                <a:latin typeface="Tw Cen MT"/>
              </a:rPr>
              <a:t>			</a:t>
            </a:r>
            <a:r>
              <a:rPr lang="en-GB" sz="2200" b="1" spc="-1" dirty="0">
                <a:solidFill>
                  <a:srgbClr val="7030A0"/>
                </a:solidFill>
                <a:latin typeface="Tw Cen MT"/>
              </a:rPr>
              <a:t>SELECT</a:t>
            </a:r>
            <a:r>
              <a:rPr lang="en-GB" sz="2200" spc="-1" dirty="0">
                <a:solidFill>
                  <a:srgbClr val="7030A0"/>
                </a:solidFill>
                <a:latin typeface="Tw Cen MT"/>
              </a:rPr>
              <a:t> ____</a:t>
            </a:r>
            <a:endParaRPr lang="en-US" sz="2200" spc="-1" dirty="0">
              <a:solidFill>
                <a:srgbClr val="7030A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a:solidFill>
                  <a:srgbClr val="000000"/>
                </a:solidFill>
                <a:latin typeface="Tw Cen MT"/>
              </a:rPr>
              <a:t>selection.</a:t>
            </a:r>
            <a:r>
              <a:rPr lang="en-GB" sz="2200" spc="-1" dirty="0">
                <a:solidFill>
                  <a:srgbClr val="000000"/>
                </a:solidFill>
                <a:latin typeface="Tw Cen MT"/>
              </a:rPr>
              <a:t>			</a:t>
            </a:r>
            <a:r>
              <a:rPr lang="en-GB" sz="2200" spc="-1" dirty="0">
                <a:solidFill>
                  <a:srgbClr val="7030A0"/>
                </a:solidFill>
                <a:latin typeface="Tw Cen MT"/>
              </a:rPr>
              <a:t>SELECT…FROM… </a:t>
            </a:r>
            <a:r>
              <a:rPr lang="en-GB" sz="2200" b="1" spc="-1" dirty="0">
                <a:solidFill>
                  <a:srgbClr val="7030A0"/>
                </a:solidFill>
                <a:latin typeface="Tw Cen MT"/>
              </a:rPr>
              <a:t>WHERE</a:t>
            </a:r>
            <a:r>
              <a:rPr lang="en-GB" sz="2200" spc="-1" dirty="0">
                <a:solidFill>
                  <a:srgbClr val="7030A0"/>
                </a:solidFill>
                <a:latin typeface="Tw Cen MT"/>
              </a:rPr>
              <a:t>____</a:t>
            </a:r>
            <a:endParaRPr lang="en-US" sz="2200" spc="-1" dirty="0">
              <a:solidFill>
                <a:srgbClr val="7030A0"/>
              </a:solidFill>
              <a:latin typeface="Tw Cen MT"/>
            </a:endParaRPr>
          </a:p>
          <a:p>
            <a:pPr marL="318960" indent="-318960">
              <a:lnSpc>
                <a:spcPct val="90000"/>
              </a:lnSpc>
              <a:spcBef>
                <a:spcPts val="697"/>
              </a:spcBef>
              <a:buClr>
                <a:srgbClr val="DD8047"/>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spc="-1" dirty="0">
              <a:solidFill>
                <a:srgbClr val="000000"/>
              </a:solidFill>
              <a:latin typeface="Tw Cen MT"/>
            </a:endParaRPr>
          </a:p>
          <a:p>
            <a:pPr marL="318960" indent="-318960">
              <a:lnSpc>
                <a:spcPct val="90000"/>
              </a:lnSpc>
              <a:spcBef>
                <a:spcPts val="697"/>
              </a:spcBef>
              <a:buClr>
                <a:srgbClr val="DD8047"/>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400" b="1" spc="-1" dirty="0" err="1">
                <a:solidFill>
                  <a:srgbClr val="000000"/>
                </a:solidFill>
                <a:latin typeface="Tw Cen MT"/>
              </a:rPr>
              <a:t>Performed</a:t>
            </a:r>
            <a:r>
              <a:rPr lang="sl-SI" sz="2400" b="1" spc="-1" dirty="0">
                <a:solidFill>
                  <a:srgbClr val="000000"/>
                </a:solidFill>
                <a:latin typeface="Tw Cen MT"/>
              </a:rPr>
              <a:t> (</a:t>
            </a:r>
            <a:r>
              <a:rPr lang="sl-SI" sz="2400" b="1" spc="-1" dirty="0" err="1">
                <a:solidFill>
                  <a:srgbClr val="000000"/>
                </a:solidFill>
                <a:latin typeface="Tw Cen MT"/>
              </a:rPr>
              <a:t>derived</a:t>
            </a:r>
            <a:r>
              <a:rPr lang="sl-SI" sz="2400" b="1" spc="-1" dirty="0">
                <a:solidFill>
                  <a:srgbClr val="000000"/>
                </a:solidFill>
                <a:latin typeface="Tw Cen MT"/>
              </a:rPr>
              <a:t>) </a:t>
            </a:r>
            <a:r>
              <a:rPr lang="sl-SI" sz="2400" b="1" spc="-1" dirty="0" err="1">
                <a:solidFill>
                  <a:srgbClr val="000000"/>
                </a:solidFill>
                <a:latin typeface="Tw Cen MT"/>
              </a:rPr>
              <a:t>operations</a:t>
            </a:r>
            <a:r>
              <a:rPr lang="sl-SI" sz="2400" b="1" spc="-1" dirty="0">
                <a:solidFill>
                  <a:srgbClr val="000000"/>
                </a:solidFill>
                <a:latin typeface="Tw Cen MT"/>
              </a:rPr>
              <a:t>:</a:t>
            </a:r>
            <a:endParaRPr lang="en-US" sz="2400" spc="-1" dirty="0">
              <a:solidFill>
                <a:srgbClr val="00000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intersection</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a:solidFill>
                  <a:srgbClr val="000000"/>
                </a:solidFill>
                <a:latin typeface="Symbol"/>
                <a:ea typeface="Symbol"/>
              </a:rPr>
              <a:t></a:t>
            </a:r>
            <a:r>
              <a:rPr lang="sl-SI" sz="2200" spc="-1" dirty="0">
                <a:solidFill>
                  <a:srgbClr val="000000"/>
                </a:solidFill>
                <a:latin typeface="Tw Cen MT"/>
              </a:rPr>
              <a:t>-join,</a:t>
            </a:r>
            <a:r>
              <a:rPr lang="en-GB" sz="2200" spc="-1" dirty="0">
                <a:solidFill>
                  <a:srgbClr val="000000"/>
                </a:solidFill>
                <a:latin typeface="Tw Cen MT"/>
              </a:rPr>
              <a:t>			</a:t>
            </a:r>
            <a:r>
              <a:rPr lang="en-GB" sz="2200" spc="-1" dirty="0">
                <a:solidFill>
                  <a:srgbClr val="7030A0"/>
                </a:solidFill>
                <a:latin typeface="Tw Cen MT"/>
              </a:rPr>
              <a:t>join, </a:t>
            </a:r>
            <a:r>
              <a:rPr lang="en-GB" sz="2200" spc="-1" dirty="0" err="1">
                <a:solidFill>
                  <a:srgbClr val="7030A0"/>
                </a:solidFill>
                <a:latin typeface="Tw Cen MT"/>
              </a:rPr>
              <a:t>critério</a:t>
            </a:r>
            <a:r>
              <a:rPr lang="en-GB" sz="2200" spc="-1" dirty="0">
                <a:solidFill>
                  <a:srgbClr val="7030A0"/>
                </a:solidFill>
                <a:latin typeface="Tw Cen MT"/>
              </a:rPr>
              <a:t> </a:t>
            </a:r>
            <a:r>
              <a:rPr lang="en-GB" sz="2200" spc="-1" dirty="0" err="1">
                <a:solidFill>
                  <a:srgbClr val="7030A0"/>
                </a:solidFill>
                <a:latin typeface="Tw Cen MT"/>
              </a:rPr>
              <a:t>qualquer</a:t>
            </a:r>
            <a:endParaRPr lang="en-US" sz="2200" spc="-1" dirty="0">
              <a:solidFill>
                <a:srgbClr val="7030A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a:solidFill>
                  <a:srgbClr val="000000"/>
                </a:solidFill>
                <a:latin typeface="Tw Cen MT"/>
              </a:rPr>
              <a:t>natural join,</a:t>
            </a:r>
            <a:r>
              <a:rPr lang="en-GB" sz="2200" spc="-1" dirty="0">
                <a:solidFill>
                  <a:srgbClr val="000000"/>
                </a:solidFill>
                <a:latin typeface="Tw Cen MT"/>
              </a:rPr>
              <a:t>		</a:t>
            </a:r>
            <a:r>
              <a:rPr lang="en-GB" sz="2200" spc="-1" dirty="0" err="1">
                <a:solidFill>
                  <a:srgbClr val="7030A0"/>
                </a:solidFill>
                <a:latin typeface="Tw Cen MT"/>
              </a:rPr>
              <a:t>chaves</a:t>
            </a:r>
            <a:r>
              <a:rPr lang="en-GB" sz="2200" spc="-1" dirty="0">
                <a:solidFill>
                  <a:srgbClr val="7030A0"/>
                </a:solidFill>
                <a:latin typeface="Tw Cen MT"/>
              </a:rPr>
              <a:t> </a:t>
            </a:r>
            <a:r>
              <a:rPr lang="en-GB" sz="2200" spc="-1" dirty="0" err="1">
                <a:solidFill>
                  <a:srgbClr val="7030A0"/>
                </a:solidFill>
                <a:latin typeface="Tw Cen MT"/>
              </a:rPr>
              <a:t>iguais</a:t>
            </a:r>
            <a:r>
              <a:rPr lang="en-GB" sz="2200" spc="-1" dirty="0">
                <a:solidFill>
                  <a:srgbClr val="7030A0"/>
                </a:solidFill>
                <a:latin typeface="Tw Cen MT"/>
              </a:rPr>
              <a:t>; </a:t>
            </a:r>
            <a:r>
              <a:rPr lang="en-GB" sz="2200" spc="-1" dirty="0" err="1">
                <a:solidFill>
                  <a:srgbClr val="7030A0"/>
                </a:solidFill>
                <a:latin typeface="Tw Cen MT"/>
              </a:rPr>
              <a:t>caso</a:t>
            </a:r>
            <a:r>
              <a:rPr lang="en-GB" sz="2200" spc="-1" dirty="0">
                <a:solidFill>
                  <a:srgbClr val="7030A0"/>
                </a:solidFill>
                <a:latin typeface="Tw Cen MT"/>
              </a:rPr>
              <a:t> particular do theta-join</a:t>
            </a:r>
            <a:endParaRPr lang="en-US" sz="2200" spc="-1" dirty="0">
              <a:solidFill>
                <a:srgbClr val="7030A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quotient</a:t>
            </a:r>
            <a:r>
              <a:rPr lang="sl-SI" sz="2200" spc="-1" dirty="0">
                <a:solidFill>
                  <a:srgbClr val="000000"/>
                </a:solidFill>
                <a:latin typeface="Tw Cen MT"/>
              </a:rPr>
              <a:t>.</a:t>
            </a:r>
            <a:endParaRPr lang="en-US" sz="2200" spc="-1" dirty="0">
              <a:solidFill>
                <a:srgbClr val="000000"/>
              </a:solidFill>
              <a:latin typeface="Tw Cen MT"/>
            </a:endParaRPr>
          </a:p>
          <a:p>
            <a:pPr marL="318960" indent="-318960">
              <a:lnSpc>
                <a:spcPct val="90000"/>
              </a:lnSpc>
              <a:spcBef>
                <a:spcPts val="697"/>
              </a:spcBef>
              <a:buClr>
                <a:srgbClr val="DD8047"/>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spc="-1" dirty="0">
              <a:solidFill>
                <a:srgbClr val="000000"/>
              </a:solidFill>
              <a:latin typeface="Tw Cen MT"/>
            </a:endParaRPr>
          </a:p>
        </p:txBody>
      </p:sp>
      <p:sp>
        <p:nvSpPr>
          <p:cNvPr id="340" name="Slide Number Placeholder 3"/>
          <p:cNvSpPr/>
          <p:nvPr/>
        </p:nvSpPr>
        <p:spPr>
          <a:xfrm>
            <a:off x="1524000" y="1271520"/>
            <a:ext cx="533520" cy="2444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45B974C-50F8-4771-B799-DA8934154FDB}" type="slidenum">
              <a:rPr lang="sl-SI" sz="1200" b="1" spc="-1">
                <a:solidFill>
                  <a:srgbClr val="FFFFFF"/>
                </a:solidFill>
                <a:latin typeface="Tw Cen MT"/>
              </a:rPr>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US" sz="1200"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oljeZBesedilom 340"/>
          <p:cNvSpPr txBox="1"/>
          <p:nvPr/>
        </p:nvSpPr>
        <p:spPr>
          <a:xfrm>
            <a:off x="2136720" y="228600"/>
            <a:ext cx="8153280" cy="990720"/>
          </a:xfrm>
          <a:prstGeom prst="rect">
            <a:avLst/>
          </a:prstGeom>
          <a:noFill/>
          <a:ln w="0">
            <a:noFill/>
          </a:ln>
        </p:spPr>
        <p:txBody>
          <a:bodyPr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l-SI" sz="3500" spc="-1" dirty="0">
                <a:solidFill>
                  <a:srgbClr val="775F55"/>
                </a:solidFill>
                <a:latin typeface="Tw Cen MT"/>
              </a:rPr>
              <a:t>2. RELATIONAL ALGEBRA</a:t>
            </a:r>
            <a:endParaRPr lang="en-US" sz="3500" spc="-1" dirty="0">
              <a:solidFill>
                <a:srgbClr val="775F55"/>
              </a:solidFill>
              <a:latin typeface="Tw Cen MT"/>
            </a:endParaRPr>
          </a:p>
        </p:txBody>
      </p:sp>
      <p:sp>
        <p:nvSpPr>
          <p:cNvPr id="342" name="PoljeZBesedilom 341"/>
          <p:cNvSpPr txBox="1"/>
          <p:nvPr/>
        </p:nvSpPr>
        <p:spPr>
          <a:xfrm>
            <a:off x="2156880" y="1600200"/>
            <a:ext cx="8153640" cy="5114880"/>
          </a:xfrm>
          <a:prstGeom prst="rect">
            <a:avLst/>
          </a:prstGeom>
          <a:noFill/>
          <a:ln w="0">
            <a:noFill/>
          </a:ln>
        </p:spPr>
        <p:txBody>
          <a:bodyPr>
            <a:normAutofit/>
          </a:bodyPr>
          <a:lstStyle/>
          <a:p>
            <a:pPr marL="318960" indent="-318960">
              <a:spcBef>
                <a:spcPts val="697"/>
              </a:spcBef>
              <a:buClr>
                <a:srgbClr val="DD8047"/>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400" b="1" spc="-1" dirty="0" err="1">
                <a:solidFill>
                  <a:srgbClr val="000000"/>
                </a:solidFill>
                <a:latin typeface="Tw Cen MT"/>
              </a:rPr>
              <a:t>Sequence</a:t>
            </a:r>
            <a:r>
              <a:rPr lang="sl-SI" sz="2400" b="1" spc="-1" dirty="0">
                <a:solidFill>
                  <a:srgbClr val="000000"/>
                </a:solidFill>
                <a:latin typeface="Tw Cen MT"/>
              </a:rPr>
              <a:t> of </a:t>
            </a:r>
            <a:r>
              <a:rPr lang="sl-SI" sz="2400" b="1" spc="-1" dirty="0" err="1">
                <a:solidFill>
                  <a:srgbClr val="000000"/>
                </a:solidFill>
                <a:latin typeface="Tw Cen MT"/>
              </a:rPr>
              <a:t>operations</a:t>
            </a:r>
            <a:r>
              <a:rPr lang="sl-SI" sz="2400" b="1" spc="-1" dirty="0">
                <a:solidFill>
                  <a:srgbClr val="000000"/>
                </a:solidFill>
                <a:latin typeface="Tw Cen MT"/>
              </a:rPr>
              <a:t>:</a:t>
            </a:r>
            <a:endParaRPr lang="en-US" sz="24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selection</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projection</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lnSpc>
                <a:spcPct val="90000"/>
              </a:lnSpc>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cartesian</a:t>
            </a:r>
            <a:r>
              <a:rPr lang="sl-SI" sz="2200" spc="-1" dirty="0">
                <a:solidFill>
                  <a:srgbClr val="000000"/>
                </a:solidFill>
                <a:latin typeface="Tw Cen MT"/>
              </a:rPr>
              <a:t> </a:t>
            </a:r>
            <a:r>
              <a:rPr lang="sl-SI" sz="2200" spc="-1" dirty="0" err="1">
                <a:solidFill>
                  <a:srgbClr val="000000"/>
                </a:solidFill>
                <a:latin typeface="Tw Cen MT"/>
              </a:rPr>
              <a:t>product</a:t>
            </a:r>
            <a:r>
              <a:rPr lang="sl-SI" sz="2200" spc="-1" dirty="0">
                <a:solidFill>
                  <a:srgbClr val="000000"/>
                </a:solidFill>
                <a:latin typeface="Tw Cen MT"/>
              </a:rPr>
              <a:t> (</a:t>
            </a:r>
            <a:r>
              <a:rPr lang="sl-SI" sz="2200" spc="-1" dirty="0" err="1">
                <a:solidFill>
                  <a:srgbClr val="000000"/>
                </a:solidFill>
                <a:latin typeface="Tw Cen MT"/>
              </a:rPr>
              <a:t>cross</a:t>
            </a:r>
            <a:r>
              <a:rPr lang="sl-SI" sz="2200" spc="-1" dirty="0">
                <a:solidFill>
                  <a:srgbClr val="000000"/>
                </a:solidFill>
                <a:latin typeface="Tw Cen MT"/>
              </a:rPr>
              <a:t> </a:t>
            </a:r>
            <a:r>
              <a:rPr lang="sl-SI" sz="2200" spc="-1" dirty="0" err="1">
                <a:solidFill>
                  <a:srgbClr val="000000"/>
                </a:solidFill>
                <a:latin typeface="Tw Cen MT"/>
              </a:rPr>
              <a:t>product</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a:solidFill>
                  <a:srgbClr val="000000"/>
                </a:solidFill>
                <a:latin typeface="Symbol"/>
                <a:ea typeface="Symbol"/>
              </a:rPr>
              <a:t></a:t>
            </a:r>
            <a:r>
              <a:rPr lang="sl-SI" sz="2200" spc="-1" dirty="0">
                <a:solidFill>
                  <a:srgbClr val="000000"/>
                </a:solidFill>
                <a:latin typeface="Tw Cen MT"/>
              </a:rPr>
              <a:t>-join,</a:t>
            </a:r>
            <a:endParaRPr lang="en-US" sz="22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natural</a:t>
            </a:r>
            <a:r>
              <a:rPr lang="sl-SI" sz="2200" spc="-1" dirty="0">
                <a:solidFill>
                  <a:srgbClr val="000000"/>
                </a:solidFill>
                <a:latin typeface="Tw Cen MT"/>
              </a:rPr>
              <a:t> </a:t>
            </a:r>
            <a:r>
              <a:rPr lang="sl-SI" sz="2200" spc="-1" dirty="0" err="1">
                <a:solidFill>
                  <a:srgbClr val="000000"/>
                </a:solidFill>
                <a:latin typeface="Tw Cen MT"/>
              </a:rPr>
              <a:t>join</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quotient</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intersectio</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union</a:t>
            </a:r>
            <a:r>
              <a:rPr lang="sl-SI" sz="2200" spc="-1" dirty="0">
                <a:solidFill>
                  <a:srgbClr val="000000"/>
                </a:solidFill>
                <a:latin typeface="Tw Cen MT"/>
              </a:rPr>
              <a:t>,</a:t>
            </a:r>
            <a:endParaRPr lang="en-US" sz="2200" spc="-1" dirty="0">
              <a:solidFill>
                <a:srgbClr val="000000"/>
              </a:solidFill>
              <a:latin typeface="Tw Cen MT"/>
            </a:endParaRPr>
          </a:p>
          <a:p>
            <a:pPr marL="639720" lvl="1" indent="-273240">
              <a:spcBef>
                <a:spcPts val="550"/>
              </a:spcBef>
              <a:buClr>
                <a:srgbClr val="94B6D2"/>
              </a:buClr>
              <a:buSzPct val="70000"/>
              <a:buFont typeface="Wingdings 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200" spc="-1" dirty="0" err="1">
                <a:solidFill>
                  <a:srgbClr val="000000"/>
                </a:solidFill>
                <a:latin typeface="Tw Cen MT"/>
              </a:rPr>
              <a:t>difference</a:t>
            </a:r>
            <a:r>
              <a:rPr lang="sl-SI" sz="2200" spc="-1" dirty="0">
                <a:solidFill>
                  <a:srgbClr val="000000"/>
                </a:solidFill>
                <a:latin typeface="Tw Cen MT"/>
              </a:rPr>
              <a:t>.</a:t>
            </a:r>
            <a:endParaRPr lang="en-US" sz="2200" spc="-1" dirty="0">
              <a:solidFill>
                <a:srgbClr val="000000"/>
              </a:solidFill>
              <a:latin typeface="Tw Cen MT"/>
            </a:endParaRPr>
          </a:p>
          <a:p>
            <a:pPr marL="318960" indent="-318960">
              <a:spcBef>
                <a:spcPts val="697"/>
              </a:spcBef>
              <a:buClr>
                <a:srgbClr val="DD8047"/>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200" spc="-1" dirty="0">
              <a:solidFill>
                <a:srgbClr val="000000"/>
              </a:solidFill>
              <a:latin typeface="Tw Cen MT"/>
            </a:endParaRPr>
          </a:p>
          <a:p>
            <a:pPr marL="318960" indent="-318960">
              <a:spcBef>
                <a:spcPts val="697"/>
              </a:spcBef>
              <a:buClr>
                <a:srgbClr val="DD8047"/>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sl-SI" sz="2400" spc="-1" dirty="0">
                <a:solidFill>
                  <a:srgbClr val="000000"/>
                </a:solidFill>
                <a:latin typeface="Tw Cen MT"/>
              </a:rPr>
              <a:t>The </a:t>
            </a:r>
            <a:r>
              <a:rPr lang="sl-SI" sz="2400" spc="-1" dirty="0" err="1">
                <a:solidFill>
                  <a:srgbClr val="000000"/>
                </a:solidFill>
                <a:latin typeface="Tw Cen MT"/>
              </a:rPr>
              <a:t>sequence</a:t>
            </a:r>
            <a:r>
              <a:rPr lang="sl-SI" sz="2400" spc="-1" dirty="0">
                <a:solidFill>
                  <a:srgbClr val="000000"/>
                </a:solidFill>
                <a:latin typeface="Tw Cen MT"/>
              </a:rPr>
              <a:t> of </a:t>
            </a:r>
            <a:r>
              <a:rPr lang="sl-SI" sz="2400" spc="-1" dirty="0" err="1">
                <a:solidFill>
                  <a:srgbClr val="000000"/>
                </a:solidFill>
                <a:latin typeface="Tw Cen MT"/>
              </a:rPr>
              <a:t>operations</a:t>
            </a:r>
            <a:r>
              <a:rPr lang="sl-SI" sz="2400" spc="-1" dirty="0">
                <a:solidFill>
                  <a:srgbClr val="000000"/>
                </a:solidFill>
                <a:latin typeface="Tw Cen MT"/>
              </a:rPr>
              <a:t> </a:t>
            </a:r>
            <a:r>
              <a:rPr lang="sl-SI" sz="2400" spc="-1" dirty="0" err="1">
                <a:solidFill>
                  <a:srgbClr val="000000"/>
                </a:solidFill>
                <a:latin typeface="Tw Cen MT"/>
              </a:rPr>
              <a:t>can</a:t>
            </a:r>
            <a:r>
              <a:rPr lang="sl-SI" sz="2400" spc="-1" dirty="0">
                <a:solidFill>
                  <a:srgbClr val="000000"/>
                </a:solidFill>
                <a:latin typeface="Tw Cen MT"/>
              </a:rPr>
              <a:t> </a:t>
            </a:r>
            <a:r>
              <a:rPr lang="sl-SI" sz="2400" spc="-1" dirty="0" err="1">
                <a:solidFill>
                  <a:srgbClr val="000000"/>
                </a:solidFill>
                <a:latin typeface="Tw Cen MT"/>
              </a:rPr>
              <a:t>be</a:t>
            </a:r>
            <a:r>
              <a:rPr lang="sl-SI" sz="2400" spc="-1" dirty="0">
                <a:solidFill>
                  <a:srgbClr val="000000"/>
                </a:solidFill>
                <a:latin typeface="Tw Cen MT"/>
              </a:rPr>
              <a:t> </a:t>
            </a:r>
            <a:r>
              <a:rPr lang="sl-SI" sz="2400" spc="-1" dirty="0" err="1">
                <a:solidFill>
                  <a:srgbClr val="000000"/>
                </a:solidFill>
                <a:latin typeface="Tw Cen MT"/>
              </a:rPr>
              <a:t>changed</a:t>
            </a:r>
            <a:r>
              <a:rPr lang="sl-SI" sz="2400" spc="-1" dirty="0">
                <a:solidFill>
                  <a:srgbClr val="000000"/>
                </a:solidFill>
                <a:latin typeface="Tw Cen MT"/>
              </a:rPr>
              <a:t> </a:t>
            </a:r>
            <a:r>
              <a:rPr lang="sl-SI" sz="2400" spc="-1" dirty="0" err="1">
                <a:solidFill>
                  <a:srgbClr val="000000"/>
                </a:solidFill>
                <a:latin typeface="Tw Cen MT"/>
              </a:rPr>
              <a:t>with</a:t>
            </a:r>
            <a:r>
              <a:rPr lang="sl-SI" sz="2400" spc="-1" dirty="0">
                <a:solidFill>
                  <a:srgbClr val="000000"/>
                </a:solidFill>
                <a:latin typeface="Tw Cen MT"/>
              </a:rPr>
              <a:t> </a:t>
            </a:r>
            <a:r>
              <a:rPr lang="sl-SI" sz="2400" spc="-1" dirty="0" err="1">
                <a:solidFill>
                  <a:srgbClr val="000000"/>
                </a:solidFill>
                <a:latin typeface="Tw Cen MT"/>
              </a:rPr>
              <a:t>parentheses</a:t>
            </a:r>
            <a:r>
              <a:rPr lang="sl-SI" sz="2400" spc="-1" dirty="0">
                <a:solidFill>
                  <a:srgbClr val="000000"/>
                </a:solidFill>
                <a:latin typeface="Tw Cen MT"/>
              </a:rPr>
              <a:t>.</a:t>
            </a:r>
            <a:endParaRPr lang="en-US" sz="2400" spc="-1" dirty="0">
              <a:solidFill>
                <a:srgbClr val="000000"/>
              </a:solidFill>
              <a:latin typeface="Tw Cen MT"/>
            </a:endParaRPr>
          </a:p>
        </p:txBody>
      </p:sp>
      <p:sp>
        <p:nvSpPr>
          <p:cNvPr id="343" name="Slide Number Placeholder 3"/>
          <p:cNvSpPr/>
          <p:nvPr/>
        </p:nvSpPr>
        <p:spPr>
          <a:xfrm>
            <a:off x="1524000" y="1271520"/>
            <a:ext cx="533520" cy="2444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ctr">
            <a:norm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4CE8087-FBB8-4221-9938-BFE76B878660}" type="slidenum">
              <a:rPr lang="sl-SI" sz="1200" b="1" spc="-1">
                <a:solidFill>
                  <a:srgbClr val="FFFFFF"/>
                </a:solidFill>
                <a:latin typeface="Tw Cen MT"/>
              </a:rPr>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US" sz="1200"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EA24-E704-40F5-BD3F-74868863AD70}"/>
              </a:ext>
            </a:extLst>
          </p:cNvPr>
          <p:cNvSpPr>
            <a:spLocks noGrp="1"/>
          </p:cNvSpPr>
          <p:nvPr>
            <p:ph type="title"/>
          </p:nvPr>
        </p:nvSpPr>
        <p:spPr/>
        <p:txBody>
          <a:bodyPr/>
          <a:lstStyle/>
          <a:p>
            <a:r>
              <a:rPr lang="en-GB" dirty="0"/>
              <a:t>Query Optimization</a:t>
            </a:r>
          </a:p>
        </p:txBody>
      </p:sp>
      <p:sp>
        <p:nvSpPr>
          <p:cNvPr id="3" name="Content Placeholder 2">
            <a:extLst>
              <a:ext uri="{FF2B5EF4-FFF2-40B4-BE49-F238E27FC236}">
                <a16:creationId xmlns:a16="http://schemas.microsoft.com/office/drawing/2014/main" id="{89F9B7EC-F061-4C00-8BCF-8A45E4421E24}"/>
              </a:ext>
            </a:extLst>
          </p:cNvPr>
          <p:cNvSpPr>
            <a:spLocks noGrp="1"/>
          </p:cNvSpPr>
          <p:nvPr>
            <p:ph idx="1"/>
          </p:nvPr>
        </p:nvSpPr>
        <p:spPr/>
        <p:txBody>
          <a:bodyPr>
            <a:normAutofit fontScale="92500" lnSpcReduction="20000"/>
          </a:bodyPr>
          <a:lstStyle/>
          <a:p>
            <a:pPr marL="0" indent="0">
              <a:spcAft>
                <a:spcPts val="1200"/>
              </a:spcAft>
              <a:buNone/>
            </a:pPr>
            <a:r>
              <a:rPr lang="en-GB" sz="3900" dirty="0"/>
              <a:t>Heuristic-based Optimization</a:t>
            </a:r>
          </a:p>
          <a:p>
            <a:pPr marL="0" indent="0">
              <a:buNone/>
            </a:pPr>
            <a:r>
              <a:rPr lang="en-GB" dirty="0"/>
              <a:t>Having an optimizer enumerate all equivalent Relational Algebra expressions halts the actual execution of the query</a:t>
            </a:r>
          </a:p>
          <a:p>
            <a:pPr marL="0" indent="0">
              <a:buNone/>
            </a:pPr>
            <a:r>
              <a:rPr lang="en-GB" dirty="0"/>
              <a:t>In heuristic-based optimization the query tree is transformed in a set of well-known based practices that practically improve query performance:</a:t>
            </a:r>
          </a:p>
          <a:p>
            <a:r>
              <a:rPr lang="en-GB" dirty="0"/>
              <a:t>Best Practice 1: Push </a:t>
            </a:r>
            <a:r>
              <a:rPr lang="en-GB" b="1" dirty="0"/>
              <a:t>predicates down </a:t>
            </a:r>
            <a:r>
              <a:rPr lang="en-GB" dirty="0"/>
              <a:t>the query tree</a:t>
            </a:r>
          </a:p>
          <a:p>
            <a:r>
              <a:rPr lang="en-GB" dirty="0"/>
              <a:t>Best Practice 2: Push </a:t>
            </a:r>
            <a:r>
              <a:rPr lang="en-GB" b="1" dirty="0"/>
              <a:t>projections down </a:t>
            </a:r>
            <a:r>
              <a:rPr lang="en-GB" dirty="0"/>
              <a:t>the tree</a:t>
            </a:r>
          </a:p>
          <a:p>
            <a:r>
              <a:rPr lang="en-GB" dirty="0"/>
              <a:t>Best Practice 3: </a:t>
            </a:r>
            <a:r>
              <a:rPr lang="en-GB" b="1" dirty="0"/>
              <a:t>Substitute cartesian products with joins </a:t>
            </a:r>
            <a:r>
              <a:rPr lang="en-GB" dirty="0"/>
              <a:t>where appropriate</a:t>
            </a:r>
          </a:p>
          <a:p>
            <a:r>
              <a:rPr lang="en-GB" dirty="0"/>
              <a:t>Best Practice 4: if more than 1 join, </a:t>
            </a:r>
            <a:r>
              <a:rPr lang="en-GB" b="1" dirty="0"/>
              <a:t>prioritize joins</a:t>
            </a:r>
            <a:r>
              <a:rPr lang="en-GB" dirty="0"/>
              <a:t> that are expected to produce smaller output (mixing cost-based optimization)</a:t>
            </a:r>
          </a:p>
        </p:txBody>
      </p:sp>
    </p:spTree>
    <p:extLst>
      <p:ext uri="{BB962C8B-B14F-4D97-AF65-F5344CB8AC3E}">
        <p14:creationId xmlns:p14="http://schemas.microsoft.com/office/powerpoint/2010/main" val="3643078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EA24-E704-40F5-BD3F-74868863AD70}"/>
              </a:ext>
            </a:extLst>
          </p:cNvPr>
          <p:cNvSpPr>
            <a:spLocks noGrp="1"/>
          </p:cNvSpPr>
          <p:nvPr>
            <p:ph type="title"/>
          </p:nvPr>
        </p:nvSpPr>
        <p:spPr/>
        <p:txBody>
          <a:bodyPr/>
          <a:lstStyle/>
          <a:p>
            <a:r>
              <a:rPr lang="en-GB" dirty="0"/>
              <a:t>In DBMS</a:t>
            </a:r>
          </a:p>
        </p:txBody>
      </p:sp>
      <p:sp>
        <p:nvSpPr>
          <p:cNvPr id="3" name="Content Placeholder 2">
            <a:extLst>
              <a:ext uri="{FF2B5EF4-FFF2-40B4-BE49-F238E27FC236}">
                <a16:creationId xmlns:a16="http://schemas.microsoft.com/office/drawing/2014/main" id="{89F9B7EC-F061-4C00-8BCF-8A45E4421E24}"/>
              </a:ext>
            </a:extLst>
          </p:cNvPr>
          <p:cNvSpPr>
            <a:spLocks noGrp="1"/>
          </p:cNvSpPr>
          <p:nvPr>
            <p:ph idx="1"/>
          </p:nvPr>
        </p:nvSpPr>
        <p:spPr/>
        <p:txBody>
          <a:bodyPr>
            <a:normAutofit fontScale="77500" lnSpcReduction="20000"/>
          </a:bodyPr>
          <a:lstStyle/>
          <a:p>
            <a:pPr marL="0" indent="0">
              <a:spcAft>
                <a:spcPts val="1200"/>
              </a:spcAft>
              <a:buNone/>
            </a:pPr>
            <a:r>
              <a:rPr lang="en-GB" sz="3900" dirty="0"/>
              <a:t>The DBMS stores internal statistics about tables, attributes, and indexes in its internal </a:t>
            </a:r>
            <a:r>
              <a:rPr lang="en-GB" sz="3900" dirty="0" err="1"/>
              <a:t>catalog</a:t>
            </a:r>
            <a:endParaRPr lang="en-GB" sz="3900" dirty="0"/>
          </a:p>
          <a:p>
            <a:pPr marL="0" indent="0">
              <a:spcAft>
                <a:spcPts val="1200"/>
              </a:spcAft>
              <a:buNone/>
            </a:pPr>
            <a:r>
              <a:rPr lang="en-GB" sz="3900" dirty="0"/>
              <a:t>• Different systems update them at different times.</a:t>
            </a:r>
          </a:p>
          <a:p>
            <a:pPr marL="0" indent="0">
              <a:spcAft>
                <a:spcPts val="1200"/>
              </a:spcAft>
              <a:buNone/>
            </a:pPr>
            <a:r>
              <a:rPr lang="en-GB" sz="3900" dirty="0"/>
              <a:t>• Manual invocations:</a:t>
            </a:r>
          </a:p>
          <a:p>
            <a:pPr marL="360363" indent="0">
              <a:spcAft>
                <a:spcPts val="1200"/>
              </a:spcAft>
              <a:buNone/>
            </a:pPr>
            <a:r>
              <a:rPr lang="en-GB" sz="3900" dirty="0"/>
              <a:t>→ Postgres/SQLite: ANALYZE</a:t>
            </a:r>
          </a:p>
          <a:p>
            <a:pPr marL="360363" indent="0">
              <a:spcAft>
                <a:spcPts val="1200"/>
              </a:spcAft>
              <a:buNone/>
            </a:pPr>
            <a:r>
              <a:rPr lang="en-GB" sz="3900" dirty="0"/>
              <a:t>→ Oracle/MySQL: ANALYZE TABLE</a:t>
            </a:r>
          </a:p>
          <a:p>
            <a:pPr marL="360363" indent="0">
              <a:spcAft>
                <a:spcPts val="1200"/>
              </a:spcAft>
              <a:buNone/>
            </a:pPr>
            <a:r>
              <a:rPr lang="en-GB" sz="3900" dirty="0"/>
              <a:t>→ SQL Server: UPDATE STATISTICS</a:t>
            </a:r>
          </a:p>
          <a:p>
            <a:pPr marL="360363" indent="0">
              <a:spcAft>
                <a:spcPts val="1200"/>
              </a:spcAft>
              <a:buNone/>
            </a:pPr>
            <a:r>
              <a:rPr lang="en-GB" sz="3900" dirty="0"/>
              <a:t>→ DB2: RUNSTATS</a:t>
            </a:r>
            <a:endParaRPr lang="en-GB" sz="3200" dirty="0"/>
          </a:p>
        </p:txBody>
      </p:sp>
    </p:spTree>
    <p:extLst>
      <p:ext uri="{BB962C8B-B14F-4D97-AF65-F5344CB8AC3E}">
        <p14:creationId xmlns:p14="http://schemas.microsoft.com/office/powerpoint/2010/main" val="2664978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EA24-E704-40F5-BD3F-74868863AD70}"/>
              </a:ext>
            </a:extLst>
          </p:cNvPr>
          <p:cNvSpPr>
            <a:spLocks noGrp="1"/>
          </p:cNvSpPr>
          <p:nvPr>
            <p:ph type="title"/>
          </p:nvPr>
        </p:nvSpPr>
        <p:spPr/>
        <p:txBody>
          <a:bodyPr/>
          <a:lstStyle/>
          <a:p>
            <a:r>
              <a:rPr lang="en-GB" dirty="0"/>
              <a:t>Query Optimization</a:t>
            </a:r>
          </a:p>
        </p:txBody>
      </p:sp>
      <p:sp>
        <p:nvSpPr>
          <p:cNvPr id="3" name="Content Placeholder 2">
            <a:extLst>
              <a:ext uri="{FF2B5EF4-FFF2-40B4-BE49-F238E27FC236}">
                <a16:creationId xmlns:a16="http://schemas.microsoft.com/office/drawing/2014/main" id="{89F9B7EC-F061-4C00-8BCF-8A45E4421E24}"/>
              </a:ext>
            </a:extLst>
          </p:cNvPr>
          <p:cNvSpPr>
            <a:spLocks noGrp="1"/>
          </p:cNvSpPr>
          <p:nvPr>
            <p:ph idx="1"/>
          </p:nvPr>
        </p:nvSpPr>
        <p:spPr/>
        <p:txBody>
          <a:bodyPr>
            <a:normAutofit/>
          </a:bodyPr>
          <a:lstStyle/>
          <a:p>
            <a:pPr marL="0" indent="0">
              <a:spcAft>
                <a:spcPts val="1200"/>
              </a:spcAft>
              <a:buNone/>
            </a:pPr>
            <a:r>
              <a:rPr lang="en-GB" sz="3900" dirty="0"/>
              <a:t>Heuristic-based Optimization Methodology</a:t>
            </a:r>
          </a:p>
          <a:p>
            <a:pPr marL="534988" indent="-241300">
              <a:lnSpc>
                <a:spcPct val="100000"/>
              </a:lnSpc>
              <a:spcBef>
                <a:spcPts val="0"/>
              </a:spcBef>
              <a:spcAft>
                <a:spcPts val="600"/>
              </a:spcAft>
              <a:buFont typeface="+mj-lt"/>
              <a:buAutoNum type="arabicPeriod"/>
            </a:pPr>
            <a:r>
              <a:rPr lang="en-GB" sz="3200" dirty="0"/>
              <a:t>Convert SQL query to the trivial, equivalent relational algebra expression</a:t>
            </a:r>
          </a:p>
          <a:p>
            <a:pPr marL="534988" indent="-241300">
              <a:lnSpc>
                <a:spcPct val="100000"/>
              </a:lnSpc>
              <a:spcBef>
                <a:spcPts val="0"/>
              </a:spcBef>
              <a:spcAft>
                <a:spcPts val="600"/>
              </a:spcAft>
              <a:buFont typeface="+mj-lt"/>
              <a:buAutoNum type="arabicPeriod"/>
            </a:pPr>
            <a:r>
              <a:rPr lang="en-GB" sz="3200" dirty="0"/>
              <a:t>Apply Best Practices 1, 2, 3, 4 → form alternative execution plans</a:t>
            </a:r>
          </a:p>
          <a:p>
            <a:pPr marL="534988" indent="-241300">
              <a:lnSpc>
                <a:spcPct val="100000"/>
              </a:lnSpc>
              <a:spcBef>
                <a:spcPts val="0"/>
              </a:spcBef>
              <a:spcAft>
                <a:spcPts val="600"/>
              </a:spcAft>
              <a:buFont typeface="+mj-lt"/>
              <a:buAutoNum type="arabicPeriod"/>
            </a:pPr>
            <a:r>
              <a:rPr lang="en-GB" sz="3200" dirty="0"/>
              <a:t>Cherry-pick the best plan</a:t>
            </a:r>
          </a:p>
        </p:txBody>
      </p:sp>
    </p:spTree>
    <p:extLst>
      <p:ext uri="{BB962C8B-B14F-4D97-AF65-F5344CB8AC3E}">
        <p14:creationId xmlns:p14="http://schemas.microsoft.com/office/powerpoint/2010/main" val="4006370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595A-7DEF-4B7F-8744-DED05C3CC058}"/>
              </a:ext>
            </a:extLst>
          </p:cNvPr>
          <p:cNvSpPr>
            <a:spLocks noGrp="1"/>
          </p:cNvSpPr>
          <p:nvPr>
            <p:ph type="title"/>
          </p:nvPr>
        </p:nvSpPr>
        <p:spPr/>
        <p:txBody>
          <a:bodyPr>
            <a:normAutofit/>
          </a:bodyPr>
          <a:lstStyle/>
          <a:p>
            <a:r>
              <a:rPr lang="pt-BR" sz="6000" dirty="0">
                <a:solidFill>
                  <a:srgbClr val="002060"/>
                </a:solidFill>
              </a:rPr>
              <a:t>4. </a:t>
            </a:r>
            <a:r>
              <a:rPr lang="pt-BR" sz="6000" b="1" dirty="0">
                <a:solidFill>
                  <a:srgbClr val="002060"/>
                </a:solidFill>
              </a:rPr>
              <a:t>Transações / </a:t>
            </a:r>
            <a:r>
              <a:rPr lang="en-GB" sz="6000" b="1" dirty="0">
                <a:solidFill>
                  <a:srgbClr val="7030A0"/>
                </a:solidFill>
              </a:rPr>
              <a:t>Transactions</a:t>
            </a:r>
            <a:br>
              <a:rPr lang="en-GB" sz="6000" b="1" dirty="0">
                <a:solidFill>
                  <a:srgbClr val="7030A0"/>
                </a:solidFill>
              </a:rPr>
            </a:br>
            <a:br>
              <a:rPr lang="pt-BR" sz="6000" b="1" dirty="0"/>
            </a:br>
            <a:endParaRPr lang="en-GB" dirty="0"/>
          </a:p>
        </p:txBody>
      </p:sp>
      <p:sp>
        <p:nvSpPr>
          <p:cNvPr id="6" name="Content Placeholder 2">
            <a:extLst>
              <a:ext uri="{FF2B5EF4-FFF2-40B4-BE49-F238E27FC236}">
                <a16:creationId xmlns:a16="http://schemas.microsoft.com/office/drawing/2014/main" id="{894F6780-1F5A-4373-8D4D-717A777700BF}"/>
              </a:ext>
            </a:extLst>
          </p:cNvPr>
          <p:cNvSpPr txBox="1">
            <a:spLocks/>
          </p:cNvSpPr>
          <p:nvPr/>
        </p:nvSpPr>
        <p:spPr>
          <a:xfrm>
            <a:off x="838200" y="3428999"/>
            <a:ext cx="5181600" cy="3312268"/>
          </a:xfrm>
          <a:prstGeom prst="rect">
            <a:avLst/>
          </a:prstGeom>
          <a:solidFill>
            <a:schemeClr val="accent1">
              <a:lumMod val="20000"/>
              <a:lumOff val="80000"/>
            </a:schemeClr>
          </a:solidFill>
          <a:effectLst/>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spcBef>
                <a:spcPts val="0"/>
              </a:spcBef>
            </a:pPr>
            <a:r>
              <a:rPr lang="pt-BR" sz="3000" dirty="0">
                <a:solidFill>
                  <a:srgbClr val="002060"/>
                </a:solidFill>
              </a:rPr>
              <a:t>4.1. Conceito e propriedades desejáveis de uma transação em persistência de dados</a:t>
            </a:r>
          </a:p>
          <a:p>
            <a:pPr>
              <a:lnSpc>
                <a:spcPct val="120000"/>
              </a:lnSpc>
              <a:spcBef>
                <a:spcPts val="0"/>
              </a:spcBef>
            </a:pPr>
            <a:r>
              <a:rPr lang="pt-BR" sz="3000" dirty="0">
                <a:solidFill>
                  <a:srgbClr val="002060"/>
                </a:solidFill>
              </a:rPr>
              <a:t>4.2. Acesso concorrente a dados</a:t>
            </a:r>
          </a:p>
        </p:txBody>
      </p:sp>
      <p:sp>
        <p:nvSpPr>
          <p:cNvPr id="7" name="Content Placeholder 3">
            <a:extLst>
              <a:ext uri="{FF2B5EF4-FFF2-40B4-BE49-F238E27FC236}">
                <a16:creationId xmlns:a16="http://schemas.microsoft.com/office/drawing/2014/main" id="{6DF8ECD2-BC94-4225-8A8C-E508F51AA7DB}"/>
              </a:ext>
            </a:extLst>
          </p:cNvPr>
          <p:cNvSpPr txBox="1">
            <a:spLocks/>
          </p:cNvSpPr>
          <p:nvPr/>
        </p:nvSpPr>
        <p:spPr>
          <a:xfrm>
            <a:off x="6172200" y="3428999"/>
            <a:ext cx="5181600" cy="3312267"/>
          </a:xfrm>
          <a:prstGeom prst="rect">
            <a:avLst/>
          </a:prstGeom>
          <a:solidFill>
            <a:srgbClr val="FFFFD9"/>
          </a:solidFill>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3000" dirty="0">
                <a:solidFill>
                  <a:srgbClr val="7030A0"/>
                </a:solidFill>
              </a:rPr>
              <a:t>4.1. Database transaction concept and desirable properties</a:t>
            </a:r>
          </a:p>
          <a:p>
            <a:pPr marL="0" indent="0">
              <a:lnSpc>
                <a:spcPct val="120000"/>
              </a:lnSpc>
              <a:spcBef>
                <a:spcPts val="0"/>
              </a:spcBef>
              <a:buFont typeface="Arial" panose="020B0604020202020204" pitchFamily="34" charset="0"/>
              <a:buNone/>
            </a:pPr>
            <a:r>
              <a:rPr lang="en-GB" sz="3000" dirty="0">
                <a:solidFill>
                  <a:srgbClr val="7030A0"/>
                </a:solidFill>
              </a:rPr>
              <a:t>4.2. Concurrent access to data</a:t>
            </a:r>
          </a:p>
        </p:txBody>
      </p:sp>
      <p:sp>
        <p:nvSpPr>
          <p:cNvPr id="5" name="TextBox 4">
            <a:extLst>
              <a:ext uri="{FF2B5EF4-FFF2-40B4-BE49-F238E27FC236}">
                <a16:creationId xmlns:a16="http://schemas.microsoft.com/office/drawing/2014/main" id="{7D63F8A1-796A-4351-AA1B-934CDE11A986}"/>
              </a:ext>
            </a:extLst>
          </p:cNvPr>
          <p:cNvSpPr txBox="1"/>
          <p:nvPr/>
        </p:nvSpPr>
        <p:spPr>
          <a:xfrm>
            <a:off x="11036134" y="65278"/>
            <a:ext cx="1023037" cy="1569660"/>
          </a:xfrm>
          <a:prstGeom prst="rect">
            <a:avLst/>
          </a:prstGeom>
          <a:solidFill>
            <a:srgbClr val="FF9900"/>
          </a:solidFill>
          <a:ln>
            <a:solidFill>
              <a:srgbClr val="002060"/>
            </a:solidFill>
          </a:ln>
        </p:spPr>
        <p:txBody>
          <a:bodyPr wrap="none" rtlCol="0">
            <a:spAutoFit/>
          </a:bodyPr>
          <a:lstStyle/>
          <a:p>
            <a:r>
              <a:rPr lang="en-GB" sz="3200" b="1" dirty="0">
                <a:solidFill>
                  <a:srgbClr val="002060"/>
                </a:solidFill>
              </a:rPr>
              <a:t>T8</a:t>
            </a:r>
          </a:p>
          <a:p>
            <a:r>
              <a:rPr lang="en-GB" sz="3200" b="1" dirty="0">
                <a:solidFill>
                  <a:srgbClr val="002060"/>
                </a:solidFill>
              </a:rPr>
              <a:t>TP11</a:t>
            </a:r>
          </a:p>
          <a:p>
            <a:r>
              <a:rPr lang="en-GB" sz="3200" b="1" dirty="0">
                <a:solidFill>
                  <a:srgbClr val="002060"/>
                </a:solidFill>
              </a:rPr>
              <a:t>PL12</a:t>
            </a:r>
          </a:p>
        </p:txBody>
      </p:sp>
    </p:spTree>
    <p:extLst>
      <p:ext uri="{BB962C8B-B14F-4D97-AF65-F5344CB8AC3E}">
        <p14:creationId xmlns:p14="http://schemas.microsoft.com/office/powerpoint/2010/main" val="32029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866089" y="283723"/>
            <a:ext cx="8229600" cy="914400"/>
          </a:xfrm>
        </p:spPr>
        <p:txBody>
          <a:bodyPr>
            <a:normAutofit fontScale="90000"/>
          </a:bodyPr>
          <a:lstStyle/>
          <a:p>
            <a:pPr eaLnBrk="1" hangingPunct="1"/>
            <a:r>
              <a:rPr lang="pt-PT" dirty="0">
                <a:latin typeface="Garamond" charset="0"/>
              </a:rPr>
              <a:t>Basic </a:t>
            </a:r>
            <a:r>
              <a:rPr lang="pt-PT" dirty="0" err="1">
                <a:latin typeface="Garamond" charset="0"/>
              </a:rPr>
              <a:t>concepts</a:t>
            </a:r>
            <a:r>
              <a:rPr lang="pt-PT" dirty="0">
                <a:latin typeface="Garamond" charset="0"/>
              </a:rPr>
              <a:t> (</a:t>
            </a:r>
            <a:r>
              <a:rPr lang="pt-PT" dirty="0" err="1">
                <a:latin typeface="Garamond" charset="0"/>
              </a:rPr>
              <a:t>recall</a:t>
            </a:r>
            <a:r>
              <a:rPr lang="pt-PT" dirty="0">
                <a:latin typeface="Garamond" charset="0"/>
              </a:rPr>
              <a:t> </a:t>
            </a:r>
            <a:r>
              <a:rPr lang="pt-PT" dirty="0" err="1">
                <a:latin typeface="Garamond" charset="0"/>
              </a:rPr>
              <a:t>from</a:t>
            </a:r>
            <a:r>
              <a:rPr lang="pt-PT" dirty="0">
                <a:latin typeface="Garamond" charset="0"/>
              </a:rPr>
              <a:t> </a:t>
            </a:r>
            <a:r>
              <a:rPr lang="pt-PT" dirty="0" err="1">
                <a:latin typeface="Garamond" charset="0"/>
              </a:rPr>
              <a:t>theoretical</a:t>
            </a:r>
            <a:r>
              <a:rPr lang="pt-PT" dirty="0">
                <a:latin typeface="Garamond" charset="0"/>
              </a:rPr>
              <a:t> </a:t>
            </a:r>
            <a:r>
              <a:rPr lang="pt-PT" dirty="0" err="1">
                <a:latin typeface="Garamond" charset="0"/>
              </a:rPr>
              <a:t>class</a:t>
            </a:r>
            <a:r>
              <a:rPr lang="pt-PT" dirty="0">
                <a:latin typeface="Garamond" charset="0"/>
              </a:rPr>
              <a:t>)</a:t>
            </a:r>
          </a:p>
        </p:txBody>
      </p:sp>
      <p:sp>
        <p:nvSpPr>
          <p:cNvPr id="17412" name="Rectangle 3"/>
          <p:cNvSpPr>
            <a:spLocks noGrp="1" noChangeArrowheads="1"/>
          </p:cNvSpPr>
          <p:nvPr>
            <p:ph type="body" idx="1"/>
          </p:nvPr>
        </p:nvSpPr>
        <p:spPr>
          <a:xfrm>
            <a:off x="1981200" y="2103438"/>
            <a:ext cx="8229600" cy="4297363"/>
          </a:xfrm>
        </p:spPr>
        <p:txBody>
          <a:bodyPr vert="horz" lIns="91440" tIns="45720" rIns="91440" bIns="45720" rtlCol="0" anchor="t">
            <a:normAutofit fontScale="92500" lnSpcReduction="20000"/>
          </a:bodyPr>
          <a:lstStyle/>
          <a:p>
            <a:pPr eaLnBrk="1" hangingPunct="1"/>
            <a:r>
              <a:rPr lang="pt-PT" b="1" dirty="0">
                <a:latin typeface="Arial" charset="0"/>
              </a:rPr>
              <a:t>Logical </a:t>
            </a:r>
            <a:r>
              <a:rPr lang="pt-PT" b="1" dirty="0" err="1">
                <a:latin typeface="Arial" charset="0"/>
              </a:rPr>
              <a:t>unit</a:t>
            </a:r>
            <a:r>
              <a:rPr lang="pt-PT" b="1" dirty="0">
                <a:latin typeface="Arial" charset="0"/>
              </a:rPr>
              <a:t> </a:t>
            </a:r>
            <a:r>
              <a:rPr lang="pt-PT" b="1" dirty="0" err="1">
                <a:latin typeface="Arial" charset="0"/>
              </a:rPr>
              <a:t>of</a:t>
            </a:r>
            <a:r>
              <a:rPr lang="pt-PT" b="1" dirty="0">
                <a:latin typeface="Arial" charset="0"/>
              </a:rPr>
              <a:t> </a:t>
            </a:r>
            <a:r>
              <a:rPr lang="pt-PT" b="1" dirty="0" err="1">
                <a:latin typeface="Arial" charset="0"/>
              </a:rPr>
              <a:t>work</a:t>
            </a:r>
            <a:r>
              <a:rPr lang="pt-PT" b="1" dirty="0">
                <a:latin typeface="Arial" charset="0"/>
              </a:rPr>
              <a:t> in a </a:t>
            </a:r>
            <a:r>
              <a:rPr lang="pt-PT" b="1" dirty="0" err="1">
                <a:latin typeface="Arial" charset="0"/>
              </a:rPr>
              <a:t>database</a:t>
            </a:r>
            <a:r>
              <a:rPr lang="pt-PT" b="1" dirty="0">
                <a:latin typeface="Arial" charset="0"/>
              </a:rPr>
              <a:t> </a:t>
            </a:r>
            <a:r>
              <a:rPr lang="pt-PT" b="1" dirty="0" err="1">
                <a:latin typeface="Arial" charset="0"/>
              </a:rPr>
              <a:t>language</a:t>
            </a:r>
            <a:endParaRPr lang="pt-PT" b="1" dirty="0">
              <a:latin typeface="Arial" charset="0"/>
            </a:endParaRPr>
          </a:p>
          <a:p>
            <a:pPr lvl="1"/>
            <a:r>
              <a:rPr lang="pt-PT" b="1" dirty="0" err="1">
                <a:latin typeface="Arial" charset="0"/>
              </a:rPr>
              <a:t>May</a:t>
            </a:r>
            <a:r>
              <a:rPr lang="pt-PT" b="1" dirty="0">
                <a:latin typeface="Arial" charset="0"/>
              </a:rPr>
              <a:t> </a:t>
            </a:r>
            <a:r>
              <a:rPr lang="pt-PT" b="1" dirty="0" err="1">
                <a:latin typeface="Arial" charset="0"/>
              </a:rPr>
              <a:t>be</a:t>
            </a:r>
            <a:r>
              <a:rPr lang="pt-PT" b="1" dirty="0">
                <a:latin typeface="Arial" charset="0"/>
              </a:rPr>
              <a:t> </a:t>
            </a:r>
            <a:r>
              <a:rPr lang="pt-PT" b="1" dirty="0" err="1">
                <a:latin typeface="Arial" charset="0"/>
              </a:rPr>
              <a:t>composed</a:t>
            </a:r>
            <a:r>
              <a:rPr lang="pt-PT" b="1" dirty="0">
                <a:latin typeface="Arial" charset="0"/>
              </a:rPr>
              <a:t> </a:t>
            </a:r>
            <a:r>
              <a:rPr lang="pt-PT" b="1" dirty="0" err="1">
                <a:latin typeface="Arial" charset="0"/>
              </a:rPr>
              <a:t>by</a:t>
            </a:r>
            <a:r>
              <a:rPr lang="pt-PT" b="1" dirty="0">
                <a:latin typeface="Arial" charset="0"/>
              </a:rPr>
              <a:t> </a:t>
            </a:r>
            <a:r>
              <a:rPr lang="pt-PT" b="1" dirty="0" err="1">
                <a:latin typeface="Arial" charset="0"/>
              </a:rPr>
              <a:t>several</a:t>
            </a:r>
            <a:r>
              <a:rPr lang="pt-PT" b="1" dirty="0">
                <a:latin typeface="Arial" charset="0"/>
              </a:rPr>
              <a:t> </a:t>
            </a:r>
            <a:r>
              <a:rPr lang="pt-PT" b="1" dirty="0" err="1">
                <a:latin typeface="Arial" charset="0"/>
              </a:rPr>
              <a:t>instructions</a:t>
            </a:r>
            <a:endParaRPr lang="pt-PT" b="1" dirty="0">
              <a:latin typeface="Arial" charset="0"/>
            </a:endParaRPr>
          </a:p>
          <a:p>
            <a:pPr lvl="1"/>
            <a:r>
              <a:rPr lang="pt-PT" b="1" dirty="0" err="1">
                <a:latin typeface="Arial" charset="0"/>
              </a:rPr>
              <a:t>All</a:t>
            </a:r>
            <a:r>
              <a:rPr lang="pt-PT" b="1" dirty="0">
                <a:latin typeface="Arial" charset="0"/>
              </a:rPr>
              <a:t> </a:t>
            </a:r>
            <a:r>
              <a:rPr lang="pt-PT" b="1" dirty="0" err="1">
                <a:latin typeface="Arial" charset="0"/>
              </a:rPr>
              <a:t>of</a:t>
            </a:r>
            <a:r>
              <a:rPr lang="pt-PT" b="1" dirty="0">
                <a:latin typeface="Arial" charset="0"/>
              </a:rPr>
              <a:t> </a:t>
            </a:r>
            <a:r>
              <a:rPr lang="pt-PT" b="1" dirty="0" err="1">
                <a:latin typeface="Arial" charset="0"/>
              </a:rPr>
              <a:t>the</a:t>
            </a:r>
            <a:r>
              <a:rPr lang="pt-PT" b="1" dirty="0">
                <a:latin typeface="Arial" charset="0"/>
              </a:rPr>
              <a:t> </a:t>
            </a:r>
            <a:r>
              <a:rPr lang="pt-PT" b="1" dirty="0" err="1">
                <a:latin typeface="Arial" charset="0"/>
              </a:rPr>
              <a:t>instructions</a:t>
            </a:r>
            <a:r>
              <a:rPr lang="pt-PT" b="1" dirty="0">
                <a:latin typeface="Arial" charset="0"/>
              </a:rPr>
              <a:t> </a:t>
            </a:r>
            <a:r>
              <a:rPr lang="pt-PT" b="1" dirty="0" err="1">
                <a:latin typeface="Arial" charset="0"/>
              </a:rPr>
              <a:t>may</a:t>
            </a:r>
            <a:r>
              <a:rPr lang="pt-PT" b="1" dirty="0">
                <a:latin typeface="Arial" charset="0"/>
              </a:rPr>
              <a:t> </a:t>
            </a:r>
            <a:r>
              <a:rPr lang="pt-PT" b="1" dirty="0" err="1">
                <a:latin typeface="Arial" charset="0"/>
              </a:rPr>
              <a:t>either</a:t>
            </a:r>
            <a:r>
              <a:rPr lang="pt-PT" b="1" dirty="0">
                <a:latin typeface="Arial" charset="0"/>
              </a:rPr>
              <a:t> </a:t>
            </a:r>
            <a:r>
              <a:rPr lang="pt-PT" b="1" dirty="0" err="1">
                <a:latin typeface="Arial" charset="0"/>
              </a:rPr>
              <a:t>succeed</a:t>
            </a:r>
            <a:r>
              <a:rPr lang="pt-PT" b="1" dirty="0">
                <a:latin typeface="Arial" charset="0"/>
              </a:rPr>
              <a:t> </a:t>
            </a:r>
            <a:r>
              <a:rPr lang="pt-PT" b="1" dirty="0" err="1">
                <a:latin typeface="Arial" charset="0"/>
              </a:rPr>
              <a:t>of</a:t>
            </a:r>
            <a:r>
              <a:rPr lang="pt-PT" b="1" dirty="0">
                <a:latin typeface="Arial" charset="0"/>
              </a:rPr>
              <a:t> </a:t>
            </a:r>
            <a:r>
              <a:rPr lang="pt-PT" b="1" dirty="0" err="1">
                <a:latin typeface="Arial" charset="0"/>
              </a:rPr>
              <a:t>fail</a:t>
            </a:r>
            <a:r>
              <a:rPr lang="pt-PT" b="1" dirty="0">
                <a:latin typeface="Arial" charset="0"/>
              </a:rPr>
              <a:t> </a:t>
            </a:r>
            <a:r>
              <a:rPr lang="pt-PT" b="1" dirty="0" err="1">
                <a:latin typeface="Arial" charset="0"/>
              </a:rPr>
              <a:t>together</a:t>
            </a:r>
            <a:endParaRPr lang="pt-PT" b="1" dirty="0">
              <a:latin typeface="Arial" charset="0"/>
            </a:endParaRPr>
          </a:p>
          <a:p>
            <a:pPr lvl="1"/>
            <a:r>
              <a:rPr lang="pt-PT" b="1" dirty="0">
                <a:latin typeface="Arial" charset="0"/>
              </a:rPr>
              <a:t>Must </a:t>
            </a:r>
            <a:r>
              <a:rPr lang="pt-PT" b="1" dirty="0" err="1">
                <a:latin typeface="Arial" charset="0"/>
              </a:rPr>
              <a:t>be</a:t>
            </a:r>
            <a:r>
              <a:rPr lang="pt-PT" b="1" dirty="0">
                <a:latin typeface="Arial" charset="0"/>
              </a:rPr>
              <a:t> ACID </a:t>
            </a:r>
            <a:r>
              <a:rPr lang="pt-PT" b="1" dirty="0" err="1">
                <a:latin typeface="Arial" charset="0"/>
              </a:rPr>
              <a:t>compliant</a:t>
            </a:r>
            <a:endParaRPr lang="pt-PT" b="1" dirty="0">
              <a:latin typeface="Arial" charset="0"/>
            </a:endParaRPr>
          </a:p>
          <a:p>
            <a:r>
              <a:rPr lang="pt-PT" b="1" dirty="0">
                <a:latin typeface="Arial" charset="0"/>
              </a:rPr>
              <a:t>ACID </a:t>
            </a:r>
            <a:r>
              <a:rPr lang="pt-PT" b="1" dirty="0" err="1">
                <a:latin typeface="Arial" charset="0"/>
              </a:rPr>
              <a:t>properties</a:t>
            </a:r>
            <a:endParaRPr lang="pt-PT" b="1" dirty="0">
              <a:latin typeface="Arial" charset="0"/>
            </a:endParaRPr>
          </a:p>
          <a:p>
            <a:pPr lvl="1"/>
            <a:r>
              <a:rPr lang="pt-PT" b="1" dirty="0" err="1">
                <a:latin typeface="Arial" charset="0"/>
              </a:rPr>
              <a:t>Atomicity</a:t>
            </a:r>
            <a:endParaRPr lang="pt-PT" b="1" dirty="0">
              <a:latin typeface="Arial" charset="0"/>
            </a:endParaRPr>
          </a:p>
          <a:p>
            <a:pPr lvl="2"/>
            <a:r>
              <a:rPr lang="pt-PT" sz="1500" b="1" dirty="0" err="1">
                <a:latin typeface="Arial" charset="0"/>
              </a:rPr>
              <a:t>All</a:t>
            </a:r>
            <a:r>
              <a:rPr lang="pt-PT" sz="1500" b="1" dirty="0">
                <a:latin typeface="Arial" charset="0"/>
              </a:rPr>
              <a:t> </a:t>
            </a:r>
            <a:r>
              <a:rPr lang="pt-PT" sz="1500" b="1" dirty="0" err="1">
                <a:latin typeface="Arial" charset="0"/>
              </a:rPr>
              <a:t>or</a:t>
            </a:r>
            <a:r>
              <a:rPr lang="pt-PT" sz="1500" b="1" dirty="0">
                <a:latin typeface="Arial" charset="0"/>
              </a:rPr>
              <a:t> </a:t>
            </a:r>
            <a:r>
              <a:rPr lang="pt-PT" sz="1500" b="1" dirty="0" err="1">
                <a:latin typeface="Arial" charset="0"/>
              </a:rPr>
              <a:t>none</a:t>
            </a:r>
            <a:endParaRPr lang="pt-PT" sz="1500" b="1" dirty="0">
              <a:latin typeface="Arial" charset="0"/>
            </a:endParaRPr>
          </a:p>
          <a:p>
            <a:pPr lvl="1"/>
            <a:r>
              <a:rPr lang="pt-PT" b="1" dirty="0" err="1">
                <a:latin typeface="Arial" charset="0"/>
              </a:rPr>
              <a:t>Consistency</a:t>
            </a:r>
            <a:endParaRPr lang="pt-PT" b="1" dirty="0">
              <a:latin typeface="Arial" charset="0"/>
            </a:endParaRPr>
          </a:p>
          <a:p>
            <a:pPr lvl="2"/>
            <a:r>
              <a:rPr lang="pt-PT" sz="1500" b="1" dirty="0" err="1">
                <a:latin typeface="Arial" charset="0"/>
              </a:rPr>
              <a:t>The</a:t>
            </a:r>
            <a:r>
              <a:rPr lang="pt-PT" sz="1500" b="1" dirty="0">
                <a:latin typeface="Arial" charset="0"/>
              </a:rPr>
              <a:t> final </a:t>
            </a:r>
            <a:r>
              <a:rPr lang="pt-PT" sz="1500" b="1" dirty="0" err="1">
                <a:latin typeface="Arial" charset="0"/>
              </a:rPr>
              <a:t>database</a:t>
            </a:r>
            <a:r>
              <a:rPr lang="pt-PT" sz="1500" b="1" dirty="0">
                <a:latin typeface="Arial" charset="0"/>
              </a:rPr>
              <a:t> </a:t>
            </a:r>
            <a:r>
              <a:rPr lang="pt-PT" sz="1500" b="1" dirty="0" err="1">
                <a:latin typeface="Arial" charset="0"/>
              </a:rPr>
              <a:t>state</a:t>
            </a:r>
            <a:r>
              <a:rPr lang="pt-PT" sz="1500" b="1" dirty="0">
                <a:latin typeface="Arial" charset="0"/>
              </a:rPr>
              <a:t> </a:t>
            </a:r>
            <a:r>
              <a:rPr lang="pt-PT" sz="1500" b="1" dirty="0" err="1">
                <a:latin typeface="Arial" charset="0"/>
              </a:rPr>
              <a:t>is</a:t>
            </a:r>
            <a:r>
              <a:rPr lang="pt-PT" sz="1500" b="1" dirty="0">
                <a:latin typeface="Arial" charset="0"/>
              </a:rPr>
              <a:t> </a:t>
            </a:r>
            <a:r>
              <a:rPr lang="pt-PT" sz="1500" b="1" dirty="0" err="1">
                <a:latin typeface="Arial" charset="0"/>
              </a:rPr>
              <a:t>consistent</a:t>
            </a:r>
            <a:r>
              <a:rPr lang="pt-PT" sz="1500" b="1" dirty="0">
                <a:latin typeface="Arial" charset="0"/>
              </a:rPr>
              <a:t> (</a:t>
            </a:r>
            <a:r>
              <a:rPr lang="pt-PT" sz="1500" b="1" dirty="0" err="1">
                <a:latin typeface="Arial" charset="0"/>
              </a:rPr>
              <a:t>all</a:t>
            </a:r>
            <a:r>
              <a:rPr lang="pt-PT" sz="1500" b="1" dirty="0">
                <a:latin typeface="Arial" charset="0"/>
              </a:rPr>
              <a:t> </a:t>
            </a:r>
            <a:r>
              <a:rPr lang="pt-PT" sz="1500" b="1" dirty="0" err="1">
                <a:latin typeface="Arial" charset="0"/>
              </a:rPr>
              <a:t>the</a:t>
            </a:r>
            <a:r>
              <a:rPr lang="pt-PT" sz="1500" b="1" dirty="0">
                <a:latin typeface="Arial" charset="0"/>
              </a:rPr>
              <a:t> </a:t>
            </a:r>
            <a:r>
              <a:rPr lang="pt-PT" sz="1500" b="1" dirty="0" err="1">
                <a:latin typeface="Arial" charset="0"/>
              </a:rPr>
              <a:t>integrity</a:t>
            </a:r>
            <a:r>
              <a:rPr lang="pt-PT" sz="1500" b="1" dirty="0">
                <a:latin typeface="Arial" charset="0"/>
              </a:rPr>
              <a:t> rules are </a:t>
            </a:r>
            <a:r>
              <a:rPr lang="pt-PT" sz="1500" b="1" dirty="0" err="1">
                <a:latin typeface="Arial" charset="0"/>
              </a:rPr>
              <a:t>verified</a:t>
            </a:r>
            <a:r>
              <a:rPr lang="pt-PT" sz="1500" b="1" dirty="0">
                <a:latin typeface="Arial" charset="0"/>
              </a:rPr>
              <a:t>)</a:t>
            </a:r>
          </a:p>
          <a:p>
            <a:pPr lvl="1"/>
            <a:r>
              <a:rPr lang="pt-PT" b="1" dirty="0" err="1">
                <a:latin typeface="Arial" charset="0"/>
              </a:rPr>
              <a:t>Isolation</a:t>
            </a:r>
            <a:endParaRPr lang="pt-PT" b="1" dirty="0">
              <a:latin typeface="Arial" charset="0"/>
            </a:endParaRPr>
          </a:p>
          <a:p>
            <a:pPr lvl="2"/>
            <a:r>
              <a:rPr lang="pt-PT" sz="1500" b="1" dirty="0" err="1">
                <a:latin typeface="Arial" charset="0"/>
              </a:rPr>
              <a:t>All</a:t>
            </a:r>
            <a:r>
              <a:rPr lang="pt-PT" sz="1500" b="1" dirty="0">
                <a:latin typeface="Arial" charset="0"/>
              </a:rPr>
              <a:t> </a:t>
            </a:r>
            <a:r>
              <a:rPr lang="pt-PT" sz="1500" b="1" dirty="0" err="1">
                <a:latin typeface="Arial" charset="0"/>
              </a:rPr>
              <a:t>the</a:t>
            </a:r>
            <a:r>
              <a:rPr lang="pt-PT" sz="1500" b="1" dirty="0">
                <a:latin typeface="Arial" charset="0"/>
              </a:rPr>
              <a:t> </a:t>
            </a:r>
            <a:r>
              <a:rPr lang="pt-PT" sz="1500" b="1" dirty="0" err="1">
                <a:latin typeface="Arial" charset="0"/>
              </a:rPr>
              <a:t>database</a:t>
            </a:r>
            <a:r>
              <a:rPr lang="pt-PT" sz="1500" b="1" dirty="0">
                <a:latin typeface="Arial" charset="0"/>
              </a:rPr>
              <a:t> </a:t>
            </a:r>
            <a:r>
              <a:rPr lang="pt-PT" sz="1500" b="1" dirty="0" err="1">
                <a:latin typeface="Arial" charset="0"/>
              </a:rPr>
              <a:t>changes</a:t>
            </a:r>
            <a:r>
              <a:rPr lang="pt-PT" sz="1500" b="1" dirty="0">
                <a:latin typeface="Arial" charset="0"/>
              </a:rPr>
              <a:t> </a:t>
            </a:r>
            <a:r>
              <a:rPr lang="pt-PT" sz="1500" b="1" dirty="0" err="1">
                <a:latin typeface="Arial" charset="0"/>
              </a:rPr>
              <a:t>during</a:t>
            </a:r>
            <a:r>
              <a:rPr lang="pt-PT" sz="1500" b="1" dirty="0">
                <a:latin typeface="Arial" charset="0"/>
              </a:rPr>
              <a:t> </a:t>
            </a:r>
            <a:r>
              <a:rPr lang="pt-PT" sz="1500" b="1" dirty="0" err="1">
                <a:latin typeface="Arial" charset="0"/>
              </a:rPr>
              <a:t>the</a:t>
            </a:r>
            <a:r>
              <a:rPr lang="pt-PT" sz="1500" b="1" dirty="0">
                <a:latin typeface="Arial" charset="0"/>
              </a:rPr>
              <a:t> </a:t>
            </a:r>
            <a:r>
              <a:rPr lang="pt-PT" sz="1500" b="1" dirty="0" err="1">
                <a:latin typeface="Arial" charset="0"/>
              </a:rPr>
              <a:t>transaction</a:t>
            </a:r>
            <a:r>
              <a:rPr lang="pt-PT" sz="1500" b="1" dirty="0">
                <a:latin typeface="Arial" charset="0"/>
              </a:rPr>
              <a:t> are </a:t>
            </a:r>
            <a:r>
              <a:rPr lang="pt-PT" sz="1500" b="1" dirty="0" err="1">
                <a:latin typeface="Arial" charset="0"/>
              </a:rPr>
              <a:t>not</a:t>
            </a:r>
            <a:r>
              <a:rPr lang="pt-PT" sz="1500" b="1" dirty="0">
                <a:latin typeface="Arial" charset="0"/>
              </a:rPr>
              <a:t> </a:t>
            </a:r>
            <a:r>
              <a:rPr lang="pt-PT" sz="1500" b="1" dirty="0" err="1">
                <a:latin typeface="Arial" charset="0"/>
              </a:rPr>
              <a:t>visible</a:t>
            </a:r>
            <a:r>
              <a:rPr lang="pt-PT" sz="1500" b="1" dirty="0">
                <a:latin typeface="Arial" charset="0"/>
              </a:rPr>
              <a:t> to </a:t>
            </a:r>
            <a:r>
              <a:rPr lang="pt-PT" sz="1500" b="1" dirty="0" err="1">
                <a:latin typeface="Arial" charset="0"/>
              </a:rPr>
              <a:t>other</a:t>
            </a:r>
            <a:r>
              <a:rPr lang="pt-PT" sz="1500" b="1" dirty="0">
                <a:latin typeface="Arial" charset="0"/>
              </a:rPr>
              <a:t> </a:t>
            </a:r>
            <a:r>
              <a:rPr lang="pt-PT" sz="1500" b="1" dirty="0" err="1">
                <a:latin typeface="Arial" charset="0"/>
              </a:rPr>
              <a:t>transactions</a:t>
            </a:r>
            <a:endParaRPr lang="pt-PT" sz="1500" b="1" dirty="0">
              <a:latin typeface="Arial" charset="0"/>
            </a:endParaRPr>
          </a:p>
          <a:p>
            <a:pPr lvl="1"/>
            <a:r>
              <a:rPr lang="pt-PT" b="1" dirty="0" err="1">
                <a:latin typeface="Arial" charset="0"/>
              </a:rPr>
              <a:t>Durability</a:t>
            </a:r>
            <a:endParaRPr lang="pt-PT" b="1" dirty="0">
              <a:latin typeface="Arial" charset="0"/>
            </a:endParaRPr>
          </a:p>
          <a:p>
            <a:pPr lvl="2"/>
            <a:r>
              <a:rPr lang="pt-PT" sz="1500" b="1" dirty="0" err="1">
                <a:latin typeface="Arial" charset="0"/>
              </a:rPr>
              <a:t>At</a:t>
            </a:r>
            <a:r>
              <a:rPr lang="pt-PT" sz="1500" b="1" dirty="0">
                <a:latin typeface="Arial" charset="0"/>
              </a:rPr>
              <a:t> </a:t>
            </a:r>
            <a:r>
              <a:rPr lang="pt-PT" sz="1500" b="1" dirty="0" err="1">
                <a:latin typeface="Arial" charset="0"/>
              </a:rPr>
              <a:t>the</a:t>
            </a:r>
            <a:r>
              <a:rPr lang="pt-PT" sz="1500" b="1" dirty="0">
                <a:latin typeface="Arial" charset="0"/>
              </a:rPr>
              <a:t> </a:t>
            </a:r>
            <a:r>
              <a:rPr lang="pt-PT" sz="1500" b="1" dirty="0" err="1">
                <a:latin typeface="Arial" charset="0"/>
              </a:rPr>
              <a:t>end</a:t>
            </a:r>
            <a:r>
              <a:rPr lang="pt-PT" sz="1500" b="1" dirty="0">
                <a:latin typeface="Arial" charset="0"/>
              </a:rPr>
              <a:t> </a:t>
            </a:r>
            <a:r>
              <a:rPr lang="pt-PT" sz="1500" b="1" dirty="0" err="1">
                <a:latin typeface="Arial" charset="0"/>
              </a:rPr>
              <a:t>of</a:t>
            </a:r>
            <a:r>
              <a:rPr lang="pt-PT" sz="1500" b="1" dirty="0">
                <a:latin typeface="Arial" charset="0"/>
              </a:rPr>
              <a:t> </a:t>
            </a:r>
            <a:r>
              <a:rPr lang="pt-PT" sz="1500" b="1" dirty="0" err="1">
                <a:latin typeface="Arial" charset="0"/>
              </a:rPr>
              <a:t>the</a:t>
            </a:r>
            <a:r>
              <a:rPr lang="pt-PT" sz="1500" b="1" dirty="0">
                <a:latin typeface="Arial" charset="0"/>
              </a:rPr>
              <a:t> </a:t>
            </a:r>
            <a:r>
              <a:rPr lang="pt-PT" sz="1500" b="1" dirty="0" err="1">
                <a:latin typeface="Arial" charset="0"/>
              </a:rPr>
              <a:t>transaction</a:t>
            </a:r>
            <a:r>
              <a:rPr lang="pt-PT" sz="1500" b="1" dirty="0">
                <a:latin typeface="Arial" charset="0"/>
              </a:rPr>
              <a:t> </a:t>
            </a:r>
            <a:r>
              <a:rPr lang="pt-PT" sz="1500" b="1" dirty="0" err="1">
                <a:latin typeface="Arial" charset="0"/>
              </a:rPr>
              <a:t>its</a:t>
            </a:r>
            <a:r>
              <a:rPr lang="pt-PT" sz="1500" b="1" dirty="0">
                <a:latin typeface="Arial" charset="0"/>
              </a:rPr>
              <a:t> </a:t>
            </a:r>
            <a:r>
              <a:rPr lang="pt-PT" sz="1500" b="1" dirty="0" err="1">
                <a:latin typeface="Arial" charset="0"/>
              </a:rPr>
              <a:t>changes</a:t>
            </a:r>
            <a:r>
              <a:rPr lang="pt-PT" sz="1500" b="1" dirty="0">
                <a:latin typeface="Arial" charset="0"/>
              </a:rPr>
              <a:t> are </a:t>
            </a:r>
            <a:r>
              <a:rPr lang="pt-PT" sz="1500" b="1" dirty="0" err="1">
                <a:latin typeface="Arial" charset="0"/>
              </a:rPr>
              <a:t>permanently</a:t>
            </a:r>
            <a:r>
              <a:rPr lang="pt-PT" sz="1500" b="1" dirty="0">
                <a:latin typeface="Arial" charset="0"/>
              </a:rPr>
              <a:t> </a:t>
            </a:r>
            <a:r>
              <a:rPr lang="pt-PT" sz="1500" b="1" dirty="0" err="1">
                <a:latin typeface="Arial" charset="0"/>
              </a:rPr>
              <a:t>saved</a:t>
            </a:r>
            <a:endParaRPr lang="pt-PT" sz="1500" b="1" dirty="0">
              <a:latin typeface="Arial" charset="0"/>
            </a:endParaRPr>
          </a:p>
          <a:p>
            <a:pPr lvl="1"/>
            <a:endParaRPr lang="pt-PT" dirty="0">
              <a:latin typeface="Arial" charset="0"/>
            </a:endParaRPr>
          </a:p>
        </p:txBody>
      </p:sp>
    </p:spTree>
    <p:extLst>
      <p:ext uri="{BB962C8B-B14F-4D97-AF65-F5344CB8AC3E}">
        <p14:creationId xmlns:p14="http://schemas.microsoft.com/office/powerpoint/2010/main" val="2262688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905000" y="365918"/>
            <a:ext cx="8229600" cy="914400"/>
          </a:xfrm>
        </p:spPr>
        <p:txBody>
          <a:bodyPr>
            <a:normAutofit fontScale="90000"/>
          </a:bodyPr>
          <a:lstStyle/>
          <a:p>
            <a:pPr eaLnBrk="1" hangingPunct="1"/>
            <a:r>
              <a:rPr lang="pt-PT" dirty="0" err="1">
                <a:latin typeface="Garamond" charset="0"/>
              </a:rPr>
              <a:t>How</a:t>
            </a:r>
            <a:r>
              <a:rPr lang="pt-PT" dirty="0">
                <a:latin typeface="Garamond" charset="0"/>
              </a:rPr>
              <a:t> can </a:t>
            </a:r>
            <a:r>
              <a:rPr lang="pt-PT" dirty="0" err="1">
                <a:latin typeface="Garamond" charset="0"/>
              </a:rPr>
              <a:t>we</a:t>
            </a:r>
            <a:r>
              <a:rPr lang="pt-PT" dirty="0">
                <a:latin typeface="Garamond" charset="0"/>
              </a:rPr>
              <a:t> </a:t>
            </a:r>
            <a:r>
              <a:rPr lang="pt-PT" dirty="0" err="1">
                <a:latin typeface="Garamond" charset="0"/>
              </a:rPr>
              <a:t>prevent</a:t>
            </a:r>
            <a:r>
              <a:rPr lang="pt-PT" dirty="0">
                <a:latin typeface="Garamond" charset="0"/>
              </a:rPr>
              <a:t> </a:t>
            </a:r>
            <a:r>
              <a:rPr lang="pt-PT" dirty="0" err="1">
                <a:latin typeface="Garamond" charset="0"/>
              </a:rPr>
              <a:t>this</a:t>
            </a:r>
            <a:r>
              <a:rPr lang="pt-PT" dirty="0">
                <a:latin typeface="Garamond" charset="0"/>
              </a:rPr>
              <a:t> </a:t>
            </a:r>
            <a:r>
              <a:rPr lang="pt-PT" dirty="0" err="1">
                <a:latin typeface="Garamond" charset="0"/>
              </a:rPr>
              <a:t>problems</a:t>
            </a:r>
            <a:r>
              <a:rPr lang="pt-PT" dirty="0">
                <a:latin typeface="Garamond" charset="0"/>
              </a:rPr>
              <a:t> </a:t>
            </a:r>
            <a:r>
              <a:rPr lang="pt-PT" dirty="0" err="1">
                <a:latin typeface="Garamond" charset="0"/>
              </a:rPr>
              <a:t>from</a:t>
            </a:r>
            <a:r>
              <a:rPr lang="pt-PT" dirty="0">
                <a:latin typeface="Garamond" charset="0"/>
              </a:rPr>
              <a:t> happening?</a:t>
            </a:r>
          </a:p>
        </p:txBody>
      </p:sp>
      <p:sp>
        <p:nvSpPr>
          <p:cNvPr id="17412" name="Rectangle 3"/>
          <p:cNvSpPr>
            <a:spLocks noGrp="1" noChangeArrowheads="1"/>
          </p:cNvSpPr>
          <p:nvPr>
            <p:ph type="body" idx="1"/>
          </p:nvPr>
        </p:nvSpPr>
        <p:spPr>
          <a:xfrm>
            <a:off x="2050915" y="2259570"/>
            <a:ext cx="8229600" cy="3687763"/>
          </a:xfrm>
        </p:spPr>
        <p:txBody>
          <a:bodyPr vert="horz" lIns="91440" tIns="45720" rIns="91440" bIns="45720" rtlCol="0" anchor="t">
            <a:normAutofit/>
          </a:bodyPr>
          <a:lstStyle/>
          <a:p>
            <a:pPr eaLnBrk="1" hangingPunct="1"/>
            <a:r>
              <a:rPr lang="pt-PT" b="1" dirty="0" err="1">
                <a:latin typeface="Arial" charset="0"/>
              </a:rPr>
              <a:t>Example</a:t>
            </a:r>
            <a:r>
              <a:rPr lang="pt-PT" b="1" dirty="0">
                <a:latin typeface="Arial" charset="0"/>
              </a:rPr>
              <a:t> (</a:t>
            </a:r>
            <a:r>
              <a:rPr lang="pt-PT" b="1" dirty="0" err="1">
                <a:latin typeface="Arial" charset="0"/>
              </a:rPr>
              <a:t>pseudo</a:t>
            </a:r>
            <a:r>
              <a:rPr lang="pt-PT" b="1" dirty="0">
                <a:latin typeface="Arial" charset="0"/>
              </a:rPr>
              <a:t> </a:t>
            </a:r>
            <a:r>
              <a:rPr lang="pt-PT" b="1" dirty="0" err="1">
                <a:latin typeface="Arial" charset="0"/>
              </a:rPr>
              <a:t>code</a:t>
            </a:r>
            <a:r>
              <a:rPr lang="pt-PT" b="1" dirty="0">
                <a:latin typeface="Arial" charset="0"/>
              </a:rPr>
              <a:t>)</a:t>
            </a:r>
          </a:p>
          <a:p>
            <a:pPr marL="914400" lvl="2" indent="0">
              <a:buNone/>
            </a:pPr>
            <a:endParaRPr lang="pt-PT" b="1" dirty="0">
              <a:latin typeface="Arial" charset="0"/>
            </a:endParaRPr>
          </a:p>
          <a:p>
            <a:pPr lvl="2"/>
            <a:r>
              <a:rPr lang="pt-PT" sz="1400" b="1" dirty="0">
                <a:latin typeface="Arial" charset="0"/>
              </a:rPr>
              <a:t>set </a:t>
            </a:r>
            <a:r>
              <a:rPr lang="pt-PT" sz="1400" b="1" dirty="0" err="1">
                <a:latin typeface="Arial" charset="0"/>
              </a:rPr>
              <a:t>transaction</a:t>
            </a:r>
            <a:r>
              <a:rPr lang="pt-PT" sz="1400" b="1" dirty="0">
                <a:latin typeface="Arial" charset="0"/>
              </a:rPr>
              <a:t> </a:t>
            </a:r>
            <a:r>
              <a:rPr lang="pt-PT" sz="1400" b="1" dirty="0" err="1">
                <a:latin typeface="Arial" charset="0"/>
              </a:rPr>
              <a:t>isolation</a:t>
            </a:r>
            <a:r>
              <a:rPr lang="pt-PT" sz="1400" b="1" dirty="0">
                <a:latin typeface="Arial" charset="0"/>
              </a:rPr>
              <a:t> </a:t>
            </a:r>
            <a:r>
              <a:rPr lang="pt-PT" sz="1400" b="1" dirty="0" err="1">
                <a:latin typeface="Arial" charset="0"/>
              </a:rPr>
              <a:t>level</a:t>
            </a:r>
            <a:r>
              <a:rPr lang="pt-PT" sz="1400" b="1" dirty="0">
                <a:latin typeface="Arial" charset="0"/>
              </a:rPr>
              <a:t> / </a:t>
            </a:r>
            <a:r>
              <a:rPr lang="pt-PT" sz="1400" b="1" dirty="0" err="1">
                <a:latin typeface="Arial" charset="0"/>
              </a:rPr>
              <a:t>begin</a:t>
            </a:r>
            <a:r>
              <a:rPr lang="pt-PT" sz="1400" b="1" dirty="0">
                <a:latin typeface="Arial" charset="0"/>
              </a:rPr>
              <a:t> </a:t>
            </a:r>
            <a:r>
              <a:rPr lang="pt-PT" sz="1400" b="1" dirty="0" err="1">
                <a:latin typeface="Arial" charset="0"/>
              </a:rPr>
              <a:t>transaction</a:t>
            </a:r>
            <a:endParaRPr lang="pt-PT" sz="1400" b="1" dirty="0">
              <a:latin typeface="Arial" charset="0"/>
            </a:endParaRPr>
          </a:p>
          <a:p>
            <a:pPr lvl="2"/>
            <a:r>
              <a:rPr lang="pt-PT" sz="1400" b="1" dirty="0" err="1">
                <a:latin typeface="Arial" charset="0"/>
              </a:rPr>
              <a:t>try</a:t>
            </a:r>
            <a:endParaRPr lang="pt-PT" sz="1400" b="1" dirty="0">
              <a:latin typeface="Arial" charset="0"/>
            </a:endParaRPr>
          </a:p>
          <a:p>
            <a:pPr lvl="3"/>
            <a:r>
              <a:rPr lang="pt-PT" sz="1400" b="1" dirty="0">
                <a:latin typeface="Arial" charset="0"/>
              </a:rPr>
              <a:t>execute statement1</a:t>
            </a:r>
          </a:p>
          <a:p>
            <a:pPr lvl="3"/>
            <a:r>
              <a:rPr lang="pt-PT" sz="1400" b="1" dirty="0">
                <a:latin typeface="Arial" charset="0"/>
              </a:rPr>
              <a:t>...</a:t>
            </a:r>
          </a:p>
          <a:p>
            <a:pPr lvl="3"/>
            <a:r>
              <a:rPr lang="pt-PT" sz="1400" b="1" dirty="0">
                <a:latin typeface="Arial" charset="0"/>
              </a:rPr>
              <a:t>execute </a:t>
            </a:r>
            <a:r>
              <a:rPr lang="pt-PT" sz="1400" b="1" dirty="0" err="1">
                <a:latin typeface="Arial" charset="0"/>
              </a:rPr>
              <a:t>statementN</a:t>
            </a:r>
            <a:endParaRPr lang="pt-PT" sz="1400" b="1" dirty="0">
              <a:latin typeface="Arial" charset="0"/>
            </a:endParaRPr>
          </a:p>
          <a:p>
            <a:pPr lvl="3"/>
            <a:r>
              <a:rPr lang="pt-PT" sz="1400" b="1" dirty="0" err="1">
                <a:latin typeface="Arial" charset="0"/>
              </a:rPr>
              <a:t>commit</a:t>
            </a:r>
            <a:r>
              <a:rPr lang="pt-PT" sz="1400" b="1" dirty="0">
                <a:latin typeface="Arial" charset="0"/>
              </a:rPr>
              <a:t> </a:t>
            </a:r>
            <a:r>
              <a:rPr lang="pt-PT" sz="1400" b="1" dirty="0" err="1">
                <a:latin typeface="Arial" charset="0"/>
              </a:rPr>
              <a:t>transaction</a:t>
            </a:r>
            <a:endParaRPr lang="pt-PT" sz="1400" b="1" dirty="0">
              <a:latin typeface="Arial" charset="0"/>
            </a:endParaRPr>
          </a:p>
          <a:p>
            <a:pPr lvl="2"/>
            <a:r>
              <a:rPr lang="pt-PT" sz="1400" b="1" dirty="0" err="1">
                <a:latin typeface="Arial" charset="0"/>
              </a:rPr>
              <a:t>catch</a:t>
            </a:r>
            <a:endParaRPr lang="pt-PT" sz="1400" b="1" dirty="0">
              <a:latin typeface="Arial" charset="0"/>
            </a:endParaRPr>
          </a:p>
          <a:p>
            <a:pPr lvl="3"/>
            <a:r>
              <a:rPr lang="pt-PT" sz="1400" b="1" dirty="0" err="1">
                <a:latin typeface="Arial" charset="0"/>
              </a:rPr>
              <a:t>rollback</a:t>
            </a:r>
            <a:r>
              <a:rPr lang="pt-PT" sz="1400" b="1" dirty="0">
                <a:latin typeface="Arial" charset="0"/>
              </a:rPr>
              <a:t> </a:t>
            </a:r>
            <a:r>
              <a:rPr lang="pt-PT" sz="1400" b="1" dirty="0" err="1">
                <a:latin typeface="Arial" charset="0"/>
              </a:rPr>
              <a:t>transaction</a:t>
            </a:r>
            <a:endParaRPr lang="pt-PT" sz="1400" b="1" dirty="0">
              <a:latin typeface="Arial" charset="0"/>
            </a:endParaRPr>
          </a:p>
          <a:p>
            <a:pPr lvl="2"/>
            <a:r>
              <a:rPr lang="pt-PT" sz="1400" b="1" dirty="0" err="1">
                <a:latin typeface="Arial" charset="0"/>
              </a:rPr>
              <a:t>end</a:t>
            </a:r>
            <a:endParaRPr lang="pt-PT" sz="1400" b="1" dirty="0">
              <a:latin typeface="Arial" charset="0"/>
            </a:endParaRPr>
          </a:p>
        </p:txBody>
      </p:sp>
    </p:spTree>
    <p:extLst>
      <p:ext uri="{BB962C8B-B14F-4D97-AF65-F5344CB8AC3E}">
        <p14:creationId xmlns:p14="http://schemas.microsoft.com/office/powerpoint/2010/main" val="2239473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981200" y="293939"/>
            <a:ext cx="8229600" cy="914400"/>
          </a:xfrm>
        </p:spPr>
        <p:txBody>
          <a:bodyPr>
            <a:normAutofit/>
          </a:bodyPr>
          <a:lstStyle/>
          <a:p>
            <a:pPr eaLnBrk="1" hangingPunct="1"/>
            <a:r>
              <a:rPr lang="pt-PT" dirty="0" err="1">
                <a:latin typeface="Garamond" charset="0"/>
              </a:rPr>
              <a:t>Isolation</a:t>
            </a:r>
            <a:r>
              <a:rPr lang="pt-PT" dirty="0">
                <a:latin typeface="Garamond" charset="0"/>
              </a:rPr>
              <a:t> </a:t>
            </a:r>
            <a:r>
              <a:rPr lang="pt-PT" dirty="0" err="1">
                <a:latin typeface="Garamond" charset="0"/>
              </a:rPr>
              <a:t>Levels</a:t>
            </a:r>
            <a:endParaRPr lang="pt-PT" dirty="0">
              <a:latin typeface="Garamond" charset="0"/>
            </a:endParaRPr>
          </a:p>
        </p:txBody>
      </p:sp>
      <p:sp>
        <p:nvSpPr>
          <p:cNvPr id="17412" name="Rectangle 3"/>
          <p:cNvSpPr>
            <a:spLocks noGrp="1" noChangeArrowheads="1"/>
          </p:cNvSpPr>
          <p:nvPr>
            <p:ph type="body" idx="1"/>
          </p:nvPr>
        </p:nvSpPr>
        <p:spPr>
          <a:xfrm>
            <a:off x="1981200" y="2103438"/>
            <a:ext cx="8229600" cy="4297363"/>
          </a:xfrm>
        </p:spPr>
        <p:txBody>
          <a:bodyPr vert="horz" lIns="91440" tIns="45720" rIns="91440" bIns="45720" rtlCol="0" anchor="t">
            <a:normAutofit/>
          </a:bodyPr>
          <a:lstStyle/>
          <a:p>
            <a:pPr eaLnBrk="1" hangingPunct="1"/>
            <a:r>
              <a:rPr lang="pt-PT" b="1" dirty="0" err="1">
                <a:latin typeface="Arial" charset="0"/>
              </a:rPr>
              <a:t>Transaction</a:t>
            </a:r>
            <a:r>
              <a:rPr lang="pt-PT" b="1" dirty="0">
                <a:latin typeface="Arial" charset="0"/>
              </a:rPr>
              <a:t> </a:t>
            </a:r>
            <a:r>
              <a:rPr lang="pt-PT" b="1" dirty="0" err="1">
                <a:latin typeface="Arial" charset="0"/>
              </a:rPr>
              <a:t>Isolation</a:t>
            </a:r>
            <a:r>
              <a:rPr lang="pt-PT" b="1" dirty="0">
                <a:latin typeface="Arial" charset="0"/>
              </a:rPr>
              <a:t> </a:t>
            </a:r>
            <a:r>
              <a:rPr lang="pt-PT" b="1" dirty="0" err="1">
                <a:latin typeface="Arial" charset="0"/>
              </a:rPr>
              <a:t>Levels</a:t>
            </a:r>
            <a:endParaRPr lang="pt-PT" b="1" dirty="0">
              <a:latin typeface="Arial" charset="0"/>
            </a:endParaRPr>
          </a:p>
          <a:p>
            <a:pPr lvl="1"/>
            <a:r>
              <a:rPr lang="pt-PT" sz="1400" b="1" dirty="0">
                <a:latin typeface="Arial" charset="0"/>
              </a:rPr>
              <a:t>Define </a:t>
            </a:r>
            <a:r>
              <a:rPr lang="pt-PT" sz="1400" b="1" dirty="0" err="1">
                <a:latin typeface="Arial" charset="0"/>
              </a:rPr>
              <a:t>the</a:t>
            </a:r>
            <a:r>
              <a:rPr lang="pt-PT" sz="1400" b="1" dirty="0">
                <a:latin typeface="Arial" charset="0"/>
              </a:rPr>
              <a:t> </a:t>
            </a:r>
            <a:r>
              <a:rPr lang="pt-PT" sz="1400" b="1" dirty="0" err="1">
                <a:latin typeface="Arial" charset="0"/>
              </a:rPr>
              <a:t>degree</a:t>
            </a:r>
            <a:r>
              <a:rPr lang="pt-PT" sz="1400" b="1" dirty="0">
                <a:latin typeface="Arial" charset="0"/>
              </a:rPr>
              <a:t> to </a:t>
            </a:r>
            <a:r>
              <a:rPr lang="pt-PT" sz="1400" b="1" dirty="0" err="1">
                <a:latin typeface="Arial" charset="0"/>
              </a:rPr>
              <a:t>which</a:t>
            </a:r>
            <a:r>
              <a:rPr lang="pt-PT" sz="1400" b="1" dirty="0">
                <a:latin typeface="Arial" charset="0"/>
              </a:rPr>
              <a:t> a </a:t>
            </a:r>
            <a:r>
              <a:rPr lang="pt-PT" sz="1400" b="1" dirty="0" err="1">
                <a:latin typeface="Arial" charset="0"/>
              </a:rPr>
              <a:t>transaction</a:t>
            </a:r>
            <a:r>
              <a:rPr lang="pt-PT" sz="1400" b="1" dirty="0">
                <a:latin typeface="Arial" charset="0"/>
              </a:rPr>
              <a:t> </a:t>
            </a:r>
            <a:r>
              <a:rPr lang="pt-PT" sz="1400" b="1" dirty="0" err="1">
                <a:latin typeface="Arial" charset="0"/>
              </a:rPr>
              <a:t>is</a:t>
            </a:r>
            <a:r>
              <a:rPr lang="pt-PT" sz="1400" b="1" dirty="0">
                <a:latin typeface="Arial" charset="0"/>
              </a:rPr>
              <a:t> </a:t>
            </a:r>
            <a:r>
              <a:rPr lang="pt-PT" sz="1400" b="1" dirty="0" err="1">
                <a:latin typeface="Arial" charset="0"/>
              </a:rPr>
              <a:t>isolated</a:t>
            </a:r>
            <a:r>
              <a:rPr lang="pt-PT" sz="1400" b="1" dirty="0">
                <a:latin typeface="Arial" charset="0"/>
              </a:rPr>
              <a:t> </a:t>
            </a:r>
            <a:r>
              <a:rPr lang="pt-PT" sz="1400" b="1" dirty="0" err="1">
                <a:latin typeface="Arial" charset="0"/>
              </a:rPr>
              <a:t>from</a:t>
            </a:r>
            <a:r>
              <a:rPr lang="pt-PT" sz="1400" b="1" dirty="0">
                <a:latin typeface="Arial" charset="0"/>
              </a:rPr>
              <a:t> </a:t>
            </a:r>
            <a:r>
              <a:rPr lang="pt-PT" sz="1400" b="1" dirty="0" err="1">
                <a:latin typeface="Arial" charset="0"/>
              </a:rPr>
              <a:t>any</a:t>
            </a:r>
            <a:r>
              <a:rPr lang="pt-PT" sz="1400" b="1" dirty="0">
                <a:latin typeface="Arial" charset="0"/>
              </a:rPr>
              <a:t> </a:t>
            </a:r>
            <a:r>
              <a:rPr lang="pt-PT" sz="1400" b="1" dirty="0" err="1">
                <a:latin typeface="Arial" charset="0"/>
              </a:rPr>
              <a:t>other</a:t>
            </a:r>
            <a:r>
              <a:rPr lang="pt-PT" sz="1400" b="1" dirty="0">
                <a:latin typeface="Arial" charset="0"/>
              </a:rPr>
              <a:t> </a:t>
            </a:r>
            <a:r>
              <a:rPr lang="pt-PT" sz="1400" b="1" dirty="0" err="1">
                <a:latin typeface="Arial" charset="0"/>
              </a:rPr>
              <a:t>transactions</a:t>
            </a:r>
            <a:endParaRPr lang="pt-PT" sz="1400" b="1" dirty="0">
              <a:latin typeface="Arial" charset="0"/>
            </a:endParaRPr>
          </a:p>
          <a:p>
            <a:pPr lvl="1"/>
            <a:endParaRPr lang="pt-PT" sz="1400" b="1" dirty="0">
              <a:latin typeface="Arial" charset="0"/>
            </a:endParaRPr>
          </a:p>
          <a:p>
            <a:r>
              <a:rPr lang="pt-PT" b="1" dirty="0" err="1">
                <a:latin typeface="Arial" charset="0"/>
              </a:rPr>
              <a:t>Transaction</a:t>
            </a:r>
            <a:r>
              <a:rPr lang="pt-PT" b="1" dirty="0">
                <a:latin typeface="Arial" charset="0"/>
              </a:rPr>
              <a:t> </a:t>
            </a:r>
            <a:r>
              <a:rPr lang="pt-PT" b="1" dirty="0" err="1">
                <a:latin typeface="Arial" charset="0"/>
              </a:rPr>
              <a:t>isolation</a:t>
            </a:r>
            <a:r>
              <a:rPr lang="pt-PT" b="1" dirty="0">
                <a:latin typeface="Arial" charset="0"/>
              </a:rPr>
              <a:t> </a:t>
            </a:r>
            <a:r>
              <a:rPr lang="pt-PT" b="1" dirty="0" err="1">
                <a:latin typeface="Arial" charset="0"/>
              </a:rPr>
              <a:t>phenomena</a:t>
            </a:r>
            <a:endParaRPr lang="pt-PT" b="1" dirty="0">
              <a:latin typeface="Arial" charset="0"/>
            </a:endParaRPr>
          </a:p>
          <a:p>
            <a:pPr lvl="1"/>
            <a:r>
              <a:rPr lang="pt-PT" sz="1600" b="1" dirty="0" err="1">
                <a:latin typeface="Arial" charset="0"/>
              </a:rPr>
              <a:t>Dirty</a:t>
            </a:r>
            <a:r>
              <a:rPr lang="pt-PT" sz="1600" b="1" dirty="0">
                <a:latin typeface="Arial" charset="0"/>
              </a:rPr>
              <a:t> </a:t>
            </a:r>
            <a:r>
              <a:rPr lang="pt-PT" sz="1600" b="1" dirty="0" err="1">
                <a:latin typeface="Arial" charset="0"/>
              </a:rPr>
              <a:t>Read</a:t>
            </a:r>
            <a:endParaRPr lang="pt-PT" sz="1600" b="1" dirty="0">
              <a:latin typeface="Arial" charset="0"/>
            </a:endParaRPr>
          </a:p>
          <a:p>
            <a:pPr lvl="2"/>
            <a:r>
              <a:rPr lang="pt-PT" sz="1200" b="1" dirty="0" err="1">
                <a:latin typeface="Arial" charset="0"/>
              </a:rPr>
              <a:t>The</a:t>
            </a:r>
            <a:r>
              <a:rPr lang="pt-PT" sz="1200" b="1" dirty="0">
                <a:latin typeface="Arial" charset="0"/>
              </a:rPr>
              <a:t> </a:t>
            </a:r>
            <a:r>
              <a:rPr lang="pt-PT" sz="1200" b="1" dirty="0" err="1">
                <a:latin typeface="Arial" charset="0"/>
              </a:rPr>
              <a:t>transaction</a:t>
            </a:r>
            <a:r>
              <a:rPr lang="pt-PT" sz="1200" b="1" dirty="0">
                <a:latin typeface="Arial" charset="0"/>
              </a:rPr>
              <a:t> </a:t>
            </a:r>
            <a:r>
              <a:rPr lang="pt-PT" sz="1200" b="1" dirty="0" err="1">
                <a:latin typeface="Arial" charset="0"/>
              </a:rPr>
              <a:t>reads</a:t>
            </a:r>
            <a:r>
              <a:rPr lang="pt-PT" sz="1200" b="1" dirty="0">
                <a:latin typeface="Arial" charset="0"/>
              </a:rPr>
              <a:t> data </a:t>
            </a:r>
            <a:r>
              <a:rPr lang="pt-PT" sz="1200" b="1" dirty="0" err="1">
                <a:latin typeface="Arial" charset="0"/>
              </a:rPr>
              <a:t>not</a:t>
            </a:r>
            <a:r>
              <a:rPr lang="pt-PT" sz="1200" b="1" dirty="0">
                <a:latin typeface="Arial" charset="0"/>
              </a:rPr>
              <a:t> </a:t>
            </a:r>
            <a:r>
              <a:rPr lang="pt-PT" sz="1200" b="1" dirty="0" err="1">
                <a:latin typeface="Arial" charset="0"/>
              </a:rPr>
              <a:t>yet</a:t>
            </a:r>
            <a:r>
              <a:rPr lang="pt-PT" sz="1200" b="1" dirty="0">
                <a:latin typeface="Arial" charset="0"/>
              </a:rPr>
              <a:t> </a:t>
            </a:r>
            <a:r>
              <a:rPr lang="pt-PT" sz="1200" b="1" dirty="0" err="1">
                <a:latin typeface="Arial" charset="0"/>
              </a:rPr>
              <a:t>commited</a:t>
            </a:r>
            <a:endParaRPr lang="pt-PT" sz="1200" b="1" dirty="0">
              <a:latin typeface="Arial" charset="0"/>
            </a:endParaRPr>
          </a:p>
          <a:p>
            <a:pPr lvl="1"/>
            <a:r>
              <a:rPr lang="pt-PT" sz="1600" b="1" dirty="0">
                <a:latin typeface="Arial" charset="0"/>
              </a:rPr>
              <a:t>Non </a:t>
            </a:r>
            <a:r>
              <a:rPr lang="pt-PT" sz="1600" b="1" dirty="0" err="1">
                <a:latin typeface="Arial" charset="0"/>
              </a:rPr>
              <a:t>Repeatable</a:t>
            </a:r>
            <a:r>
              <a:rPr lang="pt-PT" sz="1600" b="1" dirty="0">
                <a:latin typeface="Arial" charset="0"/>
              </a:rPr>
              <a:t> </a:t>
            </a:r>
            <a:r>
              <a:rPr lang="pt-PT" sz="1600" b="1" dirty="0" err="1">
                <a:latin typeface="Arial" charset="0"/>
              </a:rPr>
              <a:t>Read</a:t>
            </a:r>
            <a:endParaRPr lang="pt-PT" sz="1600" b="1" dirty="0">
              <a:latin typeface="Arial" charset="0"/>
            </a:endParaRPr>
          </a:p>
          <a:p>
            <a:pPr lvl="2"/>
            <a:r>
              <a:rPr lang="pt-PT" sz="1200" b="1" dirty="0" err="1">
                <a:latin typeface="Arial" charset="0"/>
              </a:rPr>
              <a:t>The</a:t>
            </a:r>
            <a:r>
              <a:rPr lang="pt-PT" sz="1200" b="1" dirty="0">
                <a:latin typeface="Arial" charset="0"/>
              </a:rPr>
              <a:t> </a:t>
            </a:r>
            <a:r>
              <a:rPr lang="pt-PT" sz="1200" b="1" dirty="0" err="1">
                <a:latin typeface="Arial" charset="0"/>
              </a:rPr>
              <a:t>transaction</a:t>
            </a:r>
            <a:r>
              <a:rPr lang="pt-PT" sz="1200" b="1" dirty="0">
                <a:latin typeface="Arial" charset="0"/>
              </a:rPr>
              <a:t> </a:t>
            </a:r>
            <a:r>
              <a:rPr lang="pt-PT" sz="1200" b="1" dirty="0" err="1">
                <a:latin typeface="Arial" charset="0"/>
              </a:rPr>
              <a:t>reads</a:t>
            </a:r>
            <a:r>
              <a:rPr lang="pt-PT" sz="1200" b="1" dirty="0">
                <a:latin typeface="Arial" charset="0"/>
              </a:rPr>
              <a:t> </a:t>
            </a:r>
            <a:r>
              <a:rPr lang="pt-PT" sz="1200" b="1" dirty="0" err="1">
                <a:latin typeface="Arial" charset="0"/>
              </a:rPr>
              <a:t>the</a:t>
            </a:r>
            <a:r>
              <a:rPr lang="pt-PT" sz="1200" b="1" dirty="0">
                <a:latin typeface="Arial" charset="0"/>
              </a:rPr>
              <a:t> </a:t>
            </a:r>
            <a:r>
              <a:rPr lang="pt-PT" sz="1200" b="1" dirty="0" err="1">
                <a:latin typeface="Arial" charset="0"/>
              </a:rPr>
              <a:t>same</a:t>
            </a:r>
            <a:r>
              <a:rPr lang="pt-PT" sz="1200" b="1" dirty="0">
                <a:latin typeface="Arial" charset="0"/>
              </a:rPr>
              <a:t> </a:t>
            </a:r>
            <a:r>
              <a:rPr lang="pt-PT" sz="1200" b="1" dirty="0" err="1">
                <a:latin typeface="Arial" charset="0"/>
              </a:rPr>
              <a:t>row</a:t>
            </a:r>
            <a:r>
              <a:rPr lang="pt-PT" sz="1200" b="1" dirty="0">
                <a:latin typeface="Arial" charset="0"/>
              </a:rPr>
              <a:t> </a:t>
            </a:r>
            <a:r>
              <a:rPr lang="pt-PT" sz="1200" b="1" dirty="0" err="1">
                <a:latin typeface="Arial" charset="0"/>
              </a:rPr>
              <a:t>twice</a:t>
            </a:r>
            <a:r>
              <a:rPr lang="pt-PT" sz="1200" b="1" dirty="0">
                <a:latin typeface="Arial" charset="0"/>
              </a:rPr>
              <a:t> </a:t>
            </a:r>
            <a:r>
              <a:rPr lang="pt-PT" sz="1200" b="1" dirty="0" err="1">
                <a:latin typeface="Arial" charset="0"/>
              </a:rPr>
              <a:t>and</a:t>
            </a:r>
            <a:r>
              <a:rPr lang="pt-PT" sz="1200" b="1" dirty="0">
                <a:latin typeface="Arial" charset="0"/>
              </a:rPr>
              <a:t> </a:t>
            </a:r>
            <a:r>
              <a:rPr lang="pt-PT" sz="1200" b="1" dirty="0" err="1">
                <a:latin typeface="Arial" charset="0"/>
              </a:rPr>
              <a:t>gets</a:t>
            </a:r>
            <a:r>
              <a:rPr lang="pt-PT" sz="1200" b="1" dirty="0">
                <a:latin typeface="Arial" charset="0"/>
              </a:rPr>
              <a:t> </a:t>
            </a:r>
            <a:r>
              <a:rPr lang="pt-PT" sz="1200" b="1" dirty="0" err="1">
                <a:latin typeface="Arial" charset="0"/>
              </a:rPr>
              <a:t>different</a:t>
            </a:r>
            <a:r>
              <a:rPr lang="pt-PT" sz="1200" b="1" dirty="0">
                <a:latin typeface="Arial" charset="0"/>
              </a:rPr>
              <a:t> </a:t>
            </a:r>
            <a:r>
              <a:rPr lang="pt-PT" sz="1200" b="1" dirty="0" err="1">
                <a:latin typeface="Arial" charset="0"/>
              </a:rPr>
              <a:t>values</a:t>
            </a:r>
            <a:endParaRPr lang="pt-PT" sz="1200" b="1" dirty="0">
              <a:latin typeface="Arial" charset="0"/>
            </a:endParaRPr>
          </a:p>
          <a:p>
            <a:pPr lvl="1"/>
            <a:r>
              <a:rPr lang="pt-PT" sz="1600" b="1" dirty="0" err="1">
                <a:latin typeface="Arial" charset="0"/>
              </a:rPr>
              <a:t>Phantom</a:t>
            </a:r>
            <a:r>
              <a:rPr lang="pt-PT" sz="1600" b="1" dirty="0">
                <a:latin typeface="Arial" charset="0"/>
              </a:rPr>
              <a:t> </a:t>
            </a:r>
            <a:r>
              <a:rPr lang="pt-PT" sz="1600" b="1" dirty="0" err="1">
                <a:latin typeface="Arial" charset="0"/>
              </a:rPr>
              <a:t>Read</a:t>
            </a:r>
            <a:endParaRPr lang="pt-PT" sz="1600" b="1" dirty="0">
              <a:latin typeface="Arial" charset="0"/>
            </a:endParaRPr>
          </a:p>
          <a:p>
            <a:pPr lvl="2"/>
            <a:r>
              <a:rPr lang="pt-PT" sz="1200" b="1" dirty="0" err="1">
                <a:latin typeface="Arial" charset="0"/>
              </a:rPr>
              <a:t>The</a:t>
            </a:r>
            <a:r>
              <a:rPr lang="pt-PT" sz="1200" b="1" dirty="0">
                <a:latin typeface="Arial" charset="0"/>
              </a:rPr>
              <a:t> </a:t>
            </a:r>
            <a:r>
              <a:rPr lang="pt-PT" sz="1200" b="1" dirty="0" err="1">
                <a:latin typeface="Arial" charset="0"/>
              </a:rPr>
              <a:t>transaction</a:t>
            </a:r>
            <a:r>
              <a:rPr lang="pt-PT" sz="1200" b="1" dirty="0">
                <a:latin typeface="Arial" charset="0"/>
              </a:rPr>
              <a:t> executes </a:t>
            </a:r>
            <a:r>
              <a:rPr lang="pt-PT" sz="1200" b="1" dirty="0" err="1">
                <a:latin typeface="Arial" charset="0"/>
              </a:rPr>
              <a:t>the</a:t>
            </a:r>
            <a:r>
              <a:rPr lang="pt-PT" sz="1200" b="1" dirty="0">
                <a:latin typeface="Arial" charset="0"/>
              </a:rPr>
              <a:t> </a:t>
            </a:r>
            <a:r>
              <a:rPr lang="pt-PT" sz="1200" b="1" dirty="0" err="1">
                <a:latin typeface="Arial" charset="0"/>
              </a:rPr>
              <a:t>same</a:t>
            </a:r>
            <a:r>
              <a:rPr lang="pt-PT" sz="1200" b="1" dirty="0">
                <a:latin typeface="Arial" charset="0"/>
              </a:rPr>
              <a:t> </a:t>
            </a:r>
            <a:r>
              <a:rPr lang="pt-PT" sz="1200" b="1" dirty="0" err="1">
                <a:latin typeface="Arial" charset="0"/>
              </a:rPr>
              <a:t>query</a:t>
            </a:r>
            <a:r>
              <a:rPr lang="pt-PT" sz="1200" b="1" dirty="0">
                <a:latin typeface="Arial" charset="0"/>
              </a:rPr>
              <a:t> </a:t>
            </a:r>
            <a:r>
              <a:rPr lang="pt-PT" sz="1200" b="1" dirty="0" err="1">
                <a:latin typeface="Arial" charset="0"/>
              </a:rPr>
              <a:t>twice</a:t>
            </a:r>
            <a:r>
              <a:rPr lang="pt-PT" sz="1200" b="1" dirty="0">
                <a:latin typeface="Arial" charset="0"/>
              </a:rPr>
              <a:t> </a:t>
            </a:r>
            <a:r>
              <a:rPr lang="pt-PT" sz="1200" b="1" dirty="0" err="1">
                <a:latin typeface="Arial" charset="0"/>
              </a:rPr>
              <a:t>and</a:t>
            </a:r>
            <a:r>
              <a:rPr lang="pt-PT" sz="1200" b="1" dirty="0">
                <a:latin typeface="Arial" charset="0"/>
              </a:rPr>
              <a:t> </a:t>
            </a:r>
            <a:r>
              <a:rPr lang="pt-PT" sz="1200" b="1" dirty="0" err="1">
                <a:latin typeface="Arial" charset="0"/>
              </a:rPr>
              <a:t>gets</a:t>
            </a:r>
            <a:r>
              <a:rPr lang="pt-PT" sz="1200" b="1" dirty="0">
                <a:latin typeface="Arial" charset="0"/>
              </a:rPr>
              <a:t> </a:t>
            </a:r>
            <a:r>
              <a:rPr lang="pt-PT" sz="1200" b="1" dirty="0" err="1">
                <a:latin typeface="Arial" charset="0"/>
              </a:rPr>
              <a:t>different</a:t>
            </a:r>
            <a:r>
              <a:rPr lang="pt-PT" sz="1200" b="1" dirty="0">
                <a:latin typeface="Arial" charset="0"/>
              </a:rPr>
              <a:t> </a:t>
            </a:r>
            <a:r>
              <a:rPr lang="pt-PT" sz="1200" b="1" dirty="0" err="1">
                <a:latin typeface="Arial" charset="0"/>
              </a:rPr>
              <a:t>result</a:t>
            </a:r>
            <a:r>
              <a:rPr lang="pt-PT" sz="1200" b="1" dirty="0">
                <a:latin typeface="Arial" charset="0"/>
              </a:rPr>
              <a:t> sets</a:t>
            </a:r>
          </a:p>
          <a:p>
            <a:pPr lvl="2"/>
            <a:endParaRPr lang="pt-PT" sz="1200" b="1" dirty="0">
              <a:latin typeface="Arial" charset="0"/>
            </a:endParaRPr>
          </a:p>
        </p:txBody>
      </p:sp>
    </p:spTree>
    <p:extLst>
      <p:ext uri="{BB962C8B-B14F-4D97-AF65-F5344CB8AC3E}">
        <p14:creationId xmlns:p14="http://schemas.microsoft.com/office/powerpoint/2010/main" val="347010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002060"/>
                </a:solidFill>
              </a:rPr>
              <a:t>Programa</a:t>
            </a:r>
            <a:br>
              <a:rPr lang="en-US" sz="4000" b="1" dirty="0">
                <a:solidFill>
                  <a:srgbClr val="C00000"/>
                </a:solidFill>
              </a:rPr>
            </a:br>
            <a:r>
              <a:rPr lang="en-US" sz="4000" b="1" i="1" dirty="0">
                <a:solidFill>
                  <a:srgbClr val="7030A0"/>
                </a:solidFill>
              </a:rPr>
              <a:t>Program</a:t>
            </a:r>
            <a:endParaRPr lang="en-US" b="1" i="1" dirty="0">
              <a:solidFill>
                <a:srgbClr val="7030A0"/>
              </a:solidFill>
            </a:endParaRPr>
          </a:p>
        </p:txBody>
      </p:sp>
      <p:sp>
        <p:nvSpPr>
          <p:cNvPr id="3" name="Content Placeholder 2"/>
          <p:cNvSpPr>
            <a:spLocks noGrp="1"/>
          </p:cNvSpPr>
          <p:nvPr>
            <p:ph sz="half" idx="1"/>
          </p:nvPr>
        </p:nvSpPr>
        <p:spPr>
          <a:xfrm>
            <a:off x="838200" y="1825624"/>
            <a:ext cx="5181600" cy="4915643"/>
          </a:xfrm>
          <a:effectLst/>
        </p:spPr>
        <p:txBody>
          <a:bodyPr>
            <a:normAutofit fontScale="40000" lnSpcReduction="20000"/>
          </a:bodyPr>
          <a:lstStyle/>
          <a:p>
            <a:pPr marL="0" indent="0">
              <a:lnSpc>
                <a:spcPct val="120000"/>
              </a:lnSpc>
              <a:spcBef>
                <a:spcPts val="0"/>
              </a:spcBef>
              <a:buNone/>
            </a:pPr>
            <a:r>
              <a:rPr lang="pt-BR" sz="3000" dirty="0"/>
              <a:t>1. </a:t>
            </a:r>
            <a:r>
              <a:rPr lang="pt-BR" sz="3000" b="1" dirty="0"/>
              <a:t>Conceitos Gerais de Base de Dados</a:t>
            </a:r>
          </a:p>
          <a:p>
            <a:pPr marL="0" indent="0">
              <a:lnSpc>
                <a:spcPct val="120000"/>
              </a:lnSpc>
              <a:spcBef>
                <a:spcPts val="0"/>
              </a:spcBef>
              <a:buNone/>
            </a:pPr>
            <a:r>
              <a:rPr lang="pt-BR" sz="3000" dirty="0"/>
              <a:t>1.1. Dados e sistemas de informação</a:t>
            </a:r>
          </a:p>
          <a:p>
            <a:pPr marL="0" indent="0">
              <a:lnSpc>
                <a:spcPct val="120000"/>
              </a:lnSpc>
              <a:spcBef>
                <a:spcPts val="0"/>
              </a:spcBef>
              <a:buNone/>
            </a:pPr>
            <a:r>
              <a:rPr lang="pt-BR" sz="3000" dirty="0"/>
              <a:t>1.2. Tecnologias e aplicações</a:t>
            </a:r>
          </a:p>
          <a:p>
            <a:pPr marL="0" indent="0">
              <a:lnSpc>
                <a:spcPct val="120000"/>
              </a:lnSpc>
              <a:spcBef>
                <a:spcPts val="0"/>
              </a:spcBef>
              <a:buNone/>
            </a:pPr>
            <a:r>
              <a:rPr lang="pt-BR" sz="3000" dirty="0"/>
              <a:t>1.3. Sistemas de Gestão de Base de Dados</a:t>
            </a:r>
          </a:p>
          <a:p>
            <a:pPr marL="0" indent="0">
              <a:lnSpc>
                <a:spcPct val="120000"/>
              </a:lnSpc>
              <a:spcBef>
                <a:spcPts val="0"/>
              </a:spcBef>
              <a:buNone/>
            </a:pPr>
            <a:endParaRPr lang="pt-BR" sz="3000" dirty="0"/>
          </a:p>
          <a:p>
            <a:pPr marL="0" indent="0">
              <a:lnSpc>
                <a:spcPct val="120000"/>
              </a:lnSpc>
              <a:spcBef>
                <a:spcPts val="0"/>
              </a:spcBef>
              <a:buNone/>
            </a:pPr>
            <a:r>
              <a:rPr lang="pt-BR" sz="3000" dirty="0"/>
              <a:t>2. </a:t>
            </a:r>
            <a:r>
              <a:rPr lang="pt-BR" sz="3000" b="1" dirty="0"/>
              <a:t>Modelação de dados</a:t>
            </a:r>
          </a:p>
          <a:p>
            <a:pPr marL="0" indent="0">
              <a:lnSpc>
                <a:spcPct val="120000"/>
              </a:lnSpc>
              <a:spcBef>
                <a:spcPts val="0"/>
              </a:spcBef>
              <a:buNone/>
            </a:pPr>
            <a:r>
              <a:rPr lang="pt-BR" sz="3000" dirty="0"/>
              <a:t>2.1. Processo de desenho de modelos de dados</a:t>
            </a:r>
          </a:p>
          <a:p>
            <a:pPr marL="0" indent="0">
              <a:lnSpc>
                <a:spcPct val="120000"/>
              </a:lnSpc>
              <a:spcBef>
                <a:spcPts val="0"/>
              </a:spcBef>
              <a:buNone/>
            </a:pPr>
            <a:r>
              <a:rPr lang="pt-BR" sz="3000" dirty="0"/>
              <a:t>2.2. Modelo relacional de dados</a:t>
            </a:r>
          </a:p>
          <a:p>
            <a:pPr marL="0" indent="0">
              <a:lnSpc>
                <a:spcPct val="120000"/>
              </a:lnSpc>
              <a:spcBef>
                <a:spcPts val="0"/>
              </a:spcBef>
              <a:buNone/>
            </a:pPr>
            <a:r>
              <a:rPr lang="pt-BR" sz="3000" dirty="0"/>
              <a:t>2.3. Dependências funcionais e normalização</a:t>
            </a:r>
          </a:p>
          <a:p>
            <a:pPr marL="0" indent="0">
              <a:lnSpc>
                <a:spcPct val="120000"/>
              </a:lnSpc>
              <a:spcBef>
                <a:spcPts val="0"/>
              </a:spcBef>
              <a:buNone/>
            </a:pPr>
            <a:r>
              <a:rPr lang="pt-BR" sz="3000" dirty="0"/>
              <a:t>2.4. Integridade de dados</a:t>
            </a:r>
          </a:p>
          <a:p>
            <a:pPr marL="0" indent="0">
              <a:lnSpc>
                <a:spcPct val="120000"/>
              </a:lnSpc>
              <a:spcBef>
                <a:spcPts val="0"/>
              </a:spcBef>
              <a:buNone/>
            </a:pPr>
            <a:endParaRPr lang="pt-BR" sz="3000" dirty="0"/>
          </a:p>
          <a:p>
            <a:pPr marL="0" indent="0">
              <a:lnSpc>
                <a:spcPct val="120000"/>
              </a:lnSpc>
              <a:spcBef>
                <a:spcPts val="0"/>
              </a:spcBef>
              <a:buNone/>
            </a:pPr>
            <a:r>
              <a:rPr lang="pt-BR" sz="3000" dirty="0"/>
              <a:t>3. </a:t>
            </a:r>
            <a:r>
              <a:rPr lang="pt-BR" sz="3000" b="1" dirty="0"/>
              <a:t>Definição e manipulação de dados</a:t>
            </a:r>
          </a:p>
          <a:p>
            <a:pPr marL="0" indent="0">
              <a:lnSpc>
                <a:spcPct val="120000"/>
              </a:lnSpc>
              <a:spcBef>
                <a:spcPts val="0"/>
              </a:spcBef>
              <a:buNone/>
            </a:pPr>
            <a:r>
              <a:rPr lang="pt-BR" sz="3000" dirty="0"/>
              <a:t>3.1. Structured Query Language (SQL)</a:t>
            </a:r>
          </a:p>
          <a:p>
            <a:pPr marL="0" indent="0">
              <a:lnSpc>
                <a:spcPct val="120000"/>
              </a:lnSpc>
              <a:spcBef>
                <a:spcPts val="0"/>
              </a:spcBef>
              <a:buNone/>
            </a:pPr>
            <a:r>
              <a:rPr lang="pt-BR" sz="3000" dirty="0"/>
              <a:t>3.2. DDL - Data Definition Language</a:t>
            </a:r>
          </a:p>
          <a:p>
            <a:pPr marL="0" indent="0">
              <a:lnSpc>
                <a:spcPct val="120000"/>
              </a:lnSpc>
              <a:spcBef>
                <a:spcPts val="0"/>
              </a:spcBef>
              <a:buNone/>
            </a:pPr>
            <a:r>
              <a:rPr lang="pt-BR" sz="3000" dirty="0"/>
              <a:t>3.3. DML - Data Manipulation Language</a:t>
            </a:r>
          </a:p>
          <a:p>
            <a:pPr marL="0" indent="0">
              <a:lnSpc>
                <a:spcPct val="120000"/>
              </a:lnSpc>
              <a:spcBef>
                <a:spcPts val="0"/>
              </a:spcBef>
              <a:buNone/>
            </a:pPr>
            <a:r>
              <a:rPr lang="pt-BR" sz="3000" dirty="0"/>
              <a:t>3.4. DCL - Data Control Language</a:t>
            </a:r>
          </a:p>
          <a:p>
            <a:pPr marL="0" indent="0">
              <a:lnSpc>
                <a:spcPct val="120000"/>
              </a:lnSpc>
              <a:spcBef>
                <a:spcPts val="0"/>
              </a:spcBef>
              <a:buNone/>
            </a:pPr>
            <a:endParaRPr lang="pt-BR" sz="3000" dirty="0"/>
          </a:p>
          <a:p>
            <a:pPr marL="0" indent="0">
              <a:lnSpc>
                <a:spcPct val="120000"/>
              </a:lnSpc>
              <a:spcBef>
                <a:spcPts val="0"/>
              </a:spcBef>
              <a:buNone/>
            </a:pPr>
            <a:r>
              <a:rPr lang="pt-BR" sz="3000" dirty="0"/>
              <a:t>4. </a:t>
            </a:r>
            <a:r>
              <a:rPr lang="pt-BR" sz="3000" b="1" dirty="0"/>
              <a:t>Transações</a:t>
            </a:r>
          </a:p>
          <a:p>
            <a:pPr marL="0" indent="0">
              <a:lnSpc>
                <a:spcPct val="120000"/>
              </a:lnSpc>
              <a:spcBef>
                <a:spcPts val="0"/>
              </a:spcBef>
              <a:buNone/>
            </a:pPr>
            <a:r>
              <a:rPr lang="pt-BR" sz="3000" dirty="0"/>
              <a:t>4.1. Conceito e propriedades desejáveis de uma transação em persistência de dados</a:t>
            </a:r>
          </a:p>
          <a:p>
            <a:pPr marL="0" indent="0">
              <a:lnSpc>
                <a:spcPct val="120000"/>
              </a:lnSpc>
              <a:spcBef>
                <a:spcPts val="0"/>
              </a:spcBef>
              <a:buNone/>
            </a:pPr>
            <a:r>
              <a:rPr lang="pt-BR" sz="3000" dirty="0"/>
              <a:t>4.2. Acesso concorrente a dados</a:t>
            </a:r>
          </a:p>
          <a:p>
            <a:pPr marL="0" indent="0">
              <a:lnSpc>
                <a:spcPct val="120000"/>
              </a:lnSpc>
              <a:spcBef>
                <a:spcPts val="0"/>
              </a:spcBef>
              <a:buNone/>
            </a:pPr>
            <a:endParaRPr lang="pt-BR" sz="3000" dirty="0"/>
          </a:p>
          <a:p>
            <a:pPr marL="0" indent="0">
              <a:lnSpc>
                <a:spcPct val="120000"/>
              </a:lnSpc>
              <a:spcBef>
                <a:spcPts val="0"/>
              </a:spcBef>
              <a:buNone/>
            </a:pPr>
            <a:r>
              <a:rPr lang="pt-BR" sz="3000" dirty="0"/>
              <a:t>5. </a:t>
            </a:r>
            <a:r>
              <a:rPr lang="pt-BR" sz="3000" b="1" dirty="0"/>
              <a:t>Programação de uma base de dados</a:t>
            </a:r>
          </a:p>
          <a:p>
            <a:pPr marL="0" indent="0">
              <a:lnSpc>
                <a:spcPct val="120000"/>
              </a:lnSpc>
              <a:spcBef>
                <a:spcPts val="0"/>
              </a:spcBef>
              <a:buNone/>
            </a:pPr>
            <a:r>
              <a:rPr lang="pt-BR" sz="3000" dirty="0"/>
              <a:t>5.1. Estruturais: table, index, sequence, view</a:t>
            </a:r>
          </a:p>
          <a:p>
            <a:pPr marL="0" indent="0">
              <a:lnSpc>
                <a:spcPct val="120000"/>
              </a:lnSpc>
              <a:spcBef>
                <a:spcPts val="0"/>
              </a:spcBef>
              <a:buNone/>
            </a:pPr>
            <a:r>
              <a:rPr lang="pt-BR" sz="3000" dirty="0"/>
              <a:t>5.2. Comportamentais: trigger, stored procedure, function</a:t>
            </a:r>
          </a:p>
          <a:p>
            <a:pPr marL="0" indent="0">
              <a:lnSpc>
                <a:spcPct val="120000"/>
              </a:lnSpc>
              <a:spcBef>
                <a:spcPts val="0"/>
              </a:spcBef>
              <a:buNone/>
            </a:pPr>
            <a:r>
              <a:rPr lang="pt-BR" sz="3000" dirty="0"/>
              <a:t>5.3. Dicionário de dados Oracle</a:t>
            </a:r>
          </a:p>
          <a:p>
            <a:pPr marL="0" indent="0">
              <a:buNone/>
            </a:pPr>
            <a:endParaRPr lang="pt-BR" dirty="0"/>
          </a:p>
        </p:txBody>
      </p:sp>
      <p:sp>
        <p:nvSpPr>
          <p:cNvPr id="4" name="Content Placeholder 3"/>
          <p:cNvSpPr>
            <a:spLocks noGrp="1"/>
          </p:cNvSpPr>
          <p:nvPr>
            <p:ph sz="half" idx="2"/>
          </p:nvPr>
        </p:nvSpPr>
        <p:spPr>
          <a:xfrm>
            <a:off x="6172200" y="1825625"/>
            <a:ext cx="5181600" cy="4915642"/>
          </a:xfrm>
          <a:effectLst/>
        </p:spPr>
        <p:txBody>
          <a:bodyPr>
            <a:normAutofit fontScale="40000" lnSpcReduction="20000"/>
          </a:bodyPr>
          <a:lstStyle/>
          <a:p>
            <a:pPr marL="0" indent="0">
              <a:lnSpc>
                <a:spcPct val="120000"/>
              </a:lnSpc>
              <a:spcBef>
                <a:spcPts val="0"/>
              </a:spcBef>
              <a:buNone/>
            </a:pPr>
            <a:r>
              <a:rPr lang="en-GB" sz="3000" dirty="0">
                <a:solidFill>
                  <a:srgbClr val="7030A0"/>
                </a:solidFill>
              </a:rPr>
              <a:t>1. </a:t>
            </a:r>
            <a:r>
              <a:rPr lang="en-GB" sz="3000" b="1" dirty="0">
                <a:solidFill>
                  <a:srgbClr val="7030A0"/>
                </a:solidFill>
              </a:rPr>
              <a:t>General Database Concepts</a:t>
            </a:r>
          </a:p>
          <a:p>
            <a:pPr marL="0" indent="0">
              <a:lnSpc>
                <a:spcPct val="120000"/>
              </a:lnSpc>
              <a:spcBef>
                <a:spcPts val="0"/>
              </a:spcBef>
              <a:buNone/>
            </a:pPr>
            <a:r>
              <a:rPr lang="en-GB" sz="3000" dirty="0">
                <a:solidFill>
                  <a:srgbClr val="7030A0"/>
                </a:solidFill>
              </a:rPr>
              <a:t>1.1. Data and Information Systems</a:t>
            </a:r>
          </a:p>
          <a:p>
            <a:pPr marL="0" indent="0">
              <a:lnSpc>
                <a:spcPct val="120000"/>
              </a:lnSpc>
              <a:spcBef>
                <a:spcPts val="0"/>
              </a:spcBef>
              <a:buNone/>
            </a:pPr>
            <a:r>
              <a:rPr lang="en-GB" sz="3000" dirty="0">
                <a:solidFill>
                  <a:srgbClr val="7030A0"/>
                </a:solidFill>
              </a:rPr>
              <a:t>1.2. Technologies and Applications</a:t>
            </a:r>
          </a:p>
          <a:p>
            <a:pPr marL="0" indent="0">
              <a:lnSpc>
                <a:spcPct val="120000"/>
              </a:lnSpc>
              <a:spcBef>
                <a:spcPts val="0"/>
              </a:spcBef>
              <a:buNone/>
            </a:pPr>
            <a:r>
              <a:rPr lang="en-GB" sz="3000" dirty="0">
                <a:solidFill>
                  <a:srgbClr val="7030A0"/>
                </a:solidFill>
              </a:rPr>
              <a:t>1.3. Database Management Systems</a:t>
            </a:r>
          </a:p>
          <a:p>
            <a:pPr marL="0" indent="0">
              <a:lnSpc>
                <a:spcPct val="120000"/>
              </a:lnSpc>
              <a:spcBef>
                <a:spcPts val="0"/>
              </a:spcBef>
              <a:buNone/>
            </a:pPr>
            <a:endParaRPr lang="en-GB" sz="3000" dirty="0">
              <a:solidFill>
                <a:srgbClr val="7030A0"/>
              </a:solidFill>
            </a:endParaRPr>
          </a:p>
          <a:p>
            <a:pPr marL="0" indent="0">
              <a:lnSpc>
                <a:spcPct val="120000"/>
              </a:lnSpc>
              <a:spcBef>
                <a:spcPts val="0"/>
              </a:spcBef>
              <a:buNone/>
            </a:pPr>
            <a:r>
              <a:rPr lang="en-GB" sz="3000" dirty="0">
                <a:solidFill>
                  <a:srgbClr val="7030A0"/>
                </a:solidFill>
              </a:rPr>
              <a:t>2. </a:t>
            </a:r>
            <a:r>
              <a:rPr lang="en-GB" sz="3000" b="1" dirty="0">
                <a:solidFill>
                  <a:srgbClr val="7030A0"/>
                </a:solidFill>
              </a:rPr>
              <a:t>Data Modelling</a:t>
            </a:r>
          </a:p>
          <a:p>
            <a:pPr marL="0" indent="0">
              <a:lnSpc>
                <a:spcPct val="120000"/>
              </a:lnSpc>
              <a:spcBef>
                <a:spcPts val="0"/>
              </a:spcBef>
              <a:buNone/>
            </a:pPr>
            <a:r>
              <a:rPr lang="en-GB" sz="3000" dirty="0">
                <a:solidFill>
                  <a:srgbClr val="7030A0"/>
                </a:solidFill>
              </a:rPr>
              <a:t>2.1. Data modelling process</a:t>
            </a:r>
          </a:p>
          <a:p>
            <a:pPr marL="0" indent="0">
              <a:lnSpc>
                <a:spcPct val="120000"/>
              </a:lnSpc>
              <a:spcBef>
                <a:spcPts val="0"/>
              </a:spcBef>
              <a:buNone/>
            </a:pPr>
            <a:r>
              <a:rPr lang="en-GB" sz="3000" dirty="0">
                <a:solidFill>
                  <a:srgbClr val="7030A0"/>
                </a:solidFill>
              </a:rPr>
              <a:t>2.2. Relational Data Model</a:t>
            </a:r>
          </a:p>
          <a:p>
            <a:pPr marL="0" indent="0">
              <a:lnSpc>
                <a:spcPct val="120000"/>
              </a:lnSpc>
              <a:spcBef>
                <a:spcPts val="0"/>
              </a:spcBef>
              <a:buNone/>
            </a:pPr>
            <a:r>
              <a:rPr lang="en-GB" sz="3000" dirty="0">
                <a:solidFill>
                  <a:srgbClr val="7030A0"/>
                </a:solidFill>
              </a:rPr>
              <a:t>2.3. Functional dependencies and normalization</a:t>
            </a:r>
          </a:p>
          <a:p>
            <a:pPr marL="0" indent="0">
              <a:lnSpc>
                <a:spcPct val="120000"/>
              </a:lnSpc>
              <a:spcBef>
                <a:spcPts val="0"/>
              </a:spcBef>
              <a:buNone/>
            </a:pPr>
            <a:r>
              <a:rPr lang="en-GB" sz="3000" dirty="0">
                <a:solidFill>
                  <a:srgbClr val="7030A0"/>
                </a:solidFill>
              </a:rPr>
              <a:t>2.4. Data integrity</a:t>
            </a:r>
          </a:p>
          <a:p>
            <a:pPr marL="0" indent="0">
              <a:lnSpc>
                <a:spcPct val="120000"/>
              </a:lnSpc>
              <a:spcBef>
                <a:spcPts val="0"/>
              </a:spcBef>
              <a:buNone/>
            </a:pPr>
            <a:endParaRPr lang="en-GB" sz="3000" dirty="0">
              <a:solidFill>
                <a:srgbClr val="7030A0"/>
              </a:solidFill>
            </a:endParaRPr>
          </a:p>
          <a:p>
            <a:pPr marL="0" indent="0">
              <a:lnSpc>
                <a:spcPct val="120000"/>
              </a:lnSpc>
              <a:spcBef>
                <a:spcPts val="0"/>
              </a:spcBef>
              <a:buNone/>
            </a:pPr>
            <a:r>
              <a:rPr lang="en-GB" sz="3000" dirty="0">
                <a:solidFill>
                  <a:srgbClr val="7030A0"/>
                </a:solidFill>
              </a:rPr>
              <a:t>3. </a:t>
            </a:r>
            <a:r>
              <a:rPr lang="en-GB" sz="3000" b="1" dirty="0">
                <a:solidFill>
                  <a:srgbClr val="7030A0"/>
                </a:solidFill>
              </a:rPr>
              <a:t>Definition and manipulation of data</a:t>
            </a:r>
          </a:p>
          <a:p>
            <a:pPr marL="0" indent="0">
              <a:lnSpc>
                <a:spcPct val="120000"/>
              </a:lnSpc>
              <a:spcBef>
                <a:spcPts val="0"/>
              </a:spcBef>
              <a:buNone/>
            </a:pPr>
            <a:r>
              <a:rPr lang="en-GB" sz="3000" dirty="0">
                <a:solidFill>
                  <a:srgbClr val="7030A0"/>
                </a:solidFill>
              </a:rPr>
              <a:t>3.1. Structured Query Language (SQL)</a:t>
            </a:r>
          </a:p>
          <a:p>
            <a:pPr marL="0" indent="0">
              <a:lnSpc>
                <a:spcPct val="120000"/>
              </a:lnSpc>
              <a:spcBef>
                <a:spcPts val="0"/>
              </a:spcBef>
              <a:buNone/>
            </a:pPr>
            <a:r>
              <a:rPr lang="en-GB" sz="3000" dirty="0">
                <a:solidFill>
                  <a:srgbClr val="7030A0"/>
                </a:solidFill>
              </a:rPr>
              <a:t>3.2. DDL - Data Definition Language</a:t>
            </a:r>
          </a:p>
          <a:p>
            <a:pPr marL="0" indent="0">
              <a:lnSpc>
                <a:spcPct val="120000"/>
              </a:lnSpc>
              <a:spcBef>
                <a:spcPts val="0"/>
              </a:spcBef>
              <a:buNone/>
            </a:pPr>
            <a:r>
              <a:rPr lang="en-GB" sz="3000" dirty="0">
                <a:solidFill>
                  <a:srgbClr val="7030A0"/>
                </a:solidFill>
              </a:rPr>
              <a:t>3.3. DML - Data Manipulation Language</a:t>
            </a:r>
          </a:p>
          <a:p>
            <a:pPr marL="0" indent="0">
              <a:lnSpc>
                <a:spcPct val="120000"/>
              </a:lnSpc>
              <a:spcBef>
                <a:spcPts val="0"/>
              </a:spcBef>
              <a:buNone/>
            </a:pPr>
            <a:r>
              <a:rPr lang="en-GB" sz="3000" dirty="0">
                <a:solidFill>
                  <a:srgbClr val="7030A0"/>
                </a:solidFill>
              </a:rPr>
              <a:t>3.4. DCL - Data Control Language</a:t>
            </a:r>
          </a:p>
          <a:p>
            <a:pPr marL="0" indent="0">
              <a:lnSpc>
                <a:spcPct val="120000"/>
              </a:lnSpc>
              <a:spcBef>
                <a:spcPts val="0"/>
              </a:spcBef>
              <a:buNone/>
            </a:pPr>
            <a:endParaRPr lang="en-GB" sz="3000" dirty="0">
              <a:solidFill>
                <a:srgbClr val="7030A0"/>
              </a:solidFill>
            </a:endParaRPr>
          </a:p>
          <a:p>
            <a:pPr marL="0" indent="0">
              <a:lnSpc>
                <a:spcPct val="120000"/>
              </a:lnSpc>
              <a:spcBef>
                <a:spcPts val="0"/>
              </a:spcBef>
              <a:buNone/>
            </a:pPr>
            <a:r>
              <a:rPr lang="en-GB" sz="3000" dirty="0">
                <a:solidFill>
                  <a:srgbClr val="7030A0"/>
                </a:solidFill>
              </a:rPr>
              <a:t>4. </a:t>
            </a:r>
            <a:r>
              <a:rPr lang="en-GB" sz="3000" b="1" dirty="0">
                <a:solidFill>
                  <a:srgbClr val="7030A0"/>
                </a:solidFill>
              </a:rPr>
              <a:t>Transactions</a:t>
            </a:r>
          </a:p>
          <a:p>
            <a:pPr marL="0" indent="0">
              <a:lnSpc>
                <a:spcPct val="120000"/>
              </a:lnSpc>
              <a:spcBef>
                <a:spcPts val="0"/>
              </a:spcBef>
              <a:buNone/>
            </a:pPr>
            <a:r>
              <a:rPr lang="en-GB" sz="3000" dirty="0">
                <a:solidFill>
                  <a:srgbClr val="7030A0"/>
                </a:solidFill>
              </a:rPr>
              <a:t>4.1. Database transaction concept and desirable properties</a:t>
            </a:r>
          </a:p>
          <a:p>
            <a:pPr marL="0" indent="0">
              <a:lnSpc>
                <a:spcPct val="120000"/>
              </a:lnSpc>
              <a:spcBef>
                <a:spcPts val="0"/>
              </a:spcBef>
              <a:buNone/>
            </a:pPr>
            <a:r>
              <a:rPr lang="en-GB" sz="3000" dirty="0">
                <a:solidFill>
                  <a:srgbClr val="7030A0"/>
                </a:solidFill>
              </a:rPr>
              <a:t>4.2. Concurrent access to data</a:t>
            </a:r>
          </a:p>
          <a:p>
            <a:pPr marL="0" indent="0">
              <a:lnSpc>
                <a:spcPct val="120000"/>
              </a:lnSpc>
              <a:spcBef>
                <a:spcPts val="0"/>
              </a:spcBef>
              <a:buNone/>
            </a:pPr>
            <a:endParaRPr lang="en-GB" sz="3000" dirty="0">
              <a:solidFill>
                <a:srgbClr val="7030A0"/>
              </a:solidFill>
            </a:endParaRPr>
          </a:p>
          <a:p>
            <a:pPr marL="0" indent="0">
              <a:lnSpc>
                <a:spcPct val="120000"/>
              </a:lnSpc>
              <a:spcBef>
                <a:spcPts val="0"/>
              </a:spcBef>
              <a:buNone/>
            </a:pPr>
            <a:r>
              <a:rPr lang="en-GB" sz="3000" dirty="0">
                <a:solidFill>
                  <a:srgbClr val="7030A0"/>
                </a:solidFill>
              </a:rPr>
              <a:t>5. </a:t>
            </a:r>
            <a:r>
              <a:rPr lang="en-GB" sz="3000" b="1" dirty="0">
                <a:solidFill>
                  <a:srgbClr val="7030A0"/>
                </a:solidFill>
              </a:rPr>
              <a:t>Database programming</a:t>
            </a:r>
          </a:p>
          <a:p>
            <a:pPr marL="0" indent="0">
              <a:lnSpc>
                <a:spcPct val="120000"/>
              </a:lnSpc>
              <a:spcBef>
                <a:spcPts val="0"/>
              </a:spcBef>
              <a:buNone/>
            </a:pPr>
            <a:r>
              <a:rPr lang="en-GB" sz="3000" dirty="0">
                <a:solidFill>
                  <a:srgbClr val="7030A0"/>
                </a:solidFill>
              </a:rPr>
              <a:t>5.1. Structural: table, index, sequence, view</a:t>
            </a:r>
          </a:p>
          <a:p>
            <a:pPr marL="0" indent="0">
              <a:lnSpc>
                <a:spcPct val="120000"/>
              </a:lnSpc>
              <a:spcBef>
                <a:spcPts val="0"/>
              </a:spcBef>
              <a:buNone/>
            </a:pPr>
            <a:r>
              <a:rPr lang="en-GB" sz="3000" dirty="0">
                <a:solidFill>
                  <a:srgbClr val="7030A0"/>
                </a:solidFill>
              </a:rPr>
              <a:t>5.2. </a:t>
            </a:r>
            <a:r>
              <a:rPr lang="en-GB" sz="3000" dirty="0" err="1">
                <a:solidFill>
                  <a:srgbClr val="7030A0"/>
                </a:solidFill>
              </a:rPr>
              <a:t>Behavioral</a:t>
            </a:r>
            <a:r>
              <a:rPr lang="en-GB" sz="3000" dirty="0">
                <a:solidFill>
                  <a:srgbClr val="7030A0"/>
                </a:solidFill>
              </a:rPr>
              <a:t>: trigger, stored procedure, function</a:t>
            </a:r>
          </a:p>
          <a:p>
            <a:pPr marL="0" indent="0">
              <a:lnSpc>
                <a:spcPct val="120000"/>
              </a:lnSpc>
              <a:spcBef>
                <a:spcPts val="0"/>
              </a:spcBef>
              <a:buNone/>
            </a:pPr>
            <a:r>
              <a:rPr lang="en-GB" sz="3000" dirty="0">
                <a:solidFill>
                  <a:srgbClr val="7030A0"/>
                </a:solidFill>
              </a:rPr>
              <a:t>5.3. Oracle Data Dictionary</a:t>
            </a:r>
          </a:p>
          <a:p>
            <a:pPr marL="0" indent="0">
              <a:buNone/>
            </a:pPr>
            <a:endParaRPr lang="en-GB" dirty="0">
              <a:solidFill>
                <a:srgbClr val="7030A0"/>
              </a:solidFill>
            </a:endParaRPr>
          </a:p>
        </p:txBody>
      </p:sp>
    </p:spTree>
    <p:extLst>
      <p:ext uri="{BB962C8B-B14F-4D97-AF65-F5344CB8AC3E}">
        <p14:creationId xmlns:p14="http://schemas.microsoft.com/office/powerpoint/2010/main" val="3619143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981200" y="264268"/>
            <a:ext cx="8229600" cy="914400"/>
          </a:xfrm>
        </p:spPr>
        <p:txBody>
          <a:bodyPr>
            <a:normAutofit/>
          </a:bodyPr>
          <a:lstStyle/>
          <a:p>
            <a:pPr eaLnBrk="1" hangingPunct="1"/>
            <a:r>
              <a:rPr lang="pt-PT" dirty="0" err="1">
                <a:latin typeface="Garamond" charset="0"/>
              </a:rPr>
              <a:t>Isolation</a:t>
            </a:r>
            <a:r>
              <a:rPr lang="pt-PT" dirty="0">
                <a:latin typeface="Garamond" charset="0"/>
              </a:rPr>
              <a:t> </a:t>
            </a:r>
            <a:r>
              <a:rPr lang="pt-PT" dirty="0" err="1">
                <a:latin typeface="Garamond" charset="0"/>
              </a:rPr>
              <a:t>Levels</a:t>
            </a:r>
            <a:endParaRPr lang="pt-PT" dirty="0">
              <a:latin typeface="Garamond" charset="0"/>
            </a:endParaRPr>
          </a:p>
        </p:txBody>
      </p:sp>
      <p:sp>
        <p:nvSpPr>
          <p:cNvPr id="17412" name="Rectangle 3"/>
          <p:cNvSpPr>
            <a:spLocks noGrp="1" noChangeArrowheads="1"/>
          </p:cNvSpPr>
          <p:nvPr>
            <p:ph type="body" idx="1"/>
          </p:nvPr>
        </p:nvSpPr>
        <p:spPr>
          <a:xfrm>
            <a:off x="1981200" y="2103438"/>
            <a:ext cx="8229600" cy="4297363"/>
          </a:xfrm>
        </p:spPr>
        <p:txBody>
          <a:bodyPr vert="horz" lIns="91440" tIns="45720" rIns="91440" bIns="45720" rtlCol="0" anchor="t">
            <a:normAutofit fontScale="92500" lnSpcReduction="10000"/>
          </a:bodyPr>
          <a:lstStyle/>
          <a:p>
            <a:pPr eaLnBrk="1" hangingPunct="1"/>
            <a:r>
              <a:rPr lang="pt-PT" b="1" dirty="0" err="1">
                <a:latin typeface="Arial" charset="0"/>
              </a:rPr>
              <a:t>How</a:t>
            </a:r>
            <a:r>
              <a:rPr lang="pt-PT" b="1" dirty="0">
                <a:latin typeface="Arial" charset="0"/>
              </a:rPr>
              <a:t> to </a:t>
            </a:r>
            <a:r>
              <a:rPr lang="pt-PT" b="1" dirty="0" err="1">
                <a:latin typeface="Arial" charset="0"/>
              </a:rPr>
              <a:t>prevent</a:t>
            </a:r>
            <a:r>
              <a:rPr lang="pt-PT" b="1" dirty="0">
                <a:latin typeface="Arial" charset="0"/>
              </a:rPr>
              <a:t> </a:t>
            </a:r>
            <a:r>
              <a:rPr lang="pt-PT" b="1" dirty="0" err="1">
                <a:latin typeface="Arial" charset="0"/>
              </a:rPr>
              <a:t>dirty</a:t>
            </a:r>
            <a:r>
              <a:rPr lang="pt-PT" b="1" dirty="0">
                <a:latin typeface="Arial" charset="0"/>
              </a:rPr>
              <a:t>, non </a:t>
            </a:r>
            <a:r>
              <a:rPr lang="pt-PT" b="1" dirty="0" err="1">
                <a:latin typeface="Arial" charset="0"/>
              </a:rPr>
              <a:t>repeatable</a:t>
            </a:r>
            <a:r>
              <a:rPr lang="pt-PT" b="1" dirty="0">
                <a:latin typeface="Arial" charset="0"/>
              </a:rPr>
              <a:t> </a:t>
            </a:r>
            <a:r>
              <a:rPr lang="pt-PT" b="1" dirty="0" err="1">
                <a:latin typeface="Arial" charset="0"/>
              </a:rPr>
              <a:t>and</a:t>
            </a:r>
            <a:r>
              <a:rPr lang="pt-PT" b="1" dirty="0">
                <a:latin typeface="Arial" charset="0"/>
              </a:rPr>
              <a:t> </a:t>
            </a:r>
            <a:r>
              <a:rPr lang="pt-PT" b="1" dirty="0" err="1">
                <a:latin typeface="Arial" charset="0"/>
              </a:rPr>
              <a:t>phantom</a:t>
            </a:r>
            <a:r>
              <a:rPr lang="pt-PT" b="1" dirty="0">
                <a:latin typeface="Arial" charset="0"/>
              </a:rPr>
              <a:t> </a:t>
            </a:r>
            <a:r>
              <a:rPr lang="pt-PT" b="1" dirty="0" err="1">
                <a:latin typeface="Arial" charset="0"/>
              </a:rPr>
              <a:t>reads</a:t>
            </a:r>
            <a:r>
              <a:rPr lang="pt-PT" b="1" dirty="0">
                <a:latin typeface="Arial" charset="0"/>
              </a:rPr>
              <a:t>?</a:t>
            </a:r>
          </a:p>
          <a:p>
            <a:pPr lvl="1"/>
            <a:r>
              <a:rPr lang="pt-PT" sz="1600" b="1" dirty="0">
                <a:latin typeface="Arial" charset="0"/>
              </a:rPr>
              <a:t>Define </a:t>
            </a:r>
            <a:r>
              <a:rPr lang="pt-PT" sz="1600" b="1" dirty="0" err="1">
                <a:latin typeface="Arial" charset="0"/>
              </a:rPr>
              <a:t>the</a:t>
            </a:r>
            <a:r>
              <a:rPr lang="pt-PT" sz="1600" b="1" dirty="0">
                <a:latin typeface="Arial" charset="0"/>
              </a:rPr>
              <a:t> </a:t>
            </a:r>
            <a:r>
              <a:rPr lang="pt-PT" sz="1600" b="1" dirty="0" err="1">
                <a:latin typeface="Arial" charset="0"/>
              </a:rPr>
              <a:t>proper</a:t>
            </a:r>
            <a:r>
              <a:rPr lang="pt-PT" sz="1600" b="1" dirty="0">
                <a:latin typeface="Arial" charset="0"/>
              </a:rPr>
              <a:t> </a:t>
            </a:r>
            <a:r>
              <a:rPr lang="pt-PT" sz="1600" b="1" dirty="0" err="1">
                <a:latin typeface="Arial" charset="0"/>
              </a:rPr>
              <a:t>isolation</a:t>
            </a:r>
            <a:r>
              <a:rPr lang="pt-PT" sz="1600" b="1" dirty="0">
                <a:latin typeface="Arial" charset="0"/>
              </a:rPr>
              <a:t> </a:t>
            </a:r>
            <a:r>
              <a:rPr lang="pt-PT" sz="1600" b="1" dirty="0" err="1">
                <a:latin typeface="Arial" charset="0"/>
              </a:rPr>
              <a:t>level</a:t>
            </a:r>
            <a:r>
              <a:rPr lang="pt-PT" sz="1600" b="1" dirty="0">
                <a:latin typeface="Arial" charset="0"/>
              </a:rPr>
              <a:t> for </a:t>
            </a:r>
            <a:r>
              <a:rPr lang="pt-PT" sz="1600" b="1" dirty="0" err="1">
                <a:latin typeface="Arial" charset="0"/>
              </a:rPr>
              <a:t>the</a:t>
            </a:r>
            <a:r>
              <a:rPr lang="pt-PT" sz="1600" b="1" dirty="0">
                <a:latin typeface="Arial" charset="0"/>
              </a:rPr>
              <a:t> </a:t>
            </a:r>
            <a:r>
              <a:rPr lang="pt-PT" sz="1600" b="1" dirty="0" err="1">
                <a:latin typeface="Arial" charset="0"/>
              </a:rPr>
              <a:t>transaction</a:t>
            </a:r>
            <a:endParaRPr lang="pt-PT" sz="1600" b="1" dirty="0">
              <a:latin typeface="Arial" charset="0"/>
            </a:endParaRPr>
          </a:p>
          <a:p>
            <a:pPr lvl="1"/>
            <a:endParaRPr lang="pt-PT" sz="1400" b="1" dirty="0">
              <a:latin typeface="Arial" charset="0"/>
            </a:endParaRPr>
          </a:p>
          <a:p>
            <a:r>
              <a:rPr lang="pt-PT" b="1" dirty="0" err="1">
                <a:latin typeface="Arial" charset="0"/>
              </a:rPr>
              <a:t>Isolation</a:t>
            </a:r>
            <a:r>
              <a:rPr lang="pt-PT" b="1" dirty="0">
                <a:latin typeface="Arial" charset="0"/>
              </a:rPr>
              <a:t> </a:t>
            </a:r>
            <a:r>
              <a:rPr lang="pt-PT" b="1" dirty="0" err="1">
                <a:latin typeface="Arial" charset="0"/>
              </a:rPr>
              <a:t>Levels</a:t>
            </a:r>
            <a:r>
              <a:rPr lang="pt-PT" b="1" dirty="0">
                <a:latin typeface="Arial" charset="0"/>
              </a:rPr>
              <a:t> </a:t>
            </a:r>
            <a:r>
              <a:rPr lang="pt-PT" sz="1400" b="1" dirty="0">
                <a:latin typeface="Arial" charset="0"/>
              </a:rPr>
              <a:t>(as </a:t>
            </a:r>
            <a:r>
              <a:rPr lang="pt-PT" sz="1400" b="1" dirty="0" err="1">
                <a:latin typeface="Arial" charset="0"/>
              </a:rPr>
              <a:t>defined</a:t>
            </a:r>
            <a:r>
              <a:rPr lang="pt-PT" sz="1400" b="1" dirty="0">
                <a:latin typeface="Arial" charset="0"/>
              </a:rPr>
              <a:t> </a:t>
            </a:r>
            <a:r>
              <a:rPr lang="pt-PT" sz="1400" b="1" dirty="0" err="1">
                <a:latin typeface="Arial" charset="0"/>
              </a:rPr>
              <a:t>by</a:t>
            </a:r>
            <a:r>
              <a:rPr lang="pt-PT" sz="1400" b="1" dirty="0">
                <a:latin typeface="Arial" charset="0"/>
              </a:rPr>
              <a:t> ANSI/ISO SQL standard) </a:t>
            </a:r>
            <a:r>
              <a:rPr lang="pt-PT" sz="1400" b="1" dirty="0" err="1">
                <a:latin typeface="Arial" charset="0"/>
              </a:rPr>
              <a:t>ordered</a:t>
            </a:r>
            <a:r>
              <a:rPr lang="pt-PT" sz="1400" b="1" dirty="0">
                <a:latin typeface="Arial" charset="0"/>
              </a:rPr>
              <a:t> </a:t>
            </a:r>
            <a:r>
              <a:rPr lang="pt-PT" sz="1400" b="1" dirty="0" err="1">
                <a:latin typeface="Arial" charset="0"/>
              </a:rPr>
              <a:t>by</a:t>
            </a:r>
            <a:r>
              <a:rPr lang="pt-PT" sz="1400" b="1" dirty="0">
                <a:latin typeface="Arial" charset="0"/>
              </a:rPr>
              <a:t> </a:t>
            </a:r>
            <a:r>
              <a:rPr lang="pt-PT" sz="1400" b="1" dirty="0" err="1">
                <a:latin typeface="Arial" charset="0"/>
              </a:rPr>
              <a:t>the</a:t>
            </a:r>
            <a:r>
              <a:rPr lang="pt-PT" sz="1400" b="1" dirty="0">
                <a:latin typeface="Arial" charset="0"/>
              </a:rPr>
              <a:t> </a:t>
            </a:r>
            <a:r>
              <a:rPr lang="pt-PT" sz="1400" b="1" dirty="0" err="1">
                <a:latin typeface="Arial" charset="0"/>
              </a:rPr>
              <a:t>least</a:t>
            </a:r>
            <a:r>
              <a:rPr lang="pt-PT" sz="1400" b="1" dirty="0">
                <a:latin typeface="Arial" charset="0"/>
              </a:rPr>
              <a:t> to </a:t>
            </a:r>
            <a:r>
              <a:rPr lang="pt-PT" sz="1400" b="1" dirty="0" err="1">
                <a:latin typeface="Arial" charset="0"/>
              </a:rPr>
              <a:t>the</a:t>
            </a:r>
            <a:r>
              <a:rPr lang="pt-PT" sz="1400" b="1" dirty="0">
                <a:latin typeface="Arial" charset="0"/>
              </a:rPr>
              <a:t> </a:t>
            </a:r>
            <a:r>
              <a:rPr lang="pt-PT" sz="1400" b="1" dirty="0" err="1">
                <a:latin typeface="Arial" charset="0"/>
              </a:rPr>
              <a:t>most</a:t>
            </a:r>
            <a:r>
              <a:rPr lang="pt-PT" sz="1400" b="1" dirty="0">
                <a:latin typeface="Arial" charset="0"/>
              </a:rPr>
              <a:t> </a:t>
            </a:r>
            <a:r>
              <a:rPr lang="pt-PT" sz="1400" b="1" dirty="0" err="1">
                <a:latin typeface="Arial" charset="0"/>
              </a:rPr>
              <a:t>restrictive</a:t>
            </a:r>
            <a:endParaRPr lang="pt-PT" b="1" dirty="0">
              <a:latin typeface="Arial" charset="0"/>
            </a:endParaRPr>
          </a:p>
          <a:p>
            <a:pPr lvl="1"/>
            <a:r>
              <a:rPr lang="pt-PT" sz="1600" b="1" dirty="0" err="1">
                <a:latin typeface="Arial" charset="0"/>
              </a:rPr>
              <a:t>Read</a:t>
            </a:r>
            <a:r>
              <a:rPr lang="pt-PT" sz="1600" b="1" dirty="0">
                <a:latin typeface="Arial" charset="0"/>
              </a:rPr>
              <a:t> </a:t>
            </a:r>
            <a:r>
              <a:rPr lang="pt-PT" sz="1600" b="1" dirty="0" err="1">
                <a:latin typeface="Arial" charset="0"/>
              </a:rPr>
              <a:t>Uncommitted</a:t>
            </a:r>
            <a:endParaRPr lang="pt-PT" sz="1600" b="1" dirty="0">
              <a:latin typeface="Arial" charset="0"/>
            </a:endParaRPr>
          </a:p>
          <a:p>
            <a:pPr lvl="1"/>
            <a:r>
              <a:rPr lang="pt-PT" sz="1600" b="1" dirty="0" err="1">
                <a:latin typeface="Arial" charset="0"/>
              </a:rPr>
              <a:t>Read</a:t>
            </a:r>
            <a:r>
              <a:rPr lang="pt-PT" sz="1600" b="1" dirty="0">
                <a:latin typeface="Arial" charset="0"/>
              </a:rPr>
              <a:t> </a:t>
            </a:r>
            <a:r>
              <a:rPr lang="pt-PT" sz="1600" b="1" dirty="0" err="1">
                <a:latin typeface="Arial" charset="0"/>
              </a:rPr>
              <a:t>Committed</a:t>
            </a:r>
            <a:endParaRPr lang="pt-PT" sz="1600" b="1" dirty="0">
              <a:latin typeface="Arial" charset="0"/>
            </a:endParaRPr>
          </a:p>
          <a:p>
            <a:pPr lvl="1"/>
            <a:r>
              <a:rPr lang="pt-PT" sz="1600" b="1" dirty="0" err="1">
                <a:latin typeface="Arial" charset="0"/>
              </a:rPr>
              <a:t>Repeatable</a:t>
            </a:r>
            <a:r>
              <a:rPr lang="pt-PT" sz="1600" b="1" dirty="0">
                <a:latin typeface="Arial" charset="0"/>
              </a:rPr>
              <a:t> </a:t>
            </a:r>
            <a:r>
              <a:rPr lang="pt-PT" sz="1600" b="1" dirty="0" err="1">
                <a:latin typeface="Arial" charset="0"/>
              </a:rPr>
              <a:t>Reads</a:t>
            </a:r>
            <a:endParaRPr lang="pt-PT" sz="1600" b="1" dirty="0">
              <a:latin typeface="Arial" charset="0"/>
            </a:endParaRPr>
          </a:p>
          <a:p>
            <a:pPr lvl="1"/>
            <a:r>
              <a:rPr lang="pt-PT" sz="1600" b="1" dirty="0" err="1">
                <a:latin typeface="Arial" charset="0"/>
              </a:rPr>
              <a:t>Serializable</a:t>
            </a:r>
            <a:endParaRPr lang="pt-PT" sz="1600" b="1" dirty="0">
              <a:latin typeface="Arial" charset="0"/>
            </a:endParaRPr>
          </a:p>
          <a:p>
            <a:pPr lvl="1"/>
            <a:endParaRPr lang="pt-PT" sz="1600" b="1" dirty="0">
              <a:latin typeface="Arial" charset="0"/>
            </a:endParaRPr>
          </a:p>
          <a:p>
            <a:r>
              <a:rPr lang="pt-PT" b="1" dirty="0" err="1">
                <a:latin typeface="Arial" charset="0"/>
              </a:rPr>
              <a:t>Default</a:t>
            </a:r>
            <a:r>
              <a:rPr lang="pt-PT" b="1" dirty="0">
                <a:latin typeface="Arial" charset="0"/>
              </a:rPr>
              <a:t> </a:t>
            </a:r>
            <a:r>
              <a:rPr lang="pt-PT" b="1" dirty="0" err="1">
                <a:latin typeface="Arial" charset="0"/>
              </a:rPr>
              <a:t>Isolation</a:t>
            </a:r>
            <a:r>
              <a:rPr lang="pt-PT" b="1" dirty="0">
                <a:latin typeface="Arial" charset="0"/>
              </a:rPr>
              <a:t> </a:t>
            </a:r>
            <a:r>
              <a:rPr lang="pt-PT" b="1" dirty="0" err="1">
                <a:latin typeface="Arial" charset="0"/>
              </a:rPr>
              <a:t>Level</a:t>
            </a:r>
            <a:endParaRPr lang="pt-PT" b="1" dirty="0">
              <a:latin typeface="Arial" charset="0"/>
            </a:endParaRPr>
          </a:p>
          <a:p>
            <a:pPr lvl="1"/>
            <a:r>
              <a:rPr lang="pt-PT" sz="1600" b="1" dirty="0" err="1">
                <a:latin typeface="Arial" charset="0"/>
              </a:rPr>
              <a:t>Each</a:t>
            </a:r>
            <a:r>
              <a:rPr lang="pt-PT" sz="1600" b="1" dirty="0">
                <a:latin typeface="Arial" charset="0"/>
              </a:rPr>
              <a:t> DBMS </a:t>
            </a:r>
            <a:r>
              <a:rPr lang="pt-PT" sz="1600" b="1" dirty="0" err="1">
                <a:latin typeface="Arial" charset="0"/>
              </a:rPr>
              <a:t>has</a:t>
            </a:r>
            <a:r>
              <a:rPr lang="pt-PT" sz="1600" b="1" dirty="0">
                <a:latin typeface="Arial" charset="0"/>
              </a:rPr>
              <a:t> </a:t>
            </a:r>
            <a:r>
              <a:rPr lang="pt-PT" sz="1600" b="1" dirty="0" err="1">
                <a:latin typeface="Arial" charset="0"/>
              </a:rPr>
              <a:t>its</a:t>
            </a:r>
            <a:r>
              <a:rPr lang="pt-PT" sz="1600" b="1" dirty="0">
                <a:latin typeface="Arial" charset="0"/>
              </a:rPr>
              <a:t> </a:t>
            </a:r>
            <a:r>
              <a:rPr lang="pt-PT" sz="1600" b="1" dirty="0" err="1">
                <a:latin typeface="Arial" charset="0"/>
              </a:rPr>
              <a:t>own</a:t>
            </a:r>
            <a:r>
              <a:rPr lang="pt-PT" sz="1600" b="1" dirty="0">
                <a:latin typeface="Arial" charset="0"/>
              </a:rPr>
              <a:t> </a:t>
            </a:r>
            <a:r>
              <a:rPr lang="pt-PT" sz="1600" b="1" dirty="0" err="1">
                <a:latin typeface="Arial" charset="0"/>
              </a:rPr>
              <a:t>default</a:t>
            </a:r>
            <a:r>
              <a:rPr lang="pt-PT" sz="1600" b="1" dirty="0">
                <a:latin typeface="Arial" charset="0"/>
              </a:rPr>
              <a:t> </a:t>
            </a:r>
            <a:r>
              <a:rPr lang="pt-PT" sz="1600" b="1" dirty="0" err="1">
                <a:latin typeface="Arial" charset="0"/>
              </a:rPr>
              <a:t>isolation</a:t>
            </a:r>
            <a:r>
              <a:rPr lang="pt-PT" sz="1600" b="1" dirty="0">
                <a:latin typeface="Arial" charset="0"/>
              </a:rPr>
              <a:t> </a:t>
            </a:r>
            <a:r>
              <a:rPr lang="pt-PT" sz="1600" b="1" dirty="0" err="1">
                <a:latin typeface="Arial" charset="0"/>
              </a:rPr>
              <a:t>level</a:t>
            </a:r>
            <a:endParaRPr lang="pt-PT" sz="1600" b="1" dirty="0">
              <a:latin typeface="Arial" charset="0"/>
            </a:endParaRPr>
          </a:p>
          <a:p>
            <a:pPr lvl="1"/>
            <a:r>
              <a:rPr lang="pt-PT" sz="1600" b="1" dirty="0" err="1">
                <a:latin typeface="Arial" charset="0"/>
              </a:rPr>
              <a:t>The</a:t>
            </a:r>
            <a:r>
              <a:rPr lang="pt-PT" sz="1600" b="1" dirty="0">
                <a:latin typeface="Arial" charset="0"/>
              </a:rPr>
              <a:t> </a:t>
            </a:r>
            <a:r>
              <a:rPr lang="pt-PT" sz="1600" b="1" dirty="0" err="1">
                <a:latin typeface="Arial" charset="0"/>
              </a:rPr>
              <a:t>transaction</a:t>
            </a:r>
            <a:r>
              <a:rPr lang="pt-PT" sz="1600" b="1" dirty="0">
                <a:latin typeface="Arial" charset="0"/>
              </a:rPr>
              <a:t> </a:t>
            </a:r>
            <a:r>
              <a:rPr lang="pt-PT" sz="1600" b="1" dirty="0" err="1">
                <a:latin typeface="Arial" charset="0"/>
              </a:rPr>
              <a:t>isolation</a:t>
            </a:r>
            <a:r>
              <a:rPr lang="pt-PT" sz="1600" b="1" dirty="0">
                <a:latin typeface="Arial" charset="0"/>
              </a:rPr>
              <a:t> </a:t>
            </a:r>
            <a:r>
              <a:rPr lang="pt-PT" sz="1600" b="1" dirty="0" err="1">
                <a:latin typeface="Arial" charset="0"/>
              </a:rPr>
              <a:t>level</a:t>
            </a:r>
            <a:r>
              <a:rPr lang="pt-PT" sz="1600" b="1" dirty="0">
                <a:latin typeface="Arial" charset="0"/>
              </a:rPr>
              <a:t> </a:t>
            </a:r>
            <a:r>
              <a:rPr lang="pt-PT" sz="1600" b="1" dirty="0" err="1">
                <a:latin typeface="Arial" charset="0"/>
              </a:rPr>
              <a:t>is</a:t>
            </a:r>
            <a:r>
              <a:rPr lang="pt-PT" sz="1600" b="1" dirty="0">
                <a:latin typeface="Arial" charset="0"/>
              </a:rPr>
              <a:t> </a:t>
            </a:r>
            <a:r>
              <a:rPr lang="pt-PT" sz="1600" b="1" dirty="0" err="1">
                <a:latin typeface="Arial" charset="0"/>
              </a:rPr>
              <a:t>configurable</a:t>
            </a:r>
            <a:r>
              <a:rPr lang="pt-PT" sz="1600" b="1" dirty="0">
                <a:latin typeface="Arial" charset="0"/>
              </a:rPr>
              <a:t> per </a:t>
            </a:r>
            <a:r>
              <a:rPr lang="pt-PT" sz="1600" b="1" dirty="0" err="1">
                <a:latin typeface="Arial" charset="0"/>
              </a:rPr>
              <a:t>transaction</a:t>
            </a:r>
            <a:endParaRPr lang="pt-PT" sz="1600" b="1" dirty="0">
              <a:latin typeface="Arial" charset="0"/>
            </a:endParaRPr>
          </a:p>
        </p:txBody>
      </p:sp>
    </p:spTree>
    <p:extLst>
      <p:ext uri="{BB962C8B-B14F-4D97-AF65-F5344CB8AC3E}">
        <p14:creationId xmlns:p14="http://schemas.microsoft.com/office/powerpoint/2010/main" val="499435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981200" y="215630"/>
            <a:ext cx="8229600" cy="914400"/>
          </a:xfrm>
        </p:spPr>
        <p:txBody>
          <a:bodyPr>
            <a:normAutofit/>
          </a:bodyPr>
          <a:lstStyle/>
          <a:p>
            <a:pPr eaLnBrk="1" hangingPunct="1"/>
            <a:r>
              <a:rPr lang="pt-PT" dirty="0" err="1">
                <a:latin typeface="Garamond" charset="0"/>
              </a:rPr>
              <a:t>Isolation</a:t>
            </a:r>
            <a:r>
              <a:rPr lang="pt-PT" dirty="0">
                <a:latin typeface="Garamond" charset="0"/>
              </a:rPr>
              <a:t> </a:t>
            </a:r>
            <a:r>
              <a:rPr lang="pt-PT" dirty="0" err="1">
                <a:latin typeface="Garamond" charset="0"/>
              </a:rPr>
              <a:t>Levels</a:t>
            </a:r>
            <a:endParaRPr lang="pt-PT" dirty="0">
              <a:latin typeface="Garamond" charset="0"/>
            </a:endParaRPr>
          </a:p>
        </p:txBody>
      </p:sp>
      <p:sp>
        <p:nvSpPr>
          <p:cNvPr id="17412" name="Rectangle 3"/>
          <p:cNvSpPr>
            <a:spLocks noGrp="1" noChangeArrowheads="1"/>
          </p:cNvSpPr>
          <p:nvPr>
            <p:ph type="body" idx="1"/>
          </p:nvPr>
        </p:nvSpPr>
        <p:spPr>
          <a:xfrm>
            <a:off x="1981200" y="2103438"/>
            <a:ext cx="8229600" cy="4297363"/>
          </a:xfrm>
        </p:spPr>
        <p:txBody>
          <a:bodyPr vert="horz" lIns="91440" tIns="45720" rIns="91440" bIns="45720" rtlCol="0" anchor="t">
            <a:normAutofit/>
          </a:bodyPr>
          <a:lstStyle/>
          <a:p>
            <a:r>
              <a:rPr lang="pt-PT" sz="1600" b="1" dirty="0" err="1">
                <a:latin typeface="Arial" charset="0"/>
              </a:rPr>
              <a:t>Defining</a:t>
            </a:r>
            <a:r>
              <a:rPr lang="pt-PT" sz="1600" b="1" dirty="0">
                <a:latin typeface="Arial" charset="0"/>
              </a:rPr>
              <a:t> </a:t>
            </a:r>
            <a:r>
              <a:rPr lang="pt-PT" sz="1600" b="1" dirty="0" err="1">
                <a:latin typeface="Arial" charset="0"/>
              </a:rPr>
              <a:t>the</a:t>
            </a:r>
            <a:r>
              <a:rPr lang="pt-PT" sz="1600" b="1" dirty="0">
                <a:latin typeface="Arial" charset="0"/>
              </a:rPr>
              <a:t> </a:t>
            </a:r>
            <a:r>
              <a:rPr lang="pt-PT" sz="1600" b="1" dirty="0" err="1">
                <a:latin typeface="Arial" charset="0"/>
              </a:rPr>
              <a:t>isolation</a:t>
            </a:r>
            <a:r>
              <a:rPr lang="pt-PT" sz="1600" b="1" dirty="0">
                <a:latin typeface="Arial" charset="0"/>
              </a:rPr>
              <a:t> </a:t>
            </a:r>
            <a:r>
              <a:rPr lang="pt-PT" sz="1600" b="1" dirty="0" err="1">
                <a:latin typeface="Arial" charset="0"/>
              </a:rPr>
              <a:t>level</a:t>
            </a:r>
            <a:r>
              <a:rPr lang="pt-PT" sz="1600" b="1" dirty="0">
                <a:latin typeface="Arial" charset="0"/>
              </a:rPr>
              <a:t> for </a:t>
            </a:r>
            <a:r>
              <a:rPr lang="pt-PT" sz="1600" b="1" dirty="0" err="1">
                <a:latin typeface="Arial" charset="0"/>
              </a:rPr>
              <a:t>the</a:t>
            </a:r>
            <a:r>
              <a:rPr lang="pt-PT" sz="1600" b="1" dirty="0">
                <a:latin typeface="Arial" charset="0"/>
              </a:rPr>
              <a:t> </a:t>
            </a:r>
            <a:r>
              <a:rPr lang="pt-PT" sz="1600" b="1" dirty="0" err="1">
                <a:latin typeface="Arial" charset="0"/>
              </a:rPr>
              <a:t>transaction</a:t>
            </a:r>
            <a:r>
              <a:rPr lang="pt-PT" sz="1600" b="1" dirty="0">
                <a:latin typeface="Arial" charset="0"/>
              </a:rPr>
              <a:t> </a:t>
            </a:r>
            <a:r>
              <a:rPr lang="pt-PT" sz="1600" b="1" dirty="0" err="1">
                <a:latin typeface="Arial" charset="0"/>
              </a:rPr>
              <a:t>will</a:t>
            </a:r>
            <a:r>
              <a:rPr lang="pt-PT" sz="1600" b="1" dirty="0">
                <a:latin typeface="Arial" charset="0"/>
              </a:rPr>
              <a:t> </a:t>
            </a:r>
            <a:r>
              <a:rPr lang="pt-PT" sz="1600" b="1" dirty="0" err="1">
                <a:latin typeface="Arial" charset="0"/>
              </a:rPr>
              <a:t>allow</a:t>
            </a:r>
            <a:r>
              <a:rPr lang="pt-PT" sz="1600" b="1" dirty="0">
                <a:latin typeface="Arial" charset="0"/>
              </a:rPr>
              <a:t>…</a:t>
            </a:r>
          </a:p>
          <a:p>
            <a:endParaRPr lang="pt-PT" sz="1600" b="1" dirty="0">
              <a:latin typeface="Arial" charset="0"/>
            </a:endParaRPr>
          </a:p>
          <a:p>
            <a:endParaRPr lang="pt-PT" sz="1600" b="1" dirty="0">
              <a:latin typeface="Arial" charset="0"/>
            </a:endParaRPr>
          </a:p>
          <a:p>
            <a:endParaRPr lang="pt-PT" sz="1600" b="1" dirty="0">
              <a:latin typeface="Arial" charset="0"/>
            </a:endParaRPr>
          </a:p>
          <a:p>
            <a:endParaRPr lang="pt-PT" sz="1600" b="1" dirty="0">
              <a:latin typeface="Arial" charset="0"/>
            </a:endParaRPr>
          </a:p>
          <a:p>
            <a:endParaRPr lang="pt-PT" sz="1600" b="1" dirty="0">
              <a:latin typeface="Arial" charset="0"/>
            </a:endParaRPr>
          </a:p>
          <a:p>
            <a:endParaRPr lang="pt-PT" sz="1600" b="1" dirty="0">
              <a:latin typeface="Arial" charset="0"/>
            </a:endParaRPr>
          </a:p>
          <a:p>
            <a:endParaRPr lang="pt-PT" sz="1600" b="1" dirty="0">
              <a:latin typeface="Arial" charset="0"/>
            </a:endParaRPr>
          </a:p>
          <a:p>
            <a:r>
              <a:rPr lang="pt-PT" sz="1600" b="1" dirty="0" err="1">
                <a:latin typeface="Arial" charset="0"/>
              </a:rPr>
              <a:t>How</a:t>
            </a:r>
            <a:r>
              <a:rPr lang="pt-PT" sz="1600" b="1" dirty="0">
                <a:latin typeface="Arial" charset="0"/>
              </a:rPr>
              <a:t> does </a:t>
            </a:r>
            <a:r>
              <a:rPr lang="pt-PT" sz="1600" b="1" dirty="0" err="1">
                <a:latin typeface="Arial" charset="0"/>
              </a:rPr>
              <a:t>it</a:t>
            </a:r>
            <a:r>
              <a:rPr lang="pt-PT" sz="1600" b="1" dirty="0">
                <a:latin typeface="Arial" charset="0"/>
              </a:rPr>
              <a:t> </a:t>
            </a:r>
            <a:r>
              <a:rPr lang="pt-PT" sz="1600" b="1" dirty="0" err="1">
                <a:latin typeface="Arial" charset="0"/>
              </a:rPr>
              <a:t>work</a:t>
            </a:r>
            <a:r>
              <a:rPr lang="pt-PT" sz="1600" b="1" dirty="0">
                <a:latin typeface="Arial" charset="0"/>
              </a:rPr>
              <a:t>?</a:t>
            </a:r>
          </a:p>
          <a:p>
            <a:pPr lvl="1"/>
            <a:r>
              <a:rPr lang="pt-PT" sz="1400" b="1" dirty="0" err="1">
                <a:latin typeface="Arial" charset="0"/>
              </a:rPr>
              <a:t>Defining</a:t>
            </a:r>
            <a:r>
              <a:rPr lang="pt-PT" sz="1400" b="1" dirty="0">
                <a:latin typeface="Arial" charset="0"/>
              </a:rPr>
              <a:t> </a:t>
            </a:r>
            <a:r>
              <a:rPr lang="pt-PT" sz="1400" b="1" dirty="0" err="1">
                <a:latin typeface="Arial" charset="0"/>
              </a:rPr>
              <a:t>the</a:t>
            </a:r>
            <a:r>
              <a:rPr lang="pt-PT" sz="1400" b="1" dirty="0">
                <a:latin typeface="Arial" charset="0"/>
              </a:rPr>
              <a:t> </a:t>
            </a:r>
            <a:r>
              <a:rPr lang="pt-PT" sz="1400" b="1" dirty="0" err="1">
                <a:latin typeface="Arial" charset="0"/>
              </a:rPr>
              <a:t>isolation</a:t>
            </a:r>
            <a:r>
              <a:rPr lang="pt-PT" sz="1400" b="1" dirty="0">
                <a:latin typeface="Arial" charset="0"/>
              </a:rPr>
              <a:t> </a:t>
            </a:r>
            <a:r>
              <a:rPr lang="pt-PT" sz="1400" b="1" dirty="0" err="1">
                <a:latin typeface="Arial" charset="0"/>
              </a:rPr>
              <a:t>level</a:t>
            </a:r>
            <a:r>
              <a:rPr lang="pt-PT" sz="1400" b="1" dirty="0">
                <a:latin typeface="Arial" charset="0"/>
              </a:rPr>
              <a:t> </a:t>
            </a:r>
            <a:r>
              <a:rPr lang="pt-PT" sz="1400" b="1" dirty="0" err="1">
                <a:latin typeface="Arial" charset="0"/>
              </a:rPr>
              <a:t>will</a:t>
            </a:r>
            <a:r>
              <a:rPr lang="pt-PT" sz="1400" b="1" dirty="0">
                <a:latin typeface="Arial" charset="0"/>
              </a:rPr>
              <a:t> “</a:t>
            </a:r>
            <a:r>
              <a:rPr lang="pt-PT" sz="1400" b="1" dirty="0" err="1">
                <a:latin typeface="Arial" charset="0"/>
              </a:rPr>
              <a:t>instruct</a:t>
            </a:r>
            <a:r>
              <a:rPr lang="pt-PT" sz="1400" b="1" dirty="0">
                <a:latin typeface="Arial" charset="0"/>
              </a:rPr>
              <a:t>” </a:t>
            </a:r>
            <a:r>
              <a:rPr lang="pt-PT" sz="1400" b="1" dirty="0" err="1">
                <a:latin typeface="Arial" charset="0"/>
              </a:rPr>
              <a:t>the</a:t>
            </a:r>
            <a:r>
              <a:rPr lang="pt-PT" sz="1400" b="1" dirty="0">
                <a:latin typeface="Arial" charset="0"/>
              </a:rPr>
              <a:t> DBMS to </a:t>
            </a:r>
            <a:r>
              <a:rPr lang="pt-PT" sz="1400" b="1" dirty="0" err="1">
                <a:latin typeface="Arial" charset="0"/>
              </a:rPr>
              <a:t>place</a:t>
            </a:r>
            <a:r>
              <a:rPr lang="pt-PT" sz="1400" b="1" dirty="0">
                <a:latin typeface="Arial" charset="0"/>
              </a:rPr>
              <a:t> </a:t>
            </a:r>
            <a:r>
              <a:rPr lang="pt-PT" sz="1400" b="1" dirty="0" err="1">
                <a:latin typeface="Arial" charset="0"/>
              </a:rPr>
              <a:t>locks</a:t>
            </a:r>
            <a:r>
              <a:rPr lang="pt-PT" sz="1400" b="1" dirty="0">
                <a:latin typeface="Arial" charset="0"/>
              </a:rPr>
              <a:t> </a:t>
            </a:r>
            <a:r>
              <a:rPr lang="pt-PT" sz="1400" b="1" dirty="0" err="1">
                <a:latin typeface="Arial" charset="0"/>
              </a:rPr>
              <a:t>at</a:t>
            </a:r>
            <a:r>
              <a:rPr lang="pt-PT" sz="1400" b="1" dirty="0">
                <a:latin typeface="Arial" charset="0"/>
              </a:rPr>
              <a:t> </a:t>
            </a:r>
            <a:r>
              <a:rPr lang="pt-PT" sz="1400" b="1" dirty="0" err="1">
                <a:latin typeface="Arial" charset="0"/>
              </a:rPr>
              <a:t>the</a:t>
            </a:r>
            <a:r>
              <a:rPr lang="pt-PT" sz="1400" b="1" dirty="0">
                <a:latin typeface="Arial" charset="0"/>
              </a:rPr>
              <a:t> data </a:t>
            </a:r>
            <a:r>
              <a:rPr lang="pt-PT" sz="1400" b="1" dirty="0" err="1">
                <a:latin typeface="Arial" charset="0"/>
              </a:rPr>
              <a:t>used</a:t>
            </a:r>
            <a:r>
              <a:rPr lang="pt-PT" sz="1400" b="1" dirty="0">
                <a:latin typeface="Arial" charset="0"/>
              </a:rPr>
              <a:t> </a:t>
            </a:r>
            <a:r>
              <a:rPr lang="pt-PT" sz="1400" b="1" dirty="0" err="1">
                <a:latin typeface="Arial" charset="0"/>
              </a:rPr>
              <a:t>by</a:t>
            </a:r>
            <a:r>
              <a:rPr lang="pt-PT" sz="1400" b="1" dirty="0">
                <a:latin typeface="Arial" charset="0"/>
              </a:rPr>
              <a:t> </a:t>
            </a:r>
            <a:r>
              <a:rPr lang="pt-PT" sz="1400" b="1" dirty="0" err="1">
                <a:latin typeface="Arial" charset="0"/>
              </a:rPr>
              <a:t>the</a:t>
            </a:r>
            <a:r>
              <a:rPr lang="pt-PT" sz="1400" b="1" dirty="0">
                <a:latin typeface="Arial" charset="0"/>
              </a:rPr>
              <a:t> </a:t>
            </a:r>
            <a:r>
              <a:rPr lang="pt-PT" sz="1400" b="1" dirty="0" err="1">
                <a:latin typeface="Arial" charset="0"/>
              </a:rPr>
              <a:t>transactions</a:t>
            </a:r>
            <a:endParaRPr lang="pt-PT" sz="1400" b="1" dirty="0">
              <a:latin typeface="Arial" charset="0"/>
            </a:endParaRPr>
          </a:p>
        </p:txBody>
      </p:sp>
      <p:graphicFrame>
        <p:nvGraphicFramePr>
          <p:cNvPr id="2" name="Tabela 2">
            <a:extLst>
              <a:ext uri="{FF2B5EF4-FFF2-40B4-BE49-F238E27FC236}">
                <a16:creationId xmlns:a16="http://schemas.microsoft.com/office/drawing/2014/main" id="{267EB6FD-6579-43AD-9108-07949EC53F85}"/>
              </a:ext>
            </a:extLst>
          </p:cNvPr>
          <p:cNvGraphicFramePr>
            <a:graphicFrameLocks noGrp="1"/>
          </p:cNvGraphicFramePr>
          <p:nvPr/>
        </p:nvGraphicFramePr>
        <p:xfrm>
          <a:off x="2009774" y="2819400"/>
          <a:ext cx="8124824" cy="2062480"/>
        </p:xfrm>
        <a:graphic>
          <a:graphicData uri="http://schemas.openxmlformats.org/drawingml/2006/table">
            <a:tbl>
              <a:tblPr firstRow="1" bandRow="1">
                <a:tableStyleId>{5C22544A-7EE6-4342-B048-85BDC9FD1C3A}</a:tableStyleId>
              </a:tblPr>
              <a:tblGrid>
                <a:gridCol w="2409826">
                  <a:extLst>
                    <a:ext uri="{9D8B030D-6E8A-4147-A177-3AD203B41FA5}">
                      <a16:colId xmlns:a16="http://schemas.microsoft.com/office/drawing/2014/main" val="2917579269"/>
                    </a:ext>
                  </a:extLst>
                </a:gridCol>
                <a:gridCol w="1752600">
                  <a:extLst>
                    <a:ext uri="{9D8B030D-6E8A-4147-A177-3AD203B41FA5}">
                      <a16:colId xmlns:a16="http://schemas.microsoft.com/office/drawing/2014/main" val="770704913"/>
                    </a:ext>
                  </a:extLst>
                </a:gridCol>
                <a:gridCol w="2057400">
                  <a:extLst>
                    <a:ext uri="{9D8B030D-6E8A-4147-A177-3AD203B41FA5}">
                      <a16:colId xmlns:a16="http://schemas.microsoft.com/office/drawing/2014/main" val="3145547748"/>
                    </a:ext>
                  </a:extLst>
                </a:gridCol>
                <a:gridCol w="1904998">
                  <a:extLst>
                    <a:ext uri="{9D8B030D-6E8A-4147-A177-3AD203B41FA5}">
                      <a16:colId xmlns:a16="http://schemas.microsoft.com/office/drawing/2014/main" val="4219118902"/>
                    </a:ext>
                  </a:extLst>
                </a:gridCol>
              </a:tblGrid>
              <a:tr h="370840">
                <a:tc>
                  <a:txBody>
                    <a:bodyPr/>
                    <a:lstStyle/>
                    <a:p>
                      <a:r>
                        <a:rPr lang="pt-PT" sz="1600" dirty="0" err="1"/>
                        <a:t>Isolation</a:t>
                      </a:r>
                      <a:r>
                        <a:rPr lang="pt-PT" sz="1600" dirty="0"/>
                        <a:t> </a:t>
                      </a:r>
                      <a:r>
                        <a:rPr lang="pt-PT" sz="1600" dirty="0" err="1"/>
                        <a:t>Level</a:t>
                      </a:r>
                      <a:endParaRPr lang="pt-PT" sz="1600" dirty="0"/>
                    </a:p>
                  </a:txBody>
                  <a:tcPr/>
                </a:tc>
                <a:tc>
                  <a:txBody>
                    <a:bodyPr/>
                    <a:lstStyle/>
                    <a:p>
                      <a:r>
                        <a:rPr lang="pt-PT" sz="1600" dirty="0" err="1"/>
                        <a:t>Dirty</a:t>
                      </a:r>
                      <a:r>
                        <a:rPr lang="pt-PT" sz="1600" dirty="0"/>
                        <a:t> </a:t>
                      </a:r>
                      <a:r>
                        <a:rPr lang="pt-PT" sz="1600" dirty="0" err="1"/>
                        <a:t>Reads</a:t>
                      </a:r>
                      <a:endParaRPr lang="pt-PT" sz="1600" dirty="0"/>
                    </a:p>
                  </a:txBody>
                  <a:tcPr/>
                </a:tc>
                <a:tc>
                  <a:txBody>
                    <a:bodyPr/>
                    <a:lstStyle/>
                    <a:p>
                      <a:r>
                        <a:rPr lang="pt-PT" sz="1600" dirty="0"/>
                        <a:t>Non </a:t>
                      </a:r>
                      <a:r>
                        <a:rPr lang="pt-PT" sz="1600" dirty="0" err="1"/>
                        <a:t>Repeatable</a:t>
                      </a:r>
                      <a:r>
                        <a:rPr lang="pt-PT" sz="1600" dirty="0"/>
                        <a:t> </a:t>
                      </a:r>
                      <a:r>
                        <a:rPr lang="pt-PT" sz="1600" dirty="0" err="1"/>
                        <a:t>Reads</a:t>
                      </a:r>
                      <a:endParaRPr lang="pt-PT" sz="1600" dirty="0"/>
                    </a:p>
                  </a:txBody>
                  <a:tcPr/>
                </a:tc>
                <a:tc>
                  <a:txBody>
                    <a:bodyPr/>
                    <a:lstStyle/>
                    <a:p>
                      <a:r>
                        <a:rPr lang="pt-PT" sz="1600" dirty="0" err="1"/>
                        <a:t>Phantom</a:t>
                      </a:r>
                      <a:r>
                        <a:rPr lang="pt-PT" sz="1600" dirty="0"/>
                        <a:t> </a:t>
                      </a:r>
                      <a:r>
                        <a:rPr lang="pt-PT" sz="1600" dirty="0" err="1"/>
                        <a:t>Reads</a:t>
                      </a:r>
                      <a:endParaRPr lang="pt-PT" sz="1600" dirty="0"/>
                    </a:p>
                  </a:txBody>
                  <a:tcPr/>
                </a:tc>
                <a:extLst>
                  <a:ext uri="{0D108BD9-81ED-4DB2-BD59-A6C34878D82A}">
                    <a16:rowId xmlns:a16="http://schemas.microsoft.com/office/drawing/2014/main" val="1633231782"/>
                  </a:ext>
                </a:extLst>
              </a:tr>
              <a:tr h="370840">
                <a:tc>
                  <a:txBody>
                    <a:bodyPr/>
                    <a:lstStyle/>
                    <a:p>
                      <a:r>
                        <a:rPr lang="pt-PT" sz="1600" dirty="0" err="1"/>
                        <a:t>Read</a:t>
                      </a:r>
                      <a:r>
                        <a:rPr lang="pt-PT" sz="1600" dirty="0"/>
                        <a:t> </a:t>
                      </a:r>
                      <a:r>
                        <a:rPr lang="pt-PT" sz="1600" dirty="0" err="1"/>
                        <a:t>Uncommitted</a:t>
                      </a:r>
                      <a:endParaRPr lang="pt-PT" sz="1600" dirty="0"/>
                    </a:p>
                  </a:txBody>
                  <a:tcPr/>
                </a:tc>
                <a:tc>
                  <a:txBody>
                    <a:bodyPr/>
                    <a:lstStyle/>
                    <a:p>
                      <a:pPr algn="ctr"/>
                      <a:r>
                        <a:rPr lang="pt-PT" dirty="0" err="1">
                          <a:solidFill>
                            <a:srgbClr val="FF0000"/>
                          </a:solidFill>
                        </a:rPr>
                        <a:t>yes</a:t>
                      </a:r>
                      <a:endParaRPr lang="pt-PT" dirty="0">
                        <a:solidFill>
                          <a:srgbClr val="FF0000"/>
                        </a:solidFill>
                      </a:endParaRPr>
                    </a:p>
                  </a:txBody>
                  <a:tcPr/>
                </a:tc>
                <a:tc>
                  <a:txBody>
                    <a:bodyPr/>
                    <a:lstStyle/>
                    <a:p>
                      <a:pPr algn="ctr"/>
                      <a:r>
                        <a:rPr lang="pt-PT" dirty="0" err="1">
                          <a:solidFill>
                            <a:srgbClr val="FF0000"/>
                          </a:solidFill>
                        </a:rPr>
                        <a:t>yes</a:t>
                      </a:r>
                      <a:endParaRPr lang="pt-PT" dirty="0">
                        <a:solidFill>
                          <a:srgbClr val="FF0000"/>
                        </a:solidFill>
                      </a:endParaRPr>
                    </a:p>
                  </a:txBody>
                  <a:tcPr/>
                </a:tc>
                <a:tc>
                  <a:txBody>
                    <a:bodyPr/>
                    <a:lstStyle/>
                    <a:p>
                      <a:pPr algn="ctr"/>
                      <a:r>
                        <a:rPr lang="pt-PT" dirty="0" err="1">
                          <a:solidFill>
                            <a:srgbClr val="FF0000"/>
                          </a:solidFill>
                        </a:rPr>
                        <a:t>yes</a:t>
                      </a:r>
                      <a:endParaRPr lang="pt-PT" dirty="0">
                        <a:solidFill>
                          <a:srgbClr val="FF0000"/>
                        </a:solidFill>
                      </a:endParaRPr>
                    </a:p>
                  </a:txBody>
                  <a:tcPr/>
                </a:tc>
                <a:extLst>
                  <a:ext uri="{0D108BD9-81ED-4DB2-BD59-A6C34878D82A}">
                    <a16:rowId xmlns:a16="http://schemas.microsoft.com/office/drawing/2014/main" val="576620668"/>
                  </a:ext>
                </a:extLst>
              </a:tr>
              <a:tr h="370840">
                <a:tc>
                  <a:txBody>
                    <a:bodyPr/>
                    <a:lstStyle/>
                    <a:p>
                      <a:r>
                        <a:rPr lang="pt-PT" sz="1600" dirty="0" err="1"/>
                        <a:t>Read</a:t>
                      </a:r>
                      <a:r>
                        <a:rPr lang="pt-PT" sz="1600" dirty="0"/>
                        <a:t> </a:t>
                      </a:r>
                      <a:r>
                        <a:rPr lang="pt-PT" sz="1600" dirty="0" err="1"/>
                        <a:t>Committed</a:t>
                      </a:r>
                      <a:endParaRPr lang="pt-PT" sz="1600" dirty="0"/>
                    </a:p>
                  </a:txBody>
                  <a:tcPr/>
                </a:tc>
                <a:tc>
                  <a:txBody>
                    <a:bodyPr/>
                    <a:lstStyle/>
                    <a:p>
                      <a:pPr algn="ctr"/>
                      <a:r>
                        <a:rPr lang="pt-PT" dirty="0">
                          <a:solidFill>
                            <a:srgbClr val="00B050"/>
                          </a:solidFill>
                        </a:rPr>
                        <a:t>no</a:t>
                      </a:r>
                    </a:p>
                  </a:txBody>
                  <a:tcPr/>
                </a:tc>
                <a:tc>
                  <a:txBody>
                    <a:bodyPr/>
                    <a:lstStyle/>
                    <a:p>
                      <a:pPr algn="ctr"/>
                      <a:r>
                        <a:rPr lang="pt-PT" dirty="0" err="1">
                          <a:solidFill>
                            <a:srgbClr val="FF0000"/>
                          </a:solidFill>
                        </a:rPr>
                        <a:t>yes</a:t>
                      </a:r>
                      <a:endParaRPr lang="pt-PT" dirty="0">
                        <a:solidFill>
                          <a:srgbClr val="FF0000"/>
                        </a:solidFill>
                      </a:endParaRPr>
                    </a:p>
                  </a:txBody>
                  <a:tcPr/>
                </a:tc>
                <a:tc>
                  <a:txBody>
                    <a:bodyPr/>
                    <a:lstStyle/>
                    <a:p>
                      <a:pPr algn="ctr"/>
                      <a:r>
                        <a:rPr lang="pt-PT" dirty="0" err="1">
                          <a:solidFill>
                            <a:srgbClr val="FF0000"/>
                          </a:solidFill>
                        </a:rPr>
                        <a:t>yes</a:t>
                      </a:r>
                      <a:endParaRPr lang="pt-PT" dirty="0">
                        <a:solidFill>
                          <a:srgbClr val="FF0000"/>
                        </a:solidFill>
                      </a:endParaRPr>
                    </a:p>
                  </a:txBody>
                  <a:tcPr/>
                </a:tc>
                <a:extLst>
                  <a:ext uri="{0D108BD9-81ED-4DB2-BD59-A6C34878D82A}">
                    <a16:rowId xmlns:a16="http://schemas.microsoft.com/office/drawing/2014/main" val="2264721451"/>
                  </a:ext>
                </a:extLst>
              </a:tr>
              <a:tr h="370840">
                <a:tc>
                  <a:txBody>
                    <a:bodyPr/>
                    <a:lstStyle/>
                    <a:p>
                      <a:r>
                        <a:rPr lang="pt-PT" sz="1600" dirty="0" err="1"/>
                        <a:t>Repeatable</a:t>
                      </a:r>
                      <a:r>
                        <a:rPr lang="pt-PT" sz="1600" dirty="0"/>
                        <a:t> </a:t>
                      </a:r>
                      <a:r>
                        <a:rPr lang="pt-PT" sz="1600" dirty="0" err="1"/>
                        <a:t>Read</a:t>
                      </a:r>
                      <a:endParaRPr lang="pt-PT" sz="1600" dirty="0"/>
                    </a:p>
                  </a:txBody>
                  <a:tcPr/>
                </a:tc>
                <a:tc>
                  <a:txBody>
                    <a:bodyPr/>
                    <a:lstStyle/>
                    <a:p>
                      <a:pPr algn="ctr"/>
                      <a:r>
                        <a:rPr lang="pt-PT" dirty="0">
                          <a:solidFill>
                            <a:srgbClr val="00B050"/>
                          </a:solidFill>
                        </a:rPr>
                        <a:t>no</a:t>
                      </a:r>
                    </a:p>
                  </a:txBody>
                  <a:tcPr/>
                </a:tc>
                <a:tc>
                  <a:txBody>
                    <a:bodyPr/>
                    <a:lstStyle/>
                    <a:p>
                      <a:pPr algn="ctr"/>
                      <a:r>
                        <a:rPr lang="pt-PT" dirty="0">
                          <a:solidFill>
                            <a:srgbClr val="00B050"/>
                          </a:solidFill>
                        </a:rPr>
                        <a:t>no</a:t>
                      </a:r>
                    </a:p>
                  </a:txBody>
                  <a:tcPr/>
                </a:tc>
                <a:tc>
                  <a:txBody>
                    <a:bodyPr/>
                    <a:lstStyle/>
                    <a:p>
                      <a:pPr algn="ctr"/>
                      <a:r>
                        <a:rPr lang="pt-PT" dirty="0" err="1">
                          <a:solidFill>
                            <a:srgbClr val="FF0000"/>
                          </a:solidFill>
                        </a:rPr>
                        <a:t>yes</a:t>
                      </a:r>
                      <a:endParaRPr lang="pt-PT" dirty="0">
                        <a:solidFill>
                          <a:srgbClr val="FF0000"/>
                        </a:solidFill>
                      </a:endParaRPr>
                    </a:p>
                  </a:txBody>
                  <a:tcPr/>
                </a:tc>
                <a:extLst>
                  <a:ext uri="{0D108BD9-81ED-4DB2-BD59-A6C34878D82A}">
                    <a16:rowId xmlns:a16="http://schemas.microsoft.com/office/drawing/2014/main" val="3228641070"/>
                  </a:ext>
                </a:extLst>
              </a:tr>
              <a:tr h="370840">
                <a:tc>
                  <a:txBody>
                    <a:bodyPr/>
                    <a:lstStyle/>
                    <a:p>
                      <a:r>
                        <a:rPr lang="pt-PT" sz="1600" dirty="0" err="1"/>
                        <a:t>Serializable</a:t>
                      </a:r>
                      <a:endParaRPr lang="pt-PT" sz="1600" dirty="0"/>
                    </a:p>
                  </a:txBody>
                  <a:tcPr/>
                </a:tc>
                <a:tc>
                  <a:txBody>
                    <a:bodyPr/>
                    <a:lstStyle/>
                    <a:p>
                      <a:pPr algn="ctr"/>
                      <a:r>
                        <a:rPr lang="pt-PT" dirty="0">
                          <a:solidFill>
                            <a:srgbClr val="00B050"/>
                          </a:solidFill>
                        </a:rPr>
                        <a:t>no</a:t>
                      </a:r>
                    </a:p>
                  </a:txBody>
                  <a:tcPr/>
                </a:tc>
                <a:tc>
                  <a:txBody>
                    <a:bodyPr/>
                    <a:lstStyle/>
                    <a:p>
                      <a:pPr algn="ctr"/>
                      <a:r>
                        <a:rPr lang="pt-PT" dirty="0">
                          <a:solidFill>
                            <a:srgbClr val="00B050"/>
                          </a:solidFill>
                        </a:rPr>
                        <a:t>no</a:t>
                      </a:r>
                    </a:p>
                  </a:txBody>
                  <a:tcPr/>
                </a:tc>
                <a:tc>
                  <a:txBody>
                    <a:bodyPr/>
                    <a:lstStyle/>
                    <a:p>
                      <a:pPr algn="ctr"/>
                      <a:r>
                        <a:rPr lang="pt-PT" dirty="0">
                          <a:solidFill>
                            <a:srgbClr val="00B050"/>
                          </a:solidFill>
                        </a:rPr>
                        <a:t>no</a:t>
                      </a:r>
                    </a:p>
                  </a:txBody>
                  <a:tcPr/>
                </a:tc>
                <a:extLst>
                  <a:ext uri="{0D108BD9-81ED-4DB2-BD59-A6C34878D82A}">
                    <a16:rowId xmlns:a16="http://schemas.microsoft.com/office/drawing/2014/main" val="100814814"/>
                  </a:ext>
                </a:extLst>
              </a:tr>
            </a:tbl>
          </a:graphicData>
        </a:graphic>
      </p:graphicFrame>
    </p:spTree>
    <p:extLst>
      <p:ext uri="{BB962C8B-B14F-4D97-AF65-F5344CB8AC3E}">
        <p14:creationId xmlns:p14="http://schemas.microsoft.com/office/powerpoint/2010/main" val="2721169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595A-7DEF-4B7F-8744-DED05C3CC058}"/>
              </a:ext>
            </a:extLst>
          </p:cNvPr>
          <p:cNvSpPr>
            <a:spLocks noGrp="1"/>
          </p:cNvSpPr>
          <p:nvPr>
            <p:ph type="title"/>
          </p:nvPr>
        </p:nvSpPr>
        <p:spPr/>
        <p:txBody>
          <a:bodyPr>
            <a:normAutofit fontScale="90000"/>
          </a:bodyPr>
          <a:lstStyle/>
          <a:p>
            <a:r>
              <a:rPr lang="pt-BR" sz="6000" dirty="0">
                <a:solidFill>
                  <a:srgbClr val="002060"/>
                </a:solidFill>
              </a:rPr>
              <a:t>5. </a:t>
            </a:r>
            <a:r>
              <a:rPr lang="pt-BR" sz="6000" b="1" dirty="0">
                <a:solidFill>
                  <a:srgbClr val="002060"/>
                </a:solidFill>
              </a:rPr>
              <a:t>Programação PL/SQL / </a:t>
            </a:r>
            <a:r>
              <a:rPr lang="en-GB" sz="6000" b="1" dirty="0">
                <a:solidFill>
                  <a:srgbClr val="7030A0"/>
                </a:solidFill>
              </a:rPr>
              <a:t>PL/SQL Programming</a:t>
            </a:r>
            <a:br>
              <a:rPr lang="en-GB" sz="6000" b="1" dirty="0">
                <a:solidFill>
                  <a:srgbClr val="7030A0"/>
                </a:solidFill>
              </a:rPr>
            </a:br>
            <a:br>
              <a:rPr lang="pt-BR" sz="6000" b="1" dirty="0"/>
            </a:br>
            <a:endParaRPr lang="en-GB" dirty="0"/>
          </a:p>
        </p:txBody>
      </p:sp>
      <p:sp>
        <p:nvSpPr>
          <p:cNvPr id="6" name="Content Placeholder 2">
            <a:extLst>
              <a:ext uri="{FF2B5EF4-FFF2-40B4-BE49-F238E27FC236}">
                <a16:creationId xmlns:a16="http://schemas.microsoft.com/office/drawing/2014/main" id="{894F6780-1F5A-4373-8D4D-717A777700BF}"/>
              </a:ext>
            </a:extLst>
          </p:cNvPr>
          <p:cNvSpPr txBox="1">
            <a:spLocks/>
          </p:cNvSpPr>
          <p:nvPr/>
        </p:nvSpPr>
        <p:spPr>
          <a:xfrm>
            <a:off x="838200" y="3428999"/>
            <a:ext cx="5181600" cy="3312268"/>
          </a:xfrm>
          <a:prstGeom prst="rect">
            <a:avLst/>
          </a:prstGeom>
          <a:solidFill>
            <a:schemeClr val="accent1">
              <a:lumMod val="20000"/>
              <a:lumOff val="80000"/>
            </a:schemeClr>
          </a:solidFill>
          <a:effectLst/>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spcBef>
                <a:spcPts val="0"/>
              </a:spcBef>
            </a:pPr>
            <a:r>
              <a:rPr lang="pt-BR" sz="3000" dirty="0">
                <a:solidFill>
                  <a:srgbClr val="002060"/>
                </a:solidFill>
              </a:rPr>
              <a:t>5.1. Estruturais: table, index, sequence, view</a:t>
            </a:r>
          </a:p>
          <a:p>
            <a:pPr>
              <a:lnSpc>
                <a:spcPct val="120000"/>
              </a:lnSpc>
              <a:spcBef>
                <a:spcPts val="0"/>
              </a:spcBef>
            </a:pPr>
            <a:r>
              <a:rPr lang="pt-BR" sz="3000" dirty="0">
                <a:solidFill>
                  <a:srgbClr val="002060"/>
                </a:solidFill>
              </a:rPr>
              <a:t>5.2. Comportamentais: trigger, stored procedure, function</a:t>
            </a:r>
          </a:p>
          <a:p>
            <a:pPr>
              <a:lnSpc>
                <a:spcPct val="120000"/>
              </a:lnSpc>
              <a:spcBef>
                <a:spcPts val="0"/>
              </a:spcBef>
            </a:pPr>
            <a:r>
              <a:rPr lang="pt-BR" sz="3000" dirty="0">
                <a:solidFill>
                  <a:srgbClr val="002060"/>
                </a:solidFill>
              </a:rPr>
              <a:t>5.3. Dicionário de dados Oracle</a:t>
            </a:r>
          </a:p>
          <a:p>
            <a:endParaRPr lang="pt-BR" dirty="0"/>
          </a:p>
        </p:txBody>
      </p:sp>
      <p:sp>
        <p:nvSpPr>
          <p:cNvPr id="7" name="Content Placeholder 3">
            <a:extLst>
              <a:ext uri="{FF2B5EF4-FFF2-40B4-BE49-F238E27FC236}">
                <a16:creationId xmlns:a16="http://schemas.microsoft.com/office/drawing/2014/main" id="{6DF8ECD2-BC94-4225-8A8C-E508F51AA7DB}"/>
              </a:ext>
            </a:extLst>
          </p:cNvPr>
          <p:cNvSpPr txBox="1">
            <a:spLocks/>
          </p:cNvSpPr>
          <p:nvPr/>
        </p:nvSpPr>
        <p:spPr>
          <a:xfrm>
            <a:off x="6172200" y="3428999"/>
            <a:ext cx="5181600" cy="3312267"/>
          </a:xfrm>
          <a:prstGeom prst="rect">
            <a:avLst/>
          </a:prstGeom>
          <a:solidFill>
            <a:srgbClr val="FFFFD9"/>
          </a:solidFill>
          <a:effectLst/>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3000" dirty="0">
                <a:solidFill>
                  <a:srgbClr val="7030A0"/>
                </a:solidFill>
              </a:rPr>
              <a:t>5.1. Structural: table, index, sequence, view</a:t>
            </a:r>
          </a:p>
          <a:p>
            <a:pPr marL="0" indent="0">
              <a:lnSpc>
                <a:spcPct val="120000"/>
              </a:lnSpc>
              <a:spcBef>
                <a:spcPts val="0"/>
              </a:spcBef>
              <a:buFont typeface="Arial" panose="020B0604020202020204" pitchFamily="34" charset="0"/>
              <a:buNone/>
            </a:pPr>
            <a:r>
              <a:rPr lang="en-GB" sz="3000" dirty="0">
                <a:solidFill>
                  <a:srgbClr val="7030A0"/>
                </a:solidFill>
              </a:rPr>
              <a:t>5.2. </a:t>
            </a:r>
            <a:r>
              <a:rPr lang="en-GB" sz="3000" dirty="0" err="1">
                <a:solidFill>
                  <a:srgbClr val="7030A0"/>
                </a:solidFill>
              </a:rPr>
              <a:t>Behavioral</a:t>
            </a:r>
            <a:r>
              <a:rPr lang="en-GB" sz="3000" dirty="0">
                <a:solidFill>
                  <a:srgbClr val="7030A0"/>
                </a:solidFill>
              </a:rPr>
              <a:t>: trigger, stored procedure, function</a:t>
            </a:r>
          </a:p>
          <a:p>
            <a:pPr marL="0" indent="0">
              <a:lnSpc>
                <a:spcPct val="120000"/>
              </a:lnSpc>
              <a:spcBef>
                <a:spcPts val="0"/>
              </a:spcBef>
              <a:buFont typeface="Arial" panose="020B0604020202020204" pitchFamily="34" charset="0"/>
              <a:buNone/>
            </a:pPr>
            <a:r>
              <a:rPr lang="en-GB" sz="3000" dirty="0">
                <a:solidFill>
                  <a:srgbClr val="7030A0"/>
                </a:solidFill>
              </a:rPr>
              <a:t>5.3. Oracle Data Dictionary</a:t>
            </a:r>
          </a:p>
          <a:p>
            <a:pPr marL="0" indent="0">
              <a:buFont typeface="Arial" panose="020B0604020202020204" pitchFamily="34" charset="0"/>
              <a:buNone/>
            </a:pPr>
            <a:endParaRPr lang="en-GB" dirty="0">
              <a:solidFill>
                <a:srgbClr val="7030A0"/>
              </a:solidFill>
            </a:endParaRPr>
          </a:p>
        </p:txBody>
      </p:sp>
      <p:sp>
        <p:nvSpPr>
          <p:cNvPr id="5" name="TextBox 4">
            <a:extLst>
              <a:ext uri="{FF2B5EF4-FFF2-40B4-BE49-F238E27FC236}">
                <a16:creationId xmlns:a16="http://schemas.microsoft.com/office/drawing/2014/main" id="{E9AE3CCA-4862-4D5A-8ADA-715EC4EC464B}"/>
              </a:ext>
            </a:extLst>
          </p:cNvPr>
          <p:cNvSpPr txBox="1"/>
          <p:nvPr/>
        </p:nvSpPr>
        <p:spPr>
          <a:xfrm>
            <a:off x="7311286" y="45400"/>
            <a:ext cx="4810932" cy="1569660"/>
          </a:xfrm>
          <a:prstGeom prst="rect">
            <a:avLst/>
          </a:prstGeom>
          <a:solidFill>
            <a:srgbClr val="FF9900"/>
          </a:solidFill>
          <a:ln>
            <a:solidFill>
              <a:srgbClr val="002060"/>
            </a:solidFill>
          </a:ln>
        </p:spPr>
        <p:txBody>
          <a:bodyPr wrap="none" rtlCol="0">
            <a:spAutoFit/>
          </a:bodyPr>
          <a:lstStyle/>
          <a:p>
            <a:r>
              <a:rPr lang="en-GB" sz="3200" b="1" dirty="0">
                <a:solidFill>
                  <a:srgbClr val="002060"/>
                </a:solidFill>
              </a:rPr>
              <a:t>T7, T8</a:t>
            </a:r>
          </a:p>
          <a:p>
            <a:r>
              <a:rPr lang="en-GB" sz="3200" b="1" dirty="0">
                <a:solidFill>
                  <a:srgbClr val="002060"/>
                </a:solidFill>
              </a:rPr>
              <a:t>TP8, TP9, TP10</a:t>
            </a:r>
          </a:p>
          <a:p>
            <a:r>
              <a:rPr lang="en-GB" sz="3200" b="1" dirty="0">
                <a:solidFill>
                  <a:srgbClr val="002060"/>
                </a:solidFill>
              </a:rPr>
              <a:t>PL9, PL10, PL12, PL13, PL15</a:t>
            </a:r>
          </a:p>
        </p:txBody>
      </p:sp>
    </p:spTree>
    <p:extLst>
      <p:ext uri="{BB962C8B-B14F-4D97-AF65-F5344CB8AC3E}">
        <p14:creationId xmlns:p14="http://schemas.microsoft.com/office/powerpoint/2010/main" val="409725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pPr eaLnBrk="1" hangingPunct="1"/>
            <a:r>
              <a:rPr lang="pt-PT" b="1" dirty="0" err="1">
                <a:latin typeface="Garamond" charset="0"/>
              </a:rPr>
              <a:t>Views</a:t>
            </a:r>
            <a:endParaRPr lang="pt-PT" b="1" dirty="0">
              <a:latin typeface="Garamond" charset="0"/>
            </a:endParaRPr>
          </a:p>
        </p:txBody>
      </p:sp>
      <p:sp>
        <p:nvSpPr>
          <p:cNvPr id="23557" name="Rectangle 3"/>
          <p:cNvSpPr>
            <a:spLocks noGrp="1" noChangeArrowheads="1"/>
          </p:cNvSpPr>
          <p:nvPr>
            <p:ph type="body" idx="1"/>
          </p:nvPr>
        </p:nvSpPr>
        <p:spPr>
          <a:xfrm>
            <a:off x="1828800" y="1600200"/>
            <a:ext cx="8001000" cy="3962400"/>
          </a:xfrm>
        </p:spPr>
        <p:txBody>
          <a:bodyPr>
            <a:normAutofit/>
          </a:bodyPr>
          <a:lstStyle/>
          <a:p>
            <a:pPr marL="182563" lvl="1" indent="-182563"/>
            <a:r>
              <a:rPr lang="pt-PT" sz="1600" dirty="0">
                <a:latin typeface="Calibri"/>
                <a:cs typeface="Calibri"/>
              </a:rPr>
              <a:t>Uma </a:t>
            </a:r>
            <a:r>
              <a:rPr lang="pt-PT" sz="1600" dirty="0" err="1">
                <a:latin typeface="Calibri"/>
                <a:cs typeface="Calibri"/>
              </a:rPr>
              <a:t>view</a:t>
            </a:r>
            <a:r>
              <a:rPr lang="pt-PT" sz="1600" dirty="0">
                <a:latin typeface="Calibri"/>
                <a:cs typeface="Calibri"/>
              </a:rPr>
              <a:t> (vista) é uma tabela virtual cuja estrutura e conteúdo é definido através de uma </a:t>
            </a:r>
            <a:r>
              <a:rPr lang="pt-PT" sz="1600" dirty="0" err="1">
                <a:latin typeface="Calibri"/>
                <a:cs typeface="Calibri"/>
              </a:rPr>
              <a:t>query</a:t>
            </a:r>
            <a:r>
              <a:rPr lang="pt-PT" sz="1600" dirty="0">
                <a:latin typeface="Calibri"/>
                <a:cs typeface="Calibri"/>
              </a:rPr>
              <a:t>. A </a:t>
            </a:r>
            <a:r>
              <a:rPr lang="pt-PT" sz="1600" dirty="0" err="1">
                <a:latin typeface="Calibri"/>
                <a:cs typeface="Calibri"/>
              </a:rPr>
              <a:t>view</a:t>
            </a:r>
            <a:r>
              <a:rPr lang="pt-PT" sz="1600" dirty="0">
                <a:latin typeface="Calibri"/>
                <a:cs typeface="Calibri"/>
              </a:rPr>
              <a:t> é criada </a:t>
            </a:r>
            <a:r>
              <a:rPr lang="pt-PT" sz="1600" dirty="0" err="1">
                <a:latin typeface="Calibri"/>
                <a:cs typeface="Calibri"/>
              </a:rPr>
              <a:t>dinâmicamente</a:t>
            </a:r>
            <a:r>
              <a:rPr lang="pt-PT" sz="1600" dirty="0">
                <a:latin typeface="Calibri"/>
                <a:cs typeface="Calibri"/>
              </a:rPr>
              <a:t> quando é invocada. Uma </a:t>
            </a:r>
            <a:r>
              <a:rPr lang="pt-PT" sz="1600" dirty="0" err="1">
                <a:latin typeface="Calibri"/>
                <a:cs typeface="Calibri"/>
              </a:rPr>
              <a:t>view</a:t>
            </a:r>
            <a:r>
              <a:rPr lang="pt-PT" sz="1600" dirty="0">
                <a:latin typeface="Calibri"/>
                <a:cs typeface="Calibri"/>
              </a:rPr>
              <a:t> atua como um filtro, uma máscara, sobre os dados da BD.</a:t>
            </a:r>
          </a:p>
          <a:p>
            <a:pPr marL="182563" lvl="1" indent="-182563"/>
            <a:r>
              <a:rPr lang="pt-PT" sz="1600" dirty="0">
                <a:latin typeface="Calibri"/>
                <a:cs typeface="Calibri"/>
              </a:rPr>
              <a:t>As </a:t>
            </a:r>
            <a:r>
              <a:rPr lang="pt-PT" sz="1600" dirty="0" err="1">
                <a:latin typeface="Calibri"/>
                <a:cs typeface="Calibri"/>
              </a:rPr>
              <a:t>views</a:t>
            </a:r>
            <a:r>
              <a:rPr lang="pt-PT" sz="1600" dirty="0">
                <a:latin typeface="Calibri"/>
                <a:cs typeface="Calibri"/>
              </a:rPr>
              <a:t> são normalmente utilizadas para simplificar a manipulação dos dados, e definir os dados na perspectiva do utilizador.</a:t>
            </a:r>
          </a:p>
          <a:p>
            <a:pPr marL="182563" lvl="1" indent="-182563"/>
            <a:r>
              <a:rPr lang="pt-PT" sz="1600" dirty="0">
                <a:latin typeface="Calibri"/>
                <a:cs typeface="Calibri"/>
              </a:rPr>
              <a:t>Podem também ser utilizadas como mecanismos de segurança de dados; é possível definir restrições/permissões de acesso a uma </a:t>
            </a:r>
            <a:r>
              <a:rPr lang="pt-PT" sz="1600" dirty="0" err="1">
                <a:latin typeface="Calibri"/>
                <a:cs typeface="Calibri"/>
              </a:rPr>
              <a:t>view</a:t>
            </a:r>
            <a:r>
              <a:rPr lang="pt-PT" sz="1600" dirty="0">
                <a:latin typeface="Calibri"/>
                <a:cs typeface="Calibri"/>
              </a:rPr>
              <a:t>.</a:t>
            </a:r>
          </a:p>
          <a:p>
            <a:pPr marL="182563" lvl="1" indent="-182563"/>
            <a:r>
              <a:rPr lang="pt-PT" sz="1600" dirty="0">
                <a:latin typeface="Calibri"/>
                <a:cs typeface="Calibri"/>
              </a:rPr>
              <a:t>Para além da visualização, é também possível alterar informação através de </a:t>
            </a:r>
            <a:r>
              <a:rPr lang="pt-PT" sz="1600" dirty="0" err="1">
                <a:latin typeface="Calibri"/>
                <a:cs typeface="Calibri"/>
              </a:rPr>
              <a:t>views</a:t>
            </a:r>
            <a:endParaRPr lang="pt-PT" sz="1600" dirty="0">
              <a:latin typeface="Calibri"/>
              <a:cs typeface="Calibri"/>
            </a:endParaRPr>
          </a:p>
          <a:p>
            <a:pPr marL="182563" lvl="1" indent="-182563"/>
            <a:r>
              <a:rPr lang="pt-PT" sz="1600" dirty="0">
                <a:latin typeface="Calibri"/>
                <a:cs typeface="Calibri"/>
              </a:rPr>
              <a:t>As </a:t>
            </a:r>
            <a:r>
              <a:rPr lang="pt-PT" sz="1600" dirty="0" err="1">
                <a:latin typeface="Calibri"/>
                <a:cs typeface="Calibri"/>
              </a:rPr>
              <a:t>views</a:t>
            </a:r>
            <a:r>
              <a:rPr lang="pt-PT" sz="1600" dirty="0">
                <a:latin typeface="Calibri"/>
                <a:cs typeface="Calibri"/>
              </a:rPr>
              <a:t> podem ser usadas em pesquisas tal qual uma tabela normal</a:t>
            </a:r>
          </a:p>
        </p:txBody>
      </p:sp>
      <p:sp>
        <p:nvSpPr>
          <p:cNvPr id="2" name="Rectangle 1"/>
          <p:cNvSpPr/>
          <p:nvPr/>
        </p:nvSpPr>
        <p:spPr>
          <a:xfrm>
            <a:off x="3702598" y="5529943"/>
            <a:ext cx="4482004" cy="369332"/>
          </a:xfrm>
          <a:prstGeom prst="rect">
            <a:avLst/>
          </a:prstGeom>
          <a:solidFill>
            <a:srgbClr val="FFC000"/>
          </a:solidFill>
        </p:spPr>
        <p:txBody>
          <a:bodyPr wrap="none">
            <a:spAutoFit/>
          </a:bodyPr>
          <a:lstStyle/>
          <a:p>
            <a:r>
              <a:rPr lang="pt-PT" b="1" dirty="0">
                <a:latin typeface="Arial" charset="0"/>
              </a:rPr>
              <a:t>CREATE VIEW </a:t>
            </a:r>
            <a:r>
              <a:rPr lang="pt-PT" b="1" dirty="0" err="1">
                <a:latin typeface="Arial" charset="0"/>
              </a:rPr>
              <a:t>Nome_view</a:t>
            </a:r>
            <a:r>
              <a:rPr lang="pt-PT" b="1" dirty="0">
                <a:latin typeface="Arial" charset="0"/>
              </a:rPr>
              <a:t> AS &lt;</a:t>
            </a:r>
            <a:r>
              <a:rPr lang="pt-PT" b="1" dirty="0" err="1">
                <a:latin typeface="Arial" charset="0"/>
              </a:rPr>
              <a:t>Query</a:t>
            </a:r>
            <a:r>
              <a:rPr lang="pt-PT" b="1" dirty="0">
                <a:latin typeface="Arial" charset="0"/>
              </a:rPr>
              <a:t>&gt;</a:t>
            </a:r>
          </a:p>
        </p:txBody>
      </p:sp>
    </p:spTree>
    <p:extLst>
      <p:ext uri="{BB962C8B-B14F-4D97-AF65-F5344CB8AC3E}">
        <p14:creationId xmlns:p14="http://schemas.microsoft.com/office/powerpoint/2010/main" val="4128784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834787" y="417041"/>
            <a:ext cx="8229600" cy="703262"/>
          </a:xfrm>
          <a:prstGeom prst="rect">
            <a:avLst/>
          </a:prstGeom>
        </p:spPr>
        <p:txBody>
          <a:bodyPr vert="horz" lIns="91440" tIns="45720" rIns="91440" bIns="45720" rtlCol="0" anchor="t">
            <a:normAutofit fontScale="85000" lnSpcReduction="20000"/>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pt-PT" b="1" dirty="0">
                <a:latin typeface="Garamond" charset="0"/>
              </a:rPr>
              <a:t>Funções do Oracle</a:t>
            </a:r>
          </a:p>
          <a:p>
            <a:r>
              <a:rPr lang="pt-PT" b="1" dirty="0">
                <a:latin typeface="Garamond" charset="0"/>
              </a:rPr>
              <a:t>dual </a:t>
            </a:r>
            <a:r>
              <a:rPr lang="pt-PT" b="1" dirty="0" err="1">
                <a:latin typeface="Garamond" charset="0"/>
              </a:rPr>
              <a:t>table</a:t>
            </a:r>
            <a:endParaRPr lang="pt-PT" b="1" dirty="0">
              <a:latin typeface="Garamond" charset="0"/>
            </a:endParaRPr>
          </a:p>
        </p:txBody>
      </p:sp>
      <p:pic>
        <p:nvPicPr>
          <p:cNvPr id="2" name="Picture 1">
            <a:extLst>
              <a:ext uri="{FF2B5EF4-FFF2-40B4-BE49-F238E27FC236}">
                <a16:creationId xmlns:a16="http://schemas.microsoft.com/office/drawing/2014/main" id="{6FF70BDD-CDFF-454C-8AF8-174085885DE7}"/>
              </a:ext>
            </a:extLst>
          </p:cNvPr>
          <p:cNvPicPr>
            <a:picLocks noChangeAspect="1"/>
          </p:cNvPicPr>
          <p:nvPr/>
        </p:nvPicPr>
        <p:blipFill>
          <a:blip r:embed="rId2"/>
          <a:stretch>
            <a:fillRect/>
          </a:stretch>
        </p:blipFill>
        <p:spPr>
          <a:xfrm>
            <a:off x="1962694" y="1720549"/>
            <a:ext cx="7973787" cy="2713303"/>
          </a:xfrm>
          <a:prstGeom prst="rect">
            <a:avLst/>
          </a:prstGeom>
        </p:spPr>
      </p:pic>
      <p:pic>
        <p:nvPicPr>
          <p:cNvPr id="3" name="Picture 2">
            <a:extLst>
              <a:ext uri="{FF2B5EF4-FFF2-40B4-BE49-F238E27FC236}">
                <a16:creationId xmlns:a16="http://schemas.microsoft.com/office/drawing/2014/main" id="{38E31A51-8E2D-4F36-B72C-6C52F6CFAA03}"/>
              </a:ext>
            </a:extLst>
          </p:cNvPr>
          <p:cNvPicPr>
            <a:picLocks noChangeAspect="1"/>
          </p:cNvPicPr>
          <p:nvPr/>
        </p:nvPicPr>
        <p:blipFill>
          <a:blip r:embed="rId3"/>
          <a:stretch>
            <a:fillRect/>
          </a:stretch>
        </p:blipFill>
        <p:spPr>
          <a:xfrm>
            <a:off x="1932214" y="4543872"/>
            <a:ext cx="8049987" cy="2251839"/>
          </a:xfrm>
          <a:prstGeom prst="rect">
            <a:avLst/>
          </a:prstGeom>
        </p:spPr>
      </p:pic>
    </p:spTree>
    <p:extLst>
      <p:ext uri="{BB962C8B-B14F-4D97-AF65-F5344CB8AC3E}">
        <p14:creationId xmlns:p14="http://schemas.microsoft.com/office/powerpoint/2010/main" val="158439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593387" y="228600"/>
            <a:ext cx="10836613" cy="609600"/>
          </a:xfrm>
        </p:spPr>
        <p:txBody>
          <a:bodyPr>
            <a:normAutofit/>
          </a:bodyPr>
          <a:lstStyle/>
          <a:p>
            <a:pPr eaLnBrk="1" hangingPunct="1"/>
            <a:r>
              <a:rPr lang="pt-PT" sz="2400" b="1" dirty="0" err="1">
                <a:solidFill>
                  <a:srgbClr val="002060"/>
                </a:solidFill>
                <a:latin typeface="Garamond"/>
                <a:cs typeface="Garamond"/>
              </a:rPr>
              <a:t>IntroduçãoPL</a:t>
            </a:r>
            <a:r>
              <a:rPr lang="en-GB" sz="2400" b="1" dirty="0">
                <a:solidFill>
                  <a:srgbClr val="002060"/>
                </a:solidFill>
                <a:latin typeface="Garamond"/>
                <a:cs typeface="Garamond"/>
              </a:rPr>
              <a:t>/SQL</a:t>
            </a:r>
            <a:endParaRPr lang="pt-PT" sz="2400" b="1" dirty="0">
              <a:solidFill>
                <a:srgbClr val="002060"/>
              </a:solidFill>
              <a:latin typeface="Garamond"/>
              <a:cs typeface="Garamond"/>
            </a:endParaRPr>
          </a:p>
        </p:txBody>
      </p:sp>
      <p:sp>
        <p:nvSpPr>
          <p:cNvPr id="19460" name="Rectangle 3"/>
          <p:cNvSpPr>
            <a:spLocks noGrp="1" noChangeArrowheads="1"/>
          </p:cNvSpPr>
          <p:nvPr>
            <p:ph type="body" idx="1"/>
          </p:nvPr>
        </p:nvSpPr>
        <p:spPr>
          <a:xfrm>
            <a:off x="1752600" y="1143001"/>
            <a:ext cx="8229600" cy="4297363"/>
          </a:xfrm>
        </p:spPr>
        <p:txBody>
          <a:bodyPr>
            <a:normAutofit/>
          </a:bodyPr>
          <a:lstStyle/>
          <a:p>
            <a:pPr eaLnBrk="1" hangingPunct="1">
              <a:buSzPct val="100000"/>
              <a:buFont typeface="Wingdings" charset="2"/>
              <a:buChar char=""/>
            </a:pPr>
            <a:r>
              <a:rPr lang="pt-PT" sz="1600" dirty="0">
                <a:latin typeface="Arial" panose="020B0604020202020204" pitchFamily="34" charset="0"/>
                <a:cs typeface="Arial" panose="020B0604020202020204" pitchFamily="34" charset="0"/>
              </a:rPr>
              <a:t>PL/SQL </a:t>
            </a:r>
          </a:p>
          <a:p>
            <a:pPr lvl="1" eaLnBrk="1" hangingPunct="1">
              <a:buSzPct val="100000"/>
              <a:buFont typeface="Wingdings" charset="2"/>
              <a:buChar char="Ø"/>
            </a:pPr>
            <a:r>
              <a:rPr lang="pt-PT" sz="1600" dirty="0">
                <a:latin typeface="Arial" panose="020B0604020202020204" pitchFamily="34" charset="0"/>
                <a:cs typeface="Arial" panose="020B0604020202020204" pitchFamily="34" charset="0"/>
              </a:rPr>
              <a:t>	Extensão ao SQL</a:t>
            </a:r>
          </a:p>
          <a:p>
            <a:pPr lvl="1" eaLnBrk="1" hangingPunct="1">
              <a:buSzPct val="100000"/>
              <a:buFont typeface="Wingdings" charset="2"/>
              <a:buChar char="Ø"/>
            </a:pPr>
            <a:r>
              <a:rPr lang="pt-PT" sz="1600" dirty="0">
                <a:latin typeface="Arial" panose="020B0604020202020204" pitchFamily="34" charset="0"/>
                <a:cs typeface="Arial" panose="020B0604020202020204" pitchFamily="34" charset="0"/>
              </a:rPr>
              <a:t>	Estruturada em blocos</a:t>
            </a:r>
          </a:p>
          <a:p>
            <a:pPr lvl="1" eaLnBrk="1" hangingPunct="1">
              <a:buSzPct val="100000"/>
              <a:buFont typeface="Wingdings" charset="2"/>
              <a:buChar char="Ø"/>
            </a:pPr>
            <a:r>
              <a:rPr lang="pt-PT" sz="1600" dirty="0">
                <a:latin typeface="Arial" panose="020B0604020202020204" pitchFamily="34" charset="0"/>
                <a:cs typeface="Arial" panose="020B0604020202020204" pitchFamily="34" charset="0"/>
              </a:rPr>
              <a:t>	Permite controlo do fluxo de execução</a:t>
            </a:r>
          </a:p>
          <a:p>
            <a:pPr lvl="1" eaLnBrk="1" hangingPunct="1">
              <a:buSzPct val="100000"/>
              <a:buFont typeface="Wingdings" charset="2"/>
              <a:buChar char="Ø"/>
            </a:pPr>
            <a:r>
              <a:rPr lang="pt-PT" sz="1600" dirty="0">
                <a:latin typeface="Arial" panose="020B0604020202020204" pitchFamily="34" charset="0"/>
                <a:cs typeface="Arial" panose="020B0604020202020204" pitchFamily="34" charset="0"/>
              </a:rPr>
              <a:t>	Permite integração entre diferentes ferramentas Oracle</a:t>
            </a:r>
          </a:p>
          <a:p>
            <a:pPr lvl="1" eaLnBrk="1" hangingPunct="1">
              <a:buSzPct val="100000"/>
              <a:buFont typeface="Wingdings" charset="2"/>
              <a:buChar char="Ø"/>
            </a:pPr>
            <a:r>
              <a:rPr lang="pt-PT" sz="1600" dirty="0">
                <a:latin typeface="Arial" panose="020B0604020202020204" pitchFamily="34" charset="0"/>
                <a:cs typeface="Arial" panose="020B0604020202020204" pitchFamily="34" charset="0"/>
              </a:rPr>
              <a:t>	Não permite comandos DDL</a:t>
            </a:r>
          </a:p>
          <a:p>
            <a:pPr marL="342900" lvl="1" indent="0">
              <a:lnSpc>
                <a:spcPct val="60000"/>
              </a:lnSpc>
              <a:buSzPct val="100000"/>
              <a:buNone/>
            </a:pPr>
            <a:endParaRPr lang="pt-PT" sz="1600" dirty="0">
              <a:latin typeface="Arial" panose="020B0604020202020204" pitchFamily="34" charset="0"/>
              <a:cs typeface="Arial" panose="020B0604020202020204" pitchFamily="34" charset="0"/>
            </a:endParaRPr>
          </a:p>
          <a:p>
            <a:pPr eaLnBrk="1" hangingPunct="1">
              <a:buSzPct val="100000"/>
              <a:buFont typeface="Wingdings" charset="2"/>
              <a:buChar char=""/>
            </a:pPr>
            <a:r>
              <a:rPr lang="pt-PT" sz="1600" dirty="0">
                <a:latin typeface="Arial" panose="020B0604020202020204" pitchFamily="34" charset="0"/>
                <a:cs typeface="Arial" panose="020B0604020202020204" pitchFamily="34" charset="0"/>
              </a:rPr>
              <a:t>PL/SQL combina:</a:t>
            </a:r>
          </a:p>
          <a:p>
            <a:pPr lvl="1" eaLnBrk="1" hangingPunct="1">
              <a:buSzPct val="100000"/>
              <a:buFont typeface="Wingdings" charset="2"/>
              <a:buChar char="Ø"/>
            </a:pPr>
            <a:r>
              <a:rPr lang="pt-PT" sz="1600" dirty="0">
                <a:latin typeface="Arial" panose="020B0604020202020204" pitchFamily="34" charset="0"/>
                <a:cs typeface="Arial" panose="020B0604020202020204" pitchFamily="34" charset="0"/>
              </a:rPr>
              <a:t>poder de manipulação de dados do SQL com</a:t>
            </a:r>
          </a:p>
          <a:p>
            <a:pPr lvl="1" eaLnBrk="1" hangingPunct="1">
              <a:buSzPct val="100000"/>
              <a:buFont typeface="Wingdings" charset="2"/>
              <a:buChar char="Ø"/>
            </a:pPr>
            <a:r>
              <a:rPr lang="pt-PT" sz="1600" dirty="0">
                <a:latin typeface="Arial" panose="020B0604020202020204" pitchFamily="34" charset="0"/>
                <a:cs typeface="Arial" panose="020B0604020202020204" pitchFamily="34" charset="0"/>
              </a:rPr>
              <a:t>poder de processamento das linguagens </a:t>
            </a:r>
            <a:r>
              <a:rPr lang="pt-PT" sz="1600" dirty="0" err="1">
                <a:latin typeface="Arial" panose="020B0604020202020204" pitchFamily="34" charset="0"/>
                <a:cs typeface="Arial" panose="020B0604020202020204" pitchFamily="34" charset="0"/>
              </a:rPr>
              <a:t>procedimentais</a:t>
            </a:r>
            <a:endParaRPr lang="pt-P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924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215957" y="228600"/>
            <a:ext cx="10137843" cy="685800"/>
          </a:xfrm>
        </p:spPr>
        <p:txBody>
          <a:bodyPr>
            <a:normAutofit/>
          </a:bodyPr>
          <a:lstStyle/>
          <a:p>
            <a:pPr eaLnBrk="1" hangingPunct="1"/>
            <a:r>
              <a:rPr lang="pt-PT" sz="2400" b="1" dirty="0">
                <a:solidFill>
                  <a:schemeClr val="bg1"/>
                </a:solidFill>
                <a:latin typeface="Garamond" charset="0"/>
              </a:rPr>
              <a:t>- </a:t>
            </a:r>
            <a:r>
              <a:rPr lang="pt-PT" sz="2400" b="1" dirty="0">
                <a:solidFill>
                  <a:srgbClr val="002060"/>
                </a:solidFill>
                <a:latin typeface="Garamond" charset="0"/>
              </a:rPr>
              <a:t>Blocos de código</a:t>
            </a:r>
          </a:p>
        </p:txBody>
      </p:sp>
      <p:sp>
        <p:nvSpPr>
          <p:cNvPr id="22532" name="Rectangle 3"/>
          <p:cNvSpPr>
            <a:spLocks noGrp="1" noChangeArrowheads="1"/>
          </p:cNvSpPr>
          <p:nvPr>
            <p:ph type="body" idx="1"/>
          </p:nvPr>
        </p:nvSpPr>
        <p:spPr>
          <a:xfrm>
            <a:off x="1752600" y="1219200"/>
            <a:ext cx="8305800" cy="4953000"/>
          </a:xfrm>
        </p:spPr>
        <p:txBody>
          <a:bodyPr>
            <a:noAutofit/>
          </a:bodyPr>
          <a:lstStyle/>
          <a:p>
            <a:pPr eaLnBrk="1" hangingPunct="1">
              <a:lnSpc>
                <a:spcPct val="140000"/>
              </a:lnSpc>
              <a:buSzPct val="100000"/>
              <a:buFont typeface="Wingdings" charset="2"/>
              <a:buChar char=""/>
            </a:pPr>
            <a:r>
              <a:rPr lang="pt-PT" sz="1600" dirty="0">
                <a:latin typeface="Arial" panose="020B0604020202020204" pitchFamily="34" charset="0"/>
                <a:cs typeface="Arial" panose="020B0604020202020204" pitchFamily="34" charset="0"/>
              </a:rPr>
              <a:t>A unidade básica em PL/SQL é o </a:t>
            </a:r>
            <a:r>
              <a:rPr lang="pt-PT" sz="1600" b="1" dirty="0" err="1">
                <a:latin typeface="Arial" panose="020B0604020202020204" pitchFamily="34" charset="0"/>
                <a:cs typeface="Arial" panose="020B0604020202020204" pitchFamily="34" charset="0"/>
              </a:rPr>
              <a:t>Block</a:t>
            </a:r>
            <a:r>
              <a:rPr lang="pt-PT" sz="1600" b="1" dirty="0">
                <a:latin typeface="Arial" panose="020B0604020202020204" pitchFamily="34" charset="0"/>
                <a:cs typeface="Arial" panose="020B0604020202020204" pitchFamily="34" charset="0"/>
              </a:rPr>
              <a:t>. </a:t>
            </a:r>
            <a:r>
              <a:rPr lang="pt-PT" sz="1600" dirty="0">
                <a:latin typeface="Arial" panose="020B0604020202020204" pitchFamily="34" charset="0"/>
                <a:cs typeface="Arial" panose="020B0604020202020204" pitchFamily="34" charset="0"/>
              </a:rPr>
              <a:t>Há vários tipos de </a:t>
            </a:r>
            <a:r>
              <a:rPr lang="pt-PT" sz="1600" dirty="0" err="1">
                <a:latin typeface="Arial" panose="020B0604020202020204" pitchFamily="34" charset="0"/>
                <a:cs typeface="Arial" panose="020B0604020202020204" pitchFamily="34" charset="0"/>
              </a:rPr>
              <a:t>blocks</a:t>
            </a:r>
            <a:r>
              <a:rPr lang="pt-PT" sz="1600" dirty="0">
                <a:latin typeface="Arial" panose="020B0604020202020204" pitchFamily="34" charset="0"/>
                <a:cs typeface="Arial" panose="020B0604020202020204" pitchFamily="34" charset="0"/>
              </a:rPr>
              <a:t>:</a:t>
            </a:r>
          </a:p>
          <a:p>
            <a:pPr eaLnBrk="1" hangingPunct="1">
              <a:lnSpc>
                <a:spcPct val="140000"/>
              </a:lnSpc>
              <a:buSzPct val="100000"/>
              <a:buFont typeface="Wingdings" charset="2"/>
              <a:buChar char=""/>
            </a:pPr>
            <a:endParaRPr lang="pt-PT" sz="1600" dirty="0">
              <a:latin typeface="Arial" panose="020B0604020202020204" pitchFamily="34" charset="0"/>
              <a:cs typeface="Arial" panose="020B0604020202020204" pitchFamily="34" charset="0"/>
            </a:endParaRPr>
          </a:p>
          <a:p>
            <a:pPr lvl="1" eaLnBrk="1" hangingPunct="1">
              <a:lnSpc>
                <a:spcPct val="140000"/>
              </a:lnSpc>
              <a:buSzPct val="100000"/>
              <a:buFont typeface="Wingdings" charset="2"/>
              <a:buChar char="Ø"/>
            </a:pPr>
            <a:r>
              <a:rPr lang="pt-PT" sz="1600" b="1" i="1" dirty="0" err="1">
                <a:latin typeface="Arial" panose="020B0604020202020204" pitchFamily="34" charset="0"/>
                <a:cs typeface="Arial" panose="020B0604020202020204" pitchFamily="34" charset="0"/>
              </a:rPr>
              <a:t>Anonymous</a:t>
            </a:r>
            <a:r>
              <a:rPr lang="pt-PT" sz="1600" b="1" i="1" dirty="0">
                <a:latin typeface="Arial" panose="020B0604020202020204" pitchFamily="34" charset="0"/>
                <a:cs typeface="Arial" panose="020B0604020202020204" pitchFamily="34" charset="0"/>
              </a:rPr>
              <a:t> </a:t>
            </a:r>
            <a:r>
              <a:rPr lang="pt-PT" sz="1600" b="1" i="1" dirty="0" err="1">
                <a:latin typeface="Arial" panose="020B0604020202020204" pitchFamily="34" charset="0"/>
                <a:cs typeface="Arial" panose="020B0604020202020204" pitchFamily="34" charset="0"/>
              </a:rPr>
              <a:t>Blocks</a:t>
            </a:r>
            <a:r>
              <a:rPr lang="pt-PT" sz="1600" dirty="0">
                <a:latin typeface="Arial" panose="020B0604020202020204" pitchFamily="34" charset="0"/>
                <a:cs typeface="Arial" panose="020B0604020202020204" pitchFamily="34" charset="0"/>
              </a:rPr>
              <a:t>: não têm nome (como os </a:t>
            </a:r>
            <a:r>
              <a:rPr lang="pt-PT" sz="1600" i="1" dirty="0">
                <a:latin typeface="Arial" panose="020B0604020202020204" pitchFamily="34" charset="0"/>
                <a:cs typeface="Arial" panose="020B0604020202020204" pitchFamily="34" charset="0"/>
              </a:rPr>
              <a:t>scripts</a:t>
            </a:r>
            <a:r>
              <a:rPr lang="pt-PT" sz="1600" dirty="0">
                <a:latin typeface="Arial" panose="020B0604020202020204" pitchFamily="34" charset="0"/>
                <a:cs typeface="Arial" panose="020B0604020202020204" pitchFamily="34" charset="0"/>
              </a:rPr>
              <a:t>). Normalmente são construídos dinamicamente e executados apenas uma vez.</a:t>
            </a:r>
          </a:p>
          <a:p>
            <a:pPr lvl="1" eaLnBrk="1" hangingPunct="1">
              <a:lnSpc>
                <a:spcPct val="140000"/>
              </a:lnSpc>
              <a:buSzPct val="100000"/>
              <a:buFont typeface="Wingdings" charset="2"/>
              <a:buChar char="Ø"/>
            </a:pPr>
            <a:endParaRPr lang="pt-PT" sz="1600" dirty="0">
              <a:latin typeface="Arial" panose="020B0604020202020204" pitchFamily="34" charset="0"/>
              <a:cs typeface="Arial" panose="020B0604020202020204" pitchFamily="34" charset="0"/>
            </a:endParaRPr>
          </a:p>
          <a:p>
            <a:pPr lvl="1" eaLnBrk="1" hangingPunct="1">
              <a:lnSpc>
                <a:spcPct val="140000"/>
              </a:lnSpc>
              <a:buSzPct val="100000"/>
              <a:buFont typeface="Wingdings" charset="2"/>
              <a:buChar char="Ø"/>
            </a:pPr>
            <a:r>
              <a:rPr lang="pt-PT" sz="1600" b="1" i="1" dirty="0" err="1">
                <a:latin typeface="Arial" panose="020B0604020202020204" pitchFamily="34" charset="0"/>
                <a:cs typeface="Arial" panose="020B0604020202020204" pitchFamily="34" charset="0"/>
              </a:rPr>
              <a:t>Named</a:t>
            </a:r>
            <a:r>
              <a:rPr lang="pt-PT" sz="1600" b="1" i="1" dirty="0">
                <a:latin typeface="Arial" panose="020B0604020202020204" pitchFamily="34" charset="0"/>
                <a:cs typeface="Arial" panose="020B0604020202020204" pitchFamily="34" charset="0"/>
              </a:rPr>
              <a:t> </a:t>
            </a:r>
            <a:r>
              <a:rPr lang="pt-PT" sz="1600" b="1" i="1" dirty="0" err="1">
                <a:latin typeface="Arial" panose="020B0604020202020204" pitchFamily="34" charset="0"/>
                <a:cs typeface="Arial" panose="020B0604020202020204" pitchFamily="34" charset="0"/>
              </a:rPr>
              <a:t>Blocks</a:t>
            </a:r>
            <a:r>
              <a:rPr lang="pt-PT" sz="1600" b="1" dirty="0">
                <a:latin typeface="Arial" panose="020B0604020202020204" pitchFamily="34" charset="0"/>
                <a:cs typeface="Arial" panose="020B0604020202020204" pitchFamily="34" charset="0"/>
              </a:rPr>
              <a:t>: </a:t>
            </a:r>
            <a:r>
              <a:rPr lang="pt-PT" sz="1600" dirty="0">
                <a:latin typeface="Arial" panose="020B0604020202020204" pitchFamily="34" charset="0"/>
                <a:cs typeface="Arial" panose="020B0604020202020204" pitchFamily="34" charset="0"/>
              </a:rPr>
              <a:t>semelhantes aos anónimos mas com um nome; podem ser invocados e reutilizados.</a:t>
            </a:r>
          </a:p>
          <a:p>
            <a:pPr marL="812800" lvl="2" indent="-190500">
              <a:lnSpc>
                <a:spcPct val="140000"/>
              </a:lnSpc>
              <a:buSzPct val="100000"/>
              <a:buFont typeface="Wingdings" charset="2"/>
              <a:buChar char="Ø"/>
            </a:pPr>
            <a:r>
              <a:rPr lang="pt-PT" sz="1600" b="1" dirty="0">
                <a:latin typeface="Arial" panose="020B0604020202020204" pitchFamily="34" charset="0"/>
                <a:cs typeface="Arial" panose="020B0604020202020204" pitchFamily="34" charset="0"/>
              </a:rPr>
              <a:t>Subprogramas</a:t>
            </a:r>
            <a:r>
              <a:rPr lang="pt-PT" sz="1600" dirty="0">
                <a:latin typeface="Arial" panose="020B0604020202020204" pitchFamily="34" charset="0"/>
                <a:cs typeface="Arial" panose="020B0604020202020204" pitchFamily="34" charset="0"/>
              </a:rPr>
              <a:t>. São </a:t>
            </a:r>
            <a:r>
              <a:rPr lang="pt-PT" sz="1600" i="1" dirty="0" err="1">
                <a:latin typeface="Arial" panose="020B0604020202020204" pitchFamily="34" charset="0"/>
                <a:cs typeface="Arial" panose="020B0604020202020204" pitchFamily="34" charset="0"/>
              </a:rPr>
              <a:t>procedures</a:t>
            </a:r>
            <a:r>
              <a:rPr lang="pt-PT" sz="1600" dirty="0">
                <a:latin typeface="Arial" panose="020B0604020202020204" pitchFamily="34" charset="0"/>
                <a:cs typeface="Arial" panose="020B0604020202020204" pitchFamily="34" charset="0"/>
              </a:rPr>
              <a:t> e </a:t>
            </a:r>
            <a:r>
              <a:rPr lang="pt-PT" sz="1600" i="1" dirty="0" err="1">
                <a:latin typeface="Arial" panose="020B0604020202020204" pitchFamily="34" charset="0"/>
                <a:cs typeface="Arial" panose="020B0604020202020204" pitchFamily="34" charset="0"/>
              </a:rPr>
              <a:t>functions</a:t>
            </a:r>
            <a:r>
              <a:rPr lang="pt-PT" sz="1600" dirty="0">
                <a:latin typeface="Arial" panose="020B0604020202020204" pitchFamily="34" charset="0"/>
                <a:cs typeface="Arial" panose="020B0604020202020204" pitchFamily="34" charset="0"/>
              </a:rPr>
              <a:t> que são guardados na BD. </a:t>
            </a:r>
            <a:r>
              <a:rPr lang="pt-PT" sz="1600" b="1" dirty="0">
                <a:solidFill>
                  <a:srgbClr val="FF0000"/>
                </a:solidFill>
                <a:latin typeface="Arial" panose="020B0604020202020204" pitchFamily="34" charset="0"/>
                <a:cs typeface="Arial" panose="020B0604020202020204" pitchFamily="34" charset="0"/>
              </a:rPr>
              <a:t>Os subprogramas (</a:t>
            </a:r>
            <a:r>
              <a:rPr lang="pt-PT" sz="1600" b="1" i="1" dirty="0" err="1">
                <a:solidFill>
                  <a:srgbClr val="FF0000"/>
                </a:solidFill>
                <a:latin typeface="Arial" panose="020B0604020202020204" pitchFamily="34" charset="0"/>
                <a:cs typeface="Arial" panose="020B0604020202020204" pitchFamily="34" charset="0"/>
              </a:rPr>
              <a:t>procedure</a:t>
            </a:r>
            <a:r>
              <a:rPr lang="pt-PT" sz="1600" b="1" dirty="0">
                <a:solidFill>
                  <a:srgbClr val="FF0000"/>
                </a:solidFill>
                <a:latin typeface="Arial" panose="020B0604020202020204" pitchFamily="34" charset="0"/>
                <a:cs typeface="Arial" panose="020B0604020202020204" pitchFamily="34" charset="0"/>
              </a:rPr>
              <a:t> </a:t>
            </a:r>
            <a:r>
              <a:rPr lang="pt-PT" sz="1600" b="1" i="1" dirty="0">
                <a:solidFill>
                  <a:srgbClr val="FF0000"/>
                </a:solidFill>
                <a:latin typeface="Arial" panose="020B0604020202020204" pitchFamily="34" charset="0"/>
                <a:cs typeface="Arial" panose="020B0604020202020204" pitchFamily="34" charset="0"/>
              </a:rPr>
              <a:t>ou</a:t>
            </a:r>
            <a:r>
              <a:rPr lang="pt-PT" sz="1600" b="1" dirty="0">
                <a:solidFill>
                  <a:srgbClr val="FF0000"/>
                </a:solidFill>
                <a:latin typeface="Arial" panose="020B0604020202020204" pitchFamily="34" charset="0"/>
                <a:cs typeface="Arial" panose="020B0604020202020204" pitchFamily="34" charset="0"/>
              </a:rPr>
              <a:t> </a:t>
            </a:r>
            <a:r>
              <a:rPr lang="pt-PT" sz="1600" b="1" i="1" dirty="0" err="1">
                <a:solidFill>
                  <a:srgbClr val="FF0000"/>
                </a:solidFill>
                <a:latin typeface="Arial" panose="020B0604020202020204" pitchFamily="34" charset="0"/>
                <a:cs typeface="Arial" panose="020B0604020202020204" pitchFamily="34" charset="0"/>
              </a:rPr>
              <a:t>function</a:t>
            </a:r>
            <a:r>
              <a:rPr lang="pt-PT" sz="1600" b="1" dirty="0">
                <a:solidFill>
                  <a:srgbClr val="FF0000"/>
                </a:solidFill>
                <a:latin typeface="Arial" panose="020B0604020202020204" pitchFamily="34" charset="0"/>
                <a:cs typeface="Arial" panose="020B0604020202020204" pitchFamily="34" charset="0"/>
              </a:rPr>
              <a:t>) são executados explicitamente quando invocados</a:t>
            </a:r>
            <a:r>
              <a:rPr lang="pt-PT" sz="1600" b="1" i="1" dirty="0">
                <a:solidFill>
                  <a:srgbClr val="FF0000"/>
                </a:solidFill>
                <a:latin typeface="Arial" panose="020B0604020202020204" pitchFamily="34" charset="0"/>
                <a:cs typeface="Arial" panose="020B0604020202020204" pitchFamily="34" charset="0"/>
              </a:rPr>
              <a:t>.</a:t>
            </a:r>
          </a:p>
          <a:p>
            <a:pPr marL="812800" lvl="2" indent="-190500">
              <a:lnSpc>
                <a:spcPct val="140000"/>
              </a:lnSpc>
              <a:buSzPct val="100000"/>
              <a:buFont typeface="Wingdings" charset="2"/>
              <a:buChar char="Ø"/>
            </a:pPr>
            <a:r>
              <a:rPr lang="pt-PT" sz="1600" b="1" dirty="0" err="1">
                <a:latin typeface="Arial" panose="020B0604020202020204" pitchFamily="34" charset="0"/>
                <a:cs typeface="Arial" panose="020B0604020202020204" pitchFamily="34" charset="0"/>
              </a:rPr>
              <a:t>Trigger</a:t>
            </a:r>
            <a:r>
              <a:rPr lang="pt-PT" sz="1600" dirty="0" err="1">
                <a:latin typeface="Arial" panose="020B0604020202020204" pitchFamily="34" charset="0"/>
                <a:cs typeface="Arial" panose="020B0604020202020204" pitchFamily="34" charset="0"/>
              </a:rPr>
              <a:t>s</a:t>
            </a:r>
            <a:r>
              <a:rPr lang="pt-PT" sz="1600" dirty="0">
                <a:latin typeface="Arial" panose="020B0604020202020204" pitchFamily="34" charset="0"/>
                <a:cs typeface="Arial" panose="020B0604020202020204" pitchFamily="34" charset="0"/>
              </a:rPr>
              <a:t>: São  também guardados na BD. </a:t>
            </a:r>
            <a:r>
              <a:rPr lang="pt-PT" sz="1600" b="1" dirty="0">
                <a:solidFill>
                  <a:srgbClr val="FF0000"/>
                </a:solidFill>
                <a:latin typeface="Arial" panose="020B0604020202020204" pitchFamily="34" charset="0"/>
                <a:cs typeface="Arial" panose="020B0604020202020204" pitchFamily="34" charset="0"/>
              </a:rPr>
              <a:t>Os </a:t>
            </a:r>
            <a:r>
              <a:rPr lang="pt-PT" sz="1600" b="1" dirty="0" err="1">
                <a:solidFill>
                  <a:srgbClr val="FF0000"/>
                </a:solidFill>
                <a:latin typeface="Arial" panose="020B0604020202020204" pitchFamily="34" charset="0"/>
                <a:cs typeface="Arial" panose="020B0604020202020204" pitchFamily="34" charset="0"/>
              </a:rPr>
              <a:t>Triggers</a:t>
            </a:r>
            <a:r>
              <a:rPr lang="pt-PT" sz="1600" b="1" dirty="0">
                <a:solidFill>
                  <a:srgbClr val="FF0000"/>
                </a:solidFill>
                <a:latin typeface="Arial" panose="020B0604020202020204" pitchFamily="34" charset="0"/>
                <a:cs typeface="Arial" panose="020B0604020202020204" pitchFamily="34" charset="0"/>
              </a:rPr>
              <a:t> são executados implicitamente quando acontecem determinados eventos na BD (</a:t>
            </a:r>
            <a:r>
              <a:rPr lang="pt-PT" sz="1600" b="1" dirty="0" err="1">
                <a:solidFill>
                  <a:srgbClr val="FF0000"/>
                </a:solidFill>
                <a:latin typeface="Arial" panose="020B0604020202020204" pitchFamily="34" charset="0"/>
                <a:cs typeface="Arial" panose="020B0604020202020204" pitchFamily="34" charset="0"/>
              </a:rPr>
              <a:t>Insert</a:t>
            </a:r>
            <a:r>
              <a:rPr lang="pt-PT" sz="1600" b="1" dirty="0">
                <a:solidFill>
                  <a:srgbClr val="FF0000"/>
                </a:solidFill>
                <a:latin typeface="Arial" panose="020B0604020202020204" pitchFamily="34" charset="0"/>
                <a:cs typeface="Arial" panose="020B0604020202020204" pitchFamily="34" charset="0"/>
              </a:rPr>
              <a:t>, </a:t>
            </a:r>
            <a:r>
              <a:rPr lang="pt-PT" sz="1600" b="1" dirty="0" err="1">
                <a:solidFill>
                  <a:srgbClr val="FF0000"/>
                </a:solidFill>
                <a:latin typeface="Arial" panose="020B0604020202020204" pitchFamily="34" charset="0"/>
                <a:cs typeface="Arial" panose="020B0604020202020204" pitchFamily="34" charset="0"/>
              </a:rPr>
              <a:t>Update</a:t>
            </a:r>
            <a:r>
              <a:rPr lang="pt-PT" sz="1600" b="1" dirty="0">
                <a:solidFill>
                  <a:srgbClr val="FF0000"/>
                </a:solidFill>
                <a:latin typeface="Arial" panose="020B0604020202020204" pitchFamily="34" charset="0"/>
                <a:cs typeface="Arial" panose="020B0604020202020204" pitchFamily="34" charset="0"/>
              </a:rPr>
              <a:t> e Delete)</a:t>
            </a:r>
          </a:p>
        </p:txBody>
      </p:sp>
      <p:sp>
        <p:nvSpPr>
          <p:cNvPr id="2" name="TextBox 1">
            <a:extLst>
              <a:ext uri="{FF2B5EF4-FFF2-40B4-BE49-F238E27FC236}">
                <a16:creationId xmlns:a16="http://schemas.microsoft.com/office/drawing/2014/main" id="{250910E1-82B3-46F2-8952-D527BBD98030}"/>
              </a:ext>
            </a:extLst>
          </p:cNvPr>
          <p:cNvSpPr txBox="1"/>
          <p:nvPr/>
        </p:nvSpPr>
        <p:spPr>
          <a:xfrm>
            <a:off x="2590801" y="2551837"/>
            <a:ext cx="6629399" cy="2308324"/>
          </a:xfrm>
          <a:prstGeom prst="rect">
            <a:avLst/>
          </a:prstGeom>
          <a:solidFill>
            <a:srgbClr val="FFC000"/>
          </a:solidFill>
          <a:ln>
            <a:solidFill>
              <a:srgbClr val="002060"/>
            </a:solidFill>
          </a:ln>
        </p:spPr>
        <p:txBody>
          <a:bodyPr wrap="square" rtlCol="0">
            <a:spAutoFit/>
          </a:bodyPr>
          <a:lstStyle/>
          <a:p>
            <a:r>
              <a:rPr lang="en-GB" dirty="0"/>
              <a:t>A </a:t>
            </a:r>
            <a:r>
              <a:rPr lang="en-GB" b="1" dirty="0"/>
              <a:t>PACKAGE</a:t>
            </a:r>
            <a:r>
              <a:rPr lang="en-GB" dirty="0"/>
              <a:t> is a schema object that groups logically related PL/SQL types, items, and subprograms.</a:t>
            </a:r>
          </a:p>
          <a:p>
            <a:endParaRPr lang="en-GB" dirty="0"/>
          </a:p>
          <a:p>
            <a:r>
              <a:rPr lang="en-GB" dirty="0"/>
              <a:t>Use packages when writing a set of related subprograms that form an application programming interface (API) that you or others might reuse.</a:t>
            </a:r>
          </a:p>
          <a:p>
            <a:endParaRPr lang="en-GB" dirty="0"/>
          </a:p>
          <a:p>
            <a:r>
              <a:rPr lang="en-GB" dirty="0"/>
              <a:t>Packages have two parts: a specification (interface) and a body.</a:t>
            </a:r>
          </a:p>
        </p:txBody>
      </p:sp>
    </p:spTree>
    <p:extLst>
      <p:ext uri="{BB962C8B-B14F-4D97-AF65-F5344CB8AC3E}">
        <p14:creationId xmlns:p14="http://schemas.microsoft.com/office/powerpoint/2010/main" val="336235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59923" y="228600"/>
            <a:ext cx="8555477" cy="609600"/>
          </a:xfrm>
        </p:spPr>
        <p:txBody>
          <a:bodyPr>
            <a:normAutofit/>
          </a:bodyPr>
          <a:lstStyle/>
          <a:p>
            <a:r>
              <a:rPr lang="pt-PT" sz="2400" b="1" dirty="0">
                <a:solidFill>
                  <a:srgbClr val="002060"/>
                </a:solidFill>
                <a:latin typeface="Garamond" charset="0"/>
              </a:rPr>
              <a:t>- Estrutura de um bloco anónimo</a:t>
            </a:r>
          </a:p>
        </p:txBody>
      </p:sp>
      <p:sp>
        <p:nvSpPr>
          <p:cNvPr id="23556" name="Rectangle 3"/>
          <p:cNvSpPr>
            <a:spLocks noGrp="1" noChangeArrowheads="1"/>
          </p:cNvSpPr>
          <p:nvPr>
            <p:ph type="body" idx="1"/>
          </p:nvPr>
        </p:nvSpPr>
        <p:spPr>
          <a:xfrm>
            <a:off x="1600200" y="3708400"/>
            <a:ext cx="8763000" cy="4445000"/>
          </a:xfrm>
        </p:spPr>
        <p:txBody>
          <a:bodyPr>
            <a:noAutofit/>
          </a:bodyPr>
          <a:lstStyle/>
          <a:p>
            <a:pPr eaLnBrk="1" hangingPunct="1">
              <a:lnSpc>
                <a:spcPct val="100000"/>
              </a:lnSpc>
              <a:buFont typeface="Wingdings" charset="0"/>
              <a:buNone/>
            </a:pPr>
            <a:endParaRPr lang="pt-PT" sz="1000" dirty="0">
              <a:latin typeface="Arial" panose="020B0604020202020204" pitchFamily="34" charset="0"/>
              <a:cs typeface="Arial" panose="020B0604020202020204" pitchFamily="34" charset="0"/>
            </a:endParaRPr>
          </a:p>
          <a:p>
            <a:pPr lvl="1">
              <a:lnSpc>
                <a:spcPct val="140000"/>
              </a:lnSpc>
              <a:buSzPct val="100000"/>
              <a:buFont typeface="Wingdings" charset="2"/>
              <a:buChar char="Ø"/>
            </a:pPr>
            <a:r>
              <a:rPr lang="pt-PT" sz="1600" dirty="0">
                <a:latin typeface="Arial" panose="020B0604020202020204" pitchFamily="34" charset="0"/>
                <a:cs typeface="Arial" panose="020B0604020202020204" pitchFamily="34" charset="0"/>
              </a:rPr>
              <a:t>Os blocos podem ser encadeados</a:t>
            </a:r>
          </a:p>
          <a:p>
            <a:pPr lvl="1">
              <a:lnSpc>
                <a:spcPct val="140000"/>
              </a:lnSpc>
              <a:buSzPct val="100000"/>
              <a:buFont typeface="Wingdings" charset="2"/>
              <a:buChar char="Ø"/>
            </a:pPr>
            <a:r>
              <a:rPr lang="pt-PT" sz="1600" dirty="0">
                <a:latin typeface="Arial" panose="020B0604020202020204" pitchFamily="34" charset="0"/>
                <a:cs typeface="Arial" panose="020B0604020202020204" pitchFamily="34" charset="0"/>
              </a:rPr>
              <a:t>Os elementos BEGIN e END são obrigatórios e delimitam o conjunto de ações a efetuar.</a:t>
            </a:r>
          </a:p>
          <a:p>
            <a:pPr lvl="1">
              <a:lnSpc>
                <a:spcPct val="140000"/>
              </a:lnSpc>
              <a:buSzPct val="100000"/>
              <a:buFont typeface="Wingdings" charset="2"/>
              <a:buChar char="Ø"/>
            </a:pPr>
            <a:r>
              <a:rPr lang="pt-PT" sz="1600" dirty="0">
                <a:latin typeface="Arial" panose="020B0604020202020204" pitchFamily="34" charset="0"/>
                <a:cs typeface="Arial" panose="020B0604020202020204" pitchFamily="34" charset="0"/>
              </a:rPr>
              <a:t>A secção DECLARE é opcional e é utilizada para definir objetos de PL/SQL, tais como as variáveis referenciadas no bloco</a:t>
            </a:r>
          </a:p>
          <a:p>
            <a:pPr lvl="1">
              <a:lnSpc>
                <a:spcPct val="140000"/>
              </a:lnSpc>
              <a:buSzPct val="100000"/>
              <a:buFont typeface="Wingdings" charset="2"/>
              <a:buChar char="Ø"/>
            </a:pPr>
            <a:r>
              <a:rPr lang="pt-PT" sz="1600" dirty="0">
                <a:latin typeface="Arial" panose="020B0604020202020204" pitchFamily="34" charset="0"/>
                <a:cs typeface="Arial" panose="020B0604020202020204" pitchFamily="34" charset="0"/>
              </a:rPr>
              <a:t>Variáveis declaradas num bloco são visíveis nos seus (</a:t>
            </a:r>
            <a:r>
              <a:rPr lang="pt-PT" sz="1600" dirty="0" err="1">
                <a:latin typeface="Arial" panose="020B0604020202020204" pitchFamily="34" charset="0"/>
                <a:cs typeface="Arial" panose="020B0604020202020204" pitchFamily="34" charset="0"/>
              </a:rPr>
              <a:t>sub</a:t>
            </a:r>
            <a:r>
              <a:rPr lang="pt-PT" sz="1600" dirty="0">
                <a:latin typeface="Arial" panose="020B0604020202020204" pitchFamily="34" charset="0"/>
                <a:cs typeface="Arial" panose="020B0604020202020204" pitchFamily="34" charset="0"/>
              </a:rPr>
              <a:t>) blocos internos</a:t>
            </a:r>
          </a:p>
          <a:p>
            <a:pPr lvl="1">
              <a:lnSpc>
                <a:spcPct val="140000"/>
              </a:lnSpc>
              <a:buSzPct val="100000"/>
              <a:buFont typeface="Wingdings" charset="2"/>
              <a:buChar char="Ø"/>
            </a:pPr>
            <a:r>
              <a:rPr lang="pt-PT" sz="1600" dirty="0">
                <a:latin typeface="Arial" panose="020B0604020202020204" pitchFamily="34" charset="0"/>
                <a:cs typeface="Arial" panose="020B0604020202020204" pitchFamily="34" charset="0"/>
              </a:rPr>
              <a:t>A secção EXCEPTION é opcional e é utilizada para captar exceções, e definir ações a tomar quando estas ocorrem</a:t>
            </a:r>
          </a:p>
          <a:p>
            <a:pPr lvl="1">
              <a:lnSpc>
                <a:spcPct val="140000"/>
              </a:lnSpc>
              <a:buSzPct val="100000"/>
              <a:buFont typeface="Wingdings" charset="2"/>
              <a:buChar char="Ø"/>
            </a:pPr>
            <a:r>
              <a:rPr lang="pt-PT" sz="1600" dirty="0">
                <a:latin typeface="Arial" panose="020B0604020202020204" pitchFamily="34" charset="0"/>
                <a:cs typeface="Arial" panose="020B0604020202020204" pitchFamily="34" charset="0"/>
              </a:rPr>
              <a:t>Todas as instruções PL/SQL terminam com ponto e vírgula.</a:t>
            </a:r>
          </a:p>
        </p:txBody>
      </p:sp>
      <p:sp>
        <p:nvSpPr>
          <p:cNvPr id="3" name="Rectangle 2">
            <a:extLst>
              <a:ext uri="{FF2B5EF4-FFF2-40B4-BE49-F238E27FC236}">
                <a16:creationId xmlns:a16="http://schemas.microsoft.com/office/drawing/2014/main" id="{817EC7B4-F2F0-BF40-A017-AA993DE95A47}"/>
              </a:ext>
            </a:extLst>
          </p:cNvPr>
          <p:cNvSpPr/>
          <p:nvPr/>
        </p:nvSpPr>
        <p:spPr>
          <a:xfrm>
            <a:off x="2914650" y="1066801"/>
            <a:ext cx="6210300" cy="2632003"/>
          </a:xfrm>
          <a:prstGeom prst="rect">
            <a:avLst/>
          </a:prstGeom>
          <a:solidFill>
            <a:schemeClr val="bg1">
              <a:lumMod val="95000"/>
            </a:schemeClr>
          </a:solidFill>
        </p:spPr>
        <p:txBody>
          <a:bodyPr wrap="square">
            <a:spAutoFit/>
          </a:bodyPr>
          <a:lstStyle/>
          <a:p>
            <a:pPr marL="711200">
              <a:lnSpc>
                <a:spcPct val="150000"/>
              </a:lnSpc>
            </a:pPr>
            <a:r>
              <a:rPr lang="pt-PT" sz="1600" b="1" dirty="0">
                <a:solidFill>
                  <a:srgbClr val="FF0000"/>
                </a:solidFill>
                <a:latin typeface="Arial" panose="020B0604020202020204" pitchFamily="34" charset="0"/>
                <a:cs typeface="Arial" panose="020B0604020202020204" pitchFamily="34" charset="0"/>
              </a:rPr>
              <a:t>DECLARE</a:t>
            </a:r>
          </a:p>
          <a:p>
            <a:pPr marL="711200">
              <a:lnSpc>
                <a:spcPct val="150000"/>
              </a:lnSpc>
            </a:pPr>
            <a:r>
              <a:rPr lang="pt-PT" sz="1600" dirty="0">
                <a:latin typeface="Arial" panose="020B0604020202020204" pitchFamily="34" charset="0"/>
                <a:cs typeface="Arial" panose="020B0604020202020204" pitchFamily="34" charset="0"/>
              </a:rPr>
              <a:t>  --Definição de objetos PL/SQL a utilizar dentro do bloco.</a:t>
            </a:r>
          </a:p>
          <a:p>
            <a:pPr marL="711200">
              <a:lnSpc>
                <a:spcPct val="150000"/>
              </a:lnSpc>
            </a:pPr>
            <a:r>
              <a:rPr lang="pt-PT" sz="1600" b="1" dirty="0">
                <a:solidFill>
                  <a:srgbClr val="FF0000"/>
                </a:solidFill>
                <a:latin typeface="Arial" panose="020B0604020202020204" pitchFamily="34" charset="0"/>
                <a:cs typeface="Arial" panose="020B0604020202020204" pitchFamily="34" charset="0"/>
              </a:rPr>
              <a:t>BEGIN</a:t>
            </a:r>
          </a:p>
          <a:p>
            <a:pPr marL="711200">
              <a:lnSpc>
                <a:spcPct val="150000"/>
              </a:lnSpc>
            </a:pPr>
            <a:r>
              <a:rPr lang="pt-PT" sz="1600" dirty="0">
                <a:latin typeface="Arial" panose="020B0604020202020204" pitchFamily="34" charset="0"/>
                <a:cs typeface="Arial" panose="020B0604020202020204" pitchFamily="34" charset="0"/>
              </a:rPr>
              <a:t>  --Ações executáveis</a:t>
            </a:r>
          </a:p>
          <a:p>
            <a:pPr marL="711200">
              <a:lnSpc>
                <a:spcPct val="150000"/>
              </a:lnSpc>
            </a:pPr>
            <a:r>
              <a:rPr lang="pt-PT" sz="1600" b="1" dirty="0">
                <a:solidFill>
                  <a:srgbClr val="FF0000"/>
                </a:solidFill>
                <a:latin typeface="Arial" panose="020B0604020202020204" pitchFamily="34" charset="0"/>
                <a:cs typeface="Arial" panose="020B0604020202020204" pitchFamily="34" charset="0"/>
              </a:rPr>
              <a:t>EXCEPTION</a:t>
            </a:r>
          </a:p>
          <a:p>
            <a:pPr marL="711200">
              <a:lnSpc>
                <a:spcPct val="150000"/>
              </a:lnSpc>
            </a:pPr>
            <a:r>
              <a:rPr lang="pt-PT" sz="1600" b="1" dirty="0">
                <a:latin typeface="Arial" panose="020B0604020202020204" pitchFamily="34" charset="0"/>
                <a:cs typeface="Arial" panose="020B0604020202020204" pitchFamily="34" charset="0"/>
              </a:rPr>
              <a:t>  </a:t>
            </a:r>
            <a:r>
              <a:rPr lang="pt-PT" sz="1600" dirty="0">
                <a:latin typeface="Arial" panose="020B0604020202020204" pitchFamily="34" charset="0"/>
                <a:cs typeface="Arial" panose="020B0604020202020204" pitchFamily="34" charset="0"/>
              </a:rPr>
              <a:t>--Processamento de exceções</a:t>
            </a:r>
            <a:r>
              <a:rPr lang="pt-PT" sz="1600" b="1" dirty="0">
                <a:latin typeface="Arial" panose="020B0604020202020204" pitchFamily="34" charset="0"/>
                <a:cs typeface="Arial" panose="020B0604020202020204" pitchFamily="34" charset="0"/>
              </a:rPr>
              <a:t>.</a:t>
            </a:r>
          </a:p>
          <a:p>
            <a:pPr marL="711200">
              <a:lnSpc>
                <a:spcPct val="150000"/>
              </a:lnSpc>
            </a:pPr>
            <a:r>
              <a:rPr lang="pt-PT" sz="1600" b="1" dirty="0">
                <a:solidFill>
                  <a:srgbClr val="FF0000"/>
                </a:solidFill>
                <a:latin typeface="Arial" panose="020B0604020202020204" pitchFamily="34" charset="0"/>
                <a:cs typeface="Arial" panose="020B0604020202020204" pitchFamily="34" charset="0"/>
              </a:rPr>
              <a:t>END;</a:t>
            </a:r>
          </a:p>
        </p:txBody>
      </p:sp>
    </p:spTree>
    <p:extLst>
      <p:ext uri="{BB962C8B-B14F-4D97-AF65-F5344CB8AC3E}">
        <p14:creationId xmlns:p14="http://schemas.microsoft.com/office/powerpoint/2010/main" val="2927988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109077"/>
            <a:ext cx="8229600" cy="5367923"/>
          </a:xfrm>
        </p:spPr>
        <p:txBody>
          <a:bodyPr>
            <a:normAutofit/>
          </a:bodyPr>
          <a:lstStyle/>
          <a:p>
            <a:pPr marL="0" indent="0">
              <a:lnSpc>
                <a:spcPct val="50000"/>
              </a:lnSpc>
              <a:buSzPct val="100000"/>
              <a:buNone/>
            </a:pPr>
            <a:endParaRPr lang="pt-PT" sz="1600" dirty="0">
              <a:latin typeface="Calibri"/>
              <a:cs typeface="Calibri"/>
            </a:endParaRPr>
          </a:p>
          <a:p>
            <a:pPr>
              <a:buSzPct val="100000"/>
              <a:buFont typeface="Wingdings" pitchFamily="2" charset="2"/>
              <a:buChar char="v"/>
            </a:pPr>
            <a:r>
              <a:rPr lang="en-US" sz="1600" i="1" dirty="0">
                <a:solidFill>
                  <a:srgbClr val="000000"/>
                </a:solidFill>
                <a:latin typeface="Arial" panose="020B0604020202020204" pitchFamily="34" charset="0"/>
                <a:cs typeface="Arial" panose="020B0604020202020204" pitchFamily="34" charset="0"/>
              </a:rPr>
              <a:t> </a:t>
            </a:r>
            <a:r>
              <a:rPr lang="en-US" sz="1600" b="1" i="1" dirty="0">
                <a:solidFill>
                  <a:srgbClr val="000000"/>
                </a:solidFill>
                <a:latin typeface="Arial" panose="020B0604020202020204" pitchFamily="34" charset="0"/>
                <a:cs typeface="Arial" panose="020B0604020202020204" pitchFamily="34" charset="0"/>
              </a:rPr>
              <a:t>DECLARE</a:t>
            </a:r>
          </a:p>
          <a:p>
            <a:pPr indent="190500">
              <a:buNone/>
            </a:pPr>
            <a:r>
              <a:rPr lang="en-US" sz="1600" b="1" i="1" dirty="0">
                <a:solidFill>
                  <a:srgbClr val="000000"/>
                </a:solidFill>
                <a:latin typeface="Arial" panose="020B0604020202020204" pitchFamily="34" charset="0"/>
                <a:cs typeface="Arial" panose="020B0604020202020204" pitchFamily="34" charset="0"/>
              </a:rPr>
              <a:t> identifier</a:t>
            </a:r>
            <a:r>
              <a:rPr lang="en-US" sz="1600" b="1" dirty="0">
                <a:solidFill>
                  <a:srgbClr val="000000"/>
                </a:solidFill>
                <a:latin typeface="Arial" panose="020B0604020202020204" pitchFamily="34" charset="0"/>
                <a:cs typeface="Arial" panose="020B0604020202020204" pitchFamily="34" charset="0"/>
              </a:rPr>
              <a:t> [CONSTANT] </a:t>
            </a:r>
            <a:r>
              <a:rPr lang="en-US" sz="1600" b="1" i="1" dirty="0">
                <a:solidFill>
                  <a:srgbClr val="000000"/>
                </a:solidFill>
                <a:latin typeface="Arial" panose="020B0604020202020204" pitchFamily="34" charset="0"/>
                <a:cs typeface="Arial" panose="020B0604020202020204" pitchFamily="34" charset="0"/>
              </a:rPr>
              <a:t>datatype</a:t>
            </a:r>
            <a:r>
              <a:rPr lang="en-US" sz="1600" b="1" dirty="0">
                <a:solidFill>
                  <a:srgbClr val="000000"/>
                </a:solidFill>
                <a:latin typeface="Arial" panose="020B0604020202020204" pitchFamily="34" charset="0"/>
                <a:cs typeface="Arial" panose="020B0604020202020204" pitchFamily="34" charset="0"/>
              </a:rPr>
              <a:t> [NOT NULL]    [:= | DEFAULT </a:t>
            </a:r>
            <a:r>
              <a:rPr lang="en-US" sz="1600" b="1" i="1" dirty="0">
                <a:solidFill>
                  <a:srgbClr val="000000"/>
                </a:solidFill>
                <a:latin typeface="Arial" panose="020B0604020202020204" pitchFamily="34" charset="0"/>
                <a:cs typeface="Arial" panose="020B0604020202020204" pitchFamily="34" charset="0"/>
              </a:rPr>
              <a:t>expr</a:t>
            </a:r>
            <a:r>
              <a:rPr lang="en-US" sz="1600" b="1" dirty="0">
                <a:solidFill>
                  <a:srgbClr val="000000"/>
                </a:solidFill>
                <a:latin typeface="Arial" panose="020B0604020202020204" pitchFamily="34" charset="0"/>
                <a:cs typeface="Arial" panose="020B0604020202020204" pitchFamily="34" charset="0"/>
              </a:rPr>
              <a:t>];</a:t>
            </a:r>
          </a:p>
          <a:p>
            <a:pPr indent="190500">
              <a:lnSpc>
                <a:spcPct val="100000"/>
              </a:lnSpc>
              <a:buNone/>
            </a:pPr>
            <a:endParaRPr lang="en-US" sz="1000" i="1" dirty="0">
              <a:solidFill>
                <a:srgbClr val="000000"/>
              </a:solidFill>
              <a:latin typeface="Arial" panose="020B0604020202020204" pitchFamily="34" charset="0"/>
              <a:cs typeface="Arial" panose="020B0604020202020204" pitchFamily="34" charset="0"/>
            </a:endParaRPr>
          </a:p>
          <a:p>
            <a:pPr lvl="1">
              <a:buSzPct val="100000"/>
              <a:buFont typeface="Wingdings" pitchFamily="2" charset="2"/>
              <a:buChar char="Ø"/>
            </a:pPr>
            <a:r>
              <a:rPr lang="pt-PT" sz="1600" dirty="0">
                <a:latin typeface="Arial" panose="020B0604020202020204" pitchFamily="34" charset="0"/>
                <a:cs typeface="Arial" panose="020B0604020202020204" pitchFamily="34" charset="0"/>
              </a:rPr>
              <a:t>Tipo de dados : SQL, como CHAR, DATE, ...</a:t>
            </a:r>
          </a:p>
          <a:p>
            <a:pPr lvl="1">
              <a:buSzPct val="100000"/>
              <a:buFont typeface="Wingdings" pitchFamily="2" charset="2"/>
              <a:buChar char="Ø"/>
            </a:pPr>
            <a:r>
              <a:rPr lang="pt-PT" sz="1600" dirty="0">
                <a:latin typeface="Arial" panose="020B0604020202020204" pitchFamily="34" charset="0"/>
                <a:cs typeface="Arial" panose="020B0604020202020204" pitchFamily="34" charset="0"/>
              </a:rPr>
              <a:t> Tipo de dados :PL/SQL, como BOOLEAN, BLOB ,</a:t>
            </a:r>
            <a:r>
              <a:rPr lang="en-US" sz="1600" dirty="0">
                <a:latin typeface="Arial" panose="020B0604020202020204" pitchFamily="34" charset="0"/>
                <a:cs typeface="Arial" panose="020B0604020202020204" pitchFamily="34" charset="0"/>
              </a:rPr>
              <a:t> NVARCHAR</a:t>
            </a:r>
          </a:p>
          <a:p>
            <a:pPr marL="342900" lvl="1" indent="0">
              <a:buSzPct val="100000"/>
              <a:buNone/>
            </a:pPr>
            <a:endParaRPr lang="pt-PT" sz="1400" dirty="0">
              <a:latin typeface="Arial" panose="020B0604020202020204" pitchFamily="34" charset="0"/>
              <a:cs typeface="Arial" panose="020B0604020202020204" pitchFamily="34" charset="0"/>
            </a:endParaRPr>
          </a:p>
          <a:p>
            <a:pPr marL="285750" lvl="1" indent="-285750">
              <a:buSzPct val="100000"/>
              <a:buFont typeface="Wingdings" pitchFamily="2" charset="2"/>
              <a:buChar char="v"/>
            </a:pPr>
            <a:r>
              <a:rPr lang="pt-PT" sz="1600" b="1" dirty="0">
                <a:latin typeface="Arial" panose="020B0604020202020204" pitchFamily="34" charset="0"/>
                <a:cs typeface="Arial" panose="020B0604020202020204" pitchFamily="34" charset="0"/>
              </a:rPr>
              <a:t>Tipo de dados pode ser definido indiretamente por via de um dado atributo</a:t>
            </a:r>
          </a:p>
          <a:p>
            <a:pPr marL="857250" lvl="2" indent="-285750">
              <a:buSzPct val="100000"/>
              <a:buFont typeface="Wingdings" pitchFamily="2" charset="2"/>
              <a:buChar char="v"/>
            </a:pPr>
            <a:r>
              <a:rPr lang="pt-PT" sz="1800" dirty="0">
                <a:latin typeface="Arial" panose="020B0604020202020204" pitchFamily="34" charset="0"/>
                <a:cs typeface="Arial" panose="020B0604020202020204" pitchFamily="34" charset="0"/>
              </a:rPr>
              <a:t> </a:t>
            </a:r>
            <a:r>
              <a:rPr lang="pt-PT" sz="1600" dirty="0">
                <a:latin typeface="Arial" panose="020B0604020202020204" pitchFamily="34" charset="0"/>
                <a:cs typeface="Arial" panose="020B0604020202020204" pitchFamily="34" charset="0"/>
              </a:rPr>
              <a:t>os atributos são sinalizados com um sinal de percentagem (%)</a:t>
            </a:r>
          </a:p>
          <a:p>
            <a:pPr marL="857250" lvl="2" indent="-285750">
              <a:buSzPct val="100000"/>
              <a:buFont typeface="Wingdings" pitchFamily="2" charset="2"/>
              <a:buChar char="v"/>
            </a:pPr>
            <a:endParaRPr lang="pt-PT" sz="1400" dirty="0">
              <a:latin typeface="Arial" panose="020B0604020202020204" pitchFamily="34" charset="0"/>
              <a:cs typeface="Arial" panose="020B0604020202020204" pitchFamily="34" charset="0"/>
            </a:endParaRPr>
          </a:p>
          <a:p>
            <a:pPr marL="857250" lvl="2" indent="-285750">
              <a:buSzPct val="100000"/>
              <a:buFont typeface="Wingdings" pitchFamily="2" charset="2"/>
              <a:buChar char="v"/>
            </a:pPr>
            <a:r>
              <a:rPr lang="pt-PT" sz="1600" dirty="0">
                <a:latin typeface="Arial" panose="020B0604020202020204" pitchFamily="34" charset="0"/>
                <a:cs typeface="Arial" panose="020B0604020202020204" pitchFamily="34" charset="0"/>
              </a:rPr>
              <a:t> %TYPE – tipo de dados de um dado atributo</a:t>
            </a:r>
          </a:p>
          <a:p>
            <a:pPr marL="571500" lvl="2" indent="0">
              <a:buSzPct val="100000"/>
              <a:buNone/>
            </a:pPr>
            <a:r>
              <a:rPr lang="pt-PT" sz="200" dirty="0">
                <a:latin typeface="Arial" panose="020B0604020202020204" pitchFamily="34" charset="0"/>
                <a:cs typeface="Arial" panose="020B0604020202020204" pitchFamily="34" charset="0"/>
              </a:rPr>
              <a:t>    </a:t>
            </a:r>
          </a:p>
          <a:p>
            <a:pPr marL="571500" lvl="2" indent="0">
              <a:buSzPct val="100000"/>
              <a:buNone/>
            </a:pPr>
            <a:r>
              <a:rPr lang="en-US" sz="1600" dirty="0">
                <a:solidFill>
                  <a:srgbClr val="000000"/>
                </a:solidFill>
              </a:rPr>
              <a:t> 		</a:t>
            </a:r>
            <a:r>
              <a:rPr lang="en-US" sz="1600" b="1" dirty="0">
                <a:solidFill>
                  <a:srgbClr val="FF0000"/>
                </a:solidFill>
                <a:latin typeface="Arial" panose="020B0604020202020204" pitchFamily="34" charset="0"/>
                <a:cs typeface="Arial" panose="020B0604020202020204" pitchFamily="34" charset="0"/>
              </a:rPr>
              <a:t>Nome	</a:t>
            </a:r>
            <a:r>
              <a:rPr lang="en-US" sz="1600" b="1" dirty="0" err="1">
                <a:solidFill>
                  <a:srgbClr val="FF0000"/>
                </a:solidFill>
                <a:latin typeface="Arial" panose="020B0604020202020204" pitchFamily="34" charset="0"/>
                <a:cs typeface="Arial" panose="020B0604020202020204" pitchFamily="34" charset="0"/>
              </a:rPr>
              <a:t>Aluno.nome%TYPE</a:t>
            </a:r>
            <a:r>
              <a:rPr lang="en-US" sz="1600" b="1" dirty="0">
                <a:solidFill>
                  <a:srgbClr val="FF0000"/>
                </a:solidFill>
                <a:latin typeface="Arial" panose="020B0604020202020204" pitchFamily="34" charset="0"/>
                <a:cs typeface="Arial" panose="020B0604020202020204" pitchFamily="34" charset="0"/>
              </a:rPr>
              <a:t>;</a:t>
            </a:r>
            <a:r>
              <a:rPr lang="en-US" sz="1600" dirty="0">
                <a:solidFill>
                  <a:srgbClr val="000000"/>
                </a:solidFill>
                <a:latin typeface="Courier New" charset="0"/>
                <a:cs typeface="Arial" charset="0"/>
              </a:rPr>
              <a:t>	</a:t>
            </a:r>
          </a:p>
          <a:p>
            <a:pPr marL="571500" lvl="2" indent="0">
              <a:buSzPct val="100000"/>
              <a:buNone/>
            </a:pPr>
            <a:endParaRPr lang="pt-PT" sz="900" dirty="0">
              <a:latin typeface="Arial" panose="020B0604020202020204" pitchFamily="34" charset="0"/>
              <a:cs typeface="Arial" panose="020B0604020202020204" pitchFamily="34" charset="0"/>
            </a:endParaRPr>
          </a:p>
          <a:p>
            <a:pPr marL="285750" lvl="1" indent="-285750">
              <a:buSzPct val="100000"/>
              <a:buFont typeface="Wingdings" pitchFamily="2" charset="2"/>
              <a:buChar char="v"/>
            </a:pPr>
            <a:r>
              <a:rPr lang="pt-PT" sz="1600" b="1" dirty="0">
                <a:latin typeface="Arial" panose="020B0604020202020204" pitchFamily="34" charset="0"/>
                <a:cs typeface="Arial" panose="020B0604020202020204" pitchFamily="34" charset="0"/>
              </a:rPr>
              <a:t>Ou tabela …</a:t>
            </a:r>
          </a:p>
          <a:p>
            <a:pPr marL="857250" lvl="2" indent="-285750">
              <a:buSzPct val="100000"/>
              <a:buFont typeface="Wingdings" pitchFamily="2" charset="2"/>
              <a:buChar char="v"/>
            </a:pPr>
            <a:r>
              <a:rPr lang="pt-PT" sz="1600" dirty="0">
                <a:latin typeface="Arial" panose="020B0604020202020204" pitchFamily="34" charset="0"/>
                <a:cs typeface="Arial" panose="020B0604020202020204" pitchFamily="34" charset="0"/>
              </a:rPr>
              <a:t>%ROWTYPE – estrutura (variável com vários atributos) que representa uma linha de uma dada tabela; os identificadores e tipos de dados de cada um dos seus elementos são iguais aos da tabela conforme </a:t>
            </a:r>
            <a:r>
              <a:rPr lang="pt-PT" sz="1600" cap="all" dirty="0" err="1">
                <a:latin typeface="Arial" panose="020B0604020202020204" pitchFamily="34" charset="0"/>
                <a:cs typeface="Arial" panose="020B0604020202020204" pitchFamily="34" charset="0"/>
              </a:rPr>
              <a:t>Create</a:t>
            </a:r>
            <a:r>
              <a:rPr lang="pt-PT" sz="1600" cap="all" dirty="0">
                <a:latin typeface="Arial" panose="020B0604020202020204" pitchFamily="34" charset="0"/>
                <a:cs typeface="Arial" panose="020B0604020202020204" pitchFamily="34" charset="0"/>
              </a:rPr>
              <a:t> </a:t>
            </a:r>
            <a:r>
              <a:rPr lang="pt-PT" sz="1600" cap="all" dirty="0" err="1">
                <a:latin typeface="Arial" panose="020B0604020202020204" pitchFamily="34" charset="0"/>
                <a:cs typeface="Arial" panose="020B0604020202020204" pitchFamily="34" charset="0"/>
              </a:rPr>
              <a:t>Table</a:t>
            </a:r>
            <a:endParaRPr lang="pt-PT" sz="1600" cap="all" dirty="0">
              <a:latin typeface="Arial" panose="020B0604020202020204" pitchFamily="34" charset="0"/>
              <a:cs typeface="Arial" panose="020B0604020202020204" pitchFamily="34" charset="0"/>
            </a:endParaRPr>
          </a:p>
          <a:p>
            <a:pPr indent="190500">
              <a:buNone/>
            </a:pPr>
            <a:endParaRPr lang="en-US" sz="1600" b="1" dirty="0">
              <a:solidFill>
                <a:srgbClr val="000000"/>
              </a:solidFill>
              <a:latin typeface="Calibri"/>
              <a:cs typeface="Calibri"/>
            </a:endParaRPr>
          </a:p>
          <a:p>
            <a:pPr>
              <a:buSzPct val="100000"/>
              <a:buFont typeface="Wingdings" charset="2"/>
              <a:buChar char=""/>
            </a:pPr>
            <a:endParaRPr lang="pt-PT" sz="1600" dirty="0">
              <a:latin typeface="Calibri"/>
              <a:cs typeface="Calibri"/>
            </a:endParaRPr>
          </a:p>
          <a:p>
            <a:pPr>
              <a:buSzPct val="100000"/>
              <a:buFont typeface="Wingdings" charset="2"/>
              <a:buChar char=""/>
            </a:pPr>
            <a:endParaRPr lang="pt-PT" sz="1600" dirty="0">
              <a:latin typeface="Calibri"/>
              <a:cs typeface="Calibri"/>
            </a:endParaRPr>
          </a:p>
        </p:txBody>
      </p:sp>
      <p:sp>
        <p:nvSpPr>
          <p:cNvPr id="6" name="Rectangle 2"/>
          <p:cNvSpPr txBox="1">
            <a:spLocks noChangeArrowheads="1"/>
          </p:cNvSpPr>
          <p:nvPr/>
        </p:nvSpPr>
        <p:spPr>
          <a:xfrm>
            <a:off x="739302" y="194846"/>
            <a:ext cx="7871298" cy="643354"/>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pt-PT" sz="2400" b="1" dirty="0">
                <a:solidFill>
                  <a:schemeClr val="bg1"/>
                </a:solidFill>
                <a:latin typeface="Garamond" charset="0"/>
              </a:rPr>
              <a:t>- </a:t>
            </a:r>
            <a:r>
              <a:rPr lang="pt-PT" sz="2400" b="1" dirty="0">
                <a:solidFill>
                  <a:srgbClr val="002060"/>
                </a:solidFill>
                <a:latin typeface="Garamond" charset="0"/>
              </a:rPr>
              <a:t>Declaração de Variáveis e Constantes</a:t>
            </a:r>
          </a:p>
        </p:txBody>
      </p:sp>
      <p:sp>
        <p:nvSpPr>
          <p:cNvPr id="2" name="Rectangle 1">
            <a:extLst>
              <a:ext uri="{FF2B5EF4-FFF2-40B4-BE49-F238E27FC236}">
                <a16:creationId xmlns:a16="http://schemas.microsoft.com/office/drawing/2014/main" id="{A5D18DB9-643E-584E-80E0-628C0EC6DCF0}"/>
              </a:ext>
            </a:extLst>
          </p:cNvPr>
          <p:cNvSpPr/>
          <p:nvPr/>
        </p:nvSpPr>
        <p:spPr>
          <a:xfrm>
            <a:off x="3810000" y="6165940"/>
            <a:ext cx="4572000" cy="338554"/>
          </a:xfrm>
          <a:prstGeom prst="rect">
            <a:avLst/>
          </a:prstGeom>
        </p:spPr>
        <p:txBody>
          <a:bodyPr>
            <a:spAutoFit/>
          </a:bodyPr>
          <a:lstStyle/>
          <a:p>
            <a:r>
              <a:rPr lang="en-US" sz="1600" b="1" dirty="0" err="1">
                <a:solidFill>
                  <a:srgbClr val="FF0000"/>
                </a:solidFill>
                <a:latin typeface="Arial" panose="020B0604020202020204" pitchFamily="34" charset="0"/>
                <a:cs typeface="Arial" panose="020B0604020202020204" pitchFamily="34" charset="0"/>
              </a:rPr>
              <a:t>Estudante</a:t>
            </a:r>
            <a:r>
              <a:rPr lang="en-US" sz="1600" b="1" dirty="0">
                <a:solidFill>
                  <a:srgbClr val="FF0000"/>
                </a:solidFill>
                <a:latin typeface="Arial" panose="020B0604020202020204" pitchFamily="34" charset="0"/>
                <a:cs typeface="Arial" panose="020B0604020202020204" pitchFamily="34" charset="0"/>
              </a:rPr>
              <a:t>   </a:t>
            </a:r>
            <a:r>
              <a:rPr lang="en-US" sz="1600" b="1" dirty="0" err="1">
                <a:solidFill>
                  <a:srgbClr val="FF0000"/>
                </a:solidFill>
                <a:latin typeface="Arial" panose="020B0604020202020204" pitchFamily="34" charset="0"/>
                <a:cs typeface="Arial" panose="020B0604020202020204" pitchFamily="34" charset="0"/>
              </a:rPr>
              <a:t>aluno%ROWTYPE</a:t>
            </a:r>
            <a:endParaRPr lang="en-US" sz="1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777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147864" y="152400"/>
            <a:ext cx="7310336" cy="7032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pt-PT" sz="2400" b="1" dirty="0">
                <a:solidFill>
                  <a:srgbClr val="002060"/>
                </a:solidFill>
                <a:latin typeface="Garamond" charset="0"/>
              </a:rPr>
              <a:t>- Estruturas de controlo de fluxo</a:t>
            </a:r>
          </a:p>
        </p:txBody>
      </p:sp>
      <p:sp>
        <p:nvSpPr>
          <p:cNvPr id="9" name="Rectangle 8">
            <a:extLst>
              <a:ext uri="{FF2B5EF4-FFF2-40B4-BE49-F238E27FC236}">
                <a16:creationId xmlns:a16="http://schemas.microsoft.com/office/drawing/2014/main" id="{C5E0ADFD-AE5D-D447-AD04-56B6CC276CC8}"/>
              </a:ext>
            </a:extLst>
          </p:cNvPr>
          <p:cNvSpPr/>
          <p:nvPr/>
        </p:nvSpPr>
        <p:spPr>
          <a:xfrm>
            <a:off x="1828800" y="1221192"/>
            <a:ext cx="3048000" cy="33663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err="1">
                <a:latin typeface="Arial" panose="020B0604020202020204" pitchFamily="34" charset="0"/>
                <a:ea typeface="Calibri" panose="020F0502020204030204" pitchFamily="34" charset="0"/>
                <a:cs typeface="Arial" panose="020B0604020202020204" pitchFamily="34" charset="0"/>
              </a:rPr>
              <a:t>Condicional</a:t>
            </a:r>
            <a:endParaRPr lang="en-US" sz="1600" b="1" dirty="0">
              <a:latin typeface="Arial" panose="020B0604020202020204" pitchFamily="34" charset="0"/>
              <a:ea typeface="Calibri" panose="020F050202020403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949ACE0-37FE-A745-9200-AA06733E939E}"/>
              </a:ext>
            </a:extLst>
          </p:cNvPr>
          <p:cNvSpPr/>
          <p:nvPr/>
        </p:nvSpPr>
        <p:spPr>
          <a:xfrm>
            <a:off x="1850865" y="5178737"/>
            <a:ext cx="3048000" cy="33663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err="1">
                <a:latin typeface="Arial" panose="020B0604020202020204" pitchFamily="34" charset="0"/>
                <a:ea typeface="Calibri" panose="020F0502020204030204" pitchFamily="34" charset="0"/>
                <a:cs typeface="Arial" panose="020B0604020202020204" pitchFamily="34" charset="0"/>
              </a:rPr>
              <a:t>Iterativo</a:t>
            </a:r>
            <a:r>
              <a:rPr lang="en-US" sz="1600" b="1" dirty="0">
                <a:latin typeface="Arial" panose="020B0604020202020204" pitchFamily="34" charset="0"/>
                <a:ea typeface="Calibri" panose="020F0502020204030204" pitchFamily="34" charset="0"/>
                <a:cs typeface="Arial" panose="020B0604020202020204" pitchFamily="34" charset="0"/>
              </a:rPr>
              <a:t> </a:t>
            </a:r>
          </a:p>
        </p:txBody>
      </p:sp>
      <p:sp>
        <p:nvSpPr>
          <p:cNvPr id="12" name="Rectangle 11">
            <a:extLst>
              <a:ext uri="{FF2B5EF4-FFF2-40B4-BE49-F238E27FC236}">
                <a16:creationId xmlns:a16="http://schemas.microsoft.com/office/drawing/2014/main" id="{87319EB4-6B60-3E47-AF46-318B0F75A98E}"/>
              </a:ext>
            </a:extLst>
          </p:cNvPr>
          <p:cNvSpPr/>
          <p:nvPr/>
        </p:nvSpPr>
        <p:spPr>
          <a:xfrm>
            <a:off x="1850867" y="5681002"/>
            <a:ext cx="2895598" cy="738664"/>
          </a:xfrm>
          <a:prstGeom prst="rect">
            <a:avLst/>
          </a:prstGeom>
          <a:solidFill>
            <a:schemeClr val="bg1">
              <a:lumMod val="95000"/>
            </a:schemeClr>
          </a:solidFill>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LOOP</a:t>
            </a:r>
            <a:r>
              <a:rPr lang="en-US" sz="1400" dirty="0">
                <a:latin typeface="Arial" panose="020B0604020202020204" pitchFamily="34" charset="0"/>
                <a:cs typeface="Arial" panose="020B0604020202020204" pitchFamily="34" charset="0"/>
              </a:rPr>
              <a:t> &lt;statements&gt;</a:t>
            </a:r>
          </a:p>
          <a:p>
            <a:r>
              <a:rPr lang="en-US" sz="1400" b="1" dirty="0">
                <a:solidFill>
                  <a:srgbClr val="FF000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EXIT WHEN </a:t>
            </a:r>
            <a:r>
              <a:rPr lang="en-US" sz="1400" dirty="0">
                <a:latin typeface="Arial" panose="020B0604020202020204" pitchFamily="34" charset="0"/>
                <a:cs typeface="Arial" panose="020B0604020202020204" pitchFamily="34" charset="0"/>
              </a:rPr>
              <a:t>&lt;condition&gt;;</a:t>
            </a:r>
          </a:p>
          <a:p>
            <a:r>
              <a:rPr lang="en-US" sz="1400" dirty="0">
                <a:solidFill>
                  <a:srgbClr val="FF0000"/>
                </a:solidFill>
                <a:latin typeface="Arial" panose="020B0604020202020204" pitchFamily="34" charset="0"/>
                <a:cs typeface="Arial" panose="020B0604020202020204" pitchFamily="34" charset="0"/>
              </a:rPr>
              <a:t>END LOOP</a:t>
            </a:r>
            <a:r>
              <a:rPr lang="en-US" sz="1400" dirty="0">
                <a:latin typeface="Arial" panose="020B060402020202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705C36BF-D6C7-B549-AD06-91D1EF8DECB1}"/>
              </a:ext>
            </a:extLst>
          </p:cNvPr>
          <p:cNvSpPr/>
          <p:nvPr/>
        </p:nvSpPr>
        <p:spPr>
          <a:xfrm>
            <a:off x="4832348" y="5681002"/>
            <a:ext cx="2527304" cy="738664"/>
          </a:xfrm>
          <a:prstGeom prst="rect">
            <a:avLst/>
          </a:prstGeom>
          <a:solidFill>
            <a:schemeClr val="bg1">
              <a:lumMod val="95000"/>
            </a:schemeClr>
          </a:solidFill>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WHILE </a:t>
            </a:r>
            <a:r>
              <a:rPr lang="en-US" sz="1400" dirty="0">
                <a:latin typeface="Arial" panose="020B0604020202020204" pitchFamily="34" charset="0"/>
                <a:cs typeface="Arial" panose="020B0604020202020204" pitchFamily="34" charset="0"/>
              </a:rPr>
              <a:t>&lt;condition&gt; </a:t>
            </a:r>
            <a:r>
              <a:rPr lang="en-US" sz="1400" dirty="0">
                <a:solidFill>
                  <a:srgbClr val="FF0000"/>
                </a:solidFill>
                <a:latin typeface="Arial" panose="020B0604020202020204" pitchFamily="34" charset="0"/>
                <a:cs typeface="Arial" panose="020B0604020202020204" pitchFamily="34" charset="0"/>
              </a:rPr>
              <a:t>LOOP</a:t>
            </a:r>
          </a:p>
          <a:p>
            <a:r>
              <a:rPr lang="en-US" sz="1400" dirty="0">
                <a:latin typeface="Arial" panose="020B0604020202020204" pitchFamily="34" charset="0"/>
                <a:cs typeface="Arial" panose="020B0604020202020204" pitchFamily="34" charset="0"/>
              </a:rPr>
              <a:t>	 &lt;statements&gt;</a:t>
            </a:r>
          </a:p>
          <a:p>
            <a:r>
              <a:rPr lang="en-US" sz="1400" dirty="0">
                <a:solidFill>
                  <a:srgbClr val="FF0000"/>
                </a:solidFill>
                <a:latin typeface="Arial" panose="020B0604020202020204" pitchFamily="34" charset="0"/>
                <a:cs typeface="Arial" panose="020B0604020202020204" pitchFamily="34" charset="0"/>
              </a:rPr>
              <a:t>END LOOP;</a:t>
            </a:r>
          </a:p>
        </p:txBody>
      </p:sp>
      <p:sp>
        <p:nvSpPr>
          <p:cNvPr id="14" name="Rectangle 13">
            <a:extLst>
              <a:ext uri="{FF2B5EF4-FFF2-40B4-BE49-F238E27FC236}">
                <a16:creationId xmlns:a16="http://schemas.microsoft.com/office/drawing/2014/main" id="{EA0E8684-9196-9A42-8E6D-66C4BF706F7F}"/>
              </a:ext>
            </a:extLst>
          </p:cNvPr>
          <p:cNvSpPr/>
          <p:nvPr/>
        </p:nvSpPr>
        <p:spPr>
          <a:xfrm>
            <a:off x="7467600" y="5681003"/>
            <a:ext cx="2984500" cy="769441"/>
          </a:xfrm>
          <a:prstGeom prst="rect">
            <a:avLst/>
          </a:prstGeom>
          <a:solidFill>
            <a:schemeClr val="bg1">
              <a:lumMod val="95000"/>
            </a:schemeClr>
          </a:solidFill>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FOR counter 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lower..upper</a:t>
            </a:r>
            <a:r>
              <a:rPr lang="en-US" sz="1400" dirty="0">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LOOP </a:t>
            </a:r>
            <a:r>
              <a:rPr lang="en-US" sz="14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&lt;statements&gt; </a:t>
            </a:r>
          </a:p>
          <a:p>
            <a:r>
              <a:rPr lang="en-US" sz="1400" dirty="0">
                <a:solidFill>
                  <a:srgbClr val="FF0000"/>
                </a:solidFill>
                <a:latin typeface="Arial" panose="020B0604020202020204" pitchFamily="34" charset="0"/>
                <a:cs typeface="Arial" panose="020B0604020202020204" pitchFamily="34" charset="0"/>
              </a:rPr>
              <a:t>END LOOP;</a:t>
            </a:r>
          </a:p>
        </p:txBody>
      </p:sp>
      <p:sp>
        <p:nvSpPr>
          <p:cNvPr id="15" name="Rectangle 14">
            <a:extLst>
              <a:ext uri="{FF2B5EF4-FFF2-40B4-BE49-F238E27FC236}">
                <a16:creationId xmlns:a16="http://schemas.microsoft.com/office/drawing/2014/main" id="{C71FD2AA-D491-BA4B-AEC9-62114FE40658}"/>
              </a:ext>
            </a:extLst>
          </p:cNvPr>
          <p:cNvSpPr/>
          <p:nvPr/>
        </p:nvSpPr>
        <p:spPr>
          <a:xfrm>
            <a:off x="1828800" y="1660551"/>
            <a:ext cx="2298706" cy="1538883"/>
          </a:xfrm>
          <a:prstGeom prst="rect">
            <a:avLst/>
          </a:prstGeom>
          <a:solidFill>
            <a:schemeClr val="bg1">
              <a:lumMod val="95000"/>
            </a:schemeClr>
          </a:solidFill>
        </p:spPr>
        <p:txBody>
          <a:bodyPr wrap="square">
            <a:spAutoFit/>
          </a:bodyPr>
          <a:lstStyle/>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IF</a:t>
            </a:r>
            <a:r>
              <a:rPr lang="en-US" sz="1400" dirty="0">
                <a:latin typeface="Arial" panose="020B0604020202020204" pitchFamily="34" charset="0"/>
                <a:cs typeface="Arial" panose="020B0604020202020204" pitchFamily="34" charset="0"/>
              </a:rPr>
              <a:t> &lt;condition&gt;</a:t>
            </a:r>
            <a:r>
              <a:rPr lang="en-US" sz="1400" dirty="0">
                <a:solidFill>
                  <a:srgbClr val="FF0000"/>
                </a:solidFill>
                <a:latin typeface="Arial" panose="020B0604020202020204" pitchFamily="34" charset="0"/>
                <a:cs typeface="Arial" panose="020B0604020202020204" pitchFamily="34" charset="0"/>
              </a:rPr>
              <a:t> THEN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latin typeface="Arial" panose="020B0604020202020204" pitchFamily="34" charset="0"/>
                <a:cs typeface="Arial" panose="020B0604020202020204" pitchFamily="34" charset="0"/>
              </a:rPr>
              <a:t>	&lt;command 1&gt;</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END IF;</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sz="1400" b="1" i="1" dirty="0">
              <a:solidFill>
                <a:srgbClr val="FF0000"/>
              </a:solidFill>
              <a:latin typeface="Arial" panose="020B0604020202020204" pitchFamily="34" charset="0"/>
              <a:cs typeface="Arial" panose="020B0604020202020204" pitchFamily="34" charset="0"/>
            </a:endParaRP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sz="1400" b="1" i="1" dirty="0">
              <a:solidFill>
                <a:srgbClr val="FF0000"/>
              </a:solidFill>
              <a:latin typeface="Arial" panose="020B0604020202020204" pitchFamily="34" charset="0"/>
              <a:cs typeface="Arial" panose="020B0604020202020204" pitchFamily="34" charset="0"/>
            </a:endParaRP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GB" sz="1200" b="1" i="1" dirty="0">
              <a:solidFill>
                <a:srgbClr val="FF0000"/>
              </a:solidFill>
              <a:latin typeface="Arial" panose="020B0604020202020204" pitchFamily="34" charset="0"/>
              <a:cs typeface="Arial" panose="020B0604020202020204" pitchFamily="34" charset="0"/>
            </a:endParaRP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GB" sz="1200" b="1" i="1" dirty="0">
              <a:solidFill>
                <a:srgbClr val="FF000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969B180F-4975-4167-A1DF-DE1EB13CEF34}"/>
              </a:ext>
            </a:extLst>
          </p:cNvPr>
          <p:cNvSpPr/>
          <p:nvPr/>
        </p:nvSpPr>
        <p:spPr>
          <a:xfrm>
            <a:off x="7467602" y="1660551"/>
            <a:ext cx="2895598" cy="2246769"/>
          </a:xfrm>
          <a:prstGeom prst="rect">
            <a:avLst/>
          </a:prstGeom>
          <a:solidFill>
            <a:schemeClr val="bg1">
              <a:lumMod val="95000"/>
            </a:schemeClr>
          </a:solidFill>
        </p:spPr>
        <p:txBody>
          <a:bodyPr wrap="square">
            <a:spAutoFit/>
          </a:bodyPr>
          <a:lstStyle/>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1400" dirty="0">
                <a:solidFill>
                  <a:srgbClr val="FF0000"/>
                </a:solidFill>
                <a:latin typeface="Arial" panose="020B0604020202020204" pitchFamily="34" charset="0"/>
                <a:cs typeface="Arial" panose="020B0604020202020204" pitchFamily="34" charset="0"/>
              </a:rPr>
              <a:t>CASE  </a:t>
            </a:r>
            <a:r>
              <a:rPr lang="en-GB" sz="1400" dirty="0">
                <a:latin typeface="Arial" panose="020B0604020202020204" pitchFamily="34" charset="0"/>
                <a:cs typeface="Arial" panose="020B0604020202020204" pitchFamily="34" charset="0"/>
              </a:rPr>
              <a:t>[ expression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1400" dirty="0">
                <a:solidFill>
                  <a:srgbClr val="FF0000"/>
                </a:solidFill>
                <a:latin typeface="Arial" panose="020B0604020202020204" pitchFamily="34" charset="0"/>
                <a:cs typeface="Arial" panose="020B0604020202020204" pitchFamily="34" charset="0"/>
              </a:rPr>
              <a:t>    WHEN </a:t>
            </a:r>
            <a:r>
              <a:rPr lang="en-GB" sz="1400" dirty="0">
                <a:latin typeface="Arial" panose="020B0604020202020204" pitchFamily="34" charset="0"/>
                <a:cs typeface="Arial" panose="020B0604020202020204" pitchFamily="34" charset="0"/>
              </a:rPr>
              <a:t>condition_1 </a:t>
            </a:r>
            <a:r>
              <a:rPr lang="en-GB" sz="1400" dirty="0">
                <a:solidFill>
                  <a:srgbClr val="FF0000"/>
                </a:solidFill>
                <a:latin typeface="Arial" panose="020B0604020202020204" pitchFamily="34" charset="0"/>
                <a:cs typeface="Arial" panose="020B0604020202020204" pitchFamily="34" charset="0"/>
              </a:rPr>
              <a:t>THEN </a:t>
            </a:r>
            <a:r>
              <a:rPr lang="en-GB" sz="1400" dirty="0">
                <a:latin typeface="Arial" panose="020B0604020202020204" pitchFamily="34" charset="0"/>
                <a:cs typeface="Arial" panose="020B0604020202020204" pitchFamily="34" charset="0"/>
              </a:rPr>
              <a:t>result_1</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1400" dirty="0">
                <a:solidFill>
                  <a:srgbClr val="FF0000"/>
                </a:solidFill>
                <a:latin typeface="Arial" panose="020B0604020202020204" pitchFamily="34" charset="0"/>
                <a:cs typeface="Arial" panose="020B0604020202020204" pitchFamily="34" charset="0"/>
              </a:rPr>
              <a:t>    WHEN </a:t>
            </a:r>
            <a:r>
              <a:rPr lang="en-GB" sz="1400" dirty="0">
                <a:latin typeface="Arial" panose="020B0604020202020204" pitchFamily="34" charset="0"/>
                <a:cs typeface="Arial" panose="020B0604020202020204" pitchFamily="34" charset="0"/>
              </a:rPr>
              <a:t>condition_2 </a:t>
            </a:r>
            <a:r>
              <a:rPr lang="en-GB" sz="1400" dirty="0">
                <a:solidFill>
                  <a:srgbClr val="FF0000"/>
                </a:solidFill>
                <a:latin typeface="Arial" panose="020B0604020202020204" pitchFamily="34" charset="0"/>
                <a:cs typeface="Arial" panose="020B0604020202020204" pitchFamily="34" charset="0"/>
              </a:rPr>
              <a:t>THEN </a:t>
            </a:r>
            <a:r>
              <a:rPr lang="en-GB" sz="1400" dirty="0">
                <a:latin typeface="Arial" panose="020B0604020202020204" pitchFamily="34" charset="0"/>
                <a:cs typeface="Arial" panose="020B0604020202020204" pitchFamily="34" charset="0"/>
              </a:rPr>
              <a:t>result_2</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1400" dirty="0">
                <a:solidFill>
                  <a:srgbClr val="FF0000"/>
                </a:solidFill>
                <a:latin typeface="Arial" panose="020B0604020202020204" pitchFamily="34" charset="0"/>
                <a:cs typeface="Arial" panose="020B0604020202020204" pitchFamily="34" charset="0"/>
              </a:rPr>
              <a:t>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1400" dirty="0">
                <a:solidFill>
                  <a:srgbClr val="FF0000"/>
                </a:solidFill>
                <a:latin typeface="Arial" panose="020B0604020202020204" pitchFamily="34" charset="0"/>
                <a:cs typeface="Arial" panose="020B0604020202020204" pitchFamily="34" charset="0"/>
              </a:rPr>
              <a:t>    WHEN </a:t>
            </a:r>
            <a:r>
              <a:rPr lang="en-GB" sz="1400" dirty="0" err="1">
                <a:latin typeface="Arial" panose="020B0604020202020204" pitchFamily="34" charset="0"/>
                <a:cs typeface="Arial" panose="020B0604020202020204" pitchFamily="34" charset="0"/>
              </a:rPr>
              <a:t>condition_n</a:t>
            </a:r>
            <a:r>
              <a:rPr lang="en-GB" sz="1400" dirty="0">
                <a:latin typeface="Arial" panose="020B0604020202020204" pitchFamily="34" charset="0"/>
                <a:cs typeface="Arial" panose="020B0604020202020204" pitchFamily="34" charset="0"/>
              </a:rPr>
              <a:t> </a:t>
            </a:r>
            <a:r>
              <a:rPr lang="en-GB" sz="1400" dirty="0">
                <a:solidFill>
                  <a:srgbClr val="FF0000"/>
                </a:solidFill>
                <a:latin typeface="Arial" panose="020B0604020202020204" pitchFamily="34" charset="0"/>
                <a:cs typeface="Arial" panose="020B0604020202020204" pitchFamily="34" charset="0"/>
              </a:rPr>
              <a:t>THEN </a:t>
            </a:r>
            <a:r>
              <a:rPr lang="en-GB" sz="1400" dirty="0" err="1">
                <a:latin typeface="Arial" panose="020B0604020202020204" pitchFamily="34" charset="0"/>
                <a:cs typeface="Arial" panose="020B0604020202020204" pitchFamily="34" charset="0"/>
              </a:rPr>
              <a:t>result_n</a:t>
            </a:r>
            <a:endParaRPr lang="en-GB" sz="1400" dirty="0">
              <a:latin typeface="Arial" panose="020B0604020202020204" pitchFamily="34" charset="0"/>
              <a:cs typeface="Arial" panose="020B0604020202020204" pitchFamily="34" charset="0"/>
            </a:endParaRP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1400" dirty="0">
                <a:solidFill>
                  <a:srgbClr val="FF0000"/>
                </a:solidFill>
                <a:latin typeface="Arial" panose="020B0604020202020204" pitchFamily="34" charset="0"/>
                <a:cs typeface="Arial" panose="020B0604020202020204" pitchFamily="34" charset="0"/>
              </a:rPr>
              <a:t>    ELSE </a:t>
            </a:r>
            <a:r>
              <a:rPr lang="en-GB" sz="1400" dirty="0">
                <a:latin typeface="Arial" panose="020B0604020202020204" pitchFamily="34" charset="0"/>
                <a:cs typeface="Arial" panose="020B0604020202020204" pitchFamily="34" charset="0"/>
              </a:rPr>
              <a:t>result</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GB" sz="1400" dirty="0">
                <a:solidFill>
                  <a:srgbClr val="FF0000"/>
                </a:solidFill>
                <a:latin typeface="Arial" panose="020B0604020202020204" pitchFamily="34" charset="0"/>
                <a:cs typeface="Arial" panose="020B0604020202020204" pitchFamily="34" charset="0"/>
              </a:rPr>
              <a:t>  END</a:t>
            </a:r>
            <a:r>
              <a:rPr lang="en-US" sz="1400" dirty="0">
                <a:solidFill>
                  <a:srgbClr val="FF0000"/>
                </a:solidFill>
                <a:latin typeface="Arial" panose="020B0604020202020204" pitchFamily="34" charset="0"/>
                <a:cs typeface="Arial" panose="020B0604020202020204" pitchFamily="34" charset="0"/>
              </a:rPr>
              <a:t>;</a:t>
            </a:r>
            <a:endParaRPr kumimoji="1" lang="en-GB" sz="1200" b="1" i="1" dirty="0">
              <a:solidFill>
                <a:srgbClr val="FF0000"/>
              </a:solidFill>
              <a:latin typeface="Arial" panose="020B0604020202020204" pitchFamily="34" charset="0"/>
              <a:cs typeface="Arial" panose="020B0604020202020204" pitchFamily="34" charset="0"/>
            </a:endParaRPr>
          </a:p>
        </p:txBody>
      </p:sp>
      <p:sp>
        <p:nvSpPr>
          <p:cNvPr id="4" name="Rectangle 3"/>
          <p:cNvSpPr/>
          <p:nvPr/>
        </p:nvSpPr>
        <p:spPr>
          <a:xfrm>
            <a:off x="2622553" y="2132039"/>
            <a:ext cx="2794000" cy="1569660"/>
          </a:xfrm>
          <a:prstGeom prst="rect">
            <a:avLst/>
          </a:prstGeom>
          <a:solidFill>
            <a:schemeClr val="bg1">
              <a:lumMod val="95000"/>
            </a:schemeClr>
          </a:solidFill>
          <a:ln>
            <a:solidFill>
              <a:schemeClr val="tx1"/>
            </a:solidFill>
          </a:ln>
        </p:spPr>
        <p:txBody>
          <a:bodyPr wrap="square">
            <a:spAutoFit/>
          </a:bodyPr>
          <a:lstStyle/>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IF</a:t>
            </a:r>
            <a:r>
              <a:rPr lang="en-US" sz="1400" dirty="0">
                <a:latin typeface="Arial" panose="020B0604020202020204" pitchFamily="34" charset="0"/>
                <a:cs typeface="Arial" panose="020B0604020202020204" pitchFamily="34" charset="0"/>
              </a:rPr>
              <a:t> &lt;condition&gt;</a:t>
            </a:r>
            <a:r>
              <a:rPr lang="en-US" sz="1400" dirty="0">
                <a:solidFill>
                  <a:srgbClr val="FF0000"/>
                </a:solidFill>
                <a:latin typeface="Arial" panose="020B0604020202020204" pitchFamily="34" charset="0"/>
                <a:cs typeface="Arial" panose="020B0604020202020204" pitchFamily="34" charset="0"/>
              </a:rPr>
              <a:t> THEN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latin typeface="Arial" panose="020B0604020202020204" pitchFamily="34" charset="0"/>
                <a:cs typeface="Arial" panose="020B0604020202020204" pitchFamily="34" charset="0"/>
              </a:rPr>
              <a:t>	&lt;command 1&gt;</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ELSE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latin typeface="Arial" panose="020B0604020202020204" pitchFamily="34" charset="0"/>
                <a:cs typeface="Arial" panose="020B0604020202020204" pitchFamily="34" charset="0"/>
              </a:rPr>
              <a:t>	&lt;command 2&gt;</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END IF;</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US" sz="1400" b="1" i="1" dirty="0">
              <a:solidFill>
                <a:srgbClr val="FF0000"/>
              </a:solidFill>
              <a:latin typeface="Arial" panose="020B0604020202020204" pitchFamily="34" charset="0"/>
              <a:cs typeface="Arial" panose="020B0604020202020204" pitchFamily="34" charset="0"/>
            </a:endParaRP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1" lang="en-GB" sz="1200" b="1" i="1" dirty="0">
              <a:solidFill>
                <a:srgbClr val="FF00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782B029-93D4-7B47-A844-3F54FF576B38}"/>
              </a:ext>
            </a:extLst>
          </p:cNvPr>
          <p:cNvSpPr/>
          <p:nvPr/>
        </p:nvSpPr>
        <p:spPr>
          <a:xfrm>
            <a:off x="3968754" y="2991734"/>
            <a:ext cx="2895598" cy="1600438"/>
          </a:xfrm>
          <a:prstGeom prst="rect">
            <a:avLst/>
          </a:prstGeom>
          <a:solidFill>
            <a:schemeClr val="bg1">
              <a:lumMod val="95000"/>
            </a:schemeClr>
          </a:solidFill>
          <a:ln>
            <a:solidFill>
              <a:schemeClr val="tx1"/>
            </a:solidFill>
          </a:ln>
        </p:spPr>
        <p:txBody>
          <a:bodyPr wrap="square">
            <a:spAutoFit/>
          </a:bodyPr>
          <a:lstStyle/>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IF</a:t>
            </a:r>
            <a:r>
              <a:rPr lang="en-US" sz="1400" dirty="0">
                <a:latin typeface="Arial" panose="020B0604020202020204" pitchFamily="34" charset="0"/>
                <a:cs typeface="Arial" panose="020B0604020202020204" pitchFamily="34" charset="0"/>
              </a:rPr>
              <a:t> &lt;condition 1</a:t>
            </a:r>
            <a:r>
              <a:rPr lang="en-US" sz="1400" dirty="0">
                <a:solidFill>
                  <a:srgbClr val="FF0000"/>
                </a:solidFill>
                <a:latin typeface="Arial" panose="020B0604020202020204" pitchFamily="34" charset="0"/>
                <a:cs typeface="Arial" panose="020B0604020202020204" pitchFamily="34" charset="0"/>
              </a:rPr>
              <a:t>&gt; THEN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latin typeface="Arial" panose="020B0604020202020204" pitchFamily="34" charset="0"/>
                <a:cs typeface="Arial" panose="020B0604020202020204" pitchFamily="34" charset="0"/>
              </a:rPr>
              <a:t>	&lt;command 1&gt;</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b="1" dirty="0">
                <a:solidFill>
                  <a:srgbClr val="FF0000"/>
                </a:solidFill>
                <a:latin typeface="Arial" panose="020B0604020202020204" pitchFamily="34" charset="0"/>
                <a:cs typeface="Arial" panose="020B0604020202020204" pitchFamily="34" charset="0"/>
              </a:rPr>
              <a:t>ELSIF</a:t>
            </a:r>
            <a:r>
              <a:rPr lang="en-US" sz="1400" dirty="0">
                <a:latin typeface="Arial" panose="020B0604020202020204" pitchFamily="34" charset="0"/>
                <a:cs typeface="Arial" panose="020B0604020202020204" pitchFamily="34" charset="0"/>
              </a:rPr>
              <a:t> &lt;condition 2&gt; </a:t>
            </a:r>
            <a:r>
              <a:rPr lang="en-US" sz="1400" dirty="0">
                <a:solidFill>
                  <a:srgbClr val="FF0000"/>
                </a:solidFill>
                <a:latin typeface="Arial" panose="020B0604020202020204" pitchFamily="34" charset="0"/>
                <a:cs typeface="Arial" panose="020B0604020202020204" pitchFamily="34" charset="0"/>
              </a:rPr>
              <a:t>THEN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latin typeface="Arial" panose="020B0604020202020204" pitchFamily="34" charset="0"/>
                <a:cs typeface="Arial" panose="020B0604020202020204" pitchFamily="34" charset="0"/>
              </a:rPr>
              <a:t>		&lt;command 2&gt;</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ELSE </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latin typeface="Arial" panose="020B0604020202020204" pitchFamily="34" charset="0"/>
                <a:cs typeface="Arial" panose="020B0604020202020204" pitchFamily="34" charset="0"/>
              </a:rPr>
              <a:t>	&lt;command 3&gt;</a:t>
            </a:r>
          </a:p>
          <a:p>
            <a:pPr marL="342900" indent="-34290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1400" dirty="0">
                <a:solidFill>
                  <a:srgbClr val="FF0000"/>
                </a:solidFill>
                <a:latin typeface="Arial" panose="020B0604020202020204" pitchFamily="34" charset="0"/>
                <a:cs typeface="Arial" panose="020B0604020202020204" pitchFamily="34" charset="0"/>
              </a:rPr>
              <a:t>END IF;</a:t>
            </a:r>
            <a:endParaRPr kumimoji="1" lang="en-GB" sz="1200" b="1" i="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84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6"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595A-7DEF-4B7F-8744-DED05C3CC058}"/>
              </a:ext>
            </a:extLst>
          </p:cNvPr>
          <p:cNvSpPr>
            <a:spLocks noGrp="1"/>
          </p:cNvSpPr>
          <p:nvPr>
            <p:ph type="title"/>
          </p:nvPr>
        </p:nvSpPr>
        <p:spPr/>
        <p:txBody>
          <a:bodyPr>
            <a:normAutofit fontScale="90000"/>
          </a:bodyPr>
          <a:lstStyle/>
          <a:p>
            <a:r>
              <a:rPr lang="pt-BR" sz="6000" dirty="0">
                <a:solidFill>
                  <a:srgbClr val="002060"/>
                </a:solidFill>
              </a:rPr>
              <a:t>1. </a:t>
            </a:r>
            <a:r>
              <a:rPr lang="pt-BR" sz="6000" b="1" dirty="0">
                <a:solidFill>
                  <a:srgbClr val="002060"/>
                </a:solidFill>
              </a:rPr>
              <a:t>Conceitos Gerais de Base de Dados / </a:t>
            </a:r>
            <a:r>
              <a:rPr lang="en-GB" sz="6000" b="1" dirty="0">
                <a:solidFill>
                  <a:srgbClr val="7030A0"/>
                </a:solidFill>
              </a:rPr>
              <a:t>General Database Concepts</a:t>
            </a:r>
            <a:br>
              <a:rPr lang="en-GB" sz="6000" b="1" dirty="0">
                <a:solidFill>
                  <a:srgbClr val="7030A0"/>
                </a:solidFill>
              </a:rPr>
            </a:br>
            <a:br>
              <a:rPr lang="pt-BR" sz="6000" b="1" dirty="0"/>
            </a:br>
            <a:endParaRPr lang="en-GB" dirty="0"/>
          </a:p>
        </p:txBody>
      </p:sp>
      <p:sp>
        <p:nvSpPr>
          <p:cNvPr id="6" name="Content Placeholder 2">
            <a:extLst>
              <a:ext uri="{FF2B5EF4-FFF2-40B4-BE49-F238E27FC236}">
                <a16:creationId xmlns:a16="http://schemas.microsoft.com/office/drawing/2014/main" id="{894F6780-1F5A-4373-8D4D-717A777700BF}"/>
              </a:ext>
            </a:extLst>
          </p:cNvPr>
          <p:cNvSpPr txBox="1">
            <a:spLocks/>
          </p:cNvSpPr>
          <p:nvPr/>
        </p:nvSpPr>
        <p:spPr>
          <a:xfrm>
            <a:off x="838200" y="3428999"/>
            <a:ext cx="5181600" cy="3312267"/>
          </a:xfrm>
          <a:prstGeom prst="rect">
            <a:avLst/>
          </a:prstGeom>
          <a:solidFill>
            <a:schemeClr val="accent1">
              <a:lumMod val="20000"/>
              <a:lumOff val="80000"/>
            </a:schemeClr>
          </a:solidFill>
          <a:effectLst/>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spcBef>
                <a:spcPts val="0"/>
              </a:spcBef>
            </a:pPr>
            <a:r>
              <a:rPr lang="pt-BR" sz="3000" dirty="0">
                <a:solidFill>
                  <a:srgbClr val="002060"/>
                </a:solidFill>
              </a:rPr>
              <a:t>1.1. Dados e sistemas de informação</a:t>
            </a:r>
          </a:p>
          <a:p>
            <a:pPr>
              <a:lnSpc>
                <a:spcPct val="120000"/>
              </a:lnSpc>
              <a:spcBef>
                <a:spcPts val="0"/>
              </a:spcBef>
            </a:pPr>
            <a:r>
              <a:rPr lang="pt-BR" sz="3000" dirty="0">
                <a:solidFill>
                  <a:srgbClr val="002060"/>
                </a:solidFill>
              </a:rPr>
              <a:t>1.2. Tecnologias e aplicações</a:t>
            </a:r>
          </a:p>
          <a:p>
            <a:pPr>
              <a:lnSpc>
                <a:spcPct val="120000"/>
              </a:lnSpc>
              <a:spcBef>
                <a:spcPts val="0"/>
              </a:spcBef>
            </a:pPr>
            <a:r>
              <a:rPr lang="pt-BR" sz="3000" dirty="0">
                <a:solidFill>
                  <a:srgbClr val="002060"/>
                </a:solidFill>
              </a:rPr>
              <a:t>1.3. Sistemas de Gestão de Base de Dados</a:t>
            </a:r>
          </a:p>
        </p:txBody>
      </p:sp>
      <p:sp>
        <p:nvSpPr>
          <p:cNvPr id="7" name="Content Placeholder 3">
            <a:extLst>
              <a:ext uri="{FF2B5EF4-FFF2-40B4-BE49-F238E27FC236}">
                <a16:creationId xmlns:a16="http://schemas.microsoft.com/office/drawing/2014/main" id="{6DF8ECD2-BC94-4225-8A8C-E508F51AA7DB}"/>
              </a:ext>
            </a:extLst>
          </p:cNvPr>
          <p:cNvSpPr txBox="1">
            <a:spLocks/>
          </p:cNvSpPr>
          <p:nvPr/>
        </p:nvSpPr>
        <p:spPr>
          <a:xfrm>
            <a:off x="6172200" y="3429000"/>
            <a:ext cx="5181600" cy="3312266"/>
          </a:xfrm>
          <a:prstGeom prst="rect">
            <a:avLst/>
          </a:prstGeom>
          <a:solidFill>
            <a:srgbClr val="FFFFD9"/>
          </a:solidFill>
          <a:effectLst/>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3000" dirty="0">
                <a:solidFill>
                  <a:srgbClr val="7030A0"/>
                </a:solidFill>
              </a:rPr>
              <a:t>1.1. Data and Information Systems</a:t>
            </a:r>
          </a:p>
          <a:p>
            <a:pPr marL="0" indent="0">
              <a:lnSpc>
                <a:spcPct val="120000"/>
              </a:lnSpc>
              <a:spcBef>
                <a:spcPts val="0"/>
              </a:spcBef>
              <a:buFont typeface="Arial" panose="020B0604020202020204" pitchFamily="34" charset="0"/>
              <a:buNone/>
            </a:pPr>
            <a:r>
              <a:rPr lang="en-GB" sz="3000" dirty="0">
                <a:solidFill>
                  <a:srgbClr val="7030A0"/>
                </a:solidFill>
              </a:rPr>
              <a:t>1.2. Technologies and Applications</a:t>
            </a:r>
          </a:p>
          <a:p>
            <a:pPr marL="0" indent="0">
              <a:lnSpc>
                <a:spcPct val="120000"/>
              </a:lnSpc>
              <a:spcBef>
                <a:spcPts val="0"/>
              </a:spcBef>
              <a:buFont typeface="Arial" panose="020B0604020202020204" pitchFamily="34" charset="0"/>
              <a:buNone/>
            </a:pPr>
            <a:r>
              <a:rPr lang="en-GB" sz="3000" dirty="0">
                <a:solidFill>
                  <a:srgbClr val="7030A0"/>
                </a:solidFill>
              </a:rPr>
              <a:t>1.3. Database Management Systems</a:t>
            </a:r>
          </a:p>
        </p:txBody>
      </p:sp>
      <p:sp>
        <p:nvSpPr>
          <p:cNvPr id="8" name="TextBox 7">
            <a:extLst>
              <a:ext uri="{FF2B5EF4-FFF2-40B4-BE49-F238E27FC236}">
                <a16:creationId xmlns:a16="http://schemas.microsoft.com/office/drawing/2014/main" id="{1D3B0645-CBF5-4943-9B97-632665E00DA4}"/>
              </a:ext>
            </a:extLst>
          </p:cNvPr>
          <p:cNvSpPr txBox="1"/>
          <p:nvPr/>
        </p:nvSpPr>
        <p:spPr>
          <a:xfrm>
            <a:off x="10006271" y="116734"/>
            <a:ext cx="1999265" cy="1077218"/>
          </a:xfrm>
          <a:prstGeom prst="rect">
            <a:avLst/>
          </a:prstGeom>
          <a:solidFill>
            <a:srgbClr val="FF9900"/>
          </a:solidFill>
          <a:ln>
            <a:solidFill>
              <a:srgbClr val="002060"/>
            </a:solidFill>
          </a:ln>
        </p:spPr>
        <p:txBody>
          <a:bodyPr wrap="none" rtlCol="0">
            <a:spAutoFit/>
          </a:bodyPr>
          <a:lstStyle/>
          <a:p>
            <a:r>
              <a:rPr lang="en-GB" sz="3200" b="1" dirty="0">
                <a:solidFill>
                  <a:srgbClr val="002060"/>
                </a:solidFill>
              </a:rPr>
              <a:t>T1</a:t>
            </a:r>
          </a:p>
          <a:p>
            <a:r>
              <a:rPr lang="en-GB" sz="3200" b="1" dirty="0">
                <a:solidFill>
                  <a:srgbClr val="002060"/>
                </a:solidFill>
              </a:rPr>
              <a:t>PL14, PL15</a:t>
            </a:r>
          </a:p>
        </p:txBody>
      </p:sp>
    </p:spTree>
    <p:extLst>
      <p:ext uri="{BB962C8B-B14F-4D97-AF65-F5344CB8AC3E}">
        <p14:creationId xmlns:p14="http://schemas.microsoft.com/office/powerpoint/2010/main" val="340501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B0E0AC-6CC4-F848-916F-E923FA1C33B7}"/>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2"/>
          <a:stretch/>
        </p:blipFill>
        <p:spPr>
          <a:xfrm>
            <a:off x="1937658" y="995974"/>
            <a:ext cx="5606143" cy="2433027"/>
          </a:xfrm>
          <a:prstGeom prst="rect">
            <a:avLst/>
          </a:prstGeom>
          <a:ln>
            <a:solidFill>
              <a:schemeClr val="tx1"/>
            </a:solidFill>
          </a:ln>
        </p:spPr>
      </p:pic>
      <p:sp>
        <p:nvSpPr>
          <p:cNvPr id="6" name="Rectangle 2">
            <a:extLst>
              <a:ext uri="{FF2B5EF4-FFF2-40B4-BE49-F238E27FC236}">
                <a16:creationId xmlns:a16="http://schemas.microsoft.com/office/drawing/2014/main" id="{8574B1BC-8A6D-E849-B0E2-99436BBAB32F}"/>
              </a:ext>
            </a:extLst>
          </p:cNvPr>
          <p:cNvSpPr txBox="1">
            <a:spLocks noChangeArrowheads="1"/>
          </p:cNvSpPr>
          <p:nvPr/>
        </p:nvSpPr>
        <p:spPr>
          <a:xfrm>
            <a:off x="583660" y="76200"/>
            <a:ext cx="10846340" cy="7032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pt-PT" sz="2400" b="1" dirty="0">
                <a:solidFill>
                  <a:srgbClr val="002060"/>
                </a:solidFill>
                <a:latin typeface="Garamond" charset="0"/>
              </a:rPr>
              <a:t>- Acesso a dados </a:t>
            </a:r>
          </a:p>
        </p:txBody>
      </p:sp>
      <p:sp>
        <p:nvSpPr>
          <p:cNvPr id="2" name="Rectangle 1">
            <a:extLst>
              <a:ext uri="{FF2B5EF4-FFF2-40B4-BE49-F238E27FC236}">
                <a16:creationId xmlns:a16="http://schemas.microsoft.com/office/drawing/2014/main" id="{3AB49C94-6CA7-4A47-819F-CD81CC4C89FF}"/>
              </a:ext>
            </a:extLst>
          </p:cNvPr>
          <p:cNvSpPr/>
          <p:nvPr/>
        </p:nvSpPr>
        <p:spPr>
          <a:xfrm>
            <a:off x="5257801" y="1158548"/>
            <a:ext cx="5377543" cy="1703030"/>
          </a:xfrm>
          <a:prstGeom prst="rect">
            <a:avLst/>
          </a:prstGeom>
          <a:solidFill>
            <a:schemeClr val="bg1">
              <a:lumMod val="85000"/>
            </a:schemeClr>
          </a:solid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&lt;</a:t>
            </a:r>
            <a:r>
              <a:rPr lang="en-US" dirty="0" err="1">
                <a:latin typeface="Arial" panose="020B0604020202020204" pitchFamily="34" charset="0"/>
                <a:cs typeface="Arial" panose="020B0604020202020204" pitchFamily="34" charset="0"/>
              </a:rPr>
              <a:t>columnl</a:t>
            </a:r>
            <a:r>
              <a:rPr lang="en-US" dirty="0">
                <a:latin typeface="Arial" panose="020B0604020202020204" pitchFamily="34" charset="0"/>
                <a:cs typeface="Arial" panose="020B0604020202020204" pitchFamily="34" charset="0"/>
              </a:rPr>
              <a:t>&gt;,…. </a:t>
            </a:r>
            <a:r>
              <a:rPr lang="en-US" b="1" dirty="0">
                <a:solidFill>
                  <a:srgbClr val="FF0000"/>
                </a:solidFill>
                <a:latin typeface="Arial" panose="020B0604020202020204" pitchFamily="34" charset="0"/>
                <a:cs typeface="Arial" panose="020B0604020202020204" pitchFamily="34" charset="0"/>
              </a:rPr>
              <a:t>INTO </a:t>
            </a:r>
            <a:r>
              <a:rPr lang="en-US" b="1" dirty="0">
                <a:latin typeface="Arial" panose="020B0604020202020204" pitchFamily="34" charset="0"/>
                <a:cs typeface="Arial" panose="020B0604020202020204" pitchFamily="34" charset="0"/>
              </a:rPr>
              <a:t>&lt;variable 1 &gt;,… </a:t>
            </a:r>
          </a:p>
          <a:p>
            <a:pPr>
              <a:lnSpc>
                <a:spcPct val="150000"/>
              </a:lnSpc>
            </a:pPr>
            <a:r>
              <a:rPr lang="en-US" dirty="0">
                <a:latin typeface="Arial" panose="020B0604020202020204" pitchFamily="34" charset="0"/>
                <a:cs typeface="Arial" panose="020B0604020202020204" pitchFamily="34" charset="0"/>
              </a:rPr>
              <a:t>FROM &lt;</a:t>
            </a:r>
            <a:r>
              <a:rPr lang="en-US" dirty="0" err="1">
                <a:latin typeface="Arial" panose="020B0604020202020204" pitchFamily="34" charset="0"/>
                <a:cs typeface="Arial" panose="020B0604020202020204" pitchFamily="34" charset="0"/>
              </a:rPr>
              <a:t>table_name</a:t>
            </a:r>
            <a:r>
              <a:rPr lang="en-US" dirty="0">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[WHERE &lt;condition to fetch the required records&gt; ];</a:t>
            </a:r>
          </a:p>
        </p:txBody>
      </p:sp>
      <p:pic>
        <p:nvPicPr>
          <p:cNvPr id="7" name="Picture 6">
            <a:extLst>
              <a:ext uri="{FF2B5EF4-FFF2-40B4-BE49-F238E27FC236}">
                <a16:creationId xmlns:a16="http://schemas.microsoft.com/office/drawing/2014/main" id="{C9497823-14C3-F645-AB8D-9944BDFD2BA3}"/>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4724400" y="3572668"/>
            <a:ext cx="5851072" cy="3209133"/>
          </a:xfrm>
          <a:prstGeom prst="rect">
            <a:avLst/>
          </a:prstGeom>
          <a:ln>
            <a:solidFill>
              <a:schemeClr val="tx1"/>
            </a:solidFill>
          </a:ln>
        </p:spPr>
      </p:pic>
      <p:sp>
        <p:nvSpPr>
          <p:cNvPr id="3" name="TextBox 2">
            <a:extLst>
              <a:ext uri="{FF2B5EF4-FFF2-40B4-BE49-F238E27FC236}">
                <a16:creationId xmlns:a16="http://schemas.microsoft.com/office/drawing/2014/main" id="{D3E78415-0A3C-4C8F-8CBB-8479AFB71183}"/>
              </a:ext>
            </a:extLst>
          </p:cNvPr>
          <p:cNvSpPr txBox="1"/>
          <p:nvPr/>
        </p:nvSpPr>
        <p:spPr>
          <a:xfrm>
            <a:off x="1616528" y="3572667"/>
            <a:ext cx="2971800" cy="923330"/>
          </a:xfrm>
          <a:prstGeom prst="rect">
            <a:avLst/>
          </a:prstGeom>
          <a:solidFill>
            <a:srgbClr val="FFC000"/>
          </a:solidFill>
          <a:ln>
            <a:solidFill>
              <a:srgbClr val="002060"/>
            </a:solidFill>
          </a:ln>
        </p:spPr>
        <p:txBody>
          <a:bodyPr wrap="square" rtlCol="0">
            <a:spAutoFit/>
          </a:bodyPr>
          <a:lstStyle/>
          <a:p>
            <a:r>
              <a:rPr lang="en-GB" dirty="0"/>
              <a:t>What if…</a:t>
            </a:r>
          </a:p>
          <a:p>
            <a:r>
              <a:rPr lang="en-GB" dirty="0"/>
              <a:t>…the SELECT statement returns more than one tuple?</a:t>
            </a:r>
          </a:p>
        </p:txBody>
      </p:sp>
    </p:spTree>
    <p:extLst>
      <p:ext uri="{BB962C8B-B14F-4D97-AF65-F5344CB8AC3E}">
        <p14:creationId xmlns:p14="http://schemas.microsoft.com/office/powerpoint/2010/main" val="371051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5D549-BA2C-D648-AC24-3F4328BF33B4}"/>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633780" y="1047488"/>
            <a:ext cx="8077200" cy="5510495"/>
          </a:xfrm>
          <a:prstGeom prst="rect">
            <a:avLst/>
          </a:prstGeom>
          <a:ln>
            <a:solidFill>
              <a:schemeClr val="tx1"/>
            </a:solidFill>
          </a:ln>
        </p:spPr>
      </p:pic>
      <p:sp>
        <p:nvSpPr>
          <p:cNvPr id="8" name="Rectangle 2">
            <a:extLst>
              <a:ext uri="{FF2B5EF4-FFF2-40B4-BE49-F238E27FC236}">
                <a16:creationId xmlns:a16="http://schemas.microsoft.com/office/drawing/2014/main" id="{6872F7E3-8DA7-1844-AD3C-CF33E63EC081}"/>
              </a:ext>
            </a:extLst>
          </p:cNvPr>
          <p:cNvSpPr txBox="1">
            <a:spLocks noChangeArrowheads="1"/>
          </p:cNvSpPr>
          <p:nvPr/>
        </p:nvSpPr>
        <p:spPr>
          <a:xfrm>
            <a:off x="457200" y="125210"/>
            <a:ext cx="10972800" cy="7032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pt-PT" sz="2400" b="1" dirty="0">
                <a:solidFill>
                  <a:srgbClr val="002060"/>
                </a:solidFill>
                <a:latin typeface="Garamond" charset="0"/>
              </a:rPr>
              <a:t>- Cursores</a:t>
            </a:r>
          </a:p>
        </p:txBody>
      </p:sp>
      <p:sp>
        <p:nvSpPr>
          <p:cNvPr id="9" name="Rectangle 8">
            <a:extLst>
              <a:ext uri="{FF2B5EF4-FFF2-40B4-BE49-F238E27FC236}">
                <a16:creationId xmlns:a16="http://schemas.microsoft.com/office/drawing/2014/main" id="{34EE33A8-93B1-004A-9E90-4D8E3B5E8523}"/>
              </a:ext>
            </a:extLst>
          </p:cNvPr>
          <p:cNvSpPr/>
          <p:nvPr/>
        </p:nvSpPr>
        <p:spPr>
          <a:xfrm>
            <a:off x="6858000" y="3962400"/>
            <a:ext cx="3733800" cy="2595582"/>
          </a:xfrm>
          <a:prstGeom prst="rect">
            <a:avLst/>
          </a:prstGeom>
          <a:solidFill>
            <a:schemeClr val="bg1">
              <a:lumMod val="95000"/>
            </a:schemeClr>
          </a:solidFill>
          <a:ln>
            <a:solidFill>
              <a:schemeClr val="tx1"/>
            </a:solidFill>
          </a:ln>
        </p:spPr>
        <p:txBody>
          <a:bodyPr wrap="square">
            <a:spAutoFit/>
          </a:bodyPr>
          <a:lstStyle/>
          <a:p>
            <a:pPr>
              <a:spcAft>
                <a:spcPts val="800"/>
              </a:spcAft>
            </a:pPr>
            <a:r>
              <a:rPr lang="pt-PT" sz="1200" b="1" dirty="0">
                <a:solidFill>
                  <a:srgbClr val="FF0000"/>
                </a:solidFill>
                <a:latin typeface="Arial" panose="020B0604020202020204" pitchFamily="34" charset="0"/>
                <a:ea typeface="Calibri" panose="020F0502020204030204" pitchFamily="34" charset="0"/>
                <a:cs typeface="Arial" panose="020B0604020202020204" pitchFamily="34" charset="0"/>
              </a:rPr>
              <a:t>Ciclo de vida de um cursor:</a:t>
            </a:r>
            <a:endParaRPr lang="en-US" sz="1200" b="1"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mj-lt"/>
              <a:buAutoNum type="arabicPeriod"/>
            </a:pPr>
            <a:r>
              <a:rPr lang="en-US" sz="1200" b="1" dirty="0">
                <a:latin typeface="Arial" panose="020B0604020202020204" pitchFamily="34" charset="0"/>
                <a:ea typeface="Calibri" panose="020F0502020204030204" pitchFamily="34" charset="0"/>
                <a:cs typeface="Arial" panose="020B0604020202020204" pitchFamily="34" charset="0"/>
              </a:rPr>
              <a:t>DECLARE</a:t>
            </a:r>
          </a:p>
          <a:p>
            <a:pPr lvl="1"/>
            <a:r>
              <a:rPr lang="en-US" sz="1200" dirty="0">
                <a:latin typeface="Arial" panose="020B0604020202020204" pitchFamily="34" charset="0"/>
                <a:ea typeface="Calibri" panose="020F0502020204030204" pitchFamily="34" charset="0"/>
                <a:cs typeface="Arial" panose="020B0604020202020204" pitchFamily="34" charset="0"/>
              </a:rPr>
              <a:t>CURSOR&lt;</a:t>
            </a:r>
            <a:r>
              <a:rPr lang="en-US" sz="1200" dirty="0" err="1">
                <a:latin typeface="Arial" panose="020B0604020202020204" pitchFamily="34" charset="0"/>
                <a:ea typeface="Calibri" panose="020F0502020204030204" pitchFamily="34" charset="0"/>
                <a:cs typeface="Arial" panose="020B0604020202020204" pitchFamily="34" charset="0"/>
              </a:rPr>
              <a:t>cursor_name</a:t>
            </a:r>
            <a:r>
              <a:rPr lang="en-US" sz="1200" dirty="0">
                <a:latin typeface="Arial" panose="020B0604020202020204" pitchFamily="34" charset="0"/>
                <a:ea typeface="Calibri" panose="020F0502020204030204" pitchFamily="34" charset="0"/>
                <a:cs typeface="Arial" panose="020B0604020202020204" pitchFamily="34" charset="0"/>
              </a:rPr>
              <a:t>&gt;[(</a:t>
            </a:r>
            <a:r>
              <a:rPr lang="en-US" sz="1200" dirty="0" err="1">
                <a:latin typeface="Arial" panose="020B0604020202020204" pitchFamily="34" charset="0"/>
                <a:ea typeface="Calibri" panose="020F0502020204030204" pitchFamily="34" charset="0"/>
                <a:cs typeface="Arial" panose="020B0604020202020204" pitchFamily="34" charset="0"/>
              </a:rPr>
              <a:t>parameters_list</a:t>
            </a:r>
            <a:r>
              <a:rPr lang="en-US" sz="1200" dirty="0">
                <a:latin typeface="Arial" panose="020B0604020202020204" pitchFamily="34" charset="0"/>
                <a:ea typeface="Calibri" panose="020F0502020204030204" pitchFamily="34" charset="0"/>
                <a:cs typeface="Arial" panose="020B0604020202020204" pitchFamily="34" charset="0"/>
              </a:rPr>
              <a:t>)] IS &lt;select statement&gt;;</a:t>
            </a:r>
          </a:p>
          <a:p>
            <a:pPr marL="457200" indent="457200"/>
            <a:endParaRPr lang="en-US" sz="12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mj-lt"/>
              <a:buAutoNum type="arabicPeriod" startAt="2"/>
            </a:pPr>
            <a:r>
              <a:rPr lang="en-US" sz="1200" b="1" dirty="0">
                <a:latin typeface="Arial" panose="020B0604020202020204" pitchFamily="34" charset="0"/>
                <a:ea typeface="Calibri" panose="020F0502020204030204" pitchFamily="34" charset="0"/>
                <a:cs typeface="Arial" panose="020B0604020202020204" pitchFamily="34" charset="0"/>
              </a:rPr>
              <a:t>OPEN</a:t>
            </a:r>
          </a:p>
          <a:p>
            <a:pPr lvl="1"/>
            <a:r>
              <a:rPr lang="en-US" sz="1200" dirty="0">
                <a:latin typeface="Arial" panose="020B0604020202020204" pitchFamily="34" charset="0"/>
                <a:ea typeface="Calibri" panose="020F0502020204030204" pitchFamily="34" charset="0"/>
                <a:cs typeface="Arial" panose="020B0604020202020204" pitchFamily="34" charset="0"/>
              </a:rPr>
              <a:t>OPEN &lt;</a:t>
            </a:r>
            <a:r>
              <a:rPr lang="en-US" sz="1200" dirty="0" err="1">
                <a:latin typeface="Arial" panose="020B0604020202020204" pitchFamily="34" charset="0"/>
                <a:ea typeface="Calibri" panose="020F0502020204030204" pitchFamily="34" charset="0"/>
                <a:cs typeface="Arial" panose="020B0604020202020204" pitchFamily="34" charset="0"/>
              </a:rPr>
              <a:t>cursor_name</a:t>
            </a:r>
            <a:r>
              <a:rPr lang="en-US" sz="1200" dirty="0">
                <a:latin typeface="Arial" panose="020B0604020202020204" pitchFamily="34" charset="0"/>
                <a:ea typeface="Calibri" panose="020F0502020204030204" pitchFamily="34" charset="0"/>
                <a:cs typeface="Arial" panose="020B0604020202020204" pitchFamily="34" charset="0"/>
              </a:rPr>
              <a:t>&gt;[(</a:t>
            </a:r>
            <a:r>
              <a:rPr lang="en-US" sz="1200" dirty="0" err="1">
                <a:latin typeface="Arial" panose="020B0604020202020204" pitchFamily="34" charset="0"/>
                <a:ea typeface="Calibri" panose="020F0502020204030204" pitchFamily="34" charset="0"/>
                <a:cs typeface="Arial" panose="020B0604020202020204" pitchFamily="34" charset="0"/>
              </a:rPr>
              <a:t>parameters_list</a:t>
            </a:r>
            <a:r>
              <a:rPr lang="en-US" sz="1200" dirty="0">
                <a:latin typeface="Arial" panose="020B0604020202020204" pitchFamily="34" charset="0"/>
                <a:ea typeface="Calibri" panose="020F0502020204030204" pitchFamily="34" charset="0"/>
                <a:cs typeface="Arial" panose="020B0604020202020204" pitchFamily="34" charset="0"/>
              </a:rPr>
              <a:t>)];</a:t>
            </a:r>
          </a:p>
          <a:p>
            <a:pPr lvl="1"/>
            <a:endParaRPr lang="en-US" sz="12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mj-lt"/>
              <a:buAutoNum type="arabicPeriod" startAt="3"/>
            </a:pPr>
            <a:r>
              <a:rPr lang="pt-PT" sz="1200" b="1" dirty="0">
                <a:latin typeface="Arial" panose="020B0604020202020204" pitchFamily="34" charset="0"/>
                <a:ea typeface="Calibri" panose="020F0502020204030204" pitchFamily="34" charset="0"/>
                <a:cs typeface="Arial" panose="020B0604020202020204" pitchFamily="34" charset="0"/>
              </a:rPr>
              <a:t>FETCH, num ciclo LOOP, FOR EACH</a:t>
            </a:r>
            <a:endParaRPr lang="en-US" sz="1200" b="1" dirty="0">
              <a:latin typeface="Arial" panose="020B0604020202020204" pitchFamily="34" charset="0"/>
              <a:ea typeface="Calibri" panose="020F0502020204030204" pitchFamily="34" charset="0"/>
              <a:cs typeface="Arial" panose="020B0604020202020204" pitchFamily="34" charset="0"/>
            </a:endParaRPr>
          </a:p>
          <a:p>
            <a:pPr lvl="1"/>
            <a:r>
              <a:rPr lang="en-US" sz="1200" dirty="0">
                <a:latin typeface="Arial" panose="020B0604020202020204" pitchFamily="34" charset="0"/>
                <a:ea typeface="Calibri" panose="020F0502020204030204" pitchFamily="34" charset="0"/>
                <a:cs typeface="Arial" panose="020B0604020202020204" pitchFamily="34" charset="0"/>
              </a:rPr>
              <a:t>FETCH  &lt;</a:t>
            </a:r>
            <a:r>
              <a:rPr lang="en-US" sz="1200" dirty="0" err="1">
                <a:latin typeface="Arial" panose="020B0604020202020204" pitchFamily="34" charset="0"/>
                <a:ea typeface="Calibri" panose="020F0502020204030204" pitchFamily="34" charset="0"/>
                <a:cs typeface="Arial" panose="020B0604020202020204" pitchFamily="34" charset="0"/>
              </a:rPr>
              <a:t>cursor_name</a:t>
            </a:r>
            <a:r>
              <a:rPr lang="en-US" sz="1200" dirty="0">
                <a:latin typeface="Arial" panose="020B0604020202020204" pitchFamily="34" charset="0"/>
                <a:ea typeface="Calibri" panose="020F0502020204030204" pitchFamily="34" charset="0"/>
                <a:cs typeface="Arial" panose="020B0604020202020204" pitchFamily="34" charset="0"/>
              </a:rPr>
              <a:t>&gt; INTO &lt;variable&gt;;</a:t>
            </a:r>
          </a:p>
          <a:p>
            <a:pPr lvl="1"/>
            <a:endParaRPr lang="en-US" sz="12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mj-lt"/>
              <a:buAutoNum type="arabicPeriod" startAt="4"/>
            </a:pPr>
            <a:r>
              <a:rPr lang="en-US" sz="1200" b="1" dirty="0">
                <a:latin typeface="Arial" panose="020B0604020202020204" pitchFamily="34" charset="0"/>
                <a:ea typeface="Calibri" panose="020F0502020204030204" pitchFamily="34" charset="0"/>
                <a:cs typeface="Arial" panose="020B0604020202020204" pitchFamily="34" charset="0"/>
              </a:rPr>
              <a:t>CLOSE</a:t>
            </a:r>
          </a:p>
          <a:p>
            <a:pPr lvl="1"/>
            <a:r>
              <a:rPr lang="en-US" sz="1200" dirty="0">
                <a:latin typeface="Arial" panose="020B0604020202020204" pitchFamily="34" charset="0"/>
                <a:ea typeface="Calibri" panose="020F0502020204030204" pitchFamily="34" charset="0"/>
                <a:cs typeface="Arial" panose="020B0604020202020204" pitchFamily="34" charset="0"/>
              </a:rPr>
              <a:t>CLOSE &lt;</a:t>
            </a:r>
            <a:r>
              <a:rPr lang="en-US" sz="1200" dirty="0" err="1">
                <a:latin typeface="Arial" panose="020B0604020202020204" pitchFamily="34" charset="0"/>
                <a:ea typeface="Calibri" panose="020F0502020204030204" pitchFamily="34" charset="0"/>
                <a:cs typeface="Arial" panose="020B0604020202020204" pitchFamily="34" charset="0"/>
              </a:rPr>
              <a:t>cursor_name</a:t>
            </a:r>
            <a:r>
              <a:rPr lang="en-US" sz="1200" dirty="0">
                <a:latin typeface="Arial" panose="020B0604020202020204" pitchFamily="34" charset="0"/>
                <a:ea typeface="Calibri" panose="020F0502020204030204" pitchFamily="34" charset="0"/>
                <a:cs typeface="Arial" panose="020B0604020202020204" pitchFamily="34" charset="0"/>
              </a:rPr>
              <a:t>&gt;;</a:t>
            </a:r>
          </a:p>
        </p:txBody>
      </p:sp>
      <p:sp>
        <p:nvSpPr>
          <p:cNvPr id="2" name="Oval 1">
            <a:extLst>
              <a:ext uri="{FF2B5EF4-FFF2-40B4-BE49-F238E27FC236}">
                <a16:creationId xmlns:a16="http://schemas.microsoft.com/office/drawing/2014/main" id="{70D84CE7-97FA-4B40-9E85-BCA15BFDC66C}"/>
              </a:ext>
            </a:extLst>
          </p:cNvPr>
          <p:cNvSpPr/>
          <p:nvPr/>
        </p:nvSpPr>
        <p:spPr>
          <a:xfrm>
            <a:off x="2057400" y="1981200"/>
            <a:ext cx="2286000" cy="609600"/>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0552CB1-3082-458A-A074-0171C1652862}"/>
              </a:ext>
            </a:extLst>
          </p:cNvPr>
          <p:cNvSpPr/>
          <p:nvPr/>
        </p:nvSpPr>
        <p:spPr>
          <a:xfrm>
            <a:off x="1905000" y="2820512"/>
            <a:ext cx="1981200" cy="304800"/>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0A99E8D-1AD2-4AED-811A-9C81DA68E0F3}"/>
              </a:ext>
            </a:extLst>
          </p:cNvPr>
          <p:cNvSpPr/>
          <p:nvPr/>
        </p:nvSpPr>
        <p:spPr>
          <a:xfrm>
            <a:off x="2667000" y="3147634"/>
            <a:ext cx="2667000" cy="304800"/>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DCFF5A98-24B3-4391-A196-B5E7F7128D56}"/>
              </a:ext>
            </a:extLst>
          </p:cNvPr>
          <p:cNvSpPr/>
          <p:nvPr/>
        </p:nvSpPr>
        <p:spPr>
          <a:xfrm>
            <a:off x="2133600" y="3810000"/>
            <a:ext cx="1981200" cy="304800"/>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38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7" grpId="0" animBg="1"/>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73E1AE-8DEE-3445-A987-CDC00DAF095F}"/>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524000" y="838200"/>
            <a:ext cx="9144000" cy="5486400"/>
          </a:xfrm>
          <a:prstGeom prst="rect">
            <a:avLst/>
          </a:prstGeom>
          <a:ln>
            <a:solidFill>
              <a:schemeClr val="tx1"/>
            </a:solidFill>
          </a:ln>
        </p:spPr>
      </p:pic>
      <p:sp>
        <p:nvSpPr>
          <p:cNvPr id="9" name="Left Arrow 8">
            <a:extLst>
              <a:ext uri="{FF2B5EF4-FFF2-40B4-BE49-F238E27FC236}">
                <a16:creationId xmlns:a16="http://schemas.microsoft.com/office/drawing/2014/main" id="{FFBAC6B3-A708-6647-ABD2-2FFE680D03E9}"/>
              </a:ext>
            </a:extLst>
          </p:cNvPr>
          <p:cNvSpPr/>
          <p:nvPr/>
        </p:nvSpPr>
        <p:spPr>
          <a:xfrm>
            <a:off x="3764797" y="3018361"/>
            <a:ext cx="137160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AAE8AA-F606-6D40-929E-6E502370D254}"/>
              </a:ext>
            </a:extLst>
          </p:cNvPr>
          <p:cNvSpPr txBox="1"/>
          <p:nvPr/>
        </p:nvSpPr>
        <p:spPr>
          <a:xfrm>
            <a:off x="5136397" y="2902573"/>
            <a:ext cx="2362200" cy="307777"/>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Para o </a:t>
            </a:r>
            <a:r>
              <a:rPr lang="en-US" sz="1400" dirty="0" err="1">
                <a:solidFill>
                  <a:srgbClr val="FF0000"/>
                </a:solidFill>
                <a:latin typeface="Arial" panose="020B0604020202020204" pitchFamily="34" charset="0"/>
                <a:cs typeface="Arial" panose="020B0604020202020204" pitchFamily="34" charset="0"/>
              </a:rPr>
              <a:t>armazém</a:t>
            </a:r>
            <a:r>
              <a:rPr lang="en-US" sz="1400" dirty="0">
                <a:solidFill>
                  <a:srgbClr val="FF0000"/>
                </a:solidFill>
                <a:latin typeface="Arial" panose="020B0604020202020204" pitchFamily="34" charset="0"/>
                <a:cs typeface="Arial" panose="020B0604020202020204" pitchFamily="34" charset="0"/>
              </a:rPr>
              <a:t> </a:t>
            </a:r>
            <a:r>
              <a:rPr lang="en-US" sz="1400" dirty="0" err="1">
                <a:solidFill>
                  <a:srgbClr val="FF0000"/>
                </a:solidFill>
                <a:latin typeface="Arial" panose="020B0604020202020204" pitchFamily="34" charset="0"/>
                <a:cs typeface="Arial" panose="020B0604020202020204" pitchFamily="34" charset="0"/>
              </a:rPr>
              <a:t>dois</a:t>
            </a:r>
            <a:endParaRPr lang="en-US" sz="1400" dirty="0">
              <a:solidFill>
                <a:srgbClr val="FF0000"/>
              </a:solidFill>
              <a:latin typeface="Arial" panose="020B0604020202020204" pitchFamily="34" charset="0"/>
              <a:cs typeface="Arial" panose="020B0604020202020204" pitchFamily="34" charset="0"/>
            </a:endParaRPr>
          </a:p>
        </p:txBody>
      </p:sp>
      <p:sp>
        <p:nvSpPr>
          <p:cNvPr id="21" name="Rectangle 2">
            <a:extLst>
              <a:ext uri="{FF2B5EF4-FFF2-40B4-BE49-F238E27FC236}">
                <a16:creationId xmlns:a16="http://schemas.microsoft.com/office/drawing/2014/main" id="{E7C4760D-45E6-384E-A086-35CBB9517AEB}"/>
              </a:ext>
            </a:extLst>
          </p:cNvPr>
          <p:cNvSpPr txBox="1">
            <a:spLocks noChangeArrowheads="1"/>
          </p:cNvSpPr>
          <p:nvPr/>
        </p:nvSpPr>
        <p:spPr>
          <a:xfrm>
            <a:off x="321013" y="134938"/>
            <a:ext cx="11108987" cy="7032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pt-PT" sz="2400" b="1" dirty="0">
                <a:solidFill>
                  <a:srgbClr val="002060"/>
                </a:solidFill>
                <a:latin typeface="Garamond" charset="0"/>
              </a:rPr>
              <a:t>- Cursores com parâmetros </a:t>
            </a:r>
          </a:p>
        </p:txBody>
      </p:sp>
      <p:sp>
        <p:nvSpPr>
          <p:cNvPr id="2" name="Left Arrow 1">
            <a:extLst>
              <a:ext uri="{FF2B5EF4-FFF2-40B4-BE49-F238E27FC236}">
                <a16:creationId xmlns:a16="http://schemas.microsoft.com/office/drawing/2014/main" id="{2CFD720E-231A-6E43-9A57-CA5BCE43BD0F}"/>
              </a:ext>
            </a:extLst>
          </p:cNvPr>
          <p:cNvSpPr/>
          <p:nvPr/>
        </p:nvSpPr>
        <p:spPr>
          <a:xfrm>
            <a:off x="4838700" y="3538304"/>
            <a:ext cx="191539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7A8D89D-1485-8D40-A829-46ECE8C2387A}"/>
              </a:ext>
            </a:extLst>
          </p:cNvPr>
          <p:cNvSpPr txBox="1"/>
          <p:nvPr/>
        </p:nvSpPr>
        <p:spPr>
          <a:xfrm>
            <a:off x="6754090" y="3409707"/>
            <a:ext cx="2362200" cy="307777"/>
          </a:xfrm>
          <a:prstGeom prst="rect">
            <a:avLst/>
          </a:prstGeom>
          <a:noFill/>
        </p:spPr>
        <p:txBody>
          <a:bodyPr wrap="square" rtlCol="0">
            <a:spAutoFit/>
          </a:bodyPr>
          <a:lstStyle/>
          <a:p>
            <a:r>
              <a:rPr lang="en-US" sz="1400" dirty="0" err="1">
                <a:solidFill>
                  <a:srgbClr val="FF0000"/>
                </a:solidFill>
                <a:latin typeface="Arial" panose="020B0604020202020204" pitchFamily="34" charset="0"/>
                <a:cs typeface="Arial" panose="020B0604020202020204" pitchFamily="34" charset="0"/>
              </a:rPr>
              <a:t>Atributo</a:t>
            </a:r>
            <a:r>
              <a:rPr lang="en-US" sz="1400" dirty="0">
                <a:solidFill>
                  <a:srgbClr val="FF0000"/>
                </a:solidFill>
                <a:latin typeface="Arial" panose="020B0604020202020204" pitchFamily="34" charset="0"/>
                <a:cs typeface="Arial" panose="020B0604020202020204" pitchFamily="34" charset="0"/>
              </a:rPr>
              <a:t> do cursor</a:t>
            </a:r>
          </a:p>
        </p:txBody>
      </p:sp>
      <p:sp>
        <p:nvSpPr>
          <p:cNvPr id="12" name="Oval 11">
            <a:extLst>
              <a:ext uri="{FF2B5EF4-FFF2-40B4-BE49-F238E27FC236}">
                <a16:creationId xmlns:a16="http://schemas.microsoft.com/office/drawing/2014/main" id="{5CA7319E-BFD6-44C7-9A92-4F37EDE7FB02}"/>
              </a:ext>
            </a:extLst>
          </p:cNvPr>
          <p:cNvSpPr/>
          <p:nvPr/>
        </p:nvSpPr>
        <p:spPr>
          <a:xfrm>
            <a:off x="1981200" y="2083116"/>
            <a:ext cx="4572000" cy="355285"/>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4E4BF0A6-582A-4E3A-972C-5628ABCC9F49}"/>
              </a:ext>
            </a:extLst>
          </p:cNvPr>
          <p:cNvSpPr/>
          <p:nvPr/>
        </p:nvSpPr>
        <p:spPr>
          <a:xfrm>
            <a:off x="1966995" y="2878118"/>
            <a:ext cx="1797803" cy="355285"/>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181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6D44BBA-47DE-E148-8E7D-CCCF313293C3}"/>
              </a:ext>
            </a:extLst>
          </p:cNvPr>
          <p:cNvPicPr>
            <a:picLocks noChangeAspect="1"/>
          </p:cNvPicPr>
          <p:nvPr/>
        </p:nvPicPr>
        <p:blipFill>
          <a:blip r:embed="rId2"/>
          <a:stretch>
            <a:fillRect/>
          </a:stretch>
        </p:blipFill>
        <p:spPr>
          <a:xfrm>
            <a:off x="3048000" y="2438400"/>
            <a:ext cx="6392600" cy="3200400"/>
          </a:xfrm>
          <a:prstGeom prst="rect">
            <a:avLst/>
          </a:prstGeom>
        </p:spPr>
      </p:pic>
      <p:sp>
        <p:nvSpPr>
          <p:cNvPr id="20" name="TextBox 19">
            <a:extLst>
              <a:ext uri="{FF2B5EF4-FFF2-40B4-BE49-F238E27FC236}">
                <a16:creationId xmlns:a16="http://schemas.microsoft.com/office/drawing/2014/main" id="{FDA671D5-76D7-084F-9D21-CA7417D03FA1}"/>
              </a:ext>
            </a:extLst>
          </p:cNvPr>
          <p:cNvSpPr txBox="1"/>
          <p:nvPr/>
        </p:nvSpPr>
        <p:spPr>
          <a:xfrm>
            <a:off x="4571656" y="1905001"/>
            <a:ext cx="3048688" cy="307777"/>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ATRIBUTOS DO CURSOR</a:t>
            </a:r>
          </a:p>
        </p:txBody>
      </p:sp>
      <p:sp>
        <p:nvSpPr>
          <p:cNvPr id="21" name="Rectangle 2">
            <a:extLst>
              <a:ext uri="{FF2B5EF4-FFF2-40B4-BE49-F238E27FC236}">
                <a16:creationId xmlns:a16="http://schemas.microsoft.com/office/drawing/2014/main" id="{E7C4760D-45E6-384E-A086-35CBB9517AEB}"/>
              </a:ext>
            </a:extLst>
          </p:cNvPr>
          <p:cNvSpPr txBox="1">
            <a:spLocks noChangeArrowheads="1"/>
          </p:cNvSpPr>
          <p:nvPr/>
        </p:nvSpPr>
        <p:spPr>
          <a:xfrm>
            <a:off x="535021" y="134938"/>
            <a:ext cx="10894979" cy="7032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pt-PT" sz="2400" b="1" dirty="0">
                <a:solidFill>
                  <a:srgbClr val="002060"/>
                </a:solidFill>
                <a:latin typeface="Garamond" charset="0"/>
              </a:rPr>
              <a:t>-  Atributos de um cursor</a:t>
            </a:r>
          </a:p>
        </p:txBody>
      </p:sp>
    </p:spTree>
    <p:extLst>
      <p:ext uri="{BB962C8B-B14F-4D97-AF65-F5344CB8AC3E}">
        <p14:creationId xmlns:p14="http://schemas.microsoft.com/office/powerpoint/2010/main" val="327563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idx="1"/>
          </p:nvPr>
        </p:nvSpPr>
        <p:spPr>
          <a:xfrm>
            <a:off x="1702231" y="4922875"/>
            <a:ext cx="5451764" cy="1459157"/>
          </a:xfrm>
        </p:spPr>
        <p:txBody>
          <a:bodyPr>
            <a:normAutofit fontScale="92500"/>
          </a:bodyPr>
          <a:lstStyle/>
          <a:p>
            <a:pPr marL="368300" lvl="1" indent="-314325">
              <a:lnSpc>
                <a:spcPct val="130000"/>
              </a:lnSpc>
              <a:buSzPct val="100000"/>
              <a:buFont typeface="Wingdings" charset="2"/>
              <a:buChar char="Ø"/>
              <a:defRPr/>
            </a:pPr>
            <a:r>
              <a:rPr lang="pt-PT" sz="1600" dirty="0">
                <a:latin typeface="Calibri"/>
                <a:cs typeface="Calibri"/>
              </a:rPr>
              <a:t>Não é necessário declarar o cursor (o cursor é o próprio </a:t>
            </a:r>
            <a:r>
              <a:rPr lang="pt-PT" sz="1600" dirty="0" err="1">
                <a:latin typeface="Calibri"/>
                <a:cs typeface="Calibri"/>
              </a:rPr>
              <a:t>select</a:t>
            </a:r>
            <a:r>
              <a:rPr lang="pt-PT" sz="1600" dirty="0">
                <a:latin typeface="Calibri"/>
                <a:cs typeface="Calibri"/>
              </a:rPr>
              <a:t>). </a:t>
            </a:r>
          </a:p>
          <a:p>
            <a:pPr marL="368300" lvl="1" indent="-273050">
              <a:lnSpc>
                <a:spcPct val="130000"/>
              </a:lnSpc>
              <a:buSzPct val="100000"/>
              <a:buFont typeface="Wingdings" charset="2"/>
              <a:buChar char="Ø"/>
              <a:defRPr/>
            </a:pPr>
            <a:r>
              <a:rPr lang="pt-PT" sz="1600" dirty="0">
                <a:latin typeface="Calibri"/>
                <a:cs typeface="Calibri"/>
              </a:rPr>
              <a:t>Não é possível invocar os atributos de um cursor explícito definido como </a:t>
            </a:r>
            <a:r>
              <a:rPr lang="pt-PT" sz="1600" dirty="0" err="1">
                <a:latin typeface="Calibri"/>
                <a:cs typeface="Calibri"/>
              </a:rPr>
              <a:t>query</a:t>
            </a:r>
            <a:r>
              <a:rPr lang="pt-PT" sz="1600" dirty="0">
                <a:latin typeface="Calibri"/>
                <a:cs typeface="Calibri"/>
              </a:rPr>
              <a:t> de um ciclo FOR de cursor (porque não tem nome).</a:t>
            </a:r>
          </a:p>
          <a:p>
            <a:pPr eaLnBrk="1" hangingPunct="1">
              <a:lnSpc>
                <a:spcPct val="90000"/>
              </a:lnSpc>
              <a:buSzPct val="100000"/>
              <a:buFont typeface="Wingdings" charset="2"/>
              <a:buChar char=""/>
              <a:defRPr/>
            </a:pPr>
            <a:endParaRPr lang="en-GB" sz="1600" dirty="0">
              <a:latin typeface="Calibri"/>
              <a:cs typeface="Calibri"/>
            </a:endParaRPr>
          </a:p>
        </p:txBody>
      </p:sp>
      <p:sp>
        <p:nvSpPr>
          <p:cNvPr id="6" name="Rectangle 2">
            <a:extLst>
              <a:ext uri="{FF2B5EF4-FFF2-40B4-BE49-F238E27FC236}">
                <a16:creationId xmlns:a16="http://schemas.microsoft.com/office/drawing/2014/main" id="{054E6CA1-ECAE-E54F-BECC-AD671DD6D2DF}"/>
              </a:ext>
            </a:extLst>
          </p:cNvPr>
          <p:cNvSpPr txBox="1">
            <a:spLocks noChangeArrowheads="1"/>
          </p:cNvSpPr>
          <p:nvPr/>
        </p:nvSpPr>
        <p:spPr>
          <a:xfrm>
            <a:off x="719847" y="134938"/>
            <a:ext cx="10710153" cy="7032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pt-PT" sz="2000" b="1" dirty="0">
                <a:solidFill>
                  <a:srgbClr val="002060"/>
                </a:solidFill>
                <a:latin typeface="Garamond" charset="0"/>
              </a:rPr>
              <a:t>- Cursores implícitos (FOR…IN SELECT)</a:t>
            </a:r>
            <a:endParaRPr lang="pt-PT" sz="2400" b="1" dirty="0">
              <a:solidFill>
                <a:srgbClr val="002060"/>
              </a:solidFill>
              <a:latin typeface="Garamond" charset="0"/>
            </a:endParaRPr>
          </a:p>
        </p:txBody>
      </p:sp>
      <p:pic>
        <p:nvPicPr>
          <p:cNvPr id="8" name="Picture 7">
            <a:extLst>
              <a:ext uri="{FF2B5EF4-FFF2-40B4-BE49-F238E27FC236}">
                <a16:creationId xmlns:a16="http://schemas.microsoft.com/office/drawing/2014/main" id="{F1592C2D-D8B8-FA42-A428-351632E9C6AB}"/>
              </a:ext>
            </a:extLst>
          </p:cNvPr>
          <p:cNvPicPr>
            <a:picLocks noChangeAspect="1"/>
          </p:cNvPicPr>
          <p:nvPr/>
        </p:nvPicPr>
        <p:blipFill rotWithShape="1">
          <a:blip r:embed="rId2">
            <a:clrChange>
              <a:clrFrom>
                <a:srgbClr val="FFFFFF"/>
              </a:clrFrom>
              <a:clrTo>
                <a:srgbClr val="FFFFFF">
                  <a:alpha val="0"/>
                </a:srgbClr>
              </a:clrTo>
            </a:clrChange>
          </a:blip>
          <a:srcRect t="9038" r="17500"/>
          <a:stretch/>
        </p:blipFill>
        <p:spPr>
          <a:xfrm>
            <a:off x="1666068" y="1062421"/>
            <a:ext cx="8229600" cy="3581400"/>
          </a:xfrm>
          <a:prstGeom prst="rect">
            <a:avLst/>
          </a:prstGeom>
          <a:noFill/>
          <a:ln>
            <a:solidFill>
              <a:schemeClr val="tx1"/>
            </a:solidFill>
          </a:ln>
        </p:spPr>
      </p:pic>
      <p:sp>
        <p:nvSpPr>
          <p:cNvPr id="2" name="Rectangle 1">
            <a:extLst>
              <a:ext uri="{FF2B5EF4-FFF2-40B4-BE49-F238E27FC236}">
                <a16:creationId xmlns:a16="http://schemas.microsoft.com/office/drawing/2014/main" id="{8A0557AC-C2BA-EF42-AA79-5A21F0D9CAAF}"/>
              </a:ext>
            </a:extLst>
          </p:cNvPr>
          <p:cNvSpPr/>
          <p:nvPr/>
        </p:nvSpPr>
        <p:spPr>
          <a:xfrm>
            <a:off x="7086601" y="5181600"/>
            <a:ext cx="3837709" cy="1351524"/>
          </a:xfrm>
          <a:prstGeom prst="rect">
            <a:avLst/>
          </a:prstGeom>
          <a:solidFill>
            <a:schemeClr val="accent1">
              <a:lumMod val="20000"/>
              <a:lumOff val="80000"/>
            </a:schemeClr>
          </a:solidFill>
        </p:spPr>
        <p:txBody>
          <a:bodyPr wrap="square">
            <a:spAutoFit/>
          </a:bodyPr>
          <a:lstStyle/>
          <a:p>
            <a:pPr>
              <a:lnSpc>
                <a:spcPct val="150000"/>
              </a:lnSpc>
              <a:buSzPct val="100000"/>
              <a:defRPr/>
            </a:pPr>
            <a:r>
              <a:rPr lang="en-US" sz="1400" b="1" dirty="0">
                <a:latin typeface="Calibri"/>
                <a:cs typeface="Calibri"/>
              </a:rPr>
              <a:t>FOR </a:t>
            </a:r>
            <a:r>
              <a:rPr lang="en-US" sz="1400" b="1" dirty="0" err="1">
                <a:latin typeface="Calibri"/>
                <a:cs typeface="Calibri"/>
              </a:rPr>
              <a:t>record_name</a:t>
            </a:r>
            <a:r>
              <a:rPr lang="en-US" sz="1400" b="1" dirty="0">
                <a:latin typeface="Calibri"/>
                <a:cs typeface="Calibri"/>
              </a:rPr>
              <a:t> IN (query </a:t>
            </a:r>
            <a:r>
              <a:rPr lang="en-US" sz="1400" b="1" dirty="0" err="1">
                <a:latin typeface="Calibri"/>
                <a:cs typeface="Calibri"/>
              </a:rPr>
              <a:t>ou</a:t>
            </a:r>
            <a:r>
              <a:rPr lang="en-US" sz="1400" b="1" dirty="0">
                <a:latin typeface="Calibri"/>
                <a:cs typeface="Calibri"/>
              </a:rPr>
              <a:t> </a:t>
            </a:r>
            <a:r>
              <a:rPr lang="en-US" sz="1400" b="1" dirty="0" err="1">
                <a:latin typeface="Calibri"/>
                <a:cs typeface="Calibri"/>
              </a:rPr>
              <a:t>cursor_name</a:t>
            </a:r>
            <a:r>
              <a:rPr lang="en-US" sz="1400" b="1" dirty="0">
                <a:latin typeface="Calibri"/>
                <a:cs typeface="Calibri"/>
              </a:rPr>
              <a:t>) LOOP </a:t>
            </a:r>
            <a:endParaRPr lang="en-US" sz="1400" dirty="0">
              <a:latin typeface="Calibri"/>
              <a:cs typeface="Calibri"/>
            </a:endParaRPr>
          </a:p>
          <a:p>
            <a:pPr marL="622300" lvl="2" indent="-209550">
              <a:lnSpc>
                <a:spcPct val="150000"/>
              </a:lnSpc>
              <a:buSzPct val="100000"/>
              <a:defRPr/>
            </a:pPr>
            <a:r>
              <a:rPr lang="en-US" sz="1400" dirty="0">
                <a:latin typeface="Calibri"/>
                <a:cs typeface="Calibri"/>
              </a:rPr>
              <a:t>  &lt;statements&gt;</a:t>
            </a:r>
          </a:p>
          <a:p>
            <a:pPr marL="622300" lvl="2" indent="-609600">
              <a:lnSpc>
                <a:spcPct val="150000"/>
              </a:lnSpc>
              <a:buSzPct val="100000"/>
              <a:defRPr/>
            </a:pPr>
            <a:r>
              <a:rPr lang="en-US" sz="1400" b="1" dirty="0">
                <a:latin typeface="Calibri"/>
                <a:cs typeface="Calibri"/>
              </a:rPr>
              <a:t>END LOOP; -- implicit close occurs </a:t>
            </a:r>
          </a:p>
        </p:txBody>
      </p:sp>
    </p:spTree>
    <p:extLst>
      <p:ext uri="{BB962C8B-B14F-4D97-AF65-F5344CB8AC3E}">
        <p14:creationId xmlns:p14="http://schemas.microsoft.com/office/powerpoint/2010/main" val="1087347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FD6BF7-0E50-C84D-B394-5E2252B5BD18}"/>
              </a:ext>
            </a:extLst>
          </p:cNvPr>
          <p:cNvSpPr/>
          <p:nvPr/>
        </p:nvSpPr>
        <p:spPr>
          <a:xfrm>
            <a:off x="1714500" y="1159522"/>
            <a:ext cx="8001000" cy="1531510"/>
          </a:xfrm>
          <a:prstGeom prst="rect">
            <a:avLst/>
          </a:prstGeom>
        </p:spPr>
        <p:txBody>
          <a:bodyPr wrap="square">
            <a:spAutoFit/>
          </a:bodyPr>
          <a:lstStyle/>
          <a:p>
            <a:pPr marL="285750" indent="-285750">
              <a:lnSpc>
                <a:spcPct val="150000"/>
              </a:lnSpc>
              <a:buSzPct val="130000"/>
              <a:buFont typeface="Wingdings" pitchFamily="2" charset="2"/>
              <a:buChar char="Ø"/>
            </a:pPr>
            <a:r>
              <a:rPr lang="pt-PT" sz="1600" dirty="0">
                <a:latin typeface="Calibri" panose="020F0502020204030204" pitchFamily="34" charset="0"/>
                <a:cs typeface="Calibri" panose="020F0502020204030204" pitchFamily="34" charset="0"/>
              </a:rPr>
              <a:t>Um </a:t>
            </a:r>
            <a:r>
              <a:rPr lang="pt-PT" sz="1600" b="1" dirty="0">
                <a:latin typeface="Calibri" panose="020F0502020204030204" pitchFamily="34" charset="0"/>
                <a:cs typeface="Calibri" panose="020F0502020204030204" pitchFamily="34" charset="0"/>
              </a:rPr>
              <a:t>REF CURSOR </a:t>
            </a:r>
            <a:r>
              <a:rPr lang="pt-PT" sz="1600" dirty="0">
                <a:latin typeface="Calibri" panose="020F0502020204030204" pitchFamily="34" charset="0"/>
                <a:cs typeface="Calibri" panose="020F0502020204030204" pitchFamily="34" charset="0"/>
              </a:rPr>
              <a:t>é um tipo de dados PL/SQL cujo valor é o endereço de memória de uma área de trabalho de consulta na base de dados. </a:t>
            </a:r>
          </a:p>
          <a:p>
            <a:pPr marL="285750" indent="-285750">
              <a:lnSpc>
                <a:spcPct val="150000"/>
              </a:lnSpc>
              <a:buSzPct val="130000"/>
              <a:buFont typeface="Wingdings" pitchFamily="2" charset="2"/>
              <a:buChar char="Ø"/>
            </a:pPr>
            <a:r>
              <a:rPr lang="pt-PT" sz="1600" dirty="0">
                <a:latin typeface="Calibri" panose="020F0502020204030204" pitchFamily="34" charset="0"/>
                <a:cs typeface="Calibri" panose="020F0502020204030204" pitchFamily="34" charset="0"/>
              </a:rPr>
              <a:t>Em essência, um REF CURSOR é um ponteiro ou um identificador para um conjunto de resultados na base de dados. </a:t>
            </a:r>
          </a:p>
        </p:txBody>
      </p:sp>
      <p:sp>
        <p:nvSpPr>
          <p:cNvPr id="8" name="Rectangle 2">
            <a:extLst>
              <a:ext uri="{FF2B5EF4-FFF2-40B4-BE49-F238E27FC236}">
                <a16:creationId xmlns:a16="http://schemas.microsoft.com/office/drawing/2014/main" id="{CF76433E-F086-F34C-BA27-17F1249A7F53}"/>
              </a:ext>
            </a:extLst>
          </p:cNvPr>
          <p:cNvSpPr txBox="1">
            <a:spLocks noChangeArrowheads="1"/>
          </p:cNvSpPr>
          <p:nvPr/>
        </p:nvSpPr>
        <p:spPr>
          <a:xfrm>
            <a:off x="419100" y="211138"/>
            <a:ext cx="8572500" cy="703262"/>
          </a:xfrm>
          <a:prstGeom prst="rect">
            <a:avLst/>
          </a:prstGeom>
        </p:spPr>
        <p:txBody>
          <a:bodyPr vert="horz" lIns="91440" tIns="45720" rIns="91440" bIns="45720" rtlCol="0" anchor="t">
            <a:normAutofit fontScale="92500" lnSpcReduction="10000"/>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buFontTx/>
              <a:buChar char="-"/>
            </a:pPr>
            <a:r>
              <a:rPr lang="pt-PT" sz="2400" b="1" i="1" dirty="0">
                <a:solidFill>
                  <a:srgbClr val="002060"/>
                </a:solidFill>
                <a:latin typeface="Arial" panose="020B0604020202020204" pitchFamily="34" charset="0"/>
                <a:cs typeface="Arial" panose="020B0604020202020204" pitchFamily="34" charset="0"/>
              </a:rPr>
              <a:t>Funções </a:t>
            </a:r>
          </a:p>
          <a:p>
            <a:pPr marL="231775"/>
            <a:r>
              <a:rPr lang="pt-PT" sz="2400" b="1" i="1" dirty="0">
                <a:solidFill>
                  <a:srgbClr val="002060"/>
                </a:solidFill>
                <a:latin typeface="Arial" panose="020B0604020202020204" pitchFamily="34" charset="0"/>
                <a:cs typeface="Arial" panose="020B0604020202020204" pitchFamily="34" charset="0"/>
              </a:rPr>
              <a:t> </a:t>
            </a:r>
            <a:r>
              <a:rPr lang="pt-PT" sz="2200" b="1" i="1" dirty="0">
                <a:solidFill>
                  <a:srgbClr val="002060"/>
                </a:solidFill>
                <a:latin typeface="Arial" panose="020B0604020202020204" pitchFamily="34" charset="0"/>
                <a:cs typeface="Arial" panose="020B0604020202020204" pitchFamily="34" charset="0"/>
              </a:rPr>
              <a:t>Retornando um Cursor</a:t>
            </a:r>
            <a:endParaRPr lang="pt-PT" sz="2400" dirty="0">
              <a:solidFill>
                <a:srgbClr val="002060"/>
              </a:solidFill>
              <a:latin typeface="Garamond" charset="0"/>
            </a:endParaRPr>
          </a:p>
        </p:txBody>
      </p:sp>
      <p:pic>
        <p:nvPicPr>
          <p:cNvPr id="3" name="Picture 2">
            <a:extLst>
              <a:ext uri="{FF2B5EF4-FFF2-40B4-BE49-F238E27FC236}">
                <a16:creationId xmlns:a16="http://schemas.microsoft.com/office/drawing/2014/main" id="{84783CBD-F2C4-3946-8770-760D2DFCD1DF}"/>
              </a:ext>
            </a:extLst>
          </p:cNvPr>
          <p:cNvPicPr>
            <a:picLocks noChangeAspect="1"/>
          </p:cNvPicPr>
          <p:nvPr/>
        </p:nvPicPr>
        <p:blipFill rotWithShape="1">
          <a:blip r:embed="rId3" cstate="email">
            <a:clrChange>
              <a:clrFrom>
                <a:srgbClr val="EDEDED"/>
              </a:clrFrom>
              <a:clrTo>
                <a:srgbClr val="EDEDED">
                  <a:alpha val="0"/>
                </a:srgbClr>
              </a:clrTo>
            </a:clrChange>
            <a:extLst>
              <a:ext uri="{28A0092B-C50C-407E-A947-70E740481C1C}">
                <a14:useLocalDpi xmlns:a14="http://schemas.microsoft.com/office/drawing/2010/main" val="0"/>
              </a:ext>
            </a:extLst>
          </a:blip>
          <a:srcRect/>
          <a:stretch/>
        </p:blipFill>
        <p:spPr>
          <a:xfrm>
            <a:off x="1608083" y="2691032"/>
            <a:ext cx="8572500" cy="3862168"/>
          </a:xfrm>
          <a:prstGeom prst="rect">
            <a:avLst/>
          </a:prstGeom>
          <a:ln>
            <a:solidFill>
              <a:schemeClr val="accent1"/>
            </a:solidFill>
          </a:ln>
        </p:spPr>
      </p:pic>
      <p:pic>
        <p:nvPicPr>
          <p:cNvPr id="6" name="Picture 5">
            <a:extLst>
              <a:ext uri="{FF2B5EF4-FFF2-40B4-BE49-F238E27FC236}">
                <a16:creationId xmlns:a16="http://schemas.microsoft.com/office/drawing/2014/main" id="{162B30EE-ACB2-F642-A93D-D1118AE1C48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6705601" y="3124200"/>
            <a:ext cx="3894083" cy="3581400"/>
          </a:xfrm>
          <a:prstGeom prst="rect">
            <a:avLst/>
          </a:prstGeom>
          <a:ln>
            <a:solidFill>
              <a:schemeClr val="accent1"/>
            </a:solidFill>
          </a:ln>
        </p:spPr>
      </p:pic>
    </p:spTree>
    <p:extLst>
      <p:ext uri="{BB962C8B-B14F-4D97-AF65-F5344CB8AC3E}">
        <p14:creationId xmlns:p14="http://schemas.microsoft.com/office/powerpoint/2010/main" val="21818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1CE39-23AD-D848-B210-CAB9D236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790368"/>
            <a:ext cx="9144000" cy="4856495"/>
          </a:xfrm>
          <a:prstGeom prst="rect">
            <a:avLst/>
          </a:prstGeom>
          <a:ln>
            <a:solidFill>
              <a:schemeClr val="tx1"/>
            </a:solidFill>
          </a:ln>
        </p:spPr>
      </p:pic>
      <p:pic>
        <p:nvPicPr>
          <p:cNvPr id="5" name="Picture 4">
            <a:extLst>
              <a:ext uri="{FF2B5EF4-FFF2-40B4-BE49-F238E27FC236}">
                <a16:creationId xmlns:a16="http://schemas.microsoft.com/office/drawing/2014/main" id="{F5134273-EE7C-8E4D-856C-7EDFDBD2D5D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600200" y="990601"/>
            <a:ext cx="9144000" cy="799767"/>
          </a:xfrm>
          <a:prstGeom prst="rect">
            <a:avLst/>
          </a:prstGeom>
        </p:spPr>
      </p:pic>
      <p:sp>
        <p:nvSpPr>
          <p:cNvPr id="11" name="Left Arrow 10">
            <a:extLst>
              <a:ext uri="{FF2B5EF4-FFF2-40B4-BE49-F238E27FC236}">
                <a16:creationId xmlns:a16="http://schemas.microsoft.com/office/drawing/2014/main" id="{8808AFB1-7C6E-F341-B05D-7328653B54E6}"/>
              </a:ext>
            </a:extLst>
          </p:cNvPr>
          <p:cNvSpPr/>
          <p:nvPr/>
        </p:nvSpPr>
        <p:spPr>
          <a:xfrm>
            <a:off x="4563774" y="2305216"/>
            <a:ext cx="6096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a:extLst>
              <a:ext uri="{FF2B5EF4-FFF2-40B4-BE49-F238E27FC236}">
                <a16:creationId xmlns:a16="http://schemas.microsoft.com/office/drawing/2014/main" id="{31A36415-9A84-1B40-8EEA-7BC1860BEA91}"/>
              </a:ext>
            </a:extLst>
          </p:cNvPr>
          <p:cNvSpPr/>
          <p:nvPr/>
        </p:nvSpPr>
        <p:spPr>
          <a:xfrm>
            <a:off x="4411374" y="4199306"/>
            <a:ext cx="7620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7F476A-5114-8143-9101-36A4DD9EE80F}"/>
              </a:ext>
            </a:extLst>
          </p:cNvPr>
          <p:cNvSpPr/>
          <p:nvPr/>
        </p:nvSpPr>
        <p:spPr>
          <a:xfrm>
            <a:off x="6935933" y="4013492"/>
            <a:ext cx="3612573" cy="2653675"/>
          </a:xfrm>
          <a:prstGeom prst="rect">
            <a:avLst/>
          </a:prstGeom>
          <a:solidFill>
            <a:schemeClr val="bg1">
              <a:lumMod val="95000"/>
            </a:schemeClr>
          </a:solidFill>
          <a:ln>
            <a:solidFill>
              <a:schemeClr val="tx1"/>
            </a:solidFill>
          </a:ln>
        </p:spPr>
        <p:txBody>
          <a:bodyPr wrap="square">
            <a:spAutoFit/>
          </a:bodyPr>
          <a:lstStyle/>
          <a:p>
            <a:pPr>
              <a:lnSpc>
                <a:spcPct val="150000"/>
              </a:lnSpc>
              <a:spcAft>
                <a:spcPts val="800"/>
              </a:spcAft>
            </a:pPr>
            <a:r>
              <a:rPr lang="pt-PT" sz="1200" b="1" dirty="0">
                <a:solidFill>
                  <a:srgbClr val="FF0000"/>
                </a:solidFill>
                <a:latin typeface="Arial" panose="020B0604020202020204" pitchFamily="34" charset="0"/>
                <a:ea typeface="Calibri" panose="020F0502020204030204" pitchFamily="34" charset="0"/>
                <a:cs typeface="Arial" panose="020B0604020202020204" pitchFamily="34" charset="0"/>
              </a:rPr>
              <a:t>Ciclo de vida de uma exceção</a:t>
            </a:r>
            <a:r>
              <a:rPr lang="pt-PT" sz="1200" dirty="0">
                <a:solidFill>
                  <a:srgbClr val="FF0000"/>
                </a:solidFill>
                <a:latin typeface="Arial" panose="020B0604020202020204" pitchFamily="34" charset="0"/>
                <a:ea typeface="Calibri" panose="020F0502020204030204" pitchFamily="34" charset="0"/>
                <a:cs typeface="Arial" panose="020B0604020202020204" pitchFamily="34" charset="0"/>
              </a:rPr>
              <a:t>:</a:t>
            </a:r>
            <a:endParaRPr lang="en-US" sz="12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342900" indent="-342900">
              <a:lnSpc>
                <a:spcPct val="150000"/>
              </a:lnSpc>
              <a:buFont typeface="+mj-lt"/>
              <a:buAutoNum type="arabicPeriod"/>
            </a:pPr>
            <a:r>
              <a:rPr lang="en-US" sz="1200" b="1" dirty="0">
                <a:latin typeface="Arial" panose="020B0604020202020204" pitchFamily="34" charset="0"/>
                <a:ea typeface="Calibri" panose="020F0502020204030204" pitchFamily="34" charset="0"/>
                <a:cs typeface="Arial" panose="020B0604020202020204" pitchFamily="34" charset="0"/>
              </a:rPr>
              <a:t>DECLARE</a:t>
            </a:r>
          </a:p>
          <a:p>
            <a:pPr>
              <a:lnSpc>
                <a:spcPct val="150000"/>
              </a:lnSpc>
            </a:pPr>
            <a:r>
              <a:rPr lang="en-US" sz="1200" b="1" dirty="0">
                <a:latin typeface="Arial" panose="020B0604020202020204" pitchFamily="34" charset="0"/>
                <a:ea typeface="Calibri" panose="020F0502020204030204" pitchFamily="34" charset="0"/>
                <a:cs typeface="Arial" panose="020B0604020202020204" pitchFamily="34" charset="0"/>
              </a:rPr>
              <a:t>       </a:t>
            </a:r>
            <a:r>
              <a:rPr lang="en-US" sz="1200" dirty="0">
                <a:latin typeface="Arial" panose="020B0604020202020204" pitchFamily="34" charset="0"/>
                <a:ea typeface="Calibri" panose="020F0502020204030204" pitchFamily="34" charset="0"/>
                <a:cs typeface="Arial" panose="020B0604020202020204" pitchFamily="34" charset="0"/>
              </a:rPr>
              <a:t>&lt;</a:t>
            </a:r>
            <a:r>
              <a:rPr lang="en-US" sz="1200" dirty="0" err="1">
                <a:latin typeface="Arial" panose="020B0604020202020204" pitchFamily="34" charset="0"/>
                <a:ea typeface="Calibri" panose="020F0502020204030204" pitchFamily="34" charset="0"/>
                <a:cs typeface="Arial" panose="020B0604020202020204" pitchFamily="34" charset="0"/>
              </a:rPr>
              <a:t>exception_name</a:t>
            </a:r>
            <a:r>
              <a:rPr lang="en-US" sz="1200" dirty="0">
                <a:latin typeface="Arial" panose="020B0604020202020204" pitchFamily="34" charset="0"/>
                <a:ea typeface="Calibri" panose="020F0502020204030204" pitchFamily="34" charset="0"/>
                <a:cs typeface="Arial" panose="020B0604020202020204" pitchFamily="34" charset="0"/>
              </a:rPr>
              <a:t>&gt; EXCEPTION;</a:t>
            </a:r>
          </a:p>
          <a:p>
            <a:pPr marL="342900" indent="-342900">
              <a:lnSpc>
                <a:spcPct val="150000"/>
              </a:lnSpc>
              <a:buFont typeface="+mj-lt"/>
              <a:buAutoNum type="arabicPeriod" startAt="2"/>
            </a:pPr>
            <a:r>
              <a:rPr lang="en-US" sz="1200" b="1" dirty="0">
                <a:latin typeface="Arial" panose="020B0604020202020204" pitchFamily="34" charset="0"/>
                <a:ea typeface="Calibri" panose="020F0502020204030204" pitchFamily="34" charset="0"/>
                <a:cs typeface="Arial" panose="020B0604020202020204" pitchFamily="34" charset="0"/>
              </a:rPr>
              <a:t>RAISE</a:t>
            </a:r>
          </a:p>
          <a:p>
            <a:pPr>
              <a:lnSpc>
                <a:spcPct val="150000"/>
              </a:lnSpc>
            </a:pPr>
            <a:r>
              <a:rPr lang="en-US" sz="1200" b="1" dirty="0">
                <a:latin typeface="Arial" panose="020B0604020202020204" pitchFamily="34" charset="0"/>
                <a:ea typeface="Calibri" panose="020F0502020204030204" pitchFamily="34" charset="0"/>
                <a:cs typeface="Arial" panose="020B0604020202020204" pitchFamily="34" charset="0"/>
              </a:rPr>
              <a:t>        </a:t>
            </a:r>
            <a:r>
              <a:rPr lang="en-US" sz="1200" dirty="0">
                <a:latin typeface="Arial" panose="020B0604020202020204" pitchFamily="34" charset="0"/>
                <a:ea typeface="Calibri" panose="020F0502020204030204" pitchFamily="34" charset="0"/>
                <a:cs typeface="Arial" panose="020B0604020202020204" pitchFamily="34" charset="0"/>
              </a:rPr>
              <a:t>RAISE  &lt;</a:t>
            </a:r>
            <a:r>
              <a:rPr lang="en-US" sz="1200" dirty="0" err="1">
                <a:latin typeface="Arial" panose="020B0604020202020204" pitchFamily="34" charset="0"/>
                <a:ea typeface="Calibri" panose="020F0502020204030204" pitchFamily="34" charset="0"/>
                <a:cs typeface="Arial" panose="020B0604020202020204" pitchFamily="34" charset="0"/>
              </a:rPr>
              <a:t>exception_name</a:t>
            </a:r>
            <a:r>
              <a:rPr lang="en-US" sz="1200" dirty="0">
                <a:latin typeface="Arial" panose="020B0604020202020204" pitchFamily="34" charset="0"/>
                <a:ea typeface="Calibri" panose="020F0502020204030204" pitchFamily="34" charset="0"/>
                <a:cs typeface="Arial" panose="020B0604020202020204" pitchFamily="34" charset="0"/>
              </a:rPr>
              <a:t>&gt;;</a:t>
            </a:r>
          </a:p>
          <a:p>
            <a:pPr marL="342900" indent="-342900">
              <a:lnSpc>
                <a:spcPct val="150000"/>
              </a:lnSpc>
              <a:buFont typeface="+mj-lt"/>
              <a:buAutoNum type="arabicPeriod" startAt="3"/>
            </a:pPr>
            <a:r>
              <a:rPr lang="pt-PT" sz="1200" b="1" dirty="0">
                <a:latin typeface="Arial" panose="020B0604020202020204" pitchFamily="34" charset="0"/>
                <a:ea typeface="Calibri" panose="020F0502020204030204" pitchFamily="34" charset="0"/>
                <a:cs typeface="Arial" panose="020B0604020202020204" pitchFamily="34" charset="0"/>
              </a:rPr>
              <a:t>EXCEPTION HANDLING</a:t>
            </a:r>
            <a:endParaRPr lang="en-US" sz="1200" b="1" dirty="0">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US" sz="1200" b="1" dirty="0">
                <a:latin typeface="Arial" panose="020B0604020202020204" pitchFamily="34" charset="0"/>
                <a:ea typeface="Calibri" panose="020F0502020204030204" pitchFamily="34" charset="0"/>
                <a:cs typeface="Arial" panose="020B0604020202020204" pitchFamily="34" charset="0"/>
              </a:rPr>
              <a:t>            </a:t>
            </a:r>
            <a:r>
              <a:rPr lang="en-US" sz="1200" dirty="0">
                <a:latin typeface="Arial" panose="020B0604020202020204" pitchFamily="34" charset="0"/>
                <a:ea typeface="Calibri" panose="020F0502020204030204" pitchFamily="34" charset="0"/>
                <a:cs typeface="Arial" panose="020B0604020202020204" pitchFamily="34" charset="0"/>
              </a:rPr>
              <a:t>EXCEPTION</a:t>
            </a:r>
          </a:p>
          <a:p>
            <a:pPr marL="457200" indent="457200">
              <a:lnSpc>
                <a:spcPct val="150000"/>
              </a:lnSpc>
              <a:spcAft>
                <a:spcPts val="800"/>
              </a:spcAft>
            </a:pPr>
            <a:r>
              <a:rPr lang="en-US" sz="1200" dirty="0">
                <a:latin typeface="Arial" panose="020B0604020202020204" pitchFamily="34" charset="0"/>
                <a:ea typeface="Calibri" panose="020F0502020204030204" pitchFamily="34" charset="0"/>
                <a:cs typeface="Arial" panose="020B0604020202020204" pitchFamily="34" charset="0"/>
              </a:rPr>
              <a:t>   WHEN &lt; </a:t>
            </a:r>
            <a:r>
              <a:rPr lang="en-US" sz="1200" dirty="0" err="1">
                <a:latin typeface="Arial" panose="020B0604020202020204" pitchFamily="34" charset="0"/>
                <a:ea typeface="Calibri" panose="020F0502020204030204" pitchFamily="34" charset="0"/>
                <a:cs typeface="Arial" panose="020B0604020202020204" pitchFamily="34" charset="0"/>
              </a:rPr>
              <a:t>exception_name</a:t>
            </a:r>
            <a:r>
              <a:rPr lang="en-US" sz="1200" dirty="0">
                <a:latin typeface="Arial" panose="020B0604020202020204" pitchFamily="34" charset="0"/>
                <a:ea typeface="Calibri" panose="020F0502020204030204" pitchFamily="34" charset="0"/>
                <a:cs typeface="Arial" panose="020B0604020202020204" pitchFamily="34" charset="0"/>
              </a:rPr>
              <a:t> &gt; THEN &lt;</a:t>
            </a:r>
            <a:r>
              <a:rPr lang="en-US" sz="1200" dirty="0" err="1">
                <a:latin typeface="Arial" panose="020B0604020202020204" pitchFamily="34" charset="0"/>
                <a:ea typeface="Calibri" panose="020F0502020204030204" pitchFamily="34" charset="0"/>
                <a:cs typeface="Arial" panose="020B0604020202020204" pitchFamily="34" charset="0"/>
              </a:rPr>
              <a:t>exception_handling_routine</a:t>
            </a:r>
            <a:r>
              <a:rPr lang="en-US" sz="1200" dirty="0">
                <a:latin typeface="Arial" panose="020B0604020202020204" pitchFamily="34" charset="0"/>
                <a:ea typeface="Calibri" panose="020F0502020204030204" pitchFamily="34" charset="0"/>
                <a:cs typeface="Arial" panose="020B0604020202020204" pitchFamily="34" charset="0"/>
              </a:rPr>
              <a:t>&gt;;</a:t>
            </a:r>
          </a:p>
        </p:txBody>
      </p:sp>
      <p:sp>
        <p:nvSpPr>
          <p:cNvPr id="16" name="Rectangle 2">
            <a:extLst>
              <a:ext uri="{FF2B5EF4-FFF2-40B4-BE49-F238E27FC236}">
                <a16:creationId xmlns:a16="http://schemas.microsoft.com/office/drawing/2014/main" id="{D1B4584B-8F29-0940-8AED-A73EE73ECD6D}"/>
              </a:ext>
            </a:extLst>
          </p:cNvPr>
          <p:cNvSpPr txBox="1">
            <a:spLocks noChangeArrowheads="1"/>
          </p:cNvSpPr>
          <p:nvPr/>
        </p:nvSpPr>
        <p:spPr>
          <a:xfrm>
            <a:off x="291830" y="211138"/>
            <a:ext cx="11138170" cy="703262"/>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pt-PT" sz="2400" dirty="0">
                <a:solidFill>
                  <a:srgbClr val="002060"/>
                </a:solidFill>
                <a:latin typeface="Garamond" charset="0"/>
              </a:rPr>
              <a:t>- Exceções</a:t>
            </a:r>
          </a:p>
        </p:txBody>
      </p:sp>
      <p:sp>
        <p:nvSpPr>
          <p:cNvPr id="17" name="Left Arrow 16">
            <a:extLst>
              <a:ext uri="{FF2B5EF4-FFF2-40B4-BE49-F238E27FC236}">
                <a16:creationId xmlns:a16="http://schemas.microsoft.com/office/drawing/2014/main" id="{B3884DD2-0C41-5A49-A2D1-829874746EA1}"/>
              </a:ext>
            </a:extLst>
          </p:cNvPr>
          <p:cNvSpPr/>
          <p:nvPr/>
        </p:nvSpPr>
        <p:spPr>
          <a:xfrm rot="21095874">
            <a:off x="4020747" y="4659302"/>
            <a:ext cx="7620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59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2060"/>
                </a:solidFill>
              </a:rPr>
              <a:t>Dados e </a:t>
            </a:r>
            <a:r>
              <a:rPr lang="en-US" sz="4000" dirty="0" err="1">
                <a:solidFill>
                  <a:srgbClr val="002060"/>
                </a:solidFill>
              </a:rPr>
              <a:t>Sistemas</a:t>
            </a:r>
            <a:r>
              <a:rPr lang="en-US" sz="4000" dirty="0">
                <a:solidFill>
                  <a:srgbClr val="002060"/>
                </a:solidFill>
              </a:rPr>
              <a:t> de </a:t>
            </a:r>
            <a:r>
              <a:rPr lang="en-US" sz="4000" dirty="0" err="1">
                <a:solidFill>
                  <a:srgbClr val="002060"/>
                </a:solidFill>
              </a:rPr>
              <a:t>Informação</a:t>
            </a:r>
            <a:br>
              <a:rPr lang="en-US" sz="4000" dirty="0">
                <a:solidFill>
                  <a:srgbClr val="002060"/>
                </a:solidFill>
              </a:rPr>
            </a:br>
            <a:r>
              <a:rPr lang="en-US" sz="4000" i="1" dirty="0">
                <a:solidFill>
                  <a:schemeClr val="tx1">
                    <a:lumMod val="65000"/>
                    <a:lumOff val="35000"/>
                  </a:schemeClr>
                </a:solidFill>
              </a:rPr>
              <a:t>Data and Information Systems</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fontScale="70000" lnSpcReduction="20000"/>
          </a:bodyPr>
          <a:lstStyle/>
          <a:p>
            <a:r>
              <a:rPr lang="en-US" dirty="0"/>
              <a:t>Sistema de </a:t>
            </a:r>
            <a:r>
              <a:rPr lang="en-US" dirty="0" err="1"/>
              <a:t>Informação</a:t>
            </a:r>
            <a:r>
              <a:rPr lang="en-US" dirty="0"/>
              <a:t> é um </a:t>
            </a:r>
            <a:r>
              <a:rPr lang="en-US" dirty="0" err="1"/>
              <a:t>conceito</a:t>
            </a:r>
            <a:r>
              <a:rPr lang="en-US" dirty="0"/>
              <a:t> </a:t>
            </a:r>
            <a:r>
              <a:rPr lang="en-US" dirty="0" err="1"/>
              <a:t>lato</a:t>
            </a:r>
            <a:r>
              <a:rPr lang="en-US" dirty="0"/>
              <a:t> que </a:t>
            </a:r>
            <a:r>
              <a:rPr lang="en-US" dirty="0" err="1"/>
              <a:t>inclui</a:t>
            </a:r>
            <a:r>
              <a:rPr lang="en-US" dirty="0"/>
              <a:t>, </a:t>
            </a:r>
            <a:r>
              <a:rPr lang="en-US" dirty="0" err="1"/>
              <a:t>ou</a:t>
            </a:r>
            <a:r>
              <a:rPr lang="en-US" dirty="0"/>
              <a:t> </a:t>
            </a:r>
            <a:r>
              <a:rPr lang="en-US" dirty="0" err="1"/>
              <a:t>pode</a:t>
            </a:r>
            <a:r>
              <a:rPr lang="en-US" dirty="0"/>
              <a:t> </a:t>
            </a:r>
            <a:r>
              <a:rPr lang="en-US" dirty="0" err="1"/>
              <a:t>incluir</a:t>
            </a:r>
            <a:r>
              <a:rPr lang="en-US" dirty="0"/>
              <a:t>, hardware, software, bases de dados, </a:t>
            </a:r>
            <a:r>
              <a:rPr lang="en-US" dirty="0" err="1"/>
              <a:t>recursos</a:t>
            </a:r>
            <a:r>
              <a:rPr lang="en-US" dirty="0"/>
              <a:t> </a:t>
            </a:r>
            <a:r>
              <a:rPr lang="en-US" dirty="0" err="1"/>
              <a:t>informacionais</a:t>
            </a:r>
            <a:r>
              <a:rPr lang="en-US" dirty="0"/>
              <a:t> e </a:t>
            </a:r>
            <a:r>
              <a:rPr lang="en-US" dirty="0" err="1"/>
              <a:t>organizacionais</a:t>
            </a:r>
            <a:endParaRPr lang="en-US" dirty="0"/>
          </a:p>
          <a:p>
            <a:r>
              <a:rPr lang="en-US" dirty="0"/>
              <a:t>Um Sistema de </a:t>
            </a:r>
            <a:r>
              <a:rPr lang="en-US" dirty="0" err="1"/>
              <a:t>informação</a:t>
            </a:r>
            <a:r>
              <a:rPr lang="en-US" dirty="0"/>
              <a:t> é </a:t>
            </a:r>
            <a:r>
              <a:rPr lang="en-US" dirty="0" err="1"/>
              <a:t>uma</a:t>
            </a:r>
            <a:r>
              <a:rPr lang="en-US" dirty="0"/>
              <a:t> </a:t>
            </a:r>
            <a:r>
              <a:rPr lang="en-US" dirty="0" err="1"/>
              <a:t>solução</a:t>
            </a:r>
            <a:r>
              <a:rPr lang="en-US" dirty="0"/>
              <a:t> </a:t>
            </a:r>
            <a:r>
              <a:rPr lang="en-US" dirty="0" err="1"/>
              <a:t>integradora</a:t>
            </a:r>
            <a:r>
              <a:rPr lang="en-US" dirty="0"/>
              <a:t> dos </a:t>
            </a:r>
            <a:r>
              <a:rPr lang="en-US" dirty="0" err="1"/>
              <a:t>vários</a:t>
            </a:r>
            <a:r>
              <a:rPr lang="en-US" dirty="0"/>
              <a:t> </a:t>
            </a:r>
            <a:r>
              <a:rPr lang="en-US" dirty="0" err="1"/>
              <a:t>recursos</a:t>
            </a:r>
            <a:r>
              <a:rPr lang="en-US" dirty="0"/>
              <a:t> </a:t>
            </a:r>
            <a:r>
              <a:rPr lang="en-US" dirty="0" err="1"/>
              <a:t>necessários</a:t>
            </a:r>
            <a:r>
              <a:rPr lang="en-US" dirty="0"/>
              <a:t> para </a:t>
            </a:r>
            <a:r>
              <a:rPr lang="en-US" dirty="0" err="1"/>
              <a:t>gerir</a:t>
            </a:r>
            <a:r>
              <a:rPr lang="en-US" dirty="0"/>
              <a:t> e </a:t>
            </a:r>
            <a:r>
              <a:rPr lang="en-US" dirty="0" err="1"/>
              <a:t>operar</a:t>
            </a:r>
            <a:r>
              <a:rPr lang="en-US" dirty="0"/>
              <a:t> </a:t>
            </a:r>
            <a:r>
              <a:rPr lang="en-US" dirty="0" err="1"/>
              <a:t>uma</a:t>
            </a:r>
            <a:r>
              <a:rPr lang="en-US" dirty="0"/>
              <a:t> </a:t>
            </a:r>
            <a:r>
              <a:rPr lang="en-US" dirty="0" err="1"/>
              <a:t>organização</a:t>
            </a:r>
            <a:endParaRPr lang="en-US" dirty="0"/>
          </a:p>
          <a:p>
            <a:r>
              <a:rPr lang="en-US" dirty="0"/>
              <a:t>A </a:t>
            </a:r>
            <a:r>
              <a:rPr lang="en-US" dirty="0" err="1"/>
              <a:t>necessidade</a:t>
            </a:r>
            <a:r>
              <a:rPr lang="en-US" dirty="0"/>
              <a:t> de </a:t>
            </a:r>
            <a:r>
              <a:rPr lang="en-US" dirty="0" err="1"/>
              <a:t>persistir</a:t>
            </a:r>
            <a:r>
              <a:rPr lang="en-US" dirty="0"/>
              <a:t> dados surge </a:t>
            </a:r>
            <a:r>
              <a:rPr lang="en-US" dirty="0" err="1"/>
              <a:t>em</a:t>
            </a:r>
            <a:r>
              <a:rPr lang="en-US" dirty="0"/>
              <a:t> </a:t>
            </a:r>
            <a:r>
              <a:rPr lang="en-US" dirty="0" err="1"/>
              <a:t>Sistemas</a:t>
            </a:r>
            <a:r>
              <a:rPr lang="en-US" dirty="0"/>
              <a:t> de </a:t>
            </a:r>
            <a:r>
              <a:rPr lang="en-US" dirty="0" err="1"/>
              <a:t>Informação</a:t>
            </a:r>
            <a:r>
              <a:rPr lang="en-US" dirty="0"/>
              <a:t> e </a:t>
            </a:r>
            <a:r>
              <a:rPr lang="en-US" dirty="0" err="1"/>
              <a:t>em</a:t>
            </a:r>
            <a:r>
              <a:rPr lang="en-US" dirty="0"/>
              <a:t> </a:t>
            </a:r>
            <a:r>
              <a:rPr lang="en-US" dirty="0" err="1"/>
              <a:t>muitos</a:t>
            </a:r>
            <a:r>
              <a:rPr lang="en-US" dirty="0"/>
              <a:t> outros </a:t>
            </a:r>
            <a:r>
              <a:rPr lang="en-US" dirty="0" err="1"/>
              <a:t>contextos</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computação</a:t>
            </a:r>
            <a:r>
              <a:rPr lang="en-US" dirty="0"/>
              <a:t> </a:t>
            </a:r>
            <a:r>
              <a:rPr lang="en-US" dirty="0" err="1"/>
              <a:t>móvel</a:t>
            </a:r>
            <a:r>
              <a:rPr lang="en-US" dirty="0"/>
              <a:t>, </a:t>
            </a:r>
            <a:r>
              <a:rPr lang="en-US" dirty="0" err="1"/>
              <a:t>sistemas</a:t>
            </a:r>
            <a:r>
              <a:rPr lang="en-US" dirty="0"/>
              <a:t> de tempo real, IA, </a:t>
            </a:r>
            <a:r>
              <a:rPr lang="en-US" dirty="0" err="1"/>
              <a:t>aprendizagem</a:t>
            </a:r>
            <a:r>
              <a:rPr lang="en-US" dirty="0"/>
              <a:t> </a:t>
            </a:r>
            <a:r>
              <a:rPr lang="en-US" dirty="0" err="1"/>
              <a:t>máquina</a:t>
            </a:r>
            <a:r>
              <a:rPr lang="en-US" dirty="0"/>
              <a:t>, </a:t>
            </a:r>
            <a:r>
              <a:rPr lang="en-US" dirty="0" err="1"/>
              <a:t>jogos</a:t>
            </a:r>
            <a:r>
              <a:rPr lang="en-US" dirty="0"/>
              <a:t>, </a:t>
            </a:r>
            <a:r>
              <a:rPr lang="en-US" dirty="0" err="1"/>
              <a:t>robótica</a:t>
            </a:r>
            <a:r>
              <a:rPr lang="en-US" dirty="0"/>
              <a:t>, </a:t>
            </a:r>
            <a:r>
              <a:rPr lang="en-US" dirty="0" err="1"/>
              <a:t>indústria</a:t>
            </a:r>
            <a:r>
              <a:rPr lang="en-US" dirty="0"/>
              <a:t> </a:t>
            </a:r>
            <a:r>
              <a:rPr lang="en-US" dirty="0" err="1"/>
              <a:t>automóvel</a:t>
            </a:r>
            <a:r>
              <a:rPr lang="en-US" dirty="0"/>
              <a:t>, web, </a:t>
            </a:r>
            <a:r>
              <a:rPr lang="en-US" dirty="0" err="1"/>
              <a:t>etc</a:t>
            </a:r>
            <a:endParaRPr lang="en-US" dirty="0"/>
          </a:p>
          <a:p>
            <a:r>
              <a:rPr lang="en-US" dirty="0"/>
              <a:t>As </a:t>
            </a:r>
            <a:r>
              <a:rPr lang="en-US" dirty="0" err="1"/>
              <a:t>tecnologias</a:t>
            </a:r>
            <a:r>
              <a:rPr lang="en-US" dirty="0"/>
              <a:t> e as </a:t>
            </a:r>
            <a:r>
              <a:rPr lang="en-US" dirty="0" err="1"/>
              <a:t>soluções</a:t>
            </a:r>
            <a:r>
              <a:rPr lang="en-US" dirty="0"/>
              <a:t> de </a:t>
            </a:r>
            <a:r>
              <a:rPr lang="en-US" dirty="0" err="1"/>
              <a:t>persistência</a:t>
            </a:r>
            <a:r>
              <a:rPr lang="en-US" dirty="0"/>
              <a:t> de dados a </a:t>
            </a:r>
            <a:r>
              <a:rPr lang="en-US" dirty="0" err="1"/>
              <a:t>implementar</a:t>
            </a:r>
            <a:r>
              <a:rPr lang="en-US" dirty="0"/>
              <a:t> </a:t>
            </a:r>
            <a:r>
              <a:rPr lang="en-US" dirty="0" err="1"/>
              <a:t>são</a:t>
            </a:r>
            <a:r>
              <a:rPr lang="en-US" dirty="0"/>
              <a:t> </a:t>
            </a:r>
            <a:r>
              <a:rPr lang="en-US" dirty="0" err="1"/>
              <a:t>condicionadas</a:t>
            </a:r>
            <a:r>
              <a:rPr lang="en-US" dirty="0"/>
              <a:t> de </a:t>
            </a:r>
            <a:r>
              <a:rPr lang="en-US" dirty="0" err="1"/>
              <a:t>várias</a:t>
            </a:r>
            <a:r>
              <a:rPr lang="en-US" dirty="0"/>
              <a:t> </a:t>
            </a:r>
            <a:r>
              <a:rPr lang="en-US" dirty="0" err="1"/>
              <a:t>formas</a:t>
            </a:r>
            <a:r>
              <a:rPr lang="en-US" dirty="0"/>
              <a:t>: </a:t>
            </a:r>
            <a:r>
              <a:rPr lang="en-US" dirty="0" err="1"/>
              <a:t>disponibilidade</a:t>
            </a:r>
            <a:r>
              <a:rPr lang="en-US" dirty="0"/>
              <a:t>, </a:t>
            </a:r>
            <a:r>
              <a:rPr lang="en-US" dirty="0" err="1"/>
              <a:t>integridade</a:t>
            </a:r>
            <a:r>
              <a:rPr lang="en-US" dirty="0"/>
              <a:t>, </a:t>
            </a:r>
            <a:r>
              <a:rPr lang="en-US" dirty="0" err="1"/>
              <a:t>confidencialidade</a:t>
            </a:r>
            <a:r>
              <a:rPr lang="en-US" dirty="0"/>
              <a:t>, </a:t>
            </a:r>
            <a:r>
              <a:rPr lang="en-US" dirty="0" err="1"/>
              <a:t>criticidade</a:t>
            </a:r>
            <a:r>
              <a:rPr lang="en-US" dirty="0"/>
              <a:t>, …</a:t>
            </a:r>
          </a:p>
        </p:txBody>
      </p:sp>
      <p:sp>
        <p:nvSpPr>
          <p:cNvPr id="4" name="Content Placeholder 3"/>
          <p:cNvSpPr>
            <a:spLocks noGrp="1"/>
          </p:cNvSpPr>
          <p:nvPr>
            <p:ph sz="half" idx="2"/>
          </p:nvPr>
        </p:nvSpPr>
        <p:spPr>
          <a:effectLst/>
        </p:spPr>
        <p:txBody>
          <a:bodyPr>
            <a:normAutofit fontScale="70000" lnSpcReduction="20000"/>
          </a:bodyPr>
          <a:lstStyle/>
          <a:p>
            <a:r>
              <a:rPr lang="en-US" dirty="0"/>
              <a:t>Information System is a broad concept that includes, or may include, hardware, software, databases, informational and organizational resources</a:t>
            </a:r>
          </a:p>
          <a:p>
            <a:r>
              <a:rPr lang="en-US" dirty="0"/>
              <a:t>An Information System is a solution that integrates the various resources needed to manage and operate an organization</a:t>
            </a:r>
          </a:p>
          <a:p>
            <a:r>
              <a:rPr lang="en-US" dirty="0"/>
              <a:t>The need to persist data arises in Information Systems and in many other contexts, such as: mobile computing, real-time systems, AI, machine learning, games, robotics, automotive industry, web, etc.</a:t>
            </a:r>
          </a:p>
          <a:p>
            <a:r>
              <a:rPr lang="en-US" dirty="0"/>
              <a:t>The technologies and data persistence solutions to be implemented are conditioned in several ways: availability, integrity, confidentiality, criticality,</a:t>
            </a:r>
          </a:p>
        </p:txBody>
      </p:sp>
    </p:spTree>
    <p:extLst>
      <p:ext uri="{BB962C8B-B14F-4D97-AF65-F5344CB8AC3E}">
        <p14:creationId xmlns:p14="http://schemas.microsoft.com/office/powerpoint/2010/main" val="151942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Modelação</a:t>
            </a:r>
            <a:r>
              <a:rPr lang="en-US" sz="4000" dirty="0">
                <a:solidFill>
                  <a:srgbClr val="002060"/>
                </a:solidFill>
              </a:rPr>
              <a:t> de Dados</a:t>
            </a:r>
            <a:br>
              <a:rPr lang="en-US" sz="4000" dirty="0">
                <a:solidFill>
                  <a:srgbClr val="002060"/>
                </a:solidFill>
              </a:rPr>
            </a:br>
            <a:r>
              <a:rPr lang="en-US" sz="4000" i="1" dirty="0">
                <a:solidFill>
                  <a:schemeClr val="tx1">
                    <a:lumMod val="65000"/>
                    <a:lumOff val="35000"/>
                  </a:schemeClr>
                </a:solidFill>
              </a:rPr>
              <a:t>Data Modeling</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fontScale="77500" lnSpcReduction="20000"/>
          </a:bodyPr>
          <a:lstStyle/>
          <a:p>
            <a:r>
              <a:rPr lang="en-US" dirty="0" err="1"/>
              <a:t>Universo</a:t>
            </a:r>
            <a:r>
              <a:rPr lang="en-US" dirty="0"/>
              <a:t> de </a:t>
            </a:r>
            <a:r>
              <a:rPr lang="en-US" dirty="0" err="1"/>
              <a:t>discurso</a:t>
            </a:r>
            <a:r>
              <a:rPr lang="en-US" dirty="0"/>
              <a:t> (</a:t>
            </a:r>
            <a:r>
              <a:rPr lang="en-US" dirty="0" err="1"/>
              <a:t>UoD</a:t>
            </a:r>
            <a:r>
              <a:rPr lang="en-US" dirty="0"/>
              <a:t>), </a:t>
            </a:r>
            <a:r>
              <a:rPr lang="en-US" dirty="0" err="1"/>
              <a:t>domínio</a:t>
            </a:r>
            <a:endParaRPr lang="en-US" dirty="0"/>
          </a:p>
          <a:p>
            <a:pPr lvl="1"/>
            <a:r>
              <a:rPr lang="en-US" dirty="0" err="1"/>
              <a:t>Conjunto</a:t>
            </a:r>
            <a:r>
              <a:rPr lang="en-US" dirty="0"/>
              <a:t> </a:t>
            </a:r>
            <a:r>
              <a:rPr lang="en-US" dirty="0" err="1"/>
              <a:t>relevante</a:t>
            </a:r>
            <a:r>
              <a:rPr lang="en-US" dirty="0"/>
              <a:t> das </a:t>
            </a:r>
            <a:r>
              <a:rPr lang="en-US" dirty="0" err="1"/>
              <a:t>entidades</a:t>
            </a:r>
            <a:r>
              <a:rPr lang="en-US" dirty="0"/>
              <a:t> do </a:t>
            </a:r>
            <a:r>
              <a:rPr lang="en-US" dirty="0" err="1"/>
              <a:t>ponto</a:t>
            </a:r>
            <a:r>
              <a:rPr lang="en-US" dirty="0"/>
              <a:t> de vista do “</a:t>
            </a:r>
            <a:r>
              <a:rPr lang="en-US" dirty="0" err="1"/>
              <a:t>negócio</a:t>
            </a:r>
            <a:r>
              <a:rPr lang="en-US" dirty="0"/>
              <a:t>”</a:t>
            </a:r>
          </a:p>
          <a:p>
            <a:pPr lvl="1"/>
            <a:r>
              <a:rPr lang="en-US" dirty="0"/>
              <a:t>… e dos </a:t>
            </a:r>
            <a:r>
              <a:rPr lang="en-US" dirty="0" err="1"/>
              <a:t>atributos</a:t>
            </a:r>
            <a:r>
              <a:rPr lang="en-US" dirty="0"/>
              <a:t>/</a:t>
            </a:r>
            <a:r>
              <a:rPr lang="en-US" dirty="0" err="1"/>
              <a:t>propriedades</a:t>
            </a:r>
            <a:r>
              <a:rPr lang="en-US" dirty="0"/>
              <a:t> que as </a:t>
            </a:r>
            <a:r>
              <a:rPr lang="en-US" dirty="0" err="1"/>
              <a:t>descrevem</a:t>
            </a:r>
            <a:r>
              <a:rPr lang="en-US" dirty="0"/>
              <a:t>/</a:t>
            </a:r>
            <a:r>
              <a:rPr lang="en-US" dirty="0" err="1"/>
              <a:t>caracterizam</a:t>
            </a:r>
            <a:r>
              <a:rPr lang="en-US" dirty="0"/>
              <a:t>…</a:t>
            </a:r>
          </a:p>
          <a:p>
            <a:endParaRPr lang="en-US" dirty="0"/>
          </a:p>
          <a:p>
            <a:r>
              <a:rPr lang="en-US" dirty="0" err="1"/>
              <a:t>Modelo</a:t>
            </a:r>
            <a:endParaRPr lang="en-US" dirty="0"/>
          </a:p>
          <a:p>
            <a:pPr lvl="1"/>
            <a:r>
              <a:rPr lang="en-US" dirty="0"/>
              <a:t>Um </a:t>
            </a:r>
            <a:r>
              <a:rPr lang="en-US" dirty="0" err="1"/>
              <a:t>modelo</a:t>
            </a:r>
            <a:r>
              <a:rPr lang="en-US" dirty="0"/>
              <a:t> é </a:t>
            </a:r>
            <a:r>
              <a:rPr lang="en-US" dirty="0" err="1"/>
              <a:t>uma</a:t>
            </a:r>
            <a:r>
              <a:rPr lang="en-US" dirty="0"/>
              <a:t> </a:t>
            </a:r>
            <a:r>
              <a:rPr lang="en-US" dirty="0" err="1"/>
              <a:t>abstração</a:t>
            </a:r>
            <a:r>
              <a:rPr lang="en-US" dirty="0"/>
              <a:t>, </a:t>
            </a:r>
            <a:r>
              <a:rPr lang="en-US" dirty="0" err="1"/>
              <a:t>uma</a:t>
            </a:r>
            <a:r>
              <a:rPr lang="en-US" dirty="0"/>
              <a:t> </a:t>
            </a:r>
            <a:r>
              <a:rPr lang="en-US" dirty="0" err="1"/>
              <a:t>representação</a:t>
            </a:r>
            <a:r>
              <a:rPr lang="en-US" dirty="0"/>
              <a:t> do </a:t>
            </a:r>
            <a:r>
              <a:rPr lang="en-US" dirty="0" err="1"/>
              <a:t>mundo</a:t>
            </a:r>
            <a:r>
              <a:rPr lang="en-US" dirty="0"/>
              <a:t> real que </a:t>
            </a:r>
            <a:r>
              <a:rPr lang="en-US" dirty="0" err="1"/>
              <a:t>abstrai</a:t>
            </a:r>
            <a:r>
              <a:rPr lang="en-US" dirty="0"/>
              <a:t>/</a:t>
            </a:r>
            <a:r>
              <a:rPr lang="en-US" dirty="0" err="1"/>
              <a:t>esquece</a:t>
            </a:r>
            <a:r>
              <a:rPr lang="en-US" dirty="0"/>
              <a:t> o que </a:t>
            </a:r>
            <a:r>
              <a:rPr lang="en-US" dirty="0" err="1"/>
              <a:t>não</a:t>
            </a:r>
            <a:r>
              <a:rPr lang="en-US" dirty="0"/>
              <a:t> é </a:t>
            </a:r>
            <a:r>
              <a:rPr lang="en-US" dirty="0" err="1"/>
              <a:t>relevante</a:t>
            </a:r>
            <a:r>
              <a:rPr lang="en-US" dirty="0"/>
              <a:t> para o </a:t>
            </a:r>
            <a:r>
              <a:rPr lang="en-US" dirty="0" err="1"/>
              <a:t>problema</a:t>
            </a:r>
            <a:r>
              <a:rPr lang="en-US" dirty="0"/>
              <a:t> </a:t>
            </a:r>
            <a:r>
              <a:rPr lang="en-US" dirty="0" err="1"/>
              <a:t>em</a:t>
            </a:r>
            <a:r>
              <a:rPr lang="en-US" dirty="0"/>
              <a:t> </a:t>
            </a:r>
            <a:r>
              <a:rPr lang="en-US" dirty="0" err="1"/>
              <a:t>estudo</a:t>
            </a:r>
            <a:endParaRPr lang="en-US" dirty="0"/>
          </a:p>
          <a:p>
            <a:pPr lvl="1"/>
            <a:r>
              <a:rPr lang="en-US" dirty="0"/>
              <a:t>Um </a:t>
            </a:r>
            <a:r>
              <a:rPr lang="en-US" dirty="0" err="1"/>
              <a:t>modelo</a:t>
            </a:r>
            <a:r>
              <a:rPr lang="en-US" dirty="0"/>
              <a:t> </a:t>
            </a:r>
            <a:r>
              <a:rPr lang="en-US" dirty="0" err="1"/>
              <a:t>deve</a:t>
            </a:r>
            <a:r>
              <a:rPr lang="en-US" dirty="0"/>
              <a:t> </a:t>
            </a:r>
            <a:r>
              <a:rPr lang="en-US" dirty="0" err="1"/>
              <a:t>focar</a:t>
            </a:r>
            <a:r>
              <a:rPr lang="en-US" dirty="0"/>
              <a:t>-se </a:t>
            </a:r>
            <a:r>
              <a:rPr lang="en-US" dirty="0" err="1"/>
              <a:t>exclusivamente</a:t>
            </a:r>
            <a:r>
              <a:rPr lang="en-US" dirty="0"/>
              <a:t> no que é </a:t>
            </a:r>
            <a:r>
              <a:rPr lang="en-US" dirty="0" err="1"/>
              <a:t>importante</a:t>
            </a:r>
            <a:r>
              <a:rPr lang="en-US" dirty="0"/>
              <a:t>, </a:t>
            </a:r>
            <a:r>
              <a:rPr lang="en-US" dirty="0" err="1"/>
              <a:t>naquilo</a:t>
            </a:r>
            <a:r>
              <a:rPr lang="en-US" dirty="0"/>
              <a:t> que </a:t>
            </a:r>
            <a:r>
              <a:rPr lang="en-US" dirty="0" err="1"/>
              <a:t>acrescenta</a:t>
            </a:r>
            <a:r>
              <a:rPr lang="en-US" dirty="0"/>
              <a:t> valor e nada </a:t>
            </a:r>
            <a:r>
              <a:rPr lang="en-US" dirty="0" err="1"/>
              <a:t>mais</a:t>
            </a:r>
            <a:r>
              <a:rPr lang="en-US" dirty="0"/>
              <a:t> …</a:t>
            </a:r>
          </a:p>
          <a:p>
            <a:pPr lvl="1"/>
            <a:r>
              <a:rPr lang="en-US" dirty="0"/>
              <a:t>… mas </a:t>
            </a:r>
            <a:r>
              <a:rPr lang="en-US" dirty="0" err="1"/>
              <a:t>não</a:t>
            </a:r>
            <a:r>
              <a:rPr lang="en-US" dirty="0"/>
              <a:t> </a:t>
            </a:r>
            <a:r>
              <a:rPr lang="en-US" dirty="0" err="1"/>
              <a:t>pode</a:t>
            </a:r>
            <a:r>
              <a:rPr lang="en-US" dirty="0"/>
              <a:t> </a:t>
            </a:r>
            <a:r>
              <a:rPr lang="en-US" dirty="0" err="1"/>
              <a:t>omitir</a:t>
            </a:r>
            <a:r>
              <a:rPr lang="en-US" dirty="0"/>
              <a:t> </a:t>
            </a:r>
            <a:r>
              <a:rPr lang="en-US" dirty="0" err="1"/>
              <a:t>nenhum</a:t>
            </a:r>
            <a:r>
              <a:rPr lang="en-US" dirty="0"/>
              <a:t> </a:t>
            </a:r>
            <a:r>
              <a:rPr lang="en-US" dirty="0" err="1"/>
              <a:t>detalhe</a:t>
            </a:r>
            <a:r>
              <a:rPr lang="en-US" dirty="0"/>
              <a:t> </a:t>
            </a:r>
            <a:r>
              <a:rPr lang="en-US" dirty="0" err="1"/>
              <a:t>cuja</a:t>
            </a:r>
            <a:r>
              <a:rPr lang="en-US" dirty="0"/>
              <a:t> </a:t>
            </a:r>
            <a:r>
              <a:rPr lang="en-US" dirty="0" err="1"/>
              <a:t>ausência</a:t>
            </a:r>
            <a:r>
              <a:rPr lang="en-US" dirty="0"/>
              <a:t> </a:t>
            </a:r>
            <a:r>
              <a:rPr lang="en-US" dirty="0" err="1"/>
              <a:t>comprometa</a:t>
            </a:r>
            <a:r>
              <a:rPr lang="en-US" dirty="0"/>
              <a:t> o </a:t>
            </a:r>
            <a:r>
              <a:rPr lang="en-US" dirty="0" err="1"/>
              <a:t>propósito</a:t>
            </a:r>
            <a:r>
              <a:rPr lang="en-US" dirty="0"/>
              <a:t> do </a:t>
            </a:r>
            <a:r>
              <a:rPr lang="en-US" dirty="0" err="1"/>
              <a:t>sistema</a:t>
            </a:r>
            <a:endParaRPr lang="en-US" dirty="0"/>
          </a:p>
        </p:txBody>
      </p:sp>
      <p:sp>
        <p:nvSpPr>
          <p:cNvPr id="4" name="Content Placeholder 3"/>
          <p:cNvSpPr>
            <a:spLocks noGrp="1"/>
          </p:cNvSpPr>
          <p:nvPr>
            <p:ph sz="half" idx="2"/>
          </p:nvPr>
        </p:nvSpPr>
        <p:spPr>
          <a:effectLst/>
        </p:spPr>
        <p:txBody>
          <a:bodyPr>
            <a:normAutofit fontScale="77500" lnSpcReduction="20000"/>
          </a:bodyPr>
          <a:lstStyle/>
          <a:p>
            <a:r>
              <a:rPr lang="en-US" dirty="0"/>
              <a:t>Universe of Discourse, </a:t>
            </a:r>
            <a:r>
              <a:rPr lang="en-US" dirty="0" err="1"/>
              <a:t>UoD</a:t>
            </a:r>
            <a:r>
              <a:rPr lang="en-US" dirty="0"/>
              <a:t>, domain</a:t>
            </a:r>
          </a:p>
          <a:p>
            <a:pPr lvl="1"/>
            <a:r>
              <a:rPr lang="en-US" dirty="0"/>
              <a:t>Relevant set of entities from the "business" point of view</a:t>
            </a:r>
          </a:p>
          <a:p>
            <a:pPr lvl="1"/>
            <a:r>
              <a:rPr lang="en-US" dirty="0"/>
              <a:t>… and the attributes/properties that describe/characterize them…</a:t>
            </a:r>
          </a:p>
          <a:p>
            <a:endParaRPr lang="en-US" dirty="0"/>
          </a:p>
          <a:p>
            <a:r>
              <a:rPr lang="en-US" dirty="0"/>
              <a:t>Model</a:t>
            </a:r>
          </a:p>
          <a:p>
            <a:pPr lvl="1"/>
            <a:r>
              <a:rPr lang="en-US" dirty="0"/>
              <a:t>A model is an abstraction, a representation of the real world that abstracts/forgets what is not relevant to the problem under study</a:t>
            </a:r>
          </a:p>
          <a:p>
            <a:pPr lvl="1"/>
            <a:r>
              <a:rPr lang="en-US" dirty="0"/>
              <a:t>A model should focus exclusively on what's important, what adds value and nothing else…</a:t>
            </a:r>
          </a:p>
          <a:p>
            <a:pPr lvl="1"/>
            <a:r>
              <a:rPr lang="en-US" dirty="0"/>
              <a:t>… but you cannot omit any details whose absence might compromises the purpose of the system </a:t>
            </a:r>
          </a:p>
        </p:txBody>
      </p:sp>
    </p:spTree>
    <p:extLst>
      <p:ext uri="{BB962C8B-B14F-4D97-AF65-F5344CB8AC3E}">
        <p14:creationId xmlns:p14="http://schemas.microsoft.com/office/powerpoint/2010/main" val="145884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effectLst/>
        </p:spPr>
        <p:txBody>
          <a:bodyPr>
            <a:normAutofit/>
          </a:bodyPr>
          <a:lstStyle/>
          <a:p>
            <a:r>
              <a:rPr lang="en-US" dirty="0" err="1"/>
              <a:t>Objetivo</a:t>
            </a:r>
            <a:r>
              <a:rPr lang="en-US" dirty="0"/>
              <a:t> e </a:t>
            </a:r>
            <a:r>
              <a:rPr lang="en-US" dirty="0" err="1"/>
              <a:t>funcionalidade</a:t>
            </a:r>
            <a:endParaRPr lang="en-US" dirty="0"/>
          </a:p>
          <a:p>
            <a:pPr marL="457200" lvl="1" indent="0">
              <a:buNone/>
            </a:pPr>
            <a:r>
              <a:rPr lang="en-US" dirty="0"/>
              <a:t>Um </a:t>
            </a:r>
            <a:r>
              <a:rPr lang="en-US" dirty="0" err="1"/>
              <a:t>modelo</a:t>
            </a:r>
            <a:r>
              <a:rPr lang="en-US" dirty="0"/>
              <a:t> de dados </a:t>
            </a:r>
            <a:r>
              <a:rPr lang="en-US" dirty="0" err="1"/>
              <a:t>deve</a:t>
            </a:r>
            <a:endParaRPr lang="en-US" dirty="0"/>
          </a:p>
          <a:p>
            <a:pPr marL="1198563" lvl="2" indent="-284163">
              <a:buFont typeface="+mj-lt"/>
              <a:buAutoNum type="alphaLcParenR"/>
            </a:pPr>
            <a:r>
              <a:rPr lang="en-US" dirty="0" err="1"/>
              <a:t>dar</a:t>
            </a:r>
            <a:r>
              <a:rPr lang="en-US" dirty="0"/>
              <a:t> </a:t>
            </a:r>
            <a:r>
              <a:rPr lang="en-US" dirty="0" err="1"/>
              <a:t>resposta</a:t>
            </a:r>
            <a:r>
              <a:rPr lang="en-US" dirty="0"/>
              <a:t> </a:t>
            </a:r>
            <a:r>
              <a:rPr lang="en-US" dirty="0" err="1"/>
              <a:t>aos</a:t>
            </a:r>
            <a:r>
              <a:rPr lang="en-US" dirty="0"/>
              <a:t> </a:t>
            </a:r>
            <a:r>
              <a:rPr lang="en-US" b="1" dirty="0" err="1"/>
              <a:t>objetivos</a:t>
            </a:r>
            <a:r>
              <a:rPr lang="en-US" dirty="0"/>
              <a:t> que se </a:t>
            </a:r>
            <a:r>
              <a:rPr lang="en-US" dirty="0" err="1"/>
              <a:t>pretende</a:t>
            </a:r>
            <a:r>
              <a:rPr lang="en-US" dirty="0"/>
              <a:t> </a:t>
            </a:r>
            <a:r>
              <a:rPr lang="en-US" dirty="0" err="1"/>
              <a:t>atingir</a:t>
            </a:r>
            <a:r>
              <a:rPr lang="en-US" dirty="0"/>
              <a:t> com o </a:t>
            </a:r>
            <a:r>
              <a:rPr lang="en-US" dirty="0" err="1"/>
              <a:t>sistema</a:t>
            </a:r>
            <a:endParaRPr lang="en-US" dirty="0"/>
          </a:p>
          <a:p>
            <a:pPr marL="1198563" lvl="2" indent="-284163">
              <a:buFont typeface="+mj-lt"/>
              <a:buAutoNum type="alphaLcParenR"/>
            </a:pPr>
            <a:r>
              <a:rPr lang="en-US" dirty="0" err="1"/>
              <a:t>permitir</a:t>
            </a:r>
            <a:r>
              <a:rPr lang="en-US" dirty="0"/>
              <a:t> a </a:t>
            </a:r>
            <a:r>
              <a:rPr lang="en-US" dirty="0" err="1"/>
              <a:t>implementação</a:t>
            </a:r>
            <a:r>
              <a:rPr lang="en-US" dirty="0"/>
              <a:t> plena da </a:t>
            </a:r>
            <a:r>
              <a:rPr lang="en-US" b="1" dirty="0" err="1"/>
              <a:t>funcionalidade</a:t>
            </a:r>
            <a:r>
              <a:rPr lang="en-US" dirty="0"/>
              <a:t> </a:t>
            </a:r>
            <a:r>
              <a:rPr lang="en-US" dirty="0" err="1"/>
              <a:t>requerida</a:t>
            </a:r>
            <a:r>
              <a:rPr lang="en-US" dirty="0"/>
              <a:t> do </a:t>
            </a:r>
            <a:r>
              <a:rPr lang="en-US" dirty="0" err="1"/>
              <a:t>ponto</a:t>
            </a:r>
            <a:r>
              <a:rPr lang="en-US" dirty="0"/>
              <a:t> de vista do </a:t>
            </a:r>
            <a:r>
              <a:rPr lang="en-US" dirty="0" err="1"/>
              <a:t>problema</a:t>
            </a:r>
            <a:r>
              <a:rPr lang="en-US" dirty="0"/>
              <a:t>/</a:t>
            </a:r>
            <a:r>
              <a:rPr lang="en-US" dirty="0" err="1"/>
              <a:t>negócio</a:t>
            </a:r>
            <a:r>
              <a:rPr lang="en-US" dirty="0"/>
              <a:t> e</a:t>
            </a:r>
          </a:p>
          <a:p>
            <a:pPr marL="1198563" lvl="2" indent="-284163">
              <a:buFont typeface="+mj-lt"/>
              <a:buAutoNum type="alphaLcParenR"/>
            </a:pPr>
            <a:r>
              <a:rPr lang="en-US" dirty="0" err="1"/>
              <a:t>cumprir</a:t>
            </a:r>
            <a:r>
              <a:rPr lang="en-US" dirty="0"/>
              <a:t> as </a:t>
            </a:r>
            <a:r>
              <a:rPr lang="en-US" b="1" dirty="0" err="1"/>
              <a:t>especificações</a:t>
            </a:r>
            <a:r>
              <a:rPr lang="en-US" dirty="0"/>
              <a:t> da </a:t>
            </a:r>
            <a:r>
              <a:rPr lang="en-US" dirty="0" err="1"/>
              <a:t>solução</a:t>
            </a:r>
            <a:r>
              <a:rPr lang="en-US" dirty="0"/>
              <a:t> do </a:t>
            </a:r>
            <a:r>
              <a:rPr lang="en-US" dirty="0" err="1"/>
              <a:t>ponto</a:t>
            </a:r>
            <a:r>
              <a:rPr lang="en-US" dirty="0"/>
              <a:t> de vista </a:t>
            </a:r>
            <a:r>
              <a:rPr lang="en-US" dirty="0" err="1"/>
              <a:t>tecnológico</a:t>
            </a:r>
            <a:endParaRPr lang="en-US" dirty="0"/>
          </a:p>
        </p:txBody>
      </p:sp>
      <p:sp>
        <p:nvSpPr>
          <p:cNvPr id="4" name="Content Placeholder 3"/>
          <p:cNvSpPr>
            <a:spLocks noGrp="1"/>
          </p:cNvSpPr>
          <p:nvPr>
            <p:ph sz="half" idx="2"/>
          </p:nvPr>
        </p:nvSpPr>
        <p:spPr>
          <a:effectLst/>
        </p:spPr>
        <p:txBody>
          <a:bodyPr>
            <a:normAutofit/>
          </a:bodyPr>
          <a:lstStyle/>
          <a:p>
            <a:r>
              <a:rPr lang="en-US" dirty="0"/>
              <a:t>Purpose and functionality</a:t>
            </a:r>
          </a:p>
          <a:p>
            <a:pPr marL="0" indent="0">
              <a:buNone/>
            </a:pPr>
            <a:r>
              <a:rPr lang="en-US" dirty="0"/>
              <a:t>	A data model must</a:t>
            </a:r>
          </a:p>
          <a:p>
            <a:pPr marL="1371600" lvl="2" indent="-457200">
              <a:buFont typeface="+mj-lt"/>
              <a:buAutoNum type="alphaLcParenR"/>
            </a:pPr>
            <a:r>
              <a:rPr lang="en-US" dirty="0"/>
              <a:t>respond to the </a:t>
            </a:r>
            <a:r>
              <a:rPr lang="en-US" b="1" dirty="0"/>
              <a:t>goals</a:t>
            </a:r>
            <a:r>
              <a:rPr lang="en-US" dirty="0"/>
              <a:t> you intend to achieve with the system</a:t>
            </a:r>
          </a:p>
          <a:p>
            <a:pPr marL="1371600" lvl="2" indent="-457200">
              <a:buFont typeface="+mj-lt"/>
              <a:buAutoNum type="alphaLcParenR"/>
            </a:pPr>
            <a:r>
              <a:rPr lang="en-US" dirty="0"/>
              <a:t>allow the full implementation of the required </a:t>
            </a:r>
            <a:r>
              <a:rPr lang="en-US" b="1" dirty="0"/>
              <a:t>functionality</a:t>
            </a:r>
            <a:r>
              <a:rPr lang="en-US" dirty="0"/>
              <a:t> from the point of view of the problem/business and</a:t>
            </a:r>
          </a:p>
          <a:p>
            <a:pPr marL="1371600" lvl="2" indent="-457200">
              <a:buFont typeface="+mj-lt"/>
              <a:buAutoNum type="alphaLcParenR"/>
            </a:pPr>
            <a:r>
              <a:rPr lang="en-US" dirty="0"/>
              <a:t>meet the solution's </a:t>
            </a:r>
            <a:r>
              <a:rPr lang="en-US" b="1" dirty="0"/>
              <a:t>specifications</a:t>
            </a:r>
            <a:r>
              <a:rPr lang="en-US" dirty="0"/>
              <a:t> from a technological point of view </a:t>
            </a:r>
          </a:p>
        </p:txBody>
      </p:sp>
      <p:sp>
        <p:nvSpPr>
          <p:cNvPr id="7" name="Title 1"/>
          <p:cNvSpPr>
            <a:spLocks noGrp="1"/>
          </p:cNvSpPr>
          <p:nvPr>
            <p:ph type="title"/>
          </p:nvPr>
        </p:nvSpPr>
        <p:spPr>
          <a:xfrm>
            <a:off x="838200" y="365125"/>
            <a:ext cx="10515600" cy="1325563"/>
          </a:xfrm>
        </p:spPr>
        <p:txBody>
          <a:bodyPr/>
          <a:lstStyle/>
          <a:p>
            <a:r>
              <a:rPr lang="en-US" sz="4000" dirty="0" err="1">
                <a:solidFill>
                  <a:srgbClr val="002060"/>
                </a:solidFill>
              </a:rPr>
              <a:t>Modelação</a:t>
            </a:r>
            <a:r>
              <a:rPr lang="en-US" sz="4000" dirty="0">
                <a:solidFill>
                  <a:srgbClr val="002060"/>
                </a:solidFill>
              </a:rPr>
              <a:t> de Dados</a:t>
            </a:r>
            <a:br>
              <a:rPr lang="en-US" sz="4000" dirty="0">
                <a:solidFill>
                  <a:srgbClr val="002060"/>
                </a:solidFill>
              </a:rPr>
            </a:br>
            <a:r>
              <a:rPr lang="en-US" sz="4000" i="1" dirty="0">
                <a:solidFill>
                  <a:schemeClr val="tx1">
                    <a:lumMod val="65000"/>
                    <a:lumOff val="35000"/>
                  </a:schemeClr>
                </a:solidFill>
              </a:rPr>
              <a:t>Data Modeling</a:t>
            </a:r>
            <a:endParaRPr lang="en-US" i="1" dirty="0">
              <a:solidFill>
                <a:schemeClr val="tx1">
                  <a:lumMod val="65000"/>
                  <a:lumOff val="35000"/>
                </a:schemeClr>
              </a:solidFill>
            </a:endParaRPr>
          </a:p>
        </p:txBody>
      </p:sp>
    </p:spTree>
    <p:extLst>
      <p:ext uri="{BB962C8B-B14F-4D97-AF65-F5344CB8AC3E}">
        <p14:creationId xmlns:p14="http://schemas.microsoft.com/office/powerpoint/2010/main" val="73453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2060"/>
                </a:solidFill>
              </a:rPr>
              <a:t>Dados e </a:t>
            </a:r>
            <a:r>
              <a:rPr lang="en-US" sz="4000" dirty="0" err="1">
                <a:solidFill>
                  <a:srgbClr val="002060"/>
                </a:solidFill>
              </a:rPr>
              <a:t>Sistemas</a:t>
            </a:r>
            <a:r>
              <a:rPr lang="en-US" sz="4000" dirty="0">
                <a:solidFill>
                  <a:srgbClr val="002060"/>
                </a:solidFill>
              </a:rPr>
              <a:t> de </a:t>
            </a:r>
            <a:r>
              <a:rPr lang="en-US" sz="4000" dirty="0" err="1">
                <a:solidFill>
                  <a:srgbClr val="002060"/>
                </a:solidFill>
              </a:rPr>
              <a:t>Informação</a:t>
            </a:r>
            <a:br>
              <a:rPr lang="en-US" sz="4000" dirty="0">
                <a:solidFill>
                  <a:srgbClr val="002060"/>
                </a:solidFill>
              </a:rPr>
            </a:br>
            <a:r>
              <a:rPr lang="en-US" sz="4000" i="1" dirty="0">
                <a:solidFill>
                  <a:schemeClr val="tx1">
                    <a:lumMod val="65000"/>
                    <a:lumOff val="35000"/>
                  </a:schemeClr>
                </a:solidFill>
              </a:rPr>
              <a:t>Data and Information Systems</a:t>
            </a:r>
            <a:endParaRPr lang="en-US" i="1" dirty="0">
              <a:solidFill>
                <a:schemeClr val="tx1">
                  <a:lumMod val="65000"/>
                  <a:lumOff val="35000"/>
                </a:schemeClr>
              </a:solidFill>
            </a:endParaRPr>
          </a:p>
        </p:txBody>
      </p:sp>
      <p:sp>
        <p:nvSpPr>
          <p:cNvPr id="3" name="Content Placeholder 2"/>
          <p:cNvSpPr>
            <a:spLocks noGrp="1"/>
          </p:cNvSpPr>
          <p:nvPr>
            <p:ph sz="half" idx="1"/>
          </p:nvPr>
        </p:nvSpPr>
        <p:spPr>
          <a:effectLst/>
        </p:spPr>
        <p:txBody>
          <a:bodyPr>
            <a:normAutofit/>
          </a:bodyPr>
          <a:lstStyle/>
          <a:p>
            <a:r>
              <a:rPr lang="en-US" dirty="0"/>
              <a:t>O </a:t>
            </a:r>
            <a:r>
              <a:rPr lang="en-US" dirty="0" err="1"/>
              <a:t>melhor</a:t>
            </a:r>
            <a:r>
              <a:rPr lang="en-US" dirty="0"/>
              <a:t> </a:t>
            </a:r>
            <a:r>
              <a:rPr lang="en-US" dirty="0" err="1"/>
              <a:t>modelo</a:t>
            </a:r>
            <a:r>
              <a:rPr lang="en-US" dirty="0"/>
              <a:t>…</a:t>
            </a:r>
          </a:p>
          <a:p>
            <a:pPr lvl="1"/>
            <a:r>
              <a:rPr lang="en-US" dirty="0"/>
              <a:t>… é o </a:t>
            </a:r>
            <a:r>
              <a:rPr lang="en-US" b="1" dirty="0" err="1"/>
              <a:t>modelo</a:t>
            </a:r>
            <a:r>
              <a:rPr lang="en-US" b="1" dirty="0"/>
              <a:t> </a:t>
            </a:r>
            <a:r>
              <a:rPr lang="en-US" b="1" dirty="0" err="1"/>
              <a:t>mais</a:t>
            </a:r>
            <a:r>
              <a:rPr lang="en-US" b="1" dirty="0"/>
              <a:t> simples </a:t>
            </a:r>
            <a:r>
              <a:rPr lang="en-US" dirty="0"/>
              <a:t>que </a:t>
            </a:r>
            <a:r>
              <a:rPr lang="en-US" dirty="0" err="1"/>
              <a:t>consegue</a:t>
            </a:r>
            <a:r>
              <a:rPr lang="en-US" dirty="0"/>
              <a:t> </a:t>
            </a:r>
            <a:r>
              <a:rPr lang="en-US" dirty="0" err="1"/>
              <a:t>assegurar</a:t>
            </a:r>
            <a:r>
              <a:rPr lang="en-US" dirty="0"/>
              <a:t> a </a:t>
            </a:r>
            <a:r>
              <a:rPr lang="en-US" dirty="0" err="1"/>
              <a:t>implementação</a:t>
            </a:r>
            <a:r>
              <a:rPr lang="en-US" dirty="0"/>
              <a:t> das </a:t>
            </a:r>
            <a:r>
              <a:rPr lang="en-US" dirty="0" err="1"/>
              <a:t>especificações</a:t>
            </a:r>
            <a:r>
              <a:rPr lang="en-US" dirty="0"/>
              <a:t> </a:t>
            </a:r>
            <a:r>
              <a:rPr lang="en-US" dirty="0" err="1"/>
              <a:t>na</a:t>
            </a:r>
            <a:r>
              <a:rPr lang="en-US" dirty="0"/>
              <a:t> </a:t>
            </a:r>
            <a:r>
              <a:rPr lang="en-US" dirty="0" err="1"/>
              <a:t>sua</a:t>
            </a:r>
            <a:r>
              <a:rPr lang="en-US" dirty="0"/>
              <a:t> plenitude</a:t>
            </a:r>
          </a:p>
          <a:p>
            <a:pPr lvl="1"/>
            <a:r>
              <a:rPr lang="en-US" dirty="0"/>
              <a:t>Para saber se um </a:t>
            </a:r>
            <a:r>
              <a:rPr lang="en-US" dirty="0" err="1"/>
              <a:t>modelo</a:t>
            </a:r>
            <a:r>
              <a:rPr lang="en-US" dirty="0"/>
              <a:t> é </a:t>
            </a:r>
            <a:r>
              <a:rPr lang="en-US" dirty="0" err="1"/>
              <a:t>bom</a:t>
            </a:r>
            <a:r>
              <a:rPr lang="en-US" dirty="0"/>
              <a:t> </a:t>
            </a:r>
            <a:r>
              <a:rPr lang="en-US" dirty="0" err="1"/>
              <a:t>ou</a:t>
            </a:r>
            <a:r>
              <a:rPr lang="en-US" dirty="0"/>
              <a:t> </a:t>
            </a:r>
            <a:r>
              <a:rPr lang="en-US" dirty="0" err="1"/>
              <a:t>mau</a:t>
            </a:r>
            <a:r>
              <a:rPr lang="en-US" dirty="0"/>
              <a:t> é </a:t>
            </a:r>
            <a:r>
              <a:rPr lang="en-US" dirty="0" err="1"/>
              <a:t>necessário</a:t>
            </a:r>
            <a:r>
              <a:rPr lang="en-US" dirty="0"/>
              <a:t> saber para que </a:t>
            </a:r>
            <a:r>
              <a:rPr lang="en-US" dirty="0" err="1"/>
              <a:t>efeito</a:t>
            </a:r>
            <a:r>
              <a:rPr lang="en-US" dirty="0"/>
              <a:t> </a:t>
            </a:r>
            <a:r>
              <a:rPr lang="en-US" dirty="0" err="1"/>
              <a:t>será</a:t>
            </a:r>
            <a:r>
              <a:rPr lang="en-US" dirty="0"/>
              <a:t> </a:t>
            </a:r>
            <a:r>
              <a:rPr lang="en-US" dirty="0" err="1"/>
              <a:t>utilizado</a:t>
            </a:r>
            <a:r>
              <a:rPr lang="en-US" dirty="0"/>
              <a:t>; o que se </a:t>
            </a:r>
            <a:r>
              <a:rPr lang="en-US" dirty="0" err="1"/>
              <a:t>pretende</a:t>
            </a:r>
            <a:r>
              <a:rPr lang="en-US" dirty="0"/>
              <a:t> </a:t>
            </a:r>
            <a:r>
              <a:rPr lang="en-US" dirty="0" err="1"/>
              <a:t>fazer</a:t>
            </a:r>
            <a:r>
              <a:rPr lang="en-US" dirty="0"/>
              <a:t> com o </a:t>
            </a:r>
            <a:r>
              <a:rPr lang="en-US" dirty="0" err="1"/>
              <a:t>modelo</a:t>
            </a:r>
            <a:r>
              <a:rPr lang="en-US" dirty="0"/>
              <a:t>; a que </a:t>
            </a:r>
            <a:r>
              <a:rPr lang="en-US" dirty="0" err="1"/>
              <a:t>objetivos</a:t>
            </a:r>
            <a:r>
              <a:rPr lang="en-US" dirty="0"/>
              <a:t> </a:t>
            </a:r>
            <a:r>
              <a:rPr lang="en-US" dirty="0" err="1"/>
              <a:t>deve</a:t>
            </a:r>
            <a:r>
              <a:rPr lang="en-US" dirty="0"/>
              <a:t> responder; que </a:t>
            </a:r>
            <a:r>
              <a:rPr lang="en-US" dirty="0" err="1"/>
              <a:t>especificações</a:t>
            </a:r>
            <a:r>
              <a:rPr lang="en-US" dirty="0"/>
              <a:t> </a:t>
            </a:r>
            <a:r>
              <a:rPr lang="en-US" dirty="0" err="1"/>
              <a:t>deve</a:t>
            </a:r>
            <a:r>
              <a:rPr lang="en-US" dirty="0"/>
              <a:t> </a:t>
            </a:r>
            <a:r>
              <a:rPr lang="en-US" dirty="0" err="1"/>
              <a:t>respeitar</a:t>
            </a:r>
            <a:r>
              <a:rPr lang="en-US" dirty="0"/>
              <a:t>; que </a:t>
            </a:r>
            <a:r>
              <a:rPr lang="en-US" dirty="0" err="1"/>
              <a:t>utilidade</a:t>
            </a:r>
            <a:r>
              <a:rPr lang="en-US" dirty="0"/>
              <a:t> </a:t>
            </a:r>
            <a:r>
              <a:rPr lang="en-US" dirty="0" err="1"/>
              <a:t>terá</a:t>
            </a:r>
            <a:endParaRPr lang="en-US" dirty="0"/>
          </a:p>
        </p:txBody>
      </p:sp>
      <p:sp>
        <p:nvSpPr>
          <p:cNvPr id="4" name="Content Placeholder 3"/>
          <p:cNvSpPr>
            <a:spLocks noGrp="1"/>
          </p:cNvSpPr>
          <p:nvPr>
            <p:ph sz="half" idx="2"/>
          </p:nvPr>
        </p:nvSpPr>
        <p:spPr>
          <a:effectLst/>
        </p:spPr>
        <p:txBody>
          <a:bodyPr>
            <a:normAutofit/>
          </a:bodyPr>
          <a:lstStyle/>
          <a:p>
            <a:r>
              <a:rPr lang="en-US" dirty="0"/>
              <a:t>The best model…</a:t>
            </a:r>
          </a:p>
          <a:p>
            <a:pPr lvl="1"/>
            <a:r>
              <a:rPr lang="en-US" dirty="0"/>
              <a:t>… is the </a:t>
            </a:r>
            <a:r>
              <a:rPr lang="en-US" b="1" dirty="0"/>
              <a:t>simplest model </a:t>
            </a:r>
            <a:r>
              <a:rPr lang="en-US" dirty="0"/>
              <a:t>that can ensure the full implementation of the specifications</a:t>
            </a:r>
          </a:p>
          <a:p>
            <a:pPr lvl="1"/>
            <a:r>
              <a:rPr lang="en-US" dirty="0"/>
              <a:t>In order to know if a model is good or bad, it is necessary to know for what purpose it will be used; what is it intended for; what goals should it respond to; what specifications must be met; what use will it have </a:t>
            </a:r>
          </a:p>
        </p:txBody>
      </p:sp>
    </p:spTree>
    <p:extLst>
      <p:ext uri="{BB962C8B-B14F-4D97-AF65-F5344CB8AC3E}">
        <p14:creationId xmlns:p14="http://schemas.microsoft.com/office/powerpoint/2010/main" val="76388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2584</TotalTime>
  <Words>6403</Words>
  <Application>Microsoft Office PowerPoint</Application>
  <PresentationFormat>Widescreen</PresentationFormat>
  <Paragraphs>773</Paragraphs>
  <Slides>56</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Arial</vt:lpstr>
      <vt:lpstr>Calibri</vt:lpstr>
      <vt:lpstr>Calibri Light</vt:lpstr>
      <vt:lpstr>Courier New</vt:lpstr>
      <vt:lpstr>Franklin Gothic Medium Cond</vt:lpstr>
      <vt:lpstr>Garamond</vt:lpstr>
      <vt:lpstr>Symbol</vt:lpstr>
      <vt:lpstr>Times New Roman</vt:lpstr>
      <vt:lpstr>Trebuchet MS</vt:lpstr>
      <vt:lpstr>Tw Cen MT</vt:lpstr>
      <vt:lpstr>Wingdings</vt:lpstr>
      <vt:lpstr>Wingdings 2</vt:lpstr>
      <vt:lpstr>Office Theme</vt:lpstr>
      <vt:lpstr>Bases de Dados Databases</vt:lpstr>
      <vt:lpstr>Propósito Overview</vt:lpstr>
      <vt:lpstr>Objetivos de Aprendizagm Learning Objectives</vt:lpstr>
      <vt:lpstr>Programa Program</vt:lpstr>
      <vt:lpstr>1. Conceitos Gerais de Base de Dados / General Database Concepts  </vt:lpstr>
      <vt:lpstr>Dados e Sistemas de Informação Data and Information Systems</vt:lpstr>
      <vt:lpstr>Modelação de Dados Data Modeling</vt:lpstr>
      <vt:lpstr>Modelação de Dados Data Modeling</vt:lpstr>
      <vt:lpstr>Dados e Sistemas de Informação Data and Information Systems</vt:lpstr>
      <vt:lpstr>Tecnologia de Base de Dados (BD) e Aplicações Database (DB) Technology and Applications</vt:lpstr>
      <vt:lpstr>Tecnologia de Base de Dados (BD) e Aplicações Database (DB) Technology and Applications</vt:lpstr>
      <vt:lpstr>Tecnologia de Base de Dados (BD) e Aplicações Database (DB) Technology and Applications</vt:lpstr>
      <vt:lpstr>Tecnologia de Base de Dados (BD) e Aplicações Database (DB) Technology and Applications</vt:lpstr>
      <vt:lpstr>2. Modelação de dados / Data Modelling  </vt:lpstr>
      <vt:lpstr>Redundância – Data redundancy</vt:lpstr>
      <vt:lpstr>Redundância – Data redundancy</vt:lpstr>
      <vt:lpstr>Introdução à Modelação de Dados Introduction to Data Modeling</vt:lpstr>
      <vt:lpstr>Processo de Modelação de Dados Data Modeling Process</vt:lpstr>
      <vt:lpstr>Entidade-Relacionamento, notação de Chen Entity-Relationship, Chen notation</vt:lpstr>
      <vt:lpstr>Modelo relacional de dados, Esquema Relational data model, Schema</vt:lpstr>
      <vt:lpstr>Mapeamento 1ª instância ER  Relacional Rough mapping ER  Relational</vt:lpstr>
      <vt:lpstr>Normalização Data Normalisation</vt:lpstr>
      <vt:lpstr>Dependência Funcional Functional Dependency</vt:lpstr>
      <vt:lpstr>Dependência Multivalor Multivalue Dependency</vt:lpstr>
      <vt:lpstr>Dependência de Junção Join Dependency</vt:lpstr>
      <vt:lpstr>Formas Normais</vt:lpstr>
      <vt:lpstr>Normalização</vt:lpstr>
      <vt:lpstr>Integridade / Data Integrity</vt:lpstr>
      <vt:lpstr>3. Definição e manipulação de dados / Definition and manipulation of data  </vt:lpstr>
      <vt:lpstr>SQL – Structured Query Language</vt:lpstr>
      <vt:lpstr>PowerPoint Presentation</vt:lpstr>
      <vt:lpstr>PowerPoint Presentation</vt:lpstr>
      <vt:lpstr>Query Optimization</vt:lpstr>
      <vt:lpstr>In DBMS</vt:lpstr>
      <vt:lpstr>Query Optimization</vt:lpstr>
      <vt:lpstr>4. Transações / Transactions  </vt:lpstr>
      <vt:lpstr>Basic concepts (recall from theoretical class)</vt:lpstr>
      <vt:lpstr>How can we prevent this problems from happening?</vt:lpstr>
      <vt:lpstr>Isolation Levels</vt:lpstr>
      <vt:lpstr>Isolation Levels</vt:lpstr>
      <vt:lpstr>Isolation Levels</vt:lpstr>
      <vt:lpstr>5. Programação PL/SQL / PL/SQL Programming  </vt:lpstr>
      <vt:lpstr>Views</vt:lpstr>
      <vt:lpstr>PowerPoint Presentation</vt:lpstr>
      <vt:lpstr>IntroduçãoPL/SQL</vt:lpstr>
      <vt:lpstr>- Blocos de código</vt:lpstr>
      <vt:lpstr>- Estrutura de um bloco anónimo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Nuno Escudeiro</dc:creator>
  <cp:lastModifiedBy>Nuno Escudeiro</cp:lastModifiedBy>
  <cp:revision>119</cp:revision>
  <dcterms:created xsi:type="dcterms:W3CDTF">2021-10-02T16:35:44Z</dcterms:created>
  <dcterms:modified xsi:type="dcterms:W3CDTF">2021-12-20T23:53:03Z</dcterms:modified>
</cp:coreProperties>
</file>