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3" r:id="rId3"/>
    <p:sldId id="272" r:id="rId4"/>
    <p:sldId id="364" r:id="rId5"/>
    <p:sldId id="365" r:id="rId6"/>
    <p:sldId id="367" r:id="rId7"/>
    <p:sldId id="368" r:id="rId8"/>
    <p:sldId id="354" r:id="rId9"/>
    <p:sldId id="355" r:id="rId10"/>
    <p:sldId id="302" r:id="rId11"/>
    <p:sldId id="356" r:id="rId12"/>
    <p:sldId id="304" r:id="rId13"/>
    <p:sldId id="305" r:id="rId14"/>
    <p:sldId id="405" r:id="rId15"/>
    <p:sldId id="306" r:id="rId16"/>
    <p:sldId id="406" r:id="rId17"/>
    <p:sldId id="371" r:id="rId18"/>
    <p:sldId id="398" r:id="rId19"/>
    <p:sldId id="376" r:id="rId20"/>
    <p:sldId id="377" r:id="rId21"/>
    <p:sldId id="400" r:id="rId22"/>
    <p:sldId id="411" r:id="rId23"/>
    <p:sldId id="384" r:id="rId24"/>
    <p:sldId id="401" r:id="rId25"/>
    <p:sldId id="388" r:id="rId26"/>
    <p:sldId id="410" r:id="rId27"/>
    <p:sldId id="369" r:id="rId28"/>
    <p:sldId id="321" r:id="rId29"/>
    <p:sldId id="359" r:id="rId30"/>
    <p:sldId id="372" r:id="rId31"/>
    <p:sldId id="323" r:id="rId32"/>
    <p:sldId id="370" r:id="rId33"/>
    <p:sldId id="373" r:id="rId34"/>
    <p:sldId id="403" r:id="rId35"/>
    <p:sldId id="397" r:id="rId36"/>
    <p:sldId id="288" r:id="rId37"/>
    <p:sldId id="312" r:id="rId38"/>
    <p:sldId id="308" r:id="rId39"/>
    <p:sldId id="407" r:id="rId40"/>
    <p:sldId id="408" r:id="rId41"/>
    <p:sldId id="40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D4E9F-3369-480F-A87E-C70182B0FA46}" v="124" dt="2021-10-25T11:14:34.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no Escudeiro" userId="866ef74d-6fed-4278-96a8-2b77f2e68b55" providerId="ADAL" clId="{311D4E9F-3369-480F-A87E-C70182B0FA46}"/>
    <pc:docChg chg="custSel addSld delSld modSld">
      <pc:chgData name="Nuno Escudeiro" userId="866ef74d-6fed-4278-96a8-2b77f2e68b55" providerId="ADAL" clId="{311D4E9F-3369-480F-A87E-C70182B0FA46}" dt="2021-10-25T12:01:48.598" v="432" actId="14100"/>
      <pc:docMkLst>
        <pc:docMk/>
      </pc:docMkLst>
      <pc:sldChg chg="addSp delSp modSp mod">
        <pc:chgData name="Nuno Escudeiro" userId="866ef74d-6fed-4278-96a8-2b77f2e68b55" providerId="ADAL" clId="{311D4E9F-3369-480F-A87E-C70182B0FA46}" dt="2021-10-25T12:01:48.598" v="432" actId="14100"/>
        <pc:sldMkLst>
          <pc:docMk/>
          <pc:sldMk cId="2891706521" sldId="288"/>
        </pc:sldMkLst>
        <pc:picChg chg="add mod">
          <ac:chgData name="Nuno Escudeiro" userId="866ef74d-6fed-4278-96a8-2b77f2e68b55" providerId="ADAL" clId="{311D4E9F-3369-480F-A87E-C70182B0FA46}" dt="2021-10-25T12:01:48.598" v="432" actId="14100"/>
          <ac:picMkLst>
            <pc:docMk/>
            <pc:sldMk cId="2891706521" sldId="288"/>
            <ac:picMk id="4" creationId="{4DBCBAB2-5E36-4D50-82CD-31578A53B6B1}"/>
          </ac:picMkLst>
        </pc:picChg>
        <pc:picChg chg="del">
          <ac:chgData name="Nuno Escudeiro" userId="866ef74d-6fed-4278-96a8-2b77f2e68b55" providerId="ADAL" clId="{311D4E9F-3369-480F-A87E-C70182B0FA46}" dt="2021-10-25T12:01:38.536" v="429" actId="478"/>
          <ac:picMkLst>
            <pc:docMk/>
            <pc:sldMk cId="2891706521" sldId="288"/>
            <ac:picMk id="7" creationId="{00000000-0000-0000-0000-000000000000}"/>
          </ac:picMkLst>
        </pc:picChg>
      </pc:sldChg>
      <pc:sldChg chg="modSp modAnim">
        <pc:chgData name="Nuno Escudeiro" userId="866ef74d-6fed-4278-96a8-2b77f2e68b55" providerId="ADAL" clId="{311D4E9F-3369-480F-A87E-C70182B0FA46}" dt="2021-10-25T11:29:03.062" v="186" actId="113"/>
        <pc:sldMkLst>
          <pc:docMk/>
          <pc:sldMk cId="2362188568" sldId="306"/>
        </pc:sldMkLst>
        <pc:spChg chg="mod">
          <ac:chgData name="Nuno Escudeiro" userId="866ef74d-6fed-4278-96a8-2b77f2e68b55" providerId="ADAL" clId="{311D4E9F-3369-480F-A87E-C70182B0FA46}" dt="2021-10-25T11:29:03.062" v="186" actId="113"/>
          <ac:spMkLst>
            <pc:docMk/>
            <pc:sldMk cId="2362188568" sldId="306"/>
            <ac:spMk id="8" creationId="{00000000-0000-0000-0000-000000000000}"/>
          </ac:spMkLst>
        </pc:spChg>
      </pc:sldChg>
      <pc:sldChg chg="modSp modAnim">
        <pc:chgData name="Nuno Escudeiro" userId="866ef74d-6fed-4278-96a8-2b77f2e68b55" providerId="ADAL" clId="{311D4E9F-3369-480F-A87E-C70182B0FA46}" dt="2021-10-25T11:48:31.440" v="306" actId="20577"/>
        <pc:sldMkLst>
          <pc:docMk/>
          <pc:sldMk cId="718507262" sldId="323"/>
        </pc:sldMkLst>
        <pc:spChg chg="mod">
          <ac:chgData name="Nuno Escudeiro" userId="866ef74d-6fed-4278-96a8-2b77f2e68b55" providerId="ADAL" clId="{311D4E9F-3369-480F-A87E-C70182B0FA46}" dt="2021-10-25T11:48:29.391" v="305" actId="20577"/>
          <ac:spMkLst>
            <pc:docMk/>
            <pc:sldMk cId="718507262" sldId="323"/>
            <ac:spMk id="7" creationId="{00000000-0000-0000-0000-000000000000}"/>
          </ac:spMkLst>
        </pc:spChg>
        <pc:spChg chg="mod">
          <ac:chgData name="Nuno Escudeiro" userId="866ef74d-6fed-4278-96a8-2b77f2e68b55" providerId="ADAL" clId="{311D4E9F-3369-480F-A87E-C70182B0FA46}" dt="2021-10-25T11:48:31.440" v="306" actId="20577"/>
          <ac:spMkLst>
            <pc:docMk/>
            <pc:sldMk cId="718507262" sldId="323"/>
            <ac:spMk id="8" creationId="{00000000-0000-0000-0000-000000000000}"/>
          </ac:spMkLst>
        </pc:spChg>
      </pc:sldChg>
      <pc:sldChg chg="addSp modSp mod modAnim">
        <pc:chgData name="Nuno Escudeiro" userId="866ef74d-6fed-4278-96a8-2b77f2e68b55" providerId="ADAL" clId="{311D4E9F-3369-480F-A87E-C70182B0FA46}" dt="2021-10-25T11:18:37.532" v="152"/>
        <pc:sldMkLst>
          <pc:docMk/>
          <pc:sldMk cId="3462892231" sldId="356"/>
        </pc:sldMkLst>
        <pc:spChg chg="mod">
          <ac:chgData name="Nuno Escudeiro" userId="866ef74d-6fed-4278-96a8-2b77f2e68b55" providerId="ADAL" clId="{311D4E9F-3369-480F-A87E-C70182B0FA46}" dt="2021-10-25T11:14:34.998" v="123" actId="20577"/>
          <ac:spMkLst>
            <pc:docMk/>
            <pc:sldMk cId="3462892231" sldId="356"/>
            <ac:spMk id="2" creationId="{00000000-0000-0000-0000-000000000000}"/>
          </ac:spMkLst>
        </pc:spChg>
        <pc:spChg chg="add mod">
          <ac:chgData name="Nuno Escudeiro" userId="866ef74d-6fed-4278-96a8-2b77f2e68b55" providerId="ADAL" clId="{311D4E9F-3369-480F-A87E-C70182B0FA46}" dt="2021-10-25T11:18:30.296" v="151" actId="113"/>
          <ac:spMkLst>
            <pc:docMk/>
            <pc:sldMk cId="3462892231" sldId="356"/>
            <ac:spMk id="4" creationId="{C743EFEA-64E1-4DE5-9508-91098434256C}"/>
          </ac:spMkLst>
        </pc:spChg>
      </pc:sldChg>
      <pc:sldChg chg="modSp modTransition modAnim">
        <pc:chgData name="Nuno Escudeiro" userId="866ef74d-6fed-4278-96a8-2b77f2e68b55" providerId="ADAL" clId="{311D4E9F-3369-480F-A87E-C70182B0FA46}" dt="2021-10-25T11:44:44.401" v="294" actId="20577"/>
        <pc:sldMkLst>
          <pc:docMk/>
          <pc:sldMk cId="703874993" sldId="359"/>
        </pc:sldMkLst>
        <pc:spChg chg="mod">
          <ac:chgData name="Nuno Escudeiro" userId="866ef74d-6fed-4278-96a8-2b77f2e68b55" providerId="ADAL" clId="{311D4E9F-3369-480F-A87E-C70182B0FA46}" dt="2021-10-25T11:44:44.401" v="294" actId="20577"/>
          <ac:spMkLst>
            <pc:docMk/>
            <pc:sldMk cId="703874993" sldId="359"/>
            <ac:spMk id="3" creationId="{00000000-0000-0000-0000-000000000000}"/>
          </ac:spMkLst>
        </pc:spChg>
        <pc:spChg chg="mod">
          <ac:chgData name="Nuno Escudeiro" userId="866ef74d-6fed-4278-96a8-2b77f2e68b55" providerId="ADAL" clId="{311D4E9F-3369-480F-A87E-C70182B0FA46}" dt="2021-10-25T11:44:36.220" v="284" actId="20577"/>
          <ac:spMkLst>
            <pc:docMk/>
            <pc:sldMk cId="703874993" sldId="359"/>
            <ac:spMk id="8" creationId="{00000000-0000-0000-0000-000000000000}"/>
          </ac:spMkLst>
        </pc:spChg>
      </pc:sldChg>
      <pc:sldChg chg="modAnim">
        <pc:chgData name="Nuno Escudeiro" userId="866ef74d-6fed-4278-96a8-2b77f2e68b55" providerId="ADAL" clId="{311D4E9F-3369-480F-A87E-C70182B0FA46}" dt="2021-10-25T11:09:17.160" v="1"/>
        <pc:sldMkLst>
          <pc:docMk/>
          <pc:sldMk cId="1471109900" sldId="364"/>
        </pc:sldMkLst>
      </pc:sldChg>
      <pc:sldChg chg="modSp">
        <pc:chgData name="Nuno Escudeiro" userId="866ef74d-6fed-4278-96a8-2b77f2e68b55" providerId="ADAL" clId="{311D4E9F-3369-480F-A87E-C70182B0FA46}" dt="2021-10-25T11:56:56.570" v="368" actId="20577"/>
        <pc:sldMkLst>
          <pc:docMk/>
          <pc:sldMk cId="4253512121" sldId="370"/>
        </pc:sldMkLst>
        <pc:spChg chg="mod">
          <ac:chgData name="Nuno Escudeiro" userId="866ef74d-6fed-4278-96a8-2b77f2e68b55" providerId="ADAL" clId="{311D4E9F-3369-480F-A87E-C70182B0FA46}" dt="2021-10-25T11:56:56.570" v="368" actId="20577"/>
          <ac:spMkLst>
            <pc:docMk/>
            <pc:sldMk cId="4253512121" sldId="370"/>
            <ac:spMk id="2" creationId="{00000000-0000-0000-0000-000000000000}"/>
          </ac:spMkLst>
        </pc:spChg>
      </pc:sldChg>
      <pc:sldChg chg="modSp modAnim">
        <pc:chgData name="Nuno Escudeiro" userId="866ef74d-6fed-4278-96a8-2b77f2e68b55" providerId="ADAL" clId="{311D4E9F-3369-480F-A87E-C70182B0FA46}" dt="2021-10-25T11:33:12.650" v="227"/>
        <pc:sldMkLst>
          <pc:docMk/>
          <pc:sldMk cId="1444395093" sldId="377"/>
        </pc:sldMkLst>
        <pc:spChg chg="mod">
          <ac:chgData name="Nuno Escudeiro" userId="866ef74d-6fed-4278-96a8-2b77f2e68b55" providerId="ADAL" clId="{311D4E9F-3369-480F-A87E-C70182B0FA46}" dt="2021-10-25T11:32:27.740" v="203" actId="20577"/>
          <ac:spMkLst>
            <pc:docMk/>
            <pc:sldMk cId="1444395093" sldId="377"/>
            <ac:spMk id="3" creationId="{00000000-0000-0000-0000-000000000000}"/>
          </ac:spMkLst>
        </pc:spChg>
        <pc:spChg chg="mod">
          <ac:chgData name="Nuno Escudeiro" userId="866ef74d-6fed-4278-96a8-2b77f2e68b55" providerId="ADAL" clId="{311D4E9F-3369-480F-A87E-C70182B0FA46}" dt="2021-10-25T11:32:45.235" v="225" actId="113"/>
          <ac:spMkLst>
            <pc:docMk/>
            <pc:sldMk cId="1444395093" sldId="377"/>
            <ac:spMk id="5" creationId="{00000000-0000-0000-0000-000000000000}"/>
          </ac:spMkLst>
        </pc:spChg>
      </pc:sldChg>
      <pc:sldChg chg="modSp mod">
        <pc:chgData name="Nuno Escudeiro" userId="866ef74d-6fed-4278-96a8-2b77f2e68b55" providerId="ADAL" clId="{311D4E9F-3369-480F-A87E-C70182B0FA46}" dt="2021-10-25T11:36:07.417" v="236" actId="20577"/>
        <pc:sldMkLst>
          <pc:docMk/>
          <pc:sldMk cId="1813165020" sldId="384"/>
        </pc:sldMkLst>
        <pc:spChg chg="mod">
          <ac:chgData name="Nuno Escudeiro" userId="866ef74d-6fed-4278-96a8-2b77f2e68b55" providerId="ADAL" clId="{311D4E9F-3369-480F-A87E-C70182B0FA46}" dt="2021-10-25T11:36:07.417" v="236" actId="20577"/>
          <ac:spMkLst>
            <pc:docMk/>
            <pc:sldMk cId="1813165020" sldId="384"/>
            <ac:spMk id="3" creationId="{00000000-0000-0000-0000-000000000000}"/>
          </ac:spMkLst>
        </pc:spChg>
      </pc:sldChg>
      <pc:sldChg chg="modSp mod">
        <pc:chgData name="Nuno Escudeiro" userId="866ef74d-6fed-4278-96a8-2b77f2e68b55" providerId="ADAL" clId="{311D4E9F-3369-480F-A87E-C70182B0FA46}" dt="2021-10-25T11:37:48.240" v="239" actId="13926"/>
        <pc:sldMkLst>
          <pc:docMk/>
          <pc:sldMk cId="656338902" sldId="388"/>
        </pc:sldMkLst>
        <pc:spChg chg="mod">
          <ac:chgData name="Nuno Escudeiro" userId="866ef74d-6fed-4278-96a8-2b77f2e68b55" providerId="ADAL" clId="{311D4E9F-3369-480F-A87E-C70182B0FA46}" dt="2021-10-25T11:37:48.240" v="239" actId="13926"/>
          <ac:spMkLst>
            <pc:docMk/>
            <pc:sldMk cId="656338902" sldId="388"/>
            <ac:spMk id="3" creationId="{00000000-0000-0000-0000-000000000000}"/>
          </ac:spMkLst>
        </pc:spChg>
      </pc:sldChg>
      <pc:sldChg chg="modSp modAnim">
        <pc:chgData name="Nuno Escudeiro" userId="866ef74d-6fed-4278-96a8-2b77f2e68b55" providerId="ADAL" clId="{311D4E9F-3369-480F-A87E-C70182B0FA46}" dt="2021-10-25T11:34:56.366" v="232" actId="20577"/>
        <pc:sldMkLst>
          <pc:docMk/>
          <pc:sldMk cId="3249849315" sldId="400"/>
        </pc:sldMkLst>
        <pc:spChg chg="mod">
          <ac:chgData name="Nuno Escudeiro" userId="866ef74d-6fed-4278-96a8-2b77f2e68b55" providerId="ADAL" clId="{311D4E9F-3369-480F-A87E-C70182B0FA46}" dt="2021-10-25T11:34:56.366" v="232" actId="20577"/>
          <ac:spMkLst>
            <pc:docMk/>
            <pc:sldMk cId="3249849315" sldId="400"/>
            <ac:spMk id="4" creationId="{00000000-0000-0000-0000-000000000000}"/>
          </ac:spMkLst>
        </pc:spChg>
      </pc:sldChg>
      <pc:sldChg chg="modSp">
        <pc:chgData name="Nuno Escudeiro" userId="866ef74d-6fed-4278-96a8-2b77f2e68b55" providerId="ADAL" clId="{311D4E9F-3369-480F-A87E-C70182B0FA46}" dt="2021-10-25T12:00:56.009" v="428" actId="20577"/>
        <pc:sldMkLst>
          <pc:docMk/>
          <pc:sldMk cId="1398746416" sldId="403"/>
        </pc:sldMkLst>
        <pc:spChg chg="mod">
          <ac:chgData name="Nuno Escudeiro" userId="866ef74d-6fed-4278-96a8-2b77f2e68b55" providerId="ADAL" clId="{311D4E9F-3369-480F-A87E-C70182B0FA46}" dt="2021-10-25T11:57:40.372" v="373" actId="20577"/>
          <ac:spMkLst>
            <pc:docMk/>
            <pc:sldMk cId="1398746416" sldId="403"/>
            <ac:spMk id="5" creationId="{00000000-0000-0000-0000-000000000000}"/>
          </ac:spMkLst>
        </pc:spChg>
        <pc:spChg chg="mod">
          <ac:chgData name="Nuno Escudeiro" userId="866ef74d-6fed-4278-96a8-2b77f2e68b55" providerId="ADAL" clId="{311D4E9F-3369-480F-A87E-C70182B0FA46}" dt="2021-10-25T12:00:56.009" v="428" actId="20577"/>
          <ac:spMkLst>
            <pc:docMk/>
            <pc:sldMk cId="1398746416" sldId="403"/>
            <ac:spMk id="6" creationId="{00000000-0000-0000-0000-000000000000}"/>
          </ac:spMkLst>
        </pc:spChg>
      </pc:sldChg>
      <pc:sldChg chg="del">
        <pc:chgData name="Nuno Escudeiro" userId="866ef74d-6fed-4278-96a8-2b77f2e68b55" providerId="ADAL" clId="{311D4E9F-3369-480F-A87E-C70182B0FA46}" dt="2021-10-25T11:26:09.757" v="177" actId="47"/>
        <pc:sldMkLst>
          <pc:docMk/>
          <pc:sldMk cId="4027413061" sldId="404"/>
        </pc:sldMkLst>
      </pc:sldChg>
      <pc:sldChg chg="addSp modSp mod modAnim">
        <pc:chgData name="Nuno Escudeiro" userId="866ef74d-6fed-4278-96a8-2b77f2e68b55" providerId="ADAL" clId="{311D4E9F-3369-480F-A87E-C70182B0FA46}" dt="2021-10-25T11:25:45.327" v="176" actId="6549"/>
        <pc:sldMkLst>
          <pc:docMk/>
          <pc:sldMk cId="1828706603" sldId="405"/>
        </pc:sldMkLst>
        <pc:spChg chg="add mod">
          <ac:chgData name="Nuno Escudeiro" userId="866ef74d-6fed-4278-96a8-2b77f2e68b55" providerId="ADAL" clId="{311D4E9F-3369-480F-A87E-C70182B0FA46}" dt="2021-10-25T11:22:56.205" v="163" actId="1076"/>
          <ac:spMkLst>
            <pc:docMk/>
            <pc:sldMk cId="1828706603" sldId="405"/>
            <ac:spMk id="2" creationId="{747ABEA6-F7E4-4293-8ADD-721C91A327E7}"/>
          </ac:spMkLst>
        </pc:spChg>
        <pc:spChg chg="add mod">
          <ac:chgData name="Nuno Escudeiro" userId="866ef74d-6fed-4278-96a8-2b77f2e68b55" providerId="ADAL" clId="{311D4E9F-3369-480F-A87E-C70182B0FA46}" dt="2021-10-25T11:23:02.964" v="166" actId="1035"/>
          <ac:spMkLst>
            <pc:docMk/>
            <pc:sldMk cId="1828706603" sldId="405"/>
            <ac:spMk id="8" creationId="{FC5815B6-1BAF-4A9C-A541-811C5013C8F5}"/>
          </ac:spMkLst>
        </pc:spChg>
        <pc:spChg chg="add mod">
          <ac:chgData name="Nuno Escudeiro" userId="866ef74d-6fed-4278-96a8-2b77f2e68b55" providerId="ADAL" clId="{311D4E9F-3369-480F-A87E-C70182B0FA46}" dt="2021-10-25T11:25:34.020" v="175" actId="6549"/>
          <ac:spMkLst>
            <pc:docMk/>
            <pc:sldMk cId="1828706603" sldId="405"/>
            <ac:spMk id="10" creationId="{D6DC0F38-2D0A-4FFA-B4FA-B22FA85253F4}"/>
          </ac:spMkLst>
        </pc:spChg>
        <pc:spChg chg="add mod">
          <ac:chgData name="Nuno Escudeiro" userId="866ef74d-6fed-4278-96a8-2b77f2e68b55" providerId="ADAL" clId="{311D4E9F-3369-480F-A87E-C70182B0FA46}" dt="2021-10-25T11:25:45.327" v="176" actId="6549"/>
          <ac:spMkLst>
            <pc:docMk/>
            <pc:sldMk cId="1828706603" sldId="405"/>
            <ac:spMk id="11" creationId="{1960FAB5-1D41-4F5C-A1D2-B8D565274ACC}"/>
          </ac:spMkLst>
        </pc:spChg>
      </pc:sldChg>
      <pc:sldChg chg="add modAnim">
        <pc:chgData name="Nuno Escudeiro" userId="866ef74d-6fed-4278-96a8-2b77f2e68b55" providerId="ADAL" clId="{311D4E9F-3369-480F-A87E-C70182B0FA46}" dt="2021-10-25T11:35:05.106" v="233"/>
        <pc:sldMkLst>
          <pc:docMk/>
          <pc:sldMk cId="1326691194" sldId="4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79E5-8DFE-4ACE-A7BD-857431C5577F}"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BC5C8-A0B2-47A9-9AEC-4C2D3C171291}" type="slidenum">
              <a:rPr lang="en-US" smtClean="0"/>
              <a:t>‹#›</a:t>
            </a:fld>
            <a:endParaRPr lang="en-US"/>
          </a:p>
        </p:txBody>
      </p:sp>
    </p:spTree>
    <p:extLst>
      <p:ext uri="{BB962C8B-B14F-4D97-AF65-F5344CB8AC3E}">
        <p14:creationId xmlns:p14="http://schemas.microsoft.com/office/powerpoint/2010/main" val="3264616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219854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16195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93623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4024841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513861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43517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884384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405728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960680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194495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3564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995564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919422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534883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0630477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349807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175291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900390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376677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237952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1397357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29595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3983597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74525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41739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163112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757288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41291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363806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a:p>
        </p:txBody>
      </p:sp>
      <p:sp>
        <p:nvSpPr>
          <p:cNvPr id="4" name="Date Placeholder 3"/>
          <p:cNvSpPr>
            <a:spLocks noGrp="1"/>
          </p:cNvSpPr>
          <p:nvPr>
            <p:ph type="dt" idx="10"/>
          </p:nvPr>
        </p:nvSpPr>
        <p:spPr/>
        <p:txBody>
          <a:bodyPr/>
          <a:lstStyle/>
          <a:p>
            <a:r>
              <a:rPr lang="lt-LT"/>
              <a:t>2018</a:t>
            </a:r>
          </a:p>
        </p:txBody>
      </p:sp>
    </p:spTree>
    <p:extLst>
      <p:ext uri="{BB962C8B-B14F-4D97-AF65-F5344CB8AC3E}">
        <p14:creationId xmlns:p14="http://schemas.microsoft.com/office/powerpoint/2010/main" val="247096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53D575-D5D8-4DC6-8057-F56516FCCB88}"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85970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3D575-D5D8-4DC6-8057-F56516FCCB88}"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2708761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3D575-D5D8-4DC6-8057-F56516FCCB88}"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270598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53D575-D5D8-4DC6-8057-F56516FCCB88}"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48618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953D575-D5D8-4DC6-8057-F56516FCCB88}"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77331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solidFill>
            <a:schemeClr val="accent1">
              <a:lumMod val="20000"/>
              <a:lumOff val="80000"/>
              <a:alpha val="50000"/>
            </a:schemeClr>
          </a:solidFill>
          <a:effectLst>
            <a:outerShdw blurRad="50800" dist="38100" dir="2700000" algn="tl" rotWithShape="0">
              <a:prstClr val="black">
                <a:alpha val="40000"/>
              </a:prstClr>
            </a:outerShdw>
          </a:effectLst>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a:solidFill>
            <a:srgbClr val="FFFFD9">
              <a:alpha val="50000"/>
            </a:srgbClr>
          </a:solidFill>
          <a:effectLst>
            <a:outerShdw blurRad="50800" dist="38100" dir="2700000" algn="tl" rotWithShape="0">
              <a:prstClr val="black">
                <a:alpha val="40000"/>
              </a:prstClr>
            </a:outerShdw>
          </a:effectLst>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53D575-D5D8-4DC6-8057-F56516FCCB88}" type="datetimeFigureOut">
              <a:rPr lang="en-US" smtClean="0"/>
              <a:t>10/25/2021</a:t>
            </a:fld>
            <a:endParaRPr lang="en-US" dirty="0"/>
          </a:p>
        </p:txBody>
      </p:sp>
      <p:sp>
        <p:nvSpPr>
          <p:cNvPr id="6" name="Footer Placeholder 5"/>
          <p:cNvSpPr>
            <a:spLocks noGrp="1"/>
          </p:cNvSpPr>
          <p:nvPr>
            <p:ph type="ftr" sz="quarter" idx="11"/>
          </p:nvPr>
        </p:nvSpPr>
        <p:spPr/>
        <p:txBody>
          <a:bodyPr/>
          <a:lstStyle/>
          <a:p>
            <a:r>
              <a:rPr lang="en-US" dirty="0"/>
              <a:t>Bases de Dados / Databases</a:t>
            </a:r>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dirty="0"/>
          </a:p>
        </p:txBody>
      </p:sp>
    </p:spTree>
    <p:extLst>
      <p:ext uri="{BB962C8B-B14F-4D97-AF65-F5344CB8AC3E}">
        <p14:creationId xmlns:p14="http://schemas.microsoft.com/office/powerpoint/2010/main" val="123933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53D575-D5D8-4DC6-8057-F56516FCCB88}"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98079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53D575-D5D8-4DC6-8057-F56516FCCB88}"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863445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3D575-D5D8-4DC6-8057-F56516FCCB88}"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37101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3D575-D5D8-4DC6-8057-F56516FCCB88}"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180028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53D575-D5D8-4DC6-8057-F56516FCCB88}"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95C14-02AE-49B1-B5AA-21131F6F8B49}" type="slidenum">
              <a:rPr lang="en-US" smtClean="0"/>
              <a:t>‹#›</a:t>
            </a:fld>
            <a:endParaRPr lang="en-US"/>
          </a:p>
        </p:txBody>
      </p:sp>
    </p:spTree>
    <p:extLst>
      <p:ext uri="{BB962C8B-B14F-4D97-AF65-F5344CB8AC3E}">
        <p14:creationId xmlns:p14="http://schemas.microsoft.com/office/powerpoint/2010/main" val="39664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3D575-D5D8-4DC6-8057-F56516FCCB88}" type="datetimeFigureOut">
              <a:rPr lang="en-US" smtClean="0"/>
              <a:t>10/25/2021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95C14-02AE-49B1-B5AA-21131F6F8B49}" type="slidenum">
              <a:rPr lang="en-US" smtClean="0"/>
              <a:t>‹#›</a:t>
            </a:fld>
            <a:endParaRPr lang="en-US"/>
          </a:p>
        </p:txBody>
      </p:sp>
    </p:spTree>
    <p:extLst>
      <p:ext uri="{BB962C8B-B14F-4D97-AF65-F5344CB8AC3E}">
        <p14:creationId xmlns:p14="http://schemas.microsoft.com/office/powerpoint/2010/main" val="361129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2060"/>
                </a:solidFill>
              </a:rPr>
              <a:t>Bases de Dados</a:t>
            </a:r>
            <a:br>
              <a:rPr lang="en-US" dirty="0">
                <a:solidFill>
                  <a:srgbClr val="002060"/>
                </a:solidFill>
              </a:rPr>
            </a:br>
            <a:r>
              <a:rPr lang="en-US" dirty="0">
                <a:solidFill>
                  <a:schemeClr val="tx1">
                    <a:lumMod val="65000"/>
                    <a:lumOff val="35000"/>
                  </a:schemeClr>
                </a:solidFill>
              </a:rPr>
              <a:t>Databases</a:t>
            </a:r>
          </a:p>
        </p:txBody>
      </p:sp>
      <p:sp>
        <p:nvSpPr>
          <p:cNvPr id="3" name="Subtitle 2"/>
          <p:cNvSpPr>
            <a:spLocks noGrp="1"/>
          </p:cNvSpPr>
          <p:nvPr>
            <p:ph type="subTitle" idx="1"/>
          </p:nvPr>
        </p:nvSpPr>
        <p:spPr/>
        <p:txBody>
          <a:bodyPr>
            <a:normAutofit lnSpcReduction="10000"/>
          </a:bodyPr>
          <a:lstStyle/>
          <a:p>
            <a:r>
              <a:rPr lang="en-US" b="1" dirty="0" err="1">
                <a:solidFill>
                  <a:srgbClr val="002060"/>
                </a:solidFill>
              </a:rPr>
              <a:t>Modelo</a:t>
            </a:r>
            <a:r>
              <a:rPr lang="en-US" b="1" dirty="0">
                <a:solidFill>
                  <a:srgbClr val="002060"/>
                </a:solidFill>
              </a:rPr>
              <a:t> </a:t>
            </a:r>
            <a:r>
              <a:rPr lang="en-US" b="1" dirty="0" err="1">
                <a:solidFill>
                  <a:srgbClr val="002060"/>
                </a:solidFill>
              </a:rPr>
              <a:t>relacional</a:t>
            </a:r>
            <a:r>
              <a:rPr lang="en-US" b="1" dirty="0">
                <a:solidFill>
                  <a:srgbClr val="002060"/>
                </a:solidFill>
              </a:rPr>
              <a:t> de dados. </a:t>
            </a:r>
            <a:r>
              <a:rPr lang="en-US" b="1" dirty="0" err="1">
                <a:solidFill>
                  <a:srgbClr val="002060"/>
                </a:solidFill>
              </a:rPr>
              <a:t>Dependências</a:t>
            </a:r>
            <a:r>
              <a:rPr lang="en-US" b="1" dirty="0">
                <a:solidFill>
                  <a:srgbClr val="002060"/>
                </a:solidFill>
              </a:rPr>
              <a:t> </a:t>
            </a:r>
            <a:r>
              <a:rPr lang="en-US" b="1" dirty="0" err="1">
                <a:solidFill>
                  <a:srgbClr val="002060"/>
                </a:solidFill>
              </a:rPr>
              <a:t>Funcionais</a:t>
            </a:r>
            <a:r>
              <a:rPr lang="en-US" b="1" dirty="0">
                <a:solidFill>
                  <a:srgbClr val="002060"/>
                </a:solidFill>
              </a:rPr>
              <a:t>.</a:t>
            </a:r>
          </a:p>
          <a:p>
            <a:r>
              <a:rPr lang="en-US" b="1" dirty="0">
                <a:solidFill>
                  <a:schemeClr val="tx1">
                    <a:lumMod val="65000"/>
                    <a:lumOff val="35000"/>
                  </a:schemeClr>
                </a:solidFill>
              </a:rPr>
              <a:t>Relational data model. Functional Dependencies.</a:t>
            </a:r>
          </a:p>
          <a:p>
            <a:endParaRPr lang="en-US" b="1" dirty="0">
              <a:solidFill>
                <a:schemeClr val="tx1">
                  <a:lumMod val="65000"/>
                  <a:lumOff val="35000"/>
                </a:schemeClr>
              </a:solidFill>
            </a:endParaRPr>
          </a:p>
          <a:p>
            <a:pPr algn="r"/>
            <a:r>
              <a:rPr lang="en-US" i="1" dirty="0">
                <a:solidFill>
                  <a:schemeClr val="accent6">
                    <a:lumMod val="50000"/>
                  </a:schemeClr>
                </a:solidFill>
              </a:rPr>
              <a:t>Nuno Escudeiro – nfe@isep.ipp.pt</a:t>
            </a:r>
          </a:p>
        </p:txBody>
      </p:sp>
    </p:spTree>
    <p:extLst>
      <p:ext uri="{BB962C8B-B14F-4D97-AF65-F5344CB8AC3E}">
        <p14:creationId xmlns:p14="http://schemas.microsoft.com/office/powerpoint/2010/main" val="173337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242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t>Seja</a:t>
            </a:r>
            <a:r>
              <a:rPr lang="en-US" sz="2500" dirty="0"/>
              <a:t> a </a:t>
            </a:r>
            <a:r>
              <a:rPr lang="en-US" sz="2500" dirty="0" err="1"/>
              <a:t>relação</a:t>
            </a:r>
            <a:r>
              <a:rPr lang="en-US" sz="2500" dirty="0"/>
              <a:t> R(X, Y, Z), </a:t>
            </a:r>
            <a:r>
              <a:rPr lang="en-US" sz="2500" dirty="0" err="1"/>
              <a:t>podemos</a:t>
            </a:r>
            <a:r>
              <a:rPr lang="en-US" sz="2500" dirty="0"/>
              <a:t> </a:t>
            </a:r>
            <a:r>
              <a:rPr lang="en-US" sz="2500" dirty="0" err="1"/>
              <a:t>afirmar</a:t>
            </a:r>
            <a:r>
              <a:rPr lang="en-US" sz="2500" dirty="0"/>
              <a:t> que:</a:t>
            </a:r>
          </a:p>
          <a:p>
            <a:pPr marL="0" indent="0">
              <a:buNone/>
            </a:pPr>
            <a:r>
              <a:rPr lang="en-US" sz="2500" i="1" dirty="0">
                <a:solidFill>
                  <a:srgbClr val="002060"/>
                </a:solidFill>
              </a:rPr>
              <a:t>Given relation R(X, Y, Z), can we claim that:</a:t>
            </a:r>
          </a:p>
          <a:p>
            <a:pPr marL="0" indent="0">
              <a:buNone/>
            </a:pPr>
            <a:endParaRPr lang="en-US" sz="2500" i="1" dirty="0">
              <a:solidFill>
                <a:srgbClr val="002060"/>
              </a:solidFill>
            </a:endParaRPr>
          </a:p>
          <a:p>
            <a:pPr marL="0" indent="0">
              <a:buNone/>
            </a:pPr>
            <a:r>
              <a:rPr lang="en-US" sz="2500" dirty="0">
                <a:solidFill>
                  <a:srgbClr val="0070C0"/>
                </a:solidFill>
                <a:latin typeface="Trebuchet MS" panose="020B0603020202020204" pitchFamily="34" charset="0"/>
              </a:rPr>
              <a:t>				X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Y		?</a:t>
            </a:r>
          </a:p>
          <a:p>
            <a:pPr marL="0" indent="0">
              <a:buNone/>
            </a:pPr>
            <a:r>
              <a:rPr lang="en-US" sz="2500" dirty="0">
                <a:solidFill>
                  <a:srgbClr val="0070C0"/>
                </a:solidFill>
                <a:latin typeface="Trebuchet MS" panose="020B0603020202020204" pitchFamily="34" charset="0"/>
              </a:rPr>
              <a:t> 				X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Z		?</a:t>
            </a:r>
          </a:p>
          <a:p>
            <a:pPr marL="0" indent="0">
              <a:buNone/>
            </a:pPr>
            <a:r>
              <a:rPr lang="en-US" sz="2500" dirty="0">
                <a:solidFill>
                  <a:srgbClr val="0070C0"/>
                </a:solidFill>
                <a:latin typeface="Trebuchet MS" panose="020B0603020202020204" pitchFamily="34" charset="0"/>
              </a:rPr>
              <a:t>				Y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X		?</a:t>
            </a:r>
          </a:p>
          <a:p>
            <a:pPr marL="0" indent="0">
              <a:buNone/>
            </a:pPr>
            <a:r>
              <a:rPr lang="en-US" sz="2500" dirty="0">
                <a:solidFill>
                  <a:srgbClr val="0070C0"/>
                </a:solidFill>
                <a:latin typeface="Trebuchet MS" panose="020B0603020202020204" pitchFamily="34" charset="0"/>
              </a:rPr>
              <a:t>				Z </a:t>
            </a:r>
            <a:r>
              <a:rPr lang="en-US" sz="2500" dirty="0">
                <a:solidFill>
                  <a:srgbClr val="0070C0"/>
                </a:solidFill>
                <a:latin typeface="Trebuchet MS" panose="020B0603020202020204" pitchFamily="34" charset="0"/>
                <a:sym typeface="Wingdings" panose="05000000000000000000" pitchFamily="2" charset="2"/>
              </a:rPr>
              <a:t> </a:t>
            </a:r>
            <a:r>
              <a:rPr lang="en-US" sz="2500" dirty="0">
                <a:solidFill>
                  <a:srgbClr val="0070C0"/>
                </a:solidFill>
                <a:latin typeface="Trebuchet MS" panose="020B0603020202020204" pitchFamily="34" charset="0"/>
              </a:rPr>
              <a:t>X		?</a:t>
            </a:r>
          </a:p>
        </p:txBody>
      </p:sp>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br>
              <a:rPr lang="en-US" sz="4000" dirty="0">
                <a:solidFill>
                  <a:srgbClr val="002060"/>
                </a:solidFill>
              </a:rPr>
            </a:br>
            <a:r>
              <a:rPr lang="en-US" sz="4000" i="1" dirty="0">
                <a:solidFill>
                  <a:schemeClr val="tx1">
                    <a:lumMod val="65000"/>
                    <a:lumOff val="35000"/>
                  </a:schemeClr>
                </a:solidFill>
              </a:rPr>
              <a:t>Functional Dependency</a:t>
            </a:r>
            <a:endParaRPr lang="en-US" i="1" dirty="0">
              <a:solidFill>
                <a:schemeClr val="tx1">
                  <a:lumMod val="65000"/>
                  <a:lumOff val="35000"/>
                </a:schemeClr>
              </a:solidFill>
            </a:endParaRPr>
          </a:p>
        </p:txBody>
      </p:sp>
      <p:graphicFrame>
        <p:nvGraphicFramePr>
          <p:cNvPr id="5" name="Content Placeholder 4"/>
          <p:cNvGraphicFramePr>
            <a:graphicFrameLocks/>
          </p:cNvGraphicFramePr>
          <p:nvPr>
            <p:extLst>
              <p:ext uri="{D42A27DB-BD31-4B8C-83A1-F6EECF244321}">
                <p14:modId xmlns:p14="http://schemas.microsoft.com/office/powerpoint/2010/main" val="3567856442"/>
              </p:ext>
            </p:extLst>
          </p:nvPr>
        </p:nvGraphicFramePr>
        <p:xfrm>
          <a:off x="838200" y="2898521"/>
          <a:ext cx="2697480" cy="2743200"/>
        </p:xfrm>
        <a:graphic>
          <a:graphicData uri="http://schemas.openxmlformats.org/drawingml/2006/table">
            <a:tbl>
              <a:tblPr firstRow="1" bandRow="1">
                <a:tableStyleId>{5C22544A-7EE6-4342-B048-85BDC9FD1C3A}</a:tableStyleId>
              </a:tblPr>
              <a:tblGrid>
                <a:gridCol w="899160">
                  <a:extLst>
                    <a:ext uri="{9D8B030D-6E8A-4147-A177-3AD203B41FA5}">
                      <a16:colId xmlns:a16="http://schemas.microsoft.com/office/drawing/2014/main" val="291435734"/>
                    </a:ext>
                  </a:extLst>
                </a:gridCol>
                <a:gridCol w="899160">
                  <a:extLst>
                    <a:ext uri="{9D8B030D-6E8A-4147-A177-3AD203B41FA5}">
                      <a16:colId xmlns:a16="http://schemas.microsoft.com/office/drawing/2014/main" val="574970977"/>
                    </a:ext>
                  </a:extLst>
                </a:gridCol>
                <a:gridCol w="899160">
                  <a:extLst>
                    <a:ext uri="{9D8B030D-6E8A-4147-A177-3AD203B41FA5}">
                      <a16:colId xmlns:a16="http://schemas.microsoft.com/office/drawing/2014/main" val="4181243954"/>
                    </a:ext>
                  </a:extLst>
                </a:gridCol>
              </a:tblGrid>
              <a:tr h="370840">
                <a:tc>
                  <a:txBody>
                    <a:bodyPr/>
                    <a:lstStyle/>
                    <a:p>
                      <a:pPr algn="ctr"/>
                      <a:r>
                        <a:rPr lang="en-US" sz="2400" dirty="0"/>
                        <a:t>X</a:t>
                      </a:r>
                    </a:p>
                  </a:txBody>
                  <a:tcPr/>
                </a:tc>
                <a:tc>
                  <a:txBody>
                    <a:bodyPr/>
                    <a:lstStyle/>
                    <a:p>
                      <a:pPr algn="ctr"/>
                      <a:r>
                        <a:rPr lang="en-US" sz="2400" dirty="0"/>
                        <a:t>Y</a:t>
                      </a:r>
                    </a:p>
                  </a:txBody>
                  <a:tcPr/>
                </a:tc>
                <a:tc>
                  <a:txBody>
                    <a:bodyPr/>
                    <a:lstStyle/>
                    <a:p>
                      <a:pPr algn="ctr"/>
                      <a:r>
                        <a:rPr lang="en-US" sz="2400" dirty="0"/>
                        <a:t>Z</a:t>
                      </a:r>
                    </a:p>
                  </a:txBody>
                  <a:tcPr/>
                </a:tc>
                <a:extLst>
                  <a:ext uri="{0D108BD9-81ED-4DB2-BD59-A6C34878D82A}">
                    <a16:rowId xmlns:a16="http://schemas.microsoft.com/office/drawing/2014/main" val="3548743609"/>
                  </a:ext>
                </a:extLst>
              </a:tr>
              <a:tr h="370840">
                <a:tc>
                  <a:txBody>
                    <a:bodyPr/>
                    <a:lstStyle/>
                    <a:p>
                      <a:r>
                        <a:rPr lang="en-US" sz="2400" dirty="0"/>
                        <a:t>1</a:t>
                      </a:r>
                    </a:p>
                  </a:txBody>
                  <a:tcPr/>
                </a:tc>
                <a:tc>
                  <a:txBody>
                    <a:bodyPr/>
                    <a:lstStyle/>
                    <a:p>
                      <a:r>
                        <a:rPr lang="en-US" sz="2400" dirty="0" err="1"/>
                        <a:t>Abc</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2421215556"/>
                  </a:ext>
                </a:extLst>
              </a:tr>
              <a:tr h="370840">
                <a:tc>
                  <a:txBody>
                    <a:bodyPr/>
                    <a:lstStyle/>
                    <a:p>
                      <a:r>
                        <a:rPr lang="en-US" sz="2400" dirty="0"/>
                        <a:t>4</a:t>
                      </a:r>
                    </a:p>
                  </a:txBody>
                  <a:tcPr/>
                </a:tc>
                <a:tc>
                  <a:txBody>
                    <a:bodyPr/>
                    <a:lstStyle/>
                    <a:p>
                      <a:r>
                        <a:rPr lang="en-US" sz="2400" dirty="0" err="1"/>
                        <a:t>Jkl</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806375270"/>
                  </a:ext>
                </a:extLst>
              </a:tr>
              <a:tr h="370840">
                <a:tc>
                  <a:txBody>
                    <a:bodyPr/>
                    <a:lstStyle/>
                    <a:p>
                      <a:r>
                        <a:rPr lang="en-US" sz="2400" dirty="0"/>
                        <a:t>2</a:t>
                      </a:r>
                    </a:p>
                  </a:txBody>
                  <a:tcPr/>
                </a:tc>
                <a:tc>
                  <a:txBody>
                    <a:bodyPr/>
                    <a:lstStyle/>
                    <a:p>
                      <a:r>
                        <a:rPr lang="en-US" sz="2400" dirty="0"/>
                        <a:t>Def</a:t>
                      </a:r>
                    </a:p>
                  </a:txBody>
                  <a:tcPr/>
                </a:tc>
                <a:tc>
                  <a:txBody>
                    <a:bodyPr/>
                    <a:lstStyle/>
                    <a:p>
                      <a:r>
                        <a:rPr lang="en-US" sz="2400" dirty="0" err="1"/>
                        <a:t>Abc</a:t>
                      </a:r>
                      <a:endParaRPr lang="en-US" sz="2400" dirty="0"/>
                    </a:p>
                  </a:txBody>
                  <a:tcPr/>
                </a:tc>
                <a:extLst>
                  <a:ext uri="{0D108BD9-81ED-4DB2-BD59-A6C34878D82A}">
                    <a16:rowId xmlns:a16="http://schemas.microsoft.com/office/drawing/2014/main" val="2081249801"/>
                  </a:ext>
                </a:extLst>
              </a:tr>
              <a:tr h="370840">
                <a:tc>
                  <a:txBody>
                    <a:bodyPr/>
                    <a:lstStyle/>
                    <a:p>
                      <a:r>
                        <a:rPr lang="en-US" sz="2400" dirty="0"/>
                        <a:t>3</a:t>
                      </a:r>
                    </a:p>
                  </a:txBody>
                  <a:tcPr/>
                </a:tc>
                <a:tc>
                  <a:txBody>
                    <a:bodyPr/>
                    <a:lstStyle/>
                    <a:p>
                      <a:r>
                        <a:rPr lang="en-US" sz="2400" dirty="0" err="1"/>
                        <a:t>Ghi</a:t>
                      </a:r>
                      <a:endParaRPr lang="en-US" sz="2400" dirty="0"/>
                    </a:p>
                  </a:txBody>
                  <a:tcPr/>
                </a:tc>
                <a:tc>
                  <a:txBody>
                    <a:bodyPr/>
                    <a:lstStyle/>
                    <a:p>
                      <a:r>
                        <a:rPr lang="en-US" sz="2400" dirty="0"/>
                        <a:t>Def</a:t>
                      </a:r>
                    </a:p>
                  </a:txBody>
                  <a:tcPr/>
                </a:tc>
                <a:extLst>
                  <a:ext uri="{0D108BD9-81ED-4DB2-BD59-A6C34878D82A}">
                    <a16:rowId xmlns:a16="http://schemas.microsoft.com/office/drawing/2014/main" val="4048557363"/>
                  </a:ext>
                </a:extLst>
              </a:tr>
              <a:tr h="370840">
                <a:tc>
                  <a:txBody>
                    <a:bodyPr/>
                    <a:lstStyle/>
                    <a:p>
                      <a:r>
                        <a:rPr lang="en-US" sz="2400" dirty="0"/>
                        <a:t>5</a:t>
                      </a:r>
                    </a:p>
                  </a:txBody>
                  <a:tcPr/>
                </a:tc>
                <a:tc>
                  <a:txBody>
                    <a:bodyPr/>
                    <a:lstStyle/>
                    <a:p>
                      <a:r>
                        <a:rPr lang="en-US" sz="2400" dirty="0" err="1"/>
                        <a:t>Mno</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3652933865"/>
                  </a:ext>
                </a:extLst>
              </a:tr>
            </a:tbl>
          </a:graphicData>
        </a:graphic>
      </p:graphicFrame>
    </p:spTree>
    <p:extLst>
      <p:ext uri="{BB962C8B-B14F-4D97-AF65-F5344CB8AC3E}">
        <p14:creationId xmlns:p14="http://schemas.microsoft.com/office/powerpoint/2010/main" val="4217852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825625"/>
            <a:ext cx="10515600" cy="2429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t>Seja</a:t>
            </a:r>
            <a:r>
              <a:rPr lang="en-US" sz="2500" dirty="0"/>
              <a:t> a </a:t>
            </a:r>
            <a:r>
              <a:rPr lang="en-US" sz="2500" dirty="0" err="1"/>
              <a:t>relação</a:t>
            </a:r>
            <a:r>
              <a:rPr lang="en-US" sz="2500" dirty="0"/>
              <a:t> R(X, Y, Z), </a:t>
            </a:r>
            <a:r>
              <a:rPr lang="en-US" sz="2500" dirty="0" err="1"/>
              <a:t>podemos</a:t>
            </a:r>
            <a:r>
              <a:rPr lang="en-US" sz="2500" dirty="0"/>
              <a:t> </a:t>
            </a:r>
            <a:r>
              <a:rPr lang="en-US" sz="2500" dirty="0" err="1"/>
              <a:t>afirmar</a:t>
            </a:r>
            <a:r>
              <a:rPr lang="en-US" sz="2500" dirty="0"/>
              <a:t> que:</a:t>
            </a:r>
          </a:p>
          <a:p>
            <a:pPr marL="0" indent="0">
              <a:buNone/>
            </a:pPr>
            <a:r>
              <a:rPr lang="en-US" sz="2500" i="1" dirty="0">
                <a:solidFill>
                  <a:srgbClr val="002060"/>
                </a:solidFill>
              </a:rPr>
              <a:t>Given relation R(X, Y, Z), can we claim that:</a:t>
            </a:r>
          </a:p>
          <a:p>
            <a:pPr marL="0" indent="0">
              <a:buNone/>
            </a:pPr>
            <a:endParaRPr lang="en-US" sz="2500" i="1" dirty="0">
              <a:solidFill>
                <a:srgbClr val="002060"/>
              </a:solidFill>
            </a:endParaRPr>
          </a:p>
          <a:p>
            <a:pPr marL="0" indent="0">
              <a:buNone/>
            </a:pPr>
            <a:r>
              <a:rPr lang="en-US" sz="2500" dirty="0">
                <a:solidFill>
                  <a:srgbClr val="0070C0"/>
                </a:solidFill>
                <a:latin typeface="Trebuchet MS" panose="020B0603020202020204" pitchFamily="34" charset="0"/>
              </a:rPr>
              <a:t>				</a:t>
            </a:r>
            <a:r>
              <a:rPr lang="en-US" sz="2500" dirty="0">
                <a:solidFill>
                  <a:srgbClr val="00B050"/>
                </a:solidFill>
                <a:latin typeface="Trebuchet MS" panose="020B0603020202020204" pitchFamily="34" charset="0"/>
              </a:rPr>
              <a:t>X </a:t>
            </a:r>
            <a:r>
              <a:rPr lang="en-US" sz="2500" dirty="0">
                <a:solidFill>
                  <a:srgbClr val="00B050"/>
                </a:solidFill>
                <a:latin typeface="Trebuchet MS" panose="020B0603020202020204" pitchFamily="34" charset="0"/>
                <a:sym typeface="Wingdings" panose="05000000000000000000" pitchFamily="2" charset="2"/>
              </a:rPr>
              <a:t> </a:t>
            </a:r>
            <a:r>
              <a:rPr lang="en-US" sz="2500" dirty="0">
                <a:solidFill>
                  <a:srgbClr val="00B050"/>
                </a:solidFill>
                <a:latin typeface="Trebuchet MS" panose="020B0603020202020204" pitchFamily="34" charset="0"/>
              </a:rPr>
              <a:t>Y</a:t>
            </a:r>
            <a:r>
              <a:rPr lang="en-US" sz="2500" dirty="0">
                <a:solidFill>
                  <a:srgbClr val="0070C0"/>
                </a:solidFill>
                <a:latin typeface="Trebuchet MS" panose="020B0603020202020204" pitchFamily="34" charset="0"/>
              </a:rPr>
              <a:t>		</a:t>
            </a:r>
          </a:p>
          <a:p>
            <a:pPr marL="0" indent="0">
              <a:buNone/>
            </a:pPr>
            <a:r>
              <a:rPr lang="en-US" sz="2500" dirty="0">
                <a:solidFill>
                  <a:srgbClr val="0070C0"/>
                </a:solidFill>
                <a:latin typeface="Trebuchet MS" panose="020B0603020202020204" pitchFamily="34" charset="0"/>
              </a:rPr>
              <a:t> 				</a:t>
            </a:r>
            <a:r>
              <a:rPr lang="en-US" sz="2500" dirty="0">
                <a:solidFill>
                  <a:srgbClr val="00B050"/>
                </a:solidFill>
                <a:latin typeface="Trebuchet MS" panose="020B0603020202020204" pitchFamily="34" charset="0"/>
              </a:rPr>
              <a:t>X </a:t>
            </a:r>
            <a:r>
              <a:rPr lang="en-US" sz="2500" dirty="0">
                <a:solidFill>
                  <a:srgbClr val="00B050"/>
                </a:solidFill>
                <a:latin typeface="Trebuchet MS" panose="020B0603020202020204" pitchFamily="34" charset="0"/>
                <a:sym typeface="Wingdings" panose="05000000000000000000" pitchFamily="2" charset="2"/>
              </a:rPr>
              <a:t> </a:t>
            </a:r>
            <a:r>
              <a:rPr lang="en-US" sz="2500" dirty="0">
                <a:solidFill>
                  <a:srgbClr val="00B050"/>
                </a:solidFill>
                <a:latin typeface="Trebuchet MS" panose="020B0603020202020204" pitchFamily="34" charset="0"/>
              </a:rPr>
              <a:t>Z</a:t>
            </a:r>
            <a:r>
              <a:rPr lang="en-US" sz="2500" dirty="0">
                <a:solidFill>
                  <a:srgbClr val="0070C0"/>
                </a:solidFill>
                <a:latin typeface="Trebuchet MS" panose="020B0603020202020204" pitchFamily="34" charset="0"/>
              </a:rPr>
              <a:t>		</a:t>
            </a:r>
          </a:p>
          <a:p>
            <a:pPr marL="0" indent="0">
              <a:buNone/>
            </a:pPr>
            <a:r>
              <a:rPr lang="en-US" sz="2500" dirty="0">
                <a:solidFill>
                  <a:srgbClr val="0070C0"/>
                </a:solidFill>
                <a:latin typeface="Trebuchet MS" panose="020B0603020202020204" pitchFamily="34" charset="0"/>
              </a:rPr>
              <a:t>				</a:t>
            </a:r>
            <a:r>
              <a:rPr lang="en-US" sz="2500" dirty="0">
                <a:solidFill>
                  <a:srgbClr val="00B050"/>
                </a:solidFill>
                <a:latin typeface="Trebuchet MS" panose="020B0603020202020204" pitchFamily="34" charset="0"/>
              </a:rPr>
              <a:t>Y </a:t>
            </a:r>
            <a:r>
              <a:rPr lang="en-US" sz="2500" dirty="0">
                <a:solidFill>
                  <a:srgbClr val="00B050"/>
                </a:solidFill>
                <a:latin typeface="Trebuchet MS" panose="020B0603020202020204" pitchFamily="34" charset="0"/>
                <a:sym typeface="Wingdings" panose="05000000000000000000" pitchFamily="2" charset="2"/>
              </a:rPr>
              <a:t> </a:t>
            </a:r>
            <a:r>
              <a:rPr lang="en-US" sz="2500" dirty="0">
                <a:solidFill>
                  <a:srgbClr val="00B050"/>
                </a:solidFill>
                <a:latin typeface="Trebuchet MS" panose="020B0603020202020204" pitchFamily="34" charset="0"/>
              </a:rPr>
              <a:t>X</a:t>
            </a:r>
            <a:r>
              <a:rPr lang="en-US" sz="2500" dirty="0">
                <a:solidFill>
                  <a:srgbClr val="0070C0"/>
                </a:solidFill>
                <a:latin typeface="Trebuchet MS" panose="020B0603020202020204" pitchFamily="34" charset="0"/>
              </a:rPr>
              <a:t>		</a:t>
            </a:r>
          </a:p>
          <a:p>
            <a:pPr marL="0" indent="0">
              <a:buNone/>
            </a:pPr>
            <a:r>
              <a:rPr lang="en-US" sz="2500" dirty="0">
                <a:solidFill>
                  <a:srgbClr val="0070C0"/>
                </a:solidFill>
                <a:latin typeface="Trebuchet MS" panose="020B0603020202020204" pitchFamily="34" charset="0"/>
              </a:rPr>
              <a:t>				</a:t>
            </a:r>
            <a:r>
              <a:rPr lang="en-US" sz="2500" dirty="0">
                <a:solidFill>
                  <a:srgbClr val="FF0000"/>
                </a:solidFill>
                <a:latin typeface="Trebuchet MS" panose="020B0603020202020204" pitchFamily="34" charset="0"/>
              </a:rPr>
              <a:t>Z </a:t>
            </a:r>
            <a:r>
              <a:rPr lang="en-US" sz="2500" dirty="0">
                <a:solidFill>
                  <a:srgbClr val="FF0000"/>
                </a:solidFill>
                <a:latin typeface="Trebuchet MS" panose="020B0603020202020204" pitchFamily="34" charset="0"/>
                <a:sym typeface="Wingdings" panose="05000000000000000000" pitchFamily="2" charset="2"/>
              </a:rPr>
              <a:t> </a:t>
            </a:r>
            <a:r>
              <a:rPr lang="en-US" sz="2500" dirty="0">
                <a:solidFill>
                  <a:srgbClr val="FF0000"/>
                </a:solidFill>
                <a:latin typeface="Trebuchet MS" panose="020B0603020202020204" pitchFamily="34" charset="0"/>
              </a:rPr>
              <a:t>X</a:t>
            </a:r>
            <a:r>
              <a:rPr lang="en-US" sz="2500" dirty="0">
                <a:solidFill>
                  <a:srgbClr val="0070C0"/>
                </a:solidFill>
                <a:latin typeface="Trebuchet MS" panose="020B0603020202020204" pitchFamily="34" charset="0"/>
              </a:rPr>
              <a:t>		</a:t>
            </a:r>
          </a:p>
          <a:p>
            <a:pPr marL="0" indent="0">
              <a:buNone/>
            </a:pPr>
            <a:endParaRPr lang="en-US" sz="2500" dirty="0">
              <a:solidFill>
                <a:srgbClr val="0070C0"/>
              </a:solidFill>
              <a:latin typeface="Trebuchet MS" panose="020B0603020202020204" pitchFamily="34" charset="0"/>
            </a:endParaRPr>
          </a:p>
          <a:p>
            <a:pPr marL="0" indent="0">
              <a:buNone/>
            </a:pPr>
            <a:endParaRPr lang="en-US" sz="2500" dirty="0">
              <a:solidFill>
                <a:srgbClr val="0070C0"/>
              </a:solidFill>
              <a:latin typeface="Trebuchet MS" panose="020B0603020202020204" pitchFamily="34" charset="0"/>
            </a:endParaRPr>
          </a:p>
          <a:p>
            <a:pPr marL="0" indent="0">
              <a:buNone/>
            </a:pPr>
            <a:r>
              <a:rPr lang="en-US" sz="2500" dirty="0">
                <a:solidFill>
                  <a:srgbClr val="0070C0"/>
                </a:solidFill>
                <a:latin typeface="Trebuchet MS" panose="020B0603020202020204" pitchFamily="34" charset="0"/>
              </a:rPr>
              <a:t>Chaves </a:t>
            </a:r>
            <a:r>
              <a:rPr lang="en-US" sz="2500" dirty="0" err="1">
                <a:solidFill>
                  <a:srgbClr val="0070C0"/>
                </a:solidFill>
                <a:latin typeface="Trebuchet MS" panose="020B0603020202020204" pitchFamily="34" charset="0"/>
              </a:rPr>
              <a:t>candidatas</a:t>
            </a:r>
            <a:r>
              <a:rPr lang="en-US" sz="2500" dirty="0">
                <a:solidFill>
                  <a:srgbClr val="0070C0"/>
                </a:solidFill>
                <a:latin typeface="Trebuchet MS" panose="020B0603020202020204" pitchFamily="34" charset="0"/>
              </a:rPr>
              <a:t>?</a:t>
            </a:r>
          </a:p>
          <a:p>
            <a:pPr marL="0" indent="0">
              <a:buNone/>
            </a:pPr>
            <a:r>
              <a:rPr lang="en-US" sz="2500" i="1" dirty="0">
                <a:solidFill>
                  <a:schemeClr val="tx1">
                    <a:lumMod val="75000"/>
                    <a:lumOff val="25000"/>
                  </a:schemeClr>
                </a:solidFill>
                <a:latin typeface="Trebuchet MS" panose="020B0603020202020204" pitchFamily="34" charset="0"/>
              </a:rPr>
              <a:t>Candidate keys?</a:t>
            </a:r>
          </a:p>
        </p:txBody>
      </p:sp>
      <p:graphicFrame>
        <p:nvGraphicFramePr>
          <p:cNvPr id="9" name="Content Placeholder 4"/>
          <p:cNvGraphicFramePr>
            <a:graphicFrameLocks/>
          </p:cNvGraphicFramePr>
          <p:nvPr>
            <p:extLst>
              <p:ext uri="{D42A27DB-BD31-4B8C-83A1-F6EECF244321}">
                <p14:modId xmlns:p14="http://schemas.microsoft.com/office/powerpoint/2010/main" val="3179439985"/>
              </p:ext>
            </p:extLst>
          </p:nvPr>
        </p:nvGraphicFramePr>
        <p:xfrm>
          <a:off x="838200" y="2898521"/>
          <a:ext cx="2697480" cy="2743200"/>
        </p:xfrm>
        <a:graphic>
          <a:graphicData uri="http://schemas.openxmlformats.org/drawingml/2006/table">
            <a:tbl>
              <a:tblPr firstRow="1" bandRow="1">
                <a:tableStyleId>{5C22544A-7EE6-4342-B048-85BDC9FD1C3A}</a:tableStyleId>
              </a:tblPr>
              <a:tblGrid>
                <a:gridCol w="899160">
                  <a:extLst>
                    <a:ext uri="{9D8B030D-6E8A-4147-A177-3AD203B41FA5}">
                      <a16:colId xmlns:a16="http://schemas.microsoft.com/office/drawing/2014/main" val="291435734"/>
                    </a:ext>
                  </a:extLst>
                </a:gridCol>
                <a:gridCol w="899160">
                  <a:extLst>
                    <a:ext uri="{9D8B030D-6E8A-4147-A177-3AD203B41FA5}">
                      <a16:colId xmlns:a16="http://schemas.microsoft.com/office/drawing/2014/main" val="574970977"/>
                    </a:ext>
                  </a:extLst>
                </a:gridCol>
                <a:gridCol w="899160">
                  <a:extLst>
                    <a:ext uri="{9D8B030D-6E8A-4147-A177-3AD203B41FA5}">
                      <a16:colId xmlns:a16="http://schemas.microsoft.com/office/drawing/2014/main" val="4181243954"/>
                    </a:ext>
                  </a:extLst>
                </a:gridCol>
              </a:tblGrid>
              <a:tr h="370840">
                <a:tc>
                  <a:txBody>
                    <a:bodyPr/>
                    <a:lstStyle/>
                    <a:p>
                      <a:pPr algn="ctr"/>
                      <a:r>
                        <a:rPr lang="en-US" sz="2400" dirty="0"/>
                        <a:t>X</a:t>
                      </a:r>
                    </a:p>
                  </a:txBody>
                  <a:tcPr/>
                </a:tc>
                <a:tc>
                  <a:txBody>
                    <a:bodyPr/>
                    <a:lstStyle/>
                    <a:p>
                      <a:pPr algn="ctr"/>
                      <a:r>
                        <a:rPr lang="en-US" sz="2400" dirty="0"/>
                        <a:t>Y</a:t>
                      </a:r>
                    </a:p>
                  </a:txBody>
                  <a:tcPr/>
                </a:tc>
                <a:tc>
                  <a:txBody>
                    <a:bodyPr/>
                    <a:lstStyle/>
                    <a:p>
                      <a:pPr algn="ctr"/>
                      <a:r>
                        <a:rPr lang="en-US" sz="2400" dirty="0"/>
                        <a:t>Z</a:t>
                      </a:r>
                    </a:p>
                  </a:txBody>
                  <a:tcPr/>
                </a:tc>
                <a:extLst>
                  <a:ext uri="{0D108BD9-81ED-4DB2-BD59-A6C34878D82A}">
                    <a16:rowId xmlns:a16="http://schemas.microsoft.com/office/drawing/2014/main" val="3548743609"/>
                  </a:ext>
                </a:extLst>
              </a:tr>
              <a:tr h="370840">
                <a:tc>
                  <a:txBody>
                    <a:bodyPr/>
                    <a:lstStyle/>
                    <a:p>
                      <a:r>
                        <a:rPr lang="en-US" sz="2400" dirty="0"/>
                        <a:t>1</a:t>
                      </a:r>
                    </a:p>
                  </a:txBody>
                  <a:tcPr/>
                </a:tc>
                <a:tc>
                  <a:txBody>
                    <a:bodyPr/>
                    <a:lstStyle/>
                    <a:p>
                      <a:r>
                        <a:rPr lang="en-US" sz="2400" dirty="0" err="1"/>
                        <a:t>Abc</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2421215556"/>
                  </a:ext>
                </a:extLst>
              </a:tr>
              <a:tr h="370840">
                <a:tc>
                  <a:txBody>
                    <a:bodyPr/>
                    <a:lstStyle/>
                    <a:p>
                      <a:r>
                        <a:rPr lang="en-US" sz="2400" dirty="0"/>
                        <a:t>4</a:t>
                      </a:r>
                    </a:p>
                  </a:txBody>
                  <a:tcPr/>
                </a:tc>
                <a:tc>
                  <a:txBody>
                    <a:bodyPr/>
                    <a:lstStyle/>
                    <a:p>
                      <a:r>
                        <a:rPr lang="en-US" sz="2400" dirty="0" err="1"/>
                        <a:t>Jkl</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806375270"/>
                  </a:ext>
                </a:extLst>
              </a:tr>
              <a:tr h="370840">
                <a:tc>
                  <a:txBody>
                    <a:bodyPr/>
                    <a:lstStyle/>
                    <a:p>
                      <a:r>
                        <a:rPr lang="en-US" sz="2400" dirty="0"/>
                        <a:t>2</a:t>
                      </a:r>
                    </a:p>
                  </a:txBody>
                  <a:tcPr/>
                </a:tc>
                <a:tc>
                  <a:txBody>
                    <a:bodyPr/>
                    <a:lstStyle/>
                    <a:p>
                      <a:r>
                        <a:rPr lang="en-US" sz="2400" dirty="0"/>
                        <a:t>Def</a:t>
                      </a:r>
                    </a:p>
                  </a:txBody>
                  <a:tcPr/>
                </a:tc>
                <a:tc>
                  <a:txBody>
                    <a:bodyPr/>
                    <a:lstStyle/>
                    <a:p>
                      <a:r>
                        <a:rPr lang="en-US" sz="2400" dirty="0" err="1"/>
                        <a:t>Abc</a:t>
                      </a:r>
                      <a:endParaRPr lang="en-US" sz="2400" dirty="0"/>
                    </a:p>
                  </a:txBody>
                  <a:tcPr/>
                </a:tc>
                <a:extLst>
                  <a:ext uri="{0D108BD9-81ED-4DB2-BD59-A6C34878D82A}">
                    <a16:rowId xmlns:a16="http://schemas.microsoft.com/office/drawing/2014/main" val="2081249801"/>
                  </a:ext>
                </a:extLst>
              </a:tr>
              <a:tr h="370840">
                <a:tc>
                  <a:txBody>
                    <a:bodyPr/>
                    <a:lstStyle/>
                    <a:p>
                      <a:r>
                        <a:rPr lang="en-US" sz="2400" dirty="0"/>
                        <a:t>3</a:t>
                      </a:r>
                    </a:p>
                  </a:txBody>
                  <a:tcPr/>
                </a:tc>
                <a:tc>
                  <a:txBody>
                    <a:bodyPr/>
                    <a:lstStyle/>
                    <a:p>
                      <a:r>
                        <a:rPr lang="en-US" sz="2400" dirty="0" err="1"/>
                        <a:t>Ghi</a:t>
                      </a:r>
                      <a:endParaRPr lang="en-US" sz="2400" dirty="0"/>
                    </a:p>
                  </a:txBody>
                  <a:tcPr/>
                </a:tc>
                <a:tc>
                  <a:txBody>
                    <a:bodyPr/>
                    <a:lstStyle/>
                    <a:p>
                      <a:r>
                        <a:rPr lang="en-US" sz="2400" dirty="0"/>
                        <a:t>Def</a:t>
                      </a:r>
                    </a:p>
                  </a:txBody>
                  <a:tcPr/>
                </a:tc>
                <a:extLst>
                  <a:ext uri="{0D108BD9-81ED-4DB2-BD59-A6C34878D82A}">
                    <a16:rowId xmlns:a16="http://schemas.microsoft.com/office/drawing/2014/main" val="4048557363"/>
                  </a:ext>
                </a:extLst>
              </a:tr>
              <a:tr h="370840">
                <a:tc>
                  <a:txBody>
                    <a:bodyPr/>
                    <a:lstStyle/>
                    <a:p>
                      <a:r>
                        <a:rPr lang="en-US" sz="2400" dirty="0"/>
                        <a:t>5</a:t>
                      </a:r>
                    </a:p>
                  </a:txBody>
                  <a:tcPr/>
                </a:tc>
                <a:tc>
                  <a:txBody>
                    <a:bodyPr/>
                    <a:lstStyle/>
                    <a:p>
                      <a:r>
                        <a:rPr lang="en-US" sz="2400" dirty="0" err="1"/>
                        <a:t>Mno</a:t>
                      </a:r>
                      <a:endParaRPr lang="en-US" sz="2400" dirty="0"/>
                    </a:p>
                  </a:txBody>
                  <a:tcPr/>
                </a:tc>
                <a:tc>
                  <a:txBody>
                    <a:bodyPr/>
                    <a:lstStyle/>
                    <a:p>
                      <a:r>
                        <a:rPr lang="en-US" sz="2400" dirty="0" err="1"/>
                        <a:t>Abc</a:t>
                      </a:r>
                      <a:endParaRPr lang="en-US" sz="2400" dirty="0"/>
                    </a:p>
                  </a:txBody>
                  <a:tcPr/>
                </a:tc>
                <a:extLst>
                  <a:ext uri="{0D108BD9-81ED-4DB2-BD59-A6C34878D82A}">
                    <a16:rowId xmlns:a16="http://schemas.microsoft.com/office/drawing/2014/main" val="3652933865"/>
                  </a:ext>
                </a:extLst>
              </a:tr>
            </a:tbl>
          </a:graphicData>
        </a:graphic>
      </p:graphicFrame>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br>
              <a:rPr lang="en-US" sz="4000" dirty="0">
                <a:solidFill>
                  <a:srgbClr val="002060"/>
                </a:solidFill>
              </a:rPr>
            </a:br>
            <a:r>
              <a:rPr lang="en-US" sz="4000" i="1" dirty="0">
                <a:solidFill>
                  <a:schemeClr val="tx1">
                    <a:lumMod val="65000"/>
                    <a:lumOff val="35000"/>
                  </a:schemeClr>
                </a:solidFill>
              </a:rPr>
              <a:t>Functional Dependency</a:t>
            </a:r>
            <a:endParaRPr lang="en-US" i="1" dirty="0">
              <a:solidFill>
                <a:schemeClr val="tx1">
                  <a:lumMod val="65000"/>
                  <a:lumOff val="35000"/>
                </a:schemeClr>
              </a:solidFill>
            </a:endParaRPr>
          </a:p>
        </p:txBody>
      </p:sp>
      <p:sp>
        <p:nvSpPr>
          <p:cNvPr id="2" name="TextBox 1"/>
          <p:cNvSpPr txBox="1"/>
          <p:nvPr/>
        </p:nvSpPr>
        <p:spPr>
          <a:xfrm>
            <a:off x="7107936" y="264352"/>
            <a:ext cx="4828032" cy="3693319"/>
          </a:xfrm>
          <a:prstGeom prst="rect">
            <a:avLst/>
          </a:prstGeom>
          <a:solidFill>
            <a:schemeClr val="accent4">
              <a:lumMod val="20000"/>
              <a:lumOff val="80000"/>
            </a:schemeClr>
          </a:solidFill>
          <a:ln>
            <a:solidFill>
              <a:srgbClr val="C00000"/>
            </a:solidFill>
          </a:ln>
        </p:spPr>
        <p:txBody>
          <a:bodyPr wrap="square" rtlCol="0">
            <a:spAutoFit/>
          </a:bodyPr>
          <a:lstStyle/>
          <a:p>
            <a:r>
              <a:rPr lang="en-US" dirty="0">
                <a:solidFill>
                  <a:srgbClr val="002060"/>
                </a:solidFill>
              </a:rPr>
              <a:t>Uma </a:t>
            </a:r>
            <a:r>
              <a:rPr lang="en-US" b="1" dirty="0">
                <a:solidFill>
                  <a:srgbClr val="002060"/>
                </a:solidFill>
              </a:rPr>
              <a:t>CHAVE CANDIDATA </a:t>
            </a:r>
            <a:r>
              <a:rPr lang="en-US" dirty="0">
                <a:solidFill>
                  <a:srgbClr val="002060"/>
                </a:solidFill>
              </a:rPr>
              <a:t>é um </a:t>
            </a:r>
            <a:r>
              <a:rPr lang="en-US" dirty="0" err="1">
                <a:solidFill>
                  <a:srgbClr val="002060"/>
                </a:solidFill>
              </a:rPr>
              <a:t>conjunto</a:t>
            </a:r>
            <a:r>
              <a:rPr lang="en-US" dirty="0">
                <a:solidFill>
                  <a:srgbClr val="002060"/>
                </a:solidFill>
              </a:rPr>
              <a:t> de </a:t>
            </a:r>
            <a:r>
              <a:rPr lang="en-US" dirty="0" err="1">
                <a:solidFill>
                  <a:srgbClr val="002060"/>
                </a:solidFill>
              </a:rPr>
              <a:t>atributos</a:t>
            </a:r>
            <a:r>
              <a:rPr lang="en-US" dirty="0">
                <a:solidFill>
                  <a:srgbClr val="002060"/>
                </a:solidFill>
              </a:rPr>
              <a:t> de </a:t>
            </a:r>
            <a:r>
              <a:rPr lang="en-US" dirty="0" err="1">
                <a:solidFill>
                  <a:srgbClr val="002060"/>
                </a:solidFill>
              </a:rPr>
              <a:t>uma</a:t>
            </a:r>
            <a:r>
              <a:rPr lang="en-US" dirty="0">
                <a:solidFill>
                  <a:srgbClr val="002060"/>
                </a:solidFill>
              </a:rPr>
              <a:t> </a:t>
            </a:r>
            <a:r>
              <a:rPr lang="en-US" dirty="0" err="1">
                <a:solidFill>
                  <a:srgbClr val="002060"/>
                </a:solidFill>
              </a:rPr>
              <a:t>relação</a:t>
            </a:r>
            <a:r>
              <a:rPr lang="en-US" dirty="0">
                <a:solidFill>
                  <a:srgbClr val="002060"/>
                </a:solidFill>
              </a:rPr>
              <a:t> que </a:t>
            </a:r>
            <a:r>
              <a:rPr lang="en-US" dirty="0" err="1">
                <a:solidFill>
                  <a:srgbClr val="002060"/>
                </a:solidFill>
              </a:rPr>
              <a:t>deterina</a:t>
            </a:r>
            <a:r>
              <a:rPr lang="en-US" dirty="0">
                <a:solidFill>
                  <a:srgbClr val="002060"/>
                </a:solidFill>
              </a:rPr>
              <a:t> </a:t>
            </a:r>
            <a:r>
              <a:rPr lang="en-US" dirty="0" err="1">
                <a:solidFill>
                  <a:srgbClr val="002060"/>
                </a:solidFill>
              </a:rPr>
              <a:t>funcionalmente</a:t>
            </a:r>
            <a:r>
              <a:rPr lang="en-US" dirty="0">
                <a:solidFill>
                  <a:srgbClr val="002060"/>
                </a:solidFill>
              </a:rPr>
              <a:t> </a:t>
            </a:r>
            <a:r>
              <a:rPr lang="en-US" dirty="0" err="1">
                <a:solidFill>
                  <a:srgbClr val="002060"/>
                </a:solidFill>
              </a:rPr>
              <a:t>todos</a:t>
            </a:r>
            <a:r>
              <a:rPr lang="en-US" dirty="0">
                <a:solidFill>
                  <a:srgbClr val="002060"/>
                </a:solidFill>
              </a:rPr>
              <a:t> </a:t>
            </a:r>
            <a:r>
              <a:rPr lang="en-US" dirty="0" err="1">
                <a:solidFill>
                  <a:srgbClr val="002060"/>
                </a:solidFill>
              </a:rPr>
              <a:t>os</a:t>
            </a:r>
            <a:r>
              <a:rPr lang="en-US" dirty="0">
                <a:solidFill>
                  <a:srgbClr val="002060"/>
                </a:solidFill>
              </a:rPr>
              <a:t> </a:t>
            </a:r>
            <a:r>
              <a:rPr lang="en-US" dirty="0" err="1">
                <a:solidFill>
                  <a:srgbClr val="002060"/>
                </a:solidFill>
              </a:rPr>
              <a:t>seus</a:t>
            </a:r>
            <a:r>
              <a:rPr lang="en-US" dirty="0">
                <a:solidFill>
                  <a:srgbClr val="002060"/>
                </a:solidFill>
              </a:rPr>
              <a:t> </a:t>
            </a:r>
            <a:r>
              <a:rPr lang="en-US" dirty="0" err="1">
                <a:solidFill>
                  <a:srgbClr val="002060"/>
                </a:solidFill>
              </a:rPr>
              <a:t>atributos</a:t>
            </a:r>
            <a:r>
              <a:rPr lang="en-US" dirty="0">
                <a:solidFill>
                  <a:srgbClr val="002060"/>
                </a:solidFill>
              </a:rPr>
              <a:t>.</a:t>
            </a:r>
          </a:p>
          <a:p>
            <a:r>
              <a:rPr lang="en-US" dirty="0">
                <a:solidFill>
                  <a:srgbClr val="002060"/>
                </a:solidFill>
              </a:rPr>
              <a:t>A </a:t>
            </a:r>
            <a:r>
              <a:rPr lang="en-US" b="1" dirty="0">
                <a:solidFill>
                  <a:srgbClr val="002060"/>
                </a:solidFill>
              </a:rPr>
              <a:t>CHAVE PRIMÁRIA</a:t>
            </a:r>
            <a:r>
              <a:rPr lang="en-US" dirty="0">
                <a:solidFill>
                  <a:srgbClr val="002060"/>
                </a:solidFill>
              </a:rPr>
              <a:t> de </a:t>
            </a:r>
            <a:r>
              <a:rPr lang="en-US" dirty="0" err="1">
                <a:solidFill>
                  <a:srgbClr val="002060"/>
                </a:solidFill>
              </a:rPr>
              <a:t>uma</a:t>
            </a:r>
            <a:r>
              <a:rPr lang="en-US" dirty="0">
                <a:solidFill>
                  <a:srgbClr val="002060"/>
                </a:solidFill>
              </a:rPr>
              <a:t> </a:t>
            </a:r>
            <a:r>
              <a:rPr lang="en-US" dirty="0" err="1">
                <a:solidFill>
                  <a:srgbClr val="002060"/>
                </a:solidFill>
              </a:rPr>
              <a:t>relação</a:t>
            </a:r>
            <a:r>
              <a:rPr lang="en-US" dirty="0">
                <a:solidFill>
                  <a:srgbClr val="002060"/>
                </a:solidFill>
              </a:rPr>
              <a:t> é </a:t>
            </a:r>
            <a:r>
              <a:rPr lang="en-US" dirty="0" err="1">
                <a:solidFill>
                  <a:srgbClr val="002060"/>
                </a:solidFill>
              </a:rPr>
              <a:t>uma</a:t>
            </a:r>
            <a:r>
              <a:rPr lang="en-US" dirty="0">
                <a:solidFill>
                  <a:srgbClr val="002060"/>
                </a:solidFill>
              </a:rPr>
              <a:t> das </a:t>
            </a:r>
            <a:r>
              <a:rPr lang="en-US" dirty="0" err="1">
                <a:solidFill>
                  <a:srgbClr val="002060"/>
                </a:solidFill>
              </a:rPr>
              <a:t>suas</a:t>
            </a:r>
            <a:r>
              <a:rPr lang="en-US" dirty="0">
                <a:solidFill>
                  <a:srgbClr val="002060"/>
                </a:solidFill>
              </a:rPr>
              <a:t> CHAVES CANDIDATAS </a:t>
            </a:r>
          </a:p>
          <a:p>
            <a:r>
              <a:rPr lang="en-US" dirty="0">
                <a:solidFill>
                  <a:srgbClr val="002060"/>
                </a:solidFill>
              </a:rPr>
              <a:t>… com </a:t>
            </a:r>
            <a:r>
              <a:rPr lang="en-US" dirty="0" err="1">
                <a:solidFill>
                  <a:srgbClr val="002060"/>
                </a:solidFill>
              </a:rPr>
              <a:t>número</a:t>
            </a:r>
            <a:r>
              <a:rPr lang="en-US" dirty="0">
                <a:solidFill>
                  <a:srgbClr val="002060"/>
                </a:solidFill>
              </a:rPr>
              <a:t> de </a:t>
            </a:r>
            <a:r>
              <a:rPr lang="en-US" dirty="0" err="1">
                <a:solidFill>
                  <a:srgbClr val="002060"/>
                </a:solidFill>
              </a:rPr>
              <a:t>atributos</a:t>
            </a:r>
            <a:r>
              <a:rPr lang="en-US" dirty="0">
                <a:solidFill>
                  <a:srgbClr val="002060"/>
                </a:solidFill>
              </a:rPr>
              <a:t> </a:t>
            </a:r>
            <a:r>
              <a:rPr lang="en-US" dirty="0" err="1">
                <a:solidFill>
                  <a:srgbClr val="002060"/>
                </a:solidFill>
              </a:rPr>
              <a:t>mínimo</a:t>
            </a:r>
            <a:r>
              <a:rPr lang="en-US" dirty="0">
                <a:solidFill>
                  <a:srgbClr val="002060"/>
                </a:solidFill>
              </a:rPr>
              <a:t>.</a:t>
            </a:r>
          </a:p>
          <a:p>
            <a:endParaRPr lang="en-US" dirty="0">
              <a:solidFill>
                <a:srgbClr val="002060"/>
              </a:solidFill>
            </a:endParaRPr>
          </a:p>
          <a:p>
            <a:endParaRPr lang="en-US" dirty="0"/>
          </a:p>
          <a:p>
            <a:r>
              <a:rPr lang="en-US" i="1" dirty="0">
                <a:solidFill>
                  <a:schemeClr val="tx1">
                    <a:lumMod val="75000"/>
                    <a:lumOff val="25000"/>
                  </a:schemeClr>
                </a:solidFill>
              </a:rPr>
              <a:t>A </a:t>
            </a:r>
            <a:r>
              <a:rPr lang="en-US" b="1" i="1" dirty="0">
                <a:solidFill>
                  <a:schemeClr val="tx1">
                    <a:lumMod val="75000"/>
                    <a:lumOff val="25000"/>
                  </a:schemeClr>
                </a:solidFill>
              </a:rPr>
              <a:t>CANDIDATE KEY </a:t>
            </a:r>
            <a:r>
              <a:rPr lang="en-US" i="1" dirty="0">
                <a:solidFill>
                  <a:schemeClr val="tx1">
                    <a:lumMod val="75000"/>
                    <a:lumOff val="25000"/>
                  </a:schemeClr>
                </a:solidFill>
              </a:rPr>
              <a:t>is a set of attributes of a relationship that determine all of its attributes.</a:t>
            </a:r>
          </a:p>
          <a:p>
            <a:r>
              <a:rPr lang="en-US" i="1" dirty="0">
                <a:solidFill>
                  <a:schemeClr val="tx1">
                    <a:lumMod val="75000"/>
                    <a:lumOff val="25000"/>
                  </a:schemeClr>
                </a:solidFill>
              </a:rPr>
              <a:t>The </a:t>
            </a:r>
            <a:r>
              <a:rPr lang="en-US" b="1" i="1" dirty="0">
                <a:solidFill>
                  <a:schemeClr val="tx1">
                    <a:lumMod val="75000"/>
                    <a:lumOff val="25000"/>
                  </a:schemeClr>
                </a:solidFill>
              </a:rPr>
              <a:t>PRIMARY KE</a:t>
            </a:r>
            <a:r>
              <a:rPr lang="en-US" i="1" dirty="0">
                <a:solidFill>
                  <a:schemeClr val="tx1">
                    <a:lumMod val="75000"/>
                    <a:lumOff val="25000"/>
                  </a:schemeClr>
                </a:solidFill>
              </a:rPr>
              <a:t>Y of a relationship is one of its CANDIDATE KEYS </a:t>
            </a:r>
          </a:p>
          <a:p>
            <a:r>
              <a:rPr lang="en-US" i="1" dirty="0">
                <a:solidFill>
                  <a:schemeClr val="tx1">
                    <a:lumMod val="75000"/>
                    <a:lumOff val="25000"/>
                  </a:schemeClr>
                </a:solidFill>
              </a:rPr>
              <a:t>… with a minimal number of attributes.</a:t>
            </a:r>
          </a:p>
        </p:txBody>
      </p:sp>
      <p:sp>
        <p:nvSpPr>
          <p:cNvPr id="3" name="Rectangle 2"/>
          <p:cNvSpPr/>
          <p:nvPr/>
        </p:nvSpPr>
        <p:spPr>
          <a:xfrm>
            <a:off x="7735824" y="4706937"/>
            <a:ext cx="3572256" cy="2031325"/>
          </a:xfrm>
          <a:prstGeom prst="rect">
            <a:avLst/>
          </a:prstGeom>
          <a:solidFill>
            <a:schemeClr val="accent4">
              <a:lumMod val="60000"/>
              <a:lumOff val="40000"/>
            </a:schemeClr>
          </a:solidFill>
          <a:ln>
            <a:solidFill>
              <a:srgbClr val="C00000"/>
            </a:solidFill>
          </a:ln>
        </p:spPr>
        <p:txBody>
          <a:bodyPr wrap="square">
            <a:spAutoFit/>
          </a:bodyPr>
          <a:lstStyle/>
          <a:p>
            <a:r>
              <a:rPr lang="en-US" dirty="0"/>
              <a:t>Chaves </a:t>
            </a:r>
            <a:r>
              <a:rPr lang="en-US" dirty="0" err="1"/>
              <a:t>candidatas</a:t>
            </a:r>
            <a:r>
              <a:rPr lang="en-US" dirty="0"/>
              <a:t> / Candidate keys:</a:t>
            </a:r>
          </a:p>
          <a:p>
            <a:r>
              <a:rPr lang="en-US" dirty="0"/>
              <a:t>{X, Y, Z}</a:t>
            </a:r>
          </a:p>
          <a:p>
            <a:r>
              <a:rPr lang="en-US" dirty="0"/>
              <a:t>{X, Y}</a:t>
            </a:r>
          </a:p>
          <a:p>
            <a:r>
              <a:rPr lang="en-US" dirty="0"/>
              <a:t>{X, Z}</a:t>
            </a:r>
          </a:p>
          <a:p>
            <a:r>
              <a:rPr lang="en-US" dirty="0"/>
              <a:t>{Y, Z}</a:t>
            </a:r>
          </a:p>
          <a:p>
            <a:r>
              <a:rPr lang="en-US" dirty="0"/>
              <a:t>{X}</a:t>
            </a:r>
          </a:p>
          <a:p>
            <a:r>
              <a:rPr lang="en-US" dirty="0"/>
              <a:t>{Y}</a:t>
            </a:r>
          </a:p>
        </p:txBody>
      </p:sp>
      <p:sp>
        <p:nvSpPr>
          <p:cNvPr id="4" name="TextBox 3">
            <a:extLst>
              <a:ext uri="{FF2B5EF4-FFF2-40B4-BE49-F238E27FC236}">
                <a16:creationId xmlns:a16="http://schemas.microsoft.com/office/drawing/2014/main" id="{C743EFEA-64E1-4DE5-9508-91098434256C}"/>
              </a:ext>
            </a:extLst>
          </p:cNvPr>
          <p:cNvSpPr txBox="1"/>
          <p:nvPr/>
        </p:nvSpPr>
        <p:spPr>
          <a:xfrm>
            <a:off x="9007577" y="5430211"/>
            <a:ext cx="2028286" cy="523220"/>
          </a:xfrm>
          <a:prstGeom prst="rect">
            <a:avLst/>
          </a:prstGeom>
          <a:solidFill>
            <a:schemeClr val="accent1"/>
          </a:solidFill>
          <a:ln>
            <a:solidFill>
              <a:srgbClr val="002060"/>
            </a:solidFill>
          </a:ln>
        </p:spPr>
        <p:txBody>
          <a:bodyPr wrap="square" rtlCol="0">
            <a:spAutoFit/>
          </a:bodyPr>
          <a:lstStyle/>
          <a:p>
            <a:r>
              <a:rPr lang="en-US" sz="2800" dirty="0">
                <a:solidFill>
                  <a:schemeClr val="bg1"/>
                </a:solidFill>
              </a:rPr>
              <a:t>Super-keys</a:t>
            </a:r>
            <a:endParaRPr lang="en-US" sz="1600" dirty="0">
              <a:solidFill>
                <a:schemeClr val="bg1"/>
              </a:solidFill>
            </a:endParaRPr>
          </a:p>
        </p:txBody>
      </p:sp>
    </p:spTree>
    <p:extLst>
      <p:ext uri="{BB962C8B-B14F-4D97-AF65-F5344CB8AC3E}">
        <p14:creationId xmlns:p14="http://schemas.microsoft.com/office/powerpoint/2010/main" val="34628922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9" end="9"/>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xEl>
                                              <p:pRg st="10" end="1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60045" y="3541776"/>
            <a:ext cx="11463147"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Trebuchet MS" panose="020B0603020202020204" pitchFamily="34" charset="0"/>
                <a:sym typeface="Wingdings" panose="05000000000000000000" pitchFamily="2" charset="2"/>
              </a:rPr>
              <a:t>Departamento</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rPr>
              <a:t>NrEmpregado</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a:t>
            </a:r>
          </a:p>
          <a:p>
            <a:pPr marL="0" indent="0">
              <a:buNone/>
            </a:pPr>
            <a:r>
              <a:rPr lang="en-US" sz="2000" dirty="0" err="1">
                <a:latin typeface="Trebuchet MS" panose="020B0603020202020204" pitchFamily="34" charset="0"/>
              </a:rPr>
              <a:t>NrEmpregado</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sym typeface="Wingdings" panose="05000000000000000000" pitchFamily="2" charset="2"/>
              </a:rPr>
              <a:t>Departamento</a:t>
            </a:r>
            <a:r>
              <a:rPr lang="en-US" sz="2000" dirty="0">
                <a:latin typeface="Trebuchet MS" panose="020B0603020202020204" pitchFamily="34" charset="0"/>
                <a:sym typeface="Wingdings" panose="05000000000000000000" pitchFamily="2" charset="2"/>
              </a:rPr>
              <a:t> ?</a:t>
            </a:r>
          </a:p>
          <a:p>
            <a:pPr marL="0" indent="0">
              <a:buNone/>
            </a:pPr>
            <a:endParaRPr lang="en-US" sz="2000" dirty="0">
              <a:latin typeface="Trebuchet MS" panose="020B0603020202020204" pitchFamily="34" charset="0"/>
              <a:sym typeface="Wingdings" panose="05000000000000000000" pitchFamily="2" charset="2"/>
            </a:endParaRPr>
          </a:p>
          <a:p>
            <a:pPr marL="0" indent="0">
              <a:buNone/>
            </a:pPr>
            <a:r>
              <a:rPr lang="en-US" sz="2000" dirty="0">
                <a:latin typeface="Trebuchet MS" panose="020B0603020202020204" pitchFamily="34" charset="0"/>
                <a:sym typeface="Wingdings" panose="05000000000000000000" pitchFamily="2" charset="2"/>
              </a:rPr>
              <a:t>Nome  </a:t>
            </a:r>
            <a:r>
              <a:rPr lang="en-US" sz="2000" dirty="0" err="1">
                <a:latin typeface="Trebuchet MS" panose="020B0603020202020204" pitchFamily="34" charset="0"/>
                <a:sym typeface="Wingdings" panose="05000000000000000000" pitchFamily="2" charset="2"/>
              </a:rPr>
              <a:t>Apelido</a:t>
            </a:r>
            <a:r>
              <a:rPr lang="en-US" sz="2000" dirty="0">
                <a:latin typeface="Trebuchet MS" panose="020B0603020202020204" pitchFamily="34" charset="0"/>
                <a:sym typeface="Wingdings" panose="05000000000000000000" pitchFamily="2" charset="2"/>
              </a:rPr>
              <a:t> ?</a:t>
            </a:r>
          </a:p>
          <a:p>
            <a:pPr marL="0" indent="0">
              <a:buNone/>
            </a:pPr>
            <a:r>
              <a:rPr lang="en-US" sz="2000" dirty="0" err="1">
                <a:latin typeface="Trebuchet MS" panose="020B0603020202020204" pitchFamily="34" charset="0"/>
                <a:sym typeface="Wingdings" panose="05000000000000000000" pitchFamily="2" charset="2"/>
              </a:rPr>
              <a:t>Apelido</a:t>
            </a:r>
            <a:r>
              <a:rPr lang="en-US" sz="2000" dirty="0">
                <a:latin typeface="Trebuchet MS" panose="020B0603020202020204" pitchFamily="34" charset="0"/>
                <a:sym typeface="Wingdings" panose="05000000000000000000" pitchFamily="2" charset="2"/>
              </a:rPr>
              <a:t>  Nome ?</a:t>
            </a:r>
          </a:p>
          <a:p>
            <a:pPr marL="0" indent="0">
              <a:buNone/>
            </a:pPr>
            <a:endParaRPr lang="en-US" sz="2000" dirty="0">
              <a:latin typeface="Trebuchet MS" panose="020B0603020202020204" pitchFamily="34" charset="0"/>
              <a:sym typeface="Wingdings" panose="05000000000000000000" pitchFamily="2" charset="2"/>
            </a:endParaRPr>
          </a:p>
          <a:p>
            <a:pPr marL="0" indent="0">
              <a:buNone/>
            </a:pPr>
            <a:r>
              <a:rPr lang="en-US" sz="2000" b="1" dirty="0">
                <a:latin typeface="Trebuchet MS" panose="020B0603020202020204" pitchFamily="34" charset="0"/>
                <a:sym typeface="Wingdings" panose="05000000000000000000" pitchFamily="2" charset="2"/>
              </a:rPr>
              <a:t>Chaves </a:t>
            </a:r>
            <a:r>
              <a:rPr lang="en-US" sz="2000" b="1" dirty="0" err="1">
                <a:latin typeface="Trebuchet MS" panose="020B0603020202020204" pitchFamily="34" charset="0"/>
                <a:sym typeface="Wingdings" panose="05000000000000000000" pitchFamily="2" charset="2"/>
              </a:rPr>
              <a:t>candidatas</a:t>
            </a:r>
            <a:r>
              <a:rPr lang="en-US" sz="2000" b="1" dirty="0">
                <a:latin typeface="Trebuchet MS" panose="020B0603020202020204" pitchFamily="34" charset="0"/>
                <a:sym typeface="Wingdings" panose="05000000000000000000" pitchFamily="2" charset="2"/>
              </a:rPr>
              <a:t>?</a:t>
            </a:r>
          </a:p>
          <a:p>
            <a:pPr marL="0" indent="0">
              <a:buNone/>
            </a:pPr>
            <a:r>
              <a:rPr lang="en-US" sz="2000" b="1" i="1" dirty="0">
                <a:solidFill>
                  <a:schemeClr val="tx1">
                    <a:lumMod val="65000"/>
                    <a:lumOff val="35000"/>
                  </a:schemeClr>
                </a:solidFill>
                <a:latin typeface="Trebuchet MS" panose="020B0603020202020204" pitchFamily="34" charset="0"/>
                <a:sym typeface="Wingdings" panose="05000000000000000000" pitchFamily="2" charset="2"/>
              </a:rPr>
              <a:t>						       </a:t>
            </a:r>
            <a:r>
              <a:rPr lang="en-US" sz="2000" b="1" i="1" dirty="0">
                <a:solidFill>
                  <a:srgbClr val="002060"/>
                </a:solidFill>
                <a:latin typeface="Trebuchet MS" panose="020B0603020202020204" pitchFamily="34" charset="0"/>
                <a:sym typeface="Wingdings" panose="05000000000000000000" pitchFamily="2" charset="2"/>
              </a:rPr>
              <a:t>Candidate keys?</a:t>
            </a:r>
          </a:p>
          <a:p>
            <a:pPr marL="0" indent="0">
              <a:buNone/>
            </a:pPr>
            <a:endParaRPr lang="en-US" sz="2500" dirty="0">
              <a:solidFill>
                <a:srgbClr val="0070C0"/>
              </a:solidFill>
              <a:latin typeface="Trebuchet MS" panose="020B0603020202020204" pitchFamily="34" charset="0"/>
            </a:endParaRPr>
          </a:p>
        </p:txBody>
      </p:sp>
      <p:sp>
        <p:nvSpPr>
          <p:cNvPr id="8"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br>
              <a:rPr lang="en-US" sz="4000" dirty="0">
                <a:solidFill>
                  <a:srgbClr val="002060"/>
                </a:solidFill>
              </a:rPr>
            </a:br>
            <a:r>
              <a:rPr lang="en-US" sz="4000" i="1" dirty="0">
                <a:solidFill>
                  <a:schemeClr val="tx1">
                    <a:lumMod val="65000"/>
                    <a:lumOff val="35000"/>
                  </a:schemeClr>
                </a:solidFill>
              </a:rPr>
              <a:t>Functional Dependency</a:t>
            </a:r>
            <a:endParaRPr lang="en-US" i="1" dirty="0">
              <a:solidFill>
                <a:schemeClr val="tx1">
                  <a:lumMod val="65000"/>
                  <a:lumOff val="35000"/>
                </a:schemeClr>
              </a:solidFill>
            </a:endParaRPr>
          </a:p>
        </p:txBody>
      </p:sp>
      <p:sp>
        <p:nvSpPr>
          <p:cNvPr id="9" name="Content Placeholder 2"/>
          <p:cNvSpPr txBox="1">
            <a:spLocks/>
          </p:cNvSpPr>
          <p:nvPr/>
        </p:nvSpPr>
        <p:spPr>
          <a:xfrm>
            <a:off x="6421120" y="3541776"/>
            <a:ext cx="5323840"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err="1">
                <a:solidFill>
                  <a:srgbClr val="002060"/>
                </a:solidFill>
                <a:latin typeface="Trebuchet MS" panose="020B0603020202020204" pitchFamily="34" charset="0"/>
                <a:sym typeface="Wingdings" panose="05000000000000000000" pitchFamily="2" charset="2"/>
              </a:rPr>
              <a:t>Departament</a:t>
            </a:r>
            <a:r>
              <a:rPr lang="en-US" sz="2000" i="1" dirty="0">
                <a:solidFill>
                  <a:srgbClr val="002060"/>
                </a:solidFill>
                <a:latin typeface="Trebuchet MS" panose="020B0603020202020204" pitchFamily="34" charset="0"/>
              </a:rPr>
              <a:t> </a:t>
            </a:r>
            <a:r>
              <a:rPr lang="en-US" sz="2000" i="1" dirty="0">
                <a:solidFill>
                  <a:srgbClr val="002060"/>
                </a:solidFill>
                <a:latin typeface="Trebuchet MS" panose="020B0603020202020204" pitchFamily="34" charset="0"/>
                <a:sym typeface="Wingdings" panose="05000000000000000000" pitchFamily="2" charset="2"/>
              </a:rPr>
              <a:t> </a:t>
            </a:r>
            <a:r>
              <a:rPr lang="en-US" sz="2000" i="1" dirty="0" err="1">
                <a:solidFill>
                  <a:srgbClr val="002060"/>
                </a:solidFill>
                <a:latin typeface="Trebuchet MS" panose="020B0603020202020204" pitchFamily="34" charset="0"/>
              </a:rPr>
              <a:t>EmployeeNr</a:t>
            </a:r>
            <a:r>
              <a:rPr lang="en-US" sz="2000" i="1" dirty="0">
                <a:solidFill>
                  <a:srgbClr val="002060"/>
                </a:solidFill>
                <a:latin typeface="Trebuchet MS" panose="020B0603020202020204" pitchFamily="34" charset="0"/>
              </a:rPr>
              <a:t> </a:t>
            </a:r>
            <a:r>
              <a:rPr lang="en-US" sz="2000" i="1" dirty="0">
                <a:solidFill>
                  <a:srgbClr val="002060"/>
                </a:solidFill>
                <a:latin typeface="Trebuchet MS" panose="020B0603020202020204" pitchFamily="34" charset="0"/>
                <a:sym typeface="Wingdings" panose="05000000000000000000" pitchFamily="2" charset="2"/>
              </a:rPr>
              <a:t>?</a:t>
            </a:r>
          </a:p>
          <a:p>
            <a:pPr marL="0" indent="0">
              <a:buNone/>
            </a:pPr>
            <a:r>
              <a:rPr lang="en-US" sz="2000" i="1" dirty="0" err="1">
                <a:solidFill>
                  <a:srgbClr val="002060"/>
                </a:solidFill>
                <a:latin typeface="Trebuchet MS" panose="020B0603020202020204" pitchFamily="34" charset="0"/>
              </a:rPr>
              <a:t>EmployeeNr</a:t>
            </a:r>
            <a:r>
              <a:rPr lang="en-US" sz="2000" i="1" dirty="0">
                <a:solidFill>
                  <a:srgbClr val="002060"/>
                </a:solidFill>
                <a:latin typeface="Trebuchet MS" panose="020B0603020202020204" pitchFamily="34" charset="0"/>
              </a:rPr>
              <a:t> </a:t>
            </a:r>
            <a:r>
              <a:rPr lang="en-US" sz="2000" i="1" dirty="0">
                <a:solidFill>
                  <a:srgbClr val="002060"/>
                </a:solidFill>
                <a:latin typeface="Trebuchet MS" panose="020B0603020202020204" pitchFamily="34" charset="0"/>
                <a:sym typeface="Wingdings" panose="05000000000000000000" pitchFamily="2" charset="2"/>
              </a:rPr>
              <a:t> Department ?</a:t>
            </a:r>
          </a:p>
          <a:p>
            <a:pPr marL="0" indent="0">
              <a:buNone/>
            </a:pPr>
            <a:endParaRPr lang="en-US" sz="2000" i="1" dirty="0">
              <a:solidFill>
                <a:srgbClr val="002060"/>
              </a:solidFill>
              <a:latin typeface="Trebuchet MS" panose="020B0603020202020204" pitchFamily="34" charset="0"/>
              <a:sym typeface="Wingdings" panose="05000000000000000000" pitchFamily="2" charset="2"/>
            </a:endParaRPr>
          </a:p>
          <a:p>
            <a:pPr marL="0" indent="0">
              <a:buNone/>
            </a:pPr>
            <a:r>
              <a:rPr lang="en-US" sz="2000" i="1" dirty="0" err="1">
                <a:solidFill>
                  <a:srgbClr val="002060"/>
                </a:solidFill>
                <a:latin typeface="Trebuchet MS" panose="020B0603020202020204" pitchFamily="34" charset="0"/>
                <a:sym typeface="Wingdings" panose="05000000000000000000" pitchFamily="2" charset="2"/>
              </a:rPr>
              <a:t>GivenName</a:t>
            </a:r>
            <a:r>
              <a:rPr lang="en-US" sz="2000" i="1" dirty="0">
                <a:solidFill>
                  <a:srgbClr val="002060"/>
                </a:solidFill>
                <a:latin typeface="Trebuchet MS" panose="020B0603020202020204" pitchFamily="34" charset="0"/>
                <a:sym typeface="Wingdings" panose="05000000000000000000" pitchFamily="2" charset="2"/>
              </a:rPr>
              <a:t>  </a:t>
            </a:r>
            <a:r>
              <a:rPr lang="en-US" sz="2000" i="1" dirty="0" err="1">
                <a:solidFill>
                  <a:srgbClr val="002060"/>
                </a:solidFill>
                <a:latin typeface="Trebuchet MS" panose="020B0603020202020204" pitchFamily="34" charset="0"/>
                <a:sym typeface="Wingdings" panose="05000000000000000000" pitchFamily="2" charset="2"/>
              </a:rPr>
              <a:t>FamilyName</a:t>
            </a:r>
            <a:r>
              <a:rPr lang="en-US" sz="2000" i="1" dirty="0">
                <a:solidFill>
                  <a:srgbClr val="002060"/>
                </a:solidFill>
                <a:latin typeface="Trebuchet MS" panose="020B0603020202020204" pitchFamily="34" charset="0"/>
                <a:sym typeface="Wingdings" panose="05000000000000000000" pitchFamily="2" charset="2"/>
              </a:rPr>
              <a:t> ?</a:t>
            </a:r>
          </a:p>
          <a:p>
            <a:pPr marL="0" indent="0">
              <a:buNone/>
            </a:pPr>
            <a:r>
              <a:rPr lang="en-US" sz="2000" i="1" dirty="0" err="1">
                <a:solidFill>
                  <a:srgbClr val="002060"/>
                </a:solidFill>
                <a:latin typeface="Trebuchet MS" panose="020B0603020202020204" pitchFamily="34" charset="0"/>
                <a:sym typeface="Wingdings" panose="05000000000000000000" pitchFamily="2" charset="2"/>
              </a:rPr>
              <a:t>FamilyName</a:t>
            </a:r>
            <a:r>
              <a:rPr lang="en-US" sz="2000" i="1" dirty="0">
                <a:solidFill>
                  <a:srgbClr val="002060"/>
                </a:solidFill>
                <a:latin typeface="Trebuchet MS" panose="020B0603020202020204" pitchFamily="34" charset="0"/>
                <a:sym typeface="Wingdings" panose="05000000000000000000" pitchFamily="2" charset="2"/>
              </a:rPr>
              <a:t>  </a:t>
            </a:r>
            <a:r>
              <a:rPr lang="en-US" sz="2000" i="1" dirty="0" err="1">
                <a:solidFill>
                  <a:srgbClr val="002060"/>
                </a:solidFill>
                <a:latin typeface="Trebuchet MS" panose="020B0603020202020204" pitchFamily="34" charset="0"/>
                <a:sym typeface="Wingdings" panose="05000000000000000000" pitchFamily="2" charset="2"/>
              </a:rPr>
              <a:t>GivenName</a:t>
            </a:r>
            <a:r>
              <a:rPr lang="en-US" sz="2000" i="1" dirty="0">
                <a:solidFill>
                  <a:srgbClr val="002060"/>
                </a:solidFill>
                <a:latin typeface="Trebuchet MS" panose="020B0603020202020204" pitchFamily="34" charset="0"/>
                <a:sym typeface="Wingdings" panose="05000000000000000000" pitchFamily="2" charset="2"/>
              </a:rPr>
              <a:t> ?</a:t>
            </a:r>
          </a:p>
        </p:txBody>
      </p:sp>
      <p:pic>
        <p:nvPicPr>
          <p:cNvPr id="3" name="Picture 2">
            <a:extLst>
              <a:ext uri="{FF2B5EF4-FFF2-40B4-BE49-F238E27FC236}">
                <a16:creationId xmlns:a16="http://schemas.microsoft.com/office/drawing/2014/main" id="{8DCB0518-9F94-4DEF-9EAD-DAA7668EB13E}"/>
              </a:ext>
            </a:extLst>
          </p:cNvPr>
          <p:cNvPicPr>
            <a:picLocks noChangeAspect="1"/>
          </p:cNvPicPr>
          <p:nvPr/>
        </p:nvPicPr>
        <p:blipFill rotWithShape="1">
          <a:blip r:embed="rId3"/>
          <a:srcRect l="2047" t="30815" r="70833" b="57725"/>
          <a:stretch/>
        </p:blipFill>
        <p:spPr>
          <a:xfrm>
            <a:off x="457200" y="1373695"/>
            <a:ext cx="4775199" cy="1135129"/>
          </a:xfrm>
          <a:prstGeom prst="rect">
            <a:avLst/>
          </a:prstGeom>
        </p:spPr>
      </p:pic>
      <p:pic>
        <p:nvPicPr>
          <p:cNvPr id="10" name="Picture 9">
            <a:extLst>
              <a:ext uri="{FF2B5EF4-FFF2-40B4-BE49-F238E27FC236}">
                <a16:creationId xmlns:a16="http://schemas.microsoft.com/office/drawing/2014/main" id="{890D9A9C-6544-44C8-ACE8-4E5A7D5358EE}"/>
              </a:ext>
            </a:extLst>
          </p:cNvPr>
          <p:cNvPicPr>
            <a:picLocks noChangeAspect="1"/>
          </p:cNvPicPr>
          <p:nvPr/>
        </p:nvPicPr>
        <p:blipFill rotWithShape="1">
          <a:blip r:embed="rId3"/>
          <a:srcRect l="33917" t="30815" r="40583" b="57778"/>
          <a:stretch/>
        </p:blipFill>
        <p:spPr>
          <a:xfrm>
            <a:off x="6421120" y="1373693"/>
            <a:ext cx="4511040" cy="1135131"/>
          </a:xfrm>
          <a:prstGeom prst="rect">
            <a:avLst/>
          </a:prstGeom>
        </p:spPr>
      </p:pic>
      <p:sp>
        <p:nvSpPr>
          <p:cNvPr id="11" name="TextBox 10">
            <a:extLst>
              <a:ext uri="{FF2B5EF4-FFF2-40B4-BE49-F238E27FC236}">
                <a16:creationId xmlns:a16="http://schemas.microsoft.com/office/drawing/2014/main" id="{AA45D748-DFC9-454F-8562-C34F5373C1A7}"/>
              </a:ext>
            </a:extLst>
          </p:cNvPr>
          <p:cNvSpPr txBox="1"/>
          <p:nvPr/>
        </p:nvSpPr>
        <p:spPr>
          <a:xfrm>
            <a:off x="4338320" y="3010349"/>
            <a:ext cx="2323072" cy="2677656"/>
          </a:xfrm>
          <a:prstGeom prst="rect">
            <a:avLst/>
          </a:prstGeom>
          <a:solidFill>
            <a:srgbClr val="FFC000"/>
          </a:solidFill>
          <a:ln>
            <a:solidFill>
              <a:srgbClr val="002060"/>
            </a:solidFill>
          </a:ln>
        </p:spPr>
        <p:txBody>
          <a:bodyPr wrap="none" rtlCol="0">
            <a:spAutoFit/>
          </a:bodyPr>
          <a:lstStyle/>
          <a:p>
            <a:r>
              <a:rPr lang="en-US" sz="2400" dirty="0"/>
              <a:t>1, 2</a:t>
            </a:r>
          </a:p>
          <a:p>
            <a:endParaRPr lang="en-US" sz="2400" dirty="0"/>
          </a:p>
          <a:p>
            <a:r>
              <a:rPr lang="en-US" sz="2400" dirty="0"/>
              <a:t>12, 13, 14, 23, 24</a:t>
            </a:r>
          </a:p>
          <a:p>
            <a:endParaRPr lang="en-US" sz="2400" dirty="0"/>
          </a:p>
          <a:p>
            <a:r>
              <a:rPr lang="en-US" sz="2400" dirty="0"/>
              <a:t>123, 124, 234</a:t>
            </a:r>
          </a:p>
          <a:p>
            <a:endParaRPr lang="en-US" sz="2400" dirty="0"/>
          </a:p>
          <a:p>
            <a:r>
              <a:rPr lang="en-US" sz="2400" dirty="0"/>
              <a:t>1234</a:t>
            </a:r>
          </a:p>
        </p:txBody>
      </p:sp>
    </p:spTree>
    <p:extLst>
      <p:ext uri="{BB962C8B-B14F-4D97-AF65-F5344CB8AC3E}">
        <p14:creationId xmlns:p14="http://schemas.microsoft.com/office/powerpoint/2010/main" val="508900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r>
              <a:rPr lang="en-US" sz="4000" dirty="0">
                <a:solidFill>
                  <a:srgbClr val="002060"/>
                </a:solidFill>
              </a:rPr>
              <a:t> </a:t>
            </a:r>
            <a:r>
              <a:rPr lang="en-US" sz="4000" dirty="0" err="1">
                <a:solidFill>
                  <a:srgbClr val="002060"/>
                </a:solidFill>
              </a:rPr>
              <a:t>Parcial</a:t>
            </a:r>
            <a:br>
              <a:rPr lang="en-US" sz="4000" dirty="0">
                <a:solidFill>
                  <a:srgbClr val="002060"/>
                </a:solidFill>
              </a:rPr>
            </a:br>
            <a:r>
              <a:rPr lang="en-US" sz="4000" i="1" dirty="0" err="1">
                <a:solidFill>
                  <a:schemeClr val="tx1">
                    <a:lumMod val="65000"/>
                    <a:lumOff val="35000"/>
                  </a:schemeClr>
                </a:solidFill>
              </a:rPr>
              <a:t>Parcial</a:t>
            </a:r>
            <a:r>
              <a:rPr lang="en-US" sz="4000" i="1" dirty="0">
                <a:solidFill>
                  <a:schemeClr val="tx1">
                    <a:lumMod val="65000"/>
                    <a:lumOff val="35000"/>
                  </a:schemeClr>
                </a:solidFill>
              </a:rPr>
              <a:t> Functional Dependency</a:t>
            </a:r>
            <a:endParaRPr lang="en-US" i="1" dirty="0">
              <a:solidFill>
                <a:schemeClr val="tx1">
                  <a:lumMod val="65000"/>
                  <a:lumOff val="35000"/>
                </a:schemeClr>
              </a:solidFill>
            </a:endParaRPr>
          </a:p>
        </p:txBody>
      </p:sp>
      <p:sp>
        <p:nvSpPr>
          <p:cNvPr id="6" name="Content Placeholder 2"/>
          <p:cNvSpPr txBox="1">
            <a:spLocks/>
          </p:cNvSpPr>
          <p:nvPr/>
        </p:nvSpPr>
        <p:spPr>
          <a:xfrm>
            <a:off x="3860800" y="1449895"/>
            <a:ext cx="7837043"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err="1">
                <a:latin typeface="Trebuchet MS" panose="020B0603020202020204" pitchFamily="34" charset="0"/>
                <a:sym typeface="Wingdings" panose="05000000000000000000" pitchFamily="2" charset="2"/>
              </a:rPr>
              <a:t>Artigo</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rPr>
              <a:t>Preço</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a:t>
            </a:r>
          </a:p>
          <a:p>
            <a:pPr marL="0" indent="0">
              <a:buNone/>
            </a:pPr>
            <a:r>
              <a:rPr lang="en-US" sz="2000" dirty="0" err="1">
                <a:latin typeface="Trebuchet MS" panose="020B0603020202020204" pitchFamily="34" charset="0"/>
              </a:rPr>
              <a:t>Papelaria</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rPr>
              <a:t>Preço</a:t>
            </a:r>
            <a:r>
              <a:rPr lang="en-US" sz="2000" dirty="0">
                <a:latin typeface="Trebuchet MS" panose="020B0603020202020204" pitchFamily="34" charset="0"/>
              </a:rPr>
              <a:t> </a:t>
            </a:r>
            <a:r>
              <a:rPr lang="en-US" sz="2000" dirty="0">
                <a:latin typeface="Trebuchet MS" panose="020B0603020202020204" pitchFamily="34" charset="0"/>
                <a:sym typeface="Wingdings" panose="05000000000000000000" pitchFamily="2" charset="2"/>
              </a:rPr>
              <a:t>?</a:t>
            </a:r>
          </a:p>
          <a:p>
            <a:pPr marL="0" indent="0">
              <a:buNone/>
            </a:pPr>
            <a:endParaRPr lang="en-US" sz="2000" dirty="0">
              <a:latin typeface="Trebuchet MS" panose="020B0603020202020204" pitchFamily="34" charset="0"/>
              <a:sym typeface="Wingdings" panose="05000000000000000000" pitchFamily="2" charset="2"/>
            </a:endParaRPr>
          </a:p>
          <a:p>
            <a:pPr marL="0" indent="0">
              <a:buNone/>
            </a:pPr>
            <a:r>
              <a:rPr lang="en-US" sz="2000" dirty="0" err="1">
                <a:latin typeface="Trebuchet MS" panose="020B0603020202020204" pitchFamily="34" charset="0"/>
                <a:sym typeface="Wingdings" panose="05000000000000000000" pitchFamily="2" charset="2"/>
              </a:rPr>
              <a:t>Pode</a:t>
            </a:r>
            <a:r>
              <a:rPr lang="en-US" sz="2000" dirty="0">
                <a:latin typeface="Trebuchet MS" panose="020B0603020202020204" pitchFamily="34" charset="0"/>
                <a:sym typeface="Wingdings" panose="05000000000000000000" pitchFamily="2" charset="2"/>
              </a:rPr>
              <a:t>-se </a:t>
            </a:r>
            <a:r>
              <a:rPr lang="en-US" sz="2000" dirty="0" err="1">
                <a:latin typeface="Trebuchet MS" panose="020B0603020202020204" pitchFamily="34" charset="0"/>
                <a:sym typeface="Wingdings" panose="05000000000000000000" pitchFamily="2" charset="2"/>
              </a:rPr>
              <a:t>dizer</a:t>
            </a:r>
            <a:r>
              <a:rPr lang="en-US" sz="2000" dirty="0">
                <a:latin typeface="Trebuchet MS" panose="020B0603020202020204" pitchFamily="34" charset="0"/>
                <a:sym typeface="Wingdings" panose="05000000000000000000" pitchFamily="2" charset="2"/>
              </a:rPr>
              <a:t> que o </a:t>
            </a:r>
            <a:r>
              <a:rPr lang="en-US" sz="2000" dirty="0" err="1">
                <a:latin typeface="Trebuchet MS" panose="020B0603020202020204" pitchFamily="34" charset="0"/>
                <a:sym typeface="Wingdings" panose="05000000000000000000" pitchFamily="2" charset="2"/>
              </a:rPr>
              <a:t>Preço</a:t>
            </a:r>
            <a:r>
              <a:rPr lang="en-US" sz="2000" dirty="0">
                <a:latin typeface="Trebuchet MS" panose="020B0603020202020204" pitchFamily="34" charset="0"/>
                <a:sym typeface="Wingdings" panose="05000000000000000000" pitchFamily="2" charset="2"/>
              </a:rPr>
              <a:t> é </a:t>
            </a:r>
            <a:r>
              <a:rPr lang="en-US" sz="2000" dirty="0" err="1">
                <a:latin typeface="Trebuchet MS" panose="020B0603020202020204" pitchFamily="34" charset="0"/>
                <a:sym typeface="Wingdings" panose="05000000000000000000" pitchFamily="2" charset="2"/>
              </a:rPr>
              <a:t>funcionalmente</a:t>
            </a: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sym typeface="Wingdings" panose="05000000000000000000" pitchFamily="2" charset="2"/>
              </a:rPr>
              <a:t>dependente</a:t>
            </a:r>
            <a:r>
              <a:rPr lang="en-US" sz="2000" dirty="0">
                <a:latin typeface="Trebuchet MS" panose="020B0603020202020204" pitchFamily="34" charset="0"/>
                <a:sym typeface="Wingdings" panose="05000000000000000000" pitchFamily="2" charset="2"/>
              </a:rPr>
              <a:t> de </a:t>
            </a:r>
            <a:r>
              <a:rPr lang="en-US" sz="2000" dirty="0" err="1">
                <a:latin typeface="Trebuchet MS" panose="020B0603020202020204" pitchFamily="34" charset="0"/>
                <a:sym typeface="Wingdings" panose="05000000000000000000" pitchFamily="2" charset="2"/>
              </a:rPr>
              <a:t>quê</a:t>
            </a:r>
            <a:r>
              <a:rPr lang="en-US" sz="2000" dirty="0">
                <a:latin typeface="Trebuchet MS" panose="020B0603020202020204" pitchFamily="34" charset="0"/>
                <a:sym typeface="Wingdings" panose="05000000000000000000" pitchFamily="2" charset="2"/>
              </a:rPr>
              <a:t>?</a:t>
            </a:r>
          </a:p>
          <a:p>
            <a:pPr marL="0" indent="0">
              <a:buNone/>
            </a:pP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sym typeface="Wingdings" panose="05000000000000000000" pitchFamily="2" charset="2"/>
              </a:rPr>
              <a:t>Papelaria</a:t>
            </a:r>
            <a:r>
              <a:rPr lang="en-US" sz="2000" dirty="0">
                <a:latin typeface="Trebuchet MS" panose="020B0603020202020204" pitchFamily="34" charset="0"/>
                <a:sym typeface="Wingdings" panose="05000000000000000000" pitchFamily="2" charset="2"/>
              </a:rPr>
              <a:t>, </a:t>
            </a:r>
            <a:r>
              <a:rPr lang="en-US" sz="2000" dirty="0" err="1">
                <a:latin typeface="Trebuchet MS" panose="020B0603020202020204" pitchFamily="34" charset="0"/>
                <a:sym typeface="Wingdings" panose="05000000000000000000" pitchFamily="2" charset="2"/>
              </a:rPr>
              <a:t>Artigo</a:t>
            </a:r>
            <a:r>
              <a:rPr lang="en-US" sz="2000" dirty="0">
                <a:latin typeface="Trebuchet MS" panose="020B0603020202020204" pitchFamily="34" charset="0"/>
                <a:sym typeface="Wingdings" panose="05000000000000000000" pitchFamily="2" charset="2"/>
              </a:rPr>
              <a:t>}</a:t>
            </a:r>
            <a:endParaRPr lang="en-US" sz="2000" i="1" dirty="0">
              <a:latin typeface="Trebuchet MS" panose="020B0603020202020204" pitchFamily="34" charset="0"/>
              <a:sym typeface="Wingdings" panose="05000000000000000000" pitchFamily="2" charset="2"/>
            </a:endParaRPr>
          </a:p>
          <a:p>
            <a:pPr marL="0" indent="0">
              <a:buNone/>
            </a:pPr>
            <a:endParaRPr lang="en-US" sz="2500" dirty="0">
              <a:solidFill>
                <a:srgbClr val="0070C0"/>
              </a:solidFill>
              <a:latin typeface="Trebuchet MS" panose="020B0603020202020204" pitchFamily="34" charset="0"/>
            </a:endParaRPr>
          </a:p>
        </p:txBody>
      </p:sp>
      <p:pic>
        <p:nvPicPr>
          <p:cNvPr id="4" name="Picture 3">
            <a:extLst>
              <a:ext uri="{FF2B5EF4-FFF2-40B4-BE49-F238E27FC236}">
                <a16:creationId xmlns:a16="http://schemas.microsoft.com/office/drawing/2014/main" id="{B42E1D48-3986-4109-BFE5-27D69DFB99A0}"/>
              </a:ext>
            </a:extLst>
          </p:cNvPr>
          <p:cNvPicPr>
            <a:picLocks noChangeAspect="1"/>
          </p:cNvPicPr>
          <p:nvPr/>
        </p:nvPicPr>
        <p:blipFill rotWithShape="1">
          <a:blip r:embed="rId3"/>
          <a:srcRect l="24250" t="33333" r="48750" b="33926"/>
          <a:stretch/>
        </p:blipFill>
        <p:spPr>
          <a:xfrm>
            <a:off x="355600" y="1449895"/>
            <a:ext cx="3291840" cy="2245360"/>
          </a:xfrm>
          <a:prstGeom prst="rect">
            <a:avLst/>
          </a:prstGeom>
        </p:spPr>
      </p:pic>
      <p:pic>
        <p:nvPicPr>
          <p:cNvPr id="7" name="Picture 6">
            <a:extLst>
              <a:ext uri="{FF2B5EF4-FFF2-40B4-BE49-F238E27FC236}">
                <a16:creationId xmlns:a16="http://schemas.microsoft.com/office/drawing/2014/main" id="{BE73FC6C-D2AF-4B17-8CB6-5346E444E177}"/>
              </a:ext>
            </a:extLst>
          </p:cNvPr>
          <p:cNvPicPr>
            <a:picLocks noChangeAspect="1"/>
          </p:cNvPicPr>
          <p:nvPr/>
        </p:nvPicPr>
        <p:blipFill rotWithShape="1">
          <a:blip r:embed="rId3"/>
          <a:srcRect l="60751" t="33629" r="12833" b="34074"/>
          <a:stretch/>
        </p:blipFill>
        <p:spPr>
          <a:xfrm>
            <a:off x="355600" y="4450080"/>
            <a:ext cx="3220720" cy="2214880"/>
          </a:xfrm>
          <a:prstGeom prst="rect">
            <a:avLst/>
          </a:prstGeom>
        </p:spPr>
      </p:pic>
      <p:sp>
        <p:nvSpPr>
          <p:cNvPr id="12" name="Content Placeholder 2">
            <a:extLst>
              <a:ext uri="{FF2B5EF4-FFF2-40B4-BE49-F238E27FC236}">
                <a16:creationId xmlns:a16="http://schemas.microsoft.com/office/drawing/2014/main" id="{459B2697-2B13-4373-B007-5CCB1C8BDD31}"/>
              </a:ext>
            </a:extLst>
          </p:cNvPr>
          <p:cNvSpPr txBox="1">
            <a:spLocks/>
          </p:cNvSpPr>
          <p:nvPr/>
        </p:nvSpPr>
        <p:spPr>
          <a:xfrm>
            <a:off x="3860799" y="4426775"/>
            <a:ext cx="7837043"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02060"/>
                </a:solidFill>
                <a:latin typeface="Trebuchet MS" panose="020B0603020202020204" pitchFamily="34" charset="0"/>
                <a:sym typeface="Wingdings" panose="05000000000000000000" pitchFamily="2" charset="2"/>
              </a:rPr>
              <a:t>Product</a:t>
            </a:r>
            <a:r>
              <a:rPr lang="en-US" sz="2000" dirty="0">
                <a:solidFill>
                  <a:srgbClr val="002060"/>
                </a:solidFill>
                <a:latin typeface="Trebuchet MS" panose="020B0603020202020204" pitchFamily="34" charset="0"/>
              </a:rPr>
              <a:t> </a:t>
            </a:r>
            <a:r>
              <a:rPr lang="en-US" sz="2000" dirty="0">
                <a:solidFill>
                  <a:srgbClr val="002060"/>
                </a:solidFill>
                <a:latin typeface="Trebuchet MS" panose="020B0603020202020204" pitchFamily="34" charset="0"/>
                <a:sym typeface="Wingdings" panose="05000000000000000000" pitchFamily="2" charset="2"/>
              </a:rPr>
              <a:t> </a:t>
            </a:r>
            <a:r>
              <a:rPr lang="en-US" sz="2000" dirty="0">
                <a:solidFill>
                  <a:srgbClr val="002060"/>
                </a:solidFill>
                <a:latin typeface="Trebuchet MS" panose="020B0603020202020204" pitchFamily="34" charset="0"/>
              </a:rPr>
              <a:t>Price </a:t>
            </a:r>
            <a:r>
              <a:rPr lang="en-US" sz="2000" dirty="0">
                <a:solidFill>
                  <a:srgbClr val="002060"/>
                </a:solidFill>
                <a:latin typeface="Trebuchet MS" panose="020B0603020202020204" pitchFamily="34" charset="0"/>
                <a:sym typeface="Wingdings" panose="05000000000000000000" pitchFamily="2" charset="2"/>
              </a:rPr>
              <a:t>?</a:t>
            </a:r>
          </a:p>
          <a:p>
            <a:pPr marL="0" indent="0">
              <a:buNone/>
            </a:pPr>
            <a:r>
              <a:rPr lang="en-US" sz="2000" dirty="0">
                <a:solidFill>
                  <a:srgbClr val="002060"/>
                </a:solidFill>
                <a:latin typeface="Trebuchet MS" panose="020B0603020202020204" pitchFamily="34" charset="0"/>
              </a:rPr>
              <a:t>Shop </a:t>
            </a:r>
            <a:r>
              <a:rPr lang="en-US" sz="2000" dirty="0">
                <a:solidFill>
                  <a:srgbClr val="002060"/>
                </a:solidFill>
                <a:latin typeface="Trebuchet MS" panose="020B0603020202020204" pitchFamily="34" charset="0"/>
                <a:sym typeface="Wingdings" panose="05000000000000000000" pitchFamily="2" charset="2"/>
              </a:rPr>
              <a:t> </a:t>
            </a:r>
            <a:r>
              <a:rPr lang="en-US" sz="2000" dirty="0">
                <a:solidFill>
                  <a:srgbClr val="002060"/>
                </a:solidFill>
                <a:latin typeface="Trebuchet MS" panose="020B0603020202020204" pitchFamily="34" charset="0"/>
              </a:rPr>
              <a:t>Price </a:t>
            </a:r>
            <a:r>
              <a:rPr lang="en-US" sz="2000" dirty="0">
                <a:solidFill>
                  <a:srgbClr val="002060"/>
                </a:solidFill>
                <a:latin typeface="Trebuchet MS" panose="020B0603020202020204" pitchFamily="34" charset="0"/>
                <a:sym typeface="Wingdings" panose="05000000000000000000" pitchFamily="2" charset="2"/>
              </a:rPr>
              <a:t>?</a:t>
            </a:r>
          </a:p>
          <a:p>
            <a:pPr marL="0" indent="0">
              <a:buNone/>
            </a:pPr>
            <a:endParaRPr lang="en-US" sz="2000" dirty="0">
              <a:solidFill>
                <a:srgbClr val="002060"/>
              </a:solidFill>
              <a:latin typeface="Trebuchet MS" panose="020B0603020202020204" pitchFamily="34" charset="0"/>
              <a:sym typeface="Wingdings" panose="05000000000000000000" pitchFamily="2" charset="2"/>
            </a:endParaRPr>
          </a:p>
          <a:p>
            <a:pPr marL="0" indent="0">
              <a:buNone/>
            </a:pPr>
            <a:r>
              <a:rPr lang="en-US" sz="2000" i="1" dirty="0">
                <a:solidFill>
                  <a:srgbClr val="002060"/>
                </a:solidFill>
                <a:latin typeface="Trebuchet MS" panose="020B0603020202020204" pitchFamily="34" charset="0"/>
                <a:sym typeface="Wingdings" panose="05000000000000000000" pitchFamily="2" charset="2"/>
              </a:rPr>
              <a:t>Price is determined/functionally depending on?</a:t>
            </a:r>
          </a:p>
          <a:p>
            <a:pPr marL="0" indent="0">
              <a:buNone/>
            </a:pPr>
            <a:r>
              <a:rPr lang="en-US" sz="2000" i="1" dirty="0">
                <a:solidFill>
                  <a:srgbClr val="002060"/>
                </a:solidFill>
                <a:latin typeface="Trebuchet MS" panose="020B0603020202020204" pitchFamily="34" charset="0"/>
                <a:sym typeface="Wingdings" panose="05000000000000000000" pitchFamily="2" charset="2"/>
              </a:rPr>
              <a:t>… {Shop, Product}</a:t>
            </a:r>
            <a:endParaRPr lang="en-US" sz="2000" i="1" dirty="0">
              <a:solidFill>
                <a:schemeClr val="tx1">
                  <a:lumMod val="65000"/>
                  <a:lumOff val="35000"/>
                </a:schemeClr>
              </a:solidFill>
              <a:latin typeface="Trebuchet MS" panose="020B0603020202020204" pitchFamily="34" charset="0"/>
              <a:sym typeface="Wingdings" panose="05000000000000000000" pitchFamily="2" charset="2"/>
            </a:endParaRPr>
          </a:p>
          <a:p>
            <a:pPr marL="0" indent="0">
              <a:buNone/>
            </a:pPr>
            <a:endParaRPr lang="en-US" sz="2500" dirty="0">
              <a:solidFill>
                <a:srgbClr val="0070C0"/>
              </a:solidFill>
              <a:latin typeface="Trebuchet MS" panose="020B0603020202020204" pitchFamily="34" charset="0"/>
            </a:endParaRPr>
          </a:p>
        </p:txBody>
      </p:sp>
    </p:spTree>
    <p:extLst>
      <p:ext uri="{BB962C8B-B14F-4D97-AF65-F5344CB8AC3E}">
        <p14:creationId xmlns:p14="http://schemas.microsoft.com/office/powerpoint/2010/main" val="240224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r>
              <a:rPr lang="en-US" sz="4000" dirty="0">
                <a:solidFill>
                  <a:srgbClr val="002060"/>
                </a:solidFill>
              </a:rPr>
              <a:t> </a:t>
            </a:r>
            <a:r>
              <a:rPr lang="en-US" sz="4000" dirty="0" err="1">
                <a:solidFill>
                  <a:srgbClr val="002060"/>
                </a:solidFill>
              </a:rPr>
              <a:t>Parcial</a:t>
            </a:r>
            <a:br>
              <a:rPr lang="en-US" sz="4000" dirty="0">
                <a:solidFill>
                  <a:srgbClr val="002060"/>
                </a:solidFill>
              </a:rPr>
            </a:br>
            <a:r>
              <a:rPr lang="en-US" sz="4000" i="1" dirty="0" err="1">
                <a:solidFill>
                  <a:schemeClr val="tx1">
                    <a:lumMod val="65000"/>
                    <a:lumOff val="35000"/>
                  </a:schemeClr>
                </a:solidFill>
              </a:rPr>
              <a:t>Parcial</a:t>
            </a:r>
            <a:r>
              <a:rPr lang="en-US" sz="4000" i="1" dirty="0">
                <a:solidFill>
                  <a:schemeClr val="tx1">
                    <a:lumMod val="65000"/>
                    <a:lumOff val="35000"/>
                  </a:schemeClr>
                </a:solidFill>
              </a:rPr>
              <a:t> Functional Dependency</a:t>
            </a:r>
            <a:endParaRPr lang="en-US" i="1" dirty="0">
              <a:solidFill>
                <a:schemeClr val="tx1">
                  <a:lumMod val="65000"/>
                  <a:lumOff val="35000"/>
                </a:schemeClr>
              </a:solidFill>
            </a:endParaRPr>
          </a:p>
        </p:txBody>
      </p:sp>
      <p:sp>
        <p:nvSpPr>
          <p:cNvPr id="6" name="Content Placeholder 2"/>
          <p:cNvSpPr txBox="1">
            <a:spLocks/>
          </p:cNvSpPr>
          <p:nvPr/>
        </p:nvSpPr>
        <p:spPr>
          <a:xfrm>
            <a:off x="3860800" y="1449895"/>
            <a:ext cx="7837043"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solidFill>
                  <a:srgbClr val="0070C0"/>
                </a:solidFill>
                <a:latin typeface="Trebuchet MS" panose="020B0603020202020204" pitchFamily="34" charset="0"/>
              </a:rPr>
              <a:t>Imaginem</a:t>
            </a:r>
            <a:r>
              <a:rPr lang="en-US" sz="1800" dirty="0">
                <a:solidFill>
                  <a:srgbClr val="0070C0"/>
                </a:solidFill>
                <a:latin typeface="Trebuchet MS" panose="020B0603020202020204" pitchFamily="34" charset="0"/>
              </a:rPr>
              <a:t> que </a:t>
            </a:r>
            <a:r>
              <a:rPr lang="en-US" sz="1800" dirty="0" err="1">
                <a:solidFill>
                  <a:srgbClr val="0070C0"/>
                </a:solidFill>
                <a:latin typeface="Trebuchet MS" panose="020B0603020202020204" pitchFamily="34" charset="0"/>
              </a:rPr>
              <a:t>definimos</a:t>
            </a:r>
            <a:r>
              <a:rPr lang="en-US" sz="1800" dirty="0">
                <a:solidFill>
                  <a:srgbClr val="0070C0"/>
                </a:solidFill>
                <a:latin typeface="Trebuchet MS" panose="020B0603020202020204" pitchFamily="34" charset="0"/>
              </a:rPr>
              <a:t> a </a:t>
            </a:r>
            <a:r>
              <a:rPr lang="en-US" sz="1800" dirty="0" err="1">
                <a:solidFill>
                  <a:srgbClr val="0070C0"/>
                </a:solidFill>
                <a:latin typeface="Trebuchet MS" panose="020B0603020202020204" pitchFamily="34" charset="0"/>
              </a:rPr>
              <a:t>chave</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primária</a:t>
            </a:r>
            <a:endParaRPr lang="en-US" sz="1800" dirty="0">
              <a:solidFill>
                <a:srgbClr val="0070C0"/>
              </a:solidFill>
              <a:latin typeface="Trebuchet MS" panose="020B0603020202020204" pitchFamily="34" charset="0"/>
            </a:endParaRPr>
          </a:p>
          <a:p>
            <a:pPr marL="0" indent="0">
              <a:buNone/>
            </a:pPr>
            <a:r>
              <a:rPr lang="en-US" sz="1800" b="1" dirty="0">
                <a:solidFill>
                  <a:srgbClr val="0070C0"/>
                </a:solidFill>
                <a:latin typeface="Trebuchet MS" panose="020B0603020202020204" pitchFamily="34" charset="0"/>
              </a:rPr>
              <a:t>	(</a:t>
            </a:r>
            <a:r>
              <a:rPr lang="en-US" sz="1800" b="1" u="sng" dirty="0" err="1">
                <a:solidFill>
                  <a:srgbClr val="0070C0"/>
                </a:solidFill>
                <a:latin typeface="Trebuchet MS" panose="020B0603020202020204" pitchFamily="34" charset="0"/>
              </a:rPr>
              <a:t>Papelaria</a:t>
            </a:r>
            <a:r>
              <a:rPr lang="en-US" sz="1800" b="1" u="sng" dirty="0">
                <a:solidFill>
                  <a:srgbClr val="0070C0"/>
                </a:solidFill>
                <a:latin typeface="Trebuchet MS" panose="020B0603020202020204" pitchFamily="34" charset="0"/>
              </a:rPr>
              <a:t>, </a:t>
            </a:r>
            <a:r>
              <a:rPr lang="en-US" sz="1800" b="1" u="sng" dirty="0" err="1">
                <a:solidFill>
                  <a:srgbClr val="0070C0"/>
                </a:solidFill>
                <a:latin typeface="Trebuchet MS" panose="020B0603020202020204" pitchFamily="34" charset="0"/>
              </a:rPr>
              <a:t>Artigo</a:t>
            </a:r>
            <a:r>
              <a:rPr lang="en-US" sz="1800" b="1" dirty="0">
                <a:solidFill>
                  <a:srgbClr val="0070C0"/>
                </a:solidFill>
                <a:latin typeface="Trebuchet MS" panose="020B0603020202020204" pitchFamily="34" charset="0"/>
              </a:rPr>
              <a:t>, </a:t>
            </a:r>
            <a:r>
              <a:rPr lang="en-US" sz="1800" b="1" dirty="0" err="1">
                <a:solidFill>
                  <a:srgbClr val="0070C0"/>
                </a:solidFill>
                <a:latin typeface="Trebuchet MS" panose="020B0603020202020204" pitchFamily="34" charset="0"/>
              </a:rPr>
              <a:t>Preço</a:t>
            </a:r>
            <a:r>
              <a:rPr lang="en-US" sz="1800" b="1" dirty="0">
                <a:solidFill>
                  <a:srgbClr val="0070C0"/>
                </a:solidFill>
                <a:latin typeface="Trebuchet MS" panose="020B0603020202020204" pitchFamily="34" charset="0"/>
              </a:rPr>
              <a:t>)</a:t>
            </a:r>
          </a:p>
          <a:p>
            <a:pPr marL="0" indent="0">
              <a:buNone/>
            </a:pPr>
            <a:r>
              <a:rPr lang="en-US" sz="1800" dirty="0">
                <a:solidFill>
                  <a:srgbClr val="0070C0"/>
                </a:solidFill>
                <a:latin typeface="Trebuchet MS" panose="020B0603020202020204" pitchFamily="34" charset="0"/>
              </a:rPr>
              <a:t>mas que, </a:t>
            </a:r>
            <a:r>
              <a:rPr lang="en-US" sz="1800" dirty="0" err="1">
                <a:solidFill>
                  <a:srgbClr val="0070C0"/>
                </a:solidFill>
                <a:latin typeface="Trebuchet MS" panose="020B0603020202020204" pitchFamily="34" charset="0"/>
              </a:rPr>
              <a:t>entretanto</a:t>
            </a:r>
            <a:r>
              <a:rPr lang="en-US" sz="1800" dirty="0">
                <a:solidFill>
                  <a:srgbClr val="0070C0"/>
                </a:solidFill>
                <a:latin typeface="Trebuchet MS" panose="020B0603020202020204" pitchFamily="34" charset="0"/>
              </a:rPr>
              <a:t> se decide que o </a:t>
            </a:r>
            <a:r>
              <a:rPr lang="en-US" sz="1800" dirty="0" err="1">
                <a:solidFill>
                  <a:srgbClr val="0070C0"/>
                </a:solidFill>
                <a:latin typeface="Trebuchet MS" panose="020B0603020202020204" pitchFamily="34" charset="0"/>
              </a:rPr>
              <a:t>preço</a:t>
            </a:r>
            <a:r>
              <a:rPr lang="en-US" sz="1800" dirty="0">
                <a:solidFill>
                  <a:srgbClr val="0070C0"/>
                </a:solidFill>
                <a:latin typeface="Trebuchet MS" panose="020B0603020202020204" pitchFamily="34" charset="0"/>
              </a:rPr>
              <a:t> de </a:t>
            </a:r>
            <a:r>
              <a:rPr lang="en-US" sz="1800" dirty="0" err="1">
                <a:solidFill>
                  <a:srgbClr val="0070C0"/>
                </a:solidFill>
                <a:latin typeface="Trebuchet MS" panose="020B0603020202020204" pitchFamily="34" charset="0"/>
              </a:rPr>
              <a:t>cada</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produto</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deve</a:t>
            </a:r>
            <a:r>
              <a:rPr lang="en-US" sz="1800" dirty="0">
                <a:solidFill>
                  <a:srgbClr val="0070C0"/>
                </a:solidFill>
                <a:latin typeface="Trebuchet MS" panose="020B0603020202020204" pitchFamily="34" charset="0"/>
              </a:rPr>
              <a:t> ser </a:t>
            </a:r>
            <a:r>
              <a:rPr lang="en-US" sz="1800" dirty="0" err="1">
                <a:solidFill>
                  <a:srgbClr val="0070C0"/>
                </a:solidFill>
                <a:latin typeface="Trebuchet MS" panose="020B0603020202020204" pitchFamily="34" charset="0"/>
              </a:rPr>
              <a:t>igual</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em</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todas</a:t>
            </a:r>
            <a:r>
              <a:rPr lang="en-US" sz="1800" dirty="0">
                <a:solidFill>
                  <a:srgbClr val="0070C0"/>
                </a:solidFill>
                <a:latin typeface="Trebuchet MS" panose="020B0603020202020204" pitchFamily="34" charset="0"/>
              </a:rPr>
              <a:t> as </a:t>
            </a:r>
            <a:r>
              <a:rPr lang="en-US" sz="1800" dirty="0" err="1">
                <a:solidFill>
                  <a:srgbClr val="0070C0"/>
                </a:solidFill>
                <a:latin typeface="Trebuchet MS" panose="020B0603020202020204" pitchFamily="34" charset="0"/>
              </a:rPr>
              <a:t>papelarias</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ou</a:t>
            </a:r>
            <a:r>
              <a:rPr lang="en-US" sz="1800" dirty="0">
                <a:solidFill>
                  <a:srgbClr val="0070C0"/>
                </a:solidFill>
                <a:latin typeface="Trebuchet MS" panose="020B0603020202020204" pitchFamily="34" charset="0"/>
              </a:rPr>
              <a:t> </a:t>
            </a:r>
            <a:r>
              <a:rPr lang="en-US" sz="1800" dirty="0" err="1">
                <a:solidFill>
                  <a:srgbClr val="0070C0"/>
                </a:solidFill>
                <a:latin typeface="Trebuchet MS" panose="020B0603020202020204" pitchFamily="34" charset="0"/>
              </a:rPr>
              <a:t>seja</a:t>
            </a:r>
            <a:r>
              <a:rPr lang="en-US" sz="1800" dirty="0">
                <a:solidFill>
                  <a:srgbClr val="0070C0"/>
                </a:solidFill>
                <a:latin typeface="Trebuchet MS" panose="020B0603020202020204" pitchFamily="34" charset="0"/>
              </a:rPr>
              <a:t>,</a:t>
            </a:r>
          </a:p>
          <a:p>
            <a:pPr marL="0" indent="0">
              <a:buNone/>
            </a:pPr>
            <a:r>
              <a:rPr lang="en-US" sz="1800" b="1" dirty="0">
                <a:solidFill>
                  <a:srgbClr val="0070C0"/>
                </a:solidFill>
                <a:latin typeface="Trebuchet MS" panose="020B0603020202020204" pitchFamily="34" charset="0"/>
              </a:rPr>
              <a:t>	</a:t>
            </a:r>
            <a:r>
              <a:rPr lang="en-US" sz="1800" b="1" dirty="0" err="1">
                <a:solidFill>
                  <a:srgbClr val="0070C0"/>
                </a:solidFill>
                <a:latin typeface="Trebuchet MS" panose="020B0603020202020204" pitchFamily="34" charset="0"/>
              </a:rPr>
              <a:t>Artigo</a:t>
            </a:r>
            <a:r>
              <a:rPr lang="en-US" sz="1800" b="1" dirty="0">
                <a:solidFill>
                  <a:srgbClr val="0070C0"/>
                </a:solidFill>
                <a:latin typeface="Trebuchet MS" panose="020B0603020202020204" pitchFamily="34" charset="0"/>
              </a:rPr>
              <a:t> </a:t>
            </a:r>
            <a:r>
              <a:rPr lang="en-US" sz="1800" b="1" dirty="0">
                <a:solidFill>
                  <a:srgbClr val="0070C0"/>
                </a:solidFill>
                <a:latin typeface="Trebuchet MS" panose="020B0603020202020204" pitchFamily="34" charset="0"/>
                <a:sym typeface="Wingdings" panose="05000000000000000000" pitchFamily="2" charset="2"/>
              </a:rPr>
              <a:t> </a:t>
            </a:r>
            <a:r>
              <a:rPr lang="en-US" sz="1800" b="1" dirty="0" err="1">
                <a:solidFill>
                  <a:srgbClr val="0070C0"/>
                </a:solidFill>
                <a:latin typeface="Trebuchet MS" panose="020B0603020202020204" pitchFamily="34" charset="0"/>
                <a:sym typeface="Wingdings" panose="05000000000000000000" pitchFamily="2" charset="2"/>
              </a:rPr>
              <a:t>Preço</a:t>
            </a:r>
            <a:endParaRPr lang="en-US" sz="1800" b="1" dirty="0">
              <a:solidFill>
                <a:srgbClr val="0070C0"/>
              </a:solidFill>
              <a:latin typeface="Trebuchet MS" panose="020B0603020202020204" pitchFamily="34" charset="0"/>
            </a:endParaRPr>
          </a:p>
          <a:p>
            <a:pPr marL="0" indent="0">
              <a:buNone/>
            </a:pPr>
            <a:r>
              <a:rPr lang="en-US" sz="1800" dirty="0">
                <a:solidFill>
                  <a:srgbClr val="0070C0"/>
                </a:solidFill>
                <a:latin typeface="Trebuchet MS" panose="020B0603020202020204" pitchFamily="34" charset="0"/>
              </a:rPr>
              <a:t>…</a:t>
            </a:r>
          </a:p>
          <a:p>
            <a:pPr marL="0" indent="0">
              <a:buNone/>
            </a:pPr>
            <a:r>
              <a:rPr lang="en-US" sz="1800" dirty="0" err="1">
                <a:solidFill>
                  <a:srgbClr val="0070C0"/>
                </a:solidFill>
                <a:latin typeface="Trebuchet MS" panose="020B0603020202020204" pitchFamily="34" charset="0"/>
              </a:rPr>
              <a:t>Ficamos</a:t>
            </a:r>
            <a:r>
              <a:rPr lang="en-US" sz="1800" dirty="0">
                <a:solidFill>
                  <a:srgbClr val="0070C0"/>
                </a:solidFill>
                <a:latin typeface="Trebuchet MS" panose="020B0603020202020204" pitchFamily="34" charset="0"/>
              </a:rPr>
              <a:t> com </a:t>
            </a:r>
            <a:r>
              <a:rPr lang="en-US" sz="1800" dirty="0" err="1">
                <a:solidFill>
                  <a:srgbClr val="0070C0"/>
                </a:solidFill>
                <a:latin typeface="Trebuchet MS" panose="020B0603020202020204" pitchFamily="34" charset="0"/>
              </a:rPr>
              <a:t>uma</a:t>
            </a:r>
            <a:r>
              <a:rPr lang="en-US" sz="1800" dirty="0">
                <a:solidFill>
                  <a:srgbClr val="0070C0"/>
                </a:solidFill>
                <a:latin typeface="Trebuchet MS" panose="020B0603020202020204" pitchFamily="34" charset="0"/>
              </a:rPr>
              <a:t> </a:t>
            </a:r>
            <a:r>
              <a:rPr lang="en-US" sz="1800" b="1" dirty="0">
                <a:solidFill>
                  <a:srgbClr val="0070C0"/>
                </a:solidFill>
                <a:latin typeface="Trebuchet MS" panose="020B0603020202020204" pitchFamily="34" charset="0"/>
              </a:rPr>
              <a:t>DF </a:t>
            </a:r>
            <a:r>
              <a:rPr lang="en-US" sz="1800" b="1" dirty="0" err="1">
                <a:solidFill>
                  <a:srgbClr val="0070C0"/>
                </a:solidFill>
                <a:latin typeface="Trebuchet MS" panose="020B0603020202020204" pitchFamily="34" charset="0"/>
              </a:rPr>
              <a:t>Parcial</a:t>
            </a:r>
            <a:endParaRPr lang="en-US" sz="1800" b="1" dirty="0">
              <a:solidFill>
                <a:srgbClr val="0070C0"/>
              </a:solidFill>
              <a:latin typeface="Trebuchet MS" panose="020B0603020202020204" pitchFamily="34" charset="0"/>
            </a:endParaRPr>
          </a:p>
        </p:txBody>
      </p:sp>
      <p:pic>
        <p:nvPicPr>
          <p:cNvPr id="4" name="Picture 3">
            <a:extLst>
              <a:ext uri="{FF2B5EF4-FFF2-40B4-BE49-F238E27FC236}">
                <a16:creationId xmlns:a16="http://schemas.microsoft.com/office/drawing/2014/main" id="{B42E1D48-3986-4109-BFE5-27D69DFB99A0}"/>
              </a:ext>
            </a:extLst>
          </p:cNvPr>
          <p:cNvPicPr>
            <a:picLocks noChangeAspect="1"/>
          </p:cNvPicPr>
          <p:nvPr/>
        </p:nvPicPr>
        <p:blipFill rotWithShape="1">
          <a:blip r:embed="rId3"/>
          <a:srcRect l="24250" t="33333" r="48750" b="33926"/>
          <a:stretch/>
        </p:blipFill>
        <p:spPr>
          <a:xfrm>
            <a:off x="355600" y="1449895"/>
            <a:ext cx="3291840" cy="2245360"/>
          </a:xfrm>
          <a:prstGeom prst="rect">
            <a:avLst/>
          </a:prstGeom>
        </p:spPr>
      </p:pic>
      <p:pic>
        <p:nvPicPr>
          <p:cNvPr id="7" name="Picture 6">
            <a:extLst>
              <a:ext uri="{FF2B5EF4-FFF2-40B4-BE49-F238E27FC236}">
                <a16:creationId xmlns:a16="http://schemas.microsoft.com/office/drawing/2014/main" id="{BE73FC6C-D2AF-4B17-8CB6-5346E444E177}"/>
              </a:ext>
            </a:extLst>
          </p:cNvPr>
          <p:cNvPicPr>
            <a:picLocks noChangeAspect="1"/>
          </p:cNvPicPr>
          <p:nvPr/>
        </p:nvPicPr>
        <p:blipFill rotWithShape="1">
          <a:blip r:embed="rId3"/>
          <a:srcRect l="60751" t="33629" r="12833" b="34074"/>
          <a:stretch/>
        </p:blipFill>
        <p:spPr>
          <a:xfrm>
            <a:off x="355600" y="4450080"/>
            <a:ext cx="3220720" cy="2214880"/>
          </a:xfrm>
          <a:prstGeom prst="rect">
            <a:avLst/>
          </a:prstGeom>
        </p:spPr>
      </p:pic>
      <p:sp>
        <p:nvSpPr>
          <p:cNvPr id="12" name="Content Placeholder 2">
            <a:extLst>
              <a:ext uri="{FF2B5EF4-FFF2-40B4-BE49-F238E27FC236}">
                <a16:creationId xmlns:a16="http://schemas.microsoft.com/office/drawing/2014/main" id="{459B2697-2B13-4373-B007-5CCB1C8BDD31}"/>
              </a:ext>
            </a:extLst>
          </p:cNvPr>
          <p:cNvSpPr txBox="1">
            <a:spLocks/>
          </p:cNvSpPr>
          <p:nvPr/>
        </p:nvSpPr>
        <p:spPr>
          <a:xfrm>
            <a:off x="3860799" y="4426775"/>
            <a:ext cx="7837043" cy="2404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800" dirty="0">
                <a:solidFill>
                  <a:srgbClr val="002060"/>
                </a:solidFill>
                <a:latin typeface="Trebuchet MS" panose="020B0603020202020204" pitchFamily="34" charset="0"/>
                <a:sym typeface="Wingdings" panose="05000000000000000000" pitchFamily="2" charset="2"/>
              </a:rPr>
              <a:t>Imagine </a:t>
            </a:r>
            <a:r>
              <a:rPr lang="pt-BR" sz="1800" dirty="0" err="1">
                <a:solidFill>
                  <a:srgbClr val="002060"/>
                </a:solidFill>
                <a:latin typeface="Trebuchet MS" panose="020B0603020202020204" pitchFamily="34" charset="0"/>
                <a:sym typeface="Wingdings" panose="05000000000000000000" pitchFamily="2" charset="2"/>
              </a:rPr>
              <a:t>the</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following</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primary</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key</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is</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defined</a:t>
            </a:r>
            <a:endParaRPr lang="pt-BR" sz="1800" dirty="0">
              <a:solidFill>
                <a:srgbClr val="002060"/>
              </a:solidFill>
              <a:latin typeface="Trebuchet MS" panose="020B0603020202020204" pitchFamily="34" charset="0"/>
              <a:sym typeface="Wingdings" panose="05000000000000000000" pitchFamily="2" charset="2"/>
            </a:endParaRPr>
          </a:p>
          <a:p>
            <a:pPr marL="0" indent="0">
              <a:buNone/>
            </a:pPr>
            <a:r>
              <a:rPr lang="pt-BR" sz="1800" b="1" dirty="0">
                <a:solidFill>
                  <a:srgbClr val="002060"/>
                </a:solidFill>
                <a:latin typeface="Trebuchet MS" panose="020B0603020202020204" pitchFamily="34" charset="0"/>
                <a:sym typeface="Wingdings" panose="05000000000000000000" pitchFamily="2" charset="2"/>
              </a:rPr>
              <a:t>	(</a:t>
            </a:r>
            <a:r>
              <a:rPr lang="pt-BR" sz="1800" b="1" u="sng" dirty="0">
                <a:solidFill>
                  <a:srgbClr val="002060"/>
                </a:solidFill>
                <a:latin typeface="Trebuchet MS" panose="020B0603020202020204" pitchFamily="34" charset="0"/>
                <a:sym typeface="Wingdings" panose="05000000000000000000" pitchFamily="2" charset="2"/>
              </a:rPr>
              <a:t>Shop, </a:t>
            </a:r>
            <a:r>
              <a:rPr lang="pt-BR" sz="1800" b="1" u="sng" dirty="0" err="1">
                <a:solidFill>
                  <a:srgbClr val="002060"/>
                </a:solidFill>
                <a:latin typeface="Trebuchet MS" panose="020B0603020202020204" pitchFamily="34" charset="0"/>
                <a:sym typeface="Wingdings" panose="05000000000000000000" pitchFamily="2" charset="2"/>
              </a:rPr>
              <a:t>Product</a:t>
            </a:r>
            <a:r>
              <a:rPr lang="pt-BR" sz="1800" b="1" dirty="0">
                <a:solidFill>
                  <a:srgbClr val="002060"/>
                </a:solidFill>
                <a:latin typeface="Trebuchet MS" panose="020B0603020202020204" pitchFamily="34" charset="0"/>
                <a:sym typeface="Wingdings" panose="05000000000000000000" pitchFamily="2" charset="2"/>
              </a:rPr>
              <a:t>, </a:t>
            </a:r>
            <a:r>
              <a:rPr lang="pt-BR" sz="1800" b="1" dirty="0" err="1">
                <a:solidFill>
                  <a:srgbClr val="002060"/>
                </a:solidFill>
                <a:latin typeface="Trebuchet MS" panose="020B0603020202020204" pitchFamily="34" charset="0"/>
                <a:sym typeface="Wingdings" panose="05000000000000000000" pitchFamily="2" charset="2"/>
              </a:rPr>
              <a:t>Price</a:t>
            </a:r>
            <a:r>
              <a:rPr lang="pt-BR" sz="1800" b="1" dirty="0">
                <a:solidFill>
                  <a:srgbClr val="002060"/>
                </a:solidFill>
                <a:latin typeface="Trebuchet MS" panose="020B0603020202020204" pitchFamily="34" charset="0"/>
                <a:sym typeface="Wingdings" panose="05000000000000000000" pitchFamily="2" charset="2"/>
              </a:rPr>
              <a:t>)</a:t>
            </a:r>
          </a:p>
          <a:p>
            <a:pPr marL="0" indent="0">
              <a:buNone/>
            </a:pPr>
            <a:r>
              <a:rPr lang="pt-BR" sz="1800" dirty="0" err="1">
                <a:solidFill>
                  <a:srgbClr val="002060"/>
                </a:solidFill>
                <a:latin typeface="Trebuchet MS" panose="020B0603020202020204" pitchFamily="34" charset="0"/>
                <a:sym typeface="Wingdings" panose="05000000000000000000" pitchFamily="2" charset="2"/>
              </a:rPr>
              <a:t>but</a:t>
            </a:r>
            <a:r>
              <a:rPr lang="pt-BR" sz="1800" dirty="0">
                <a:solidFill>
                  <a:srgbClr val="002060"/>
                </a:solidFill>
                <a:latin typeface="Trebuchet MS" panose="020B0603020202020204" pitchFamily="34" charset="0"/>
                <a:sym typeface="Wingdings" panose="05000000000000000000" pitchFamily="2" charset="2"/>
              </a:rPr>
              <a:t>, in </a:t>
            </a:r>
            <a:r>
              <a:rPr lang="pt-BR" sz="1800" dirty="0" err="1">
                <a:solidFill>
                  <a:srgbClr val="002060"/>
                </a:solidFill>
                <a:latin typeface="Trebuchet MS" panose="020B0603020202020204" pitchFamily="34" charset="0"/>
                <a:sym typeface="Wingdings" panose="05000000000000000000" pitchFamily="2" charset="2"/>
              </a:rPr>
              <a:t>the</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meanwhile</a:t>
            </a:r>
            <a:r>
              <a:rPr lang="pt-BR" sz="1800" dirty="0">
                <a:solidFill>
                  <a:srgbClr val="002060"/>
                </a:solidFill>
                <a:latin typeface="Trebuchet MS" panose="020B0603020202020204" pitchFamily="34" charset="0"/>
                <a:sym typeface="Wingdings" panose="05000000000000000000" pitchFamily="2" charset="2"/>
              </a:rPr>
              <a:t> it </a:t>
            </a:r>
            <a:r>
              <a:rPr lang="pt-BR" sz="1800" dirty="0" err="1">
                <a:solidFill>
                  <a:srgbClr val="002060"/>
                </a:solidFill>
                <a:latin typeface="Trebuchet MS" panose="020B0603020202020204" pitchFamily="34" charset="0"/>
                <a:sym typeface="Wingdings" panose="05000000000000000000" pitchFamily="2" charset="2"/>
              </a:rPr>
              <a:t>is</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decided</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that</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the</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price</a:t>
            </a:r>
            <a:r>
              <a:rPr lang="pt-BR" sz="1800" dirty="0">
                <a:solidFill>
                  <a:srgbClr val="002060"/>
                </a:solidFill>
                <a:latin typeface="Trebuchet MS" panose="020B0603020202020204" pitchFamily="34" charset="0"/>
                <a:sym typeface="Wingdings" panose="05000000000000000000" pitchFamily="2" charset="2"/>
              </a:rPr>
              <a:t> of </a:t>
            </a:r>
            <a:r>
              <a:rPr lang="pt-BR" sz="1800" dirty="0" err="1">
                <a:solidFill>
                  <a:srgbClr val="002060"/>
                </a:solidFill>
                <a:latin typeface="Trebuchet MS" panose="020B0603020202020204" pitchFamily="34" charset="0"/>
                <a:sym typeface="Wingdings" panose="05000000000000000000" pitchFamily="2" charset="2"/>
              </a:rPr>
              <a:t>each</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prodcut</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has</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to</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be</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the</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same</a:t>
            </a:r>
            <a:r>
              <a:rPr lang="pt-BR" sz="1800" dirty="0">
                <a:solidFill>
                  <a:srgbClr val="002060"/>
                </a:solidFill>
                <a:latin typeface="Trebuchet MS" panose="020B0603020202020204" pitchFamily="34" charset="0"/>
                <a:sym typeface="Wingdings" panose="05000000000000000000" pitchFamily="2" charset="2"/>
              </a:rPr>
              <a:t> in </a:t>
            </a:r>
            <a:r>
              <a:rPr lang="pt-BR" sz="1800" dirty="0" err="1">
                <a:solidFill>
                  <a:srgbClr val="002060"/>
                </a:solidFill>
                <a:latin typeface="Trebuchet MS" panose="020B0603020202020204" pitchFamily="34" charset="0"/>
                <a:sym typeface="Wingdings" panose="05000000000000000000" pitchFamily="2" charset="2"/>
              </a:rPr>
              <a:t>any</a:t>
            </a:r>
            <a:r>
              <a:rPr lang="pt-BR" sz="1800" dirty="0">
                <a:solidFill>
                  <a:srgbClr val="002060"/>
                </a:solidFill>
                <a:latin typeface="Trebuchet MS" panose="020B0603020202020204" pitchFamily="34" charset="0"/>
                <a:sym typeface="Wingdings" panose="05000000000000000000" pitchFamily="2" charset="2"/>
              </a:rPr>
              <a:t> shop, i.e.,</a:t>
            </a:r>
          </a:p>
          <a:p>
            <a:pPr marL="0" indent="0">
              <a:buNone/>
            </a:pPr>
            <a:r>
              <a:rPr lang="pt-BR" sz="1800" b="1" dirty="0">
                <a:solidFill>
                  <a:srgbClr val="002060"/>
                </a:solidFill>
                <a:latin typeface="Trebuchet MS" panose="020B0603020202020204" pitchFamily="34" charset="0"/>
                <a:sym typeface="Wingdings" panose="05000000000000000000" pitchFamily="2" charset="2"/>
              </a:rPr>
              <a:t>	</a:t>
            </a:r>
            <a:r>
              <a:rPr lang="pt-BR" sz="1800" b="1" dirty="0" err="1">
                <a:solidFill>
                  <a:srgbClr val="002060"/>
                </a:solidFill>
                <a:latin typeface="Trebuchet MS" panose="020B0603020202020204" pitchFamily="34" charset="0"/>
                <a:sym typeface="Wingdings" panose="05000000000000000000" pitchFamily="2" charset="2"/>
              </a:rPr>
              <a:t>Product</a:t>
            </a:r>
            <a:r>
              <a:rPr lang="pt-BR" sz="1800" b="1" dirty="0">
                <a:solidFill>
                  <a:srgbClr val="002060"/>
                </a:solidFill>
                <a:latin typeface="Trebuchet MS" panose="020B0603020202020204" pitchFamily="34" charset="0"/>
                <a:sym typeface="Wingdings" panose="05000000000000000000" pitchFamily="2" charset="2"/>
              </a:rPr>
              <a:t>  </a:t>
            </a:r>
            <a:r>
              <a:rPr lang="pt-BR" sz="1800" b="1" dirty="0" err="1">
                <a:solidFill>
                  <a:srgbClr val="002060"/>
                </a:solidFill>
                <a:latin typeface="Trebuchet MS" panose="020B0603020202020204" pitchFamily="34" charset="0"/>
                <a:sym typeface="Wingdings" panose="05000000000000000000" pitchFamily="2" charset="2"/>
              </a:rPr>
              <a:t>Price</a:t>
            </a:r>
            <a:endParaRPr lang="pt-BR" sz="1800" b="1" dirty="0">
              <a:solidFill>
                <a:srgbClr val="002060"/>
              </a:solidFill>
              <a:latin typeface="Trebuchet MS" panose="020B0603020202020204" pitchFamily="34" charset="0"/>
              <a:sym typeface="Wingdings" panose="05000000000000000000" pitchFamily="2" charset="2"/>
            </a:endParaRPr>
          </a:p>
          <a:p>
            <a:pPr marL="0" indent="0">
              <a:buNone/>
            </a:pPr>
            <a:r>
              <a:rPr lang="pt-BR" sz="1800" dirty="0">
                <a:solidFill>
                  <a:srgbClr val="002060"/>
                </a:solidFill>
                <a:latin typeface="Trebuchet MS" panose="020B0603020202020204" pitchFamily="34" charset="0"/>
                <a:sym typeface="Wingdings" panose="05000000000000000000" pitchFamily="2" charset="2"/>
              </a:rPr>
              <a:t>…</a:t>
            </a:r>
          </a:p>
          <a:p>
            <a:pPr marL="0" indent="0">
              <a:buNone/>
            </a:pPr>
            <a:r>
              <a:rPr lang="pt-BR" sz="1800" dirty="0">
                <a:solidFill>
                  <a:srgbClr val="002060"/>
                </a:solidFill>
                <a:latin typeface="Trebuchet MS" panose="020B0603020202020204" pitchFamily="34" charset="0"/>
                <a:sym typeface="Wingdings" panose="05000000000000000000" pitchFamily="2" charset="2"/>
              </a:rPr>
              <a:t>A </a:t>
            </a:r>
            <a:r>
              <a:rPr lang="pt-BR" sz="1800" b="1" dirty="0">
                <a:solidFill>
                  <a:srgbClr val="002060"/>
                </a:solidFill>
                <a:latin typeface="Trebuchet MS" panose="020B0603020202020204" pitchFamily="34" charset="0"/>
                <a:sym typeface="Wingdings" panose="05000000000000000000" pitchFamily="2" charset="2"/>
              </a:rPr>
              <a:t>Parcial FD</a:t>
            </a:r>
            <a:r>
              <a:rPr lang="pt-BR" sz="1800" dirty="0">
                <a:solidFill>
                  <a:srgbClr val="002060"/>
                </a:solidFill>
                <a:latin typeface="Trebuchet MS" panose="020B0603020202020204" pitchFamily="34" charset="0"/>
                <a:sym typeface="Wingdings" panose="05000000000000000000" pitchFamily="2" charset="2"/>
              </a:rPr>
              <a:t> </a:t>
            </a:r>
            <a:r>
              <a:rPr lang="pt-BR" sz="1800" dirty="0" err="1">
                <a:solidFill>
                  <a:srgbClr val="002060"/>
                </a:solidFill>
                <a:latin typeface="Trebuchet MS" panose="020B0603020202020204" pitchFamily="34" charset="0"/>
                <a:sym typeface="Wingdings" panose="05000000000000000000" pitchFamily="2" charset="2"/>
              </a:rPr>
              <a:t>appears</a:t>
            </a:r>
            <a:endParaRPr lang="pt-BR" sz="1800" dirty="0">
              <a:solidFill>
                <a:srgbClr val="002060"/>
              </a:solidFill>
              <a:latin typeface="Trebuchet MS" panose="020B0603020202020204" pitchFamily="34" charset="0"/>
              <a:sym typeface="Wingdings" panose="05000000000000000000" pitchFamily="2" charset="2"/>
            </a:endParaRPr>
          </a:p>
          <a:p>
            <a:pPr marL="0" indent="0">
              <a:buNone/>
            </a:pPr>
            <a:endParaRPr lang="en-US" sz="2500" dirty="0">
              <a:solidFill>
                <a:srgbClr val="0070C0"/>
              </a:solidFill>
              <a:latin typeface="Trebuchet MS" panose="020B0603020202020204" pitchFamily="34" charset="0"/>
            </a:endParaRPr>
          </a:p>
        </p:txBody>
      </p:sp>
      <p:sp>
        <p:nvSpPr>
          <p:cNvPr id="2" name="TextBox 1">
            <a:extLst>
              <a:ext uri="{FF2B5EF4-FFF2-40B4-BE49-F238E27FC236}">
                <a16:creationId xmlns:a16="http://schemas.microsoft.com/office/drawing/2014/main" id="{747ABEA6-F7E4-4293-8ADD-721C91A327E7}"/>
              </a:ext>
            </a:extLst>
          </p:cNvPr>
          <p:cNvSpPr txBox="1"/>
          <p:nvPr/>
        </p:nvSpPr>
        <p:spPr>
          <a:xfrm>
            <a:off x="3009553" y="5863013"/>
            <a:ext cx="572593" cy="461665"/>
          </a:xfrm>
          <a:prstGeom prst="rect">
            <a:avLst/>
          </a:prstGeom>
          <a:solidFill>
            <a:schemeClr val="bg1"/>
          </a:solidFill>
        </p:spPr>
        <p:txBody>
          <a:bodyPr wrap="none" rtlCol="0">
            <a:spAutoFit/>
          </a:bodyPr>
          <a:lstStyle/>
          <a:p>
            <a:r>
              <a:rPr lang="en-US" sz="2400" dirty="0"/>
              <a:t>1.5</a:t>
            </a:r>
            <a:endParaRPr lang="en-US" dirty="0"/>
          </a:p>
        </p:txBody>
      </p:sp>
      <p:sp>
        <p:nvSpPr>
          <p:cNvPr id="8" name="TextBox 7">
            <a:extLst>
              <a:ext uri="{FF2B5EF4-FFF2-40B4-BE49-F238E27FC236}">
                <a16:creationId xmlns:a16="http://schemas.microsoft.com/office/drawing/2014/main" id="{FC5815B6-1BAF-4A9C-A541-811C5013C8F5}"/>
              </a:ext>
            </a:extLst>
          </p:cNvPr>
          <p:cNvSpPr txBox="1"/>
          <p:nvPr/>
        </p:nvSpPr>
        <p:spPr>
          <a:xfrm>
            <a:off x="3074847" y="2900846"/>
            <a:ext cx="572593" cy="461665"/>
          </a:xfrm>
          <a:prstGeom prst="rect">
            <a:avLst/>
          </a:prstGeom>
          <a:solidFill>
            <a:schemeClr val="bg1"/>
          </a:solidFill>
        </p:spPr>
        <p:txBody>
          <a:bodyPr wrap="none" rtlCol="0">
            <a:spAutoFit/>
          </a:bodyPr>
          <a:lstStyle/>
          <a:p>
            <a:r>
              <a:rPr lang="en-US" sz="2400" dirty="0"/>
              <a:t>1.5</a:t>
            </a:r>
            <a:endParaRPr lang="en-US" dirty="0"/>
          </a:p>
        </p:txBody>
      </p:sp>
      <p:sp>
        <p:nvSpPr>
          <p:cNvPr id="10" name="TextBox 9">
            <a:extLst>
              <a:ext uri="{FF2B5EF4-FFF2-40B4-BE49-F238E27FC236}">
                <a16:creationId xmlns:a16="http://schemas.microsoft.com/office/drawing/2014/main" id="{D6DC0F38-2D0A-4FFA-B4FA-B22FA85253F4}"/>
              </a:ext>
            </a:extLst>
          </p:cNvPr>
          <p:cNvSpPr txBox="1"/>
          <p:nvPr/>
        </p:nvSpPr>
        <p:spPr>
          <a:xfrm>
            <a:off x="274129" y="710914"/>
            <a:ext cx="7153656" cy="2585323"/>
          </a:xfrm>
          <a:prstGeom prst="rect">
            <a:avLst/>
          </a:prstGeom>
          <a:solidFill>
            <a:schemeClr val="accent4">
              <a:lumMod val="60000"/>
              <a:lumOff val="40000"/>
            </a:schemeClr>
          </a:solidFill>
          <a:ln>
            <a:solidFill>
              <a:srgbClr val="002060"/>
            </a:solidFill>
          </a:ln>
        </p:spPr>
        <p:txBody>
          <a:bodyPr wrap="square" rtlCol="0">
            <a:spAutoFit/>
          </a:bodyPr>
          <a:lstStyle/>
          <a:p>
            <a:r>
              <a:rPr lang="en-US" b="1" dirty="0" err="1"/>
              <a:t>Dependência</a:t>
            </a:r>
            <a:r>
              <a:rPr lang="en-US" b="1" dirty="0"/>
              <a:t> </a:t>
            </a:r>
            <a:r>
              <a:rPr lang="en-US" b="1" dirty="0" err="1"/>
              <a:t>Funcional</a:t>
            </a:r>
            <a:r>
              <a:rPr lang="en-US" b="1" dirty="0"/>
              <a:t> Total</a:t>
            </a:r>
          </a:p>
          <a:p>
            <a:r>
              <a:rPr lang="pt-BR" dirty="0"/>
              <a:t>Numa relação R, o atributo Y é funcionalmente dependente total de X (x, y Î R), se e só se, Y é funcionalmente dependente de X e não </a:t>
            </a:r>
            <a:r>
              <a:rPr lang="en-US" dirty="0"/>
              <a:t>é</a:t>
            </a:r>
            <a:r>
              <a:rPr lang="pt-BR" dirty="0"/>
              <a:t> funcionalmente dependente de qualquer subconjunto dos atributos de X.</a:t>
            </a:r>
          </a:p>
          <a:p>
            <a:endParaRPr lang="pt-BR" dirty="0"/>
          </a:p>
          <a:p>
            <a:pPr algn="ctr"/>
            <a:endParaRPr lang="pt-BR" dirty="0"/>
          </a:p>
          <a:p>
            <a:r>
              <a:rPr lang="pt-BR" dirty="0"/>
              <a:t>Se Y é funcionalmente dependente de X mas também é funcionalmente dependente de um subconjunto de X, então existe uma </a:t>
            </a:r>
            <a:r>
              <a:rPr lang="pt-BR" b="1" dirty="0"/>
              <a:t>Dependência Funcional Parcial</a:t>
            </a:r>
            <a:r>
              <a:rPr lang="pt-BR" dirty="0"/>
              <a:t> entre X e Y</a:t>
            </a:r>
            <a:endParaRPr lang="en-US" sz="2800" dirty="0"/>
          </a:p>
        </p:txBody>
      </p:sp>
      <p:sp>
        <p:nvSpPr>
          <p:cNvPr id="11" name="TextBox 10">
            <a:extLst>
              <a:ext uri="{FF2B5EF4-FFF2-40B4-BE49-F238E27FC236}">
                <a16:creationId xmlns:a16="http://schemas.microsoft.com/office/drawing/2014/main" id="{1960FAB5-1D41-4F5C-A1D2-B8D565274ACC}"/>
              </a:ext>
            </a:extLst>
          </p:cNvPr>
          <p:cNvSpPr txBox="1"/>
          <p:nvPr/>
        </p:nvSpPr>
        <p:spPr>
          <a:xfrm>
            <a:off x="4843272" y="3854894"/>
            <a:ext cx="7153656" cy="2585323"/>
          </a:xfrm>
          <a:prstGeom prst="rect">
            <a:avLst/>
          </a:prstGeom>
          <a:solidFill>
            <a:schemeClr val="accent5">
              <a:lumMod val="40000"/>
              <a:lumOff val="60000"/>
            </a:schemeClr>
          </a:solidFill>
          <a:ln>
            <a:solidFill>
              <a:srgbClr val="002060"/>
            </a:solidFill>
          </a:ln>
        </p:spPr>
        <p:txBody>
          <a:bodyPr wrap="square" rtlCol="0">
            <a:spAutoFit/>
          </a:bodyPr>
          <a:lstStyle/>
          <a:p>
            <a:r>
              <a:rPr lang="en-US" b="1" dirty="0"/>
              <a:t>Total Functional Dependence</a:t>
            </a:r>
          </a:p>
          <a:p>
            <a:r>
              <a:rPr lang="en-US" dirty="0"/>
              <a:t>In an R relation, the attribute Y is functionally fully dependent on X (x, y Î R), if and only if Y is functionally dependent on X and not functionally dependent on any subset of the attributes of X.</a:t>
            </a:r>
          </a:p>
          <a:p>
            <a:endParaRPr lang="en-US" dirty="0"/>
          </a:p>
          <a:p>
            <a:endParaRPr lang="en-US" dirty="0"/>
          </a:p>
          <a:p>
            <a:r>
              <a:rPr lang="en-US" dirty="0"/>
              <a:t>If Y is functionally dependent on X but is also functionally dependent on a subset of X, then there is a </a:t>
            </a:r>
            <a:r>
              <a:rPr lang="en-US" b="1" dirty="0"/>
              <a:t>Partial Functional Dependency </a:t>
            </a:r>
            <a:r>
              <a:rPr lang="en-US" dirty="0"/>
              <a:t>between X and Y </a:t>
            </a:r>
            <a:endParaRPr lang="en-US" sz="2800" dirty="0"/>
          </a:p>
        </p:txBody>
      </p:sp>
    </p:spTree>
    <p:extLst>
      <p:ext uri="{BB962C8B-B14F-4D97-AF65-F5344CB8AC3E}">
        <p14:creationId xmlns:p14="http://schemas.microsoft.com/office/powerpoint/2010/main" val="18287066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35380" y="1213023"/>
            <a:ext cx="10390632" cy="275248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err="1"/>
              <a:t>Dependência</a:t>
            </a:r>
            <a:r>
              <a:rPr lang="en-US" sz="1600" b="1" dirty="0"/>
              <a:t> </a:t>
            </a:r>
            <a:r>
              <a:rPr lang="en-US" sz="1600" b="1" dirty="0" err="1"/>
              <a:t>Funcional</a:t>
            </a:r>
            <a:r>
              <a:rPr lang="en-US" sz="1600" b="1" dirty="0"/>
              <a:t> </a:t>
            </a:r>
            <a:r>
              <a:rPr lang="en-US" sz="1600" b="1" dirty="0" err="1"/>
              <a:t>Transitiva</a:t>
            </a:r>
            <a:endParaRPr lang="en-US" sz="1600" b="1" dirty="0"/>
          </a:p>
          <a:p>
            <a:r>
              <a:rPr lang="pt-BR" sz="1600" dirty="0"/>
              <a:t>Uma dependência funcional R: X </a:t>
            </a:r>
            <a:r>
              <a:rPr lang="pt-BR" sz="1600" dirty="0">
                <a:sym typeface="Wingdings" panose="05000000000000000000" pitchFamily="2" charset="2"/>
              </a:rPr>
              <a:t> Y</a:t>
            </a:r>
            <a:r>
              <a:rPr lang="pt-BR" sz="1600" dirty="0"/>
              <a:t> é Transitiva, se existe um atributo Z que n</a:t>
            </a:r>
            <a:r>
              <a:rPr lang="en-US" sz="1600" dirty="0" err="1"/>
              <a:t>ão</a:t>
            </a:r>
            <a:r>
              <a:rPr lang="en-US" sz="1600" dirty="0"/>
              <a:t> é</a:t>
            </a:r>
            <a:r>
              <a:rPr lang="pt-BR" sz="1600" dirty="0"/>
              <a:t> um subconjunto de X, tal que X </a:t>
            </a:r>
            <a:r>
              <a:rPr lang="en-US" sz="1600" dirty="0">
                <a:sym typeface="Wingdings" panose="05000000000000000000" pitchFamily="2" charset="2"/>
              </a:rPr>
              <a:t> Z</a:t>
            </a:r>
            <a:r>
              <a:rPr lang="pt-BR" sz="1600" dirty="0"/>
              <a:t> e Z </a:t>
            </a:r>
            <a:r>
              <a:rPr lang="pt-BR" sz="1600" dirty="0">
                <a:sym typeface="Wingdings" panose="05000000000000000000" pitchFamily="2" charset="2"/>
              </a:rPr>
              <a:t> Y</a:t>
            </a:r>
            <a:endParaRPr lang="pt-BR" sz="1600" dirty="0"/>
          </a:p>
          <a:p>
            <a:r>
              <a:rPr lang="pt-BR" sz="1600" b="1" dirty="0">
                <a:solidFill>
                  <a:srgbClr val="0070C0"/>
                </a:solidFill>
              </a:rPr>
              <a:t>Exemplo: </a:t>
            </a:r>
            <a:r>
              <a:rPr lang="pt-BR" sz="1600" dirty="0">
                <a:solidFill>
                  <a:srgbClr val="0070C0"/>
                </a:solidFill>
              </a:rPr>
              <a:t>Considere o seguinte esquema de dependências funcionais:</a:t>
            </a:r>
          </a:p>
          <a:p>
            <a:pPr lvl="1">
              <a:spcBef>
                <a:spcPts val="0"/>
              </a:spcBef>
            </a:pPr>
            <a:r>
              <a:rPr lang="pt-BR" sz="1400" dirty="0">
                <a:solidFill>
                  <a:srgbClr val="0070C0"/>
                </a:solidFill>
              </a:rPr>
              <a:t>Empregado = {Nr_emp, Enome, DataNasc, Endereço, Dnumero, Dnome}</a:t>
            </a:r>
          </a:p>
          <a:p>
            <a:pPr lvl="1">
              <a:spcBef>
                <a:spcPts val="0"/>
              </a:spcBef>
            </a:pPr>
            <a:r>
              <a:rPr lang="pt-BR" sz="1400" b="1" dirty="0">
                <a:solidFill>
                  <a:srgbClr val="0070C0"/>
                </a:solidFill>
              </a:rPr>
              <a:t>DF:</a:t>
            </a:r>
          </a:p>
          <a:p>
            <a:pPr lvl="2">
              <a:spcBef>
                <a:spcPts val="0"/>
              </a:spcBef>
            </a:pPr>
            <a:r>
              <a:rPr lang="pt-BR" sz="1200" dirty="0">
                <a:solidFill>
                  <a:srgbClr val="0070C0"/>
                </a:solidFill>
              </a:rPr>
              <a:t>Nr_emp -&gt; Enome, DataNasc, Endereço, DNumero</a:t>
            </a:r>
          </a:p>
          <a:p>
            <a:pPr lvl="2">
              <a:spcBef>
                <a:spcPts val="0"/>
              </a:spcBef>
            </a:pPr>
            <a:r>
              <a:rPr lang="en-US" sz="1200" dirty="0" err="1">
                <a:solidFill>
                  <a:srgbClr val="0070C0"/>
                </a:solidFill>
              </a:rPr>
              <a:t>Dnumero</a:t>
            </a:r>
            <a:r>
              <a:rPr lang="en-US" sz="1200" dirty="0">
                <a:solidFill>
                  <a:srgbClr val="0070C0"/>
                </a:solidFill>
              </a:rPr>
              <a:t> -&gt; </a:t>
            </a:r>
            <a:r>
              <a:rPr lang="en-US" sz="1200" dirty="0" err="1">
                <a:solidFill>
                  <a:srgbClr val="0070C0"/>
                </a:solidFill>
              </a:rPr>
              <a:t>Dnome</a:t>
            </a:r>
            <a:endParaRPr lang="en-US" sz="1200" dirty="0">
              <a:solidFill>
                <a:srgbClr val="0070C0"/>
              </a:solidFill>
            </a:endParaRPr>
          </a:p>
          <a:p>
            <a:r>
              <a:rPr lang="pt-BR" sz="1600" dirty="0"/>
              <a:t>A dependência funcional </a:t>
            </a:r>
            <a:r>
              <a:rPr lang="pt-BR" sz="1600" b="1" dirty="0"/>
              <a:t>Nr_emp -&gt; Dnome </a:t>
            </a:r>
            <a:r>
              <a:rPr lang="pt-BR" sz="1600" dirty="0"/>
              <a:t>é transitiva para Dnumero, pois ambas as dependências </a:t>
            </a:r>
            <a:r>
              <a:rPr lang="pt-BR" sz="1600" b="1" dirty="0"/>
              <a:t>NR_emp -&gt; Dnumero </a:t>
            </a:r>
            <a:r>
              <a:rPr lang="pt-BR" sz="1600" dirty="0"/>
              <a:t>e </a:t>
            </a:r>
            <a:r>
              <a:rPr lang="pt-BR" sz="1600" b="1" dirty="0"/>
              <a:t>Dnumero -&gt; Dnome </a:t>
            </a:r>
            <a:r>
              <a:rPr lang="pt-BR" sz="1600" dirty="0"/>
              <a:t>se verificam e </a:t>
            </a:r>
            <a:r>
              <a:rPr lang="pt-BR" sz="1600" b="1" dirty="0"/>
              <a:t>Dnumero não é nem chave primária nem um subconjunto da chave da relação.</a:t>
            </a:r>
            <a:endParaRPr lang="en-US" sz="1600" dirty="0">
              <a:solidFill>
                <a:srgbClr val="0070C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r>
              <a:rPr lang="en-US" sz="4000" dirty="0">
                <a:solidFill>
                  <a:srgbClr val="002060"/>
                </a:solidFill>
              </a:rPr>
              <a:t> </a:t>
            </a:r>
            <a:r>
              <a:rPr lang="en-US" sz="4000" dirty="0" err="1">
                <a:solidFill>
                  <a:srgbClr val="002060"/>
                </a:solidFill>
              </a:rPr>
              <a:t>Transitiva</a:t>
            </a:r>
            <a:br>
              <a:rPr lang="en-US" sz="4000" dirty="0">
                <a:solidFill>
                  <a:srgbClr val="002060"/>
                </a:solidFill>
              </a:rPr>
            </a:br>
            <a:r>
              <a:rPr lang="en-US" sz="4000" i="1" dirty="0">
                <a:solidFill>
                  <a:schemeClr val="tx1">
                    <a:lumMod val="65000"/>
                    <a:lumOff val="35000"/>
                  </a:schemeClr>
                </a:solidFill>
              </a:rPr>
              <a:t>Transitive Functional Dependency</a:t>
            </a:r>
            <a:endParaRPr lang="en-US" i="1" dirty="0">
              <a:solidFill>
                <a:schemeClr val="tx1">
                  <a:lumMod val="65000"/>
                  <a:lumOff val="35000"/>
                </a:schemeClr>
              </a:solidFill>
            </a:endParaRPr>
          </a:p>
        </p:txBody>
      </p:sp>
      <p:sp>
        <p:nvSpPr>
          <p:cNvPr id="8" name="Content Placeholder 2"/>
          <p:cNvSpPr txBox="1">
            <a:spLocks/>
          </p:cNvSpPr>
          <p:nvPr/>
        </p:nvSpPr>
        <p:spPr>
          <a:xfrm>
            <a:off x="235380" y="3965510"/>
            <a:ext cx="10390632" cy="2752487"/>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1600" b="1" dirty="0">
                <a:solidFill>
                  <a:schemeClr val="tx1">
                    <a:lumMod val="65000"/>
                    <a:lumOff val="35000"/>
                  </a:schemeClr>
                </a:solidFill>
              </a:rPr>
              <a:t>Transitive Functional Dependence</a:t>
            </a:r>
          </a:p>
          <a:p>
            <a:pPr>
              <a:spcBef>
                <a:spcPts val="600"/>
              </a:spcBef>
            </a:pPr>
            <a:r>
              <a:rPr lang="en-US" sz="1600" dirty="0">
                <a:solidFill>
                  <a:schemeClr val="tx1">
                    <a:lumMod val="65000"/>
                    <a:lumOff val="35000"/>
                  </a:schemeClr>
                </a:solidFill>
              </a:rPr>
              <a:t>A functional dependency R: X </a:t>
            </a:r>
            <a:r>
              <a:rPr lang="en-US" sz="1600" dirty="0">
                <a:solidFill>
                  <a:schemeClr val="tx1">
                    <a:lumMod val="65000"/>
                    <a:lumOff val="35000"/>
                  </a:schemeClr>
                </a:solidFill>
                <a:sym typeface="Wingdings" panose="05000000000000000000" pitchFamily="2" charset="2"/>
              </a:rPr>
              <a:t></a:t>
            </a:r>
            <a:r>
              <a:rPr lang="en-US" sz="1600" dirty="0">
                <a:solidFill>
                  <a:schemeClr val="tx1">
                    <a:lumMod val="65000"/>
                    <a:lumOff val="35000"/>
                  </a:schemeClr>
                </a:solidFill>
              </a:rPr>
              <a:t> Y is Transitive if there is an attribute Z that is not a subset of X, such that X </a:t>
            </a:r>
            <a:r>
              <a:rPr lang="en-US" sz="1600" dirty="0">
                <a:solidFill>
                  <a:schemeClr val="tx1">
                    <a:lumMod val="65000"/>
                    <a:lumOff val="35000"/>
                  </a:schemeClr>
                </a:solidFill>
                <a:sym typeface="Wingdings" panose="05000000000000000000" pitchFamily="2" charset="2"/>
              </a:rPr>
              <a:t></a:t>
            </a:r>
            <a:r>
              <a:rPr lang="en-US" sz="1600" dirty="0">
                <a:solidFill>
                  <a:schemeClr val="tx1">
                    <a:lumMod val="65000"/>
                    <a:lumOff val="35000"/>
                  </a:schemeClr>
                </a:solidFill>
              </a:rPr>
              <a:t> Z and Z </a:t>
            </a:r>
            <a:r>
              <a:rPr lang="en-US" sz="1600" dirty="0">
                <a:solidFill>
                  <a:schemeClr val="tx1">
                    <a:lumMod val="65000"/>
                    <a:lumOff val="35000"/>
                  </a:schemeClr>
                </a:solidFill>
                <a:sym typeface="Wingdings" panose="05000000000000000000" pitchFamily="2" charset="2"/>
              </a:rPr>
              <a:t></a:t>
            </a:r>
            <a:r>
              <a:rPr lang="en-US" sz="1600" dirty="0">
                <a:solidFill>
                  <a:schemeClr val="tx1">
                    <a:lumMod val="65000"/>
                    <a:lumOff val="35000"/>
                  </a:schemeClr>
                </a:solidFill>
              </a:rPr>
              <a:t> Y</a:t>
            </a:r>
          </a:p>
          <a:p>
            <a:pPr>
              <a:spcBef>
                <a:spcPts val="600"/>
              </a:spcBef>
            </a:pPr>
            <a:r>
              <a:rPr lang="en-US" sz="1600" b="1" dirty="0">
                <a:solidFill>
                  <a:srgbClr val="C00000"/>
                </a:solidFill>
              </a:rPr>
              <a:t>Example</a:t>
            </a:r>
            <a:r>
              <a:rPr lang="en-US" sz="1600" dirty="0">
                <a:solidFill>
                  <a:srgbClr val="C00000"/>
                </a:solidFill>
              </a:rPr>
              <a:t>: Consider the following functional dependency scheme:</a:t>
            </a:r>
          </a:p>
          <a:p>
            <a:pPr lvl="1">
              <a:spcBef>
                <a:spcPts val="600"/>
              </a:spcBef>
            </a:pPr>
            <a:r>
              <a:rPr lang="en-US" sz="1600" dirty="0">
                <a:solidFill>
                  <a:srgbClr val="C00000"/>
                </a:solidFill>
              </a:rPr>
              <a:t>Employee = {</a:t>
            </a:r>
            <a:r>
              <a:rPr lang="en-US" sz="1600" dirty="0" err="1">
                <a:solidFill>
                  <a:srgbClr val="C00000"/>
                </a:solidFill>
              </a:rPr>
              <a:t>emp_Nr</a:t>
            </a:r>
            <a:r>
              <a:rPr lang="en-US" sz="1600" dirty="0">
                <a:solidFill>
                  <a:srgbClr val="C00000"/>
                </a:solidFill>
              </a:rPr>
              <a:t>, </a:t>
            </a:r>
            <a:r>
              <a:rPr lang="en-US" sz="1600" dirty="0" err="1">
                <a:solidFill>
                  <a:srgbClr val="C00000"/>
                </a:solidFill>
              </a:rPr>
              <a:t>Ename</a:t>
            </a:r>
            <a:r>
              <a:rPr lang="en-US" sz="1600" dirty="0">
                <a:solidFill>
                  <a:srgbClr val="C00000"/>
                </a:solidFill>
              </a:rPr>
              <a:t>, Date of Birth, Address, </a:t>
            </a:r>
            <a:r>
              <a:rPr lang="en-US" sz="1600" dirty="0" err="1">
                <a:solidFill>
                  <a:srgbClr val="C00000"/>
                </a:solidFill>
              </a:rPr>
              <a:t>Dnumber</a:t>
            </a:r>
            <a:r>
              <a:rPr lang="en-US" sz="1600" dirty="0">
                <a:solidFill>
                  <a:srgbClr val="C00000"/>
                </a:solidFill>
              </a:rPr>
              <a:t>, </a:t>
            </a:r>
            <a:r>
              <a:rPr lang="en-US" sz="1600" dirty="0" err="1">
                <a:solidFill>
                  <a:srgbClr val="C00000"/>
                </a:solidFill>
              </a:rPr>
              <a:t>Dname</a:t>
            </a:r>
            <a:r>
              <a:rPr lang="en-US" sz="1600" dirty="0">
                <a:solidFill>
                  <a:srgbClr val="C00000"/>
                </a:solidFill>
              </a:rPr>
              <a:t>}</a:t>
            </a:r>
          </a:p>
          <a:p>
            <a:pPr lvl="1">
              <a:spcBef>
                <a:spcPts val="600"/>
              </a:spcBef>
            </a:pPr>
            <a:r>
              <a:rPr lang="en-US" sz="1600" b="1" dirty="0">
                <a:solidFill>
                  <a:srgbClr val="C00000"/>
                </a:solidFill>
              </a:rPr>
              <a:t>FD</a:t>
            </a:r>
            <a:r>
              <a:rPr lang="en-US" sz="1600" dirty="0">
                <a:solidFill>
                  <a:srgbClr val="C00000"/>
                </a:solidFill>
              </a:rPr>
              <a:t>:</a:t>
            </a:r>
          </a:p>
          <a:p>
            <a:pPr lvl="2">
              <a:spcBef>
                <a:spcPts val="600"/>
              </a:spcBef>
            </a:pPr>
            <a:r>
              <a:rPr lang="en-US" sz="1400" dirty="0" err="1">
                <a:solidFill>
                  <a:srgbClr val="C00000"/>
                </a:solidFill>
              </a:rPr>
              <a:t>Nr_emp</a:t>
            </a:r>
            <a:r>
              <a:rPr lang="en-US" sz="1400" dirty="0">
                <a:solidFill>
                  <a:srgbClr val="C00000"/>
                </a:solidFill>
              </a:rPr>
              <a:t> -&gt; </a:t>
            </a:r>
            <a:r>
              <a:rPr lang="en-US" sz="1400" dirty="0" err="1">
                <a:solidFill>
                  <a:srgbClr val="C00000"/>
                </a:solidFill>
              </a:rPr>
              <a:t>Ename</a:t>
            </a:r>
            <a:r>
              <a:rPr lang="en-US" sz="1400" dirty="0">
                <a:solidFill>
                  <a:srgbClr val="C00000"/>
                </a:solidFill>
              </a:rPr>
              <a:t>, Date of Birth, Address, </a:t>
            </a:r>
            <a:r>
              <a:rPr lang="en-US" sz="1400" dirty="0" err="1">
                <a:solidFill>
                  <a:srgbClr val="C00000"/>
                </a:solidFill>
              </a:rPr>
              <a:t>DNumber</a:t>
            </a:r>
            <a:endParaRPr lang="en-US" sz="1400" dirty="0">
              <a:solidFill>
                <a:srgbClr val="C00000"/>
              </a:solidFill>
            </a:endParaRPr>
          </a:p>
          <a:p>
            <a:pPr lvl="2">
              <a:spcBef>
                <a:spcPts val="600"/>
              </a:spcBef>
            </a:pPr>
            <a:r>
              <a:rPr lang="en-US" sz="1400" dirty="0" err="1">
                <a:solidFill>
                  <a:srgbClr val="C00000"/>
                </a:solidFill>
              </a:rPr>
              <a:t>Dnumber</a:t>
            </a:r>
            <a:r>
              <a:rPr lang="en-US" sz="1400" dirty="0">
                <a:solidFill>
                  <a:srgbClr val="C00000"/>
                </a:solidFill>
              </a:rPr>
              <a:t> -&gt; </a:t>
            </a:r>
            <a:r>
              <a:rPr lang="en-US" sz="1400" dirty="0" err="1">
                <a:solidFill>
                  <a:srgbClr val="C00000"/>
                </a:solidFill>
              </a:rPr>
              <a:t>Dname</a:t>
            </a:r>
            <a:endParaRPr lang="en-US" sz="1400" dirty="0">
              <a:solidFill>
                <a:srgbClr val="C00000"/>
              </a:solidFill>
            </a:endParaRPr>
          </a:p>
          <a:p>
            <a:pPr>
              <a:spcBef>
                <a:spcPts val="600"/>
              </a:spcBef>
            </a:pPr>
            <a:r>
              <a:rPr lang="en-US" sz="1600" dirty="0">
                <a:solidFill>
                  <a:schemeClr val="tx1">
                    <a:lumMod val="65000"/>
                    <a:lumOff val="35000"/>
                  </a:schemeClr>
                </a:solidFill>
              </a:rPr>
              <a:t>The functional dependency </a:t>
            </a:r>
            <a:r>
              <a:rPr lang="en-US" sz="1600" b="1" dirty="0" err="1">
                <a:solidFill>
                  <a:schemeClr val="tx1">
                    <a:lumMod val="65000"/>
                    <a:lumOff val="35000"/>
                  </a:schemeClr>
                </a:solidFill>
              </a:rPr>
              <a:t>Nr_emp</a:t>
            </a:r>
            <a:r>
              <a:rPr lang="en-US" sz="1600" b="1" dirty="0">
                <a:solidFill>
                  <a:schemeClr val="tx1">
                    <a:lumMod val="65000"/>
                    <a:lumOff val="35000"/>
                  </a:schemeClr>
                </a:solidFill>
              </a:rPr>
              <a:t> -&gt; </a:t>
            </a:r>
            <a:r>
              <a:rPr lang="en-US" sz="1600" b="1" dirty="0" err="1">
                <a:solidFill>
                  <a:schemeClr val="tx1">
                    <a:lumMod val="65000"/>
                    <a:lumOff val="35000"/>
                  </a:schemeClr>
                </a:solidFill>
              </a:rPr>
              <a:t>Dname</a:t>
            </a:r>
            <a:r>
              <a:rPr lang="en-US" sz="1600" b="1" dirty="0">
                <a:solidFill>
                  <a:schemeClr val="tx1">
                    <a:lumMod val="65000"/>
                    <a:lumOff val="35000"/>
                  </a:schemeClr>
                </a:solidFill>
              </a:rPr>
              <a:t> </a:t>
            </a:r>
            <a:r>
              <a:rPr lang="en-US" sz="1600" dirty="0">
                <a:solidFill>
                  <a:schemeClr val="tx1">
                    <a:lumMod val="65000"/>
                    <a:lumOff val="35000"/>
                  </a:schemeClr>
                </a:solidFill>
              </a:rPr>
              <a:t>is transitive for </a:t>
            </a:r>
            <a:r>
              <a:rPr lang="en-US" sz="1600" dirty="0" err="1">
                <a:solidFill>
                  <a:schemeClr val="tx1">
                    <a:lumMod val="65000"/>
                    <a:lumOff val="35000"/>
                  </a:schemeClr>
                </a:solidFill>
              </a:rPr>
              <a:t>Dnumero</a:t>
            </a:r>
            <a:r>
              <a:rPr lang="en-US" sz="1600" dirty="0">
                <a:solidFill>
                  <a:schemeClr val="tx1">
                    <a:lumMod val="65000"/>
                    <a:lumOff val="35000"/>
                  </a:schemeClr>
                </a:solidFill>
              </a:rPr>
              <a:t>, since both the dependencies </a:t>
            </a:r>
            <a:r>
              <a:rPr lang="en-US" sz="1600" b="1" dirty="0" err="1">
                <a:solidFill>
                  <a:schemeClr val="tx1">
                    <a:lumMod val="65000"/>
                    <a:lumOff val="35000"/>
                  </a:schemeClr>
                </a:solidFill>
              </a:rPr>
              <a:t>NR_emp</a:t>
            </a:r>
            <a:r>
              <a:rPr lang="en-US" sz="1600" b="1" dirty="0">
                <a:solidFill>
                  <a:schemeClr val="tx1">
                    <a:lumMod val="65000"/>
                    <a:lumOff val="35000"/>
                  </a:schemeClr>
                </a:solidFill>
              </a:rPr>
              <a:t> -&gt; </a:t>
            </a:r>
            <a:r>
              <a:rPr lang="en-US" sz="1600" b="1" dirty="0" err="1">
                <a:solidFill>
                  <a:schemeClr val="tx1">
                    <a:lumMod val="65000"/>
                    <a:lumOff val="35000"/>
                  </a:schemeClr>
                </a:solidFill>
              </a:rPr>
              <a:t>Dnumero</a:t>
            </a:r>
            <a:r>
              <a:rPr lang="en-US" sz="1600" dirty="0">
                <a:solidFill>
                  <a:schemeClr val="tx1">
                    <a:lumMod val="65000"/>
                    <a:lumOff val="35000"/>
                  </a:schemeClr>
                </a:solidFill>
              </a:rPr>
              <a:t> and </a:t>
            </a:r>
            <a:r>
              <a:rPr lang="en-US" sz="1600" b="1" dirty="0" err="1">
                <a:solidFill>
                  <a:schemeClr val="tx1">
                    <a:lumMod val="65000"/>
                    <a:lumOff val="35000"/>
                  </a:schemeClr>
                </a:solidFill>
              </a:rPr>
              <a:t>Dnumero</a:t>
            </a:r>
            <a:r>
              <a:rPr lang="en-US" sz="1600" b="1" dirty="0">
                <a:solidFill>
                  <a:schemeClr val="tx1">
                    <a:lumMod val="65000"/>
                    <a:lumOff val="35000"/>
                  </a:schemeClr>
                </a:solidFill>
              </a:rPr>
              <a:t> -&gt; </a:t>
            </a:r>
            <a:r>
              <a:rPr lang="en-US" sz="1600" b="1" dirty="0" err="1">
                <a:solidFill>
                  <a:schemeClr val="tx1">
                    <a:lumMod val="65000"/>
                    <a:lumOff val="35000"/>
                  </a:schemeClr>
                </a:solidFill>
              </a:rPr>
              <a:t>Dname</a:t>
            </a:r>
            <a:r>
              <a:rPr lang="en-US" sz="1600" dirty="0">
                <a:solidFill>
                  <a:schemeClr val="tx1">
                    <a:lumMod val="65000"/>
                    <a:lumOff val="35000"/>
                  </a:schemeClr>
                </a:solidFill>
              </a:rPr>
              <a:t> are verified and </a:t>
            </a:r>
            <a:r>
              <a:rPr lang="en-US" sz="1600" b="1" dirty="0" err="1">
                <a:solidFill>
                  <a:schemeClr val="tx1">
                    <a:lumMod val="65000"/>
                    <a:lumOff val="35000"/>
                  </a:schemeClr>
                </a:solidFill>
              </a:rPr>
              <a:t>Dnumero</a:t>
            </a:r>
            <a:r>
              <a:rPr lang="en-US" sz="1600" b="1" dirty="0">
                <a:solidFill>
                  <a:schemeClr val="tx1">
                    <a:lumMod val="65000"/>
                    <a:lumOff val="35000"/>
                  </a:schemeClr>
                </a:solidFill>
              </a:rPr>
              <a:t> is neither a primary key nor a subset of the relation's key</a:t>
            </a:r>
            <a:r>
              <a:rPr lang="en-US" sz="1600" dirty="0">
                <a:solidFill>
                  <a:schemeClr val="tx1">
                    <a:lumMod val="65000"/>
                    <a:lumOff val="35000"/>
                  </a:schemeClr>
                </a:solidFill>
              </a:rPr>
              <a:t>. </a:t>
            </a:r>
            <a:endParaRPr lang="en-US" sz="1600" dirty="0">
              <a:solidFill>
                <a:schemeClr val="tx1">
                  <a:lumMod val="65000"/>
                  <a:lumOff val="35000"/>
                </a:schemeClr>
              </a:solidFill>
              <a:latin typeface="Trebuchet MS" panose="020B0603020202020204" pitchFamily="34" charset="0"/>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771" t="20823"/>
          <a:stretch/>
        </p:blipFill>
        <p:spPr>
          <a:xfrm>
            <a:off x="5430696" y="2675935"/>
            <a:ext cx="5410379" cy="1942719"/>
          </a:xfrm>
          <a:prstGeom prst="rect">
            <a:avLst/>
          </a:prstGeom>
        </p:spPr>
      </p:pic>
    </p:spTree>
    <p:extLst>
      <p:ext uri="{BB962C8B-B14F-4D97-AF65-F5344CB8AC3E}">
        <p14:creationId xmlns:p14="http://schemas.microsoft.com/office/powerpoint/2010/main" val="23621885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Funcionais</a:t>
            </a:r>
            <a:br>
              <a:rPr lang="en-US" b="1" dirty="0">
                <a:solidFill>
                  <a:srgbClr val="B38808"/>
                </a:solidFill>
                <a:latin typeface="Trebuchet MS" panose="020B0603020202020204" pitchFamily="34" charset="0"/>
              </a:rPr>
            </a:br>
            <a:r>
              <a:rPr lang="en-US" b="1" i="1" dirty="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90687"/>
            <a:ext cx="5814081" cy="2458525"/>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8782" t="26173" r="8832" b="11907"/>
          <a:stretch/>
        </p:blipFill>
        <p:spPr>
          <a:xfrm>
            <a:off x="6052127" y="4149213"/>
            <a:ext cx="6139873" cy="2595718"/>
          </a:xfrm>
          <a:prstGeom prst="rect">
            <a:avLst/>
          </a:prstGeom>
        </p:spPr>
      </p:pic>
      <p:sp>
        <p:nvSpPr>
          <p:cNvPr id="6" name="TextBox 5"/>
          <p:cNvSpPr txBox="1"/>
          <p:nvPr/>
        </p:nvSpPr>
        <p:spPr>
          <a:xfrm>
            <a:off x="6184490" y="2181286"/>
            <a:ext cx="5801033" cy="1785104"/>
          </a:xfrm>
          <a:prstGeom prst="rect">
            <a:avLst/>
          </a:prstGeom>
          <a:noFill/>
        </p:spPr>
        <p:txBody>
          <a:bodyPr wrap="square" rtlCol="0">
            <a:spAutoFit/>
          </a:bodyPr>
          <a:lstStyle/>
          <a:p>
            <a:pPr>
              <a:spcBef>
                <a:spcPts val="600"/>
              </a:spcBef>
            </a:pPr>
            <a:r>
              <a:rPr lang="en-US" dirty="0" err="1"/>
              <a:t>NumAluno</a:t>
            </a:r>
            <a:r>
              <a:rPr lang="en-US" dirty="0"/>
              <a:t> </a:t>
            </a:r>
            <a:r>
              <a:rPr lang="en-US" dirty="0">
                <a:sym typeface="Wingdings" panose="05000000000000000000" pitchFamily="2" charset="2"/>
              </a:rPr>
              <a:t> </a:t>
            </a:r>
            <a:r>
              <a:rPr lang="en-US" dirty="0" err="1">
                <a:sym typeface="Wingdings" panose="05000000000000000000" pitchFamily="2" charset="2"/>
              </a:rPr>
              <a:t>NomeAluno</a:t>
            </a:r>
            <a:r>
              <a:rPr lang="en-US" dirty="0">
                <a:sym typeface="Wingdings" panose="05000000000000000000" pitchFamily="2" charset="2"/>
              </a:rPr>
              <a:t>, </a:t>
            </a:r>
            <a:r>
              <a:rPr lang="en-US" dirty="0" err="1">
                <a:sym typeface="Wingdings" panose="05000000000000000000" pitchFamily="2" charset="2"/>
              </a:rPr>
              <a:t>Morada</a:t>
            </a:r>
            <a:endParaRPr lang="en-US" dirty="0">
              <a:sym typeface="Wingdings" panose="05000000000000000000" pitchFamily="2" charset="2"/>
            </a:endParaRPr>
          </a:p>
          <a:p>
            <a:pPr>
              <a:spcBef>
                <a:spcPts val="600"/>
              </a:spcBef>
            </a:pPr>
            <a:r>
              <a:rPr lang="en-US" dirty="0">
                <a:sym typeface="Wingdings" panose="05000000000000000000" pitchFamily="2" charset="2"/>
              </a:rPr>
              <a:t>(</a:t>
            </a:r>
            <a:r>
              <a:rPr lang="en-US" dirty="0" err="1">
                <a:sym typeface="Wingdings" panose="05000000000000000000" pitchFamily="2" charset="2"/>
              </a:rPr>
              <a:t>NumAluno</a:t>
            </a:r>
            <a:r>
              <a:rPr lang="en-US" dirty="0">
                <a:sym typeface="Wingdings" panose="05000000000000000000" pitchFamily="2" charset="2"/>
              </a:rPr>
              <a:t>, </a:t>
            </a:r>
            <a:r>
              <a:rPr lang="en-US" dirty="0" err="1">
                <a:sym typeface="Wingdings" panose="05000000000000000000" pitchFamily="2" charset="2"/>
              </a:rPr>
              <a:t>CodDisciplina</a:t>
            </a:r>
            <a:r>
              <a:rPr lang="en-US" dirty="0">
                <a:sym typeface="Wingdings" panose="05000000000000000000" pitchFamily="2" charset="2"/>
              </a:rPr>
              <a:t>)  Nota</a:t>
            </a:r>
          </a:p>
          <a:p>
            <a:pPr>
              <a:spcBef>
                <a:spcPts val="600"/>
              </a:spcBef>
            </a:pPr>
            <a:r>
              <a:rPr lang="en-US" dirty="0" err="1">
                <a:sym typeface="Wingdings" panose="05000000000000000000" pitchFamily="2" charset="2"/>
              </a:rPr>
              <a:t>NumProfessor</a:t>
            </a:r>
            <a:r>
              <a:rPr lang="en-US" dirty="0">
                <a:sym typeface="Wingdings" panose="05000000000000000000" pitchFamily="2" charset="2"/>
              </a:rPr>
              <a:t>  </a:t>
            </a:r>
            <a:r>
              <a:rPr lang="en-US" dirty="0" err="1">
                <a:sym typeface="Wingdings" panose="05000000000000000000" pitchFamily="2" charset="2"/>
              </a:rPr>
              <a:t>CodDepartamento</a:t>
            </a:r>
            <a:endParaRPr lang="en-US" dirty="0">
              <a:sym typeface="Wingdings" panose="05000000000000000000" pitchFamily="2" charset="2"/>
            </a:endParaRPr>
          </a:p>
          <a:p>
            <a:pPr>
              <a:spcBef>
                <a:spcPts val="600"/>
              </a:spcBef>
            </a:pPr>
            <a:r>
              <a:rPr lang="en-US" dirty="0" err="1">
                <a:sym typeface="Wingdings" panose="05000000000000000000" pitchFamily="2" charset="2"/>
              </a:rPr>
              <a:t>CodDepartamento</a:t>
            </a:r>
            <a:r>
              <a:rPr lang="en-US" dirty="0">
                <a:sym typeface="Wingdings" panose="05000000000000000000" pitchFamily="2" charset="2"/>
              </a:rPr>
              <a:t>  </a:t>
            </a:r>
            <a:r>
              <a:rPr lang="en-US" dirty="0" err="1">
                <a:sym typeface="Wingdings" panose="05000000000000000000" pitchFamily="2" charset="2"/>
              </a:rPr>
              <a:t>NomeDepartamento</a:t>
            </a:r>
            <a:endParaRPr lang="en-US" dirty="0">
              <a:sym typeface="Wingdings" panose="05000000000000000000" pitchFamily="2" charset="2"/>
            </a:endParaRPr>
          </a:p>
          <a:p>
            <a:pPr>
              <a:spcBef>
                <a:spcPts val="600"/>
              </a:spcBef>
            </a:pPr>
            <a:r>
              <a:rPr lang="en-US" dirty="0">
                <a:sym typeface="Wingdings" panose="05000000000000000000" pitchFamily="2" charset="2"/>
              </a:rPr>
              <a:t>(</a:t>
            </a:r>
            <a:r>
              <a:rPr lang="en-US" dirty="0" err="1">
                <a:sym typeface="Wingdings" panose="05000000000000000000" pitchFamily="2" charset="2"/>
              </a:rPr>
              <a:t>NumProfessor</a:t>
            </a:r>
            <a:r>
              <a:rPr lang="en-US" dirty="0">
                <a:sym typeface="Wingdings" panose="05000000000000000000" pitchFamily="2" charset="2"/>
              </a:rPr>
              <a:t>, </a:t>
            </a:r>
            <a:r>
              <a:rPr lang="en-US" dirty="0" err="1">
                <a:sym typeface="Wingdings" panose="05000000000000000000" pitchFamily="2" charset="2"/>
              </a:rPr>
              <a:t>CodDisciplina</a:t>
            </a:r>
            <a:r>
              <a:rPr lang="en-US" dirty="0">
                <a:sym typeface="Wingdings" panose="05000000000000000000" pitchFamily="2" charset="2"/>
              </a:rPr>
              <a:t>)  </a:t>
            </a:r>
            <a:r>
              <a:rPr lang="en-US" dirty="0" err="1">
                <a:sym typeface="Wingdings" panose="05000000000000000000" pitchFamily="2" charset="2"/>
              </a:rPr>
              <a:t>dataininiolecionacao</a:t>
            </a:r>
            <a:endParaRPr lang="en-US" dirty="0">
              <a:sym typeface="Wingdings" panose="05000000000000000000" pitchFamily="2" charset="2"/>
            </a:endParaRPr>
          </a:p>
        </p:txBody>
      </p:sp>
      <p:sp>
        <p:nvSpPr>
          <p:cNvPr id="8" name="TextBox 7"/>
          <p:cNvSpPr txBox="1"/>
          <p:nvPr/>
        </p:nvSpPr>
        <p:spPr>
          <a:xfrm>
            <a:off x="414528" y="4554520"/>
            <a:ext cx="5237251" cy="1785104"/>
          </a:xfrm>
          <a:prstGeom prst="rect">
            <a:avLst/>
          </a:prstGeom>
          <a:noFill/>
        </p:spPr>
        <p:txBody>
          <a:bodyPr wrap="square" rtlCol="0">
            <a:spAutoFit/>
          </a:bodyPr>
          <a:lstStyle/>
          <a:p>
            <a:pPr algn="r">
              <a:spcBef>
                <a:spcPts val="600"/>
              </a:spcBef>
            </a:pPr>
            <a:r>
              <a:rPr lang="en-US" dirty="0" err="1">
                <a:solidFill>
                  <a:srgbClr val="002060"/>
                </a:solidFill>
              </a:rPr>
              <a:t>StudentNumber</a:t>
            </a:r>
            <a:r>
              <a:rPr lang="en-US" dirty="0">
                <a:solidFill>
                  <a:srgbClr val="002060"/>
                </a:solidFill>
                <a:sym typeface="Wingdings" panose="05000000000000000000" pitchFamily="2" charset="2"/>
              </a:rPr>
              <a:t> </a:t>
            </a:r>
            <a:r>
              <a:rPr lang="en-US" dirty="0" err="1">
                <a:solidFill>
                  <a:srgbClr val="002060"/>
                </a:solidFill>
                <a:sym typeface="Wingdings" panose="05000000000000000000" pitchFamily="2" charset="2"/>
              </a:rPr>
              <a:t>StudentName</a:t>
            </a:r>
            <a:r>
              <a:rPr lang="en-US" dirty="0">
                <a:solidFill>
                  <a:srgbClr val="002060"/>
                </a:solidFill>
                <a:sym typeface="Wingdings" panose="05000000000000000000" pitchFamily="2" charset="2"/>
              </a:rPr>
              <a:t>, Address</a:t>
            </a:r>
          </a:p>
          <a:p>
            <a:pPr algn="r">
              <a:spcBef>
                <a:spcPts val="600"/>
              </a:spcBef>
            </a:pPr>
            <a:r>
              <a:rPr lang="en-US" dirty="0">
                <a:solidFill>
                  <a:srgbClr val="002060"/>
                </a:solidFill>
                <a:sym typeface="Wingdings" panose="05000000000000000000" pitchFamily="2" charset="2"/>
              </a:rPr>
              <a:t>(</a:t>
            </a:r>
            <a:r>
              <a:rPr lang="en-US" dirty="0" err="1">
                <a:solidFill>
                  <a:srgbClr val="002060"/>
                </a:solidFill>
              </a:rPr>
              <a:t>StudentNumber</a:t>
            </a:r>
            <a:r>
              <a:rPr lang="en-US" dirty="0">
                <a:solidFill>
                  <a:srgbClr val="002060"/>
                </a:solidFill>
                <a:sym typeface="Wingdings" panose="05000000000000000000" pitchFamily="2" charset="2"/>
              </a:rPr>
              <a:t>, </a:t>
            </a:r>
            <a:r>
              <a:rPr lang="en-US" dirty="0" err="1">
                <a:solidFill>
                  <a:srgbClr val="002060"/>
                </a:solidFill>
                <a:sym typeface="Wingdings" panose="05000000000000000000" pitchFamily="2" charset="2"/>
              </a:rPr>
              <a:t>CourseCode</a:t>
            </a:r>
            <a:r>
              <a:rPr lang="en-US" dirty="0">
                <a:solidFill>
                  <a:srgbClr val="002060"/>
                </a:solidFill>
                <a:sym typeface="Wingdings" panose="05000000000000000000" pitchFamily="2" charset="2"/>
              </a:rPr>
              <a:t>)  Grade</a:t>
            </a:r>
          </a:p>
          <a:p>
            <a:pPr algn="r">
              <a:spcBef>
                <a:spcPts val="600"/>
              </a:spcBef>
            </a:pPr>
            <a:r>
              <a:rPr lang="en-US" dirty="0" err="1">
                <a:solidFill>
                  <a:srgbClr val="002060"/>
                </a:solidFill>
                <a:sym typeface="Wingdings" panose="05000000000000000000" pitchFamily="2" charset="2"/>
              </a:rPr>
              <a:t>TeacherNumber</a:t>
            </a:r>
            <a:r>
              <a:rPr lang="en-US" dirty="0">
                <a:solidFill>
                  <a:srgbClr val="002060"/>
                </a:solidFill>
                <a:sym typeface="Wingdings" panose="05000000000000000000" pitchFamily="2" charset="2"/>
              </a:rPr>
              <a:t>  </a:t>
            </a:r>
            <a:r>
              <a:rPr lang="en-US" dirty="0" err="1">
                <a:solidFill>
                  <a:srgbClr val="002060"/>
                </a:solidFill>
                <a:sym typeface="Wingdings" panose="05000000000000000000" pitchFamily="2" charset="2"/>
              </a:rPr>
              <a:t>DepartmentCode</a:t>
            </a:r>
            <a:endParaRPr lang="en-US" dirty="0">
              <a:solidFill>
                <a:srgbClr val="002060"/>
              </a:solidFill>
              <a:sym typeface="Wingdings" panose="05000000000000000000" pitchFamily="2" charset="2"/>
            </a:endParaRPr>
          </a:p>
          <a:p>
            <a:pPr algn="r">
              <a:spcBef>
                <a:spcPts val="600"/>
              </a:spcBef>
            </a:pPr>
            <a:r>
              <a:rPr lang="en-US" dirty="0" err="1">
                <a:solidFill>
                  <a:srgbClr val="002060"/>
                </a:solidFill>
                <a:sym typeface="Wingdings" panose="05000000000000000000" pitchFamily="2" charset="2"/>
              </a:rPr>
              <a:t>DepartmentCode</a:t>
            </a:r>
            <a:r>
              <a:rPr lang="en-US" dirty="0">
                <a:solidFill>
                  <a:srgbClr val="002060"/>
                </a:solidFill>
                <a:sym typeface="Wingdings" panose="05000000000000000000" pitchFamily="2" charset="2"/>
              </a:rPr>
              <a:t> </a:t>
            </a:r>
            <a:r>
              <a:rPr lang="en-US" dirty="0" err="1">
                <a:solidFill>
                  <a:srgbClr val="002060"/>
                </a:solidFill>
                <a:sym typeface="Wingdings" panose="05000000000000000000" pitchFamily="2" charset="2"/>
              </a:rPr>
              <a:t>DepartmentName</a:t>
            </a:r>
            <a:endParaRPr lang="en-US" dirty="0">
              <a:solidFill>
                <a:srgbClr val="002060"/>
              </a:solidFill>
              <a:sym typeface="Wingdings" panose="05000000000000000000" pitchFamily="2" charset="2"/>
            </a:endParaRPr>
          </a:p>
          <a:p>
            <a:pPr algn="r">
              <a:spcBef>
                <a:spcPts val="600"/>
              </a:spcBef>
            </a:pPr>
            <a:r>
              <a:rPr lang="en-US" dirty="0">
                <a:solidFill>
                  <a:srgbClr val="002060"/>
                </a:solidFill>
                <a:sym typeface="Wingdings" panose="05000000000000000000" pitchFamily="2" charset="2"/>
              </a:rPr>
              <a:t>(</a:t>
            </a:r>
            <a:r>
              <a:rPr lang="en-US" dirty="0" err="1">
                <a:solidFill>
                  <a:srgbClr val="002060"/>
                </a:solidFill>
                <a:sym typeface="Wingdings" panose="05000000000000000000" pitchFamily="2" charset="2"/>
              </a:rPr>
              <a:t>TeacherNumber</a:t>
            </a:r>
            <a:r>
              <a:rPr lang="en-US" dirty="0">
                <a:solidFill>
                  <a:srgbClr val="002060"/>
                </a:solidFill>
                <a:sym typeface="Wingdings" panose="05000000000000000000" pitchFamily="2" charset="2"/>
              </a:rPr>
              <a:t>, </a:t>
            </a:r>
            <a:r>
              <a:rPr lang="en-US" dirty="0" err="1">
                <a:solidFill>
                  <a:srgbClr val="002060"/>
                </a:solidFill>
                <a:sym typeface="Wingdings" panose="05000000000000000000" pitchFamily="2" charset="2"/>
              </a:rPr>
              <a:t>CourseCode</a:t>
            </a:r>
            <a:r>
              <a:rPr lang="en-US" dirty="0">
                <a:solidFill>
                  <a:srgbClr val="002060"/>
                </a:solidFill>
                <a:sym typeface="Wingdings" panose="05000000000000000000" pitchFamily="2" charset="2"/>
              </a:rPr>
              <a:t>)  </a:t>
            </a:r>
            <a:r>
              <a:rPr lang="en-US" dirty="0" err="1">
                <a:solidFill>
                  <a:srgbClr val="002060"/>
                </a:solidFill>
                <a:sym typeface="Wingdings" panose="05000000000000000000" pitchFamily="2" charset="2"/>
              </a:rPr>
              <a:t>TeachingSemester</a:t>
            </a:r>
            <a:endParaRPr lang="en-US" dirty="0">
              <a:solidFill>
                <a:srgbClr val="002060"/>
              </a:solidFill>
              <a:sym typeface="Wingdings" panose="05000000000000000000" pitchFamily="2" charset="2"/>
            </a:endParaRPr>
          </a:p>
        </p:txBody>
      </p:sp>
    </p:spTree>
    <p:extLst>
      <p:ext uri="{BB962C8B-B14F-4D97-AF65-F5344CB8AC3E}">
        <p14:creationId xmlns:p14="http://schemas.microsoft.com/office/powerpoint/2010/main" val="37407393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Diagrama de DF</a:t>
            </a:r>
          </a:p>
          <a:p>
            <a:r>
              <a:rPr lang="pt-BR" sz="2900" b="1" dirty="0">
                <a:solidFill>
                  <a:srgbClr val="C00000"/>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dirty="0">
                <a:solidFill>
                  <a:schemeClr val="bg1">
                    <a:lumMod val="65000"/>
                  </a:schemeClr>
                </a:solidFill>
              </a:rPr>
              <a:t>Regras de Integridade (domínio, identidade, referencial, aplicacional)</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FD diagram</a:t>
            </a:r>
          </a:p>
          <a:p>
            <a:r>
              <a:rPr lang="en-US" sz="2900" b="1" dirty="0">
                <a:solidFill>
                  <a:srgbClr val="7030A0"/>
                </a:solidFill>
              </a:rPr>
              <a:t>Data normalization and FD</a:t>
            </a: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dirty="0">
                <a:solidFill>
                  <a:schemeClr val="bg1">
                    <a:lumMod val="65000"/>
                  </a:schemeClr>
                </a:solidFill>
              </a:rPr>
              <a:t>Integrity Rules (domain, identity, referential, application)</a:t>
            </a:r>
          </a:p>
        </p:txBody>
      </p:sp>
    </p:spTree>
    <p:extLst>
      <p:ext uri="{BB962C8B-B14F-4D97-AF65-F5344CB8AC3E}">
        <p14:creationId xmlns:p14="http://schemas.microsoft.com/office/powerpoint/2010/main" val="406149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Formas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Normais</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Normal Forms</a:t>
            </a:r>
            <a:endParaRPr lang="lt-LT" b="1" i="1" dirty="0">
              <a:solidFill>
                <a:schemeClr val="tx1">
                  <a:lumMod val="75000"/>
                  <a:lumOff val="25000"/>
                </a:schemeClr>
              </a:solidFill>
              <a:latin typeface="Trebuchet MS" panose="020B0603020202020204" pitchFamily="34" charset="0"/>
            </a:endParaRPr>
          </a:p>
        </p:txBody>
      </p:sp>
      <p:grpSp>
        <p:nvGrpSpPr>
          <p:cNvPr id="13" name="Group 12"/>
          <p:cNvGrpSpPr/>
          <p:nvPr/>
        </p:nvGrpSpPr>
        <p:grpSpPr>
          <a:xfrm>
            <a:off x="6066391" y="2576369"/>
            <a:ext cx="4711338" cy="2691322"/>
            <a:chOff x="4310743" y="1572768"/>
            <a:chExt cx="4711338" cy="2691322"/>
          </a:xfrm>
        </p:grpSpPr>
        <p:cxnSp>
          <p:nvCxnSpPr>
            <p:cNvPr id="14" name="Straight Arrow Connector 13"/>
            <p:cNvCxnSpPr/>
            <p:nvPr/>
          </p:nvCxnSpPr>
          <p:spPr>
            <a:xfrm flipH="1">
              <a:off x="4310743" y="1572768"/>
              <a:ext cx="5225" cy="2691322"/>
            </a:xfrm>
            <a:prstGeom prst="straightConnector1">
              <a:avLst/>
            </a:prstGeom>
            <a:ln w="76200">
              <a:solidFill>
                <a:srgbClr val="002060"/>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39715" y="1948933"/>
              <a:ext cx="4282366" cy="1938992"/>
            </a:xfrm>
            <a:prstGeom prst="rect">
              <a:avLst/>
            </a:prstGeom>
          </p:spPr>
          <p:txBody>
            <a:bodyPr wrap="square">
              <a:spAutoFit/>
            </a:bodyPr>
            <a:lstStyle/>
            <a:p>
              <a:r>
                <a:rPr lang="en-US" sz="2400" dirty="0" err="1">
                  <a:solidFill>
                    <a:srgbClr val="002060"/>
                  </a:solidFill>
                </a:rPr>
                <a:t>Menor</a:t>
              </a:r>
              <a:r>
                <a:rPr lang="en-US" sz="2400" dirty="0">
                  <a:solidFill>
                    <a:srgbClr val="002060"/>
                  </a:solidFill>
                </a:rPr>
                <a:t> </a:t>
              </a:r>
              <a:r>
                <a:rPr lang="en-US" sz="2400" dirty="0" err="1">
                  <a:solidFill>
                    <a:srgbClr val="002060"/>
                  </a:solidFill>
                </a:rPr>
                <a:t>redundância</a:t>
              </a:r>
              <a:r>
                <a:rPr lang="en-US" sz="2400" dirty="0">
                  <a:solidFill>
                    <a:srgbClr val="002060"/>
                  </a:solidFill>
                </a:rPr>
                <a:t>; </a:t>
              </a:r>
              <a:r>
                <a:rPr lang="en-US" sz="2400" dirty="0" err="1">
                  <a:solidFill>
                    <a:srgbClr val="002060"/>
                  </a:solidFill>
                </a:rPr>
                <a:t>mais</a:t>
              </a:r>
              <a:r>
                <a:rPr lang="en-US" sz="2400" dirty="0">
                  <a:solidFill>
                    <a:srgbClr val="002060"/>
                  </a:solidFill>
                </a:rPr>
                <a:t> </a:t>
              </a:r>
              <a:r>
                <a:rPr lang="en-US" sz="2400" dirty="0" err="1">
                  <a:solidFill>
                    <a:srgbClr val="002060"/>
                  </a:solidFill>
                </a:rPr>
                <a:t>tabelas</a:t>
              </a:r>
              <a:r>
                <a:rPr lang="en-US" sz="2400" dirty="0">
                  <a:solidFill>
                    <a:srgbClr val="002060"/>
                  </a:solidFill>
                </a:rPr>
                <a:t>, </a:t>
              </a:r>
              <a:r>
                <a:rPr lang="en-US" sz="2400" dirty="0" err="1">
                  <a:solidFill>
                    <a:srgbClr val="002060"/>
                  </a:solidFill>
                </a:rPr>
                <a:t>mais</a:t>
              </a:r>
              <a:r>
                <a:rPr lang="en-US" sz="2400" dirty="0">
                  <a:solidFill>
                    <a:srgbClr val="002060"/>
                  </a:solidFill>
                </a:rPr>
                <a:t> joins</a:t>
              </a:r>
            </a:p>
            <a:p>
              <a:endParaRPr lang="en-US" sz="2400" dirty="0"/>
            </a:p>
            <a:p>
              <a:r>
                <a:rPr lang="en-US" sz="2400" i="1" dirty="0">
                  <a:solidFill>
                    <a:schemeClr val="tx1">
                      <a:lumMod val="75000"/>
                      <a:lumOff val="25000"/>
                    </a:schemeClr>
                  </a:solidFill>
                </a:rPr>
                <a:t>Less redundancy; more tables, more joins</a:t>
              </a: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72" y="2097993"/>
            <a:ext cx="4448175" cy="3648075"/>
          </a:xfrm>
          <a:prstGeom prst="rect">
            <a:avLst/>
          </a:prstGeom>
        </p:spPr>
      </p:pic>
      <p:sp>
        <p:nvSpPr>
          <p:cNvPr id="6" name="Oval 5"/>
          <p:cNvSpPr/>
          <p:nvPr/>
        </p:nvSpPr>
        <p:spPr>
          <a:xfrm>
            <a:off x="2133600" y="1816608"/>
            <a:ext cx="3767328" cy="1938528"/>
          </a:xfrm>
          <a:prstGeom prst="ellipse">
            <a:avLst/>
          </a:prstGeom>
          <a:solidFill>
            <a:srgbClr val="FFC000">
              <a:alpha val="30000"/>
            </a:srgbClr>
          </a:solid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627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99"/>
            <a:ext cx="4511040" cy="1325563"/>
          </a:xfrm>
        </p:spPr>
        <p:txBody>
          <a:bodyPr>
            <a:normAutofit/>
          </a:bodyPr>
          <a:lstStyle/>
          <a:p>
            <a:r>
              <a:rPr lang="en-US" sz="3200" b="1" dirty="0" err="1">
                <a:solidFill>
                  <a:srgbClr val="B38808"/>
                </a:solidFill>
                <a:latin typeface="Trebuchet MS" panose="020B0603020202020204" pitchFamily="34" charset="0"/>
              </a:rPr>
              <a:t>Normalização</a:t>
            </a:r>
            <a:br>
              <a:rPr lang="en-US" sz="3200" b="1" dirty="0">
                <a:solidFill>
                  <a:srgbClr val="B38808"/>
                </a:solidFill>
                <a:latin typeface="Trebuchet MS" panose="020B0603020202020204" pitchFamily="34" charset="0"/>
              </a:rPr>
            </a:br>
            <a:r>
              <a:rPr lang="en-US" sz="3200" b="1" i="1" dirty="0">
                <a:solidFill>
                  <a:schemeClr val="tx1">
                    <a:lumMod val="75000"/>
                    <a:lumOff val="25000"/>
                  </a:schemeClr>
                </a:solidFill>
                <a:latin typeface="Trebuchet MS" panose="020B0603020202020204" pitchFamily="34" charset="0"/>
              </a:rPr>
              <a:t>Data normalization</a:t>
            </a:r>
            <a:endParaRPr lang="lt-LT" sz="3200" b="1" i="1" dirty="0">
              <a:solidFill>
                <a:schemeClr val="tx1">
                  <a:lumMod val="75000"/>
                  <a:lumOff val="25000"/>
                </a:schemeClr>
              </a:solidFill>
              <a:latin typeface="Trebuchet MS" panose="020B0603020202020204" pitchFamily="34" charset="0"/>
            </a:endParaRPr>
          </a:p>
        </p:txBody>
      </p:sp>
      <p:sp>
        <p:nvSpPr>
          <p:cNvPr id="3" name="TextBox 2"/>
          <p:cNvSpPr txBox="1"/>
          <p:nvPr/>
        </p:nvSpPr>
        <p:spPr>
          <a:xfrm>
            <a:off x="8098536" y="198276"/>
            <a:ext cx="3928872" cy="584775"/>
          </a:xfrm>
          <a:prstGeom prst="rect">
            <a:avLst/>
          </a:prstGeom>
          <a:solidFill>
            <a:schemeClr val="bg1">
              <a:lumMod val="85000"/>
            </a:schemeClr>
          </a:solidFill>
          <a:ln>
            <a:solidFill>
              <a:schemeClr val="tx1"/>
            </a:solidFill>
          </a:ln>
        </p:spPr>
        <p:txBody>
          <a:bodyPr wrap="square" rtlCol="0">
            <a:spAutoFit/>
          </a:bodyPr>
          <a:lstStyle/>
          <a:p>
            <a:r>
              <a:rPr lang="en-US" sz="1600" dirty="0"/>
              <a:t>Set of tables, each one described by a set of attributes (schema)</a:t>
            </a:r>
          </a:p>
        </p:txBody>
      </p:sp>
      <p:sp>
        <p:nvSpPr>
          <p:cNvPr id="5" name="TextBox 4"/>
          <p:cNvSpPr txBox="1"/>
          <p:nvPr/>
        </p:nvSpPr>
        <p:spPr>
          <a:xfrm>
            <a:off x="4841839" y="597932"/>
            <a:ext cx="2177647" cy="830997"/>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Identify its </a:t>
            </a:r>
            <a:r>
              <a:rPr lang="en-US" sz="1600" b="1" dirty="0"/>
              <a:t>primary key</a:t>
            </a:r>
            <a:r>
              <a:rPr lang="en-US" sz="1600" dirty="0"/>
              <a:t>:</a:t>
            </a:r>
          </a:p>
          <a:p>
            <a:pPr marL="341313" indent="-171450">
              <a:buFont typeface="Arial" panose="020B0604020202020204" pitchFamily="34" charset="0"/>
              <a:buChar char="•"/>
            </a:pPr>
            <a:r>
              <a:rPr lang="en-US" sz="1600" dirty="0"/>
              <a:t>Armstrong axioms</a:t>
            </a:r>
          </a:p>
          <a:p>
            <a:pPr marL="341313" indent="-171450">
              <a:buFont typeface="Arial" panose="020B0604020202020204" pitchFamily="34" charset="0"/>
              <a:buChar char="•"/>
            </a:pPr>
            <a:r>
              <a:rPr lang="en-US" sz="1600" dirty="0"/>
              <a:t>Domain semantics</a:t>
            </a:r>
          </a:p>
        </p:txBody>
      </p:sp>
      <p:sp>
        <p:nvSpPr>
          <p:cNvPr id="8" name="TextBox 7"/>
          <p:cNvSpPr txBox="1"/>
          <p:nvPr/>
        </p:nvSpPr>
        <p:spPr>
          <a:xfrm>
            <a:off x="8098536" y="1286244"/>
            <a:ext cx="3928872" cy="830997"/>
          </a:xfrm>
          <a:prstGeom prst="rect">
            <a:avLst/>
          </a:prstGeom>
          <a:solidFill>
            <a:schemeClr val="bg1">
              <a:lumMod val="85000"/>
            </a:schemeClr>
          </a:solidFill>
          <a:ln>
            <a:solidFill>
              <a:schemeClr val="tx1"/>
            </a:solidFill>
          </a:ln>
        </p:spPr>
        <p:txBody>
          <a:bodyPr wrap="square" rtlCol="0">
            <a:spAutoFit/>
          </a:bodyPr>
          <a:lstStyle/>
          <a:p>
            <a:r>
              <a:rPr lang="en-US" sz="1600" dirty="0"/>
              <a:t>Schema with primary keys identified. Some attributes might be relations, collections, sets, lists</a:t>
            </a:r>
          </a:p>
        </p:txBody>
      </p:sp>
      <p:sp>
        <p:nvSpPr>
          <p:cNvPr id="10" name="TextBox 9"/>
          <p:cNvSpPr txBox="1"/>
          <p:nvPr/>
        </p:nvSpPr>
        <p:spPr>
          <a:xfrm>
            <a:off x="182880" y="2175445"/>
            <a:ext cx="6805957" cy="830997"/>
          </a:xfrm>
          <a:prstGeom prst="rect">
            <a:avLst/>
          </a:prstGeom>
          <a:solidFill>
            <a:schemeClr val="accent5">
              <a:lumMod val="20000"/>
              <a:lumOff val="80000"/>
            </a:schemeClr>
          </a:solidFill>
          <a:ln>
            <a:solidFill>
              <a:srgbClr val="002060"/>
            </a:solidFill>
          </a:ln>
        </p:spPr>
        <p:txBody>
          <a:bodyPr wrap="square" rtlCol="0">
            <a:spAutoFit/>
          </a:bodyPr>
          <a:lstStyle/>
          <a:p>
            <a:r>
              <a:rPr lang="en-US" sz="1600" dirty="0"/>
              <a:t>Map all attributes to </a:t>
            </a:r>
            <a:r>
              <a:rPr lang="en-US" sz="1600" b="1" dirty="0"/>
              <a:t>scalar datatypes</a:t>
            </a:r>
            <a:r>
              <a:rPr lang="en-US" sz="1600" dirty="0"/>
              <a:t>; no attribute has relations as its instances.</a:t>
            </a:r>
          </a:p>
          <a:p>
            <a:r>
              <a:rPr lang="en-US" sz="1600" dirty="0"/>
              <a:t>Convert attributes represented by relations, collections, sets, lists, arrays to scalar/single-element/</a:t>
            </a:r>
            <a:r>
              <a:rPr lang="en-US" sz="1600" dirty="0" err="1"/>
              <a:t>nondecomposable</a:t>
            </a:r>
            <a:r>
              <a:rPr lang="en-US" sz="1600" dirty="0"/>
              <a:t> forms</a:t>
            </a:r>
          </a:p>
        </p:txBody>
      </p:sp>
      <p:sp>
        <p:nvSpPr>
          <p:cNvPr id="11" name="TextBox 10"/>
          <p:cNvSpPr txBox="1"/>
          <p:nvPr/>
        </p:nvSpPr>
        <p:spPr>
          <a:xfrm>
            <a:off x="8098536" y="3135063"/>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1NF</a:t>
            </a:r>
          </a:p>
        </p:txBody>
      </p:sp>
      <p:sp>
        <p:nvSpPr>
          <p:cNvPr id="12" name="TextBox 11"/>
          <p:cNvSpPr txBox="1"/>
          <p:nvPr/>
        </p:nvSpPr>
        <p:spPr>
          <a:xfrm>
            <a:off x="5282601" y="3595497"/>
            <a:ext cx="1729063"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Remove </a:t>
            </a:r>
            <a:r>
              <a:rPr lang="en-US" sz="1600" b="1" dirty="0"/>
              <a:t>Partial FD</a:t>
            </a:r>
          </a:p>
        </p:txBody>
      </p:sp>
      <p:sp>
        <p:nvSpPr>
          <p:cNvPr id="13" name="TextBox 12"/>
          <p:cNvSpPr txBox="1"/>
          <p:nvPr/>
        </p:nvSpPr>
        <p:spPr>
          <a:xfrm>
            <a:off x="8098536" y="4081482"/>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2NF</a:t>
            </a:r>
          </a:p>
        </p:txBody>
      </p:sp>
      <p:sp>
        <p:nvSpPr>
          <p:cNvPr id="14" name="TextBox 13"/>
          <p:cNvSpPr txBox="1"/>
          <p:nvPr/>
        </p:nvSpPr>
        <p:spPr>
          <a:xfrm>
            <a:off x="5018169" y="4544453"/>
            <a:ext cx="1999906"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Remove </a:t>
            </a:r>
            <a:r>
              <a:rPr lang="en-US" sz="1600" b="1" dirty="0"/>
              <a:t>Transitive FD</a:t>
            </a:r>
          </a:p>
        </p:txBody>
      </p:sp>
      <p:sp>
        <p:nvSpPr>
          <p:cNvPr id="15" name="TextBox 14"/>
          <p:cNvSpPr txBox="1"/>
          <p:nvPr/>
        </p:nvSpPr>
        <p:spPr>
          <a:xfrm>
            <a:off x="8098536" y="502790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3NF</a:t>
            </a:r>
          </a:p>
        </p:txBody>
      </p:sp>
      <p:sp>
        <p:nvSpPr>
          <p:cNvPr id="16" name="TextBox 15"/>
          <p:cNvSpPr txBox="1"/>
          <p:nvPr/>
        </p:nvSpPr>
        <p:spPr>
          <a:xfrm>
            <a:off x="2820067" y="5571633"/>
            <a:ext cx="4238596"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Remove FD </a:t>
            </a:r>
            <a:r>
              <a:rPr lang="en-US" sz="1600" b="1" dirty="0"/>
              <a:t>non-key-attributes </a:t>
            </a:r>
            <a:r>
              <a:rPr lang="en-US" sz="1600" b="1" dirty="0">
                <a:sym typeface="Wingdings" panose="05000000000000000000" pitchFamily="2" charset="2"/>
              </a:rPr>
              <a:t> key-attributes</a:t>
            </a:r>
            <a:endParaRPr lang="en-US" sz="1600" b="1" dirty="0"/>
          </a:p>
        </p:txBody>
      </p:sp>
      <p:sp>
        <p:nvSpPr>
          <p:cNvPr id="17" name="TextBox 16"/>
          <p:cNvSpPr txBox="1"/>
          <p:nvPr/>
        </p:nvSpPr>
        <p:spPr>
          <a:xfrm>
            <a:off x="8098536" y="615235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BCNF</a:t>
            </a:r>
          </a:p>
        </p:txBody>
      </p:sp>
      <p:cxnSp>
        <p:nvCxnSpPr>
          <p:cNvPr id="19" name="Straight Arrow Connector 18"/>
          <p:cNvCxnSpPr>
            <a:stCxn id="3" idx="2"/>
            <a:endCxn id="8" idx="0"/>
          </p:cNvCxnSpPr>
          <p:nvPr/>
        </p:nvCxnSpPr>
        <p:spPr>
          <a:xfrm>
            <a:off x="10062972" y="783051"/>
            <a:ext cx="0" cy="50319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1" idx="0"/>
          </p:cNvCxnSpPr>
          <p:nvPr/>
        </p:nvCxnSpPr>
        <p:spPr>
          <a:xfrm>
            <a:off x="10062972" y="2117241"/>
            <a:ext cx="0" cy="1017822"/>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3" idx="0"/>
          </p:cNvCxnSpPr>
          <p:nvPr/>
        </p:nvCxnSpPr>
        <p:spPr>
          <a:xfrm>
            <a:off x="10062972" y="3473617"/>
            <a:ext cx="0" cy="60786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5" idx="0"/>
          </p:cNvCxnSpPr>
          <p:nvPr/>
        </p:nvCxnSpPr>
        <p:spPr>
          <a:xfrm>
            <a:off x="10062972" y="4420036"/>
            <a:ext cx="0" cy="60786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7" idx="0"/>
          </p:cNvCxnSpPr>
          <p:nvPr/>
        </p:nvCxnSpPr>
        <p:spPr>
          <a:xfrm>
            <a:off x="10062972" y="5366454"/>
            <a:ext cx="0" cy="785896"/>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3"/>
          </p:cNvCxnSpPr>
          <p:nvPr/>
        </p:nvCxnSpPr>
        <p:spPr>
          <a:xfrm>
            <a:off x="7019486" y="1013431"/>
            <a:ext cx="304348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p:cNvCxnSpPr>
          <p:nvPr/>
        </p:nvCxnSpPr>
        <p:spPr>
          <a:xfrm>
            <a:off x="6988837" y="2590944"/>
            <a:ext cx="3138791" cy="18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3"/>
          </p:cNvCxnSpPr>
          <p:nvPr/>
        </p:nvCxnSpPr>
        <p:spPr>
          <a:xfrm flipV="1">
            <a:off x="7011664" y="3755136"/>
            <a:ext cx="3051308" cy="963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3"/>
          </p:cNvCxnSpPr>
          <p:nvPr/>
        </p:nvCxnSpPr>
        <p:spPr>
          <a:xfrm flipV="1">
            <a:off x="7018075" y="4705506"/>
            <a:ext cx="3044897" cy="822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6" idx="3"/>
          </p:cNvCxnSpPr>
          <p:nvPr/>
        </p:nvCxnSpPr>
        <p:spPr>
          <a:xfrm>
            <a:off x="7058663" y="5740910"/>
            <a:ext cx="3068965" cy="61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89967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dirty="0">
                <a:solidFill>
                  <a:srgbClr val="C00000"/>
                </a:solidFill>
              </a:rPr>
              <a:t>Normalização revista</a:t>
            </a:r>
          </a:p>
          <a:p>
            <a:r>
              <a:rPr lang="pt-BR" dirty="0">
                <a:solidFill>
                  <a:srgbClr val="C00000"/>
                </a:solidFill>
              </a:rPr>
              <a:t>Dependências Funcionais. Diagrama de DF</a:t>
            </a:r>
          </a:p>
          <a:p>
            <a:r>
              <a:rPr lang="pt-BR" dirty="0">
                <a:solidFill>
                  <a:srgbClr val="C00000"/>
                </a:solidFill>
              </a:rPr>
              <a:t>Normalização e DF</a:t>
            </a:r>
          </a:p>
          <a:p>
            <a:r>
              <a:rPr lang="pt-BR" dirty="0">
                <a:solidFill>
                  <a:srgbClr val="C00000"/>
                </a:solidFill>
              </a:rPr>
              <a:t>Axiomas de Armstrong</a:t>
            </a:r>
          </a:p>
          <a:p>
            <a:r>
              <a:rPr lang="pt-BR" dirty="0">
                <a:solidFill>
                  <a:srgbClr val="C00000"/>
                </a:solidFill>
              </a:rPr>
              <a:t>Inferência da chave primária</a:t>
            </a:r>
          </a:p>
          <a:p>
            <a:r>
              <a:rPr lang="pt-BR" dirty="0">
                <a:solidFill>
                  <a:srgbClr val="C00000"/>
                </a:solidFill>
              </a:rPr>
              <a:t>Regras de Integridade (domínio, identidade, referencial, aplicacional)</a:t>
            </a:r>
            <a:endParaRPr lang="en-US" dirty="0">
              <a:solidFill>
                <a:srgbClr val="C00000"/>
              </a:solidFill>
            </a:endParaRPr>
          </a:p>
        </p:txBody>
      </p:sp>
      <p:sp>
        <p:nvSpPr>
          <p:cNvPr id="4" name="Content Placeholder 3"/>
          <p:cNvSpPr>
            <a:spLocks noGrp="1"/>
          </p:cNvSpPr>
          <p:nvPr>
            <p:ph sz="half" idx="2"/>
          </p:nvPr>
        </p:nvSpPr>
        <p:spPr>
          <a:effectLst/>
        </p:spPr>
        <p:txBody>
          <a:bodyPr>
            <a:normAutofit/>
          </a:bodyPr>
          <a:lstStyle/>
          <a:p>
            <a:r>
              <a:rPr lang="en-US" dirty="0">
                <a:solidFill>
                  <a:srgbClr val="7030A0"/>
                </a:solidFill>
              </a:rPr>
              <a:t>Revisited data normalization</a:t>
            </a:r>
          </a:p>
          <a:p>
            <a:r>
              <a:rPr lang="en-US" dirty="0">
                <a:solidFill>
                  <a:srgbClr val="7030A0"/>
                </a:solidFill>
              </a:rPr>
              <a:t>Functional Dependencies. FD diagram</a:t>
            </a:r>
          </a:p>
          <a:p>
            <a:r>
              <a:rPr lang="en-US" dirty="0">
                <a:solidFill>
                  <a:srgbClr val="7030A0"/>
                </a:solidFill>
              </a:rPr>
              <a:t>Data normalization and FD</a:t>
            </a:r>
          </a:p>
          <a:p>
            <a:r>
              <a:rPr lang="en-US" dirty="0">
                <a:solidFill>
                  <a:srgbClr val="7030A0"/>
                </a:solidFill>
              </a:rPr>
              <a:t>Armstrong's Axioms</a:t>
            </a:r>
          </a:p>
          <a:p>
            <a:r>
              <a:rPr lang="en-US" dirty="0">
                <a:solidFill>
                  <a:srgbClr val="7030A0"/>
                </a:solidFill>
              </a:rPr>
              <a:t>Primary key disclosure</a:t>
            </a:r>
          </a:p>
          <a:p>
            <a:r>
              <a:rPr lang="en-US" dirty="0">
                <a:solidFill>
                  <a:srgbClr val="7030A0"/>
                </a:solidFill>
              </a:rPr>
              <a:t>Integrity Rules (domain, identity, referential, application)</a:t>
            </a:r>
          </a:p>
        </p:txBody>
      </p:sp>
    </p:spTree>
    <p:extLst>
      <p:ext uri="{BB962C8B-B14F-4D97-AF65-F5344CB8AC3E}">
        <p14:creationId xmlns:p14="http://schemas.microsoft.com/office/powerpoint/2010/main" val="125420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1FN</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1NF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351338"/>
          </a:xfrm>
          <a:solidFill>
            <a:schemeClr val="accent5">
              <a:lumMod val="20000"/>
              <a:lumOff val="80000"/>
            </a:schemeClr>
          </a:solidFill>
          <a:ln>
            <a:solidFill>
              <a:srgbClr val="002060"/>
            </a:solidFill>
          </a:ln>
        </p:spPr>
        <p:txBody>
          <a:bodyPr>
            <a:noAutofit/>
          </a:bodyPr>
          <a:lstStyle/>
          <a:p>
            <a:r>
              <a:rPr lang="pt-BR" dirty="0">
                <a:solidFill>
                  <a:srgbClr val="002060"/>
                </a:solidFill>
              </a:rPr>
              <a:t>Uma relação está na 1FN se:</a:t>
            </a:r>
          </a:p>
          <a:p>
            <a:pPr lvl="1"/>
            <a:r>
              <a:rPr lang="pt-BR" dirty="0">
                <a:solidFill>
                  <a:srgbClr val="002060"/>
                </a:solidFill>
              </a:rPr>
              <a:t>A </a:t>
            </a:r>
            <a:r>
              <a:rPr lang="pt-BR" b="1" dirty="0">
                <a:solidFill>
                  <a:srgbClr val="002060"/>
                </a:solidFill>
              </a:rPr>
              <a:t>chave primária</a:t>
            </a:r>
            <a:r>
              <a:rPr lang="pt-BR" dirty="0">
                <a:solidFill>
                  <a:srgbClr val="002060"/>
                </a:solidFill>
              </a:rPr>
              <a:t> está definida</a:t>
            </a:r>
          </a:p>
          <a:p>
            <a:pPr lvl="1"/>
            <a:r>
              <a:rPr lang="pt-BR" dirty="0">
                <a:solidFill>
                  <a:srgbClr val="002060"/>
                </a:solidFill>
              </a:rPr>
              <a:t>Todos os atributos estão definidos em domínios que contêm apenas valores </a:t>
            </a:r>
            <a:r>
              <a:rPr lang="pt-BR" b="1" dirty="0">
                <a:solidFill>
                  <a:srgbClr val="002060"/>
                </a:solidFill>
              </a:rPr>
              <a:t>escalares/atómicos</a:t>
            </a:r>
            <a:r>
              <a:rPr lang="pt-BR" dirty="0">
                <a:solidFill>
                  <a:srgbClr val="002060"/>
                </a:solidFill>
              </a:rPr>
              <a:t>, isto é, nenhum atributo pode ser instanciado com uma relação ou coleções de valores</a:t>
            </a:r>
          </a:p>
          <a:p>
            <a:r>
              <a:rPr lang="pt-BR" dirty="0">
                <a:solidFill>
                  <a:srgbClr val="002060"/>
                </a:solidFill>
              </a:rPr>
              <a:t>Todos os atributos são escalares e dependem funcionalmente da chave primária</a:t>
            </a:r>
          </a:p>
        </p:txBody>
      </p:sp>
      <p:sp>
        <p:nvSpPr>
          <p:cNvPr id="5" name="Content Placeholder 2"/>
          <p:cNvSpPr txBox="1">
            <a:spLocks/>
          </p:cNvSpPr>
          <p:nvPr/>
        </p:nvSpPr>
        <p:spPr>
          <a:xfrm>
            <a:off x="6281928" y="1980214"/>
            <a:ext cx="5660136" cy="435133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1FN if:</a:t>
            </a:r>
          </a:p>
          <a:p>
            <a:pPr lvl="1"/>
            <a:r>
              <a:rPr lang="en-US" dirty="0">
                <a:solidFill>
                  <a:schemeClr val="tx1">
                    <a:lumMod val="75000"/>
                    <a:lumOff val="25000"/>
                  </a:schemeClr>
                </a:solidFill>
              </a:rPr>
              <a:t>The </a:t>
            </a:r>
            <a:r>
              <a:rPr lang="en-US" b="1" dirty="0">
                <a:solidFill>
                  <a:schemeClr val="tx1">
                    <a:lumMod val="75000"/>
                    <a:lumOff val="25000"/>
                  </a:schemeClr>
                </a:solidFill>
              </a:rPr>
              <a:t>Primary Key </a:t>
            </a:r>
            <a:r>
              <a:rPr lang="en-US" dirty="0">
                <a:solidFill>
                  <a:schemeClr val="tx1">
                    <a:lumMod val="75000"/>
                    <a:lumOff val="25000"/>
                  </a:schemeClr>
                </a:solidFill>
              </a:rPr>
              <a:t>is defined</a:t>
            </a:r>
          </a:p>
          <a:p>
            <a:pPr lvl="1"/>
            <a:r>
              <a:rPr lang="en-US" dirty="0">
                <a:solidFill>
                  <a:schemeClr val="tx1">
                    <a:lumMod val="75000"/>
                    <a:lumOff val="25000"/>
                  </a:schemeClr>
                </a:solidFill>
              </a:rPr>
              <a:t>All attributes are defined in domains that contain only </a:t>
            </a:r>
            <a:r>
              <a:rPr lang="en-US" b="1" dirty="0">
                <a:solidFill>
                  <a:schemeClr val="tx1">
                    <a:lumMod val="75000"/>
                    <a:lumOff val="25000"/>
                  </a:schemeClr>
                </a:solidFill>
              </a:rPr>
              <a:t>scalar/atomic</a:t>
            </a:r>
            <a:r>
              <a:rPr lang="en-US" dirty="0">
                <a:solidFill>
                  <a:schemeClr val="tx1">
                    <a:lumMod val="75000"/>
                    <a:lumOff val="25000"/>
                  </a:schemeClr>
                </a:solidFill>
              </a:rPr>
              <a:t> values, i.e., no attributes can be instantiated with a relation or collections of values</a:t>
            </a:r>
          </a:p>
          <a:p>
            <a:r>
              <a:rPr lang="en-US" dirty="0">
                <a:solidFill>
                  <a:schemeClr val="tx1">
                    <a:lumMod val="75000"/>
                    <a:lumOff val="25000"/>
                  </a:schemeClr>
                </a:solidFill>
              </a:rPr>
              <a:t>All attributes are scalar and functionally dependent on the primary key</a:t>
            </a:r>
            <a:endParaRPr lang="pt-BR" dirty="0">
              <a:solidFill>
                <a:schemeClr val="tx1">
                  <a:lumMod val="75000"/>
                  <a:lumOff val="25000"/>
                </a:schemeClr>
              </a:solidFill>
            </a:endParaRPr>
          </a:p>
        </p:txBody>
      </p:sp>
    </p:spTree>
    <p:extLst>
      <p:ext uri="{BB962C8B-B14F-4D97-AF65-F5344CB8AC3E}">
        <p14:creationId xmlns:p14="http://schemas.microsoft.com/office/powerpoint/2010/main" val="14443950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2FN</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2NF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351338"/>
          </a:xfrm>
          <a:solidFill>
            <a:schemeClr val="accent5">
              <a:lumMod val="20000"/>
              <a:lumOff val="80000"/>
            </a:schemeClr>
          </a:solidFill>
          <a:ln>
            <a:solidFill>
              <a:srgbClr val="002060"/>
            </a:solidFill>
          </a:ln>
        </p:spPr>
        <p:txBody>
          <a:bodyPr>
            <a:noAutofit/>
          </a:bodyPr>
          <a:lstStyle/>
          <a:p>
            <a:r>
              <a:rPr lang="pt-BR" sz="2400" dirty="0">
                <a:solidFill>
                  <a:srgbClr val="002060"/>
                </a:solidFill>
              </a:rPr>
              <a:t>Uma relação está na 2FN se:</a:t>
            </a:r>
          </a:p>
          <a:p>
            <a:pPr lvl="1"/>
            <a:r>
              <a:rPr lang="pt-BR" sz="2000" dirty="0">
                <a:solidFill>
                  <a:srgbClr val="002060"/>
                </a:solidFill>
              </a:rPr>
              <a:t>Estiver na </a:t>
            </a:r>
            <a:r>
              <a:rPr lang="pt-BR" sz="2000" b="1" dirty="0">
                <a:solidFill>
                  <a:srgbClr val="002060"/>
                </a:solidFill>
              </a:rPr>
              <a:t>1FN</a:t>
            </a:r>
            <a:r>
              <a:rPr lang="pt-BR" sz="2000" dirty="0">
                <a:solidFill>
                  <a:srgbClr val="002060"/>
                </a:solidFill>
              </a:rPr>
              <a:t> – as FN são cumulativas!</a:t>
            </a:r>
          </a:p>
          <a:p>
            <a:pPr lvl="1"/>
            <a:r>
              <a:rPr lang="pt-BR" sz="2000" dirty="0">
                <a:solidFill>
                  <a:srgbClr val="002060"/>
                </a:solidFill>
              </a:rPr>
              <a:t>Cada atributo não chave depende funcionalmente da totalidade da chave</a:t>
            </a:r>
          </a:p>
          <a:p>
            <a:pPr lvl="1"/>
            <a:r>
              <a:rPr lang="pt-BR" sz="2000" b="1" dirty="0">
                <a:solidFill>
                  <a:srgbClr val="002060"/>
                </a:solidFill>
              </a:rPr>
              <a:t>Não existem DF Parciais da chave</a:t>
            </a:r>
          </a:p>
          <a:p>
            <a:r>
              <a:rPr lang="pt-BR" sz="2400" dirty="0">
                <a:solidFill>
                  <a:srgbClr val="002060"/>
                </a:solidFill>
              </a:rPr>
              <a:t>Todos os atributos que não pertencem à chave dependem funcionalmente da chave no seu conjunto e não dependem de nenhum dos seus elementos ou subconjuntos tomados isoladamente, não existem DF Parciais da chave</a:t>
            </a:r>
          </a:p>
        </p:txBody>
      </p:sp>
      <p:sp>
        <p:nvSpPr>
          <p:cNvPr id="5" name="Content Placeholder 2"/>
          <p:cNvSpPr txBox="1">
            <a:spLocks/>
          </p:cNvSpPr>
          <p:nvPr/>
        </p:nvSpPr>
        <p:spPr>
          <a:xfrm>
            <a:off x="6281928" y="1980214"/>
            <a:ext cx="5660136" cy="435133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2NF if:</a:t>
            </a:r>
          </a:p>
          <a:p>
            <a:pPr lvl="1"/>
            <a:r>
              <a:rPr lang="en-US" dirty="0">
                <a:solidFill>
                  <a:schemeClr val="tx1">
                    <a:lumMod val="75000"/>
                    <a:lumOff val="25000"/>
                  </a:schemeClr>
                </a:solidFill>
              </a:rPr>
              <a:t>It is in </a:t>
            </a:r>
            <a:r>
              <a:rPr lang="en-US" b="1" dirty="0">
                <a:solidFill>
                  <a:schemeClr val="tx1">
                    <a:lumMod val="75000"/>
                    <a:lumOff val="25000"/>
                  </a:schemeClr>
                </a:solidFill>
              </a:rPr>
              <a:t>1NF</a:t>
            </a:r>
            <a:r>
              <a:rPr lang="en-US" dirty="0">
                <a:solidFill>
                  <a:schemeClr val="tx1">
                    <a:lumMod val="75000"/>
                    <a:lumOff val="25000"/>
                  </a:schemeClr>
                </a:solidFill>
              </a:rPr>
              <a:t> – NFs are cumulative!</a:t>
            </a:r>
          </a:p>
          <a:p>
            <a:pPr lvl="1"/>
            <a:r>
              <a:rPr lang="en-US" dirty="0">
                <a:solidFill>
                  <a:schemeClr val="tx1">
                    <a:lumMod val="75000"/>
                    <a:lumOff val="25000"/>
                  </a:schemeClr>
                </a:solidFill>
              </a:rPr>
              <a:t>Each non-key attribute functionally depends on the entirety of the key.</a:t>
            </a:r>
          </a:p>
          <a:p>
            <a:pPr lvl="1"/>
            <a:r>
              <a:rPr lang="en-US" dirty="0">
                <a:solidFill>
                  <a:schemeClr val="tx1">
                    <a:lumMod val="75000"/>
                    <a:lumOff val="25000"/>
                  </a:schemeClr>
                </a:solidFill>
              </a:rPr>
              <a:t>There are </a:t>
            </a:r>
            <a:r>
              <a:rPr lang="en-US" b="1" dirty="0">
                <a:solidFill>
                  <a:schemeClr val="tx1">
                    <a:lumMod val="75000"/>
                    <a:lumOff val="25000"/>
                  </a:schemeClr>
                </a:solidFill>
              </a:rPr>
              <a:t>no Partial FDs of the key</a:t>
            </a:r>
          </a:p>
          <a:p>
            <a:r>
              <a:rPr lang="en-US" dirty="0">
                <a:solidFill>
                  <a:schemeClr val="tx1">
                    <a:lumMod val="75000"/>
                    <a:lumOff val="25000"/>
                  </a:schemeClr>
                </a:solidFill>
              </a:rPr>
              <a:t>All attributes that do not belong to the key functionally depend on the key as a whole and do not depend on any of its elements or subsets taken separately, there are no Partial FD of the key</a:t>
            </a:r>
            <a:endParaRPr lang="pt-BR" dirty="0">
              <a:solidFill>
                <a:schemeClr val="tx1">
                  <a:lumMod val="75000"/>
                  <a:lumOff val="25000"/>
                </a:schemeClr>
              </a:solidFill>
            </a:endParaRPr>
          </a:p>
        </p:txBody>
      </p:sp>
      <p:sp>
        <p:nvSpPr>
          <p:cNvPr id="4" name="TextBox 3"/>
          <p:cNvSpPr txBox="1"/>
          <p:nvPr/>
        </p:nvSpPr>
        <p:spPr>
          <a:xfrm>
            <a:off x="216381" y="3786628"/>
            <a:ext cx="11878083" cy="3046988"/>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en-US" sz="2400" b="1" dirty="0" err="1"/>
              <a:t>SummerCourse</a:t>
            </a:r>
            <a:r>
              <a:rPr lang="en-US" sz="2400" b="1" dirty="0"/>
              <a:t>(</a:t>
            </a:r>
            <a:r>
              <a:rPr lang="en-US" sz="2400" b="1" u="sng" dirty="0" err="1"/>
              <a:t>hostUniv</a:t>
            </a:r>
            <a:r>
              <a:rPr lang="en-US" sz="2400" b="1" u="sng" dirty="0"/>
              <a:t>, </a:t>
            </a:r>
            <a:r>
              <a:rPr lang="en-US" sz="2400" b="1" u="sng" dirty="0" err="1"/>
              <a:t>courseId</a:t>
            </a:r>
            <a:r>
              <a:rPr lang="en-US" sz="2400" b="1" dirty="0"/>
              <a:t>, </a:t>
            </a:r>
            <a:r>
              <a:rPr lang="en-US" sz="2400" b="1" dirty="0" err="1"/>
              <a:t>courseName</a:t>
            </a:r>
            <a:r>
              <a:rPr lang="en-US" sz="2400" b="1" dirty="0"/>
              <a:t>, subject, </a:t>
            </a:r>
            <a:r>
              <a:rPr lang="en-US" sz="2400" b="1" dirty="0" err="1"/>
              <a:t>leadProf</a:t>
            </a:r>
            <a:r>
              <a:rPr lang="en-US" sz="2400" b="1" dirty="0"/>
              <a:t>, </a:t>
            </a:r>
            <a:r>
              <a:rPr lang="en-US" sz="2400" b="1" dirty="0" err="1"/>
              <a:t>leadProfName</a:t>
            </a:r>
            <a:r>
              <a:rPr lang="en-US" sz="2400" b="1" dirty="0"/>
              <a:t>, </a:t>
            </a:r>
            <a:r>
              <a:rPr lang="en-US" sz="2400" b="1" dirty="0" err="1"/>
              <a:t>startDt</a:t>
            </a:r>
            <a:r>
              <a:rPr lang="en-US" sz="2400" b="1" dirty="0"/>
              <a:t>)</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err="1"/>
          </a:p>
        </p:txBody>
      </p:sp>
    </p:spTree>
    <p:extLst>
      <p:ext uri="{BB962C8B-B14F-4D97-AF65-F5344CB8AC3E}">
        <p14:creationId xmlns:p14="http://schemas.microsoft.com/office/powerpoint/2010/main" val="3249849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2FN</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2NF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351338"/>
          </a:xfrm>
          <a:solidFill>
            <a:schemeClr val="accent5">
              <a:lumMod val="20000"/>
              <a:lumOff val="80000"/>
            </a:schemeClr>
          </a:solidFill>
          <a:ln>
            <a:solidFill>
              <a:srgbClr val="002060"/>
            </a:solidFill>
          </a:ln>
        </p:spPr>
        <p:txBody>
          <a:bodyPr>
            <a:noAutofit/>
          </a:bodyPr>
          <a:lstStyle/>
          <a:p>
            <a:r>
              <a:rPr lang="pt-BR" sz="2400" dirty="0">
                <a:solidFill>
                  <a:srgbClr val="002060"/>
                </a:solidFill>
              </a:rPr>
              <a:t>Uma relação está na 2FN se:</a:t>
            </a:r>
          </a:p>
          <a:p>
            <a:pPr lvl="1"/>
            <a:r>
              <a:rPr lang="pt-BR" sz="2000" dirty="0">
                <a:solidFill>
                  <a:srgbClr val="002060"/>
                </a:solidFill>
              </a:rPr>
              <a:t>Estiver na </a:t>
            </a:r>
            <a:r>
              <a:rPr lang="pt-BR" sz="2000" b="1" dirty="0">
                <a:solidFill>
                  <a:srgbClr val="002060"/>
                </a:solidFill>
              </a:rPr>
              <a:t>1FN</a:t>
            </a:r>
            <a:r>
              <a:rPr lang="pt-BR" sz="2000" dirty="0">
                <a:solidFill>
                  <a:srgbClr val="002060"/>
                </a:solidFill>
              </a:rPr>
              <a:t> – as FN são cumulativas!</a:t>
            </a:r>
          </a:p>
          <a:p>
            <a:pPr lvl="1"/>
            <a:r>
              <a:rPr lang="pt-BR" sz="2000" dirty="0">
                <a:solidFill>
                  <a:srgbClr val="002060"/>
                </a:solidFill>
              </a:rPr>
              <a:t>Cada atributo não chave depende funcionalmente da totalidade da chave</a:t>
            </a:r>
          </a:p>
          <a:p>
            <a:pPr lvl="1"/>
            <a:r>
              <a:rPr lang="pt-BR" sz="2000" b="1" dirty="0">
                <a:solidFill>
                  <a:srgbClr val="002060"/>
                </a:solidFill>
              </a:rPr>
              <a:t>Não existem DF Parciais da chave</a:t>
            </a:r>
          </a:p>
          <a:p>
            <a:r>
              <a:rPr lang="pt-BR" sz="2400" dirty="0">
                <a:solidFill>
                  <a:srgbClr val="002060"/>
                </a:solidFill>
              </a:rPr>
              <a:t>Todos os atributos que não pertencem à chave dependem funcionalmente da chave no seu conjunto e não dependem de nenhum dos seus elementos ou subconjuntos tomados isoladamente, não existem DF Parciais da chave</a:t>
            </a:r>
          </a:p>
        </p:txBody>
      </p:sp>
      <p:sp>
        <p:nvSpPr>
          <p:cNvPr id="5" name="Content Placeholder 2"/>
          <p:cNvSpPr txBox="1">
            <a:spLocks/>
          </p:cNvSpPr>
          <p:nvPr/>
        </p:nvSpPr>
        <p:spPr>
          <a:xfrm>
            <a:off x="6281928" y="1980214"/>
            <a:ext cx="5660136" cy="4351338"/>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2NF if:</a:t>
            </a:r>
          </a:p>
          <a:p>
            <a:pPr lvl="1"/>
            <a:r>
              <a:rPr lang="en-US" dirty="0">
                <a:solidFill>
                  <a:schemeClr val="tx1">
                    <a:lumMod val="75000"/>
                    <a:lumOff val="25000"/>
                  </a:schemeClr>
                </a:solidFill>
              </a:rPr>
              <a:t>It is in </a:t>
            </a:r>
            <a:r>
              <a:rPr lang="en-US" b="1" dirty="0">
                <a:solidFill>
                  <a:schemeClr val="tx1">
                    <a:lumMod val="75000"/>
                    <a:lumOff val="25000"/>
                  </a:schemeClr>
                </a:solidFill>
              </a:rPr>
              <a:t>1NF</a:t>
            </a:r>
            <a:r>
              <a:rPr lang="en-US" dirty="0">
                <a:solidFill>
                  <a:schemeClr val="tx1">
                    <a:lumMod val="75000"/>
                    <a:lumOff val="25000"/>
                  </a:schemeClr>
                </a:solidFill>
              </a:rPr>
              <a:t> – NFs are cumulative!</a:t>
            </a:r>
          </a:p>
          <a:p>
            <a:pPr lvl="1"/>
            <a:r>
              <a:rPr lang="en-US" dirty="0">
                <a:solidFill>
                  <a:schemeClr val="tx1">
                    <a:lumMod val="75000"/>
                    <a:lumOff val="25000"/>
                  </a:schemeClr>
                </a:solidFill>
              </a:rPr>
              <a:t>Each non-key attribute functionally depends on the entirety of the key.</a:t>
            </a:r>
          </a:p>
          <a:p>
            <a:pPr lvl="1"/>
            <a:r>
              <a:rPr lang="en-US" dirty="0">
                <a:solidFill>
                  <a:schemeClr val="tx1">
                    <a:lumMod val="75000"/>
                    <a:lumOff val="25000"/>
                  </a:schemeClr>
                </a:solidFill>
              </a:rPr>
              <a:t>There are </a:t>
            </a:r>
            <a:r>
              <a:rPr lang="en-US" b="1" dirty="0">
                <a:solidFill>
                  <a:schemeClr val="tx1">
                    <a:lumMod val="75000"/>
                    <a:lumOff val="25000"/>
                  </a:schemeClr>
                </a:solidFill>
              </a:rPr>
              <a:t>no Partial FDs of the key</a:t>
            </a:r>
          </a:p>
          <a:p>
            <a:r>
              <a:rPr lang="en-US" dirty="0">
                <a:solidFill>
                  <a:schemeClr val="tx1">
                    <a:lumMod val="75000"/>
                    <a:lumOff val="25000"/>
                  </a:schemeClr>
                </a:solidFill>
              </a:rPr>
              <a:t>All attributes that do not belong to the key functionally depend on the key as a whole and do not depend on any of its elements or subsets taken separately, there are no Partial FD of the key</a:t>
            </a:r>
            <a:endParaRPr lang="pt-BR" dirty="0">
              <a:solidFill>
                <a:schemeClr val="tx1">
                  <a:lumMod val="75000"/>
                  <a:lumOff val="25000"/>
                </a:schemeClr>
              </a:solidFill>
            </a:endParaRPr>
          </a:p>
        </p:txBody>
      </p:sp>
      <p:sp>
        <p:nvSpPr>
          <p:cNvPr id="4" name="TextBox 3"/>
          <p:cNvSpPr txBox="1"/>
          <p:nvPr/>
        </p:nvSpPr>
        <p:spPr>
          <a:xfrm>
            <a:off x="216381" y="3786628"/>
            <a:ext cx="11878083" cy="3046988"/>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en-US" sz="2400" b="1" dirty="0" err="1"/>
              <a:t>SummerCourse</a:t>
            </a:r>
            <a:r>
              <a:rPr lang="en-US" sz="2400" b="1" dirty="0"/>
              <a:t>(</a:t>
            </a:r>
            <a:r>
              <a:rPr lang="en-US" sz="2400" b="1" u="sng" dirty="0" err="1"/>
              <a:t>hostUniv</a:t>
            </a:r>
            <a:r>
              <a:rPr lang="en-US" sz="2400" b="1" u="sng" dirty="0"/>
              <a:t>, </a:t>
            </a:r>
            <a:r>
              <a:rPr lang="en-US" sz="2400" b="1" u="sng" dirty="0" err="1"/>
              <a:t>courseId</a:t>
            </a:r>
            <a:r>
              <a:rPr lang="en-US" sz="2400" b="1" dirty="0"/>
              <a:t>, </a:t>
            </a:r>
            <a:r>
              <a:rPr lang="en-US" sz="2400" b="1" dirty="0" err="1"/>
              <a:t>courseName</a:t>
            </a:r>
            <a:r>
              <a:rPr lang="en-US" sz="2400" b="1" dirty="0"/>
              <a:t>, subject, </a:t>
            </a:r>
            <a:r>
              <a:rPr lang="en-US" sz="2400" b="1" dirty="0" err="1"/>
              <a:t>leadProf</a:t>
            </a:r>
            <a:r>
              <a:rPr lang="en-US" sz="2400" b="1" dirty="0"/>
              <a:t>, </a:t>
            </a:r>
            <a:r>
              <a:rPr lang="en-US" sz="2400" b="1" dirty="0" err="1"/>
              <a:t>leadProfName</a:t>
            </a:r>
            <a:r>
              <a:rPr lang="en-US" sz="2400" b="1" dirty="0"/>
              <a:t>, </a:t>
            </a:r>
            <a:r>
              <a:rPr lang="en-US" sz="2400" b="1" dirty="0" err="1"/>
              <a:t>startDt</a:t>
            </a:r>
            <a:r>
              <a:rPr lang="en-US" sz="2400" b="1" dirty="0"/>
              <a:t>)</a:t>
            </a:r>
          </a:p>
          <a:p>
            <a:endParaRPr lang="en-US" sz="2400" b="1" dirty="0"/>
          </a:p>
          <a:p>
            <a:r>
              <a:rPr lang="en-US" sz="2400" b="1" dirty="0" err="1"/>
              <a:t>SummerCourse</a:t>
            </a:r>
            <a:r>
              <a:rPr lang="en-US" sz="2400" b="1" dirty="0"/>
              <a:t>(</a:t>
            </a:r>
            <a:r>
              <a:rPr lang="en-US" sz="2400" b="1" u="sng" dirty="0" err="1"/>
              <a:t>hostUniv</a:t>
            </a:r>
            <a:r>
              <a:rPr lang="en-US" sz="2400" b="1" u="sng" dirty="0"/>
              <a:t>, </a:t>
            </a:r>
            <a:r>
              <a:rPr lang="en-US" sz="2400" b="1" u="sng" dirty="0" err="1"/>
              <a:t>courseId</a:t>
            </a:r>
            <a:r>
              <a:rPr lang="en-US" sz="2400" b="1" dirty="0"/>
              <a:t>, </a:t>
            </a:r>
            <a:r>
              <a:rPr lang="en-US" sz="2400" b="1" dirty="0" err="1"/>
              <a:t>leadProf</a:t>
            </a:r>
            <a:r>
              <a:rPr lang="en-US" sz="2400" b="1" dirty="0"/>
              <a:t>, </a:t>
            </a:r>
            <a:r>
              <a:rPr lang="en-US" sz="2400" b="1" dirty="0" err="1"/>
              <a:t>leadProfName</a:t>
            </a:r>
            <a:r>
              <a:rPr lang="en-US" sz="2400" b="1" dirty="0"/>
              <a:t>, </a:t>
            </a:r>
            <a:r>
              <a:rPr lang="en-US" sz="2400" b="1" dirty="0" err="1"/>
              <a:t>startDt</a:t>
            </a:r>
            <a:r>
              <a:rPr lang="en-US" sz="2400" b="1" dirty="0"/>
              <a:t>)</a:t>
            </a:r>
          </a:p>
          <a:p>
            <a:r>
              <a:rPr lang="en-US" sz="2400" b="1" dirty="0"/>
              <a:t>Course(</a:t>
            </a:r>
            <a:r>
              <a:rPr lang="en-US" sz="2400" b="1" u="sng" dirty="0" err="1"/>
              <a:t>courseId</a:t>
            </a:r>
            <a:r>
              <a:rPr lang="en-US" sz="2400" b="1" dirty="0"/>
              <a:t>, </a:t>
            </a:r>
            <a:r>
              <a:rPr lang="en-US" sz="2400" b="1" dirty="0" err="1"/>
              <a:t>courseName</a:t>
            </a:r>
            <a:r>
              <a:rPr lang="en-US" sz="2400" b="1" dirty="0"/>
              <a:t>, subject)</a:t>
            </a:r>
          </a:p>
          <a:p>
            <a:endParaRPr lang="en-US" sz="2400" b="1" dirty="0"/>
          </a:p>
          <a:p>
            <a:endParaRPr lang="en-US" sz="2400" b="1" dirty="0"/>
          </a:p>
          <a:p>
            <a:endParaRPr lang="en-US" sz="2400" b="1" dirty="0"/>
          </a:p>
          <a:p>
            <a:endParaRPr lang="en-US" sz="2400" b="1" dirty="0" err="1"/>
          </a:p>
        </p:txBody>
      </p:sp>
    </p:spTree>
    <p:extLst>
      <p:ext uri="{BB962C8B-B14F-4D97-AF65-F5344CB8AC3E}">
        <p14:creationId xmlns:p14="http://schemas.microsoft.com/office/powerpoint/2010/main" val="13266911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1" dirty="0"/>
              <a:t>	</a:t>
            </a:r>
            <a:r>
              <a:rPr lang="en-US" sz="2400" b="1" dirty="0" err="1"/>
              <a:t>Aluno</a:t>
            </a:r>
            <a:r>
              <a:rPr lang="en-US" sz="2400" b="1" dirty="0"/>
              <a:t> </a:t>
            </a:r>
            <a:r>
              <a:rPr lang="en-US" sz="2400" dirty="0"/>
              <a:t>(</a:t>
            </a:r>
            <a:r>
              <a:rPr lang="en-US" sz="2400" u="sng" dirty="0" err="1"/>
              <a:t>idAluno</a:t>
            </a:r>
            <a:r>
              <a:rPr lang="en-US" sz="2400" dirty="0"/>
              <a:t>, </a:t>
            </a:r>
            <a:r>
              <a:rPr lang="en-US" sz="2400" dirty="0" err="1"/>
              <a:t>nome</a:t>
            </a:r>
            <a:r>
              <a:rPr lang="en-US" sz="2400" dirty="0"/>
              <a:t>, </a:t>
            </a:r>
            <a:r>
              <a:rPr lang="en-US" sz="2400" dirty="0" err="1"/>
              <a:t>morada</a:t>
            </a:r>
            <a:r>
              <a:rPr lang="en-US" sz="2400" dirty="0"/>
              <a:t>, </a:t>
            </a:r>
            <a:r>
              <a:rPr lang="en-US" sz="2400" i="1" dirty="0" err="1"/>
              <a:t>codigoCurso</a:t>
            </a:r>
            <a:r>
              <a:rPr lang="en-US" sz="2400" dirty="0"/>
              <a:t>)</a:t>
            </a:r>
          </a:p>
          <a:p>
            <a:pPr marL="0" indent="0">
              <a:buNone/>
            </a:pPr>
            <a:r>
              <a:rPr lang="en-US" sz="2400" b="1" dirty="0"/>
              <a:t>	</a:t>
            </a:r>
            <a:r>
              <a:rPr lang="en-US" sz="2400" b="1" dirty="0" err="1"/>
              <a:t>Curso</a:t>
            </a:r>
            <a:r>
              <a:rPr lang="en-US" sz="2400" b="1" dirty="0"/>
              <a:t> </a:t>
            </a:r>
            <a:r>
              <a:rPr lang="en-US" sz="2400" dirty="0"/>
              <a:t>(</a:t>
            </a:r>
            <a:r>
              <a:rPr lang="en-US" sz="2400" u="sng" dirty="0" err="1"/>
              <a:t>codigo</a:t>
            </a:r>
            <a:r>
              <a:rPr lang="en-US" sz="2400" dirty="0"/>
              <a:t>, </a:t>
            </a:r>
            <a:r>
              <a:rPr lang="en-US" sz="2400" dirty="0" err="1"/>
              <a:t>nome</a:t>
            </a:r>
            <a:r>
              <a:rPr lang="en-US" sz="2400" dirty="0"/>
              <a:t>, </a:t>
            </a:r>
            <a:r>
              <a:rPr lang="en-US" sz="2400" dirty="0" err="1"/>
              <a:t>vagas</a:t>
            </a:r>
            <a:r>
              <a:rPr lang="en-US" sz="2400" dirty="0"/>
              <a:t>)</a:t>
            </a:r>
          </a:p>
          <a:p>
            <a:r>
              <a:rPr lang="pt-BR" sz="2400" dirty="0"/>
              <a:t>Sabendo que este esquema relacional está na 1FN ...</a:t>
            </a:r>
          </a:p>
          <a:p>
            <a:r>
              <a:rPr lang="pt-BR" sz="2400" dirty="0">
                <a:highlight>
                  <a:srgbClr val="00FFFF"/>
                </a:highlight>
              </a:rPr>
              <a:t>... podemos concluir que </a:t>
            </a:r>
            <a:r>
              <a:rPr lang="pt-BR" sz="2400" b="1" dirty="0">
                <a:highlight>
                  <a:srgbClr val="00FFFF"/>
                </a:highlight>
              </a:rPr>
              <a:t>está na 2FN</a:t>
            </a:r>
            <a:r>
              <a:rPr lang="en-US" sz="2400" b="1" dirty="0">
                <a:highlight>
                  <a:srgbClr val="00FFFF"/>
                </a:highlight>
              </a:rPr>
              <a:t>?</a:t>
            </a:r>
            <a:endParaRPr lang="pt-BR" sz="2400" b="1" dirty="0">
              <a:highlight>
                <a:srgbClr val="00FFFF"/>
              </a:highlight>
            </a:endParaRPr>
          </a:p>
          <a:p>
            <a:pPr marL="0" indent="0">
              <a:buNone/>
            </a:pPr>
            <a:endParaRPr lang="pt-BR" sz="2400" dirty="0"/>
          </a:p>
          <a:p>
            <a:pPr marL="0" indent="0">
              <a:buNone/>
            </a:pPr>
            <a:r>
              <a:rPr lang="en-US" sz="2400" b="1" dirty="0">
                <a:solidFill>
                  <a:srgbClr val="002060"/>
                </a:solidFill>
              </a:rPr>
              <a:t>	Student</a:t>
            </a:r>
            <a:r>
              <a:rPr lang="en-US" sz="2400" dirty="0">
                <a:solidFill>
                  <a:srgbClr val="002060"/>
                </a:solidFill>
              </a:rPr>
              <a:t>(</a:t>
            </a:r>
            <a:r>
              <a:rPr lang="en-US" sz="2400" u="sng" dirty="0" err="1">
                <a:solidFill>
                  <a:srgbClr val="002060"/>
                </a:solidFill>
              </a:rPr>
              <a:t>studentId</a:t>
            </a:r>
            <a:r>
              <a:rPr lang="en-US" sz="2400" dirty="0">
                <a:solidFill>
                  <a:srgbClr val="002060"/>
                </a:solidFill>
              </a:rPr>
              <a:t>, name, address, </a:t>
            </a:r>
            <a:r>
              <a:rPr lang="en-US" sz="2400" i="1" dirty="0" err="1">
                <a:solidFill>
                  <a:srgbClr val="002060"/>
                </a:solidFill>
              </a:rPr>
              <a:t>degreeCode</a:t>
            </a:r>
            <a:r>
              <a:rPr lang="en-US" sz="2400" dirty="0">
                <a:solidFill>
                  <a:srgbClr val="002060"/>
                </a:solidFill>
              </a:rPr>
              <a:t>)</a:t>
            </a:r>
          </a:p>
          <a:p>
            <a:pPr marL="0" indent="0">
              <a:buNone/>
            </a:pPr>
            <a:r>
              <a:rPr lang="en-US" sz="2400" b="1" dirty="0">
                <a:solidFill>
                  <a:srgbClr val="002060"/>
                </a:solidFill>
              </a:rPr>
              <a:t>	Degree </a:t>
            </a:r>
            <a:r>
              <a:rPr lang="en-US" sz="2400" dirty="0">
                <a:solidFill>
                  <a:srgbClr val="002060"/>
                </a:solidFill>
              </a:rPr>
              <a:t>(</a:t>
            </a:r>
            <a:r>
              <a:rPr lang="en-US" sz="2400" u="sng" dirty="0">
                <a:solidFill>
                  <a:srgbClr val="002060"/>
                </a:solidFill>
              </a:rPr>
              <a:t>code</a:t>
            </a:r>
            <a:r>
              <a:rPr lang="en-US" sz="2400" dirty="0">
                <a:solidFill>
                  <a:srgbClr val="002060"/>
                </a:solidFill>
              </a:rPr>
              <a:t>, name, vacancies)</a:t>
            </a:r>
          </a:p>
          <a:p>
            <a:r>
              <a:rPr lang="pt-BR" sz="2400" dirty="0">
                <a:solidFill>
                  <a:srgbClr val="002060"/>
                </a:solidFill>
              </a:rPr>
              <a:t>Knowing that this schema is in 1NF ...</a:t>
            </a:r>
          </a:p>
          <a:p>
            <a:r>
              <a:rPr lang="pt-BR" sz="2400" dirty="0">
                <a:solidFill>
                  <a:srgbClr val="002060"/>
                </a:solidFill>
                <a:highlight>
                  <a:srgbClr val="00FFFF"/>
                </a:highlight>
              </a:rPr>
              <a:t>... can we conclude it is in </a:t>
            </a:r>
            <a:r>
              <a:rPr lang="pt-BR" sz="2400" b="1" dirty="0">
                <a:solidFill>
                  <a:srgbClr val="002060"/>
                </a:solidFill>
                <a:highlight>
                  <a:srgbClr val="00FFFF"/>
                </a:highlight>
              </a:rPr>
              <a:t>2NF</a:t>
            </a:r>
            <a:r>
              <a:rPr lang="en-US" sz="2400" b="1" dirty="0">
                <a:solidFill>
                  <a:srgbClr val="002060"/>
                </a:solidFill>
                <a:highlight>
                  <a:srgbClr val="00FFFF"/>
                </a:highlight>
              </a:rPr>
              <a:t>?</a:t>
            </a:r>
            <a:endParaRPr lang="pt-BR" sz="2400" b="1" dirty="0">
              <a:solidFill>
                <a:srgbClr val="002060"/>
              </a:solidFill>
              <a:highlight>
                <a:srgbClr val="00FFFF"/>
              </a:highlight>
            </a:endParaRPr>
          </a:p>
        </p:txBody>
      </p:sp>
      <p:sp>
        <p:nvSpPr>
          <p:cNvPr id="5" name="TextBox 4"/>
          <p:cNvSpPr txBox="1"/>
          <p:nvPr/>
        </p:nvSpPr>
        <p:spPr>
          <a:xfrm>
            <a:off x="1362269" y="1531516"/>
            <a:ext cx="6755363" cy="2308324"/>
          </a:xfrm>
          <a:prstGeom prst="rect">
            <a:avLst/>
          </a:prstGeom>
          <a:solidFill>
            <a:schemeClr val="accent4">
              <a:lumMod val="60000"/>
              <a:lumOff val="40000"/>
            </a:schemeClr>
          </a:solidFill>
          <a:ln>
            <a:solidFill>
              <a:schemeClr val="tx1"/>
            </a:solidFill>
          </a:ln>
        </p:spPr>
        <p:txBody>
          <a:bodyPr wrap="square" rtlCol="0">
            <a:spAutoFit/>
          </a:bodyPr>
          <a:lstStyle/>
          <a:p>
            <a:r>
              <a:rPr lang="en-US" sz="2400" dirty="0" err="1"/>
              <a:t>Está</a:t>
            </a:r>
            <a:r>
              <a:rPr lang="en-US" sz="2400" dirty="0"/>
              <a:t> </a:t>
            </a:r>
            <a:r>
              <a:rPr lang="en-US" sz="2400" dirty="0" err="1"/>
              <a:t>na</a:t>
            </a:r>
            <a:r>
              <a:rPr lang="en-US" sz="2400" dirty="0"/>
              <a:t> 2FN </a:t>
            </a:r>
            <a:r>
              <a:rPr lang="en-US" sz="2400" dirty="0" err="1"/>
              <a:t>obrigatoriamente</a:t>
            </a:r>
            <a:r>
              <a:rPr lang="en-US" sz="2400" dirty="0"/>
              <a:t> </a:t>
            </a:r>
            <a:r>
              <a:rPr lang="en-US" sz="2400" dirty="0" err="1"/>
              <a:t>uma</a:t>
            </a:r>
            <a:r>
              <a:rPr lang="en-US" sz="2400" dirty="0"/>
              <a:t> </a:t>
            </a:r>
            <a:r>
              <a:rPr lang="en-US" sz="2400" dirty="0" err="1"/>
              <a:t>vez</a:t>
            </a:r>
            <a:r>
              <a:rPr lang="en-US" sz="2400" dirty="0"/>
              <a:t> que </a:t>
            </a:r>
            <a:r>
              <a:rPr lang="en-US" sz="2400" dirty="0" err="1"/>
              <a:t>não</a:t>
            </a:r>
            <a:r>
              <a:rPr lang="en-US" sz="2400" dirty="0"/>
              <a:t> </a:t>
            </a:r>
            <a:r>
              <a:rPr lang="en-US" sz="2400" dirty="0" err="1"/>
              <a:t>podem</a:t>
            </a:r>
            <a:r>
              <a:rPr lang="en-US" sz="2400" dirty="0"/>
              <a:t> </a:t>
            </a:r>
            <a:r>
              <a:rPr lang="en-US" sz="2400" dirty="0" err="1"/>
              <a:t>existir</a:t>
            </a:r>
            <a:r>
              <a:rPr lang="en-US" sz="2400" dirty="0"/>
              <a:t> DF </a:t>
            </a:r>
            <a:r>
              <a:rPr lang="en-US" sz="2400" dirty="0" err="1"/>
              <a:t>Parciais</a:t>
            </a:r>
            <a:r>
              <a:rPr lang="en-US" sz="2400" dirty="0"/>
              <a:t> </a:t>
            </a:r>
            <a:r>
              <a:rPr lang="en-US" sz="2400" dirty="0" err="1"/>
              <a:t>sobre</a:t>
            </a:r>
            <a:r>
              <a:rPr lang="en-US" sz="2400" dirty="0"/>
              <a:t> </a:t>
            </a:r>
            <a:r>
              <a:rPr lang="en-US" sz="2400" dirty="0" err="1"/>
              <a:t>uma</a:t>
            </a:r>
            <a:r>
              <a:rPr lang="en-US" sz="2400" dirty="0"/>
              <a:t> </a:t>
            </a:r>
            <a:r>
              <a:rPr lang="en-US" sz="2400" dirty="0" err="1"/>
              <a:t>chave</a:t>
            </a:r>
            <a:r>
              <a:rPr lang="en-US" sz="2400" dirty="0"/>
              <a:t> </a:t>
            </a:r>
            <a:r>
              <a:rPr lang="en-US" sz="2400" dirty="0" err="1"/>
              <a:t>primária</a:t>
            </a:r>
            <a:r>
              <a:rPr lang="en-US" sz="2400" dirty="0"/>
              <a:t> com um </a:t>
            </a:r>
            <a:r>
              <a:rPr lang="en-US" sz="2400" dirty="0" err="1"/>
              <a:t>único</a:t>
            </a:r>
            <a:r>
              <a:rPr lang="en-US" sz="2400" dirty="0"/>
              <a:t> </a:t>
            </a:r>
            <a:r>
              <a:rPr lang="en-US" sz="2400" dirty="0" err="1"/>
              <a:t>atributo</a:t>
            </a:r>
            <a:endParaRPr lang="en-US" sz="2400" dirty="0"/>
          </a:p>
          <a:p>
            <a:endParaRPr lang="en-US" sz="2400" dirty="0"/>
          </a:p>
          <a:p>
            <a:r>
              <a:rPr lang="en-US" sz="2400" dirty="0">
                <a:solidFill>
                  <a:srgbClr val="002060"/>
                </a:solidFill>
              </a:rPr>
              <a:t>It has to be since it is not possible to have Partial FD over a single-attribute primary key</a:t>
            </a:r>
          </a:p>
        </p:txBody>
      </p:sp>
      <p:sp>
        <p:nvSpPr>
          <p:cNvPr id="7" name="TextBox 6"/>
          <p:cNvSpPr txBox="1"/>
          <p:nvPr/>
        </p:nvSpPr>
        <p:spPr>
          <a:xfrm>
            <a:off x="2718319" y="2274838"/>
            <a:ext cx="6755363" cy="2308324"/>
          </a:xfrm>
          <a:prstGeom prst="rect">
            <a:avLst/>
          </a:prstGeom>
          <a:solidFill>
            <a:srgbClr val="FFC000"/>
          </a:solidFill>
          <a:ln w="38100">
            <a:solidFill>
              <a:srgbClr val="C00000"/>
            </a:solidFill>
          </a:ln>
        </p:spPr>
        <p:txBody>
          <a:bodyPr wrap="square" rtlCol="0">
            <a:spAutoFit/>
          </a:bodyPr>
          <a:lstStyle/>
          <a:p>
            <a:r>
              <a:rPr lang="en-US" sz="2400" dirty="0" err="1"/>
              <a:t>Esquemas</a:t>
            </a:r>
            <a:r>
              <a:rPr lang="en-US" sz="2400" dirty="0"/>
              <a:t> </a:t>
            </a:r>
            <a:r>
              <a:rPr lang="en-US" sz="2400" dirty="0" err="1"/>
              <a:t>relacionais</a:t>
            </a:r>
            <a:r>
              <a:rPr lang="en-US" sz="2400" dirty="0"/>
              <a:t> que </a:t>
            </a:r>
            <a:r>
              <a:rPr lang="en-US" sz="2400" dirty="0" err="1"/>
              <a:t>estejam</a:t>
            </a:r>
            <a:r>
              <a:rPr lang="en-US" sz="2400" dirty="0"/>
              <a:t> </a:t>
            </a:r>
            <a:r>
              <a:rPr lang="en-US" sz="2400" dirty="0" err="1"/>
              <a:t>na</a:t>
            </a:r>
            <a:r>
              <a:rPr lang="en-US" sz="2400" dirty="0"/>
              <a:t> 1FN e que </a:t>
            </a:r>
            <a:r>
              <a:rPr lang="en-US" sz="2400" dirty="0" err="1"/>
              <a:t>não</a:t>
            </a:r>
            <a:r>
              <a:rPr lang="en-US" sz="2400" dirty="0"/>
              <a:t> </a:t>
            </a:r>
            <a:r>
              <a:rPr lang="en-US" sz="2400" dirty="0" err="1"/>
              <a:t>contenham</a:t>
            </a:r>
            <a:r>
              <a:rPr lang="en-US" sz="2400" dirty="0"/>
              <a:t> </a:t>
            </a:r>
            <a:r>
              <a:rPr lang="en-US" sz="2400" dirty="0" err="1"/>
              <a:t>chaves</a:t>
            </a:r>
            <a:r>
              <a:rPr lang="en-US" sz="2400" dirty="0"/>
              <a:t> </a:t>
            </a:r>
            <a:r>
              <a:rPr lang="en-US" sz="2400" dirty="0" err="1"/>
              <a:t>primárias</a:t>
            </a:r>
            <a:r>
              <a:rPr lang="en-US" sz="2400" dirty="0"/>
              <a:t> </a:t>
            </a:r>
            <a:r>
              <a:rPr lang="en-US" sz="2400" dirty="0" err="1"/>
              <a:t>concatenadas</a:t>
            </a:r>
            <a:r>
              <a:rPr lang="en-US" sz="2400" dirty="0"/>
              <a:t> </a:t>
            </a:r>
            <a:r>
              <a:rPr lang="en-US" sz="2400" dirty="0" err="1"/>
              <a:t>estão</a:t>
            </a:r>
            <a:r>
              <a:rPr lang="en-US" sz="2400" dirty="0"/>
              <a:t> </a:t>
            </a:r>
            <a:r>
              <a:rPr lang="en-US" sz="2400" dirty="0" err="1"/>
              <a:t>também</a:t>
            </a:r>
            <a:r>
              <a:rPr lang="en-US" sz="2400" dirty="0"/>
              <a:t> </a:t>
            </a:r>
            <a:r>
              <a:rPr lang="en-US" sz="2400" dirty="0" err="1"/>
              <a:t>na</a:t>
            </a:r>
            <a:r>
              <a:rPr lang="en-US" sz="2400" dirty="0"/>
              <a:t> 2FN.</a:t>
            </a:r>
          </a:p>
          <a:p>
            <a:endParaRPr lang="en-US" sz="2400" dirty="0"/>
          </a:p>
          <a:p>
            <a:r>
              <a:rPr lang="en-US" sz="2400" dirty="0">
                <a:solidFill>
                  <a:srgbClr val="002060"/>
                </a:solidFill>
              </a:rPr>
              <a:t>Relational schemas in the 1NF that do not possess any concatenated primary key are also in the 2FN.</a:t>
            </a:r>
          </a:p>
        </p:txBody>
      </p:sp>
      <p:sp>
        <p:nvSpPr>
          <p:cNvPr id="8" name="Title 1"/>
          <p:cNvSpPr>
            <a:spLocks noGrp="1"/>
          </p:cNvSpPr>
          <p:nvPr>
            <p:ph type="title"/>
          </p:nvPr>
        </p:nvSpPr>
        <p:spPr>
          <a:xfrm>
            <a:off x="838200" y="365125"/>
            <a:ext cx="10515600" cy="1325563"/>
          </a:xfrm>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2FN</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2NF</a:t>
            </a:r>
            <a:endParaRPr lang="lt-LT" b="1" i="1" dirty="0">
              <a:solidFill>
                <a:schemeClr val="tx1">
                  <a:lumMod val="75000"/>
                  <a:lumOff val="25000"/>
                </a:schemeClr>
              </a:solidFill>
              <a:latin typeface="Trebuchet MS" panose="020B0603020202020204" pitchFamily="34" charset="0"/>
            </a:endParaRPr>
          </a:p>
        </p:txBody>
      </p:sp>
    </p:spTree>
    <p:extLst>
      <p:ext uri="{BB962C8B-B14F-4D97-AF65-F5344CB8AC3E}">
        <p14:creationId xmlns:p14="http://schemas.microsoft.com/office/powerpoint/2010/main" val="181316502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3FN</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3NF</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65176" y="1980214"/>
            <a:ext cx="5660136" cy="4664426"/>
          </a:xfrm>
          <a:solidFill>
            <a:schemeClr val="accent5">
              <a:lumMod val="20000"/>
              <a:lumOff val="80000"/>
            </a:schemeClr>
          </a:solidFill>
          <a:ln>
            <a:solidFill>
              <a:srgbClr val="002060"/>
            </a:solidFill>
          </a:ln>
        </p:spPr>
        <p:txBody>
          <a:bodyPr>
            <a:noAutofit/>
          </a:bodyPr>
          <a:lstStyle/>
          <a:p>
            <a:r>
              <a:rPr lang="pt-BR" sz="2400" dirty="0">
                <a:solidFill>
                  <a:srgbClr val="002060"/>
                </a:solidFill>
              </a:rPr>
              <a:t>Uma relação está na 3FN se:</a:t>
            </a:r>
          </a:p>
          <a:p>
            <a:pPr lvl="1"/>
            <a:r>
              <a:rPr lang="pt-BR" sz="2000" dirty="0">
                <a:solidFill>
                  <a:srgbClr val="002060"/>
                </a:solidFill>
              </a:rPr>
              <a:t>Estiver na 2FN</a:t>
            </a:r>
          </a:p>
          <a:p>
            <a:pPr lvl="1"/>
            <a:r>
              <a:rPr lang="pt-BR" sz="2000" dirty="0">
                <a:solidFill>
                  <a:srgbClr val="002060"/>
                </a:solidFill>
              </a:rPr>
              <a:t>Nenhum dos seus atributos depende funcionalmente de atributos não chave</a:t>
            </a:r>
          </a:p>
          <a:p>
            <a:pPr lvl="1"/>
            <a:r>
              <a:rPr lang="pt-BR" sz="2000" dirty="0">
                <a:solidFill>
                  <a:srgbClr val="002060"/>
                </a:solidFill>
              </a:rPr>
              <a:t>Nenhum dos atributos que não fazem parte da chave pode ser funcionalmente dependente de qualquer combinação dos restantes, i.e., não existem DF Transitivas</a:t>
            </a:r>
          </a:p>
          <a:p>
            <a:r>
              <a:rPr lang="pt-BR" sz="2400" dirty="0">
                <a:solidFill>
                  <a:srgbClr val="002060"/>
                </a:solidFill>
              </a:rPr>
              <a:t>Cada atributo depende apenas da chave e não de qualquer outro atributo ou conjunto de atributos; não existem DF Transitivas</a:t>
            </a:r>
          </a:p>
        </p:txBody>
      </p:sp>
      <p:sp>
        <p:nvSpPr>
          <p:cNvPr id="5" name="Content Placeholder 2"/>
          <p:cNvSpPr txBox="1">
            <a:spLocks/>
          </p:cNvSpPr>
          <p:nvPr/>
        </p:nvSpPr>
        <p:spPr>
          <a:xfrm>
            <a:off x="6281928" y="1980214"/>
            <a:ext cx="5660136" cy="4664426"/>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75000"/>
                    <a:lumOff val="25000"/>
                  </a:schemeClr>
                </a:solidFill>
              </a:rPr>
              <a:t>A relationship is at 3NF if:</a:t>
            </a:r>
          </a:p>
          <a:p>
            <a:pPr lvl="1"/>
            <a:r>
              <a:rPr lang="en-US" dirty="0">
                <a:solidFill>
                  <a:schemeClr val="tx1">
                    <a:lumMod val="75000"/>
                    <a:lumOff val="25000"/>
                  </a:schemeClr>
                </a:solidFill>
              </a:rPr>
              <a:t>It is at 2NF</a:t>
            </a:r>
          </a:p>
          <a:p>
            <a:pPr lvl="1"/>
            <a:r>
              <a:rPr lang="en-US" dirty="0">
                <a:solidFill>
                  <a:schemeClr val="tx1">
                    <a:lumMod val="75000"/>
                    <a:lumOff val="25000"/>
                  </a:schemeClr>
                </a:solidFill>
              </a:rPr>
              <a:t>None of its attributes functionally depend on non-key attributes</a:t>
            </a:r>
          </a:p>
          <a:p>
            <a:pPr lvl="1"/>
            <a:r>
              <a:rPr lang="en-US" dirty="0">
                <a:solidFill>
                  <a:schemeClr val="tx1">
                    <a:lumMod val="75000"/>
                    <a:lumOff val="25000"/>
                  </a:schemeClr>
                </a:solidFill>
              </a:rPr>
              <a:t>None of the attributes that are not part of the key can be functionally dependent on any combination of the rest, i.e., there are no Transitive FD</a:t>
            </a:r>
          </a:p>
          <a:p>
            <a:r>
              <a:rPr lang="en-US" dirty="0">
                <a:solidFill>
                  <a:schemeClr val="tx1">
                    <a:lumMod val="75000"/>
                    <a:lumOff val="25000"/>
                  </a:schemeClr>
                </a:solidFill>
              </a:rPr>
              <a:t>Each attribute depends only on the key and not on any other attribute or set of attributes; there are no Transitive FD</a:t>
            </a:r>
            <a:endParaRPr lang="pt-BR" dirty="0">
              <a:solidFill>
                <a:schemeClr val="tx1">
                  <a:lumMod val="75000"/>
                  <a:lumOff val="25000"/>
                </a:schemeClr>
              </a:solidFill>
            </a:endParaRPr>
          </a:p>
        </p:txBody>
      </p:sp>
      <p:sp>
        <p:nvSpPr>
          <p:cNvPr id="6" name="TextBox 5"/>
          <p:cNvSpPr txBox="1"/>
          <p:nvPr/>
        </p:nvSpPr>
        <p:spPr>
          <a:xfrm>
            <a:off x="216381" y="3786628"/>
            <a:ext cx="11878083" cy="3046988"/>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en-US" sz="2400" b="1" dirty="0" err="1"/>
              <a:t>SummerCourse</a:t>
            </a:r>
            <a:r>
              <a:rPr lang="en-US" sz="2400" b="1" dirty="0"/>
              <a:t>(</a:t>
            </a:r>
            <a:r>
              <a:rPr lang="en-US" sz="2400" b="1" u="sng" dirty="0" err="1"/>
              <a:t>hostUniv</a:t>
            </a:r>
            <a:r>
              <a:rPr lang="en-US" sz="2400" b="1" u="sng" dirty="0"/>
              <a:t>, </a:t>
            </a:r>
            <a:r>
              <a:rPr lang="en-US" sz="2400" b="1" u="sng" dirty="0" err="1"/>
              <a:t>courseId</a:t>
            </a:r>
            <a:r>
              <a:rPr lang="en-US" sz="2400" b="1" dirty="0"/>
              <a:t>, </a:t>
            </a:r>
            <a:r>
              <a:rPr lang="en-US" sz="2400" b="1" dirty="0" err="1"/>
              <a:t>courseName</a:t>
            </a:r>
            <a:r>
              <a:rPr lang="en-US" sz="2400" b="1" dirty="0"/>
              <a:t>, subject, </a:t>
            </a:r>
            <a:r>
              <a:rPr lang="en-US" sz="2400" b="1" dirty="0" err="1"/>
              <a:t>leadProf</a:t>
            </a:r>
            <a:r>
              <a:rPr lang="en-US" sz="2400" b="1" dirty="0"/>
              <a:t>, </a:t>
            </a:r>
            <a:r>
              <a:rPr lang="en-US" sz="2400" b="1" dirty="0" err="1"/>
              <a:t>leadProfName</a:t>
            </a:r>
            <a:r>
              <a:rPr lang="en-US" sz="2400" b="1" dirty="0"/>
              <a:t>, </a:t>
            </a:r>
            <a:r>
              <a:rPr lang="en-US" sz="2400" b="1" dirty="0" err="1"/>
              <a:t>startDt</a:t>
            </a:r>
            <a:r>
              <a:rPr lang="en-US" sz="2400" b="1" dirty="0"/>
              <a:t>)</a:t>
            </a:r>
          </a:p>
          <a:p>
            <a:endParaRPr lang="en-US" sz="2400" b="1" dirty="0"/>
          </a:p>
          <a:p>
            <a:r>
              <a:rPr lang="en-US" sz="2400" b="1" dirty="0" err="1"/>
              <a:t>SummerCourse</a:t>
            </a:r>
            <a:r>
              <a:rPr lang="en-US" sz="2400" b="1" dirty="0"/>
              <a:t>(</a:t>
            </a:r>
            <a:r>
              <a:rPr lang="en-US" sz="2400" b="1" u="sng" dirty="0" err="1"/>
              <a:t>hostUniv</a:t>
            </a:r>
            <a:r>
              <a:rPr lang="en-US" sz="2400" b="1" u="sng" dirty="0"/>
              <a:t>, </a:t>
            </a:r>
            <a:r>
              <a:rPr lang="en-US" sz="2400" b="1" u="sng" dirty="0" err="1"/>
              <a:t>courseId</a:t>
            </a:r>
            <a:r>
              <a:rPr lang="en-US" sz="2400" b="1" dirty="0"/>
              <a:t>, </a:t>
            </a:r>
            <a:r>
              <a:rPr lang="en-US" sz="2400" b="1" dirty="0" err="1"/>
              <a:t>leadProf</a:t>
            </a:r>
            <a:r>
              <a:rPr lang="en-US" sz="2400" b="1" dirty="0"/>
              <a:t>, </a:t>
            </a:r>
            <a:r>
              <a:rPr lang="en-US" sz="2400" b="1" dirty="0" err="1"/>
              <a:t>leadProfName</a:t>
            </a:r>
            <a:r>
              <a:rPr lang="en-US" sz="2400" b="1" dirty="0"/>
              <a:t>, </a:t>
            </a:r>
            <a:r>
              <a:rPr lang="en-US" sz="2400" b="1" dirty="0" err="1"/>
              <a:t>startDt</a:t>
            </a:r>
            <a:r>
              <a:rPr lang="en-US" sz="2400" b="1" dirty="0"/>
              <a:t>)</a:t>
            </a:r>
          </a:p>
          <a:p>
            <a:r>
              <a:rPr lang="en-US" sz="2400" b="1" dirty="0"/>
              <a:t>Course(</a:t>
            </a:r>
            <a:r>
              <a:rPr lang="en-US" sz="2400" b="1" u="sng" dirty="0" err="1"/>
              <a:t>courseId</a:t>
            </a:r>
            <a:r>
              <a:rPr lang="en-US" sz="2400" b="1" dirty="0"/>
              <a:t>, </a:t>
            </a:r>
            <a:r>
              <a:rPr lang="en-US" sz="2400" b="1" dirty="0" err="1"/>
              <a:t>courseName</a:t>
            </a:r>
            <a:r>
              <a:rPr lang="en-US" sz="2400" b="1" dirty="0"/>
              <a:t>, subject)</a:t>
            </a:r>
          </a:p>
          <a:p>
            <a:endParaRPr lang="en-US" sz="2400" b="1" dirty="0"/>
          </a:p>
          <a:p>
            <a:r>
              <a:rPr lang="en-US" sz="2400" b="1" dirty="0" err="1"/>
              <a:t>SummerCourse</a:t>
            </a:r>
            <a:r>
              <a:rPr lang="en-US" sz="2400" b="1" dirty="0"/>
              <a:t>(</a:t>
            </a:r>
            <a:r>
              <a:rPr lang="en-US" sz="2400" b="1" u="sng" dirty="0" err="1"/>
              <a:t>hostUniv</a:t>
            </a:r>
            <a:r>
              <a:rPr lang="en-US" sz="2400" b="1" u="sng" dirty="0"/>
              <a:t>, </a:t>
            </a:r>
            <a:r>
              <a:rPr lang="en-US" sz="2400" b="1" u="sng" dirty="0" err="1"/>
              <a:t>courseId</a:t>
            </a:r>
            <a:r>
              <a:rPr lang="en-US" sz="2400" b="1" dirty="0"/>
              <a:t>, </a:t>
            </a:r>
            <a:r>
              <a:rPr lang="en-US" sz="2400" b="1" dirty="0" err="1"/>
              <a:t>leadProf</a:t>
            </a:r>
            <a:r>
              <a:rPr lang="en-US" sz="2400" b="1" dirty="0"/>
              <a:t>, </a:t>
            </a:r>
            <a:r>
              <a:rPr lang="en-US" sz="2400" b="1" dirty="0" err="1"/>
              <a:t>startDt</a:t>
            </a:r>
            <a:r>
              <a:rPr lang="en-US" sz="2400" b="1" dirty="0"/>
              <a:t>)</a:t>
            </a:r>
          </a:p>
          <a:p>
            <a:r>
              <a:rPr lang="en-US" sz="2400" b="1" dirty="0"/>
              <a:t>Course(</a:t>
            </a:r>
            <a:r>
              <a:rPr lang="en-US" sz="2400" b="1" u="sng" dirty="0" err="1"/>
              <a:t>courseId</a:t>
            </a:r>
            <a:r>
              <a:rPr lang="en-US" sz="2400" b="1" dirty="0"/>
              <a:t>, </a:t>
            </a:r>
            <a:r>
              <a:rPr lang="en-US" sz="2400" b="1" dirty="0" err="1"/>
              <a:t>courseName</a:t>
            </a:r>
            <a:r>
              <a:rPr lang="en-US" sz="2400" b="1" dirty="0"/>
              <a:t>, subject)</a:t>
            </a:r>
          </a:p>
          <a:p>
            <a:r>
              <a:rPr lang="en-US" sz="2400" b="1" dirty="0"/>
              <a:t>Professor(</a:t>
            </a:r>
            <a:r>
              <a:rPr lang="en-US" sz="2400" b="1" u="sng" dirty="0" err="1"/>
              <a:t>profId</a:t>
            </a:r>
            <a:r>
              <a:rPr lang="en-US" sz="2400" b="1" dirty="0"/>
              <a:t>, </a:t>
            </a:r>
            <a:r>
              <a:rPr lang="en-US" sz="2400" b="1" dirty="0" err="1"/>
              <a:t>profName</a:t>
            </a:r>
            <a:r>
              <a:rPr lang="en-US" sz="2400" b="1" dirty="0"/>
              <a:t>)</a:t>
            </a:r>
          </a:p>
        </p:txBody>
      </p:sp>
    </p:spTree>
    <p:extLst>
      <p:ext uri="{BB962C8B-B14F-4D97-AF65-F5344CB8AC3E}">
        <p14:creationId xmlns:p14="http://schemas.microsoft.com/office/powerpoint/2010/main" val="953066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6441"/>
            <a:ext cx="10515600" cy="4351338"/>
          </a:xfrm>
        </p:spPr>
        <p:txBody>
          <a:bodyPr>
            <a:noAutofit/>
          </a:bodyPr>
          <a:lstStyle/>
          <a:p>
            <a:pPr marL="0" indent="0">
              <a:buNone/>
            </a:pPr>
            <a:r>
              <a:rPr lang="en-US" b="1" dirty="0"/>
              <a:t>	</a:t>
            </a:r>
            <a:r>
              <a:rPr lang="en-US" sz="2400" b="1" dirty="0" err="1"/>
              <a:t>Aluno</a:t>
            </a:r>
            <a:r>
              <a:rPr lang="en-US" sz="2400" b="1" dirty="0"/>
              <a:t> </a:t>
            </a:r>
            <a:r>
              <a:rPr lang="en-US" sz="2400" dirty="0"/>
              <a:t>(</a:t>
            </a:r>
            <a:r>
              <a:rPr lang="en-US" sz="2400" u="sng" dirty="0" err="1"/>
              <a:t>idAluno</a:t>
            </a:r>
            <a:r>
              <a:rPr lang="en-US" sz="2400" dirty="0"/>
              <a:t>, </a:t>
            </a:r>
            <a:r>
              <a:rPr lang="en-US" sz="2400" dirty="0" err="1"/>
              <a:t>nome</a:t>
            </a:r>
            <a:r>
              <a:rPr lang="en-US" sz="2400" dirty="0"/>
              <a:t>)</a:t>
            </a:r>
          </a:p>
          <a:p>
            <a:pPr marL="0" indent="0">
              <a:buNone/>
            </a:pPr>
            <a:r>
              <a:rPr lang="en-US" sz="2400" b="1" dirty="0"/>
              <a:t>	</a:t>
            </a:r>
            <a:r>
              <a:rPr lang="en-US" sz="2400" b="1" dirty="0" err="1"/>
              <a:t>Curso</a:t>
            </a:r>
            <a:r>
              <a:rPr lang="en-US" sz="2400" b="1" dirty="0"/>
              <a:t> </a:t>
            </a:r>
            <a:r>
              <a:rPr lang="en-US" sz="2400" dirty="0"/>
              <a:t>(</a:t>
            </a:r>
            <a:r>
              <a:rPr lang="en-US" sz="2400" u="sng" dirty="0" err="1"/>
              <a:t>codigo</a:t>
            </a:r>
            <a:r>
              <a:rPr lang="en-US" sz="2400" dirty="0"/>
              <a:t>, </a:t>
            </a:r>
            <a:r>
              <a:rPr lang="en-US" sz="2400" dirty="0" err="1"/>
              <a:t>vagas</a:t>
            </a:r>
            <a:r>
              <a:rPr lang="en-US" sz="2400" dirty="0"/>
              <a:t>)</a:t>
            </a:r>
          </a:p>
          <a:p>
            <a:pPr marL="0" indent="0">
              <a:buNone/>
            </a:pPr>
            <a:r>
              <a:rPr lang="en-US" sz="2400" dirty="0"/>
              <a:t>	</a:t>
            </a:r>
            <a:r>
              <a:rPr lang="en-US" sz="2400" b="1" dirty="0" err="1"/>
              <a:t>Matricula</a:t>
            </a:r>
            <a:r>
              <a:rPr lang="en-US" sz="2400" b="1" dirty="0"/>
              <a:t> </a:t>
            </a:r>
            <a:r>
              <a:rPr lang="en-US" sz="2400" dirty="0"/>
              <a:t>(</a:t>
            </a:r>
            <a:r>
              <a:rPr lang="en-US" sz="2400" u="sng" dirty="0" err="1"/>
              <a:t>idAluno</a:t>
            </a:r>
            <a:r>
              <a:rPr lang="en-US" sz="2400" dirty="0"/>
              <a:t>, </a:t>
            </a:r>
            <a:r>
              <a:rPr lang="en-US" sz="2400" i="1" dirty="0" err="1"/>
              <a:t>codigoCurso</a:t>
            </a:r>
            <a:r>
              <a:rPr lang="en-US" sz="2400" dirty="0"/>
              <a:t>)</a:t>
            </a:r>
          </a:p>
          <a:p>
            <a:r>
              <a:rPr lang="pt-BR" sz="2400" dirty="0"/>
              <a:t>Sabendo que este esquema relacional está na 2FN ...</a:t>
            </a:r>
          </a:p>
          <a:p>
            <a:r>
              <a:rPr lang="pt-BR" sz="2400" dirty="0">
                <a:highlight>
                  <a:srgbClr val="00FFFF"/>
                </a:highlight>
              </a:rPr>
              <a:t>... podemos concluir que </a:t>
            </a:r>
            <a:r>
              <a:rPr lang="pt-BR" sz="2400" b="1" dirty="0">
                <a:highlight>
                  <a:srgbClr val="00FFFF"/>
                </a:highlight>
              </a:rPr>
              <a:t>está na 3FN</a:t>
            </a:r>
            <a:r>
              <a:rPr lang="en-US" sz="2400" b="1" dirty="0"/>
              <a:t>?</a:t>
            </a:r>
            <a:endParaRPr lang="pt-BR" sz="2400" b="1" dirty="0"/>
          </a:p>
          <a:p>
            <a:pPr marL="0" indent="0">
              <a:buNone/>
            </a:pPr>
            <a:endParaRPr lang="pt-BR" sz="2400" dirty="0"/>
          </a:p>
          <a:p>
            <a:pPr marL="0" indent="0">
              <a:buNone/>
            </a:pPr>
            <a:r>
              <a:rPr lang="en-US" sz="2400" b="1" dirty="0">
                <a:solidFill>
                  <a:srgbClr val="002060"/>
                </a:solidFill>
              </a:rPr>
              <a:t>	Student</a:t>
            </a:r>
            <a:r>
              <a:rPr lang="en-US" sz="2400" dirty="0">
                <a:solidFill>
                  <a:srgbClr val="002060"/>
                </a:solidFill>
              </a:rPr>
              <a:t>(</a:t>
            </a:r>
            <a:r>
              <a:rPr lang="en-US" sz="2400" u="sng" dirty="0" err="1">
                <a:solidFill>
                  <a:srgbClr val="002060"/>
                </a:solidFill>
              </a:rPr>
              <a:t>studentId</a:t>
            </a:r>
            <a:r>
              <a:rPr lang="en-US" sz="2400" dirty="0">
                <a:solidFill>
                  <a:srgbClr val="002060"/>
                </a:solidFill>
              </a:rPr>
              <a:t>, name)</a:t>
            </a:r>
          </a:p>
          <a:p>
            <a:pPr marL="0" indent="0">
              <a:buNone/>
            </a:pPr>
            <a:r>
              <a:rPr lang="en-US" sz="2400" b="1" dirty="0">
                <a:solidFill>
                  <a:srgbClr val="002060"/>
                </a:solidFill>
              </a:rPr>
              <a:t>	Degree </a:t>
            </a:r>
            <a:r>
              <a:rPr lang="en-US" sz="2400" dirty="0">
                <a:solidFill>
                  <a:srgbClr val="002060"/>
                </a:solidFill>
              </a:rPr>
              <a:t>(</a:t>
            </a:r>
            <a:r>
              <a:rPr lang="en-US" sz="2400" u="sng" dirty="0">
                <a:solidFill>
                  <a:srgbClr val="002060"/>
                </a:solidFill>
              </a:rPr>
              <a:t>code</a:t>
            </a:r>
            <a:r>
              <a:rPr lang="en-US" sz="2400" dirty="0">
                <a:solidFill>
                  <a:srgbClr val="002060"/>
                </a:solidFill>
              </a:rPr>
              <a:t>, vacancies)</a:t>
            </a:r>
          </a:p>
          <a:p>
            <a:pPr marL="0" indent="0">
              <a:buNone/>
            </a:pPr>
            <a:r>
              <a:rPr lang="en-US" sz="2400" dirty="0">
                <a:solidFill>
                  <a:srgbClr val="002060"/>
                </a:solidFill>
              </a:rPr>
              <a:t>	</a:t>
            </a:r>
            <a:r>
              <a:rPr lang="en-US" sz="2400" b="1" dirty="0">
                <a:solidFill>
                  <a:srgbClr val="002060"/>
                </a:solidFill>
              </a:rPr>
              <a:t>Enrollment</a:t>
            </a:r>
            <a:r>
              <a:rPr lang="en-US" sz="2400" dirty="0">
                <a:solidFill>
                  <a:srgbClr val="002060"/>
                </a:solidFill>
              </a:rPr>
              <a:t>(</a:t>
            </a:r>
            <a:r>
              <a:rPr lang="en-US" sz="2400" u="sng" dirty="0" err="1">
                <a:solidFill>
                  <a:srgbClr val="002060"/>
                </a:solidFill>
              </a:rPr>
              <a:t>studentId</a:t>
            </a:r>
            <a:r>
              <a:rPr lang="en-US" sz="2400" dirty="0">
                <a:solidFill>
                  <a:srgbClr val="002060"/>
                </a:solidFill>
              </a:rPr>
              <a:t>, </a:t>
            </a:r>
            <a:r>
              <a:rPr lang="en-US" sz="2400" i="1" dirty="0" err="1">
                <a:solidFill>
                  <a:srgbClr val="002060"/>
                </a:solidFill>
              </a:rPr>
              <a:t>degreeCode</a:t>
            </a:r>
            <a:r>
              <a:rPr lang="en-US" sz="2400" dirty="0">
                <a:solidFill>
                  <a:srgbClr val="002060"/>
                </a:solidFill>
              </a:rPr>
              <a:t>)</a:t>
            </a:r>
          </a:p>
          <a:p>
            <a:r>
              <a:rPr lang="pt-BR" sz="2400" dirty="0">
                <a:solidFill>
                  <a:srgbClr val="002060"/>
                </a:solidFill>
              </a:rPr>
              <a:t>Knowing that this schema is in 2NF ...</a:t>
            </a:r>
          </a:p>
          <a:p>
            <a:r>
              <a:rPr lang="pt-BR" sz="2400" dirty="0">
                <a:solidFill>
                  <a:srgbClr val="002060"/>
                </a:solidFill>
                <a:highlight>
                  <a:srgbClr val="00FFFF"/>
                </a:highlight>
              </a:rPr>
              <a:t>... can we conclude it is in </a:t>
            </a:r>
            <a:r>
              <a:rPr lang="pt-BR" sz="2400" b="1" dirty="0">
                <a:solidFill>
                  <a:srgbClr val="002060"/>
                </a:solidFill>
                <a:highlight>
                  <a:srgbClr val="00FFFF"/>
                </a:highlight>
              </a:rPr>
              <a:t>3NF</a:t>
            </a:r>
            <a:r>
              <a:rPr lang="en-US" sz="2400" b="1" dirty="0">
                <a:solidFill>
                  <a:srgbClr val="002060"/>
                </a:solidFill>
                <a:highlight>
                  <a:srgbClr val="00FFFF"/>
                </a:highlight>
              </a:rPr>
              <a:t>?</a:t>
            </a:r>
            <a:endParaRPr lang="pt-BR" sz="2400" b="1" dirty="0">
              <a:solidFill>
                <a:srgbClr val="002060"/>
              </a:solidFill>
              <a:highlight>
                <a:srgbClr val="00FFFF"/>
              </a:highlight>
            </a:endParaRPr>
          </a:p>
        </p:txBody>
      </p:sp>
      <p:sp>
        <p:nvSpPr>
          <p:cNvPr id="5" name="TextBox 4"/>
          <p:cNvSpPr txBox="1"/>
          <p:nvPr/>
        </p:nvSpPr>
        <p:spPr>
          <a:xfrm>
            <a:off x="1386342" y="1711990"/>
            <a:ext cx="6755363" cy="2677656"/>
          </a:xfrm>
          <a:prstGeom prst="rect">
            <a:avLst/>
          </a:prstGeom>
          <a:solidFill>
            <a:schemeClr val="accent4">
              <a:lumMod val="60000"/>
              <a:lumOff val="40000"/>
            </a:schemeClr>
          </a:solidFill>
          <a:ln>
            <a:solidFill>
              <a:schemeClr val="tx1"/>
            </a:solidFill>
          </a:ln>
        </p:spPr>
        <p:txBody>
          <a:bodyPr wrap="square" rtlCol="0">
            <a:spAutoFit/>
          </a:bodyPr>
          <a:lstStyle/>
          <a:p>
            <a:r>
              <a:rPr lang="en-US" sz="2400" dirty="0" err="1"/>
              <a:t>Está</a:t>
            </a:r>
            <a:r>
              <a:rPr lang="en-US" sz="2400" dirty="0"/>
              <a:t> </a:t>
            </a:r>
            <a:r>
              <a:rPr lang="en-US" sz="2400" dirty="0" err="1"/>
              <a:t>na</a:t>
            </a:r>
            <a:r>
              <a:rPr lang="en-US" sz="2400" dirty="0"/>
              <a:t> 3FN </a:t>
            </a:r>
            <a:r>
              <a:rPr lang="en-US" sz="2400" dirty="0" err="1"/>
              <a:t>obrigatoriamente</a:t>
            </a:r>
            <a:r>
              <a:rPr lang="en-US" sz="2400" dirty="0"/>
              <a:t> </a:t>
            </a:r>
            <a:r>
              <a:rPr lang="en-US" sz="2400" dirty="0" err="1"/>
              <a:t>uma</a:t>
            </a:r>
            <a:r>
              <a:rPr lang="en-US" sz="2400" dirty="0"/>
              <a:t> </a:t>
            </a:r>
            <a:r>
              <a:rPr lang="en-US" sz="2400" dirty="0" err="1"/>
              <a:t>vez</a:t>
            </a:r>
            <a:r>
              <a:rPr lang="en-US" sz="2400" dirty="0"/>
              <a:t> que </a:t>
            </a:r>
            <a:r>
              <a:rPr lang="en-US" sz="2400" dirty="0" err="1"/>
              <a:t>não</a:t>
            </a:r>
            <a:r>
              <a:rPr lang="en-US" sz="2400" dirty="0"/>
              <a:t> </a:t>
            </a:r>
            <a:r>
              <a:rPr lang="en-US" sz="2400" dirty="0" err="1"/>
              <a:t>podem</a:t>
            </a:r>
            <a:r>
              <a:rPr lang="en-US" sz="2400" dirty="0"/>
              <a:t> </a:t>
            </a:r>
            <a:r>
              <a:rPr lang="en-US" sz="2400" dirty="0" err="1"/>
              <a:t>existir</a:t>
            </a:r>
            <a:r>
              <a:rPr lang="en-US" sz="2400" dirty="0"/>
              <a:t> DF </a:t>
            </a:r>
            <a:r>
              <a:rPr lang="en-US" sz="2400" dirty="0" err="1"/>
              <a:t>Transitivas</a:t>
            </a:r>
            <a:r>
              <a:rPr lang="en-US" sz="2400" dirty="0"/>
              <a:t> </a:t>
            </a:r>
            <a:r>
              <a:rPr lang="en-US" sz="2400" dirty="0" err="1"/>
              <a:t>sobre</a:t>
            </a:r>
            <a:r>
              <a:rPr lang="en-US" sz="2400" dirty="0"/>
              <a:t> um </a:t>
            </a:r>
            <a:r>
              <a:rPr lang="en-US" sz="2400" dirty="0" err="1"/>
              <a:t>conjunto</a:t>
            </a:r>
            <a:r>
              <a:rPr lang="en-US" sz="2400" dirty="0"/>
              <a:t> de </a:t>
            </a:r>
            <a:r>
              <a:rPr lang="en-US" sz="2400" dirty="0" err="1"/>
              <a:t>atributos</a:t>
            </a:r>
            <a:r>
              <a:rPr lang="en-US" sz="2400" dirty="0"/>
              <a:t> </a:t>
            </a:r>
            <a:r>
              <a:rPr lang="en-US" sz="2400" dirty="0" err="1"/>
              <a:t>não-chave</a:t>
            </a:r>
            <a:r>
              <a:rPr lang="en-US" sz="2400" dirty="0"/>
              <a:t> com um </a:t>
            </a:r>
            <a:r>
              <a:rPr lang="en-US" sz="2400" dirty="0" err="1"/>
              <a:t>único</a:t>
            </a:r>
            <a:r>
              <a:rPr lang="en-US" sz="2400" dirty="0"/>
              <a:t> </a:t>
            </a:r>
            <a:r>
              <a:rPr lang="en-US" sz="2400" dirty="0" err="1"/>
              <a:t>atributo</a:t>
            </a:r>
            <a:endParaRPr lang="en-US" sz="2400" dirty="0"/>
          </a:p>
          <a:p>
            <a:endParaRPr lang="en-US" sz="2400" dirty="0"/>
          </a:p>
          <a:p>
            <a:r>
              <a:rPr lang="en-US" sz="2400" dirty="0">
                <a:solidFill>
                  <a:srgbClr val="002060"/>
                </a:solidFill>
              </a:rPr>
              <a:t>It has to be since it is not possible to have Transitive FD over a set of non-key attributes with a single attribute.</a:t>
            </a:r>
          </a:p>
        </p:txBody>
      </p:sp>
      <p:sp>
        <p:nvSpPr>
          <p:cNvPr id="7" name="TextBox 6"/>
          <p:cNvSpPr txBox="1"/>
          <p:nvPr/>
        </p:nvSpPr>
        <p:spPr>
          <a:xfrm>
            <a:off x="2608591" y="2403562"/>
            <a:ext cx="6755363" cy="2308324"/>
          </a:xfrm>
          <a:prstGeom prst="rect">
            <a:avLst/>
          </a:prstGeom>
          <a:solidFill>
            <a:srgbClr val="FFC000"/>
          </a:solidFill>
          <a:ln w="38100">
            <a:solidFill>
              <a:srgbClr val="C00000"/>
            </a:solidFill>
          </a:ln>
        </p:spPr>
        <p:txBody>
          <a:bodyPr wrap="square" rtlCol="0">
            <a:spAutoFit/>
          </a:bodyPr>
          <a:lstStyle/>
          <a:p>
            <a:r>
              <a:rPr lang="en-US" sz="2400" dirty="0" err="1"/>
              <a:t>Esquemas</a:t>
            </a:r>
            <a:r>
              <a:rPr lang="en-US" sz="2400" dirty="0"/>
              <a:t> </a:t>
            </a:r>
            <a:r>
              <a:rPr lang="en-US" sz="2400" dirty="0" err="1"/>
              <a:t>relacionais</a:t>
            </a:r>
            <a:r>
              <a:rPr lang="en-US" sz="2400" dirty="0"/>
              <a:t> que </a:t>
            </a:r>
            <a:r>
              <a:rPr lang="en-US" sz="2400" dirty="0" err="1"/>
              <a:t>estejam</a:t>
            </a:r>
            <a:r>
              <a:rPr lang="en-US" sz="2400" dirty="0"/>
              <a:t> </a:t>
            </a:r>
            <a:r>
              <a:rPr lang="en-US" sz="2400" dirty="0" err="1"/>
              <a:t>na</a:t>
            </a:r>
            <a:r>
              <a:rPr lang="en-US" sz="2400" dirty="0"/>
              <a:t> 2FN e que </a:t>
            </a:r>
            <a:r>
              <a:rPr lang="en-US" sz="2400" dirty="0" err="1"/>
              <a:t>tenham</a:t>
            </a:r>
            <a:r>
              <a:rPr lang="en-US" sz="2400" dirty="0"/>
              <a:t> um </a:t>
            </a:r>
            <a:r>
              <a:rPr lang="en-US" sz="2400" dirty="0" err="1"/>
              <a:t>único</a:t>
            </a:r>
            <a:r>
              <a:rPr lang="en-US" sz="2400" dirty="0"/>
              <a:t> </a:t>
            </a:r>
            <a:r>
              <a:rPr lang="en-US" sz="2400" dirty="0" err="1"/>
              <a:t>atributo</a:t>
            </a:r>
            <a:r>
              <a:rPr lang="en-US" sz="2400" dirty="0"/>
              <a:t> </a:t>
            </a:r>
            <a:r>
              <a:rPr lang="en-US" sz="2400" dirty="0" err="1"/>
              <a:t>não-chave</a:t>
            </a:r>
            <a:r>
              <a:rPr lang="en-US" sz="2400" dirty="0"/>
              <a:t> </a:t>
            </a:r>
            <a:r>
              <a:rPr lang="en-US" sz="2400" dirty="0" err="1"/>
              <a:t>estão</a:t>
            </a:r>
            <a:r>
              <a:rPr lang="en-US" sz="2400" dirty="0"/>
              <a:t> </a:t>
            </a:r>
            <a:r>
              <a:rPr lang="en-US" sz="2400" dirty="0" err="1"/>
              <a:t>também</a:t>
            </a:r>
            <a:r>
              <a:rPr lang="en-US" sz="2400" dirty="0"/>
              <a:t> </a:t>
            </a:r>
            <a:r>
              <a:rPr lang="en-US" sz="2400" dirty="0" err="1"/>
              <a:t>na</a:t>
            </a:r>
            <a:r>
              <a:rPr lang="en-US" sz="2400" dirty="0"/>
              <a:t> 3FN.</a:t>
            </a:r>
          </a:p>
          <a:p>
            <a:endParaRPr lang="en-US" sz="2400" dirty="0"/>
          </a:p>
          <a:p>
            <a:r>
              <a:rPr lang="en-US" sz="2400" dirty="0">
                <a:solidFill>
                  <a:srgbClr val="002060"/>
                </a:solidFill>
              </a:rPr>
              <a:t>Relational schemas in the 2NF that possess a single non-key attribute are also in the 3FN.</a:t>
            </a:r>
          </a:p>
        </p:txBody>
      </p:sp>
      <p:sp>
        <p:nvSpPr>
          <p:cNvPr id="8" name="Title 1"/>
          <p:cNvSpPr>
            <a:spLocks noGrp="1"/>
          </p:cNvSpPr>
          <p:nvPr>
            <p:ph type="title"/>
          </p:nvPr>
        </p:nvSpPr>
        <p:spPr>
          <a:xfrm>
            <a:off x="838200" y="365125"/>
            <a:ext cx="10515600" cy="1325563"/>
          </a:xfrm>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3FN</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3NF</a:t>
            </a:r>
            <a:endParaRPr lang="lt-LT" b="1" i="1" dirty="0">
              <a:solidFill>
                <a:schemeClr val="tx1">
                  <a:lumMod val="75000"/>
                  <a:lumOff val="25000"/>
                </a:schemeClr>
              </a:solidFill>
              <a:latin typeface="Trebuchet MS" panose="020B0603020202020204" pitchFamily="34" charset="0"/>
            </a:endParaRPr>
          </a:p>
        </p:txBody>
      </p:sp>
    </p:spTree>
    <p:extLst>
      <p:ext uri="{BB962C8B-B14F-4D97-AF65-F5344CB8AC3E}">
        <p14:creationId xmlns:p14="http://schemas.microsoft.com/office/powerpoint/2010/main" val="65633890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599"/>
            <a:ext cx="4511040" cy="1325563"/>
          </a:xfrm>
        </p:spPr>
        <p:txBody>
          <a:bodyPr>
            <a:normAutofit/>
          </a:bodyPr>
          <a:lstStyle/>
          <a:p>
            <a:r>
              <a:rPr lang="en-US" sz="3200" b="1" dirty="0" err="1">
                <a:solidFill>
                  <a:srgbClr val="B38808"/>
                </a:solidFill>
                <a:latin typeface="Trebuchet MS" panose="020B0603020202020204" pitchFamily="34" charset="0"/>
              </a:rPr>
              <a:t>Normalização</a:t>
            </a:r>
            <a:br>
              <a:rPr lang="en-US" sz="3200" b="1" dirty="0">
                <a:solidFill>
                  <a:srgbClr val="B38808"/>
                </a:solidFill>
                <a:latin typeface="Trebuchet MS" panose="020B0603020202020204" pitchFamily="34" charset="0"/>
              </a:rPr>
            </a:br>
            <a:r>
              <a:rPr lang="en-US" sz="3200" b="1" i="1" dirty="0">
                <a:solidFill>
                  <a:schemeClr val="tx1">
                    <a:lumMod val="75000"/>
                    <a:lumOff val="25000"/>
                  </a:schemeClr>
                </a:solidFill>
                <a:latin typeface="Trebuchet MS" panose="020B0603020202020204" pitchFamily="34" charset="0"/>
              </a:rPr>
              <a:t>Data normalization</a:t>
            </a:r>
            <a:endParaRPr lang="lt-LT" sz="3200" b="1" i="1" dirty="0">
              <a:solidFill>
                <a:schemeClr val="tx1">
                  <a:lumMod val="75000"/>
                  <a:lumOff val="25000"/>
                </a:schemeClr>
              </a:solidFill>
              <a:latin typeface="Trebuchet MS" panose="020B0603020202020204" pitchFamily="34" charset="0"/>
            </a:endParaRPr>
          </a:p>
        </p:txBody>
      </p:sp>
      <p:sp>
        <p:nvSpPr>
          <p:cNvPr id="3" name="TextBox 2"/>
          <p:cNvSpPr txBox="1"/>
          <p:nvPr/>
        </p:nvSpPr>
        <p:spPr>
          <a:xfrm>
            <a:off x="8098536" y="198276"/>
            <a:ext cx="3928872" cy="584775"/>
          </a:xfrm>
          <a:prstGeom prst="rect">
            <a:avLst/>
          </a:prstGeom>
          <a:solidFill>
            <a:schemeClr val="bg1">
              <a:lumMod val="85000"/>
            </a:schemeClr>
          </a:solidFill>
          <a:ln>
            <a:solidFill>
              <a:schemeClr val="tx1"/>
            </a:solidFill>
          </a:ln>
        </p:spPr>
        <p:txBody>
          <a:bodyPr wrap="square" rtlCol="0">
            <a:spAutoFit/>
          </a:bodyPr>
          <a:lstStyle/>
          <a:p>
            <a:r>
              <a:rPr lang="en-US" sz="1600" dirty="0"/>
              <a:t>Set of tables, each one described by a set of attributes (schema)</a:t>
            </a:r>
          </a:p>
        </p:txBody>
      </p:sp>
      <p:sp>
        <p:nvSpPr>
          <p:cNvPr id="5" name="TextBox 4"/>
          <p:cNvSpPr txBox="1"/>
          <p:nvPr/>
        </p:nvSpPr>
        <p:spPr>
          <a:xfrm>
            <a:off x="4841839" y="597932"/>
            <a:ext cx="2177647" cy="830997"/>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Identify its </a:t>
            </a:r>
            <a:r>
              <a:rPr lang="en-US" sz="1600" b="1" dirty="0"/>
              <a:t>primary key</a:t>
            </a:r>
            <a:r>
              <a:rPr lang="en-US" sz="1600" dirty="0"/>
              <a:t>:</a:t>
            </a:r>
          </a:p>
          <a:p>
            <a:pPr marL="341313" indent="-171450">
              <a:buFont typeface="Arial" panose="020B0604020202020204" pitchFamily="34" charset="0"/>
              <a:buChar char="•"/>
            </a:pPr>
            <a:r>
              <a:rPr lang="en-US" sz="1600" dirty="0"/>
              <a:t>Armstrong axioms</a:t>
            </a:r>
          </a:p>
          <a:p>
            <a:pPr marL="341313" indent="-171450">
              <a:buFont typeface="Arial" panose="020B0604020202020204" pitchFamily="34" charset="0"/>
              <a:buChar char="•"/>
            </a:pPr>
            <a:r>
              <a:rPr lang="en-US" sz="1600" dirty="0"/>
              <a:t>Domain semantics</a:t>
            </a:r>
          </a:p>
        </p:txBody>
      </p:sp>
      <p:sp>
        <p:nvSpPr>
          <p:cNvPr id="8" name="TextBox 7"/>
          <p:cNvSpPr txBox="1"/>
          <p:nvPr/>
        </p:nvSpPr>
        <p:spPr>
          <a:xfrm>
            <a:off x="8098536" y="1286244"/>
            <a:ext cx="3928872" cy="830997"/>
          </a:xfrm>
          <a:prstGeom prst="rect">
            <a:avLst/>
          </a:prstGeom>
          <a:solidFill>
            <a:schemeClr val="bg1">
              <a:lumMod val="85000"/>
            </a:schemeClr>
          </a:solidFill>
          <a:ln>
            <a:solidFill>
              <a:schemeClr val="tx1"/>
            </a:solidFill>
          </a:ln>
        </p:spPr>
        <p:txBody>
          <a:bodyPr wrap="square" rtlCol="0">
            <a:spAutoFit/>
          </a:bodyPr>
          <a:lstStyle/>
          <a:p>
            <a:r>
              <a:rPr lang="en-US" sz="1600" dirty="0"/>
              <a:t>Schema with primary keys identified. Some attributes might be relations, collections, sets, lists</a:t>
            </a:r>
          </a:p>
        </p:txBody>
      </p:sp>
      <p:sp>
        <p:nvSpPr>
          <p:cNvPr id="10" name="TextBox 9"/>
          <p:cNvSpPr txBox="1"/>
          <p:nvPr/>
        </p:nvSpPr>
        <p:spPr>
          <a:xfrm>
            <a:off x="182880" y="2175445"/>
            <a:ext cx="6805957" cy="830997"/>
          </a:xfrm>
          <a:prstGeom prst="rect">
            <a:avLst/>
          </a:prstGeom>
          <a:solidFill>
            <a:schemeClr val="accent5">
              <a:lumMod val="20000"/>
              <a:lumOff val="80000"/>
            </a:schemeClr>
          </a:solidFill>
          <a:ln>
            <a:solidFill>
              <a:srgbClr val="002060"/>
            </a:solidFill>
          </a:ln>
        </p:spPr>
        <p:txBody>
          <a:bodyPr wrap="square" rtlCol="0">
            <a:spAutoFit/>
          </a:bodyPr>
          <a:lstStyle/>
          <a:p>
            <a:r>
              <a:rPr lang="en-US" sz="1600" dirty="0"/>
              <a:t>Map all attributes to </a:t>
            </a:r>
            <a:r>
              <a:rPr lang="en-US" sz="1600" b="1" dirty="0"/>
              <a:t>scalar datatypes</a:t>
            </a:r>
            <a:r>
              <a:rPr lang="en-US" sz="1600" dirty="0"/>
              <a:t>; no attribute has relations as its instances.</a:t>
            </a:r>
          </a:p>
          <a:p>
            <a:r>
              <a:rPr lang="en-US" sz="1600" dirty="0"/>
              <a:t>Convert attributes represented by relations, collections, sets, lists, arrays to scalar/single-element/</a:t>
            </a:r>
            <a:r>
              <a:rPr lang="en-US" sz="1600" dirty="0" err="1"/>
              <a:t>nondecomposable</a:t>
            </a:r>
            <a:r>
              <a:rPr lang="en-US" sz="1600" dirty="0"/>
              <a:t> forms</a:t>
            </a:r>
          </a:p>
        </p:txBody>
      </p:sp>
      <p:sp>
        <p:nvSpPr>
          <p:cNvPr id="11" name="TextBox 10"/>
          <p:cNvSpPr txBox="1"/>
          <p:nvPr/>
        </p:nvSpPr>
        <p:spPr>
          <a:xfrm>
            <a:off x="8098536" y="3135063"/>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1NF</a:t>
            </a:r>
          </a:p>
        </p:txBody>
      </p:sp>
      <p:sp>
        <p:nvSpPr>
          <p:cNvPr id="12" name="TextBox 11"/>
          <p:cNvSpPr txBox="1"/>
          <p:nvPr/>
        </p:nvSpPr>
        <p:spPr>
          <a:xfrm>
            <a:off x="5282601" y="3595497"/>
            <a:ext cx="1729063"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Remove </a:t>
            </a:r>
            <a:r>
              <a:rPr lang="en-US" sz="1600" b="1" dirty="0"/>
              <a:t>Partial FD</a:t>
            </a:r>
          </a:p>
        </p:txBody>
      </p:sp>
      <p:sp>
        <p:nvSpPr>
          <p:cNvPr id="13" name="TextBox 12"/>
          <p:cNvSpPr txBox="1"/>
          <p:nvPr/>
        </p:nvSpPr>
        <p:spPr>
          <a:xfrm>
            <a:off x="8098536" y="4081482"/>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2NF</a:t>
            </a:r>
          </a:p>
        </p:txBody>
      </p:sp>
      <p:sp>
        <p:nvSpPr>
          <p:cNvPr id="14" name="TextBox 13"/>
          <p:cNvSpPr txBox="1"/>
          <p:nvPr/>
        </p:nvSpPr>
        <p:spPr>
          <a:xfrm>
            <a:off x="5018169" y="4544453"/>
            <a:ext cx="1999906"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Remove </a:t>
            </a:r>
            <a:r>
              <a:rPr lang="en-US" sz="1600" b="1" dirty="0"/>
              <a:t>Transitive FD</a:t>
            </a:r>
          </a:p>
        </p:txBody>
      </p:sp>
      <p:sp>
        <p:nvSpPr>
          <p:cNvPr id="15" name="TextBox 14"/>
          <p:cNvSpPr txBox="1"/>
          <p:nvPr/>
        </p:nvSpPr>
        <p:spPr>
          <a:xfrm>
            <a:off x="8098536" y="502790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3NF</a:t>
            </a:r>
          </a:p>
        </p:txBody>
      </p:sp>
      <p:sp>
        <p:nvSpPr>
          <p:cNvPr id="16" name="TextBox 15"/>
          <p:cNvSpPr txBox="1"/>
          <p:nvPr/>
        </p:nvSpPr>
        <p:spPr>
          <a:xfrm>
            <a:off x="2820067" y="5571633"/>
            <a:ext cx="4238596" cy="338554"/>
          </a:xfrm>
          <a:prstGeom prst="rect">
            <a:avLst/>
          </a:prstGeom>
          <a:solidFill>
            <a:schemeClr val="accent5">
              <a:lumMod val="20000"/>
              <a:lumOff val="80000"/>
            </a:schemeClr>
          </a:solidFill>
          <a:ln>
            <a:solidFill>
              <a:srgbClr val="002060"/>
            </a:solidFill>
          </a:ln>
        </p:spPr>
        <p:txBody>
          <a:bodyPr wrap="none" rtlCol="0">
            <a:spAutoFit/>
          </a:bodyPr>
          <a:lstStyle/>
          <a:p>
            <a:r>
              <a:rPr lang="en-US" sz="1600" dirty="0"/>
              <a:t>Remove FD </a:t>
            </a:r>
            <a:r>
              <a:rPr lang="en-US" sz="1600" b="1" dirty="0"/>
              <a:t>non-key-attributes </a:t>
            </a:r>
            <a:r>
              <a:rPr lang="en-US" sz="1600" b="1" dirty="0">
                <a:sym typeface="Wingdings" panose="05000000000000000000" pitchFamily="2" charset="2"/>
              </a:rPr>
              <a:t> key-attributes</a:t>
            </a:r>
            <a:endParaRPr lang="en-US" sz="1600" b="1" dirty="0"/>
          </a:p>
        </p:txBody>
      </p:sp>
      <p:sp>
        <p:nvSpPr>
          <p:cNvPr id="17" name="TextBox 16"/>
          <p:cNvSpPr txBox="1"/>
          <p:nvPr/>
        </p:nvSpPr>
        <p:spPr>
          <a:xfrm>
            <a:off x="8098536" y="6152350"/>
            <a:ext cx="3928872" cy="338554"/>
          </a:xfrm>
          <a:prstGeom prst="rect">
            <a:avLst/>
          </a:prstGeom>
          <a:solidFill>
            <a:schemeClr val="bg1">
              <a:lumMod val="85000"/>
            </a:schemeClr>
          </a:solidFill>
          <a:ln>
            <a:solidFill>
              <a:schemeClr val="tx1"/>
            </a:solidFill>
          </a:ln>
        </p:spPr>
        <p:txBody>
          <a:bodyPr wrap="square" rtlCol="0">
            <a:spAutoFit/>
          </a:bodyPr>
          <a:lstStyle/>
          <a:p>
            <a:pPr algn="ctr"/>
            <a:r>
              <a:rPr lang="en-US" sz="1600" dirty="0"/>
              <a:t>BCNF</a:t>
            </a:r>
          </a:p>
        </p:txBody>
      </p:sp>
      <p:cxnSp>
        <p:nvCxnSpPr>
          <p:cNvPr id="19" name="Straight Arrow Connector 18"/>
          <p:cNvCxnSpPr>
            <a:stCxn id="3" idx="2"/>
            <a:endCxn id="8" idx="0"/>
          </p:cNvCxnSpPr>
          <p:nvPr/>
        </p:nvCxnSpPr>
        <p:spPr>
          <a:xfrm>
            <a:off x="10062972" y="783051"/>
            <a:ext cx="0" cy="503193"/>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1" idx="0"/>
          </p:cNvCxnSpPr>
          <p:nvPr/>
        </p:nvCxnSpPr>
        <p:spPr>
          <a:xfrm>
            <a:off x="10062972" y="2117241"/>
            <a:ext cx="0" cy="1017822"/>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3" idx="0"/>
          </p:cNvCxnSpPr>
          <p:nvPr/>
        </p:nvCxnSpPr>
        <p:spPr>
          <a:xfrm>
            <a:off x="10062972" y="3473617"/>
            <a:ext cx="0" cy="607865"/>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5" idx="0"/>
          </p:cNvCxnSpPr>
          <p:nvPr/>
        </p:nvCxnSpPr>
        <p:spPr>
          <a:xfrm>
            <a:off x="10062972" y="4420036"/>
            <a:ext cx="0" cy="607864"/>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2"/>
            <a:endCxn id="17" idx="0"/>
          </p:cNvCxnSpPr>
          <p:nvPr/>
        </p:nvCxnSpPr>
        <p:spPr>
          <a:xfrm>
            <a:off x="10062972" y="5366454"/>
            <a:ext cx="0" cy="785896"/>
          </a:xfrm>
          <a:prstGeom prst="straightConnector1">
            <a:avLst/>
          </a:prstGeom>
          <a:ln w="254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 idx="3"/>
          </p:cNvCxnSpPr>
          <p:nvPr/>
        </p:nvCxnSpPr>
        <p:spPr>
          <a:xfrm>
            <a:off x="7019486" y="1013431"/>
            <a:ext cx="304348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3"/>
          </p:cNvCxnSpPr>
          <p:nvPr/>
        </p:nvCxnSpPr>
        <p:spPr>
          <a:xfrm>
            <a:off x="6988837" y="2590944"/>
            <a:ext cx="3138791" cy="18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2" idx="3"/>
          </p:cNvCxnSpPr>
          <p:nvPr/>
        </p:nvCxnSpPr>
        <p:spPr>
          <a:xfrm flipV="1">
            <a:off x="7011664" y="3755136"/>
            <a:ext cx="3051308" cy="963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3"/>
          </p:cNvCxnSpPr>
          <p:nvPr/>
        </p:nvCxnSpPr>
        <p:spPr>
          <a:xfrm flipV="1">
            <a:off x="7018075" y="4705506"/>
            <a:ext cx="3044897" cy="822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6" idx="3"/>
          </p:cNvCxnSpPr>
          <p:nvPr/>
        </p:nvCxnSpPr>
        <p:spPr>
          <a:xfrm>
            <a:off x="7058663" y="5740910"/>
            <a:ext cx="3068965" cy="618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6268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Diagrama de DF</a:t>
            </a:r>
          </a:p>
          <a:p>
            <a:r>
              <a:rPr lang="pt-BR" sz="2900" dirty="0">
                <a:solidFill>
                  <a:schemeClr val="bg1">
                    <a:lumMod val="65000"/>
                  </a:schemeClr>
                </a:solidFill>
              </a:rPr>
              <a:t>Normalização e DF</a:t>
            </a:r>
          </a:p>
          <a:p>
            <a:r>
              <a:rPr lang="pt-BR" sz="2900" b="1" dirty="0">
                <a:solidFill>
                  <a:srgbClr val="C00000"/>
                </a:solidFill>
              </a:rPr>
              <a:t>Axiomas de Armstrong</a:t>
            </a:r>
          </a:p>
          <a:p>
            <a:r>
              <a:rPr lang="pt-BR" sz="2900" dirty="0">
                <a:solidFill>
                  <a:schemeClr val="bg1">
                    <a:lumMod val="65000"/>
                  </a:schemeClr>
                </a:solidFill>
              </a:rPr>
              <a:t>Inferência da chave primária</a:t>
            </a:r>
          </a:p>
          <a:p>
            <a:r>
              <a:rPr lang="pt-BR" sz="2900" dirty="0">
                <a:solidFill>
                  <a:schemeClr val="bg1">
                    <a:lumMod val="65000"/>
                  </a:schemeClr>
                </a:solidFill>
              </a:rPr>
              <a:t>Regras de Integridade (domínio, identidade, referencial, aplicacional)</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FD diagram</a:t>
            </a:r>
          </a:p>
          <a:p>
            <a:r>
              <a:rPr lang="en-US" sz="2900" dirty="0">
                <a:solidFill>
                  <a:schemeClr val="bg1">
                    <a:lumMod val="65000"/>
                  </a:schemeClr>
                </a:solidFill>
              </a:rPr>
              <a:t>Data normalization and FD</a:t>
            </a:r>
          </a:p>
          <a:p>
            <a:r>
              <a:rPr lang="en-US" sz="2900" b="1" dirty="0">
                <a:solidFill>
                  <a:srgbClr val="7030A0"/>
                </a:solidFill>
              </a:rPr>
              <a:t>Armstrong's Axioms</a:t>
            </a:r>
          </a:p>
          <a:p>
            <a:r>
              <a:rPr lang="en-US" sz="2900" dirty="0">
                <a:solidFill>
                  <a:schemeClr val="bg1">
                    <a:lumMod val="65000"/>
                  </a:schemeClr>
                </a:solidFill>
              </a:rPr>
              <a:t>Primary key disclosure</a:t>
            </a:r>
          </a:p>
          <a:p>
            <a:r>
              <a:rPr lang="en-US" sz="2900" dirty="0">
                <a:solidFill>
                  <a:schemeClr val="bg1">
                    <a:lumMod val="65000"/>
                  </a:schemeClr>
                </a:solidFill>
              </a:rPr>
              <a:t>Integrity Rules (domain, identity, referential, application)</a:t>
            </a:r>
          </a:p>
        </p:txBody>
      </p:sp>
    </p:spTree>
    <p:extLst>
      <p:ext uri="{BB962C8B-B14F-4D97-AF65-F5344CB8AC3E}">
        <p14:creationId xmlns:p14="http://schemas.microsoft.com/office/powerpoint/2010/main" val="20553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011" y="1250983"/>
            <a:ext cx="11118544" cy="2677205"/>
          </a:xfrm>
          <a:solidFill>
            <a:schemeClr val="accent4">
              <a:lumMod val="20000"/>
              <a:lumOff val="80000"/>
            </a:schemeClr>
          </a:solidFill>
        </p:spPr>
        <p:txBody>
          <a:bodyPr>
            <a:noAutofit/>
          </a:bodyPr>
          <a:lstStyle/>
          <a:p>
            <a:pPr>
              <a:spcBef>
                <a:spcPts val="600"/>
              </a:spcBef>
            </a:pPr>
            <a:r>
              <a:rPr lang="pt-BR" sz="1600" dirty="0"/>
              <a:t>Regras de Inferência de DF. Dada uma relação R com um conjunto A de atributos e DF dependências funcionais, e possível inferir outras DF (triviais ou derivadas) usando os axiomas de </a:t>
            </a:r>
            <a:r>
              <a:rPr lang="en-US" sz="1600" dirty="0"/>
              <a:t>Armstrong</a:t>
            </a:r>
          </a:p>
          <a:p>
            <a:pPr>
              <a:spcBef>
                <a:spcPts val="600"/>
              </a:spcBef>
            </a:pPr>
            <a:r>
              <a:rPr lang="en-US" sz="1600" b="1" dirty="0" err="1"/>
              <a:t>Axiomas</a:t>
            </a:r>
            <a:r>
              <a:rPr lang="en-US" sz="1600" b="1" dirty="0"/>
              <a:t> de Armstrong</a:t>
            </a:r>
          </a:p>
          <a:p>
            <a:pPr marL="0" indent="0">
              <a:spcBef>
                <a:spcPts val="600"/>
              </a:spcBef>
              <a:buNone/>
            </a:pPr>
            <a:r>
              <a:rPr lang="pt-BR" sz="1600" dirty="0"/>
              <a:t>	– União – Se X → Y e X → Z, então X → YZ</a:t>
            </a:r>
          </a:p>
          <a:p>
            <a:pPr marL="0" indent="0">
              <a:spcBef>
                <a:spcPts val="600"/>
              </a:spcBef>
              <a:buNone/>
            </a:pPr>
            <a:r>
              <a:rPr lang="pt-BR" sz="1600" dirty="0"/>
              <a:t>	– Decomposição – Se X → YZ , então X → Y e X → Z</a:t>
            </a:r>
          </a:p>
          <a:p>
            <a:pPr marL="0" indent="0">
              <a:spcBef>
                <a:spcPts val="600"/>
              </a:spcBef>
              <a:buNone/>
            </a:pPr>
            <a:r>
              <a:rPr lang="pt-BR" sz="1600" dirty="0"/>
              <a:t>	– Transitividade – Se X → Y e Y → Z, então X → Z</a:t>
            </a:r>
          </a:p>
          <a:p>
            <a:pPr marL="0" indent="0">
              <a:spcBef>
                <a:spcPts val="600"/>
              </a:spcBef>
              <a:buNone/>
            </a:pPr>
            <a:r>
              <a:rPr lang="pt-BR" sz="1600" dirty="0"/>
              <a:t>	– Pseudo-transitividade – Se X → Y e WY → Z então WX → Z</a:t>
            </a:r>
          </a:p>
          <a:p>
            <a:pPr marL="0" indent="0">
              <a:spcBef>
                <a:spcPts val="600"/>
              </a:spcBef>
              <a:buNone/>
            </a:pPr>
            <a:r>
              <a:rPr lang="pt-BR" sz="1600" dirty="0"/>
              <a:t>	– Extensão (Aumento) – Se X →Y, Z contido em U, então XZ → YZ</a:t>
            </a:r>
          </a:p>
          <a:p>
            <a:pPr marL="0" indent="0">
              <a:spcBef>
                <a:spcPts val="600"/>
              </a:spcBef>
              <a:buNone/>
            </a:pPr>
            <a:r>
              <a:rPr lang="en-US" sz="1600" dirty="0"/>
              <a:t>	– </a:t>
            </a:r>
            <a:r>
              <a:rPr lang="en-US" sz="1600" dirty="0" err="1"/>
              <a:t>Reflexibidade</a:t>
            </a:r>
            <a:r>
              <a:rPr lang="en-US" sz="1600" dirty="0"/>
              <a:t> – Se X ⊇ Y, </a:t>
            </a:r>
            <a:r>
              <a:rPr lang="en-US" sz="1600" dirty="0" err="1"/>
              <a:t>então</a:t>
            </a:r>
            <a:r>
              <a:rPr lang="en-US" sz="1600" dirty="0"/>
              <a:t> X → Y</a:t>
            </a:r>
            <a:endParaRPr lang="en-US" sz="1600" dirty="0">
              <a:solidFill>
                <a:srgbClr val="FF0000"/>
              </a:solidFill>
              <a:latin typeface="Trebuchet MS" panose="020B0603020202020204" pitchFamily="34" charset="0"/>
            </a:endParaRPr>
          </a:p>
        </p:txBody>
      </p:sp>
      <p:sp>
        <p:nvSpPr>
          <p:cNvPr id="6"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Axiomas</a:t>
            </a:r>
            <a:r>
              <a:rPr lang="en-US" sz="3600" b="1" dirty="0">
                <a:solidFill>
                  <a:srgbClr val="B38808"/>
                </a:solidFill>
                <a:latin typeface="Trebuchet MS" panose="020B0603020202020204" pitchFamily="34" charset="0"/>
              </a:rPr>
              <a:t> de Armstrong</a:t>
            </a:r>
            <a:br>
              <a:rPr lang="en-US" sz="3600" b="1" dirty="0">
                <a:solidFill>
                  <a:srgbClr val="B38808"/>
                </a:solidFill>
                <a:latin typeface="Trebuchet MS" panose="020B0603020202020204" pitchFamily="34" charset="0"/>
              </a:rPr>
            </a:br>
            <a:r>
              <a:rPr lang="en-US" sz="3600" b="1" i="1" dirty="0">
                <a:solidFill>
                  <a:schemeClr val="tx1">
                    <a:lumMod val="65000"/>
                    <a:lumOff val="35000"/>
                  </a:schemeClr>
                </a:solidFill>
                <a:latin typeface="Trebuchet MS" panose="020B0603020202020204" pitchFamily="34" charset="0"/>
              </a:rPr>
              <a:t>Armstrong’s axioms</a:t>
            </a:r>
            <a:endParaRPr lang="lt-LT" sz="3600" b="1" i="1" dirty="0">
              <a:solidFill>
                <a:schemeClr val="tx1">
                  <a:lumMod val="65000"/>
                  <a:lumOff val="35000"/>
                </a:schemeClr>
              </a:solidFill>
              <a:latin typeface="Trebuchet MS" panose="020B0603020202020204" pitchFamily="34" charset="0"/>
            </a:endParaRPr>
          </a:p>
        </p:txBody>
      </p:sp>
      <p:sp>
        <p:nvSpPr>
          <p:cNvPr id="8" name="Content Placeholder 2"/>
          <p:cNvSpPr txBox="1">
            <a:spLocks/>
          </p:cNvSpPr>
          <p:nvPr/>
        </p:nvSpPr>
        <p:spPr>
          <a:xfrm>
            <a:off x="694011" y="4071938"/>
            <a:ext cx="11118544" cy="267720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pt-BR" sz="1600" dirty="0"/>
              <a:t>FD Inference Rules. Given a relation R with a set A of attributes and functional dependencies, it is possible to infer other FD (trivial or derivative) using Armstrong's axioms</a:t>
            </a:r>
          </a:p>
          <a:p>
            <a:pPr>
              <a:spcBef>
                <a:spcPts val="600"/>
              </a:spcBef>
            </a:pPr>
            <a:r>
              <a:rPr lang="pt-BR" sz="1600" b="1" dirty="0"/>
              <a:t>Armstrong's Axioms</a:t>
            </a:r>
            <a:endParaRPr lang="pt-BR" sz="1600" dirty="0"/>
          </a:p>
          <a:p>
            <a:pPr marL="858838" indent="0">
              <a:spcBef>
                <a:spcPts val="600"/>
              </a:spcBef>
              <a:buNone/>
            </a:pPr>
            <a:r>
              <a:rPr lang="pt-BR" sz="1600" dirty="0"/>
              <a:t>– Union – If X → Y and X → Z, then X → YZ</a:t>
            </a:r>
          </a:p>
          <a:p>
            <a:pPr marL="858838" indent="0">
              <a:spcBef>
                <a:spcPts val="600"/>
              </a:spcBef>
              <a:buNone/>
            </a:pPr>
            <a:r>
              <a:rPr lang="pt-BR" sz="1600" dirty="0"/>
              <a:t>– Decomposition – If X → YZ , then X → Y and X → Z</a:t>
            </a:r>
          </a:p>
          <a:p>
            <a:pPr marL="858838" indent="0">
              <a:spcBef>
                <a:spcPts val="600"/>
              </a:spcBef>
              <a:buNone/>
            </a:pPr>
            <a:r>
              <a:rPr lang="pt-BR" sz="1600" dirty="0"/>
              <a:t>– Transitivity – If X → Y and Y → Z, then X → Z</a:t>
            </a:r>
          </a:p>
          <a:p>
            <a:pPr marL="858838" indent="0">
              <a:spcBef>
                <a:spcPts val="600"/>
              </a:spcBef>
              <a:buNone/>
            </a:pPr>
            <a:r>
              <a:rPr lang="pt-BR" sz="1600" dirty="0"/>
              <a:t>– Pseudo-transitivity – If X → Y and WY → Z then WX → Z</a:t>
            </a:r>
          </a:p>
          <a:p>
            <a:pPr marL="858838" indent="0">
              <a:spcBef>
                <a:spcPts val="600"/>
              </a:spcBef>
              <a:buNone/>
            </a:pPr>
            <a:r>
              <a:rPr lang="pt-BR" sz="1600" dirty="0"/>
              <a:t>– Extension (Increase) – If X →Y, Z contained in U, then XZ → YZ</a:t>
            </a:r>
          </a:p>
          <a:p>
            <a:pPr marL="858838" indent="0">
              <a:spcBef>
                <a:spcPts val="600"/>
              </a:spcBef>
              <a:buNone/>
            </a:pPr>
            <a:r>
              <a:rPr lang="pt-BR" sz="1600" dirty="0"/>
              <a:t>– Reflexivity – If X ⊇ Y, then X → Y</a:t>
            </a:r>
            <a:endParaRPr lang="en-US" sz="1600"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133274137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50983"/>
            <a:ext cx="12191999" cy="2705197"/>
          </a:xfrm>
          <a:solidFill>
            <a:schemeClr val="accent4">
              <a:lumMod val="20000"/>
              <a:lumOff val="80000"/>
            </a:schemeClr>
          </a:solidFill>
        </p:spPr>
        <p:txBody>
          <a:bodyPr>
            <a:noAutofit/>
          </a:bodyPr>
          <a:lstStyle/>
          <a:p>
            <a:pPr>
              <a:spcBef>
                <a:spcPts val="600"/>
              </a:spcBef>
            </a:pPr>
            <a:endParaRPr lang="en-US" sz="1600" b="1" dirty="0"/>
          </a:p>
          <a:p>
            <a:pPr>
              <a:spcBef>
                <a:spcPts val="600"/>
              </a:spcBef>
            </a:pPr>
            <a:endParaRPr lang="en-US" sz="1600" b="1" dirty="0"/>
          </a:p>
          <a:p>
            <a:pPr marL="0" indent="0">
              <a:spcBef>
                <a:spcPts val="600"/>
              </a:spcBef>
              <a:buNone/>
            </a:pPr>
            <a:r>
              <a:rPr lang="pt-BR" sz="1600" dirty="0"/>
              <a:t>– União: Se X → Y e X → Z, então X → YZ 		             </a:t>
            </a:r>
            <a:r>
              <a:rPr lang="pt-BR" sz="1600" b="1" dirty="0"/>
              <a:t>se matrícula </a:t>
            </a:r>
            <a:r>
              <a:rPr lang="pt-BR" sz="1600" b="1" dirty="0">
                <a:sym typeface="Wingdings" panose="05000000000000000000" pitchFamily="2" charset="2"/>
              </a:rPr>
              <a:t> marca e matrícula  modelo, então matrícula  marca, modelo</a:t>
            </a:r>
            <a:endParaRPr lang="pt-BR" sz="1600" b="1" dirty="0"/>
          </a:p>
          <a:p>
            <a:pPr marL="0" indent="0">
              <a:spcBef>
                <a:spcPts val="600"/>
              </a:spcBef>
              <a:buNone/>
            </a:pPr>
            <a:r>
              <a:rPr lang="pt-BR" sz="1600" dirty="0"/>
              <a:t>– Decomposição: Se X → YZ , então X → Y e X → Z	             </a:t>
            </a:r>
            <a:r>
              <a:rPr lang="pt-BR" sz="1600" b="1" dirty="0"/>
              <a:t>se matrícula </a:t>
            </a:r>
            <a:r>
              <a:rPr lang="pt-BR" sz="1600" b="1" dirty="0">
                <a:sym typeface="Wingdings" panose="05000000000000000000" pitchFamily="2" charset="2"/>
              </a:rPr>
              <a:t> (marca, modelo) então matrícula  marca e matrícula  modelo</a:t>
            </a:r>
            <a:endParaRPr lang="pt-BR" sz="1600" b="1" dirty="0"/>
          </a:p>
          <a:p>
            <a:pPr marL="0" indent="0">
              <a:spcBef>
                <a:spcPts val="600"/>
              </a:spcBef>
              <a:buNone/>
            </a:pPr>
            <a:r>
              <a:rPr lang="pt-BR" sz="1600" dirty="0"/>
              <a:t>– Transitividade: Se X → Y e Y → Z, então X → Z	             </a:t>
            </a:r>
            <a:r>
              <a:rPr lang="pt-BR" sz="1600" b="1" dirty="0"/>
              <a:t>se matrícula </a:t>
            </a:r>
            <a:r>
              <a:rPr lang="pt-BR" sz="1600" b="1" dirty="0">
                <a:sym typeface="Wingdings" panose="05000000000000000000" pitchFamily="2" charset="2"/>
              </a:rPr>
              <a:t> modelo e modelo  marca, então matrícula  marca</a:t>
            </a:r>
            <a:endParaRPr lang="pt-BR" sz="1600" b="1" dirty="0"/>
          </a:p>
          <a:p>
            <a:pPr marL="0" indent="0">
              <a:spcBef>
                <a:spcPts val="600"/>
              </a:spcBef>
              <a:buNone/>
            </a:pPr>
            <a:r>
              <a:rPr lang="pt-BR" sz="1600" dirty="0"/>
              <a:t>– Pseudo-transitividade: Se X → Y e WY → Z então WX → Z       </a:t>
            </a:r>
            <a:r>
              <a:rPr lang="pt-BR" sz="1600" b="1" dirty="0"/>
              <a:t>se matrícula </a:t>
            </a:r>
            <a:r>
              <a:rPr lang="pt-BR" sz="1600" b="1" dirty="0">
                <a:sym typeface="Wingdings" panose="05000000000000000000" pitchFamily="2" charset="2"/>
              </a:rPr>
              <a:t> modelo e (marca, modelo)  cor, então (matrícula, marca)  cor</a:t>
            </a:r>
            <a:endParaRPr lang="pt-BR" sz="1600" b="1" dirty="0"/>
          </a:p>
          <a:p>
            <a:pPr marL="0" indent="0">
              <a:spcBef>
                <a:spcPts val="600"/>
              </a:spcBef>
              <a:buNone/>
            </a:pPr>
            <a:r>
              <a:rPr lang="pt-BR" sz="1600" dirty="0"/>
              <a:t>– Extensão (Aumento) – Se X →Y, então XZ → YZ, Z em U           </a:t>
            </a:r>
            <a:r>
              <a:rPr lang="pt-BR" sz="1600" b="1" dirty="0"/>
              <a:t>se matrícula </a:t>
            </a:r>
            <a:r>
              <a:rPr lang="pt-BR" sz="1600" b="1" dirty="0">
                <a:sym typeface="Wingdings" panose="05000000000000000000" pitchFamily="2" charset="2"/>
              </a:rPr>
              <a:t> marca, então (matrícula, cor)  (marca, cor)</a:t>
            </a:r>
            <a:endParaRPr lang="pt-BR" sz="1600" b="1" dirty="0"/>
          </a:p>
          <a:p>
            <a:pPr marL="0" indent="0">
              <a:spcBef>
                <a:spcPts val="600"/>
              </a:spcBef>
              <a:buNone/>
            </a:pPr>
            <a:r>
              <a:rPr lang="en-US" sz="1600" dirty="0"/>
              <a:t>– </a:t>
            </a:r>
            <a:r>
              <a:rPr lang="en-US" sz="1600" dirty="0" err="1"/>
              <a:t>Reflexibidade</a:t>
            </a:r>
            <a:r>
              <a:rPr lang="en-US" sz="1600" dirty="0"/>
              <a:t> – Se X ⊇ Y, </a:t>
            </a:r>
            <a:r>
              <a:rPr lang="en-US" sz="1600" dirty="0" err="1"/>
              <a:t>então</a:t>
            </a:r>
            <a:r>
              <a:rPr lang="en-US" sz="1600" dirty="0"/>
              <a:t> X → Y		             </a:t>
            </a:r>
            <a:r>
              <a:rPr lang="en-US" sz="1600" b="1" dirty="0"/>
              <a:t>(</a:t>
            </a:r>
            <a:r>
              <a:rPr lang="en-US" sz="1600" b="1" dirty="0" err="1"/>
              <a:t>marca</a:t>
            </a:r>
            <a:r>
              <a:rPr lang="en-US" sz="1600" b="1" dirty="0"/>
              <a:t>, </a:t>
            </a:r>
            <a:r>
              <a:rPr lang="en-US" sz="1600" b="1" dirty="0" err="1"/>
              <a:t>modelo</a:t>
            </a:r>
            <a:r>
              <a:rPr lang="en-US" sz="1600" b="1" dirty="0"/>
              <a:t>) </a:t>
            </a:r>
            <a:r>
              <a:rPr lang="en-US" sz="1600" b="1" dirty="0">
                <a:sym typeface="Wingdings" panose="05000000000000000000" pitchFamily="2" charset="2"/>
              </a:rPr>
              <a:t> </a:t>
            </a:r>
            <a:r>
              <a:rPr lang="en-US" sz="1600" b="1" dirty="0" err="1">
                <a:sym typeface="Wingdings" panose="05000000000000000000" pitchFamily="2" charset="2"/>
              </a:rPr>
              <a:t>marca</a:t>
            </a:r>
            <a:endParaRPr lang="en-US" sz="1600" b="1" dirty="0">
              <a:solidFill>
                <a:srgbClr val="FF0000"/>
              </a:solidFill>
              <a:latin typeface="Trebuchet MS" panose="020B0603020202020204" pitchFamily="34" charset="0"/>
            </a:endParaRPr>
          </a:p>
        </p:txBody>
      </p:sp>
      <p:sp>
        <p:nvSpPr>
          <p:cNvPr id="6"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Axiomas</a:t>
            </a:r>
            <a:r>
              <a:rPr lang="en-US" sz="3600" b="1" dirty="0">
                <a:solidFill>
                  <a:srgbClr val="B38808"/>
                </a:solidFill>
                <a:latin typeface="Trebuchet MS" panose="020B0603020202020204" pitchFamily="34" charset="0"/>
              </a:rPr>
              <a:t> de Armstrong: </a:t>
            </a:r>
            <a:r>
              <a:rPr lang="en-US" sz="3600" b="1" dirty="0" err="1">
                <a:solidFill>
                  <a:srgbClr val="B38808"/>
                </a:solidFill>
                <a:latin typeface="Trebuchet MS" panose="020B0603020202020204" pitchFamily="34" charset="0"/>
              </a:rPr>
              <a:t>exemplos</a:t>
            </a:r>
            <a:br>
              <a:rPr lang="en-US" sz="3600" b="1" dirty="0">
                <a:solidFill>
                  <a:srgbClr val="B38808"/>
                </a:solidFill>
                <a:latin typeface="Trebuchet MS" panose="020B0603020202020204" pitchFamily="34" charset="0"/>
              </a:rPr>
            </a:br>
            <a:r>
              <a:rPr lang="en-US" sz="3600" b="1" i="1" dirty="0">
                <a:solidFill>
                  <a:schemeClr val="tx1">
                    <a:lumMod val="65000"/>
                    <a:lumOff val="35000"/>
                  </a:schemeClr>
                </a:solidFill>
                <a:latin typeface="Trebuchet MS" panose="020B0603020202020204" pitchFamily="34" charset="0"/>
              </a:rPr>
              <a:t>Armstrong’s axioms; examples</a:t>
            </a:r>
            <a:endParaRPr lang="lt-LT" sz="3600" b="1" i="1" dirty="0">
              <a:solidFill>
                <a:schemeClr val="tx1">
                  <a:lumMod val="65000"/>
                  <a:lumOff val="35000"/>
                </a:schemeClr>
              </a:solidFill>
              <a:latin typeface="Trebuchet MS" panose="020B0603020202020204" pitchFamily="34" charset="0"/>
            </a:endParaRPr>
          </a:p>
        </p:txBody>
      </p:sp>
      <p:sp>
        <p:nvSpPr>
          <p:cNvPr id="8" name="Content Placeholder 2"/>
          <p:cNvSpPr txBox="1">
            <a:spLocks/>
          </p:cNvSpPr>
          <p:nvPr/>
        </p:nvSpPr>
        <p:spPr>
          <a:xfrm>
            <a:off x="0" y="4071938"/>
            <a:ext cx="12191999" cy="267720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pt-BR" sz="1600" b="1" dirty="0"/>
          </a:p>
          <a:p>
            <a:pPr>
              <a:spcBef>
                <a:spcPts val="600"/>
              </a:spcBef>
            </a:pPr>
            <a:endParaRPr lang="pt-BR" sz="1600" b="1" dirty="0"/>
          </a:p>
          <a:p>
            <a:pPr marL="0" indent="0">
              <a:spcBef>
                <a:spcPts val="600"/>
              </a:spcBef>
              <a:buNone/>
            </a:pPr>
            <a:r>
              <a:rPr lang="pt-BR" sz="1600" dirty="0"/>
              <a:t>– Union: If X → Y and X → Z, then X → YZ		               </a:t>
            </a:r>
            <a:r>
              <a:rPr lang="pt-BR" sz="1600" b="1" dirty="0"/>
              <a:t>if registry </a:t>
            </a:r>
            <a:r>
              <a:rPr lang="pt-BR" sz="1600" b="1" dirty="0">
                <a:sym typeface="Wingdings" panose="05000000000000000000" pitchFamily="2" charset="2"/>
              </a:rPr>
              <a:t> brand and registry  model, then registry  brand, model</a:t>
            </a:r>
            <a:endParaRPr lang="pt-BR" sz="1600" b="1" dirty="0"/>
          </a:p>
          <a:p>
            <a:pPr marL="0" indent="0">
              <a:spcBef>
                <a:spcPts val="600"/>
              </a:spcBef>
              <a:buNone/>
            </a:pPr>
            <a:r>
              <a:rPr lang="pt-BR" sz="1600" dirty="0"/>
              <a:t>– Decomposition: If X → YZ , then X → Y and X → Z	               </a:t>
            </a:r>
            <a:r>
              <a:rPr lang="pt-BR" sz="1600" b="1" dirty="0"/>
              <a:t>if registry </a:t>
            </a:r>
            <a:r>
              <a:rPr lang="pt-BR" sz="1600" b="1" dirty="0">
                <a:sym typeface="Wingdings" panose="05000000000000000000" pitchFamily="2" charset="2"/>
              </a:rPr>
              <a:t> brand, model, then </a:t>
            </a:r>
            <a:r>
              <a:rPr lang="pt-BR" sz="1600" b="1" dirty="0"/>
              <a:t>registry</a:t>
            </a:r>
            <a:r>
              <a:rPr lang="pt-BR" sz="1600" b="1" dirty="0">
                <a:sym typeface="Wingdings" panose="05000000000000000000" pitchFamily="2" charset="2"/>
              </a:rPr>
              <a:t>  brand and </a:t>
            </a:r>
            <a:r>
              <a:rPr lang="pt-BR" sz="1600" b="1" dirty="0"/>
              <a:t>registry</a:t>
            </a:r>
            <a:r>
              <a:rPr lang="pt-BR" sz="1600" b="1" dirty="0">
                <a:sym typeface="Wingdings" panose="05000000000000000000" pitchFamily="2" charset="2"/>
              </a:rPr>
              <a:t>  model</a:t>
            </a:r>
            <a:endParaRPr lang="pt-BR" sz="1600" b="1" dirty="0"/>
          </a:p>
          <a:p>
            <a:pPr marL="0" indent="0">
              <a:spcBef>
                <a:spcPts val="600"/>
              </a:spcBef>
              <a:buNone/>
            </a:pPr>
            <a:r>
              <a:rPr lang="pt-BR" sz="1600" dirty="0"/>
              <a:t>– Transitivity: If X → Y and Y → Z, then X → Z	      	               </a:t>
            </a:r>
            <a:r>
              <a:rPr lang="pt-BR" sz="1600" b="1" dirty="0"/>
              <a:t>if registry </a:t>
            </a:r>
            <a:r>
              <a:rPr lang="pt-BR" sz="1600" b="1" dirty="0">
                <a:sym typeface="Wingdings" panose="05000000000000000000" pitchFamily="2" charset="2"/>
              </a:rPr>
              <a:t> model and model  brand, then </a:t>
            </a:r>
            <a:r>
              <a:rPr lang="pt-BR" sz="1600" b="1" dirty="0"/>
              <a:t>registry</a:t>
            </a:r>
            <a:r>
              <a:rPr lang="pt-BR" sz="1600" b="1" dirty="0">
                <a:sym typeface="Wingdings" panose="05000000000000000000" pitchFamily="2" charset="2"/>
              </a:rPr>
              <a:t>  brand</a:t>
            </a:r>
            <a:endParaRPr lang="pt-BR" sz="1600" b="1" dirty="0"/>
          </a:p>
          <a:p>
            <a:pPr marL="0" indent="0">
              <a:spcBef>
                <a:spcPts val="600"/>
              </a:spcBef>
              <a:buNone/>
            </a:pPr>
            <a:r>
              <a:rPr lang="pt-BR" sz="1600" dirty="0"/>
              <a:t>– Pseudo-transitivity: If X → Y and WY → Z then WX → Z              </a:t>
            </a:r>
            <a:r>
              <a:rPr lang="pt-BR" sz="1600" b="1" dirty="0"/>
              <a:t>if registry </a:t>
            </a:r>
            <a:r>
              <a:rPr lang="pt-BR" sz="1600" b="1" dirty="0">
                <a:sym typeface="Wingdings" panose="05000000000000000000" pitchFamily="2" charset="2"/>
              </a:rPr>
              <a:t> model and (brand, model)  color, then (</a:t>
            </a:r>
            <a:r>
              <a:rPr lang="pt-BR" sz="1600" b="1" dirty="0"/>
              <a:t>registry</a:t>
            </a:r>
            <a:r>
              <a:rPr lang="pt-BR" sz="1600" b="1" dirty="0">
                <a:sym typeface="Wingdings" panose="05000000000000000000" pitchFamily="2" charset="2"/>
              </a:rPr>
              <a:t>, brand)  color</a:t>
            </a:r>
            <a:endParaRPr lang="pt-BR" sz="1600" b="1" dirty="0"/>
          </a:p>
          <a:p>
            <a:pPr marL="0" indent="0">
              <a:spcBef>
                <a:spcPts val="600"/>
              </a:spcBef>
              <a:buNone/>
            </a:pPr>
            <a:r>
              <a:rPr lang="pt-BR" sz="1600" dirty="0"/>
              <a:t>– Extension (Increase): If X →Y, Z contained in U, then XZ → YZ   </a:t>
            </a:r>
            <a:r>
              <a:rPr lang="pt-BR" sz="1600" b="1" dirty="0" err="1"/>
              <a:t>if</a:t>
            </a:r>
            <a:r>
              <a:rPr lang="pt-BR" sz="1600" b="1" dirty="0"/>
              <a:t> registry </a:t>
            </a:r>
            <a:r>
              <a:rPr lang="pt-BR" sz="1600" b="1" dirty="0">
                <a:sym typeface="Wingdings" panose="05000000000000000000" pitchFamily="2" charset="2"/>
              </a:rPr>
              <a:t> brand, then (</a:t>
            </a:r>
            <a:r>
              <a:rPr lang="pt-BR" sz="1600" b="1" dirty="0"/>
              <a:t>registry</a:t>
            </a:r>
            <a:r>
              <a:rPr lang="pt-BR" sz="1600" b="1" dirty="0">
                <a:sym typeface="Wingdings" panose="05000000000000000000" pitchFamily="2" charset="2"/>
              </a:rPr>
              <a:t>, color)  (brand, color)</a:t>
            </a:r>
            <a:endParaRPr lang="pt-BR" sz="1600" b="1" dirty="0"/>
          </a:p>
          <a:p>
            <a:pPr marL="0" indent="0">
              <a:spcBef>
                <a:spcPts val="600"/>
              </a:spcBef>
              <a:buNone/>
            </a:pPr>
            <a:r>
              <a:rPr lang="pt-BR" sz="1600" dirty="0"/>
              <a:t>– Reflexivity: If X ⊇ Y, then X → Y	</a:t>
            </a:r>
            <a:r>
              <a:rPr lang="en-US" sz="1600" dirty="0"/>
              <a:t> 		               </a:t>
            </a:r>
            <a:r>
              <a:rPr lang="en-US" sz="1600" b="1" dirty="0"/>
              <a:t>(brand, model) </a:t>
            </a:r>
            <a:r>
              <a:rPr lang="en-US" sz="1600" b="1" dirty="0">
                <a:sym typeface="Wingdings" panose="05000000000000000000" pitchFamily="2" charset="2"/>
              </a:rPr>
              <a:t> brand</a:t>
            </a:r>
            <a:endParaRPr lang="en-US" sz="1600" b="1" dirty="0">
              <a:solidFill>
                <a:srgbClr val="FF0000"/>
              </a:solidFill>
              <a:latin typeface="Trebuchet MS" panose="020B0603020202020204" pitchFamily="34" charset="0"/>
            </a:endParaRPr>
          </a:p>
        </p:txBody>
      </p:sp>
      <p:sp>
        <p:nvSpPr>
          <p:cNvPr id="2" name="TextBox 1"/>
          <p:cNvSpPr txBox="1"/>
          <p:nvPr/>
        </p:nvSpPr>
        <p:spPr>
          <a:xfrm>
            <a:off x="8320234" y="4071938"/>
            <a:ext cx="3871766" cy="400110"/>
          </a:xfrm>
          <a:prstGeom prst="rect">
            <a:avLst/>
          </a:prstGeom>
          <a:solidFill>
            <a:srgbClr val="00B0F0"/>
          </a:solidFill>
        </p:spPr>
        <p:txBody>
          <a:bodyPr wrap="none" rtlCol="0">
            <a:spAutoFit/>
          </a:bodyPr>
          <a:lstStyle/>
          <a:p>
            <a:r>
              <a:rPr lang="en-US" sz="2000" b="1" dirty="0"/>
              <a:t>Bus={</a:t>
            </a:r>
            <a:r>
              <a:rPr lang="en-US" sz="2000" b="1" u="sng" dirty="0"/>
              <a:t>registry</a:t>
            </a:r>
            <a:r>
              <a:rPr lang="en-US" sz="2000" b="1" dirty="0"/>
              <a:t>, brand, model, color}</a:t>
            </a:r>
          </a:p>
        </p:txBody>
      </p:sp>
      <p:sp>
        <p:nvSpPr>
          <p:cNvPr id="7" name="TextBox 6"/>
          <p:cNvSpPr txBox="1"/>
          <p:nvPr/>
        </p:nvSpPr>
        <p:spPr>
          <a:xfrm>
            <a:off x="7455253" y="1250983"/>
            <a:ext cx="4736746" cy="400110"/>
          </a:xfrm>
          <a:prstGeom prst="rect">
            <a:avLst/>
          </a:prstGeom>
          <a:solidFill>
            <a:srgbClr val="FFFF00"/>
          </a:solidFill>
        </p:spPr>
        <p:txBody>
          <a:bodyPr wrap="none" rtlCol="0">
            <a:spAutoFit/>
          </a:bodyPr>
          <a:lstStyle/>
          <a:p>
            <a:r>
              <a:rPr lang="en-US" sz="2000" b="1" dirty="0" err="1"/>
              <a:t>Autocarro</a:t>
            </a:r>
            <a:r>
              <a:rPr lang="en-US" sz="2000" b="1" dirty="0"/>
              <a:t>={</a:t>
            </a:r>
            <a:r>
              <a:rPr lang="en-US" sz="2000" b="1" u="sng" dirty="0" err="1"/>
              <a:t>matrícula</a:t>
            </a:r>
            <a:r>
              <a:rPr lang="en-US" sz="2000" b="1" dirty="0"/>
              <a:t>, </a:t>
            </a:r>
            <a:r>
              <a:rPr lang="en-US" sz="2000" b="1" dirty="0" err="1"/>
              <a:t>marca</a:t>
            </a:r>
            <a:r>
              <a:rPr lang="en-US" sz="2000" b="1" dirty="0"/>
              <a:t>, </a:t>
            </a:r>
            <a:r>
              <a:rPr lang="en-US" sz="2000" b="1" dirty="0" err="1"/>
              <a:t>modelo</a:t>
            </a:r>
            <a:r>
              <a:rPr lang="en-US" sz="2000" b="1" dirty="0"/>
              <a:t>, </a:t>
            </a:r>
            <a:r>
              <a:rPr lang="en-US" sz="2000" b="1" dirty="0" err="1"/>
              <a:t>cor</a:t>
            </a:r>
            <a:r>
              <a:rPr lang="en-US" sz="2000" b="1" dirty="0"/>
              <a:t>}</a:t>
            </a:r>
          </a:p>
        </p:txBody>
      </p:sp>
    </p:spTree>
    <p:extLst>
      <p:ext uri="{BB962C8B-B14F-4D97-AF65-F5344CB8AC3E}">
        <p14:creationId xmlns:p14="http://schemas.microsoft.com/office/powerpoint/2010/main" val="703874993"/>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b="1" dirty="0">
                <a:solidFill>
                  <a:srgbClr val="C00000"/>
                </a:solidFill>
              </a:rPr>
              <a:t>Normalização revista</a:t>
            </a:r>
          </a:p>
          <a:p>
            <a:r>
              <a:rPr lang="pt-BR" sz="2900" dirty="0">
                <a:solidFill>
                  <a:schemeClr val="bg1">
                    <a:lumMod val="65000"/>
                  </a:schemeClr>
                </a:solidFill>
              </a:rPr>
              <a:t>Dependências Funcionais. Diagrama de DF</a:t>
            </a:r>
          </a:p>
          <a:p>
            <a:r>
              <a:rPr lang="pt-BR" sz="2900" dirty="0">
                <a:solidFill>
                  <a:schemeClr val="bg1">
                    <a:lumMod val="65000"/>
                  </a:schemeClr>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dirty="0">
                <a:solidFill>
                  <a:schemeClr val="bg1">
                    <a:lumMod val="65000"/>
                  </a:schemeClr>
                </a:solidFill>
              </a:rPr>
              <a:t>Regras de Integridade (domínio, identidade, referencial, aplicacional)</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b="1" dirty="0">
                <a:solidFill>
                  <a:srgbClr val="7030A0"/>
                </a:solidFill>
              </a:rPr>
              <a:t>Revisited data normalization</a:t>
            </a:r>
          </a:p>
          <a:p>
            <a:r>
              <a:rPr lang="en-US" sz="2900" dirty="0">
                <a:solidFill>
                  <a:schemeClr val="bg1">
                    <a:lumMod val="65000"/>
                  </a:schemeClr>
                </a:solidFill>
              </a:rPr>
              <a:t>Functional Dependencies. FD diagram</a:t>
            </a:r>
          </a:p>
          <a:p>
            <a:r>
              <a:rPr lang="en-US" sz="2900" dirty="0">
                <a:solidFill>
                  <a:schemeClr val="bg1">
                    <a:lumMod val="65000"/>
                  </a:schemeClr>
                </a:solidFill>
              </a:rPr>
              <a:t>Data normalization and FD</a:t>
            </a: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dirty="0">
                <a:solidFill>
                  <a:schemeClr val="bg1">
                    <a:lumMod val="65000"/>
                  </a:schemeClr>
                </a:solidFill>
              </a:rPr>
              <a:t>Integrity Rules (domain, identity, referential, application)</a:t>
            </a:r>
          </a:p>
        </p:txBody>
      </p:sp>
    </p:spTree>
    <p:extLst>
      <p:ext uri="{BB962C8B-B14F-4D97-AF65-F5344CB8AC3E}">
        <p14:creationId xmlns:p14="http://schemas.microsoft.com/office/powerpoint/2010/main" val="989241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Diagrama de DF</a:t>
            </a:r>
          </a:p>
          <a:p>
            <a:r>
              <a:rPr lang="pt-BR" sz="2900" dirty="0">
                <a:solidFill>
                  <a:schemeClr val="bg1">
                    <a:lumMod val="65000"/>
                  </a:schemeClr>
                </a:solidFill>
              </a:rPr>
              <a:t>Normalização e DF</a:t>
            </a:r>
          </a:p>
          <a:p>
            <a:r>
              <a:rPr lang="pt-BR" sz="2900" dirty="0">
                <a:solidFill>
                  <a:schemeClr val="bg1">
                    <a:lumMod val="65000"/>
                  </a:schemeClr>
                </a:solidFill>
              </a:rPr>
              <a:t>Axiomas de Armstrong</a:t>
            </a:r>
          </a:p>
          <a:p>
            <a:r>
              <a:rPr lang="pt-BR" sz="2900" b="1" dirty="0">
                <a:solidFill>
                  <a:srgbClr val="C00000"/>
                </a:solidFill>
              </a:rPr>
              <a:t>Inferência da chave primária</a:t>
            </a:r>
          </a:p>
          <a:p>
            <a:r>
              <a:rPr lang="pt-BR" sz="2900" dirty="0">
                <a:solidFill>
                  <a:schemeClr val="bg1">
                    <a:lumMod val="65000"/>
                  </a:schemeClr>
                </a:solidFill>
              </a:rPr>
              <a:t>Regras de Integridade (domínio, identidade, referencial, aplicacional)</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FD diagram</a:t>
            </a:r>
          </a:p>
          <a:p>
            <a:r>
              <a:rPr lang="en-US" sz="2900" dirty="0">
                <a:solidFill>
                  <a:schemeClr val="bg1">
                    <a:lumMod val="65000"/>
                  </a:schemeClr>
                </a:solidFill>
              </a:rPr>
              <a:t>Data normalization and FD</a:t>
            </a:r>
          </a:p>
          <a:p>
            <a:r>
              <a:rPr lang="en-US" sz="2900" dirty="0">
                <a:solidFill>
                  <a:schemeClr val="bg1">
                    <a:lumMod val="65000"/>
                  </a:schemeClr>
                </a:solidFill>
              </a:rPr>
              <a:t>Armstrong's Axioms</a:t>
            </a:r>
          </a:p>
          <a:p>
            <a:r>
              <a:rPr lang="en-US" sz="2900" b="1" dirty="0">
                <a:solidFill>
                  <a:srgbClr val="7030A0"/>
                </a:solidFill>
              </a:rPr>
              <a:t>Primary key disclosure</a:t>
            </a:r>
          </a:p>
          <a:p>
            <a:r>
              <a:rPr lang="en-US" sz="2900" dirty="0">
                <a:solidFill>
                  <a:schemeClr val="bg1">
                    <a:lumMod val="65000"/>
                  </a:schemeClr>
                </a:solidFill>
              </a:rPr>
              <a:t>Integrity Rules (domain, identity, referential, application)</a:t>
            </a:r>
          </a:p>
        </p:txBody>
      </p:sp>
    </p:spTree>
    <p:extLst>
      <p:ext uri="{BB962C8B-B14F-4D97-AF65-F5344CB8AC3E}">
        <p14:creationId xmlns:p14="http://schemas.microsoft.com/office/powerpoint/2010/main" val="4133766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Determinação</a:t>
            </a:r>
            <a:r>
              <a:rPr lang="en-US" sz="3600" b="1" dirty="0">
                <a:solidFill>
                  <a:srgbClr val="B38808"/>
                </a:solidFill>
                <a:latin typeface="Trebuchet MS" panose="020B0603020202020204" pitchFamily="34" charset="0"/>
              </a:rPr>
              <a:t> </a:t>
            </a:r>
            <a:r>
              <a:rPr lang="en-US" sz="3600" b="1" dirty="0" err="1">
                <a:solidFill>
                  <a:srgbClr val="B38808"/>
                </a:solidFill>
                <a:latin typeface="Trebuchet MS" panose="020B0603020202020204" pitchFamily="34" charset="0"/>
              </a:rPr>
              <a:t>chave</a:t>
            </a:r>
            <a:r>
              <a:rPr lang="en-US" sz="3600" b="1" dirty="0">
                <a:solidFill>
                  <a:srgbClr val="B38808"/>
                </a:solidFill>
                <a:latin typeface="Trebuchet MS" panose="020B0603020202020204" pitchFamily="34" charset="0"/>
              </a:rPr>
              <a:t> </a:t>
            </a:r>
            <a:r>
              <a:rPr lang="en-US" sz="3600" b="1" dirty="0" err="1">
                <a:solidFill>
                  <a:srgbClr val="B38808"/>
                </a:solidFill>
                <a:latin typeface="Trebuchet MS" panose="020B0603020202020204" pitchFamily="34" charset="0"/>
              </a:rPr>
              <a:t>primária</a:t>
            </a:r>
            <a:br>
              <a:rPr lang="en-US" sz="3600" b="1" dirty="0">
                <a:solidFill>
                  <a:srgbClr val="B38808"/>
                </a:solidFill>
                <a:latin typeface="Trebuchet MS" panose="020B0603020202020204" pitchFamily="34" charset="0"/>
              </a:rPr>
            </a:br>
            <a:r>
              <a:rPr lang="en-US" sz="3600" b="1" i="1" dirty="0">
                <a:solidFill>
                  <a:schemeClr val="tx1">
                    <a:lumMod val="65000"/>
                    <a:lumOff val="35000"/>
                  </a:schemeClr>
                </a:solidFill>
                <a:latin typeface="Trebuchet MS" panose="020B0603020202020204" pitchFamily="34" charset="0"/>
              </a:rPr>
              <a:t>Primary key disclosure</a:t>
            </a:r>
            <a:endParaRPr lang="lt-LT" sz="3600" b="1" i="1" dirty="0">
              <a:solidFill>
                <a:schemeClr val="tx1">
                  <a:lumMod val="65000"/>
                  <a:lumOff val="35000"/>
                </a:schemeClr>
              </a:solidFill>
              <a:latin typeface="Trebuchet MS" panose="020B0603020202020204" pitchFamily="34" charset="0"/>
            </a:endParaRPr>
          </a:p>
        </p:txBody>
      </p:sp>
      <p:sp>
        <p:nvSpPr>
          <p:cNvPr id="7" name="TextBox 6"/>
          <p:cNvSpPr txBox="1"/>
          <p:nvPr/>
        </p:nvSpPr>
        <p:spPr>
          <a:xfrm>
            <a:off x="304800" y="1852863"/>
            <a:ext cx="5648131" cy="4770537"/>
          </a:xfrm>
          <a:prstGeom prst="rect">
            <a:avLst/>
          </a:prstGeom>
          <a:solidFill>
            <a:schemeClr val="accent4">
              <a:lumMod val="20000"/>
              <a:lumOff val="80000"/>
            </a:schemeClr>
          </a:solidFill>
        </p:spPr>
        <p:txBody>
          <a:bodyPr wrap="square" rtlCol="0">
            <a:spAutoFit/>
          </a:bodyPr>
          <a:lstStyle/>
          <a:p>
            <a:r>
              <a:rPr lang="pt-PT" sz="1600" dirty="0">
                <a:latin typeface="Calibri"/>
                <a:cs typeface="Calibri"/>
              </a:rPr>
              <a:t>a) Seja a Relação R(A,B,C,D) e as seguintes DF : B -&gt; D e AB -&gt; C</a:t>
            </a:r>
          </a:p>
          <a:p>
            <a:pPr>
              <a:lnSpc>
                <a:spcPct val="150000"/>
              </a:lnSpc>
            </a:pPr>
            <a:r>
              <a:rPr lang="pt-PT" sz="1600" dirty="0">
                <a:latin typeface="Calibri"/>
                <a:cs typeface="Calibri"/>
              </a:rPr>
              <a:t>  - A chave primaria da relação é</a:t>
            </a:r>
            <a:r>
              <a:rPr lang="pt-PT" sz="1600" b="1" dirty="0">
                <a:latin typeface="Calibri"/>
                <a:cs typeface="Calibri"/>
              </a:rPr>
              <a:t> AB</a:t>
            </a:r>
            <a:endParaRPr lang="pt-PT" sz="1600" dirty="0">
              <a:latin typeface="Calibri"/>
              <a:cs typeface="Calibri"/>
            </a:endParaRPr>
          </a:p>
          <a:p>
            <a:pPr>
              <a:lnSpc>
                <a:spcPct val="150000"/>
              </a:lnSpc>
            </a:pPr>
            <a:r>
              <a:rPr lang="pt-PT" sz="1600" dirty="0">
                <a:latin typeface="Calibri"/>
                <a:cs typeface="Calibri"/>
              </a:rPr>
              <a:t>    Aplicou-se  os  axiomas de Armstrong. </a:t>
            </a:r>
          </a:p>
          <a:p>
            <a:pPr marL="625475" lvl="3" indent="-233363">
              <a:buAutoNum type="arabicPeriod"/>
            </a:pPr>
            <a:r>
              <a:rPr lang="pt-PT" sz="1600" dirty="0">
                <a:latin typeface="Calibri"/>
                <a:cs typeface="Calibri"/>
              </a:rPr>
              <a:t>Aumento  à DF   B -&gt; D  =&gt;  AB-&gt; AD</a:t>
            </a:r>
          </a:p>
          <a:p>
            <a:pPr marL="625475" lvl="3" indent="-233363">
              <a:buAutoNum type="arabicPeriod"/>
            </a:pPr>
            <a:r>
              <a:rPr lang="pt-PT" sz="1600" dirty="0">
                <a:latin typeface="Calibri"/>
                <a:cs typeface="Calibri"/>
              </a:rPr>
              <a:t>União  AB -&gt; C  e AB -&gt; AD  =&gt; AB -&gt; CD</a:t>
            </a:r>
          </a:p>
          <a:p>
            <a:pPr>
              <a:lnSpc>
                <a:spcPct val="150000"/>
              </a:lnSpc>
            </a:pPr>
            <a:endParaRPr lang="pt-PT" sz="1600" dirty="0">
              <a:latin typeface="Calibri"/>
              <a:cs typeface="Calibri"/>
            </a:endParaRPr>
          </a:p>
          <a:p>
            <a:pPr>
              <a:lnSpc>
                <a:spcPct val="150000"/>
              </a:lnSpc>
            </a:pPr>
            <a:r>
              <a:rPr lang="pt-PT" sz="1600" dirty="0">
                <a:latin typeface="Calibri"/>
                <a:cs typeface="Calibri"/>
              </a:rPr>
              <a:t>b) Seja R(A,B,C,D,E) e as seguintes DF : AB -&gt; CE ; E -&gt; AB e C -&gt; D</a:t>
            </a:r>
          </a:p>
          <a:p>
            <a:pPr>
              <a:lnSpc>
                <a:spcPct val="150000"/>
              </a:lnSpc>
            </a:pPr>
            <a:r>
              <a:rPr lang="pt-PT" sz="1600" dirty="0">
                <a:latin typeface="Calibri"/>
                <a:cs typeface="Calibri"/>
              </a:rPr>
              <a:t>   - As chaves candidatas da relação são </a:t>
            </a:r>
            <a:r>
              <a:rPr lang="pt-PT" sz="1600" b="1" dirty="0">
                <a:latin typeface="Calibri"/>
                <a:cs typeface="Calibri"/>
              </a:rPr>
              <a:t>AB</a:t>
            </a:r>
            <a:r>
              <a:rPr lang="pt-PT" sz="1600" dirty="0">
                <a:latin typeface="Calibri"/>
                <a:cs typeface="Calibri"/>
              </a:rPr>
              <a:t> e</a:t>
            </a:r>
            <a:r>
              <a:rPr lang="pt-PT" sz="1600" b="1" dirty="0">
                <a:latin typeface="Calibri"/>
                <a:cs typeface="Calibri"/>
              </a:rPr>
              <a:t> E</a:t>
            </a:r>
            <a:endParaRPr lang="pt-PT" sz="1600" dirty="0">
              <a:latin typeface="Calibri"/>
              <a:cs typeface="Calibri"/>
            </a:endParaRPr>
          </a:p>
          <a:p>
            <a:pPr>
              <a:lnSpc>
                <a:spcPct val="150000"/>
              </a:lnSpc>
            </a:pPr>
            <a:r>
              <a:rPr lang="pt-PT" sz="1600" dirty="0">
                <a:latin typeface="Calibri"/>
                <a:cs typeface="Calibri"/>
              </a:rPr>
              <a:t>      Aplicou-se  os  axiomas de Armstrong. </a:t>
            </a:r>
          </a:p>
          <a:p>
            <a:pPr marL="690563" lvl="3" indent="-298450">
              <a:buAutoNum type="arabicPeriod"/>
            </a:pPr>
            <a:r>
              <a:rPr lang="pt-PT" sz="1600" dirty="0">
                <a:latin typeface="Calibri"/>
                <a:cs typeface="Calibri"/>
              </a:rPr>
              <a:t>Decomposição   AB -&gt; CE  =&gt;  AB -&gt; C e AB -&gt;E</a:t>
            </a:r>
          </a:p>
          <a:p>
            <a:pPr marL="690563" lvl="3" indent="-298450">
              <a:buAutoNum type="arabicPeriod"/>
            </a:pPr>
            <a:r>
              <a:rPr lang="pt-PT" sz="1600" dirty="0">
                <a:latin typeface="Calibri"/>
                <a:cs typeface="Calibri"/>
              </a:rPr>
              <a:t>Transitividade   AB -&gt; C  e  C -&gt; D   =&gt;  AB -&gt; CD</a:t>
            </a:r>
          </a:p>
          <a:p>
            <a:pPr marL="690563" lvl="3" indent="-298450">
              <a:buAutoNum type="arabicPeriod"/>
            </a:pPr>
            <a:r>
              <a:rPr lang="pt-PT" sz="1600" dirty="0">
                <a:latin typeface="Calibri"/>
                <a:cs typeface="Calibri"/>
              </a:rPr>
              <a:t>Transitividade   AB -&gt; CD e AB -&gt; E   =&gt;  AB-&gt; CDE</a:t>
            </a:r>
          </a:p>
          <a:p>
            <a:pPr lvl="1"/>
            <a:r>
              <a:rPr lang="pt-PT" sz="1600" b="1" dirty="0">
                <a:latin typeface="Calibri"/>
                <a:cs typeface="Calibri"/>
              </a:rPr>
              <a:t>	ou</a:t>
            </a:r>
          </a:p>
          <a:p>
            <a:pPr marL="690563" lvl="3" indent="-298450">
              <a:buAutoNum type="arabicPeriod"/>
            </a:pPr>
            <a:r>
              <a:rPr lang="pt-PT" sz="1600" dirty="0">
                <a:latin typeface="Calibri"/>
                <a:cs typeface="Calibri"/>
              </a:rPr>
              <a:t>Decomposição   AB -&gt; CE  =&gt;  AB -&gt; C e AB -&gt;E</a:t>
            </a:r>
          </a:p>
          <a:p>
            <a:pPr marL="690563" lvl="3" indent="-298450">
              <a:buAutoNum type="arabicPeriod"/>
            </a:pPr>
            <a:r>
              <a:rPr lang="pt-PT" sz="1600" dirty="0">
                <a:latin typeface="Calibri"/>
                <a:cs typeface="Calibri"/>
              </a:rPr>
              <a:t>Transitividade    AB -&gt; C e  C -&gt; D   =&gt;  AB -&gt; CD</a:t>
            </a:r>
          </a:p>
          <a:p>
            <a:pPr marL="690563" lvl="3" indent="-298450">
              <a:buAutoNum type="arabicPeriod"/>
            </a:pPr>
            <a:r>
              <a:rPr lang="pt-PT" sz="1600" dirty="0">
                <a:latin typeface="Calibri"/>
                <a:cs typeface="Calibri"/>
              </a:rPr>
              <a:t>Transitividade    E </a:t>
            </a:r>
            <a:r>
              <a:rPr lang="mr-IN" sz="1600" dirty="0">
                <a:latin typeface="Calibri"/>
                <a:cs typeface="Calibri"/>
              </a:rPr>
              <a:t>–</a:t>
            </a:r>
            <a:r>
              <a:rPr lang="pt-PT" sz="1600" dirty="0">
                <a:latin typeface="Calibri"/>
                <a:cs typeface="Calibri"/>
              </a:rPr>
              <a:t>&gt; AB  e AB -&gt; CD =&gt;  E-&gt; ABCD</a:t>
            </a:r>
          </a:p>
        </p:txBody>
      </p:sp>
      <p:sp>
        <p:nvSpPr>
          <p:cNvPr id="8" name="TextBox 7"/>
          <p:cNvSpPr txBox="1"/>
          <p:nvPr/>
        </p:nvSpPr>
        <p:spPr>
          <a:xfrm>
            <a:off x="6326156" y="1852863"/>
            <a:ext cx="5648131" cy="4770537"/>
          </a:xfrm>
          <a:prstGeom prst="rect">
            <a:avLst/>
          </a:prstGeom>
          <a:solidFill>
            <a:schemeClr val="accent5">
              <a:lumMod val="20000"/>
              <a:lumOff val="80000"/>
            </a:schemeClr>
          </a:solidFill>
        </p:spPr>
        <p:txBody>
          <a:bodyPr wrap="square" rtlCol="0">
            <a:spAutoFit/>
          </a:bodyPr>
          <a:lstStyle/>
          <a:p>
            <a:r>
              <a:rPr lang="pt-PT" sz="1600" dirty="0">
                <a:latin typeface="Calibri"/>
                <a:cs typeface="Calibri"/>
              </a:rPr>
              <a:t>a) Given relation R(A,B,C,D) and the following FD: B -&gt; D e AB -&gt; C</a:t>
            </a:r>
          </a:p>
          <a:p>
            <a:pPr>
              <a:lnSpc>
                <a:spcPct val="150000"/>
              </a:lnSpc>
            </a:pPr>
            <a:r>
              <a:rPr lang="pt-PT" sz="1600" dirty="0">
                <a:latin typeface="Calibri"/>
                <a:cs typeface="Calibri"/>
              </a:rPr>
              <a:t>  - The primary key is</a:t>
            </a:r>
            <a:r>
              <a:rPr lang="pt-PT" sz="1600" b="1" dirty="0">
                <a:latin typeface="Calibri"/>
                <a:cs typeface="Calibri"/>
              </a:rPr>
              <a:t> AB</a:t>
            </a:r>
            <a:endParaRPr lang="pt-PT" sz="1600" dirty="0">
              <a:latin typeface="Calibri"/>
              <a:cs typeface="Calibri"/>
            </a:endParaRPr>
          </a:p>
          <a:p>
            <a:pPr>
              <a:lnSpc>
                <a:spcPct val="150000"/>
              </a:lnSpc>
            </a:pPr>
            <a:r>
              <a:rPr lang="pt-PT" sz="1600" dirty="0">
                <a:latin typeface="Calibri"/>
                <a:cs typeface="Calibri"/>
              </a:rPr>
              <a:t>      Applying Armstrong’s axioms</a:t>
            </a:r>
            <a:r>
              <a:rPr lang="en-US" sz="1600" dirty="0">
                <a:latin typeface="Calibri"/>
                <a:cs typeface="Calibri"/>
              </a:rPr>
              <a:t>:</a:t>
            </a:r>
            <a:endParaRPr lang="pt-PT" sz="1600" dirty="0">
              <a:latin typeface="Calibri"/>
              <a:cs typeface="Calibri"/>
            </a:endParaRPr>
          </a:p>
          <a:p>
            <a:pPr marL="746125" lvl="3" indent="-233363">
              <a:buAutoNum type="arabicPeriod"/>
            </a:pPr>
            <a:r>
              <a:rPr lang="pt-PT" sz="1600" dirty="0">
                <a:latin typeface="Calibri"/>
                <a:cs typeface="Calibri"/>
              </a:rPr>
              <a:t>Extension: B -&gt; D  =&gt;  AB-&gt; AD</a:t>
            </a:r>
          </a:p>
          <a:p>
            <a:pPr marL="746125" lvl="3" indent="-233363">
              <a:buAutoNum type="arabicPeriod"/>
            </a:pPr>
            <a:r>
              <a:rPr lang="pt-PT" sz="1600" dirty="0">
                <a:latin typeface="Calibri"/>
                <a:cs typeface="Calibri"/>
              </a:rPr>
              <a:t>Union: AB -&gt; C  e AB -&gt; AD  =&gt; AB -&gt; CD</a:t>
            </a:r>
          </a:p>
          <a:p>
            <a:pPr>
              <a:lnSpc>
                <a:spcPct val="150000"/>
              </a:lnSpc>
            </a:pPr>
            <a:endParaRPr lang="pt-PT" sz="1600" dirty="0">
              <a:latin typeface="Calibri"/>
              <a:cs typeface="Calibri"/>
            </a:endParaRPr>
          </a:p>
          <a:p>
            <a:pPr>
              <a:lnSpc>
                <a:spcPct val="150000"/>
              </a:lnSpc>
            </a:pPr>
            <a:r>
              <a:rPr lang="pt-PT" sz="1600" dirty="0">
                <a:latin typeface="Calibri"/>
                <a:cs typeface="Calibri"/>
              </a:rPr>
              <a:t>b) Given R(A,B,C,D,E) and FD: AB -&gt; CE ; E -&gt; AB e C -&gt; D</a:t>
            </a:r>
          </a:p>
          <a:p>
            <a:pPr>
              <a:lnSpc>
                <a:spcPct val="150000"/>
              </a:lnSpc>
            </a:pPr>
            <a:r>
              <a:rPr lang="pt-PT" sz="1600" dirty="0">
                <a:latin typeface="Calibri"/>
                <a:cs typeface="Calibri"/>
              </a:rPr>
              <a:t>   - Candidate keys of relation R are </a:t>
            </a:r>
            <a:r>
              <a:rPr lang="pt-PT" sz="1600" b="1" dirty="0">
                <a:latin typeface="Calibri"/>
                <a:cs typeface="Calibri"/>
              </a:rPr>
              <a:t>AB</a:t>
            </a:r>
            <a:r>
              <a:rPr lang="pt-PT" sz="1600" dirty="0">
                <a:latin typeface="Calibri"/>
                <a:cs typeface="Calibri"/>
              </a:rPr>
              <a:t> and</a:t>
            </a:r>
            <a:r>
              <a:rPr lang="pt-PT" sz="1600" b="1" dirty="0">
                <a:latin typeface="Calibri"/>
                <a:cs typeface="Calibri"/>
              </a:rPr>
              <a:t> E</a:t>
            </a:r>
            <a:endParaRPr lang="pt-PT" sz="1600" dirty="0">
              <a:latin typeface="Calibri"/>
              <a:cs typeface="Calibri"/>
            </a:endParaRPr>
          </a:p>
          <a:p>
            <a:pPr>
              <a:lnSpc>
                <a:spcPct val="150000"/>
              </a:lnSpc>
            </a:pPr>
            <a:r>
              <a:rPr lang="pt-PT" sz="1600" dirty="0">
                <a:latin typeface="Calibri"/>
                <a:cs typeface="Calibri"/>
              </a:rPr>
              <a:t>        </a:t>
            </a:r>
            <a:r>
              <a:rPr lang="pt-PT" sz="1600" dirty="0">
                <a:cs typeface="Calibri"/>
              </a:rPr>
              <a:t>Applying Armstrong’s axioms</a:t>
            </a:r>
            <a:r>
              <a:rPr lang="en-US" sz="1600" dirty="0">
                <a:cs typeface="Calibri"/>
              </a:rPr>
              <a:t>:</a:t>
            </a:r>
            <a:endParaRPr lang="pt-PT" sz="1600" dirty="0">
              <a:cs typeface="Calibri"/>
            </a:endParaRPr>
          </a:p>
          <a:p>
            <a:pPr marL="746125" lvl="3" indent="-233363">
              <a:buAutoNum type="arabicPeriod"/>
            </a:pPr>
            <a:r>
              <a:rPr lang="pt-PT" sz="1600" dirty="0">
                <a:latin typeface="Calibri"/>
                <a:cs typeface="Calibri"/>
              </a:rPr>
              <a:t>Decomposition:   AB -&gt; CE  =&gt;  AB -&gt; C e AB -&gt;E</a:t>
            </a:r>
          </a:p>
          <a:p>
            <a:pPr marL="746125" lvl="3" indent="-233363">
              <a:buAutoNum type="arabicPeriod"/>
            </a:pPr>
            <a:r>
              <a:rPr lang="pt-PT" sz="1600" dirty="0">
                <a:latin typeface="Calibri"/>
                <a:cs typeface="Calibri"/>
              </a:rPr>
              <a:t>Transitividade   AB -&gt; C  e  C -&gt; D   =&gt;  AB -&gt; CD</a:t>
            </a:r>
          </a:p>
          <a:p>
            <a:pPr marL="746125" lvl="3" indent="-233363">
              <a:buAutoNum type="arabicPeriod"/>
            </a:pPr>
            <a:r>
              <a:rPr lang="pt-PT" sz="1600" dirty="0">
                <a:latin typeface="Calibri"/>
                <a:cs typeface="Calibri"/>
              </a:rPr>
              <a:t>Transitividade   AB -&gt; CD e AB -&gt; E   =&gt;  AB-&gt; CDE</a:t>
            </a:r>
          </a:p>
          <a:p>
            <a:pPr lvl="1"/>
            <a:r>
              <a:rPr lang="pt-PT" sz="1600" b="1" dirty="0">
                <a:latin typeface="Calibri"/>
                <a:cs typeface="Calibri"/>
              </a:rPr>
              <a:t>	or</a:t>
            </a:r>
          </a:p>
          <a:p>
            <a:pPr marL="746125" lvl="3" indent="-233363">
              <a:buAutoNum type="arabicPeriod"/>
            </a:pPr>
            <a:r>
              <a:rPr lang="pt-PT" sz="1600" dirty="0">
                <a:latin typeface="Calibri"/>
                <a:cs typeface="Calibri"/>
              </a:rPr>
              <a:t>Decomposição   AB -&gt; CE  =&gt;  AB -&gt; C e AB -&gt;E</a:t>
            </a:r>
          </a:p>
          <a:p>
            <a:pPr marL="746125" lvl="3" indent="-233363">
              <a:buAutoNum type="arabicPeriod"/>
            </a:pPr>
            <a:r>
              <a:rPr lang="pt-PT" sz="1600" dirty="0">
                <a:latin typeface="Calibri"/>
                <a:cs typeface="Calibri"/>
              </a:rPr>
              <a:t>Transitivity:    AB -&gt; C and  C -&gt; D   =&gt;  AB -&gt; CD</a:t>
            </a:r>
          </a:p>
          <a:p>
            <a:pPr marL="746125" lvl="3" indent="-233363">
              <a:buAutoNum type="arabicPeriod"/>
            </a:pPr>
            <a:r>
              <a:rPr lang="pt-PT" sz="1600" dirty="0">
                <a:latin typeface="Calibri"/>
                <a:cs typeface="Calibri"/>
              </a:rPr>
              <a:t>Transitivity:    E </a:t>
            </a:r>
            <a:r>
              <a:rPr lang="mr-IN" sz="1600" dirty="0">
                <a:latin typeface="Calibri"/>
                <a:cs typeface="Calibri"/>
              </a:rPr>
              <a:t>–</a:t>
            </a:r>
            <a:r>
              <a:rPr lang="pt-PT" sz="1600" dirty="0">
                <a:latin typeface="Calibri"/>
                <a:cs typeface="Calibri"/>
              </a:rPr>
              <a:t>&gt; AB and AB -&gt; CD =&gt;  E-&gt; ABCD</a:t>
            </a:r>
          </a:p>
        </p:txBody>
      </p:sp>
    </p:spTree>
    <p:extLst>
      <p:ext uri="{BB962C8B-B14F-4D97-AF65-F5344CB8AC3E}">
        <p14:creationId xmlns:p14="http://schemas.microsoft.com/office/powerpoint/2010/main" val="7185072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Determinação</a:t>
            </a:r>
            <a:r>
              <a:rPr lang="en-US" sz="3600" b="1" dirty="0">
                <a:solidFill>
                  <a:srgbClr val="B38808"/>
                </a:solidFill>
                <a:latin typeface="Trebuchet MS" panose="020B0603020202020204" pitchFamily="34" charset="0"/>
              </a:rPr>
              <a:t> </a:t>
            </a:r>
            <a:r>
              <a:rPr lang="en-US" sz="3600" b="1" dirty="0" err="1">
                <a:solidFill>
                  <a:srgbClr val="B38808"/>
                </a:solidFill>
                <a:latin typeface="Trebuchet MS" panose="020B0603020202020204" pitchFamily="34" charset="0"/>
              </a:rPr>
              <a:t>chave</a:t>
            </a:r>
            <a:r>
              <a:rPr lang="en-US" sz="3600" b="1" dirty="0">
                <a:solidFill>
                  <a:srgbClr val="B38808"/>
                </a:solidFill>
                <a:latin typeface="Trebuchet MS" panose="020B0603020202020204" pitchFamily="34" charset="0"/>
              </a:rPr>
              <a:t> </a:t>
            </a:r>
            <a:r>
              <a:rPr lang="en-US" sz="3600" b="1" dirty="0" err="1">
                <a:solidFill>
                  <a:srgbClr val="B38808"/>
                </a:solidFill>
                <a:latin typeface="Trebuchet MS" panose="020B0603020202020204" pitchFamily="34" charset="0"/>
              </a:rPr>
              <a:t>primária</a:t>
            </a:r>
            <a:br>
              <a:rPr lang="en-US" sz="3600" b="1" dirty="0">
                <a:solidFill>
                  <a:srgbClr val="B38808"/>
                </a:solidFill>
                <a:latin typeface="Trebuchet MS" panose="020B0603020202020204" pitchFamily="34" charset="0"/>
              </a:rPr>
            </a:br>
            <a:r>
              <a:rPr lang="en-US" sz="3600" b="1" i="1" dirty="0">
                <a:solidFill>
                  <a:schemeClr val="tx1">
                    <a:lumMod val="65000"/>
                    <a:lumOff val="35000"/>
                  </a:schemeClr>
                </a:solidFill>
                <a:latin typeface="Trebuchet MS" panose="020B0603020202020204" pitchFamily="34" charset="0"/>
              </a:rPr>
              <a:t>Primary key disclosure</a:t>
            </a:r>
            <a:endParaRPr lang="lt-LT" sz="3600" b="1" i="1" dirty="0">
              <a:solidFill>
                <a:schemeClr val="tx1">
                  <a:lumMod val="65000"/>
                  <a:lumOff val="35000"/>
                </a:schemeClr>
              </a:solidFill>
              <a:latin typeface="Trebuchet MS" panose="020B0603020202020204" pitchFamily="34" charset="0"/>
            </a:endParaRPr>
          </a:p>
        </p:txBody>
      </p:sp>
      <p:sp>
        <p:nvSpPr>
          <p:cNvPr id="7" name="TextBox 6"/>
          <p:cNvSpPr txBox="1"/>
          <p:nvPr/>
        </p:nvSpPr>
        <p:spPr>
          <a:xfrm>
            <a:off x="304800" y="1852863"/>
            <a:ext cx="5648131" cy="4401205"/>
          </a:xfrm>
          <a:prstGeom prst="rect">
            <a:avLst/>
          </a:prstGeom>
          <a:solidFill>
            <a:schemeClr val="accent4">
              <a:lumMod val="20000"/>
              <a:lumOff val="80000"/>
            </a:schemeClr>
          </a:solidFill>
        </p:spPr>
        <p:txBody>
          <a:bodyPr wrap="square" rtlCol="0">
            <a:spAutoFit/>
          </a:bodyPr>
          <a:lstStyle/>
          <a:p>
            <a:r>
              <a:rPr lang="pt-PT" sz="2000" dirty="0">
                <a:latin typeface="Calibri"/>
                <a:cs typeface="Calibri"/>
              </a:rPr>
              <a:t>Qual é a chave primária da relação R?</a:t>
            </a:r>
          </a:p>
          <a:p>
            <a:endParaRPr lang="pt-PT" sz="2000" dirty="0">
              <a:latin typeface="Calibri"/>
              <a:cs typeface="Calibri"/>
            </a:endParaRPr>
          </a:p>
          <a:p>
            <a:r>
              <a:rPr lang="pt-PT" sz="2000" dirty="0">
                <a:latin typeface="Calibri"/>
                <a:cs typeface="Calibri"/>
              </a:rPr>
              <a:t>R</a:t>
            </a:r>
            <a:r>
              <a:rPr lang="pt-BR" sz="2000" dirty="0">
                <a:cs typeface="Calibri"/>
              </a:rPr>
              <a:t> (H, I, J, K, L, M, N, O)</a:t>
            </a:r>
            <a:endParaRPr lang="pt-PT" sz="2000" dirty="0">
              <a:latin typeface="Calibri"/>
              <a:cs typeface="Calibri"/>
            </a:endParaRPr>
          </a:p>
          <a:p>
            <a:r>
              <a:rPr lang="pt-PT" sz="2000" dirty="0">
                <a:latin typeface="Calibri"/>
                <a:cs typeface="Calibri"/>
              </a:rPr>
              <a:t>dadas as seguintes DF:</a:t>
            </a:r>
          </a:p>
          <a:p>
            <a:pPr marL="512763"/>
            <a:r>
              <a:rPr lang="pt-BR" sz="2000" dirty="0">
                <a:cs typeface="Calibri"/>
              </a:rPr>
              <a:t>H, I </a:t>
            </a:r>
            <a:r>
              <a:rPr lang="pt-BR" sz="2000" dirty="0">
                <a:cs typeface="Calibri"/>
                <a:sym typeface="Wingdings" panose="05000000000000000000" pitchFamily="2" charset="2"/>
              </a:rPr>
              <a:t> </a:t>
            </a:r>
            <a:r>
              <a:rPr lang="pt-BR" sz="2000" dirty="0">
                <a:cs typeface="Calibri"/>
              </a:rPr>
              <a:t>J, K, L, N</a:t>
            </a:r>
          </a:p>
          <a:p>
            <a:pPr marL="512763"/>
            <a:r>
              <a:rPr lang="pt-BR" sz="2000" dirty="0">
                <a:cs typeface="Calibri"/>
              </a:rPr>
              <a:t>I </a:t>
            </a:r>
            <a:r>
              <a:rPr lang="pt-BR" sz="2000" dirty="0">
                <a:cs typeface="Calibri"/>
                <a:sym typeface="Wingdings" panose="05000000000000000000" pitchFamily="2" charset="2"/>
              </a:rPr>
              <a:t> </a:t>
            </a:r>
            <a:r>
              <a:rPr lang="pt-BR" sz="2000" dirty="0">
                <a:cs typeface="Calibri"/>
              </a:rPr>
              <a:t>M</a:t>
            </a:r>
          </a:p>
          <a:p>
            <a:pPr marL="512763"/>
            <a:r>
              <a:rPr lang="pt-BR" sz="2000" dirty="0">
                <a:cs typeface="Calibri"/>
              </a:rPr>
              <a:t>J </a:t>
            </a:r>
            <a:r>
              <a:rPr lang="pt-BR" sz="2000" dirty="0">
                <a:cs typeface="Calibri"/>
                <a:sym typeface="Wingdings" panose="05000000000000000000" pitchFamily="2" charset="2"/>
              </a:rPr>
              <a:t> N</a:t>
            </a:r>
            <a:endParaRPr lang="pt-BR" sz="2000" dirty="0">
              <a:cs typeface="Calibri"/>
            </a:endParaRPr>
          </a:p>
          <a:p>
            <a:pPr marL="512763"/>
            <a:r>
              <a:rPr lang="pt-BR" sz="2000" dirty="0">
                <a:cs typeface="Calibri"/>
              </a:rPr>
              <a:t>K </a:t>
            </a:r>
            <a:r>
              <a:rPr lang="pt-BR" sz="2000" dirty="0">
                <a:cs typeface="Calibri"/>
                <a:sym typeface="Wingdings" panose="05000000000000000000" pitchFamily="2" charset="2"/>
              </a:rPr>
              <a:t> </a:t>
            </a:r>
            <a:r>
              <a:rPr lang="pt-BR" sz="2000" dirty="0">
                <a:cs typeface="Calibri"/>
              </a:rPr>
              <a:t>O</a:t>
            </a:r>
          </a:p>
          <a:p>
            <a:pPr marL="512763"/>
            <a:endParaRPr lang="pt-BR" sz="2000" dirty="0">
              <a:cs typeface="Calibri"/>
              <a:sym typeface="Wingdings" panose="05000000000000000000" pitchFamily="2" charset="2"/>
            </a:endParaRPr>
          </a:p>
          <a:p>
            <a:r>
              <a:rPr lang="pt-BR" sz="2000" dirty="0">
                <a:cs typeface="Calibri"/>
                <a:sym typeface="Wingdings" panose="05000000000000000000" pitchFamily="2" charset="2"/>
              </a:rPr>
              <a:t>Considerando a chave primária identificada, em que FN se encontra a relação R?</a:t>
            </a:r>
          </a:p>
          <a:p>
            <a:endParaRPr lang="pt-PT" sz="2000" dirty="0">
              <a:latin typeface="Calibri"/>
              <a:cs typeface="Calibri"/>
            </a:endParaRPr>
          </a:p>
          <a:p>
            <a:r>
              <a:rPr lang="pt-PT" sz="2000" dirty="0">
                <a:latin typeface="Calibri"/>
                <a:cs typeface="Calibri"/>
              </a:rPr>
              <a:t>Normalize R à 3FN.</a:t>
            </a:r>
          </a:p>
          <a:p>
            <a:endParaRPr lang="pt-PT" sz="2000" dirty="0">
              <a:latin typeface="Calibri"/>
              <a:cs typeface="Calibri"/>
            </a:endParaRPr>
          </a:p>
        </p:txBody>
      </p:sp>
      <p:sp>
        <p:nvSpPr>
          <p:cNvPr id="8" name="TextBox 7"/>
          <p:cNvSpPr txBox="1"/>
          <p:nvPr/>
        </p:nvSpPr>
        <p:spPr>
          <a:xfrm>
            <a:off x="6326156" y="1852863"/>
            <a:ext cx="5648131" cy="4401205"/>
          </a:xfrm>
          <a:prstGeom prst="rect">
            <a:avLst/>
          </a:prstGeom>
          <a:solidFill>
            <a:schemeClr val="accent5">
              <a:lumMod val="20000"/>
              <a:lumOff val="80000"/>
            </a:schemeClr>
          </a:solidFill>
        </p:spPr>
        <p:txBody>
          <a:bodyPr wrap="square" rtlCol="0">
            <a:spAutoFit/>
          </a:bodyPr>
          <a:lstStyle/>
          <a:p>
            <a:r>
              <a:rPr lang="pt-PT" sz="2000" dirty="0">
                <a:cs typeface="Calibri"/>
              </a:rPr>
              <a:t>What is the primary key of the relation R?</a:t>
            </a:r>
          </a:p>
          <a:p>
            <a:endParaRPr lang="pt-PT" sz="2000" dirty="0">
              <a:cs typeface="Calibri"/>
            </a:endParaRPr>
          </a:p>
          <a:p>
            <a:r>
              <a:rPr lang="pt-PT" sz="2000" dirty="0">
                <a:cs typeface="Calibri"/>
              </a:rPr>
              <a:t>R</a:t>
            </a:r>
            <a:r>
              <a:rPr lang="pt-BR" sz="2000" dirty="0">
                <a:cs typeface="Calibri"/>
              </a:rPr>
              <a:t> (H, I, J, K, L, M, N, O)</a:t>
            </a:r>
            <a:endParaRPr lang="pt-PT" sz="2000" dirty="0">
              <a:cs typeface="Calibri"/>
            </a:endParaRPr>
          </a:p>
          <a:p>
            <a:r>
              <a:rPr lang="pt-PT" sz="2000" dirty="0">
                <a:cs typeface="Calibri"/>
              </a:rPr>
              <a:t>given the FD:</a:t>
            </a:r>
          </a:p>
          <a:p>
            <a:pPr marL="512763"/>
            <a:r>
              <a:rPr lang="pt-BR" sz="2000" dirty="0">
                <a:cs typeface="Calibri"/>
              </a:rPr>
              <a:t>H, I </a:t>
            </a:r>
            <a:r>
              <a:rPr lang="pt-BR" sz="2000" dirty="0">
                <a:cs typeface="Calibri"/>
                <a:sym typeface="Wingdings" panose="05000000000000000000" pitchFamily="2" charset="2"/>
              </a:rPr>
              <a:t> </a:t>
            </a:r>
            <a:r>
              <a:rPr lang="pt-BR" sz="2000" dirty="0">
                <a:cs typeface="Calibri"/>
              </a:rPr>
              <a:t>J, K, L, N</a:t>
            </a:r>
          </a:p>
          <a:p>
            <a:pPr marL="512763"/>
            <a:r>
              <a:rPr lang="pt-BR" sz="2000" dirty="0">
                <a:cs typeface="Calibri"/>
              </a:rPr>
              <a:t>I </a:t>
            </a:r>
            <a:r>
              <a:rPr lang="pt-BR" sz="2000" dirty="0">
                <a:cs typeface="Calibri"/>
                <a:sym typeface="Wingdings" panose="05000000000000000000" pitchFamily="2" charset="2"/>
              </a:rPr>
              <a:t> </a:t>
            </a:r>
            <a:r>
              <a:rPr lang="pt-BR" sz="2000" dirty="0">
                <a:cs typeface="Calibri"/>
              </a:rPr>
              <a:t>M</a:t>
            </a:r>
          </a:p>
          <a:p>
            <a:pPr marL="512763"/>
            <a:r>
              <a:rPr lang="pt-BR" sz="2000" dirty="0">
                <a:cs typeface="Calibri"/>
              </a:rPr>
              <a:t>J </a:t>
            </a:r>
            <a:r>
              <a:rPr lang="pt-BR" sz="2000" dirty="0">
                <a:cs typeface="Calibri"/>
                <a:sym typeface="Wingdings" panose="05000000000000000000" pitchFamily="2" charset="2"/>
              </a:rPr>
              <a:t> </a:t>
            </a:r>
            <a:r>
              <a:rPr lang="pt-BR" sz="2000" dirty="0">
                <a:cs typeface="Calibri"/>
              </a:rPr>
              <a:t>N</a:t>
            </a:r>
          </a:p>
          <a:p>
            <a:pPr marL="512763"/>
            <a:r>
              <a:rPr lang="pt-BR" sz="2000" dirty="0">
                <a:cs typeface="Calibri"/>
              </a:rPr>
              <a:t>K  </a:t>
            </a:r>
            <a:r>
              <a:rPr lang="pt-BR" sz="2000" dirty="0">
                <a:cs typeface="Calibri"/>
                <a:sym typeface="Wingdings" panose="05000000000000000000" pitchFamily="2" charset="2"/>
              </a:rPr>
              <a:t> O</a:t>
            </a:r>
          </a:p>
          <a:p>
            <a:pPr marL="512763"/>
            <a:endParaRPr lang="pt-BR" sz="2000" dirty="0">
              <a:cs typeface="Calibri"/>
              <a:sym typeface="Wingdings" panose="05000000000000000000" pitchFamily="2" charset="2"/>
            </a:endParaRPr>
          </a:p>
          <a:p>
            <a:r>
              <a:rPr lang="pt-BR" sz="2000" dirty="0">
                <a:cs typeface="Calibri"/>
                <a:sym typeface="Wingdings" panose="05000000000000000000" pitchFamily="2" charset="2"/>
              </a:rPr>
              <a:t>Considering the identified primary key, in which normal form is relation R?</a:t>
            </a:r>
          </a:p>
          <a:p>
            <a:endParaRPr lang="pt-PT" sz="2000" dirty="0">
              <a:cs typeface="Calibri"/>
            </a:endParaRPr>
          </a:p>
          <a:p>
            <a:r>
              <a:rPr lang="pt-PT" sz="2000" dirty="0">
                <a:cs typeface="Calibri"/>
              </a:rPr>
              <a:t>Normalize R to 3NF.</a:t>
            </a:r>
          </a:p>
          <a:p>
            <a:endParaRPr lang="pt-PT" sz="2000" dirty="0">
              <a:latin typeface="Calibri"/>
              <a:cs typeface="Calibri"/>
            </a:endParaRPr>
          </a:p>
        </p:txBody>
      </p:sp>
      <p:sp>
        <p:nvSpPr>
          <p:cNvPr id="2" name="TextBox 1"/>
          <p:cNvSpPr txBox="1"/>
          <p:nvPr/>
        </p:nvSpPr>
        <p:spPr>
          <a:xfrm>
            <a:off x="4002398" y="60960"/>
            <a:ext cx="8118193" cy="6740307"/>
          </a:xfrm>
          <a:prstGeom prst="rect">
            <a:avLst/>
          </a:prstGeom>
          <a:solidFill>
            <a:srgbClr val="FFC000"/>
          </a:solidFill>
          <a:ln>
            <a:solidFill>
              <a:srgbClr val="C00000"/>
            </a:solidFill>
          </a:ln>
        </p:spPr>
        <p:txBody>
          <a:bodyPr wrap="square" rtlCol="0">
            <a:spAutoFit/>
          </a:bodyPr>
          <a:lstStyle/>
          <a:p>
            <a:r>
              <a:rPr lang="en-US" sz="2800" dirty="0"/>
              <a:t>Primary key: {H, I}</a:t>
            </a:r>
          </a:p>
          <a:p>
            <a:endParaRPr lang="en-US" sz="2800" dirty="0"/>
          </a:p>
          <a:p>
            <a:r>
              <a:rPr lang="en-US" sz="2800" dirty="0"/>
              <a:t>R(</a:t>
            </a:r>
            <a:r>
              <a:rPr lang="en-US" sz="2800" u="sng" dirty="0"/>
              <a:t>H, I</a:t>
            </a:r>
            <a:r>
              <a:rPr lang="en-US" sz="2800" dirty="0"/>
              <a:t>, J, K, L, M, N, O)</a:t>
            </a:r>
          </a:p>
          <a:p>
            <a:endParaRPr lang="en-US" sz="2800" dirty="0"/>
          </a:p>
          <a:p>
            <a:r>
              <a:rPr lang="en-US" sz="2800" dirty="0"/>
              <a:t>1NF:				R(</a:t>
            </a:r>
            <a:r>
              <a:rPr lang="en-US" sz="2800" u="sng" dirty="0"/>
              <a:t>H, I</a:t>
            </a:r>
            <a:r>
              <a:rPr lang="en-US" sz="2800" dirty="0"/>
              <a:t>, J, K, L, M, N, O)</a:t>
            </a:r>
          </a:p>
          <a:p>
            <a:pPr marL="573088" indent="-280988">
              <a:buFont typeface="Arial" panose="020B0604020202020204" pitchFamily="34" charset="0"/>
              <a:buChar char="•"/>
            </a:pPr>
            <a:r>
              <a:rPr lang="en-US" sz="2000" dirty="0"/>
              <a:t>Primary Key</a:t>
            </a:r>
          </a:p>
          <a:p>
            <a:pPr marL="573088" indent="-280988">
              <a:buFont typeface="Arial" panose="020B0604020202020204" pitchFamily="34" charset="0"/>
              <a:buChar char="•"/>
            </a:pPr>
            <a:r>
              <a:rPr lang="en-US" sz="2000" dirty="0"/>
              <a:t>Scalar attributes</a:t>
            </a:r>
          </a:p>
          <a:p>
            <a:endParaRPr lang="en-US" sz="2800" dirty="0"/>
          </a:p>
          <a:p>
            <a:r>
              <a:rPr lang="en-US" sz="2800" dirty="0"/>
              <a:t>2NF:				R(</a:t>
            </a:r>
            <a:r>
              <a:rPr lang="en-US" sz="2800" u="sng" dirty="0"/>
              <a:t>H, I</a:t>
            </a:r>
            <a:r>
              <a:rPr lang="en-US" sz="2800" dirty="0"/>
              <a:t>, J, K, N, O)</a:t>
            </a:r>
          </a:p>
          <a:p>
            <a:pPr marL="573088" indent="-280988">
              <a:buFont typeface="Arial" panose="020B0604020202020204" pitchFamily="34" charset="0"/>
              <a:buChar char="•"/>
            </a:pPr>
            <a:r>
              <a:rPr lang="en-US" sz="2000" dirty="0"/>
              <a:t>1NF			</a:t>
            </a:r>
            <a:r>
              <a:rPr lang="en-US" sz="2800" dirty="0"/>
              <a:t>S(</a:t>
            </a:r>
            <a:r>
              <a:rPr lang="en-US" sz="2800" u="sng" dirty="0"/>
              <a:t>I</a:t>
            </a:r>
            <a:r>
              <a:rPr lang="en-US" sz="2800" dirty="0"/>
              <a:t>, M)</a:t>
            </a:r>
          </a:p>
          <a:p>
            <a:pPr marL="573088" indent="-280988">
              <a:buFont typeface="Arial" panose="020B0604020202020204" pitchFamily="34" charset="0"/>
              <a:buChar char="•"/>
            </a:pPr>
            <a:r>
              <a:rPr lang="en-US" sz="2000" dirty="0"/>
              <a:t>No Partial FD		</a:t>
            </a:r>
            <a:endParaRPr lang="en-US" sz="2800" dirty="0"/>
          </a:p>
          <a:p>
            <a:endParaRPr lang="en-US" sz="2800" dirty="0"/>
          </a:p>
          <a:p>
            <a:r>
              <a:rPr lang="en-US" sz="2800" dirty="0"/>
              <a:t>3NF:				R(</a:t>
            </a:r>
            <a:r>
              <a:rPr lang="en-US" sz="2800" u="sng" dirty="0"/>
              <a:t>H, I</a:t>
            </a:r>
            <a:r>
              <a:rPr lang="en-US" sz="2800" dirty="0"/>
              <a:t>, J, K)</a:t>
            </a:r>
          </a:p>
          <a:p>
            <a:pPr marL="573088" indent="-280988">
              <a:buFont typeface="Arial" panose="020B0604020202020204" pitchFamily="34" charset="0"/>
              <a:buChar char="•"/>
            </a:pPr>
            <a:r>
              <a:rPr lang="en-US" sz="2000" dirty="0"/>
              <a:t>2NF			</a:t>
            </a:r>
            <a:r>
              <a:rPr lang="en-US" sz="2800" dirty="0"/>
              <a:t>S(</a:t>
            </a:r>
            <a:r>
              <a:rPr lang="en-US" sz="2800" u="sng" dirty="0"/>
              <a:t>I</a:t>
            </a:r>
            <a:r>
              <a:rPr lang="en-US" sz="2800" dirty="0"/>
              <a:t>, M)</a:t>
            </a:r>
          </a:p>
          <a:p>
            <a:pPr marL="573088" indent="-280988">
              <a:buFont typeface="Arial" panose="020B0604020202020204" pitchFamily="34" charset="0"/>
              <a:buChar char="•"/>
            </a:pPr>
            <a:r>
              <a:rPr lang="en-US" sz="2000" dirty="0"/>
              <a:t>No Transitive FD		</a:t>
            </a:r>
            <a:r>
              <a:rPr lang="en-US" sz="2800" dirty="0"/>
              <a:t>T(</a:t>
            </a:r>
            <a:r>
              <a:rPr lang="en-US" sz="2800" u="sng" dirty="0"/>
              <a:t>K</a:t>
            </a:r>
            <a:r>
              <a:rPr lang="en-US" sz="2800" dirty="0"/>
              <a:t>, O)</a:t>
            </a:r>
          </a:p>
          <a:p>
            <a:pPr marL="292100"/>
            <a:r>
              <a:rPr lang="en-US" sz="2000" dirty="0"/>
              <a:t>				</a:t>
            </a:r>
            <a:r>
              <a:rPr lang="en-US" sz="2800" dirty="0"/>
              <a:t>U(</a:t>
            </a:r>
            <a:r>
              <a:rPr lang="en-US" sz="2800" u="sng" dirty="0"/>
              <a:t>J</a:t>
            </a:r>
            <a:r>
              <a:rPr lang="en-US" sz="2800" dirty="0"/>
              <a:t>, N)</a:t>
            </a:r>
          </a:p>
        </p:txBody>
      </p:sp>
    </p:spTree>
    <p:extLst>
      <p:ext uri="{BB962C8B-B14F-4D97-AF65-F5344CB8AC3E}">
        <p14:creationId xmlns:p14="http://schemas.microsoft.com/office/powerpoint/2010/main" val="42535121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dirty="0">
                <a:solidFill>
                  <a:schemeClr val="bg1">
                    <a:lumMod val="65000"/>
                  </a:schemeClr>
                </a:solidFill>
              </a:rPr>
              <a:t>Dependências Funcionais. Diagrama de DF</a:t>
            </a:r>
          </a:p>
          <a:p>
            <a:r>
              <a:rPr lang="pt-BR" sz="2900" dirty="0">
                <a:solidFill>
                  <a:schemeClr val="bg1">
                    <a:lumMod val="65000"/>
                  </a:schemeClr>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b="1" dirty="0">
                <a:solidFill>
                  <a:srgbClr val="C00000"/>
                </a:solidFill>
              </a:rPr>
              <a:t>Regras de Integridade (domínio, identidade, referencial, aplicacional)</a:t>
            </a:r>
            <a:endParaRPr lang="en-US" sz="2900" b="1" dirty="0">
              <a:solidFill>
                <a:srgbClr val="C00000"/>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dirty="0">
                <a:solidFill>
                  <a:schemeClr val="bg1">
                    <a:lumMod val="65000"/>
                  </a:schemeClr>
                </a:solidFill>
              </a:rPr>
              <a:t>Functional Dependencies. FD diagram</a:t>
            </a:r>
          </a:p>
          <a:p>
            <a:r>
              <a:rPr lang="en-US" sz="2900" dirty="0">
                <a:solidFill>
                  <a:schemeClr val="bg1">
                    <a:lumMod val="65000"/>
                  </a:schemeClr>
                </a:solidFill>
              </a:rPr>
              <a:t>Data normalization and FD</a:t>
            </a: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b="1" dirty="0">
                <a:solidFill>
                  <a:srgbClr val="7030A0"/>
                </a:solidFill>
              </a:rPr>
              <a:t>Integrity Rules (domain, identity, referential, application)</a:t>
            </a:r>
          </a:p>
        </p:txBody>
      </p:sp>
    </p:spTree>
    <p:extLst>
      <p:ext uri="{BB962C8B-B14F-4D97-AF65-F5344CB8AC3E}">
        <p14:creationId xmlns:p14="http://schemas.microsoft.com/office/powerpoint/2010/main" val="3075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Integridade</a:t>
            </a:r>
            <a:r>
              <a:rPr lang="en-US" b="1" dirty="0">
                <a:solidFill>
                  <a:srgbClr val="B38808"/>
                </a:solidFill>
                <a:latin typeface="Trebuchet MS" panose="020B0603020202020204" pitchFamily="34" charset="0"/>
              </a:rPr>
              <a:t> de dados</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integrity</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301752" y="1707990"/>
            <a:ext cx="5660136" cy="4973226"/>
          </a:xfrm>
          <a:solidFill>
            <a:schemeClr val="accent5">
              <a:lumMod val="20000"/>
              <a:lumOff val="80000"/>
            </a:schemeClr>
          </a:solidFill>
          <a:ln>
            <a:solidFill>
              <a:srgbClr val="002060"/>
            </a:solidFill>
          </a:ln>
        </p:spPr>
        <p:txBody>
          <a:bodyPr>
            <a:noAutofit/>
          </a:bodyPr>
          <a:lstStyle/>
          <a:p>
            <a:pPr marL="0" indent="0">
              <a:buNone/>
            </a:pPr>
            <a:r>
              <a:rPr lang="pt-BR" sz="3200" dirty="0">
                <a:solidFill>
                  <a:srgbClr val="002060"/>
                </a:solidFill>
              </a:rPr>
              <a:t>Regras de Integridade em BDR</a:t>
            </a:r>
          </a:p>
          <a:p>
            <a:pPr marL="0" indent="0">
              <a:buNone/>
            </a:pPr>
            <a:endParaRPr lang="pt-BR" sz="3200" dirty="0">
              <a:solidFill>
                <a:srgbClr val="002060"/>
              </a:solidFill>
            </a:endParaRPr>
          </a:p>
          <a:p>
            <a:pPr lvl="1"/>
            <a:r>
              <a:rPr lang="pt-BR" sz="3200" dirty="0">
                <a:solidFill>
                  <a:srgbClr val="002060"/>
                </a:solidFill>
              </a:rPr>
              <a:t>Integridade de </a:t>
            </a:r>
            <a:r>
              <a:rPr lang="pt-BR" sz="3200" b="1" dirty="0">
                <a:solidFill>
                  <a:srgbClr val="002060"/>
                </a:solidFill>
              </a:rPr>
              <a:t>Domínio</a:t>
            </a:r>
          </a:p>
          <a:p>
            <a:pPr marL="914400" lvl="2" indent="0">
              <a:buNone/>
            </a:pPr>
            <a:r>
              <a:rPr lang="pt-BR" sz="2800" b="1" dirty="0">
                <a:solidFill>
                  <a:srgbClr val="C00000"/>
                </a:solidFill>
                <a:sym typeface="Wingdings" panose="05000000000000000000" pitchFamily="2" charset="2"/>
              </a:rPr>
              <a:t> </a:t>
            </a:r>
            <a:r>
              <a:rPr lang="pt-BR" sz="2800" b="1" dirty="0">
                <a:solidFill>
                  <a:srgbClr val="C00000"/>
                </a:solidFill>
              </a:rPr>
              <a:t>Tipo de dados</a:t>
            </a:r>
          </a:p>
          <a:p>
            <a:pPr lvl="1"/>
            <a:r>
              <a:rPr lang="pt-BR" sz="3200" dirty="0">
                <a:solidFill>
                  <a:srgbClr val="002060"/>
                </a:solidFill>
              </a:rPr>
              <a:t>Integridade de </a:t>
            </a:r>
            <a:r>
              <a:rPr lang="pt-BR" sz="3200" b="1" dirty="0">
                <a:solidFill>
                  <a:srgbClr val="002060"/>
                </a:solidFill>
              </a:rPr>
              <a:t>Identidade</a:t>
            </a:r>
          </a:p>
          <a:p>
            <a:pPr marL="914400" lvl="2" indent="0">
              <a:buNone/>
            </a:pPr>
            <a:r>
              <a:rPr lang="pt-BR" sz="2800" b="1" dirty="0">
                <a:solidFill>
                  <a:srgbClr val="C00000"/>
                </a:solidFill>
                <a:sym typeface="Wingdings" panose="05000000000000000000" pitchFamily="2" charset="2"/>
              </a:rPr>
              <a:t> </a:t>
            </a:r>
            <a:r>
              <a:rPr lang="pt-BR" sz="2800" b="1" dirty="0">
                <a:solidFill>
                  <a:srgbClr val="C00000"/>
                </a:solidFill>
              </a:rPr>
              <a:t>Chave primária</a:t>
            </a:r>
          </a:p>
          <a:p>
            <a:pPr lvl="1"/>
            <a:r>
              <a:rPr lang="pt-BR" sz="3200" dirty="0">
                <a:solidFill>
                  <a:srgbClr val="002060"/>
                </a:solidFill>
              </a:rPr>
              <a:t>Integridade </a:t>
            </a:r>
            <a:r>
              <a:rPr lang="pt-BR" sz="3200" b="1" dirty="0">
                <a:solidFill>
                  <a:srgbClr val="002060"/>
                </a:solidFill>
              </a:rPr>
              <a:t>Referencial</a:t>
            </a:r>
            <a:r>
              <a:rPr lang="pt-BR" sz="3200" dirty="0">
                <a:solidFill>
                  <a:srgbClr val="002060"/>
                </a:solidFill>
              </a:rPr>
              <a:t> </a:t>
            </a:r>
          </a:p>
          <a:p>
            <a:pPr marL="914400" lvl="2" indent="0">
              <a:buNone/>
            </a:pPr>
            <a:r>
              <a:rPr lang="pt-BR" sz="2800" b="1" dirty="0">
                <a:solidFill>
                  <a:srgbClr val="C00000"/>
                </a:solidFill>
                <a:sym typeface="Wingdings" panose="05000000000000000000" pitchFamily="2" charset="2"/>
              </a:rPr>
              <a:t> </a:t>
            </a:r>
            <a:r>
              <a:rPr lang="pt-BR" sz="2800" b="1" dirty="0">
                <a:solidFill>
                  <a:srgbClr val="C00000"/>
                </a:solidFill>
              </a:rPr>
              <a:t>Chave estrangeira</a:t>
            </a:r>
          </a:p>
          <a:p>
            <a:pPr lvl="1"/>
            <a:r>
              <a:rPr lang="pt-BR" sz="3200" dirty="0">
                <a:solidFill>
                  <a:srgbClr val="002060"/>
                </a:solidFill>
              </a:rPr>
              <a:t>Integridade </a:t>
            </a:r>
            <a:r>
              <a:rPr lang="pt-BR" sz="3200" b="1" dirty="0">
                <a:solidFill>
                  <a:srgbClr val="002060"/>
                </a:solidFill>
              </a:rPr>
              <a:t>Aplicacional</a:t>
            </a:r>
          </a:p>
          <a:p>
            <a:pPr marL="914400" lvl="2" indent="0">
              <a:buNone/>
            </a:pPr>
            <a:r>
              <a:rPr lang="pt-BR" sz="2800" b="1" dirty="0">
                <a:solidFill>
                  <a:srgbClr val="C00000"/>
                </a:solidFill>
                <a:sym typeface="Wingdings" panose="05000000000000000000" pitchFamily="2" charset="2"/>
              </a:rPr>
              <a:t> Constraints, </a:t>
            </a:r>
            <a:r>
              <a:rPr lang="pt-BR" sz="2800" b="1" dirty="0">
                <a:solidFill>
                  <a:srgbClr val="C00000"/>
                </a:solidFill>
              </a:rPr>
              <a:t>Programação</a:t>
            </a:r>
          </a:p>
          <a:p>
            <a:pPr lvl="1"/>
            <a:endParaRPr lang="pt-BR" sz="3200" b="1" dirty="0">
              <a:solidFill>
                <a:srgbClr val="002060"/>
              </a:solidFill>
            </a:endParaRPr>
          </a:p>
        </p:txBody>
      </p:sp>
      <p:sp>
        <p:nvSpPr>
          <p:cNvPr id="5" name="Content Placeholder 2"/>
          <p:cNvSpPr txBox="1">
            <a:spLocks/>
          </p:cNvSpPr>
          <p:nvPr/>
        </p:nvSpPr>
        <p:spPr>
          <a:xfrm>
            <a:off x="6281928" y="1707990"/>
            <a:ext cx="5660136" cy="4973226"/>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solidFill>
                  <a:schemeClr val="tx1">
                    <a:lumMod val="75000"/>
                    <a:lumOff val="25000"/>
                  </a:schemeClr>
                </a:solidFill>
              </a:rPr>
              <a:t>Data Integrity Rules in RDB</a:t>
            </a:r>
          </a:p>
          <a:p>
            <a:pPr marL="0" indent="0">
              <a:buNone/>
            </a:pPr>
            <a:endParaRPr lang="en-US" sz="3200" dirty="0">
              <a:solidFill>
                <a:schemeClr val="tx1">
                  <a:lumMod val="75000"/>
                  <a:lumOff val="25000"/>
                </a:schemeClr>
              </a:solidFill>
            </a:endParaRPr>
          </a:p>
          <a:p>
            <a:pPr lvl="1"/>
            <a:r>
              <a:rPr lang="en-US" sz="3200" b="1" dirty="0">
                <a:solidFill>
                  <a:schemeClr val="tx1">
                    <a:lumMod val="75000"/>
                    <a:lumOff val="25000"/>
                  </a:schemeClr>
                </a:solidFill>
              </a:rPr>
              <a:t>Domain</a:t>
            </a:r>
            <a:r>
              <a:rPr lang="en-US" sz="3200" dirty="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Datatypes</a:t>
            </a:r>
            <a:endParaRPr lang="en-US" sz="2800" b="1" dirty="0">
              <a:solidFill>
                <a:srgbClr val="C00000"/>
              </a:solidFill>
            </a:endParaRPr>
          </a:p>
          <a:p>
            <a:pPr lvl="1"/>
            <a:r>
              <a:rPr lang="en-US" sz="3200" b="1" dirty="0">
                <a:solidFill>
                  <a:schemeClr val="tx1">
                    <a:lumMod val="75000"/>
                    <a:lumOff val="25000"/>
                  </a:schemeClr>
                </a:solidFill>
              </a:rPr>
              <a:t>Identity</a:t>
            </a:r>
            <a:r>
              <a:rPr lang="en-US" sz="3200" dirty="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Primary key</a:t>
            </a:r>
            <a:endParaRPr lang="en-US" sz="2800" b="1" dirty="0">
              <a:solidFill>
                <a:srgbClr val="C00000"/>
              </a:solidFill>
            </a:endParaRPr>
          </a:p>
          <a:p>
            <a:pPr lvl="1"/>
            <a:r>
              <a:rPr lang="en-US" sz="3200" b="1" dirty="0">
                <a:solidFill>
                  <a:schemeClr val="tx1">
                    <a:lumMod val="75000"/>
                    <a:lumOff val="25000"/>
                  </a:schemeClr>
                </a:solidFill>
              </a:rPr>
              <a:t>Referential</a:t>
            </a:r>
            <a:r>
              <a:rPr lang="en-US" sz="3200" dirty="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Foreign key</a:t>
            </a:r>
            <a:endParaRPr lang="en-US" sz="2800" b="1" dirty="0">
              <a:solidFill>
                <a:srgbClr val="C00000"/>
              </a:solidFill>
            </a:endParaRPr>
          </a:p>
          <a:p>
            <a:pPr lvl="1"/>
            <a:r>
              <a:rPr lang="en-US" sz="3200" b="1" dirty="0">
                <a:solidFill>
                  <a:schemeClr val="tx1">
                    <a:lumMod val="75000"/>
                    <a:lumOff val="25000"/>
                  </a:schemeClr>
                </a:solidFill>
              </a:rPr>
              <a:t>Application</a:t>
            </a:r>
            <a:r>
              <a:rPr lang="en-US" sz="3200" dirty="0">
                <a:solidFill>
                  <a:schemeClr val="tx1">
                    <a:lumMod val="75000"/>
                    <a:lumOff val="25000"/>
                  </a:schemeClr>
                </a:solidFill>
              </a:rPr>
              <a:t> Integrity</a:t>
            </a:r>
          </a:p>
          <a:p>
            <a:pPr marL="914400" lvl="2" indent="0">
              <a:buNone/>
            </a:pPr>
            <a:r>
              <a:rPr lang="en-US" sz="2800" b="1" dirty="0">
                <a:solidFill>
                  <a:srgbClr val="C00000"/>
                </a:solidFill>
                <a:sym typeface="Wingdings" panose="05000000000000000000" pitchFamily="2" charset="2"/>
              </a:rPr>
              <a:t> Constraints, Programming</a:t>
            </a:r>
            <a:endParaRPr lang="pt-BR" sz="2800" b="1" dirty="0">
              <a:solidFill>
                <a:srgbClr val="C00000"/>
              </a:solidFill>
            </a:endParaRPr>
          </a:p>
        </p:txBody>
      </p:sp>
      <p:sp>
        <p:nvSpPr>
          <p:cNvPr id="6" name="TextBox 5"/>
          <p:cNvSpPr txBox="1"/>
          <p:nvPr/>
        </p:nvSpPr>
        <p:spPr>
          <a:xfrm>
            <a:off x="2608591" y="2403562"/>
            <a:ext cx="6755363" cy="1938992"/>
          </a:xfrm>
          <a:prstGeom prst="rect">
            <a:avLst/>
          </a:prstGeom>
          <a:solidFill>
            <a:srgbClr val="FFC000"/>
          </a:solidFill>
          <a:ln w="38100">
            <a:solidFill>
              <a:srgbClr val="C00000"/>
            </a:solidFill>
          </a:ln>
        </p:spPr>
        <p:txBody>
          <a:bodyPr wrap="square" rtlCol="0">
            <a:spAutoFit/>
          </a:bodyPr>
          <a:lstStyle/>
          <a:p>
            <a:r>
              <a:rPr lang="en-US" sz="2400" dirty="0" err="1"/>
              <a:t>Transações</a:t>
            </a:r>
            <a:r>
              <a:rPr lang="en-US" sz="2400" dirty="0"/>
              <a:t> ACID</a:t>
            </a:r>
          </a:p>
          <a:p>
            <a:r>
              <a:rPr lang="en-US" sz="2400" dirty="0"/>
              <a:t>	</a:t>
            </a:r>
            <a:r>
              <a:rPr lang="en-US" sz="2400" dirty="0">
                <a:solidFill>
                  <a:srgbClr val="002060"/>
                </a:solidFill>
              </a:rPr>
              <a:t> </a:t>
            </a:r>
            <a:r>
              <a:rPr lang="en-US" sz="2000" dirty="0" err="1">
                <a:solidFill>
                  <a:srgbClr val="002060"/>
                </a:solidFill>
              </a:rPr>
              <a:t>Atomicidade</a:t>
            </a:r>
            <a:r>
              <a:rPr lang="en-US" sz="2000" dirty="0">
                <a:solidFill>
                  <a:srgbClr val="002060"/>
                </a:solidFill>
              </a:rPr>
              <a:t>, </a:t>
            </a:r>
            <a:r>
              <a:rPr lang="en-US" sz="2000" dirty="0" err="1">
                <a:solidFill>
                  <a:srgbClr val="002060"/>
                </a:solidFill>
              </a:rPr>
              <a:t>Consistência</a:t>
            </a:r>
            <a:r>
              <a:rPr lang="en-US" sz="2000" dirty="0">
                <a:solidFill>
                  <a:srgbClr val="002060"/>
                </a:solidFill>
              </a:rPr>
              <a:t>, </a:t>
            </a:r>
            <a:r>
              <a:rPr lang="en-US" sz="2000" dirty="0" err="1">
                <a:solidFill>
                  <a:srgbClr val="002060"/>
                </a:solidFill>
              </a:rPr>
              <a:t>Fiabilidade</a:t>
            </a:r>
            <a:r>
              <a:rPr lang="en-US" sz="2000" dirty="0">
                <a:solidFill>
                  <a:srgbClr val="002060"/>
                </a:solidFill>
              </a:rPr>
              <a:t>, </a:t>
            </a:r>
            <a:r>
              <a:rPr lang="en-US" sz="2000" dirty="0" err="1">
                <a:solidFill>
                  <a:srgbClr val="002060"/>
                </a:solidFill>
              </a:rPr>
              <a:t>Durabilidade</a:t>
            </a:r>
            <a:endParaRPr lang="en-US" sz="2400" i="1" dirty="0"/>
          </a:p>
          <a:p>
            <a:endParaRPr lang="en-US" sz="2400" dirty="0"/>
          </a:p>
          <a:p>
            <a:r>
              <a:rPr lang="en-US" sz="2400" dirty="0">
                <a:solidFill>
                  <a:srgbClr val="002060"/>
                </a:solidFill>
              </a:rPr>
              <a:t>ACID Transactions </a:t>
            </a:r>
          </a:p>
          <a:p>
            <a:r>
              <a:rPr lang="en-US" sz="2400" dirty="0">
                <a:solidFill>
                  <a:srgbClr val="002060"/>
                </a:solidFill>
              </a:rPr>
              <a:t>	</a:t>
            </a:r>
            <a:r>
              <a:rPr lang="en-US" sz="2000" dirty="0">
                <a:solidFill>
                  <a:srgbClr val="002060"/>
                </a:solidFill>
              </a:rPr>
              <a:t>Atomicity, Consistency, Reliability, Durability</a:t>
            </a:r>
            <a:endParaRPr lang="en-US" sz="2400" dirty="0">
              <a:solidFill>
                <a:srgbClr val="002060"/>
              </a:solidFill>
            </a:endParaRPr>
          </a:p>
        </p:txBody>
      </p:sp>
    </p:spTree>
    <p:extLst>
      <p:ext uri="{BB962C8B-B14F-4D97-AF65-F5344CB8AC3E}">
        <p14:creationId xmlns:p14="http://schemas.microsoft.com/office/powerpoint/2010/main" val="1398746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effectLst/>
        </p:spPr>
        <p:txBody>
          <a:bodyPr>
            <a:normAutofit/>
          </a:bodyPr>
          <a:lstStyle/>
          <a:p>
            <a:r>
              <a:rPr lang="pt-BR" dirty="0">
                <a:solidFill>
                  <a:srgbClr val="C00000"/>
                </a:solidFill>
              </a:rPr>
              <a:t>Normalização revista</a:t>
            </a:r>
          </a:p>
          <a:p>
            <a:r>
              <a:rPr lang="pt-BR" dirty="0">
                <a:solidFill>
                  <a:srgbClr val="C00000"/>
                </a:solidFill>
              </a:rPr>
              <a:t>Dependências Funcionais. Diagrama de DF</a:t>
            </a:r>
          </a:p>
          <a:p>
            <a:r>
              <a:rPr lang="pt-BR" dirty="0">
                <a:solidFill>
                  <a:srgbClr val="C00000"/>
                </a:solidFill>
              </a:rPr>
              <a:t>Normalização e DF</a:t>
            </a:r>
          </a:p>
          <a:p>
            <a:r>
              <a:rPr lang="pt-BR" dirty="0">
                <a:solidFill>
                  <a:srgbClr val="C00000"/>
                </a:solidFill>
              </a:rPr>
              <a:t>Axiomas de Armstrong</a:t>
            </a:r>
          </a:p>
          <a:p>
            <a:r>
              <a:rPr lang="pt-BR" dirty="0">
                <a:solidFill>
                  <a:srgbClr val="C00000"/>
                </a:solidFill>
              </a:rPr>
              <a:t>Inferência da chave primária</a:t>
            </a:r>
          </a:p>
          <a:p>
            <a:r>
              <a:rPr lang="pt-BR" dirty="0">
                <a:solidFill>
                  <a:srgbClr val="C00000"/>
                </a:solidFill>
              </a:rPr>
              <a:t>Regras de Integridade (domínio, identidade, referencial, aplicacional)</a:t>
            </a:r>
            <a:endParaRPr lang="en-US" dirty="0">
              <a:solidFill>
                <a:srgbClr val="C00000"/>
              </a:solidFill>
            </a:endParaRPr>
          </a:p>
        </p:txBody>
      </p:sp>
      <p:sp>
        <p:nvSpPr>
          <p:cNvPr id="4" name="Content Placeholder 3"/>
          <p:cNvSpPr>
            <a:spLocks noGrp="1"/>
          </p:cNvSpPr>
          <p:nvPr>
            <p:ph sz="half" idx="2"/>
          </p:nvPr>
        </p:nvSpPr>
        <p:spPr>
          <a:effectLst/>
        </p:spPr>
        <p:txBody>
          <a:bodyPr>
            <a:normAutofit/>
          </a:bodyPr>
          <a:lstStyle/>
          <a:p>
            <a:r>
              <a:rPr lang="en-US" dirty="0">
                <a:solidFill>
                  <a:srgbClr val="7030A0"/>
                </a:solidFill>
              </a:rPr>
              <a:t>Revisited data normalization</a:t>
            </a:r>
          </a:p>
          <a:p>
            <a:r>
              <a:rPr lang="en-US" dirty="0">
                <a:solidFill>
                  <a:srgbClr val="7030A0"/>
                </a:solidFill>
              </a:rPr>
              <a:t>Functional Dependencies. FD diagram</a:t>
            </a:r>
          </a:p>
          <a:p>
            <a:r>
              <a:rPr lang="en-US" dirty="0">
                <a:solidFill>
                  <a:srgbClr val="7030A0"/>
                </a:solidFill>
              </a:rPr>
              <a:t>Data normalization and FD</a:t>
            </a:r>
          </a:p>
          <a:p>
            <a:r>
              <a:rPr lang="en-US" dirty="0">
                <a:solidFill>
                  <a:srgbClr val="7030A0"/>
                </a:solidFill>
              </a:rPr>
              <a:t>Armstrong's Axioms</a:t>
            </a:r>
          </a:p>
          <a:p>
            <a:r>
              <a:rPr lang="en-US" dirty="0">
                <a:solidFill>
                  <a:srgbClr val="7030A0"/>
                </a:solidFill>
              </a:rPr>
              <a:t>Primary key disclosure</a:t>
            </a:r>
          </a:p>
          <a:p>
            <a:r>
              <a:rPr lang="en-US" dirty="0">
                <a:solidFill>
                  <a:srgbClr val="7030A0"/>
                </a:solidFill>
              </a:rPr>
              <a:t>Integrity Rules (domain, identity, referential, application)</a:t>
            </a:r>
          </a:p>
        </p:txBody>
      </p:sp>
      <p:sp>
        <p:nvSpPr>
          <p:cNvPr id="6" name="Title 1"/>
          <p:cNvSpPr>
            <a:spLocks noGrp="1"/>
          </p:cNvSpPr>
          <p:nvPr>
            <p:ph type="title"/>
          </p:nvPr>
        </p:nvSpPr>
        <p:spPr>
          <a:xfrm>
            <a:off x="838200" y="365125"/>
            <a:ext cx="10515600" cy="1325563"/>
          </a:xfrm>
          <a:solidFill>
            <a:schemeClr val="bg1">
              <a:lumMod val="65000"/>
            </a:schemeClr>
          </a:solidFill>
          <a:ln w="63500">
            <a:solidFill>
              <a:srgbClr val="0070C0"/>
            </a:solidFill>
          </a:ln>
        </p:spPr>
        <p:txBody>
          <a:bodyPr/>
          <a:lstStyle/>
          <a:p>
            <a:r>
              <a:rPr lang="en-US" sz="4000" b="1" dirty="0" err="1">
                <a:solidFill>
                  <a:srgbClr val="C00000"/>
                </a:solidFill>
              </a:rPr>
              <a:t>Resumo</a:t>
            </a:r>
            <a:br>
              <a:rPr lang="en-US" sz="4000" b="1" dirty="0">
                <a:solidFill>
                  <a:srgbClr val="C00000"/>
                </a:solidFill>
              </a:rPr>
            </a:br>
            <a:r>
              <a:rPr lang="en-US" sz="4000" b="1" i="1" dirty="0">
                <a:solidFill>
                  <a:srgbClr val="7030A0"/>
                </a:solidFill>
              </a:rPr>
              <a:t>Wrap up</a:t>
            </a:r>
            <a:endParaRPr lang="en-US" b="1" i="1" dirty="0">
              <a:solidFill>
                <a:srgbClr val="7030A0"/>
              </a:solidFill>
            </a:endParaRPr>
          </a:p>
        </p:txBody>
      </p:sp>
    </p:spTree>
    <p:extLst>
      <p:ext uri="{BB962C8B-B14F-4D97-AF65-F5344CB8AC3E}">
        <p14:creationId xmlns:p14="http://schemas.microsoft.com/office/powerpoint/2010/main" val="76221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rgbClr val="002060"/>
                </a:solidFill>
              </a:rPr>
              <a:t>Avaliação</a:t>
            </a:r>
            <a:r>
              <a:rPr lang="en-US" sz="4000" dirty="0">
                <a:solidFill>
                  <a:srgbClr val="002060"/>
                </a:solidFill>
              </a:rPr>
              <a:t> da aula</a:t>
            </a:r>
            <a:br>
              <a:rPr lang="en-US" sz="4000" dirty="0">
                <a:solidFill>
                  <a:srgbClr val="002060"/>
                </a:solidFill>
              </a:rPr>
            </a:br>
            <a:r>
              <a:rPr lang="en-US" sz="4000" i="1" dirty="0">
                <a:solidFill>
                  <a:schemeClr val="tx1">
                    <a:lumMod val="65000"/>
                    <a:lumOff val="35000"/>
                  </a:schemeClr>
                </a:solidFill>
              </a:rPr>
              <a:t>Lecture assessment</a:t>
            </a:r>
            <a:endParaRPr lang="en-US" i="1" dirty="0">
              <a:solidFill>
                <a:schemeClr val="tx1">
                  <a:lumMod val="65000"/>
                  <a:lumOff val="35000"/>
                </a:schemeClr>
              </a:solidFill>
            </a:endParaRPr>
          </a:p>
        </p:txBody>
      </p:sp>
      <p:pic>
        <p:nvPicPr>
          <p:cNvPr id="4" name="Picture 3" descr="Qr code&#10;&#10;Description automatically generated">
            <a:extLst>
              <a:ext uri="{FF2B5EF4-FFF2-40B4-BE49-F238E27FC236}">
                <a16:creationId xmlns:a16="http://schemas.microsoft.com/office/drawing/2014/main" id="{4DBCBAB2-5E36-4D50-82CD-31578A53B6B1}"/>
              </a:ext>
            </a:extLst>
          </p:cNvPr>
          <p:cNvPicPr>
            <a:picLocks noChangeAspect="1"/>
          </p:cNvPicPr>
          <p:nvPr/>
        </p:nvPicPr>
        <p:blipFill>
          <a:blip r:embed="rId2"/>
          <a:stretch>
            <a:fillRect/>
          </a:stretch>
        </p:blipFill>
        <p:spPr>
          <a:xfrm>
            <a:off x="2984938" y="1679322"/>
            <a:ext cx="8694163" cy="4889644"/>
          </a:xfrm>
          <a:prstGeom prst="rect">
            <a:avLst/>
          </a:prstGeom>
        </p:spPr>
      </p:pic>
    </p:spTree>
    <p:extLst>
      <p:ext uri="{BB962C8B-B14F-4D97-AF65-F5344CB8AC3E}">
        <p14:creationId xmlns:p14="http://schemas.microsoft.com/office/powerpoint/2010/main" val="2891706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7653" y="3102612"/>
            <a:ext cx="5094856" cy="707886"/>
          </a:xfrm>
          <a:prstGeom prst="rect">
            <a:avLst/>
          </a:prstGeom>
          <a:noFill/>
        </p:spPr>
        <p:txBody>
          <a:bodyPr wrap="none" rtlCol="0">
            <a:spAutoFit/>
          </a:bodyPr>
          <a:lstStyle/>
          <a:p>
            <a:r>
              <a:rPr lang="en-US" sz="2000" b="1" dirty="0" err="1">
                <a:solidFill>
                  <a:srgbClr val="0070C0"/>
                </a:solidFill>
              </a:rPr>
              <a:t>Construir</a:t>
            </a:r>
            <a:r>
              <a:rPr lang="en-US" sz="2000" b="1" dirty="0">
                <a:solidFill>
                  <a:srgbClr val="0070C0"/>
                </a:solidFill>
              </a:rPr>
              <a:t> o </a:t>
            </a:r>
            <a:r>
              <a:rPr lang="en-US" sz="2000" b="1" dirty="0" err="1">
                <a:solidFill>
                  <a:srgbClr val="0070C0"/>
                </a:solidFill>
              </a:rPr>
              <a:t>diagrama</a:t>
            </a:r>
            <a:r>
              <a:rPr lang="en-US" sz="2000" b="1" dirty="0">
                <a:solidFill>
                  <a:srgbClr val="0070C0"/>
                </a:solidFill>
              </a:rPr>
              <a:t> de DF do </a:t>
            </a:r>
            <a:r>
              <a:rPr lang="en-US" sz="2000" b="1" dirty="0" err="1">
                <a:solidFill>
                  <a:srgbClr val="0070C0"/>
                </a:solidFill>
              </a:rPr>
              <a:t>esquema</a:t>
            </a:r>
            <a:r>
              <a:rPr lang="en-US" sz="2000" b="1" dirty="0">
                <a:solidFill>
                  <a:srgbClr val="0070C0"/>
                </a:solidFill>
              </a:rPr>
              <a:t>:</a:t>
            </a:r>
          </a:p>
          <a:p>
            <a:r>
              <a:rPr lang="en-US" sz="2000" b="1" i="1" dirty="0">
                <a:solidFill>
                  <a:schemeClr val="tx1">
                    <a:lumMod val="65000"/>
                    <a:lumOff val="35000"/>
                  </a:schemeClr>
                </a:solidFill>
              </a:rPr>
              <a:t>Build the FD diagram of the following schema:</a:t>
            </a:r>
          </a:p>
        </p:txBody>
      </p:sp>
      <p:grpSp>
        <p:nvGrpSpPr>
          <p:cNvPr id="8" name="Group 7"/>
          <p:cNvGrpSpPr/>
          <p:nvPr/>
        </p:nvGrpSpPr>
        <p:grpSpPr>
          <a:xfrm>
            <a:off x="5817922" y="3654206"/>
            <a:ext cx="6176864" cy="2330799"/>
            <a:chOff x="5831634" y="4143788"/>
            <a:chExt cx="6176864" cy="2330799"/>
          </a:xfrm>
        </p:grpSpPr>
        <p:sp>
          <p:nvSpPr>
            <p:cNvPr id="9" name="Rectangle 8"/>
            <p:cNvSpPr/>
            <p:nvPr/>
          </p:nvSpPr>
          <p:spPr>
            <a:xfrm>
              <a:off x="5831634" y="4143788"/>
              <a:ext cx="6176864" cy="2330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130710" y="4376057"/>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Formando</a:t>
              </a:r>
              <a:endParaRPr lang="en-US" dirty="0">
                <a:solidFill>
                  <a:schemeClr val="tx1"/>
                </a:solidFill>
              </a:endParaRPr>
            </a:p>
          </p:txBody>
        </p:sp>
        <p:sp>
          <p:nvSpPr>
            <p:cNvPr id="11" name="Rectangle 10"/>
            <p:cNvSpPr/>
            <p:nvPr/>
          </p:nvSpPr>
          <p:spPr>
            <a:xfrm>
              <a:off x="9716775" y="4376057"/>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País</a:t>
              </a:r>
            </a:p>
          </p:txBody>
        </p:sp>
        <p:sp>
          <p:nvSpPr>
            <p:cNvPr id="12" name="Rectangle 11"/>
            <p:cNvSpPr/>
            <p:nvPr/>
          </p:nvSpPr>
          <p:spPr>
            <a:xfrm>
              <a:off x="9716774" y="5729093"/>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Curso</a:t>
              </a:r>
              <a:endParaRPr lang="en-US" dirty="0">
                <a:solidFill>
                  <a:schemeClr val="tx1"/>
                </a:solidFill>
              </a:endParaRPr>
            </a:p>
          </p:txBody>
        </p:sp>
        <p:sp>
          <p:nvSpPr>
            <p:cNvPr id="13" name="Rectangle 12"/>
            <p:cNvSpPr/>
            <p:nvPr/>
          </p:nvSpPr>
          <p:spPr>
            <a:xfrm>
              <a:off x="6130709" y="5729093"/>
              <a:ext cx="1670179" cy="4478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Inscrição</a:t>
              </a:r>
              <a:endParaRPr lang="en-US" dirty="0">
                <a:solidFill>
                  <a:schemeClr val="tx1"/>
                </a:solidFill>
              </a:endParaRPr>
            </a:p>
          </p:txBody>
        </p:sp>
        <p:cxnSp>
          <p:nvCxnSpPr>
            <p:cNvPr id="14" name="Straight Connector 13"/>
            <p:cNvCxnSpPr>
              <a:stCxn id="10" idx="2"/>
              <a:endCxn id="13" idx="0"/>
            </p:cNvCxnSpPr>
            <p:nvPr/>
          </p:nvCxnSpPr>
          <p:spPr>
            <a:xfrm flipH="1">
              <a:off x="6965799" y="4823927"/>
              <a:ext cx="1" cy="9051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800888" y="5953028"/>
              <a:ext cx="1915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9593919"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514671"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058537" y="57817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7813080" y="5806151"/>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20108" y="5956934"/>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800886" y="4599740"/>
              <a:ext cx="19158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9593917"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9514669"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058535" y="4428479"/>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7813078" y="4452863"/>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820106" y="4603646"/>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rot="16200000">
              <a:off x="6842944" y="5459708"/>
              <a:ext cx="245707" cy="342523"/>
              <a:chOff x="7685064" y="5934167"/>
              <a:chExt cx="245707" cy="342523"/>
            </a:xfrm>
          </p:grpSpPr>
          <p:cxnSp>
            <p:nvCxnSpPr>
              <p:cNvPr id="31" name="Straight Connector 30"/>
              <p:cNvCxnSpPr/>
              <p:nvPr/>
            </p:nvCxnSpPr>
            <p:spPr>
              <a:xfrm flipH="1">
                <a:off x="7930521" y="5934167"/>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7685064" y="5958551"/>
                <a:ext cx="245707" cy="1712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692092" y="6109334"/>
                <a:ext cx="202103" cy="118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rot="16200000">
              <a:off x="6926173" y="4797442"/>
              <a:ext cx="79250" cy="342523"/>
              <a:chOff x="8313757" y="5065346"/>
              <a:chExt cx="79250" cy="342523"/>
            </a:xfrm>
          </p:grpSpPr>
          <p:cxnSp>
            <p:nvCxnSpPr>
              <p:cNvPr id="29" name="Straight Connector 28"/>
              <p:cNvCxnSpPr/>
              <p:nvPr/>
            </p:nvCxnSpPr>
            <p:spPr>
              <a:xfrm flipH="1">
                <a:off x="8393005" y="5065346"/>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8313757" y="5065346"/>
                <a:ext cx="2" cy="3425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Content Placeholder 2"/>
          <p:cNvSpPr txBox="1">
            <a:spLocks/>
          </p:cNvSpPr>
          <p:nvPr/>
        </p:nvSpPr>
        <p:spPr>
          <a:xfrm>
            <a:off x="5817922" y="1581722"/>
            <a:ext cx="6176864" cy="2069549"/>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400"/>
              </a:spcBef>
              <a:buNone/>
            </a:pPr>
            <a:r>
              <a:rPr lang="en-US" sz="1800" dirty="0" err="1">
                <a:latin typeface="Trebuchet MS" panose="020B0603020202020204" pitchFamily="34" charset="0"/>
              </a:rPr>
              <a:t>Formando</a:t>
            </a:r>
            <a:r>
              <a:rPr lang="en-US" sz="1800" dirty="0">
                <a:latin typeface="Trebuchet MS" panose="020B0603020202020204" pitchFamily="34" charset="0"/>
              </a:rPr>
              <a:t> = {</a:t>
            </a:r>
            <a:r>
              <a:rPr lang="en-US" sz="1800" u="sng" dirty="0" err="1">
                <a:latin typeface="Trebuchet MS" panose="020B0603020202020204" pitchFamily="34" charset="0"/>
              </a:rPr>
              <a:t>número</a:t>
            </a:r>
            <a:r>
              <a:rPr lang="en-US" sz="1800" dirty="0">
                <a:latin typeface="Trebuchet MS" panose="020B0603020202020204" pitchFamily="34" charset="0"/>
              </a:rPr>
              <a:t>, </a:t>
            </a:r>
            <a:r>
              <a:rPr lang="en-US" sz="1800" dirty="0" err="1">
                <a:latin typeface="Trebuchet MS" panose="020B0603020202020204" pitchFamily="34" charset="0"/>
              </a:rPr>
              <a:t>nome</a:t>
            </a:r>
            <a:r>
              <a:rPr lang="en-US" sz="1800" dirty="0">
                <a:latin typeface="Trebuchet MS" panose="020B0603020202020204" pitchFamily="34" charset="0"/>
              </a:rPr>
              <a:t>, </a:t>
            </a:r>
            <a:r>
              <a:rPr lang="en-US" sz="1800" i="1" dirty="0" err="1">
                <a:latin typeface="Trebuchet MS" panose="020B0603020202020204" pitchFamily="34" charset="0"/>
              </a:rPr>
              <a:t>codNacionalidade</a:t>
            </a:r>
            <a:r>
              <a:rPr lang="en-US" sz="1800" dirty="0">
                <a:latin typeface="Trebuchet MS" panose="020B0603020202020204" pitchFamily="34" charset="0"/>
              </a:rPr>
              <a:t>}</a:t>
            </a:r>
          </a:p>
          <a:p>
            <a:pPr marL="0" indent="0">
              <a:spcBef>
                <a:spcPts val="2400"/>
              </a:spcBef>
              <a:buNone/>
            </a:pPr>
            <a:r>
              <a:rPr lang="en-US" sz="1800" dirty="0">
                <a:latin typeface="Trebuchet MS" panose="020B0603020202020204" pitchFamily="34" charset="0"/>
              </a:rPr>
              <a:t>País = {</a:t>
            </a:r>
            <a:r>
              <a:rPr lang="en-US" sz="1800" u="sng" dirty="0" err="1">
                <a:latin typeface="Trebuchet MS" panose="020B0603020202020204" pitchFamily="34" charset="0"/>
              </a:rPr>
              <a:t>código</a:t>
            </a:r>
            <a:r>
              <a:rPr lang="en-US" sz="1800" dirty="0">
                <a:latin typeface="Trebuchet MS" panose="020B0603020202020204" pitchFamily="34" charset="0"/>
              </a:rPr>
              <a:t>, </a:t>
            </a:r>
            <a:r>
              <a:rPr lang="en-US" sz="1800" dirty="0" err="1">
                <a:latin typeface="Trebuchet MS" panose="020B0603020202020204" pitchFamily="34" charset="0"/>
              </a:rPr>
              <a:t>nome</a:t>
            </a:r>
            <a:r>
              <a:rPr lang="en-US" sz="1800" dirty="0">
                <a:latin typeface="Trebuchet MS" panose="020B0603020202020204" pitchFamily="34" charset="0"/>
              </a:rPr>
              <a:t>}</a:t>
            </a:r>
          </a:p>
          <a:p>
            <a:pPr marL="0" indent="0">
              <a:spcBef>
                <a:spcPts val="2400"/>
              </a:spcBef>
              <a:buNone/>
            </a:pPr>
            <a:r>
              <a:rPr lang="en-US" sz="1800" dirty="0" err="1">
                <a:latin typeface="Trebuchet MS" panose="020B0603020202020204" pitchFamily="34" charset="0"/>
              </a:rPr>
              <a:t>Curso</a:t>
            </a:r>
            <a:r>
              <a:rPr lang="en-US" sz="1800" dirty="0">
                <a:latin typeface="Trebuchet MS" panose="020B0603020202020204" pitchFamily="34" charset="0"/>
              </a:rPr>
              <a:t> = {</a:t>
            </a:r>
            <a:r>
              <a:rPr lang="en-US" sz="1800" u="sng" dirty="0" err="1">
                <a:latin typeface="Trebuchet MS" panose="020B0603020202020204" pitchFamily="34" charset="0"/>
              </a:rPr>
              <a:t>código</a:t>
            </a:r>
            <a:r>
              <a:rPr lang="en-US" sz="1800" dirty="0">
                <a:latin typeface="Trebuchet MS" panose="020B0603020202020204" pitchFamily="34" charset="0"/>
              </a:rPr>
              <a:t>, </a:t>
            </a:r>
            <a:r>
              <a:rPr lang="en-US" sz="1800" dirty="0" err="1">
                <a:latin typeface="Trebuchet MS" panose="020B0603020202020204" pitchFamily="34" charset="0"/>
              </a:rPr>
              <a:t>nome</a:t>
            </a:r>
            <a:r>
              <a:rPr lang="en-US" sz="1800" dirty="0">
                <a:latin typeface="Trebuchet MS" panose="020B0603020202020204" pitchFamily="34" charset="0"/>
              </a:rPr>
              <a:t>, </a:t>
            </a:r>
            <a:r>
              <a:rPr lang="en-US" sz="1800" dirty="0" err="1">
                <a:latin typeface="Trebuchet MS" panose="020B0603020202020204" pitchFamily="34" charset="0"/>
              </a:rPr>
              <a:t>vagas</a:t>
            </a:r>
            <a:r>
              <a:rPr lang="en-US" sz="1800" dirty="0">
                <a:latin typeface="Trebuchet MS" panose="020B0603020202020204" pitchFamily="34" charset="0"/>
              </a:rPr>
              <a:t>}</a:t>
            </a:r>
          </a:p>
          <a:p>
            <a:pPr marL="0" indent="0">
              <a:spcBef>
                <a:spcPts val="2400"/>
              </a:spcBef>
              <a:buNone/>
            </a:pPr>
            <a:r>
              <a:rPr lang="en-US" sz="1800" dirty="0" err="1">
                <a:latin typeface="Trebuchet MS" panose="020B0603020202020204" pitchFamily="34" charset="0"/>
              </a:rPr>
              <a:t>Inscrição</a:t>
            </a:r>
            <a:r>
              <a:rPr lang="en-US" sz="1800" dirty="0">
                <a:latin typeface="Trebuchet MS" panose="020B0603020202020204" pitchFamily="34" charset="0"/>
              </a:rPr>
              <a:t> = {</a:t>
            </a:r>
            <a:r>
              <a:rPr lang="en-US" sz="1800" i="1" u="sng" dirty="0" err="1">
                <a:latin typeface="Trebuchet MS" panose="020B0603020202020204" pitchFamily="34" charset="0"/>
              </a:rPr>
              <a:t>numFormando</a:t>
            </a:r>
            <a:r>
              <a:rPr lang="en-US" sz="1800" i="1" u="sng" dirty="0">
                <a:latin typeface="Trebuchet MS" panose="020B0603020202020204" pitchFamily="34" charset="0"/>
              </a:rPr>
              <a:t>, </a:t>
            </a:r>
            <a:r>
              <a:rPr lang="en-US" sz="1800" i="1" u="sng" dirty="0" err="1">
                <a:latin typeface="Trebuchet MS" panose="020B0603020202020204" pitchFamily="34" charset="0"/>
              </a:rPr>
              <a:t>codCurso</a:t>
            </a:r>
            <a:r>
              <a:rPr lang="en-US" sz="1800" dirty="0">
                <a:latin typeface="Trebuchet MS" panose="020B0603020202020204" pitchFamily="34" charset="0"/>
              </a:rPr>
              <a:t>, data, </a:t>
            </a:r>
            <a:r>
              <a:rPr lang="en-US" sz="1800" dirty="0" err="1">
                <a:latin typeface="Trebuchet MS" panose="020B0603020202020204" pitchFamily="34" charset="0"/>
              </a:rPr>
              <a:t>avaliação</a:t>
            </a:r>
            <a:r>
              <a:rPr lang="en-US" sz="1800" dirty="0">
                <a:latin typeface="Trebuchet MS" panose="020B0603020202020204" pitchFamily="34" charset="0"/>
              </a:rPr>
              <a:t>}</a:t>
            </a:r>
          </a:p>
        </p:txBody>
      </p:sp>
      <p:sp>
        <p:nvSpPr>
          <p:cNvPr id="35" name="Title 1"/>
          <p:cNvSpPr>
            <a:spLocks noGrp="1"/>
          </p:cNvSpPr>
          <p:nvPr>
            <p:ph type="title"/>
          </p:nvPr>
        </p:nvSpPr>
        <p:spPr>
          <a:xfrm>
            <a:off x="838200" y="85200"/>
            <a:ext cx="10515600" cy="1325563"/>
          </a:xfrm>
        </p:spPr>
        <p:txBody>
          <a:bodyPr>
            <a:normAutofit/>
          </a:bodyPr>
          <a:lstStyle/>
          <a:p>
            <a:r>
              <a:rPr lang="en-US" sz="3600" b="1" dirty="0" err="1">
                <a:solidFill>
                  <a:srgbClr val="B38808"/>
                </a:solidFill>
                <a:latin typeface="Trebuchet MS" panose="020B0603020202020204" pitchFamily="34" charset="0"/>
              </a:rPr>
              <a:t>Diagrama</a:t>
            </a:r>
            <a:r>
              <a:rPr lang="en-US" sz="3600" b="1" dirty="0">
                <a:solidFill>
                  <a:srgbClr val="B38808"/>
                </a:solidFill>
                <a:latin typeface="Trebuchet MS" panose="020B0603020202020204" pitchFamily="34" charset="0"/>
              </a:rPr>
              <a:t> de </a:t>
            </a:r>
            <a:r>
              <a:rPr lang="en-US" sz="3600" b="1" dirty="0" err="1">
                <a:solidFill>
                  <a:srgbClr val="B38808"/>
                </a:solidFill>
                <a:latin typeface="Trebuchet MS" panose="020B0603020202020204" pitchFamily="34" charset="0"/>
              </a:rPr>
              <a:t>Dependências</a:t>
            </a:r>
            <a:r>
              <a:rPr lang="en-US" sz="3600" b="1" dirty="0">
                <a:solidFill>
                  <a:srgbClr val="B38808"/>
                </a:solidFill>
                <a:latin typeface="Trebuchet MS" panose="020B0603020202020204" pitchFamily="34" charset="0"/>
              </a:rPr>
              <a:t> </a:t>
            </a:r>
            <a:r>
              <a:rPr lang="en-US" sz="3600" b="1" dirty="0" err="1">
                <a:solidFill>
                  <a:srgbClr val="B38808"/>
                </a:solidFill>
                <a:latin typeface="Trebuchet MS" panose="020B0603020202020204" pitchFamily="34" charset="0"/>
              </a:rPr>
              <a:t>Funcionais</a:t>
            </a:r>
            <a:br>
              <a:rPr lang="en-US" sz="3600" b="1" dirty="0">
                <a:solidFill>
                  <a:srgbClr val="B38808"/>
                </a:solidFill>
                <a:latin typeface="Trebuchet MS" panose="020B0603020202020204" pitchFamily="34" charset="0"/>
              </a:rPr>
            </a:br>
            <a:r>
              <a:rPr lang="en-US" sz="3600" b="1" i="1" dirty="0">
                <a:solidFill>
                  <a:schemeClr val="tx1">
                    <a:lumMod val="65000"/>
                    <a:lumOff val="35000"/>
                  </a:schemeClr>
                </a:solidFill>
                <a:latin typeface="Trebuchet MS" panose="020B0603020202020204" pitchFamily="34" charset="0"/>
              </a:rPr>
              <a:t>Functional Dependencies Diagram</a:t>
            </a:r>
            <a:endParaRPr lang="lt-LT" sz="3600" b="1" i="1"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9621430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Funcionais</a:t>
            </a:r>
            <a:br>
              <a:rPr lang="en-US" b="1" dirty="0">
                <a:solidFill>
                  <a:srgbClr val="B38808"/>
                </a:solidFill>
                <a:latin typeface="Trebuchet MS" panose="020B0603020202020204" pitchFamily="34" charset="0"/>
              </a:rPr>
            </a:br>
            <a:r>
              <a:rPr lang="en-US" b="1" i="1" dirty="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sp>
        <p:nvSpPr>
          <p:cNvPr id="4" name="TextBox 3"/>
          <p:cNvSpPr txBox="1"/>
          <p:nvPr/>
        </p:nvSpPr>
        <p:spPr>
          <a:xfrm>
            <a:off x="7946136" y="5269"/>
            <a:ext cx="4245864" cy="338554"/>
          </a:xfrm>
          <a:prstGeom prst="rect">
            <a:avLst/>
          </a:prstGeom>
          <a:noFill/>
        </p:spPr>
        <p:txBody>
          <a:bodyPr wrap="square" rtlCol="0">
            <a:spAutoFit/>
          </a:bodyPr>
          <a:lstStyle/>
          <a:p>
            <a:pPr algn="r"/>
            <a:r>
              <a:rPr lang="en-US" sz="1600" dirty="0">
                <a:latin typeface="Franklin Gothic Medium Cond" panose="020B0606030402020204" pitchFamily="34" charset="0"/>
              </a:rPr>
              <a:t>MODELO RELACIONAL DE DADOS</a:t>
            </a:r>
            <a:endParaRPr lang="lt-LT" sz="1600" dirty="0">
              <a:latin typeface="Franklin Gothic Medium Cond" panose="020B0606030402020204" pitchFamily="34" charset="0"/>
            </a:endParaRPr>
          </a:p>
        </p:txBody>
      </p:sp>
      <p:grpSp>
        <p:nvGrpSpPr>
          <p:cNvPr id="19" name="Group 18"/>
          <p:cNvGrpSpPr/>
          <p:nvPr/>
        </p:nvGrpSpPr>
        <p:grpSpPr>
          <a:xfrm>
            <a:off x="1057656" y="1799191"/>
            <a:ext cx="10058400" cy="4253266"/>
            <a:chOff x="1057656" y="1799191"/>
            <a:chExt cx="10058400" cy="425326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656" y="1799191"/>
              <a:ext cx="10058400" cy="4253266"/>
            </a:xfrm>
            <a:prstGeom prst="rect">
              <a:avLst/>
            </a:prstGeom>
          </p:spPr>
        </p:pic>
        <p:sp>
          <p:nvSpPr>
            <p:cNvPr id="3" name="TextBox 2"/>
            <p:cNvSpPr txBox="1"/>
            <p:nvPr/>
          </p:nvSpPr>
          <p:spPr>
            <a:xfrm>
              <a:off x="1785931" y="2464161"/>
              <a:ext cx="2117475" cy="369332"/>
            </a:xfrm>
            <a:prstGeom prst="rect">
              <a:avLst/>
            </a:prstGeom>
            <a:solidFill>
              <a:schemeClr val="bg1"/>
            </a:solidFill>
          </p:spPr>
          <p:txBody>
            <a:bodyPr wrap="square" rtlCol="0">
              <a:spAutoFit/>
            </a:bodyPr>
            <a:lstStyle/>
            <a:p>
              <a:r>
                <a:rPr lang="en-US" dirty="0" err="1"/>
                <a:t>TeachingSemester</a:t>
              </a:r>
              <a:endParaRPr lang="en-US" dirty="0"/>
            </a:p>
          </p:txBody>
        </p:sp>
        <p:sp>
          <p:nvSpPr>
            <p:cNvPr id="6" name="TextBox 5"/>
            <p:cNvSpPr txBox="1"/>
            <p:nvPr/>
          </p:nvSpPr>
          <p:spPr>
            <a:xfrm>
              <a:off x="5458280" y="1859477"/>
              <a:ext cx="1522624" cy="369332"/>
            </a:xfrm>
            <a:prstGeom prst="rect">
              <a:avLst/>
            </a:prstGeom>
            <a:solidFill>
              <a:schemeClr val="bg1"/>
            </a:solidFill>
          </p:spPr>
          <p:txBody>
            <a:bodyPr wrap="square" rtlCol="0">
              <a:spAutoFit/>
            </a:bodyPr>
            <a:lstStyle/>
            <a:p>
              <a:r>
                <a:rPr lang="en-US" dirty="0" err="1"/>
                <a:t>StudentName</a:t>
              </a:r>
              <a:endParaRPr lang="en-US" dirty="0"/>
            </a:p>
          </p:txBody>
        </p:sp>
        <p:sp>
          <p:nvSpPr>
            <p:cNvPr id="7" name="TextBox 6"/>
            <p:cNvSpPr txBox="1"/>
            <p:nvPr/>
          </p:nvSpPr>
          <p:spPr>
            <a:xfrm>
              <a:off x="7747769" y="1859477"/>
              <a:ext cx="1065424" cy="369332"/>
            </a:xfrm>
            <a:prstGeom prst="rect">
              <a:avLst/>
            </a:prstGeom>
            <a:solidFill>
              <a:schemeClr val="bg1"/>
            </a:solidFill>
          </p:spPr>
          <p:txBody>
            <a:bodyPr wrap="square" rtlCol="0">
              <a:spAutoFit/>
            </a:bodyPr>
            <a:lstStyle/>
            <a:p>
              <a:r>
                <a:rPr lang="en-US" dirty="0"/>
                <a:t>Address</a:t>
              </a:r>
            </a:p>
          </p:txBody>
        </p:sp>
        <p:sp>
          <p:nvSpPr>
            <p:cNvPr id="8" name="TextBox 7"/>
            <p:cNvSpPr txBox="1"/>
            <p:nvPr/>
          </p:nvSpPr>
          <p:spPr>
            <a:xfrm>
              <a:off x="9536356" y="3388393"/>
              <a:ext cx="1065424" cy="369332"/>
            </a:xfrm>
            <a:prstGeom prst="rect">
              <a:avLst/>
            </a:prstGeom>
            <a:solidFill>
              <a:schemeClr val="bg1"/>
            </a:solidFill>
          </p:spPr>
          <p:txBody>
            <a:bodyPr wrap="square" rtlCol="0">
              <a:spAutoFit/>
            </a:bodyPr>
            <a:lstStyle/>
            <a:p>
              <a:r>
                <a:rPr lang="en-US" dirty="0"/>
                <a:t>Grade</a:t>
              </a:r>
            </a:p>
          </p:txBody>
        </p:sp>
        <p:sp>
          <p:nvSpPr>
            <p:cNvPr id="9" name="TextBox 8"/>
            <p:cNvSpPr txBox="1"/>
            <p:nvPr/>
          </p:nvSpPr>
          <p:spPr>
            <a:xfrm>
              <a:off x="8280481" y="4897645"/>
              <a:ext cx="1065424" cy="369332"/>
            </a:xfrm>
            <a:prstGeom prst="rect">
              <a:avLst/>
            </a:prstGeom>
            <a:solidFill>
              <a:schemeClr val="bg1"/>
            </a:solidFill>
          </p:spPr>
          <p:txBody>
            <a:bodyPr wrap="square" rtlCol="0">
              <a:spAutoFit/>
            </a:bodyPr>
            <a:lstStyle/>
            <a:p>
              <a:r>
                <a:rPr lang="en-US" dirty="0"/>
                <a:t>ECTS</a:t>
              </a:r>
            </a:p>
          </p:txBody>
        </p:sp>
        <p:sp>
          <p:nvSpPr>
            <p:cNvPr id="10" name="TextBox 9"/>
            <p:cNvSpPr txBox="1"/>
            <p:nvPr/>
          </p:nvSpPr>
          <p:spPr>
            <a:xfrm>
              <a:off x="5553603" y="4897645"/>
              <a:ext cx="1663273" cy="369332"/>
            </a:xfrm>
            <a:prstGeom prst="rect">
              <a:avLst/>
            </a:prstGeom>
            <a:solidFill>
              <a:schemeClr val="bg1"/>
            </a:solidFill>
          </p:spPr>
          <p:txBody>
            <a:bodyPr wrap="square" rtlCol="0">
              <a:spAutoFit/>
            </a:bodyPr>
            <a:lstStyle/>
            <a:p>
              <a:r>
                <a:rPr lang="en-US" dirty="0" err="1"/>
                <a:t>CourseName</a:t>
              </a:r>
              <a:endParaRPr lang="en-US" dirty="0"/>
            </a:p>
          </p:txBody>
        </p:sp>
        <p:sp>
          <p:nvSpPr>
            <p:cNvPr id="11" name="TextBox 10"/>
            <p:cNvSpPr txBox="1"/>
            <p:nvPr/>
          </p:nvSpPr>
          <p:spPr>
            <a:xfrm>
              <a:off x="5134504" y="3028893"/>
              <a:ext cx="1826736" cy="369332"/>
            </a:xfrm>
            <a:prstGeom prst="rect">
              <a:avLst/>
            </a:prstGeom>
            <a:solidFill>
              <a:schemeClr val="bg1"/>
            </a:solidFill>
          </p:spPr>
          <p:txBody>
            <a:bodyPr wrap="square" rtlCol="0">
              <a:spAutoFit/>
            </a:bodyPr>
            <a:lstStyle/>
            <a:p>
              <a:r>
                <a:rPr lang="en-US" dirty="0" err="1"/>
                <a:t>StudentNumber</a:t>
              </a:r>
              <a:endParaRPr lang="en-US" dirty="0"/>
            </a:p>
          </p:txBody>
        </p:sp>
        <p:sp>
          <p:nvSpPr>
            <p:cNvPr id="12" name="TextBox 11"/>
            <p:cNvSpPr txBox="1"/>
            <p:nvPr/>
          </p:nvSpPr>
          <p:spPr>
            <a:xfrm>
              <a:off x="5134504" y="3728229"/>
              <a:ext cx="1826736" cy="369332"/>
            </a:xfrm>
            <a:prstGeom prst="rect">
              <a:avLst/>
            </a:prstGeom>
            <a:solidFill>
              <a:schemeClr val="bg1"/>
            </a:solidFill>
          </p:spPr>
          <p:txBody>
            <a:bodyPr wrap="square" rtlCol="0">
              <a:spAutoFit/>
            </a:bodyPr>
            <a:lstStyle/>
            <a:p>
              <a:r>
                <a:rPr lang="en-US" dirty="0" err="1"/>
                <a:t>CourseCode</a:t>
              </a:r>
              <a:endParaRPr lang="en-US" dirty="0"/>
            </a:p>
          </p:txBody>
        </p:sp>
        <p:sp>
          <p:nvSpPr>
            <p:cNvPr id="13" name="TextBox 12"/>
            <p:cNvSpPr txBox="1"/>
            <p:nvPr/>
          </p:nvSpPr>
          <p:spPr>
            <a:xfrm>
              <a:off x="5596962" y="4901595"/>
              <a:ext cx="1826736" cy="369332"/>
            </a:xfrm>
            <a:prstGeom prst="rect">
              <a:avLst/>
            </a:prstGeom>
            <a:solidFill>
              <a:schemeClr val="bg1"/>
            </a:solidFill>
          </p:spPr>
          <p:txBody>
            <a:bodyPr wrap="square" rtlCol="0">
              <a:spAutoFit/>
            </a:bodyPr>
            <a:lstStyle/>
            <a:p>
              <a:r>
                <a:rPr lang="en-US" dirty="0" err="1"/>
                <a:t>CourseName</a:t>
              </a:r>
              <a:endParaRPr lang="en-US" dirty="0"/>
            </a:p>
          </p:txBody>
        </p:sp>
        <p:sp>
          <p:nvSpPr>
            <p:cNvPr id="14" name="TextBox 13"/>
            <p:cNvSpPr txBox="1"/>
            <p:nvPr/>
          </p:nvSpPr>
          <p:spPr>
            <a:xfrm>
              <a:off x="4269264" y="4900175"/>
              <a:ext cx="961497" cy="369332"/>
            </a:xfrm>
            <a:prstGeom prst="rect">
              <a:avLst/>
            </a:prstGeom>
            <a:solidFill>
              <a:schemeClr val="bg1"/>
            </a:solidFill>
          </p:spPr>
          <p:txBody>
            <a:bodyPr wrap="square" rtlCol="0">
              <a:spAutoFit/>
            </a:bodyPr>
            <a:lstStyle/>
            <a:p>
              <a:r>
                <a:rPr lang="en-US" dirty="0"/>
                <a:t>Code</a:t>
              </a:r>
            </a:p>
          </p:txBody>
        </p:sp>
        <p:sp>
          <p:nvSpPr>
            <p:cNvPr id="15" name="TextBox 14"/>
            <p:cNvSpPr txBox="1"/>
            <p:nvPr/>
          </p:nvSpPr>
          <p:spPr>
            <a:xfrm>
              <a:off x="2076670" y="3728229"/>
              <a:ext cx="1826736" cy="369332"/>
            </a:xfrm>
            <a:prstGeom prst="rect">
              <a:avLst/>
            </a:prstGeom>
            <a:solidFill>
              <a:schemeClr val="bg1"/>
            </a:solidFill>
          </p:spPr>
          <p:txBody>
            <a:bodyPr wrap="square" rtlCol="0">
              <a:spAutoFit/>
            </a:bodyPr>
            <a:lstStyle/>
            <a:p>
              <a:r>
                <a:rPr lang="en-US" dirty="0" err="1"/>
                <a:t>TeacherNumber</a:t>
              </a:r>
              <a:endParaRPr lang="en-US" dirty="0"/>
            </a:p>
          </p:txBody>
        </p:sp>
        <p:sp>
          <p:nvSpPr>
            <p:cNvPr id="16" name="TextBox 15"/>
            <p:cNvSpPr txBox="1"/>
            <p:nvPr/>
          </p:nvSpPr>
          <p:spPr>
            <a:xfrm>
              <a:off x="1163302" y="4654436"/>
              <a:ext cx="1826736" cy="369332"/>
            </a:xfrm>
            <a:prstGeom prst="rect">
              <a:avLst/>
            </a:prstGeom>
            <a:solidFill>
              <a:schemeClr val="bg1"/>
            </a:solidFill>
          </p:spPr>
          <p:txBody>
            <a:bodyPr wrap="square" rtlCol="0">
              <a:spAutoFit/>
            </a:bodyPr>
            <a:lstStyle/>
            <a:p>
              <a:r>
                <a:rPr lang="en-US" dirty="0" err="1"/>
                <a:t>TeacherName</a:t>
              </a:r>
              <a:endParaRPr lang="en-US" dirty="0"/>
            </a:p>
          </p:txBody>
        </p:sp>
        <p:sp>
          <p:nvSpPr>
            <p:cNvPr id="17" name="TextBox 16"/>
            <p:cNvSpPr txBox="1"/>
            <p:nvPr/>
          </p:nvSpPr>
          <p:spPr>
            <a:xfrm>
              <a:off x="1304840" y="5620745"/>
              <a:ext cx="1826736" cy="369332"/>
            </a:xfrm>
            <a:prstGeom prst="rect">
              <a:avLst/>
            </a:prstGeom>
            <a:solidFill>
              <a:schemeClr val="bg1"/>
            </a:solidFill>
          </p:spPr>
          <p:txBody>
            <a:bodyPr wrap="square" rtlCol="0">
              <a:spAutoFit/>
            </a:bodyPr>
            <a:lstStyle/>
            <a:p>
              <a:r>
                <a:rPr lang="en-US" dirty="0" err="1"/>
                <a:t>DepartmentCode</a:t>
              </a:r>
              <a:endParaRPr lang="en-US" dirty="0"/>
            </a:p>
          </p:txBody>
        </p:sp>
        <p:sp>
          <p:nvSpPr>
            <p:cNvPr id="18" name="TextBox 17"/>
            <p:cNvSpPr txBox="1"/>
            <p:nvPr/>
          </p:nvSpPr>
          <p:spPr>
            <a:xfrm>
              <a:off x="4745733" y="5616645"/>
              <a:ext cx="2087686" cy="369332"/>
            </a:xfrm>
            <a:prstGeom prst="rect">
              <a:avLst/>
            </a:prstGeom>
            <a:solidFill>
              <a:schemeClr val="bg1"/>
            </a:solidFill>
          </p:spPr>
          <p:txBody>
            <a:bodyPr wrap="square" rtlCol="0">
              <a:spAutoFit/>
            </a:bodyPr>
            <a:lstStyle/>
            <a:p>
              <a:r>
                <a:rPr lang="en-US" dirty="0" err="1"/>
                <a:t>DepartmentName</a:t>
              </a:r>
              <a:endParaRPr lang="en-US" dirty="0"/>
            </a:p>
          </p:txBody>
        </p:sp>
      </p:grpSp>
    </p:spTree>
    <p:extLst>
      <p:ext uri="{BB962C8B-B14F-4D97-AF65-F5344CB8AC3E}">
        <p14:creationId xmlns:p14="http://schemas.microsoft.com/office/powerpoint/2010/main" val="6931935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1990" y="1531617"/>
            <a:ext cx="6212073" cy="2760465"/>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As empresas do sector de construção civil integram muitos consórcios, por exemplo para executarem projetos ou para outras iniciativas conjuntas, tendo cada empresa em cada consórcio responsabilidade por uma certa percentagem do orçamento envolvido nas suas atividades. Cada consórcio é liderado por </a:t>
            </a:r>
            <a:r>
              <a:rPr lang="en-US" sz="2400" dirty="0" err="1"/>
              <a:t>uma</a:t>
            </a:r>
            <a:r>
              <a:rPr lang="en-US" sz="2400" dirty="0"/>
              <a:t> </a:t>
            </a:r>
            <a:r>
              <a:rPr lang="en-US" sz="2400" dirty="0" err="1"/>
              <a:t>única</a:t>
            </a:r>
            <a:r>
              <a:rPr lang="en-US" sz="2400" dirty="0"/>
              <a:t> </a:t>
            </a:r>
            <a:r>
              <a:rPr lang="en-US" sz="2400" dirty="0" err="1"/>
              <a:t>empresa</a:t>
            </a:r>
            <a:r>
              <a:rPr lang="en-US" sz="2400" dirty="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4854" y="2577800"/>
            <a:ext cx="4924425" cy="2743200"/>
          </a:xfrm>
          <a:prstGeom prst="rect">
            <a:avLst/>
          </a:prstGeom>
        </p:spPr>
      </p:pic>
      <p:sp>
        <p:nvSpPr>
          <p:cNvPr id="7" name="Content Placeholder 2"/>
          <p:cNvSpPr txBox="1">
            <a:spLocks/>
          </p:cNvSpPr>
          <p:nvPr/>
        </p:nvSpPr>
        <p:spPr>
          <a:xfrm>
            <a:off x="421989" y="4393900"/>
            <a:ext cx="6212073" cy="238012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Companies in the construction sector are part of many consortia, for example to carry out projects or for other joint initiatives, with each company in each consortium being responsible for a certain percentage of the budget involved in their activities. Each consortium is led by a single company.</a:t>
            </a:r>
          </a:p>
        </p:txBody>
      </p:sp>
      <p:sp>
        <p:nvSpPr>
          <p:cNvPr id="9" name="Title 1"/>
          <p:cNvSpPr>
            <a:spLocks noGrp="1"/>
          </p:cNvSpPr>
          <p:nvPr>
            <p:ph type="title"/>
          </p:nvPr>
        </p:nvSpPr>
        <p:spPr>
          <a:xfrm>
            <a:off x="838200" y="85200"/>
            <a:ext cx="10515600" cy="1325563"/>
          </a:xfrm>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Funcionais</a:t>
            </a:r>
            <a:br>
              <a:rPr lang="en-US" b="1" dirty="0">
                <a:solidFill>
                  <a:srgbClr val="B38808"/>
                </a:solidFill>
                <a:latin typeface="Trebuchet MS" panose="020B0603020202020204" pitchFamily="34" charset="0"/>
              </a:rPr>
            </a:br>
            <a:r>
              <a:rPr lang="en-US" b="1" i="1" dirty="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1327596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292608" y="4812791"/>
            <a:ext cx="11812468" cy="1941577"/>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FÍSICO</a:t>
            </a:r>
          </a:p>
          <a:p>
            <a:r>
              <a:rPr lang="en-US" sz="2400" i="1" dirty="0">
                <a:solidFill>
                  <a:schemeClr val="tx1">
                    <a:lumMod val="85000"/>
                    <a:lumOff val="15000"/>
                  </a:schemeClr>
                </a:solidFill>
              </a:rPr>
              <a:t>PHYSICAL</a:t>
            </a:r>
            <a:endParaRPr lang="en-US" i="1" dirty="0">
              <a:solidFill>
                <a:schemeClr val="tx1">
                  <a:lumMod val="85000"/>
                  <a:lumOff val="15000"/>
                </a:schemeClr>
              </a:solidFill>
            </a:endParaRPr>
          </a:p>
        </p:txBody>
      </p:sp>
      <p:sp>
        <p:nvSpPr>
          <p:cNvPr id="32" name="Rectangle 31"/>
          <p:cNvSpPr/>
          <p:nvPr/>
        </p:nvSpPr>
        <p:spPr>
          <a:xfrm>
            <a:off x="292608" y="3018385"/>
            <a:ext cx="11826240" cy="1759001"/>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LÓGICO</a:t>
            </a:r>
          </a:p>
          <a:p>
            <a:r>
              <a:rPr lang="en-US" sz="2400" i="1" dirty="0">
                <a:solidFill>
                  <a:schemeClr val="tx1">
                    <a:lumMod val="85000"/>
                    <a:lumOff val="15000"/>
                  </a:schemeClr>
                </a:solidFill>
              </a:rPr>
              <a:t>LOGICAL</a:t>
            </a:r>
            <a:endParaRPr lang="en-US" i="1" dirty="0">
              <a:solidFill>
                <a:schemeClr val="tx1">
                  <a:lumMod val="85000"/>
                  <a:lumOff val="15000"/>
                </a:schemeClr>
              </a:solidFill>
            </a:endParaRPr>
          </a:p>
        </p:txBody>
      </p:sp>
      <p:sp>
        <p:nvSpPr>
          <p:cNvPr id="31" name="Rectangle 30"/>
          <p:cNvSpPr/>
          <p:nvPr/>
        </p:nvSpPr>
        <p:spPr>
          <a:xfrm>
            <a:off x="292608" y="1804888"/>
            <a:ext cx="11826240" cy="1157772"/>
          </a:xfrm>
          <a:prstGeom prst="rect">
            <a:avLst/>
          </a:prstGeom>
          <a:solidFill>
            <a:schemeClr val="bg1">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lumMod val="85000"/>
                    <a:lumOff val="15000"/>
                  </a:schemeClr>
                </a:solidFill>
              </a:rPr>
              <a:t>CONCEPTUAL</a:t>
            </a:r>
          </a:p>
          <a:p>
            <a:r>
              <a:rPr lang="en-US" sz="2400" i="1" dirty="0">
                <a:solidFill>
                  <a:schemeClr val="tx1">
                    <a:lumMod val="85000"/>
                    <a:lumOff val="15000"/>
                  </a:schemeClr>
                </a:solidFill>
              </a:rPr>
              <a:t>CONCEPTUAL</a:t>
            </a:r>
            <a:endParaRPr lang="en-US" i="1" dirty="0">
              <a:solidFill>
                <a:schemeClr val="tx1">
                  <a:lumMod val="85000"/>
                  <a:lumOff val="15000"/>
                </a:schemeClr>
              </a:solidFill>
            </a:endParaRPr>
          </a:p>
        </p:txBody>
      </p:sp>
      <p:sp>
        <p:nvSpPr>
          <p:cNvPr id="2" name="Title 1"/>
          <p:cNvSpPr>
            <a:spLocks noGrp="1"/>
          </p:cNvSpPr>
          <p:nvPr>
            <p:ph type="title"/>
          </p:nvPr>
        </p:nvSpPr>
        <p:spPr/>
        <p:txBody>
          <a:bodyPr/>
          <a:lstStyle/>
          <a:p>
            <a:r>
              <a:rPr lang="en-US" sz="4000" dirty="0" err="1">
                <a:solidFill>
                  <a:srgbClr val="002060"/>
                </a:solidFill>
              </a:rPr>
              <a:t>Processo</a:t>
            </a:r>
            <a:r>
              <a:rPr lang="en-US" sz="4000" dirty="0">
                <a:solidFill>
                  <a:srgbClr val="002060"/>
                </a:solidFill>
              </a:rPr>
              <a:t> de </a:t>
            </a:r>
            <a:r>
              <a:rPr lang="en-US" sz="4000" dirty="0" err="1">
                <a:solidFill>
                  <a:srgbClr val="002060"/>
                </a:solidFill>
              </a:rPr>
              <a:t>Modelação</a:t>
            </a:r>
            <a:r>
              <a:rPr lang="en-US" sz="4000" dirty="0">
                <a:solidFill>
                  <a:srgbClr val="002060"/>
                </a:solidFill>
              </a:rPr>
              <a:t> de Dados</a:t>
            </a:r>
            <a:br>
              <a:rPr lang="en-US" sz="4000" dirty="0">
                <a:solidFill>
                  <a:srgbClr val="002060"/>
                </a:solidFill>
              </a:rPr>
            </a:br>
            <a:r>
              <a:rPr lang="en-US" sz="4000" i="1" dirty="0">
                <a:solidFill>
                  <a:schemeClr val="tx1">
                    <a:lumMod val="65000"/>
                    <a:lumOff val="35000"/>
                  </a:schemeClr>
                </a:solidFill>
              </a:rPr>
              <a:t>Data Modeling Process</a:t>
            </a:r>
            <a:endParaRPr lang="en-US" i="1" dirty="0">
              <a:solidFill>
                <a:schemeClr val="tx1">
                  <a:lumMod val="65000"/>
                  <a:lumOff val="35000"/>
                </a:schemeClr>
              </a:solidFill>
            </a:endParaRPr>
          </a:p>
        </p:txBody>
      </p:sp>
      <p:sp>
        <p:nvSpPr>
          <p:cNvPr id="5" name="TextBox 4"/>
          <p:cNvSpPr txBox="1"/>
          <p:nvPr/>
        </p:nvSpPr>
        <p:spPr>
          <a:xfrm>
            <a:off x="2060448" y="4913376"/>
            <a:ext cx="9924288" cy="1754326"/>
          </a:xfrm>
          <a:prstGeom prst="rect">
            <a:avLst/>
          </a:prstGeom>
          <a:solidFill>
            <a:schemeClr val="bg1"/>
          </a:solidFill>
          <a:ln>
            <a:solidFill>
              <a:schemeClr val="tx1"/>
            </a:solidFill>
          </a:ln>
        </p:spPr>
        <p:txBody>
          <a:bodyPr wrap="square" rtlCol="0">
            <a:spAutoFit/>
          </a:bodyPr>
          <a:lstStyle/>
          <a:p>
            <a:r>
              <a:rPr lang="en-US" dirty="0"/>
              <a:t>create table student(number char(10) primary key, name varchar(100) not null);</a:t>
            </a:r>
          </a:p>
          <a:p>
            <a:r>
              <a:rPr lang="en-US" dirty="0"/>
              <a:t>create table course(identifier char(5) primary key, name varchar(100) not null, semester integer);</a:t>
            </a:r>
          </a:p>
          <a:p>
            <a:r>
              <a:rPr lang="en-US" dirty="0"/>
              <a:t>create table enrolled(student char(10), course char(5), </a:t>
            </a:r>
            <a:r>
              <a:rPr lang="en-US" dirty="0" err="1"/>
              <a:t>enrollDt</a:t>
            </a:r>
            <a:r>
              <a:rPr lang="en-US" dirty="0"/>
              <a:t> date not null, grade decimal(3,1), constraint </a:t>
            </a:r>
            <a:r>
              <a:rPr lang="en-US" dirty="0" err="1"/>
              <a:t>pk_enrolled</a:t>
            </a:r>
            <a:r>
              <a:rPr lang="en-US" dirty="0"/>
              <a:t> primary key(student, course));</a:t>
            </a:r>
          </a:p>
          <a:p>
            <a:r>
              <a:rPr lang="en-US" dirty="0"/>
              <a:t>alter table enrolled add constraint </a:t>
            </a:r>
            <a:r>
              <a:rPr lang="en-US" dirty="0" err="1"/>
              <a:t>fk_student</a:t>
            </a:r>
            <a:r>
              <a:rPr lang="en-US" dirty="0"/>
              <a:t> foreign key (student) references student(number); </a:t>
            </a:r>
          </a:p>
          <a:p>
            <a:r>
              <a:rPr lang="en-US" dirty="0"/>
              <a:t>alter table enrolled add constraint </a:t>
            </a:r>
            <a:r>
              <a:rPr lang="en-US" dirty="0" err="1"/>
              <a:t>fk_course</a:t>
            </a:r>
            <a:r>
              <a:rPr lang="en-US" dirty="0"/>
              <a:t> foreign key (course) references course(identifier); </a:t>
            </a:r>
          </a:p>
        </p:txBody>
      </p:sp>
      <p:grpSp>
        <p:nvGrpSpPr>
          <p:cNvPr id="8" name="Group 7"/>
          <p:cNvGrpSpPr/>
          <p:nvPr/>
        </p:nvGrpSpPr>
        <p:grpSpPr>
          <a:xfrm>
            <a:off x="3968496" y="1893121"/>
            <a:ext cx="6108192" cy="920496"/>
            <a:chOff x="1365504" y="691896"/>
            <a:chExt cx="6108192" cy="920496"/>
          </a:xfrm>
        </p:grpSpPr>
        <p:sp>
          <p:nvSpPr>
            <p:cNvPr id="9" name="Rectangle 8"/>
            <p:cNvSpPr/>
            <p:nvPr/>
          </p:nvSpPr>
          <p:spPr>
            <a:xfrm>
              <a:off x="1365504" y="816864"/>
              <a:ext cx="1207008" cy="67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Student</a:t>
              </a:r>
            </a:p>
          </p:txBody>
        </p:sp>
        <p:sp>
          <p:nvSpPr>
            <p:cNvPr id="10" name="Rectangle 9"/>
            <p:cNvSpPr/>
            <p:nvPr/>
          </p:nvSpPr>
          <p:spPr>
            <a:xfrm>
              <a:off x="6266688" y="816864"/>
              <a:ext cx="1207008" cy="6705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Course</a:t>
              </a:r>
            </a:p>
          </p:txBody>
        </p:sp>
        <p:sp>
          <p:nvSpPr>
            <p:cNvPr id="11" name="Diamond 10"/>
            <p:cNvSpPr/>
            <p:nvPr/>
          </p:nvSpPr>
          <p:spPr>
            <a:xfrm>
              <a:off x="3462528" y="691896"/>
              <a:ext cx="1914144" cy="92049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Enrolled</a:t>
              </a:r>
            </a:p>
          </p:txBody>
        </p:sp>
        <p:cxnSp>
          <p:nvCxnSpPr>
            <p:cNvPr id="12" name="Straight Connector 11"/>
            <p:cNvCxnSpPr>
              <a:stCxn id="11" idx="3"/>
              <a:endCxn id="10" idx="1"/>
            </p:cNvCxnSpPr>
            <p:nvPr/>
          </p:nvCxnSpPr>
          <p:spPr>
            <a:xfrm>
              <a:off x="5376672" y="1152144"/>
              <a:ext cx="890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11" idx="1"/>
            </p:cNvCxnSpPr>
            <p:nvPr/>
          </p:nvCxnSpPr>
          <p:spPr>
            <a:xfrm>
              <a:off x="2572512" y="1152144"/>
              <a:ext cx="890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8869680" y="3215641"/>
            <a:ext cx="1207008" cy="1341120"/>
            <a:chOff x="6931152" y="2517648"/>
            <a:chExt cx="1207008" cy="1341120"/>
          </a:xfrm>
        </p:grpSpPr>
        <p:sp>
          <p:nvSpPr>
            <p:cNvPr id="28" name="Rectangle 27"/>
            <p:cNvSpPr/>
            <p:nvPr/>
          </p:nvSpPr>
          <p:spPr>
            <a:xfrm>
              <a:off x="6931152"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Course</a:t>
              </a:r>
            </a:p>
          </p:txBody>
        </p:sp>
        <p:sp>
          <p:nvSpPr>
            <p:cNvPr id="29" name="Rectangle 28"/>
            <p:cNvSpPr/>
            <p:nvPr/>
          </p:nvSpPr>
          <p:spPr>
            <a:xfrm>
              <a:off x="6931152" y="2852928"/>
              <a:ext cx="1207008" cy="1005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identifier</a:t>
              </a:r>
            </a:p>
            <a:p>
              <a:r>
                <a:rPr lang="en-US" dirty="0">
                  <a:solidFill>
                    <a:schemeClr val="tx1">
                      <a:lumMod val="85000"/>
                      <a:lumOff val="15000"/>
                    </a:schemeClr>
                  </a:solidFill>
                </a:rPr>
                <a:t>name</a:t>
              </a:r>
            </a:p>
            <a:p>
              <a:r>
                <a:rPr lang="en-US" dirty="0">
                  <a:solidFill>
                    <a:schemeClr val="tx1">
                      <a:lumMod val="85000"/>
                      <a:lumOff val="15000"/>
                    </a:schemeClr>
                  </a:solidFill>
                </a:rPr>
                <a:t>semester</a:t>
              </a:r>
            </a:p>
          </p:txBody>
        </p:sp>
      </p:grpSp>
      <p:grpSp>
        <p:nvGrpSpPr>
          <p:cNvPr id="16" name="Group 15"/>
          <p:cNvGrpSpPr/>
          <p:nvPr/>
        </p:nvGrpSpPr>
        <p:grpSpPr>
          <a:xfrm>
            <a:off x="3968496" y="3389378"/>
            <a:ext cx="1207008" cy="993646"/>
            <a:chOff x="3700272" y="2517648"/>
            <a:chExt cx="1207008" cy="993646"/>
          </a:xfrm>
        </p:grpSpPr>
        <p:sp>
          <p:nvSpPr>
            <p:cNvPr id="26" name="Rectangle 25"/>
            <p:cNvSpPr/>
            <p:nvPr/>
          </p:nvSpPr>
          <p:spPr>
            <a:xfrm>
              <a:off x="3700272"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Student</a:t>
              </a:r>
            </a:p>
          </p:txBody>
        </p:sp>
        <p:sp>
          <p:nvSpPr>
            <p:cNvPr id="27" name="Rectangle 26"/>
            <p:cNvSpPr/>
            <p:nvPr/>
          </p:nvSpPr>
          <p:spPr>
            <a:xfrm>
              <a:off x="3700272" y="2852926"/>
              <a:ext cx="1207008" cy="6583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number</a:t>
              </a:r>
            </a:p>
            <a:p>
              <a:r>
                <a:rPr lang="en-US" dirty="0">
                  <a:solidFill>
                    <a:schemeClr val="tx1">
                      <a:lumMod val="85000"/>
                      <a:lumOff val="15000"/>
                    </a:schemeClr>
                  </a:solidFill>
                </a:rPr>
                <a:t>name</a:t>
              </a:r>
            </a:p>
          </p:txBody>
        </p:sp>
      </p:grpSp>
      <p:grpSp>
        <p:nvGrpSpPr>
          <p:cNvPr id="17" name="Group 16"/>
          <p:cNvGrpSpPr/>
          <p:nvPr/>
        </p:nvGrpSpPr>
        <p:grpSpPr>
          <a:xfrm>
            <a:off x="6419088" y="3133346"/>
            <a:ext cx="1207008" cy="1505711"/>
            <a:chOff x="1481328" y="2517648"/>
            <a:chExt cx="1207008" cy="1505711"/>
          </a:xfrm>
        </p:grpSpPr>
        <p:sp>
          <p:nvSpPr>
            <p:cNvPr id="24" name="Rectangle 23"/>
            <p:cNvSpPr/>
            <p:nvPr/>
          </p:nvSpPr>
          <p:spPr>
            <a:xfrm>
              <a:off x="1481328" y="2517648"/>
              <a:ext cx="1207008" cy="335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Enrolled</a:t>
              </a:r>
            </a:p>
          </p:txBody>
        </p:sp>
        <p:sp>
          <p:nvSpPr>
            <p:cNvPr id="25" name="Rectangle 24"/>
            <p:cNvSpPr/>
            <p:nvPr/>
          </p:nvSpPr>
          <p:spPr>
            <a:xfrm>
              <a:off x="1481328" y="2852926"/>
              <a:ext cx="1207008" cy="11704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u="sng" dirty="0">
                  <a:solidFill>
                    <a:schemeClr val="tx1">
                      <a:lumMod val="85000"/>
                      <a:lumOff val="15000"/>
                    </a:schemeClr>
                  </a:solidFill>
                </a:rPr>
                <a:t>student</a:t>
              </a:r>
            </a:p>
            <a:p>
              <a:r>
                <a:rPr lang="en-US" u="sng" dirty="0">
                  <a:solidFill>
                    <a:schemeClr val="tx1">
                      <a:lumMod val="85000"/>
                      <a:lumOff val="15000"/>
                    </a:schemeClr>
                  </a:solidFill>
                </a:rPr>
                <a:t>course</a:t>
              </a:r>
            </a:p>
            <a:p>
              <a:r>
                <a:rPr lang="en-US" dirty="0" err="1">
                  <a:solidFill>
                    <a:schemeClr val="tx1">
                      <a:lumMod val="85000"/>
                      <a:lumOff val="15000"/>
                    </a:schemeClr>
                  </a:solidFill>
                </a:rPr>
                <a:t>enrollDt</a:t>
              </a:r>
              <a:endParaRPr lang="en-US" dirty="0">
                <a:solidFill>
                  <a:schemeClr val="tx1">
                    <a:lumMod val="85000"/>
                    <a:lumOff val="15000"/>
                  </a:schemeClr>
                </a:solidFill>
              </a:endParaRPr>
            </a:p>
            <a:p>
              <a:r>
                <a:rPr lang="en-US" dirty="0">
                  <a:solidFill>
                    <a:schemeClr val="tx1">
                      <a:lumMod val="85000"/>
                      <a:lumOff val="15000"/>
                    </a:schemeClr>
                  </a:solidFill>
                </a:rPr>
                <a:t>grade</a:t>
              </a:r>
            </a:p>
          </p:txBody>
        </p:sp>
      </p:grpSp>
      <p:cxnSp>
        <p:nvCxnSpPr>
          <p:cNvPr id="18" name="Straight Connector 17"/>
          <p:cNvCxnSpPr>
            <a:stCxn id="25" idx="1"/>
            <a:endCxn id="27" idx="3"/>
          </p:cNvCxnSpPr>
          <p:nvPr/>
        </p:nvCxnSpPr>
        <p:spPr>
          <a:xfrm flipH="1" flipV="1">
            <a:off x="5175504" y="4053840"/>
            <a:ext cx="124358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5" idx="3"/>
            <a:endCxn id="29" idx="1"/>
          </p:cNvCxnSpPr>
          <p:nvPr/>
        </p:nvCxnSpPr>
        <p:spPr>
          <a:xfrm>
            <a:off x="7626096" y="4053841"/>
            <a:ext cx="1243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Curved Right Arrow 33"/>
          <p:cNvSpPr/>
          <p:nvPr/>
        </p:nvSpPr>
        <p:spPr>
          <a:xfrm>
            <a:off x="2769108" y="2517961"/>
            <a:ext cx="597408" cy="11975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p:cNvSpPr txBox="1"/>
          <p:nvPr/>
        </p:nvSpPr>
        <p:spPr>
          <a:xfrm>
            <a:off x="3088140" y="2793572"/>
            <a:ext cx="5359993" cy="646331"/>
          </a:xfrm>
          <a:prstGeom prst="rect">
            <a:avLst/>
          </a:prstGeom>
          <a:solidFill>
            <a:schemeClr val="accent1"/>
          </a:solidFill>
        </p:spPr>
        <p:txBody>
          <a:bodyPr wrap="none" rtlCol="0">
            <a:spAutoFit/>
          </a:bodyPr>
          <a:lstStyle/>
          <a:p>
            <a:r>
              <a:rPr lang="en-US" b="1" dirty="0" err="1"/>
              <a:t>Tecnologia</a:t>
            </a:r>
            <a:r>
              <a:rPr lang="en-US" b="1" dirty="0"/>
              <a:t> BD: se RELACIONAL </a:t>
            </a:r>
            <a:r>
              <a:rPr lang="en-US" b="1" dirty="0" err="1"/>
              <a:t>então</a:t>
            </a:r>
            <a:r>
              <a:rPr lang="en-US" b="1" dirty="0"/>
              <a:t> NORMALIZAÇÃO</a:t>
            </a:r>
          </a:p>
          <a:p>
            <a:r>
              <a:rPr lang="en-US" b="1" dirty="0"/>
              <a:t>DB Technology: if RELATIONAL then NORMALIZATION</a:t>
            </a:r>
          </a:p>
        </p:txBody>
      </p:sp>
      <p:sp>
        <p:nvSpPr>
          <p:cNvPr id="3" name="TextBox 2">
            <a:extLst>
              <a:ext uri="{FF2B5EF4-FFF2-40B4-BE49-F238E27FC236}">
                <a16:creationId xmlns:a16="http://schemas.microsoft.com/office/drawing/2014/main" id="{645781CA-7FFA-4BAC-811E-89A80F3AB9E8}"/>
              </a:ext>
            </a:extLst>
          </p:cNvPr>
          <p:cNvSpPr txBox="1"/>
          <p:nvPr/>
        </p:nvSpPr>
        <p:spPr>
          <a:xfrm>
            <a:off x="5223815" y="2066830"/>
            <a:ext cx="333746" cy="369332"/>
          </a:xfrm>
          <a:prstGeom prst="rect">
            <a:avLst/>
          </a:prstGeom>
          <a:noFill/>
        </p:spPr>
        <p:txBody>
          <a:bodyPr wrap="none" rtlCol="0">
            <a:spAutoFit/>
          </a:bodyPr>
          <a:lstStyle/>
          <a:p>
            <a:r>
              <a:rPr lang="en-US" dirty="0"/>
              <a:t>N</a:t>
            </a:r>
          </a:p>
        </p:txBody>
      </p:sp>
      <p:sp>
        <p:nvSpPr>
          <p:cNvPr id="35" name="TextBox 34">
            <a:extLst>
              <a:ext uri="{FF2B5EF4-FFF2-40B4-BE49-F238E27FC236}">
                <a16:creationId xmlns:a16="http://schemas.microsoft.com/office/drawing/2014/main" id="{C5FAEAF3-2A66-46CC-8402-6C4B14D7AD60}"/>
              </a:ext>
            </a:extLst>
          </p:cNvPr>
          <p:cNvSpPr txBox="1"/>
          <p:nvPr/>
        </p:nvSpPr>
        <p:spPr>
          <a:xfrm>
            <a:off x="8500415" y="2076355"/>
            <a:ext cx="333746" cy="369332"/>
          </a:xfrm>
          <a:prstGeom prst="rect">
            <a:avLst/>
          </a:prstGeom>
          <a:noFill/>
        </p:spPr>
        <p:txBody>
          <a:bodyPr wrap="none" rtlCol="0">
            <a:spAutoFit/>
          </a:bodyPr>
          <a:lstStyle/>
          <a:p>
            <a:r>
              <a:rPr lang="en-US" dirty="0"/>
              <a:t>N</a:t>
            </a:r>
          </a:p>
        </p:txBody>
      </p:sp>
      <p:cxnSp>
        <p:nvCxnSpPr>
          <p:cNvPr id="6" name="Straight Connector 5">
            <a:extLst>
              <a:ext uri="{FF2B5EF4-FFF2-40B4-BE49-F238E27FC236}">
                <a16:creationId xmlns:a16="http://schemas.microsoft.com/office/drawing/2014/main" id="{97A8CC29-B697-4DE1-8195-8CEC71C5CF99}"/>
              </a:ext>
            </a:extLst>
          </p:cNvPr>
          <p:cNvCxnSpPr>
            <a:cxnSpLocks/>
          </p:cNvCxnSpPr>
          <p:nvPr/>
        </p:nvCxnSpPr>
        <p:spPr>
          <a:xfrm>
            <a:off x="8673465" y="3938905"/>
            <a:ext cx="0" cy="271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911C227-6C75-463E-AAF4-8DFAEAA29462}"/>
              </a:ext>
            </a:extLst>
          </p:cNvPr>
          <p:cNvCxnSpPr>
            <a:cxnSpLocks/>
          </p:cNvCxnSpPr>
          <p:nvPr/>
        </p:nvCxnSpPr>
        <p:spPr>
          <a:xfrm>
            <a:off x="8775065" y="3928745"/>
            <a:ext cx="0" cy="271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C4B3F4-259E-44EA-B745-8B2E8837D413}"/>
              </a:ext>
            </a:extLst>
          </p:cNvPr>
          <p:cNvCxnSpPr>
            <a:cxnSpLocks/>
          </p:cNvCxnSpPr>
          <p:nvPr/>
        </p:nvCxnSpPr>
        <p:spPr>
          <a:xfrm>
            <a:off x="5269865" y="3908425"/>
            <a:ext cx="0" cy="271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DD9044D-BDC0-4C47-A0F2-C222E5862D1D}"/>
              </a:ext>
            </a:extLst>
          </p:cNvPr>
          <p:cNvCxnSpPr>
            <a:cxnSpLocks/>
          </p:cNvCxnSpPr>
          <p:nvPr/>
        </p:nvCxnSpPr>
        <p:spPr>
          <a:xfrm>
            <a:off x="5351145" y="3918585"/>
            <a:ext cx="0" cy="271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F6C1D90-1A84-4750-92D7-3881132A30EB}"/>
              </a:ext>
            </a:extLst>
          </p:cNvPr>
          <p:cNvCxnSpPr>
            <a:cxnSpLocks/>
          </p:cNvCxnSpPr>
          <p:nvPr/>
        </p:nvCxnSpPr>
        <p:spPr>
          <a:xfrm>
            <a:off x="6214745" y="3908425"/>
            <a:ext cx="0" cy="271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A4EF26-C9FD-480C-A705-0A5A1B6C963F}"/>
              </a:ext>
            </a:extLst>
          </p:cNvPr>
          <p:cNvCxnSpPr>
            <a:cxnSpLocks/>
          </p:cNvCxnSpPr>
          <p:nvPr/>
        </p:nvCxnSpPr>
        <p:spPr>
          <a:xfrm flipV="1">
            <a:off x="6214745" y="3918585"/>
            <a:ext cx="175450" cy="12557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8CAADA5-5F50-4D05-B08D-30C66E6AB186}"/>
              </a:ext>
            </a:extLst>
          </p:cNvPr>
          <p:cNvCxnSpPr>
            <a:cxnSpLocks/>
          </p:cNvCxnSpPr>
          <p:nvPr/>
        </p:nvCxnSpPr>
        <p:spPr>
          <a:xfrm>
            <a:off x="6233256" y="4040779"/>
            <a:ext cx="176577" cy="139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E369542-B707-44DC-A958-5AD581F9403E}"/>
              </a:ext>
            </a:extLst>
          </p:cNvPr>
          <p:cNvCxnSpPr>
            <a:cxnSpLocks/>
          </p:cNvCxnSpPr>
          <p:nvPr/>
        </p:nvCxnSpPr>
        <p:spPr>
          <a:xfrm flipH="1" flipV="1">
            <a:off x="7653417" y="3897885"/>
            <a:ext cx="136128" cy="1665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F27D47D-D172-4A93-BBA5-0E75F1DB9A33}"/>
              </a:ext>
            </a:extLst>
          </p:cNvPr>
          <p:cNvCxnSpPr>
            <a:cxnSpLocks/>
          </p:cNvCxnSpPr>
          <p:nvPr/>
        </p:nvCxnSpPr>
        <p:spPr>
          <a:xfrm flipH="1">
            <a:off x="7635353" y="4071829"/>
            <a:ext cx="186957" cy="1379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21A689C-C8C3-4D0C-842B-EF2EF4FC0B0F}"/>
              </a:ext>
            </a:extLst>
          </p:cNvPr>
          <p:cNvCxnSpPr>
            <a:cxnSpLocks/>
          </p:cNvCxnSpPr>
          <p:nvPr/>
        </p:nvCxnSpPr>
        <p:spPr>
          <a:xfrm>
            <a:off x="7820025" y="3938905"/>
            <a:ext cx="0" cy="2714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0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1990" y="1531617"/>
            <a:ext cx="6212073" cy="2760465"/>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Para cada empresa interessa manter informação sobre a sua designação e sobre o endereço de correio electrónico.</a:t>
            </a:r>
            <a:endParaRPr lang="en-US" sz="2400" dirty="0"/>
          </a:p>
        </p:txBody>
      </p:sp>
      <p:sp>
        <p:nvSpPr>
          <p:cNvPr id="7" name="Content Placeholder 2"/>
          <p:cNvSpPr txBox="1">
            <a:spLocks/>
          </p:cNvSpPr>
          <p:nvPr/>
        </p:nvSpPr>
        <p:spPr>
          <a:xfrm>
            <a:off x="421989" y="4393900"/>
            <a:ext cx="6212073" cy="238012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each company, it is important to keep information about its name (</a:t>
            </a:r>
            <a:r>
              <a:rPr lang="en-US" sz="2400" dirty="0" err="1"/>
              <a:t>designação</a:t>
            </a:r>
            <a:r>
              <a:rPr lang="en-US" sz="2400" dirty="0"/>
              <a:t>) and email address.</a:t>
            </a:r>
          </a:p>
        </p:txBody>
      </p:sp>
      <p:sp>
        <p:nvSpPr>
          <p:cNvPr id="9" name="Title 1"/>
          <p:cNvSpPr>
            <a:spLocks noGrp="1"/>
          </p:cNvSpPr>
          <p:nvPr>
            <p:ph type="title"/>
          </p:nvPr>
        </p:nvSpPr>
        <p:spPr>
          <a:xfrm>
            <a:off x="838200" y="85200"/>
            <a:ext cx="10515600" cy="1325563"/>
          </a:xfrm>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Funcionais</a:t>
            </a:r>
            <a:br>
              <a:rPr lang="en-US" b="1" dirty="0">
                <a:solidFill>
                  <a:srgbClr val="B38808"/>
                </a:solidFill>
                <a:latin typeface="Trebuchet MS" panose="020B0603020202020204" pitchFamily="34" charset="0"/>
              </a:rPr>
            </a:br>
            <a:r>
              <a:rPr lang="en-US" b="1" i="1" dirty="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025" y="2796447"/>
            <a:ext cx="5295662" cy="2407771"/>
          </a:xfrm>
          <a:prstGeom prst="rect">
            <a:avLst/>
          </a:prstGeom>
        </p:spPr>
      </p:pic>
    </p:spTree>
    <p:extLst>
      <p:ext uri="{BB962C8B-B14F-4D97-AF65-F5344CB8AC3E}">
        <p14:creationId xmlns:p14="http://schemas.microsoft.com/office/powerpoint/2010/main" val="7857148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1990" y="1531617"/>
            <a:ext cx="11203953" cy="79489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Sobre cada consórcio interessa manter informação sobre o nome, a data da sua constituição e o valor do orçamento total disponível para o consórcio (em euros).</a:t>
            </a:r>
            <a:endParaRPr lang="en-US" sz="2400" dirty="0"/>
          </a:p>
        </p:txBody>
      </p:sp>
      <p:sp>
        <p:nvSpPr>
          <p:cNvPr id="7" name="Content Placeholder 2"/>
          <p:cNvSpPr txBox="1">
            <a:spLocks/>
          </p:cNvSpPr>
          <p:nvPr/>
        </p:nvSpPr>
        <p:spPr>
          <a:xfrm>
            <a:off x="421990" y="2447368"/>
            <a:ext cx="11203953" cy="1117458"/>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For each consortium, it is important to keep information about the name (</a:t>
            </a:r>
            <a:r>
              <a:rPr lang="en-US" sz="2400" dirty="0" err="1"/>
              <a:t>nome</a:t>
            </a:r>
            <a:r>
              <a:rPr lang="en-US" sz="2400" dirty="0"/>
              <a:t>), the date of its constitution (data) and the amount of the total budget (</a:t>
            </a:r>
            <a:r>
              <a:rPr lang="en-US" sz="2400" dirty="0" err="1"/>
              <a:t>orçamento</a:t>
            </a:r>
            <a:r>
              <a:rPr lang="en-US" sz="2400" dirty="0"/>
              <a:t>) available for the consortium (in euros).</a:t>
            </a:r>
          </a:p>
        </p:txBody>
      </p:sp>
      <p:sp>
        <p:nvSpPr>
          <p:cNvPr id="9" name="Title 1"/>
          <p:cNvSpPr>
            <a:spLocks noGrp="1"/>
          </p:cNvSpPr>
          <p:nvPr>
            <p:ph type="title"/>
          </p:nvPr>
        </p:nvSpPr>
        <p:spPr>
          <a:xfrm>
            <a:off x="838200" y="85200"/>
            <a:ext cx="10515600" cy="1325563"/>
          </a:xfrm>
        </p:spPr>
        <p:txBody>
          <a:bodyPr/>
          <a:lstStyle/>
          <a:p>
            <a:r>
              <a:rPr lang="en-US" b="1" dirty="0" err="1">
                <a:solidFill>
                  <a:srgbClr val="B38808"/>
                </a:solidFill>
                <a:latin typeface="Trebuchet MS" panose="020B0603020202020204" pitchFamily="34" charset="0"/>
              </a:rPr>
              <a:t>Diagrama</a:t>
            </a:r>
            <a:r>
              <a:rPr lang="en-US" b="1" dirty="0">
                <a:solidFill>
                  <a:srgbClr val="B38808"/>
                </a:solidFill>
                <a:latin typeface="Trebuchet MS" panose="020B0603020202020204" pitchFamily="34" charset="0"/>
              </a:rPr>
              <a:t> de </a:t>
            </a:r>
            <a:r>
              <a:rPr lang="en-US" b="1" dirty="0" err="1">
                <a:solidFill>
                  <a:srgbClr val="B38808"/>
                </a:solidFill>
                <a:latin typeface="Trebuchet MS" panose="020B0603020202020204" pitchFamily="34" charset="0"/>
              </a:rPr>
              <a:t>Dependências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Funcionais</a:t>
            </a:r>
            <a:br>
              <a:rPr lang="en-US" b="1" dirty="0">
                <a:solidFill>
                  <a:srgbClr val="B38808"/>
                </a:solidFill>
                <a:latin typeface="Trebuchet MS" panose="020B0603020202020204" pitchFamily="34" charset="0"/>
              </a:rPr>
            </a:br>
            <a:r>
              <a:rPr lang="en-US" b="1" i="1" dirty="0">
                <a:solidFill>
                  <a:schemeClr val="tx1">
                    <a:lumMod val="65000"/>
                    <a:lumOff val="35000"/>
                  </a:schemeClr>
                </a:solidFill>
                <a:latin typeface="Trebuchet MS" panose="020B0603020202020204" pitchFamily="34" charset="0"/>
              </a:rPr>
              <a:t>Functional Dependencies Diagram</a:t>
            </a:r>
            <a:endParaRPr lang="lt-LT" b="1" i="1" dirty="0">
              <a:solidFill>
                <a:schemeClr val="tx1">
                  <a:lumMod val="65000"/>
                  <a:lumOff val="35000"/>
                </a:schemeClr>
              </a:solidFill>
              <a:latin typeface="Trebuchet MS" panose="020B0603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6482" y="3681303"/>
            <a:ext cx="6791208" cy="3074398"/>
          </a:xfrm>
          <a:prstGeom prst="rect">
            <a:avLst/>
          </a:prstGeom>
        </p:spPr>
      </p:pic>
    </p:spTree>
    <p:extLst>
      <p:ext uri="{BB962C8B-B14F-4D97-AF65-F5344CB8AC3E}">
        <p14:creationId xmlns:p14="http://schemas.microsoft.com/office/powerpoint/2010/main" val="9670629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Normalização</a:t>
            </a:r>
            <a:r>
              <a:rPr lang="en-US" b="1" dirty="0">
                <a:solidFill>
                  <a:srgbClr val="B38808"/>
                </a:solidFill>
                <a:latin typeface="Trebuchet MS" panose="020B0603020202020204" pitchFamily="34" charset="0"/>
              </a:rPr>
              <a:t> </a:t>
            </a:r>
            <a:r>
              <a:rPr lang="en-US" b="1" dirty="0">
                <a:solidFill>
                  <a:srgbClr val="B38808"/>
                </a:solidFill>
                <a:latin typeface="Trebuchet MS" panose="020B0603020202020204" pitchFamily="34" charset="0"/>
                <a:sym typeface="Wingdings" panose="05000000000000000000" pitchFamily="2" charset="2"/>
              </a:rPr>
              <a:t> </a:t>
            </a:r>
            <a:r>
              <a:rPr lang="en-US" b="1" dirty="0" err="1">
                <a:solidFill>
                  <a:srgbClr val="B38808"/>
                </a:solidFill>
                <a:latin typeface="Trebuchet MS" panose="020B0603020202020204" pitchFamily="34" charset="0"/>
              </a:rPr>
              <a:t>Formas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Normais</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Data normalization </a:t>
            </a:r>
            <a:r>
              <a:rPr lang="en-US" b="1" i="1" dirty="0">
                <a:solidFill>
                  <a:schemeClr val="tx1">
                    <a:lumMod val="75000"/>
                    <a:lumOff val="25000"/>
                  </a:schemeClr>
                </a:solidFill>
                <a:latin typeface="Trebuchet MS" panose="020B0603020202020204" pitchFamily="34" charset="0"/>
                <a:sym typeface="Wingdings" panose="05000000000000000000" pitchFamily="2" charset="2"/>
              </a:rPr>
              <a:t> </a:t>
            </a:r>
            <a:r>
              <a:rPr lang="en-US" b="1" i="1" dirty="0">
                <a:solidFill>
                  <a:schemeClr val="tx1">
                    <a:lumMod val="75000"/>
                    <a:lumOff val="25000"/>
                  </a:schemeClr>
                </a:solidFill>
                <a:latin typeface="Trebuchet MS" panose="020B0603020202020204" pitchFamily="34" charset="0"/>
              </a:rPr>
              <a:t>Normal Forms</a:t>
            </a:r>
            <a:endParaRPr lang="lt-LT" b="1" i="1" dirty="0">
              <a:solidFill>
                <a:schemeClr val="tx1">
                  <a:lumMod val="75000"/>
                  <a:lumOff val="25000"/>
                </a:schemeClr>
              </a:solidFill>
              <a:latin typeface="Trebuchet MS" panose="020B0603020202020204" pitchFamily="34" charset="0"/>
            </a:endParaRPr>
          </a:p>
        </p:txBody>
      </p:sp>
      <p:sp>
        <p:nvSpPr>
          <p:cNvPr id="3" name="Content Placeholder 2"/>
          <p:cNvSpPr>
            <a:spLocks noGrp="1"/>
          </p:cNvSpPr>
          <p:nvPr>
            <p:ph idx="1"/>
          </p:nvPr>
        </p:nvSpPr>
        <p:spPr>
          <a:xfrm>
            <a:off x="215052" y="1825624"/>
            <a:ext cx="5673684" cy="4940935"/>
          </a:xfrm>
          <a:solidFill>
            <a:schemeClr val="accent5">
              <a:lumMod val="20000"/>
              <a:lumOff val="80000"/>
            </a:schemeClr>
          </a:solidFill>
          <a:ln>
            <a:solidFill>
              <a:srgbClr val="002060"/>
            </a:solidFill>
          </a:ln>
        </p:spPr>
        <p:txBody>
          <a:bodyPr>
            <a:noAutofit/>
          </a:bodyPr>
          <a:lstStyle/>
          <a:p>
            <a:pPr>
              <a:lnSpc>
                <a:spcPct val="100000"/>
              </a:lnSpc>
              <a:spcBef>
                <a:spcPts val="600"/>
              </a:spcBef>
            </a:pPr>
            <a:r>
              <a:rPr lang="pt-BR" sz="2000" dirty="0"/>
              <a:t>A Normalização é um processo sistemático de construção de modelos de dados relacionais baseado nas Dependências Funcionais, Dependências Multivalor e Dependências de Junção</a:t>
            </a:r>
          </a:p>
          <a:p>
            <a:pPr>
              <a:lnSpc>
                <a:spcPct val="100000"/>
              </a:lnSpc>
              <a:spcBef>
                <a:spcPts val="600"/>
              </a:spcBef>
            </a:pPr>
            <a:r>
              <a:rPr lang="pt-BR" sz="2000" dirty="0"/>
              <a:t>Definem-se cinco formas normais</a:t>
            </a:r>
            <a:r>
              <a:rPr lang="en-US" sz="2000" dirty="0"/>
              <a:t>:</a:t>
            </a:r>
            <a:r>
              <a:rPr lang="pt-BR" sz="2000" dirty="0"/>
              <a:t> 1FN a 5FN e</a:t>
            </a:r>
          </a:p>
          <a:p>
            <a:pPr>
              <a:lnSpc>
                <a:spcPct val="100000"/>
              </a:lnSpc>
              <a:spcBef>
                <a:spcPts val="600"/>
              </a:spcBef>
            </a:pPr>
            <a:r>
              <a:rPr lang="pt-BR" sz="2000" dirty="0"/>
              <a:t>Uma Forma Normal intermédia, entre a 3FN e a 4FN: Forma Normal de Boyce-Codd (FNBC)</a:t>
            </a:r>
          </a:p>
          <a:p>
            <a:pPr>
              <a:lnSpc>
                <a:spcPct val="100000"/>
              </a:lnSpc>
              <a:spcBef>
                <a:spcPts val="600"/>
              </a:spcBef>
            </a:pPr>
            <a:r>
              <a:rPr lang="pt-BR" sz="2000" dirty="0"/>
              <a:t>Na prática, na maioria dos casos, opta-se por modelos na 3FN ou na </a:t>
            </a:r>
            <a:r>
              <a:rPr lang="en-US" sz="2000" dirty="0"/>
              <a:t>Forma Normal de Boyce-</a:t>
            </a:r>
            <a:r>
              <a:rPr lang="en-US" sz="2000" dirty="0" err="1"/>
              <a:t>Codd</a:t>
            </a:r>
            <a:endParaRPr lang="en-US" sz="2000" dirty="0"/>
          </a:p>
          <a:p>
            <a:pPr>
              <a:lnSpc>
                <a:spcPct val="100000"/>
              </a:lnSpc>
              <a:spcBef>
                <a:spcPts val="600"/>
              </a:spcBef>
            </a:pPr>
            <a:r>
              <a:rPr lang="en-US" sz="2000" dirty="0"/>
              <a:t>À </a:t>
            </a:r>
            <a:r>
              <a:rPr lang="en-US" sz="2000" dirty="0" err="1"/>
              <a:t>medida</a:t>
            </a:r>
            <a:r>
              <a:rPr lang="en-US" sz="2000" dirty="0"/>
              <a:t> que se </a:t>
            </a:r>
            <a:r>
              <a:rPr lang="en-US" sz="2000" dirty="0" err="1"/>
              <a:t>progride</a:t>
            </a:r>
            <a:r>
              <a:rPr lang="en-US" sz="2000" dirty="0"/>
              <a:t> </a:t>
            </a:r>
            <a:r>
              <a:rPr lang="en-US" sz="2000" dirty="0" err="1"/>
              <a:t>na</a:t>
            </a:r>
            <a:r>
              <a:rPr lang="en-US" sz="2000" dirty="0"/>
              <a:t> </a:t>
            </a:r>
            <a:r>
              <a:rPr lang="en-US" sz="2000" dirty="0" err="1"/>
              <a:t>sequência</a:t>
            </a:r>
            <a:r>
              <a:rPr lang="en-US" sz="2000" dirty="0"/>
              <a:t> de </a:t>
            </a:r>
            <a:r>
              <a:rPr lang="en-US" sz="2000" dirty="0" err="1"/>
              <a:t>formas</a:t>
            </a:r>
            <a:r>
              <a:rPr lang="en-US" sz="2000" dirty="0"/>
              <a:t> </a:t>
            </a:r>
            <a:r>
              <a:rPr lang="en-US" sz="2000" dirty="0" err="1"/>
              <a:t>normais</a:t>
            </a:r>
            <a:r>
              <a:rPr lang="en-US" sz="2000" dirty="0"/>
              <a:t>, da 1FN para a 5FN, </a:t>
            </a:r>
            <a:r>
              <a:rPr lang="en-US" sz="2000" dirty="0" err="1"/>
              <a:t>vamos</a:t>
            </a:r>
            <a:r>
              <a:rPr lang="en-US" sz="2000" dirty="0"/>
              <a:t> </a:t>
            </a:r>
            <a:r>
              <a:rPr lang="en-US" sz="2000" dirty="0" err="1"/>
              <a:t>reduzindo</a:t>
            </a:r>
            <a:r>
              <a:rPr lang="en-US" sz="2000" dirty="0"/>
              <a:t> a </a:t>
            </a:r>
            <a:r>
              <a:rPr lang="en-US" sz="2000" dirty="0" err="1"/>
              <a:t>redundância</a:t>
            </a:r>
            <a:r>
              <a:rPr lang="en-US" sz="2000" dirty="0"/>
              <a:t> à </a:t>
            </a:r>
            <a:r>
              <a:rPr lang="en-US" sz="2000" dirty="0" err="1"/>
              <a:t>custa</a:t>
            </a:r>
            <a:r>
              <a:rPr lang="en-US" sz="2000" dirty="0"/>
              <a:t> de </a:t>
            </a:r>
            <a:r>
              <a:rPr lang="en-US" sz="2000" dirty="0" err="1"/>
              <a:t>gerar</a:t>
            </a:r>
            <a:r>
              <a:rPr lang="en-US" sz="2000" dirty="0"/>
              <a:t> </a:t>
            </a:r>
            <a:r>
              <a:rPr lang="en-US" sz="2000" dirty="0" err="1"/>
              <a:t>novas</a:t>
            </a:r>
            <a:r>
              <a:rPr lang="en-US" sz="2000" dirty="0"/>
              <a:t> Relações/</a:t>
            </a:r>
            <a:r>
              <a:rPr lang="en-US" sz="2000" dirty="0" err="1"/>
              <a:t>Tabelas</a:t>
            </a:r>
            <a:r>
              <a:rPr lang="en-US" sz="2000" dirty="0"/>
              <a:t>.</a:t>
            </a:r>
          </a:p>
        </p:txBody>
      </p:sp>
      <p:sp>
        <p:nvSpPr>
          <p:cNvPr id="10" name="Content Placeholder 2"/>
          <p:cNvSpPr txBox="1">
            <a:spLocks/>
          </p:cNvSpPr>
          <p:nvPr/>
        </p:nvSpPr>
        <p:spPr>
          <a:xfrm>
            <a:off x="6243996" y="1825625"/>
            <a:ext cx="5688924" cy="4940934"/>
          </a:xfrm>
          <a:prstGeom prst="rect">
            <a:avLst/>
          </a:prstGeom>
          <a:solidFill>
            <a:schemeClr val="accent4">
              <a:lumMod val="20000"/>
              <a:lumOff val="80000"/>
            </a:schemeClr>
          </a:solidFill>
          <a:ln>
            <a:solidFill>
              <a:schemeClr val="accent4">
                <a:lumMod val="50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2000" dirty="0"/>
              <a:t>Based on Functional Dependencies, Multivalued Dependencies and Join Dependencies, the Data Normalization process is defined by generating relational data models</a:t>
            </a:r>
          </a:p>
          <a:p>
            <a:pPr>
              <a:lnSpc>
                <a:spcPct val="100000"/>
              </a:lnSpc>
              <a:spcBef>
                <a:spcPts val="600"/>
              </a:spcBef>
            </a:pPr>
            <a:r>
              <a:rPr lang="en-US" sz="2000" dirty="0"/>
              <a:t>Five normal forms are defined: 1NF to 5NF and</a:t>
            </a:r>
          </a:p>
          <a:p>
            <a:pPr>
              <a:lnSpc>
                <a:spcPct val="100000"/>
              </a:lnSpc>
              <a:spcBef>
                <a:spcPts val="600"/>
              </a:spcBef>
            </a:pPr>
            <a:r>
              <a:rPr lang="en-US" sz="2000" dirty="0"/>
              <a:t>An intermediate Normal Form, between 3NF and 4NF: Boyce-</a:t>
            </a:r>
            <a:r>
              <a:rPr lang="en-US" sz="2000" dirty="0" err="1"/>
              <a:t>Codd</a:t>
            </a:r>
            <a:r>
              <a:rPr lang="en-US" sz="2000" dirty="0"/>
              <a:t> Normal Form (BCNF)</a:t>
            </a:r>
          </a:p>
          <a:p>
            <a:pPr>
              <a:lnSpc>
                <a:spcPct val="100000"/>
              </a:lnSpc>
              <a:spcBef>
                <a:spcPts val="600"/>
              </a:spcBef>
            </a:pPr>
            <a:r>
              <a:rPr lang="en-US" sz="2000" dirty="0"/>
              <a:t>In practice, in most cases, relational data models comply to 3NF or Boyce-</a:t>
            </a:r>
            <a:r>
              <a:rPr lang="en-US" sz="2000" dirty="0" err="1"/>
              <a:t>Codd</a:t>
            </a:r>
            <a:r>
              <a:rPr lang="en-US" sz="2000" dirty="0"/>
              <a:t> Normal Form</a:t>
            </a:r>
          </a:p>
          <a:p>
            <a:pPr>
              <a:lnSpc>
                <a:spcPct val="100000"/>
              </a:lnSpc>
              <a:spcBef>
                <a:spcPts val="600"/>
              </a:spcBef>
            </a:pPr>
            <a:r>
              <a:rPr lang="en-US" sz="2000" dirty="0"/>
              <a:t>By progressing in the sequence of normal forms, from 1FN to 5FN, we reduce redundancy at the expense of generating new Relations/Tables.</a:t>
            </a:r>
          </a:p>
        </p:txBody>
      </p:sp>
      <p:grpSp>
        <p:nvGrpSpPr>
          <p:cNvPr id="9" name="Group 8"/>
          <p:cNvGrpSpPr/>
          <p:nvPr/>
        </p:nvGrpSpPr>
        <p:grpSpPr>
          <a:xfrm>
            <a:off x="2699139" y="2620845"/>
            <a:ext cx="6793723" cy="1616311"/>
            <a:chOff x="4028066" y="3593591"/>
            <a:chExt cx="6793723" cy="1616311"/>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066" y="3593591"/>
              <a:ext cx="6793723" cy="1616311"/>
            </a:xfrm>
            <a:prstGeom prst="rect">
              <a:avLst/>
            </a:prstGeom>
            <a:ln>
              <a:solidFill>
                <a:schemeClr val="tx1"/>
              </a:solidFill>
            </a:ln>
          </p:spPr>
        </p:pic>
        <p:sp>
          <p:nvSpPr>
            <p:cNvPr id="7" name="TextBox 6"/>
            <p:cNvSpPr txBox="1"/>
            <p:nvPr/>
          </p:nvSpPr>
          <p:spPr>
            <a:xfrm>
              <a:off x="4162212" y="3948018"/>
              <a:ext cx="2211156" cy="1261884"/>
            </a:xfrm>
            <a:prstGeom prst="rect">
              <a:avLst/>
            </a:prstGeom>
            <a:solidFill>
              <a:schemeClr val="bg1"/>
            </a:solidFill>
          </p:spPr>
          <p:txBody>
            <a:bodyPr wrap="square" rtlCol="0">
              <a:spAutoFit/>
            </a:bodyPr>
            <a:lstStyle/>
            <a:p>
              <a:pPr marL="173038" indent="-173038">
                <a:buFont typeface="Arial" panose="020B0604020202020204" pitchFamily="34" charset="0"/>
                <a:buChar char="•"/>
              </a:pPr>
              <a:r>
                <a:rPr lang="en-US" sz="1600" dirty="0" err="1">
                  <a:solidFill>
                    <a:srgbClr val="002060"/>
                  </a:solidFill>
                </a:rPr>
                <a:t>Menos</a:t>
              </a:r>
              <a:r>
                <a:rPr lang="en-US" sz="1600" dirty="0">
                  <a:solidFill>
                    <a:srgbClr val="002060"/>
                  </a:solidFill>
                </a:rPr>
                <a:t> Relações</a:t>
              </a:r>
            </a:p>
            <a:p>
              <a:pPr marL="173038" indent="-173038">
                <a:buFont typeface="Arial" panose="020B0604020202020204" pitchFamily="34" charset="0"/>
                <a:buChar char="•"/>
              </a:pPr>
              <a:r>
                <a:rPr lang="en-US" sz="1600" i="1" dirty="0">
                  <a:solidFill>
                    <a:schemeClr val="tx1">
                      <a:lumMod val="75000"/>
                      <a:lumOff val="25000"/>
                    </a:schemeClr>
                  </a:solidFill>
                </a:rPr>
                <a:t>Less Relations</a:t>
              </a:r>
            </a:p>
            <a:p>
              <a:pPr marL="173038" indent="-173038">
                <a:buFont typeface="Arial" panose="020B0604020202020204" pitchFamily="34" charset="0"/>
                <a:buChar char="•"/>
              </a:pPr>
              <a:endParaRPr lang="en-US" sz="1200" dirty="0"/>
            </a:p>
            <a:p>
              <a:pPr marL="173038" indent="-173038">
                <a:buFont typeface="Arial" panose="020B0604020202020204" pitchFamily="34" charset="0"/>
                <a:buChar char="•"/>
              </a:pPr>
              <a:r>
                <a:rPr lang="en-US" sz="1600" dirty="0" err="1">
                  <a:solidFill>
                    <a:srgbClr val="002060"/>
                  </a:solidFill>
                </a:rPr>
                <a:t>Mais</a:t>
              </a:r>
              <a:r>
                <a:rPr lang="en-US" sz="1600" dirty="0">
                  <a:solidFill>
                    <a:srgbClr val="002060"/>
                  </a:solidFill>
                </a:rPr>
                <a:t> </a:t>
              </a:r>
              <a:r>
                <a:rPr lang="en-US" sz="1600" dirty="0" err="1">
                  <a:solidFill>
                    <a:srgbClr val="002060"/>
                  </a:solidFill>
                </a:rPr>
                <a:t>Redundância</a:t>
              </a:r>
              <a:endParaRPr lang="en-US" sz="1600" dirty="0">
                <a:solidFill>
                  <a:srgbClr val="002060"/>
                </a:solidFill>
              </a:endParaRPr>
            </a:p>
            <a:p>
              <a:pPr marL="173038" indent="-173038">
                <a:buFont typeface="Arial" panose="020B0604020202020204" pitchFamily="34" charset="0"/>
                <a:buChar char="•"/>
              </a:pPr>
              <a:r>
                <a:rPr lang="en-US" sz="1600" i="1" dirty="0">
                  <a:solidFill>
                    <a:schemeClr val="tx1">
                      <a:lumMod val="75000"/>
                      <a:lumOff val="25000"/>
                    </a:schemeClr>
                  </a:solidFill>
                </a:rPr>
                <a:t>Higher Redundancy</a:t>
              </a:r>
            </a:p>
          </p:txBody>
        </p:sp>
        <p:sp>
          <p:nvSpPr>
            <p:cNvPr id="8" name="TextBox 7"/>
            <p:cNvSpPr txBox="1"/>
            <p:nvPr/>
          </p:nvSpPr>
          <p:spPr>
            <a:xfrm>
              <a:off x="8347116" y="3937286"/>
              <a:ext cx="2378796" cy="1261884"/>
            </a:xfrm>
            <a:prstGeom prst="rect">
              <a:avLst/>
            </a:prstGeom>
            <a:solidFill>
              <a:schemeClr val="bg1"/>
            </a:solidFill>
          </p:spPr>
          <p:txBody>
            <a:bodyPr wrap="square" rtlCol="0">
              <a:spAutoFit/>
            </a:bodyPr>
            <a:lstStyle/>
            <a:p>
              <a:pPr marL="173038" indent="-173038">
                <a:buFont typeface="Arial" panose="020B0604020202020204" pitchFamily="34" charset="0"/>
                <a:buChar char="•"/>
              </a:pPr>
              <a:r>
                <a:rPr lang="en-US" sz="1600" dirty="0" err="1">
                  <a:solidFill>
                    <a:srgbClr val="002060"/>
                  </a:solidFill>
                </a:rPr>
                <a:t>Mais</a:t>
              </a:r>
              <a:r>
                <a:rPr lang="en-US" sz="1600" dirty="0">
                  <a:solidFill>
                    <a:srgbClr val="002060"/>
                  </a:solidFill>
                </a:rPr>
                <a:t> Relações</a:t>
              </a:r>
            </a:p>
            <a:p>
              <a:pPr marL="173038" indent="-173038">
                <a:buFont typeface="Arial" panose="020B0604020202020204" pitchFamily="34" charset="0"/>
                <a:buChar char="•"/>
              </a:pPr>
              <a:r>
                <a:rPr lang="en-US" sz="1600" i="1" dirty="0">
                  <a:solidFill>
                    <a:schemeClr val="tx1">
                      <a:lumMod val="75000"/>
                      <a:lumOff val="25000"/>
                    </a:schemeClr>
                  </a:solidFill>
                </a:rPr>
                <a:t>More Relations</a:t>
              </a:r>
            </a:p>
            <a:p>
              <a:pPr marL="173038" indent="-173038">
                <a:buFont typeface="Arial" panose="020B0604020202020204" pitchFamily="34" charset="0"/>
                <a:buChar char="•"/>
              </a:pPr>
              <a:endParaRPr lang="en-US" sz="1200" dirty="0"/>
            </a:p>
            <a:p>
              <a:pPr marL="173038" indent="-173038">
                <a:buFont typeface="Arial" panose="020B0604020202020204" pitchFamily="34" charset="0"/>
                <a:buChar char="•"/>
              </a:pPr>
              <a:r>
                <a:rPr lang="en-US" sz="1600" dirty="0" err="1">
                  <a:solidFill>
                    <a:srgbClr val="002060"/>
                  </a:solidFill>
                </a:rPr>
                <a:t>Menos</a:t>
              </a:r>
              <a:r>
                <a:rPr lang="en-US" sz="1600" dirty="0">
                  <a:solidFill>
                    <a:srgbClr val="002060"/>
                  </a:solidFill>
                </a:rPr>
                <a:t> </a:t>
              </a:r>
              <a:r>
                <a:rPr lang="en-US" sz="1600" dirty="0" err="1">
                  <a:solidFill>
                    <a:srgbClr val="002060"/>
                  </a:solidFill>
                </a:rPr>
                <a:t>Redundância</a:t>
              </a:r>
              <a:endParaRPr lang="en-US" sz="1600" dirty="0">
                <a:solidFill>
                  <a:srgbClr val="002060"/>
                </a:solidFill>
              </a:endParaRPr>
            </a:p>
            <a:p>
              <a:pPr marL="173038" indent="-173038">
                <a:buFont typeface="Arial" panose="020B0604020202020204" pitchFamily="34" charset="0"/>
                <a:buChar char="•"/>
              </a:pPr>
              <a:r>
                <a:rPr lang="en-US" sz="1600" i="1" dirty="0">
                  <a:solidFill>
                    <a:schemeClr val="tx1">
                      <a:lumMod val="75000"/>
                      <a:lumOff val="25000"/>
                    </a:schemeClr>
                  </a:solidFill>
                </a:rPr>
                <a:t>Less Redundancy</a:t>
              </a:r>
            </a:p>
          </p:txBody>
        </p:sp>
      </p:grpSp>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72544"/>
          <a:stretch/>
        </p:blipFill>
        <p:spPr>
          <a:xfrm>
            <a:off x="5485352" y="2147887"/>
            <a:ext cx="1221296" cy="256222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637" y="1966912"/>
            <a:ext cx="1228725" cy="2924175"/>
          </a:xfrm>
          <a:prstGeom prst="rect">
            <a:avLst/>
          </a:prstGeom>
        </p:spPr>
      </p:pic>
    </p:spTree>
    <p:extLst>
      <p:ext uri="{BB962C8B-B14F-4D97-AF65-F5344CB8AC3E}">
        <p14:creationId xmlns:p14="http://schemas.microsoft.com/office/powerpoint/2010/main" val="7212032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B38808"/>
                </a:solidFill>
                <a:latin typeface="Trebuchet MS" panose="020B0603020202020204" pitchFamily="34" charset="0"/>
              </a:rPr>
              <a:t>Formas</a:t>
            </a:r>
            <a:r>
              <a:rPr lang="en-US" b="1" dirty="0">
                <a:solidFill>
                  <a:srgbClr val="B38808"/>
                </a:solidFill>
                <a:latin typeface="Trebuchet MS" panose="020B0603020202020204" pitchFamily="34" charset="0"/>
              </a:rPr>
              <a:t> </a:t>
            </a:r>
            <a:r>
              <a:rPr lang="en-US" b="1" dirty="0" err="1">
                <a:solidFill>
                  <a:srgbClr val="B38808"/>
                </a:solidFill>
                <a:latin typeface="Trebuchet MS" panose="020B0603020202020204" pitchFamily="34" charset="0"/>
              </a:rPr>
              <a:t>Normais</a:t>
            </a:r>
            <a:br>
              <a:rPr lang="en-US" b="1" dirty="0">
                <a:solidFill>
                  <a:srgbClr val="B38808"/>
                </a:solidFill>
                <a:latin typeface="Trebuchet MS" panose="020B0603020202020204" pitchFamily="34" charset="0"/>
              </a:rPr>
            </a:br>
            <a:r>
              <a:rPr lang="en-US" b="1" i="1" dirty="0">
                <a:solidFill>
                  <a:schemeClr val="tx1">
                    <a:lumMod val="75000"/>
                    <a:lumOff val="25000"/>
                  </a:schemeClr>
                </a:solidFill>
                <a:latin typeface="Trebuchet MS" panose="020B0603020202020204" pitchFamily="34" charset="0"/>
              </a:rPr>
              <a:t>Normal Forms</a:t>
            </a:r>
            <a:endParaRPr lang="lt-LT" b="1" i="1" dirty="0">
              <a:solidFill>
                <a:schemeClr val="tx1">
                  <a:lumMod val="75000"/>
                  <a:lumOff val="25000"/>
                </a:schemeClr>
              </a:solidFill>
              <a:latin typeface="Trebuchet MS" panose="020B0603020202020204" pitchFamily="34" charset="0"/>
            </a:endParaRPr>
          </a:p>
        </p:txBody>
      </p:sp>
      <p:grpSp>
        <p:nvGrpSpPr>
          <p:cNvPr id="13" name="Group 12"/>
          <p:cNvGrpSpPr/>
          <p:nvPr/>
        </p:nvGrpSpPr>
        <p:grpSpPr>
          <a:xfrm>
            <a:off x="6066391" y="2576369"/>
            <a:ext cx="4711338" cy="2691322"/>
            <a:chOff x="4310743" y="1572768"/>
            <a:chExt cx="4711338" cy="2691322"/>
          </a:xfrm>
        </p:grpSpPr>
        <p:cxnSp>
          <p:nvCxnSpPr>
            <p:cNvPr id="14" name="Straight Arrow Connector 13"/>
            <p:cNvCxnSpPr/>
            <p:nvPr/>
          </p:nvCxnSpPr>
          <p:spPr>
            <a:xfrm flipH="1">
              <a:off x="4310743" y="1572768"/>
              <a:ext cx="5225" cy="2691322"/>
            </a:xfrm>
            <a:prstGeom prst="straightConnector1">
              <a:avLst/>
            </a:prstGeom>
            <a:ln w="76200">
              <a:solidFill>
                <a:srgbClr val="002060"/>
              </a:solidFill>
              <a:tailEnd type="arrow"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739715" y="1948933"/>
              <a:ext cx="4282366" cy="1938992"/>
            </a:xfrm>
            <a:prstGeom prst="rect">
              <a:avLst/>
            </a:prstGeom>
          </p:spPr>
          <p:txBody>
            <a:bodyPr wrap="square">
              <a:spAutoFit/>
            </a:bodyPr>
            <a:lstStyle/>
            <a:p>
              <a:r>
                <a:rPr lang="en-US" sz="2400" dirty="0" err="1">
                  <a:solidFill>
                    <a:srgbClr val="002060"/>
                  </a:solidFill>
                </a:rPr>
                <a:t>Menor</a:t>
              </a:r>
              <a:r>
                <a:rPr lang="en-US" sz="2400" dirty="0">
                  <a:solidFill>
                    <a:srgbClr val="002060"/>
                  </a:solidFill>
                </a:rPr>
                <a:t> </a:t>
              </a:r>
              <a:r>
                <a:rPr lang="en-US" sz="2400" dirty="0" err="1">
                  <a:solidFill>
                    <a:srgbClr val="002060"/>
                  </a:solidFill>
                </a:rPr>
                <a:t>redundância</a:t>
              </a:r>
              <a:r>
                <a:rPr lang="en-US" sz="2400" dirty="0">
                  <a:solidFill>
                    <a:srgbClr val="002060"/>
                  </a:solidFill>
                </a:rPr>
                <a:t>; </a:t>
              </a:r>
              <a:r>
                <a:rPr lang="en-US" sz="2400" dirty="0" err="1">
                  <a:solidFill>
                    <a:srgbClr val="002060"/>
                  </a:solidFill>
                </a:rPr>
                <a:t>mais</a:t>
              </a:r>
              <a:r>
                <a:rPr lang="en-US" sz="2400" dirty="0">
                  <a:solidFill>
                    <a:srgbClr val="002060"/>
                  </a:solidFill>
                </a:rPr>
                <a:t> </a:t>
              </a:r>
              <a:r>
                <a:rPr lang="en-US" sz="2400" dirty="0" err="1">
                  <a:solidFill>
                    <a:srgbClr val="002060"/>
                  </a:solidFill>
                </a:rPr>
                <a:t>tabelas</a:t>
              </a:r>
              <a:r>
                <a:rPr lang="en-US" sz="2400" dirty="0">
                  <a:solidFill>
                    <a:srgbClr val="002060"/>
                  </a:solidFill>
                </a:rPr>
                <a:t>, </a:t>
              </a:r>
              <a:r>
                <a:rPr lang="en-US" sz="2400" dirty="0" err="1">
                  <a:solidFill>
                    <a:srgbClr val="002060"/>
                  </a:solidFill>
                </a:rPr>
                <a:t>mais</a:t>
              </a:r>
              <a:r>
                <a:rPr lang="en-US" sz="2400" dirty="0">
                  <a:solidFill>
                    <a:srgbClr val="002060"/>
                  </a:solidFill>
                </a:rPr>
                <a:t> joins</a:t>
              </a:r>
            </a:p>
            <a:p>
              <a:endParaRPr lang="en-US" sz="2400" dirty="0"/>
            </a:p>
            <a:p>
              <a:r>
                <a:rPr lang="en-US" sz="2400" i="1" dirty="0">
                  <a:solidFill>
                    <a:schemeClr val="tx1">
                      <a:lumMod val="75000"/>
                      <a:lumOff val="25000"/>
                    </a:schemeClr>
                  </a:solidFill>
                </a:rPr>
                <a:t>Less redundancy; more tables, more joins</a:t>
              </a: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72" y="2097993"/>
            <a:ext cx="4448175" cy="3648075"/>
          </a:xfrm>
          <a:prstGeom prst="rect">
            <a:avLst/>
          </a:prstGeom>
        </p:spPr>
      </p:pic>
      <p:sp>
        <p:nvSpPr>
          <p:cNvPr id="6" name="Oval 5"/>
          <p:cNvSpPr/>
          <p:nvPr/>
        </p:nvSpPr>
        <p:spPr>
          <a:xfrm>
            <a:off x="2133600" y="1816608"/>
            <a:ext cx="3767328" cy="1938528"/>
          </a:xfrm>
          <a:prstGeom prst="ellipse">
            <a:avLst/>
          </a:prstGeom>
          <a:solidFill>
            <a:srgbClr val="FFC000">
              <a:alpha val="30000"/>
            </a:srgbClr>
          </a:solid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51626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65000"/>
            </a:schemeClr>
          </a:solidFill>
          <a:ln w="63500">
            <a:solidFill>
              <a:srgbClr val="0070C0"/>
            </a:solidFill>
          </a:ln>
        </p:spPr>
        <p:txBody>
          <a:bodyPr/>
          <a:lstStyle/>
          <a:p>
            <a:r>
              <a:rPr lang="en-US" sz="4000" b="1" dirty="0" err="1">
                <a:solidFill>
                  <a:srgbClr val="C00000"/>
                </a:solidFill>
              </a:rPr>
              <a:t>Sumário</a:t>
            </a:r>
            <a:br>
              <a:rPr lang="en-US" sz="4000" b="1" dirty="0">
                <a:solidFill>
                  <a:srgbClr val="C00000"/>
                </a:solidFill>
              </a:rPr>
            </a:br>
            <a:r>
              <a:rPr lang="en-US" sz="4000" b="1" i="1" dirty="0">
                <a:solidFill>
                  <a:srgbClr val="7030A0"/>
                </a:solidFill>
              </a:rPr>
              <a:t>Outline</a:t>
            </a:r>
            <a:endParaRPr lang="en-US" b="1" i="1" dirty="0">
              <a:solidFill>
                <a:srgbClr val="7030A0"/>
              </a:solidFill>
            </a:endParaRPr>
          </a:p>
        </p:txBody>
      </p:sp>
      <p:sp>
        <p:nvSpPr>
          <p:cNvPr id="3" name="Content Placeholder 2"/>
          <p:cNvSpPr>
            <a:spLocks noGrp="1"/>
          </p:cNvSpPr>
          <p:nvPr>
            <p:ph sz="half" idx="1"/>
          </p:nvPr>
        </p:nvSpPr>
        <p:spPr>
          <a:effectLst/>
        </p:spPr>
        <p:txBody>
          <a:bodyPr>
            <a:normAutofit/>
          </a:bodyPr>
          <a:lstStyle/>
          <a:p>
            <a:r>
              <a:rPr lang="pt-BR" sz="2900" dirty="0">
                <a:solidFill>
                  <a:schemeClr val="bg1">
                    <a:lumMod val="65000"/>
                  </a:schemeClr>
                </a:solidFill>
              </a:rPr>
              <a:t>Normalização revista</a:t>
            </a:r>
          </a:p>
          <a:p>
            <a:r>
              <a:rPr lang="pt-BR" sz="2900" b="1" dirty="0">
                <a:solidFill>
                  <a:srgbClr val="C00000"/>
                </a:solidFill>
              </a:rPr>
              <a:t>Dependências Funcionais. Diagrama de DF</a:t>
            </a:r>
          </a:p>
          <a:p>
            <a:r>
              <a:rPr lang="pt-BR" sz="2900" dirty="0">
                <a:solidFill>
                  <a:schemeClr val="bg1">
                    <a:lumMod val="65000"/>
                  </a:schemeClr>
                </a:solidFill>
              </a:rPr>
              <a:t>Normalização e DF</a:t>
            </a:r>
          </a:p>
          <a:p>
            <a:r>
              <a:rPr lang="pt-BR" sz="2900" dirty="0">
                <a:solidFill>
                  <a:schemeClr val="bg1">
                    <a:lumMod val="65000"/>
                  </a:schemeClr>
                </a:solidFill>
              </a:rPr>
              <a:t>Axiomas de Armstrong</a:t>
            </a:r>
          </a:p>
          <a:p>
            <a:r>
              <a:rPr lang="pt-BR" sz="2900" dirty="0">
                <a:solidFill>
                  <a:schemeClr val="bg1">
                    <a:lumMod val="65000"/>
                  </a:schemeClr>
                </a:solidFill>
              </a:rPr>
              <a:t>Inferência da chave primária</a:t>
            </a:r>
          </a:p>
          <a:p>
            <a:r>
              <a:rPr lang="pt-BR" sz="2900" dirty="0">
                <a:solidFill>
                  <a:schemeClr val="bg1">
                    <a:lumMod val="65000"/>
                  </a:schemeClr>
                </a:solidFill>
              </a:rPr>
              <a:t>Regras de Integridade (domínio, identidade, referencial, aplicacional)</a:t>
            </a:r>
            <a:endParaRPr lang="en-US" sz="2900" dirty="0">
              <a:solidFill>
                <a:schemeClr val="bg1">
                  <a:lumMod val="65000"/>
                </a:schemeClr>
              </a:solidFill>
            </a:endParaRPr>
          </a:p>
        </p:txBody>
      </p:sp>
      <p:sp>
        <p:nvSpPr>
          <p:cNvPr id="4" name="Content Placeholder 3"/>
          <p:cNvSpPr>
            <a:spLocks noGrp="1"/>
          </p:cNvSpPr>
          <p:nvPr>
            <p:ph sz="half" idx="2"/>
          </p:nvPr>
        </p:nvSpPr>
        <p:spPr>
          <a:effectLst/>
        </p:spPr>
        <p:txBody>
          <a:bodyPr>
            <a:normAutofit/>
          </a:bodyPr>
          <a:lstStyle/>
          <a:p>
            <a:r>
              <a:rPr lang="en-US" sz="2900" dirty="0">
                <a:solidFill>
                  <a:schemeClr val="bg1">
                    <a:lumMod val="65000"/>
                  </a:schemeClr>
                </a:solidFill>
              </a:rPr>
              <a:t>Revisited data normalization</a:t>
            </a:r>
          </a:p>
          <a:p>
            <a:r>
              <a:rPr lang="en-US" sz="2900" b="1" dirty="0">
                <a:solidFill>
                  <a:srgbClr val="7030A0"/>
                </a:solidFill>
              </a:rPr>
              <a:t>Functional Dependencies. FD diagram</a:t>
            </a:r>
          </a:p>
          <a:p>
            <a:r>
              <a:rPr lang="en-US" sz="2900" dirty="0">
                <a:solidFill>
                  <a:schemeClr val="bg1">
                    <a:lumMod val="65000"/>
                  </a:schemeClr>
                </a:solidFill>
              </a:rPr>
              <a:t>Data normalization and FD</a:t>
            </a:r>
          </a:p>
          <a:p>
            <a:r>
              <a:rPr lang="en-US" sz="2900" dirty="0">
                <a:solidFill>
                  <a:schemeClr val="bg1">
                    <a:lumMod val="65000"/>
                  </a:schemeClr>
                </a:solidFill>
              </a:rPr>
              <a:t>Armstrong's Axioms</a:t>
            </a:r>
          </a:p>
          <a:p>
            <a:r>
              <a:rPr lang="en-US" sz="2900" dirty="0">
                <a:solidFill>
                  <a:schemeClr val="bg1">
                    <a:lumMod val="65000"/>
                  </a:schemeClr>
                </a:solidFill>
              </a:rPr>
              <a:t>Primary key disclosure</a:t>
            </a:r>
          </a:p>
          <a:p>
            <a:r>
              <a:rPr lang="en-US" sz="2900" dirty="0">
                <a:solidFill>
                  <a:schemeClr val="bg1">
                    <a:lumMod val="65000"/>
                  </a:schemeClr>
                </a:solidFill>
              </a:rPr>
              <a:t>Integrity Rules (domain, identity, referential, application)</a:t>
            </a:r>
          </a:p>
        </p:txBody>
      </p:sp>
    </p:spTree>
    <p:extLst>
      <p:ext uri="{BB962C8B-B14F-4D97-AF65-F5344CB8AC3E}">
        <p14:creationId xmlns:p14="http://schemas.microsoft.com/office/powerpoint/2010/main" val="35242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13561"/>
            <a:ext cx="11838432" cy="2721991"/>
          </a:xfrm>
          <a:solidFill>
            <a:schemeClr val="accent4">
              <a:lumMod val="20000"/>
              <a:lumOff val="80000"/>
            </a:schemeClr>
          </a:solidFill>
        </p:spPr>
        <p:txBody>
          <a:bodyPr>
            <a:noAutofit/>
          </a:bodyPr>
          <a:lstStyle/>
          <a:p>
            <a:pPr>
              <a:spcBef>
                <a:spcPts val="600"/>
              </a:spcBef>
            </a:pPr>
            <a:r>
              <a:rPr lang="pt-BR" sz="2400" dirty="0"/>
              <a:t>Numa relação R, diz-se que o atributo Y é funcionalmente dependente de X, (X, Y) ε R, se e só se, em qualquer instante, cada valor de X em R tem associado um único valor de Y em R</a:t>
            </a:r>
          </a:p>
          <a:p>
            <a:pPr marL="0" indent="0">
              <a:spcBef>
                <a:spcPts val="600"/>
              </a:spcBef>
              <a:buNone/>
            </a:pPr>
            <a:endParaRPr lang="pt-BR" sz="2400" dirty="0"/>
          </a:p>
          <a:p>
            <a:pPr marL="0" indent="0">
              <a:spcBef>
                <a:spcPts val="600"/>
              </a:spcBef>
              <a:buNone/>
            </a:pPr>
            <a:r>
              <a:rPr lang="pt-BR" sz="2400" dirty="0"/>
              <a:t>		X </a:t>
            </a:r>
            <a:r>
              <a:rPr lang="pt-BR" sz="2400" dirty="0">
                <a:sym typeface="Wingdings" panose="05000000000000000000" pitchFamily="2" charset="2"/>
              </a:rPr>
              <a:t></a:t>
            </a:r>
            <a:r>
              <a:rPr lang="pt-BR" sz="2400" dirty="0"/>
              <a:t> Y, X e Y são conjuntos de atributos de R</a:t>
            </a:r>
          </a:p>
          <a:p>
            <a:pPr marL="0" indent="0">
              <a:spcBef>
                <a:spcPts val="600"/>
              </a:spcBef>
              <a:buNone/>
            </a:pPr>
            <a:endParaRPr lang="pt-BR" sz="2400" dirty="0"/>
          </a:p>
          <a:p>
            <a:pPr>
              <a:spcBef>
                <a:spcPts val="600"/>
              </a:spcBef>
            </a:pPr>
            <a:r>
              <a:rPr lang="pt-BR" sz="2400" dirty="0"/>
              <a:t>A chave primária de uma relação determina todos os seus atributos, i.e., todos os atributos de uma relação são funcionalmente dependentes da chave.</a:t>
            </a:r>
            <a:endParaRPr lang="en-US" sz="2400" dirty="0">
              <a:solidFill>
                <a:srgbClr val="FF0000"/>
              </a:solidFill>
              <a:latin typeface="Trebuchet MS" panose="020B0603020202020204" pitchFamily="34" charset="0"/>
            </a:endParaRPr>
          </a:p>
        </p:txBody>
      </p:sp>
      <p:sp>
        <p:nvSpPr>
          <p:cNvPr id="5" name="Content Placeholder 2"/>
          <p:cNvSpPr txBox="1">
            <a:spLocks/>
          </p:cNvSpPr>
          <p:nvPr/>
        </p:nvSpPr>
        <p:spPr>
          <a:xfrm>
            <a:off x="219456" y="4170490"/>
            <a:ext cx="11838432" cy="26151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a:solidFill>
                  <a:srgbClr val="002060"/>
                </a:solidFill>
              </a:rPr>
              <a:t>In a relation R, the attribute Y is said to be functionally dependent on X, (X, Y) ε R, if and only if, at any time, each value of X in R has associated a single value of Y in R</a:t>
            </a:r>
          </a:p>
          <a:p>
            <a:pPr>
              <a:spcBef>
                <a:spcPts val="600"/>
              </a:spcBef>
            </a:pPr>
            <a:endParaRPr lang="en-US" sz="2400" dirty="0">
              <a:solidFill>
                <a:srgbClr val="002060"/>
              </a:solidFill>
            </a:endParaRPr>
          </a:p>
          <a:p>
            <a:pPr marL="0" indent="0">
              <a:spcBef>
                <a:spcPts val="600"/>
              </a:spcBef>
              <a:buNone/>
            </a:pPr>
            <a:r>
              <a:rPr lang="en-US" sz="2400" dirty="0">
                <a:solidFill>
                  <a:srgbClr val="002060"/>
                </a:solidFill>
              </a:rPr>
              <a:t>		X </a:t>
            </a:r>
            <a:r>
              <a:rPr lang="en-US" sz="2400" dirty="0">
                <a:solidFill>
                  <a:srgbClr val="002060"/>
                </a:solidFill>
                <a:sym typeface="Wingdings" panose="05000000000000000000" pitchFamily="2" charset="2"/>
              </a:rPr>
              <a:t></a:t>
            </a:r>
            <a:r>
              <a:rPr lang="en-US" sz="2400" dirty="0">
                <a:solidFill>
                  <a:srgbClr val="002060"/>
                </a:solidFill>
              </a:rPr>
              <a:t> Y, X and Y are sets of attributes of R</a:t>
            </a:r>
          </a:p>
          <a:p>
            <a:pPr>
              <a:spcBef>
                <a:spcPts val="600"/>
              </a:spcBef>
            </a:pPr>
            <a:endParaRPr lang="en-US" sz="2400" dirty="0">
              <a:solidFill>
                <a:srgbClr val="002060"/>
              </a:solidFill>
            </a:endParaRPr>
          </a:p>
          <a:p>
            <a:pPr>
              <a:spcBef>
                <a:spcPts val="600"/>
              </a:spcBef>
            </a:pPr>
            <a:r>
              <a:rPr lang="en-US" sz="2400" dirty="0">
                <a:solidFill>
                  <a:srgbClr val="002060"/>
                </a:solidFill>
              </a:rPr>
              <a:t>The primary key of a relationship determines all of its attributes, i.e., all attributes of a relationship are functionally dependent on the key.</a:t>
            </a:r>
            <a:endParaRPr lang="en-US" sz="2400" dirty="0">
              <a:solidFill>
                <a:srgbClr val="00206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br>
              <a:rPr lang="en-US" sz="4000" dirty="0">
                <a:solidFill>
                  <a:srgbClr val="002060"/>
                </a:solidFill>
              </a:rPr>
            </a:br>
            <a:r>
              <a:rPr lang="en-US" sz="4000" i="1" dirty="0">
                <a:solidFill>
                  <a:schemeClr val="tx1">
                    <a:lumMod val="65000"/>
                    <a:lumOff val="35000"/>
                  </a:schemeClr>
                </a:solidFill>
              </a:rPr>
              <a:t>Functional Dependency</a:t>
            </a:r>
            <a:endParaRPr lang="en-US" i="1" dirty="0">
              <a:solidFill>
                <a:schemeClr val="tx1">
                  <a:lumMod val="65000"/>
                  <a:lumOff val="35000"/>
                </a:schemeClr>
              </a:solidFill>
            </a:endParaRPr>
          </a:p>
        </p:txBody>
      </p:sp>
    </p:spTree>
    <p:extLst>
      <p:ext uri="{BB962C8B-B14F-4D97-AF65-F5344CB8AC3E}">
        <p14:creationId xmlns:p14="http://schemas.microsoft.com/office/powerpoint/2010/main" val="6473311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 y="1313561"/>
            <a:ext cx="11838432" cy="2721991"/>
          </a:xfrm>
          <a:solidFill>
            <a:schemeClr val="accent4">
              <a:lumMod val="20000"/>
              <a:lumOff val="80000"/>
            </a:schemeClr>
          </a:solidFill>
        </p:spPr>
        <p:txBody>
          <a:bodyPr>
            <a:noAutofit/>
          </a:bodyPr>
          <a:lstStyle/>
          <a:p>
            <a:r>
              <a:rPr lang="pt-BR" dirty="0">
                <a:solidFill>
                  <a:srgbClr val="0070C0"/>
                </a:solidFill>
              </a:rPr>
              <a:t>Exemplo</a:t>
            </a:r>
          </a:p>
          <a:p>
            <a:pPr marL="457200" lvl="1" indent="0">
              <a:buNone/>
            </a:pPr>
            <a:r>
              <a:rPr lang="pt-BR" b="1" dirty="0">
                <a:solidFill>
                  <a:srgbClr val="0070C0"/>
                </a:solidFill>
              </a:rPr>
              <a:t>número de aluno → nome de aluno</a:t>
            </a:r>
          </a:p>
          <a:p>
            <a:pPr marL="457200" lvl="1" indent="0">
              <a:buNone/>
            </a:pPr>
            <a:r>
              <a:rPr lang="pt-BR" dirty="0">
                <a:solidFill>
                  <a:srgbClr val="0070C0"/>
                </a:solidFill>
              </a:rPr>
              <a:t>O nome de aluno depende funcionalmente do número de aluno, ou,</a:t>
            </a:r>
          </a:p>
          <a:p>
            <a:pPr marL="457200" lvl="1" indent="0">
              <a:buNone/>
            </a:pPr>
            <a:r>
              <a:rPr lang="pt-BR" dirty="0">
                <a:solidFill>
                  <a:srgbClr val="0070C0"/>
                </a:solidFill>
              </a:rPr>
              <a:t>O número de aluno determina o nome do aluno</a:t>
            </a:r>
            <a:endParaRPr lang="pt-BR" dirty="0">
              <a:solidFill>
                <a:srgbClr val="0070C0"/>
              </a:solidFill>
              <a:latin typeface="Trebuchet MS" panose="020B0603020202020204" pitchFamily="34" charset="0"/>
            </a:endParaRPr>
          </a:p>
          <a:p>
            <a:r>
              <a:rPr lang="pt-BR" dirty="0"/>
              <a:t>A chave primária de uma relação determina todos os seus atributos, i.e., todos os atributos de uma relação são funcionalmente dependentes da chave.</a:t>
            </a:r>
            <a:endParaRPr lang="en-US" dirty="0">
              <a:solidFill>
                <a:srgbClr val="FF0000"/>
              </a:solidFill>
              <a:latin typeface="Trebuchet MS" panose="020B0603020202020204" pitchFamily="34" charset="0"/>
            </a:endParaRPr>
          </a:p>
        </p:txBody>
      </p:sp>
      <p:sp>
        <p:nvSpPr>
          <p:cNvPr id="5" name="Content Placeholder 2"/>
          <p:cNvSpPr txBox="1">
            <a:spLocks/>
          </p:cNvSpPr>
          <p:nvPr/>
        </p:nvSpPr>
        <p:spPr>
          <a:xfrm>
            <a:off x="219456" y="4170490"/>
            <a:ext cx="11838432" cy="26151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a:solidFill>
                  <a:srgbClr val="002060"/>
                </a:solidFill>
              </a:rPr>
              <a:t>Example</a:t>
            </a:r>
          </a:p>
          <a:p>
            <a:pPr marL="0" indent="0">
              <a:spcBef>
                <a:spcPts val="600"/>
              </a:spcBef>
              <a:buNone/>
            </a:pPr>
            <a:r>
              <a:rPr lang="en-US" sz="2400" dirty="0">
                <a:solidFill>
                  <a:srgbClr val="7030A0"/>
                </a:solidFill>
              </a:rPr>
              <a:t>	</a:t>
            </a:r>
            <a:r>
              <a:rPr lang="en-US" sz="2400" b="1" dirty="0">
                <a:solidFill>
                  <a:srgbClr val="7030A0"/>
                </a:solidFill>
              </a:rPr>
              <a:t>student number → student name</a:t>
            </a:r>
          </a:p>
          <a:p>
            <a:pPr marL="0" indent="0">
              <a:spcBef>
                <a:spcPts val="600"/>
              </a:spcBef>
              <a:buNone/>
            </a:pPr>
            <a:r>
              <a:rPr lang="en-US" sz="2400" dirty="0">
                <a:solidFill>
                  <a:srgbClr val="7030A0"/>
                </a:solidFill>
              </a:rPr>
              <a:t>	The student name functionally depends on the student number, or,</a:t>
            </a:r>
          </a:p>
          <a:p>
            <a:pPr marL="0" indent="0">
              <a:spcBef>
                <a:spcPts val="600"/>
              </a:spcBef>
              <a:buNone/>
            </a:pPr>
            <a:r>
              <a:rPr lang="en-US" sz="2400" dirty="0">
                <a:solidFill>
                  <a:srgbClr val="7030A0"/>
                </a:solidFill>
              </a:rPr>
              <a:t>	The student number determines student name</a:t>
            </a:r>
          </a:p>
          <a:p>
            <a:pPr>
              <a:spcBef>
                <a:spcPts val="600"/>
              </a:spcBef>
            </a:pPr>
            <a:endParaRPr lang="en-US" sz="2400" dirty="0">
              <a:solidFill>
                <a:srgbClr val="002060"/>
              </a:solidFill>
            </a:endParaRPr>
          </a:p>
          <a:p>
            <a:pPr>
              <a:spcBef>
                <a:spcPts val="600"/>
              </a:spcBef>
            </a:pPr>
            <a:r>
              <a:rPr lang="en-US" sz="2400" dirty="0">
                <a:solidFill>
                  <a:srgbClr val="002060"/>
                </a:solidFill>
              </a:rPr>
              <a:t>The primary key of a relationship determines all of its attributes, i.e., all attributes of a relationship are functionally dependent on the key.</a:t>
            </a:r>
            <a:endParaRPr lang="en-US" sz="2400" dirty="0">
              <a:solidFill>
                <a:srgbClr val="002060"/>
              </a:solidFill>
              <a:latin typeface="Trebuchet MS" panose="020B0603020202020204" pitchFamily="34" charset="0"/>
            </a:endParaRPr>
          </a:p>
        </p:txBody>
      </p:sp>
      <p:sp>
        <p:nvSpPr>
          <p:cNvPr id="7" name="Title 1"/>
          <p:cNvSpPr>
            <a:spLocks noGrp="1"/>
          </p:cNvSpPr>
          <p:nvPr>
            <p:ph type="title"/>
          </p:nvPr>
        </p:nvSpPr>
        <p:spPr>
          <a:xfrm>
            <a:off x="838200" y="48133"/>
            <a:ext cx="10515600" cy="1325563"/>
          </a:xfrm>
        </p:spPr>
        <p:txBody>
          <a:bodyPr/>
          <a:lstStyle/>
          <a:p>
            <a:r>
              <a:rPr lang="en-US" sz="4000" dirty="0" err="1">
                <a:solidFill>
                  <a:srgbClr val="002060"/>
                </a:solidFill>
              </a:rPr>
              <a:t>Dependência</a:t>
            </a:r>
            <a:r>
              <a:rPr lang="en-US" sz="4000" dirty="0">
                <a:solidFill>
                  <a:srgbClr val="002060"/>
                </a:solidFill>
              </a:rPr>
              <a:t> </a:t>
            </a:r>
            <a:r>
              <a:rPr lang="en-US" sz="4000" dirty="0" err="1">
                <a:solidFill>
                  <a:srgbClr val="002060"/>
                </a:solidFill>
              </a:rPr>
              <a:t>Funcional</a:t>
            </a:r>
            <a:br>
              <a:rPr lang="en-US" sz="4000" dirty="0">
                <a:solidFill>
                  <a:srgbClr val="002060"/>
                </a:solidFill>
              </a:rPr>
            </a:br>
            <a:r>
              <a:rPr lang="en-US" sz="4000" i="1" dirty="0">
                <a:solidFill>
                  <a:schemeClr val="tx1">
                    <a:lumMod val="65000"/>
                    <a:lumOff val="35000"/>
                  </a:schemeClr>
                </a:solidFill>
              </a:rPr>
              <a:t>Functional Dependency</a:t>
            </a:r>
            <a:endParaRPr lang="en-US" i="1" dirty="0">
              <a:solidFill>
                <a:schemeClr val="tx1">
                  <a:lumMod val="65000"/>
                  <a:lumOff val="35000"/>
                </a:schemeClr>
              </a:solidFill>
            </a:endParaRPr>
          </a:p>
        </p:txBody>
      </p:sp>
    </p:spTree>
    <p:extLst>
      <p:ext uri="{BB962C8B-B14F-4D97-AF65-F5344CB8AC3E}">
        <p14:creationId xmlns:p14="http://schemas.microsoft.com/office/powerpoint/2010/main" val="27706819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5231</Words>
  <Application>Microsoft Office PowerPoint</Application>
  <PresentationFormat>Widescreen</PresentationFormat>
  <Paragraphs>679</Paragraphs>
  <Slides>41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Franklin Gothic Medium Cond</vt:lpstr>
      <vt:lpstr>Trebuchet MS</vt:lpstr>
      <vt:lpstr>Office Theme</vt:lpstr>
      <vt:lpstr>Bases de Dados Databases</vt:lpstr>
      <vt:lpstr>Sumário Outline</vt:lpstr>
      <vt:lpstr>Sumário Outline</vt:lpstr>
      <vt:lpstr>Processo de Modelação de Dados Data Modeling Process</vt:lpstr>
      <vt:lpstr>Normalização  Formas Normais Data normalization  Normal Forms</vt:lpstr>
      <vt:lpstr>Formas Normais Normal Forms</vt:lpstr>
      <vt:lpstr>Sumário Outline</vt:lpstr>
      <vt:lpstr>Dependência Funcional Functional Dependency</vt:lpstr>
      <vt:lpstr>Dependência Funcional Functional Dependency</vt:lpstr>
      <vt:lpstr>Dependência Funcional Functional Dependency</vt:lpstr>
      <vt:lpstr>Dependência Funcional Functional Dependency</vt:lpstr>
      <vt:lpstr>Dependência Funcional Functional Dependency</vt:lpstr>
      <vt:lpstr>Dependência Funcional Parcial Parcial Functional Dependency</vt:lpstr>
      <vt:lpstr>Dependência Funcional Parcial Parcial Functional Dependency</vt:lpstr>
      <vt:lpstr>Dependência Funcional Transitiva Transitive Functional Dependency</vt:lpstr>
      <vt:lpstr>Diagrama de Dependências Funcionais Functional Dependencies Diagram</vt:lpstr>
      <vt:lpstr>Sumário Outline</vt:lpstr>
      <vt:lpstr>Formas Normais Normal Forms</vt:lpstr>
      <vt:lpstr>Normalização Data normalization</vt:lpstr>
      <vt:lpstr>Normalização: 1FN Data normalization: 1NF</vt:lpstr>
      <vt:lpstr>Normalização: 2FN Data normalization: 2NF</vt:lpstr>
      <vt:lpstr>Normalização: 2FN Data normalization: 2NF</vt:lpstr>
      <vt:lpstr>Normalização: 2FN Data normalization: 2NF</vt:lpstr>
      <vt:lpstr>Normalização: 3FN Data normalization: 3NF</vt:lpstr>
      <vt:lpstr>Normalização: 3FN Data normalization: 3NF</vt:lpstr>
      <vt:lpstr>Normalização Data normalization</vt:lpstr>
      <vt:lpstr>Sumário Outline</vt:lpstr>
      <vt:lpstr>Axiomas de Armstrong Armstrong’s axioms</vt:lpstr>
      <vt:lpstr>Axiomas de Armstrong: exemplos Armstrong’s axioms; examples</vt:lpstr>
      <vt:lpstr>Sumário Outline</vt:lpstr>
      <vt:lpstr>Determinação chave primária Primary key disclosure</vt:lpstr>
      <vt:lpstr>Determinação chave primária Primary key disclosure</vt:lpstr>
      <vt:lpstr>Sumário Outline</vt:lpstr>
      <vt:lpstr>Integridade de dados Data integrity</vt:lpstr>
      <vt:lpstr>Resumo Wrap up</vt:lpstr>
      <vt:lpstr>Avaliação da aula Lecture assessment</vt:lpstr>
      <vt:lpstr>Diagrama de Dependências Funcionais Functional Dependencies Diagram</vt:lpstr>
      <vt:lpstr>Diagrama de Dependências Funcionais Functional Dependencies Diagram</vt:lpstr>
      <vt:lpstr>Diagrama de Dependências Funcionais Functional Dependencies Diagram</vt:lpstr>
      <vt:lpstr>Diagrama de Dependências Funcionais Functional Dependencies Diagram</vt:lpstr>
      <vt:lpstr>Diagrama de Dependências Funcionais Functional Dependencies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Nuno Escudeiro</dc:creator>
  <cp:lastModifiedBy>Nuno Escudeiro</cp:lastModifiedBy>
  <cp:revision>200</cp:revision>
  <dcterms:created xsi:type="dcterms:W3CDTF">2021-10-02T16:35:44Z</dcterms:created>
  <dcterms:modified xsi:type="dcterms:W3CDTF">2021-10-25T12:01:57Z</dcterms:modified>
</cp:coreProperties>
</file>