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9" r:id="rId2"/>
    <p:sldId id="458" r:id="rId3"/>
    <p:sldId id="462" r:id="rId4"/>
    <p:sldId id="461" r:id="rId5"/>
    <p:sldId id="459" r:id="rId6"/>
    <p:sldId id="460" r:id="rId7"/>
    <p:sldId id="29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  <p:sldId id="4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2832F5-EA01-48E5-B403-87E193F50680}">
          <p14:sldIdLst>
            <p14:sldId id="259"/>
          </p14:sldIdLst>
        </p14:section>
        <p14:section name="Project Overview" id="{087866C3-7028-482C-8D34-6BF5363FBD75}">
          <p14:sldIdLst>
            <p14:sldId id="458"/>
            <p14:sldId id="462"/>
            <p14:sldId id="461"/>
            <p14:sldId id="459"/>
            <p14:sldId id="460"/>
            <p14:sldId id="29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6">
          <p15:clr>
            <a:srgbClr val="A4A3A4"/>
          </p15:clr>
        </p15:guide>
        <p15:guide id="3" pos="2880">
          <p15:clr>
            <a:srgbClr val="A4A3A4"/>
          </p15:clr>
        </p15:guide>
        <p15:guide id="4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6" autoAdjust="0"/>
    <p:restoredTop sz="91654" autoAdjust="0"/>
  </p:normalViewPr>
  <p:slideViewPr>
    <p:cSldViewPr>
      <p:cViewPr varScale="1">
        <p:scale>
          <a:sx n="103" d="100"/>
          <a:sy n="103" d="100"/>
        </p:scale>
        <p:origin x="1520" y="176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23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dirty="0"/>
              <a:t>TRANSACTIONS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5479" y="1524000"/>
            <a:ext cx="5219521" cy="3581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PT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12/12/21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" y="355603"/>
            <a:ext cx="7168444" cy="914400"/>
          </a:xfrm>
          <a:prstGeom prst="rect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PT" sz="3600" noProof="0" dirty="0" err="1">
                <a:solidFill>
                  <a:schemeClr val="bg1"/>
                </a:solidFill>
              </a:rPr>
              <a:t>Transactions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13"/>
          <a:srcRect b="17949"/>
          <a:stretch/>
        </p:blipFill>
        <p:spPr>
          <a:xfrm>
            <a:off x="7196668" y="355603"/>
            <a:ext cx="1947332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-68141" y="409861"/>
            <a:ext cx="7772400" cy="76199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685800"/>
            <a:ext cx="60276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800" b="1" dirty="0"/>
              <a:t>BASES DE DADOS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2971800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TRANSACTIONS</a:t>
            </a:r>
            <a:endParaRPr lang="en-GB" sz="3200" dirty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128736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Teórico-Práticas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Isolation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Levels</a:t>
            </a:r>
            <a:endParaRPr lang="pt-PT" b="1" dirty="0">
              <a:latin typeface="Arial" charset="0"/>
            </a:endParaRPr>
          </a:p>
          <a:p>
            <a:pPr lvl="1"/>
            <a:r>
              <a:rPr lang="pt-PT" sz="1400" b="1" dirty="0">
                <a:latin typeface="Arial" charset="0"/>
              </a:rPr>
              <a:t>Define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degree</a:t>
            </a:r>
            <a:r>
              <a:rPr lang="pt-PT" sz="1400" b="1" dirty="0">
                <a:latin typeface="Arial" charset="0"/>
              </a:rPr>
              <a:t> to </a:t>
            </a:r>
            <a:r>
              <a:rPr lang="pt-PT" sz="1400" b="1" dirty="0" err="1">
                <a:latin typeface="Arial" charset="0"/>
              </a:rPr>
              <a:t>which</a:t>
            </a:r>
            <a:r>
              <a:rPr lang="pt-PT" sz="1400" b="1" dirty="0">
                <a:latin typeface="Arial" charset="0"/>
              </a:rPr>
              <a:t> a </a:t>
            </a:r>
            <a:r>
              <a:rPr lang="pt-PT" sz="1400" b="1" dirty="0" err="1">
                <a:latin typeface="Arial" charset="0"/>
              </a:rPr>
              <a:t>transaction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is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isolated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from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any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other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transactions</a:t>
            </a:r>
            <a:endParaRPr lang="pt-PT" sz="1400" b="1" dirty="0">
              <a:latin typeface="Arial" charset="0"/>
            </a:endParaRPr>
          </a:p>
          <a:p>
            <a:pPr lvl="1"/>
            <a:endParaRPr lang="pt-PT" sz="1400" b="1" dirty="0">
              <a:latin typeface="Arial" charset="0"/>
            </a:endParaRPr>
          </a:p>
          <a:p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isolation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phenomena</a:t>
            </a:r>
            <a:endParaRPr lang="pt-PT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Dirty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Read</a:t>
            </a:r>
            <a:endParaRPr lang="pt-PT" sz="16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The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transaction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r>
              <a:rPr lang="pt-PT" sz="1200" b="1" dirty="0">
                <a:latin typeface="Arial" charset="0"/>
              </a:rPr>
              <a:t> data </a:t>
            </a:r>
            <a:r>
              <a:rPr lang="pt-PT" sz="1200" b="1" dirty="0" err="1">
                <a:latin typeface="Arial" charset="0"/>
              </a:rPr>
              <a:t>not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yet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commited</a:t>
            </a:r>
            <a:endParaRPr lang="pt-PT" sz="1200" b="1" dirty="0">
              <a:latin typeface="Arial" charset="0"/>
            </a:endParaRPr>
          </a:p>
          <a:p>
            <a:pPr lvl="1"/>
            <a:r>
              <a:rPr lang="pt-PT" sz="1600" b="1" dirty="0">
                <a:latin typeface="Arial" charset="0"/>
              </a:rPr>
              <a:t>Non </a:t>
            </a:r>
            <a:r>
              <a:rPr lang="pt-PT" sz="1600" b="1" dirty="0" err="1">
                <a:latin typeface="Arial" charset="0"/>
              </a:rPr>
              <a:t>Repeatable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Read</a:t>
            </a:r>
            <a:endParaRPr lang="pt-PT" sz="16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The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transaction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the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same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row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twice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and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gets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different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values</a:t>
            </a:r>
            <a:endParaRPr lang="pt-PT" sz="1200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Phantom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Read</a:t>
            </a:r>
            <a:endParaRPr lang="pt-PT" sz="16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The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transaction</a:t>
            </a:r>
            <a:r>
              <a:rPr lang="pt-PT" sz="1200" b="1" dirty="0">
                <a:latin typeface="Arial" charset="0"/>
              </a:rPr>
              <a:t> executes </a:t>
            </a:r>
            <a:r>
              <a:rPr lang="pt-PT" sz="1200" b="1" dirty="0" err="1">
                <a:latin typeface="Arial" charset="0"/>
              </a:rPr>
              <a:t>the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same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query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twice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and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gets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different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result</a:t>
            </a:r>
            <a:r>
              <a:rPr lang="pt-PT" sz="1200" b="1" dirty="0">
                <a:latin typeface="Arial" charset="0"/>
              </a:rPr>
              <a:t> sets</a:t>
            </a:r>
          </a:p>
          <a:p>
            <a:pPr lvl="2"/>
            <a:endParaRPr lang="pt-PT" sz="1200" b="1" dirty="0">
              <a:latin typeface="Arial" charset="0"/>
            </a:endParaRPr>
          </a:p>
        </p:txBody>
      </p:sp>
      <p:sp>
        <p:nvSpPr>
          <p:cNvPr id="3" name="Bolha de Pensamento: Nuvem 2">
            <a:extLst>
              <a:ext uri="{FF2B5EF4-FFF2-40B4-BE49-F238E27FC236}">
                <a16:creationId xmlns:a16="http://schemas.microsoft.com/office/drawing/2014/main" id="{3A2100C4-573D-49CF-BDD6-CA09D30AD329}"/>
              </a:ext>
            </a:extLst>
          </p:cNvPr>
          <p:cNvSpPr/>
          <p:nvPr/>
        </p:nvSpPr>
        <p:spPr>
          <a:xfrm rot="10800000" flipV="1">
            <a:off x="5486400" y="3200400"/>
            <a:ext cx="1447800" cy="914400"/>
          </a:xfrm>
          <a:prstGeom prst="cloudCallout">
            <a:avLst>
              <a:gd name="adj1" fmla="val 80628"/>
              <a:gd name="adj2" fmla="val 5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This</a:t>
            </a:r>
            <a:r>
              <a:rPr lang="pt-PT" sz="1000" dirty="0"/>
              <a:t> can </a:t>
            </a:r>
            <a:r>
              <a:rPr lang="pt-PT" sz="1000" dirty="0" err="1"/>
              <a:t>be</a:t>
            </a:r>
            <a:r>
              <a:rPr lang="pt-PT" sz="1000" dirty="0"/>
              <a:t> a </a:t>
            </a:r>
            <a:r>
              <a:rPr lang="pt-PT" sz="1000" dirty="0" err="1"/>
              <a:t>huge</a:t>
            </a:r>
            <a:r>
              <a:rPr lang="pt-PT" sz="1000" dirty="0"/>
              <a:t> </a:t>
            </a:r>
            <a:r>
              <a:rPr lang="pt-PT" sz="1000" dirty="0" err="1"/>
              <a:t>problem</a:t>
            </a:r>
            <a:endParaRPr lang="pt-PT" sz="1000" dirty="0"/>
          </a:p>
        </p:txBody>
      </p:sp>
      <p:sp>
        <p:nvSpPr>
          <p:cNvPr id="7" name="Bolha de Pensamento: Nuvem 6">
            <a:extLst>
              <a:ext uri="{FF2B5EF4-FFF2-40B4-BE49-F238E27FC236}">
                <a16:creationId xmlns:a16="http://schemas.microsoft.com/office/drawing/2014/main" id="{68FFC6C9-4FDF-4D38-94AE-36F97143AD56}"/>
              </a:ext>
            </a:extLst>
          </p:cNvPr>
          <p:cNvSpPr/>
          <p:nvPr/>
        </p:nvSpPr>
        <p:spPr>
          <a:xfrm rot="10800000" flipV="1">
            <a:off x="7086600" y="3794918"/>
            <a:ext cx="1447800" cy="914400"/>
          </a:xfrm>
          <a:prstGeom prst="cloudCallout">
            <a:avLst>
              <a:gd name="adj1" fmla="val 80628"/>
              <a:gd name="adj2" fmla="val 5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necessarily</a:t>
            </a:r>
            <a:r>
              <a:rPr lang="pt-PT" sz="1000" dirty="0"/>
              <a:t> a </a:t>
            </a:r>
            <a:r>
              <a:rPr lang="pt-PT" sz="1000" dirty="0" err="1"/>
              <a:t>problem</a:t>
            </a:r>
            <a:endParaRPr lang="pt-PT" sz="1000" dirty="0"/>
          </a:p>
        </p:txBody>
      </p:sp>
      <p:sp>
        <p:nvSpPr>
          <p:cNvPr id="9" name="Bolha de Pensamento: Nuvem 8">
            <a:extLst>
              <a:ext uri="{FF2B5EF4-FFF2-40B4-BE49-F238E27FC236}">
                <a16:creationId xmlns:a16="http://schemas.microsoft.com/office/drawing/2014/main" id="{849C313A-2F0D-4080-8DD6-CE42BAA73785}"/>
              </a:ext>
            </a:extLst>
          </p:cNvPr>
          <p:cNvSpPr/>
          <p:nvPr/>
        </p:nvSpPr>
        <p:spPr>
          <a:xfrm rot="10800000" flipV="1">
            <a:off x="7315200" y="5638800"/>
            <a:ext cx="1447800" cy="914400"/>
          </a:xfrm>
          <a:prstGeom prst="cloudCallout">
            <a:avLst>
              <a:gd name="adj1" fmla="val 51023"/>
              <a:gd name="adj2" fmla="val -7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This</a:t>
            </a:r>
            <a:r>
              <a:rPr lang="pt-PT" sz="1000" dirty="0"/>
              <a:t>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not</a:t>
            </a:r>
            <a:r>
              <a:rPr lang="pt-PT" sz="1000" dirty="0"/>
              <a:t> </a:t>
            </a:r>
            <a:r>
              <a:rPr lang="pt-PT" sz="1000" dirty="0" err="1"/>
              <a:t>necessarily</a:t>
            </a:r>
            <a:r>
              <a:rPr lang="pt-PT" sz="1000" dirty="0"/>
              <a:t> a </a:t>
            </a:r>
            <a:r>
              <a:rPr lang="pt-PT" sz="1000" dirty="0" err="1"/>
              <a:t>problem</a:t>
            </a:r>
            <a:endParaRPr lang="pt-PT" sz="1000" dirty="0"/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57280354-0B65-4FC7-853C-90499C8CBA85}"/>
              </a:ext>
            </a:extLst>
          </p:cNvPr>
          <p:cNvSpPr/>
          <p:nvPr/>
        </p:nvSpPr>
        <p:spPr>
          <a:xfrm>
            <a:off x="7181850" y="4709318"/>
            <a:ext cx="1657350" cy="914401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000" dirty="0" err="1"/>
              <a:t>Because</a:t>
            </a:r>
            <a:r>
              <a:rPr lang="pt-PT" sz="1000" dirty="0"/>
              <a:t> </a:t>
            </a:r>
            <a:r>
              <a:rPr lang="pt-PT" sz="1000" dirty="0" err="1"/>
              <a:t>the</a:t>
            </a:r>
            <a:r>
              <a:rPr lang="pt-PT" sz="1000" dirty="0"/>
              <a:t> data </a:t>
            </a:r>
            <a:r>
              <a:rPr lang="pt-PT" sz="1000" dirty="0" err="1"/>
              <a:t>is</a:t>
            </a:r>
            <a:r>
              <a:rPr lang="pt-PT" sz="1000" dirty="0"/>
              <a:t> </a:t>
            </a:r>
            <a:r>
              <a:rPr lang="pt-PT" sz="1000" dirty="0" err="1"/>
              <a:t>committed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347010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How</a:t>
            </a:r>
            <a:r>
              <a:rPr lang="pt-PT" b="1" dirty="0">
                <a:latin typeface="Arial" charset="0"/>
              </a:rPr>
              <a:t> to </a:t>
            </a:r>
            <a:r>
              <a:rPr lang="pt-PT" b="1" dirty="0" err="1">
                <a:latin typeface="Arial" charset="0"/>
              </a:rPr>
              <a:t>prevent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dirty</a:t>
            </a:r>
            <a:r>
              <a:rPr lang="pt-PT" b="1" dirty="0">
                <a:latin typeface="Arial" charset="0"/>
              </a:rPr>
              <a:t>, non </a:t>
            </a:r>
            <a:r>
              <a:rPr lang="pt-PT" b="1" dirty="0" err="1">
                <a:latin typeface="Arial" charset="0"/>
              </a:rPr>
              <a:t>repeatable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and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phantom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reads</a:t>
            </a:r>
            <a:r>
              <a:rPr lang="pt-PT" b="1" dirty="0">
                <a:latin typeface="Arial" charset="0"/>
              </a:rPr>
              <a:t>?</a:t>
            </a:r>
          </a:p>
          <a:p>
            <a:pPr lvl="1"/>
            <a:r>
              <a:rPr lang="pt-PT" sz="1600" b="1" dirty="0">
                <a:latin typeface="Arial" charset="0"/>
              </a:rPr>
              <a:t>Define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proper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isolation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level</a:t>
            </a:r>
            <a:r>
              <a:rPr lang="pt-PT" sz="1600" b="1" dirty="0">
                <a:latin typeface="Arial" charset="0"/>
              </a:rPr>
              <a:t> for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transaction</a:t>
            </a:r>
            <a:endParaRPr lang="pt-PT" sz="1600" b="1" dirty="0">
              <a:latin typeface="Arial" charset="0"/>
            </a:endParaRPr>
          </a:p>
          <a:p>
            <a:pPr lvl="1"/>
            <a:endParaRPr lang="pt-PT" sz="1400" b="1" dirty="0">
              <a:latin typeface="Arial" charset="0"/>
            </a:endParaRPr>
          </a:p>
          <a:p>
            <a:r>
              <a:rPr lang="pt-PT" b="1" dirty="0" err="1">
                <a:latin typeface="Arial" charset="0"/>
              </a:rPr>
              <a:t>Isolation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Levels</a:t>
            </a:r>
            <a:r>
              <a:rPr lang="pt-PT" b="1" dirty="0">
                <a:latin typeface="Arial" charset="0"/>
              </a:rPr>
              <a:t> </a:t>
            </a:r>
            <a:r>
              <a:rPr lang="pt-PT" sz="1400" b="1" dirty="0">
                <a:latin typeface="Arial" charset="0"/>
              </a:rPr>
              <a:t>(as </a:t>
            </a:r>
            <a:r>
              <a:rPr lang="pt-PT" sz="1400" b="1" dirty="0" err="1">
                <a:latin typeface="Arial" charset="0"/>
              </a:rPr>
              <a:t>defined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by</a:t>
            </a:r>
            <a:r>
              <a:rPr lang="pt-PT" sz="1400" b="1" dirty="0">
                <a:latin typeface="Arial" charset="0"/>
              </a:rPr>
              <a:t> ANSI/ISO SQL standard) </a:t>
            </a:r>
            <a:r>
              <a:rPr lang="pt-PT" sz="1400" b="1" dirty="0" err="1">
                <a:latin typeface="Arial" charset="0"/>
              </a:rPr>
              <a:t>ordered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by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least</a:t>
            </a:r>
            <a:r>
              <a:rPr lang="pt-PT" sz="1400" b="1" dirty="0">
                <a:latin typeface="Arial" charset="0"/>
              </a:rPr>
              <a:t> to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most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restrictive</a:t>
            </a:r>
            <a:endParaRPr lang="pt-PT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Read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Uncommitted</a:t>
            </a:r>
            <a:endParaRPr lang="pt-PT" sz="1600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Read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Committed</a:t>
            </a:r>
            <a:endParaRPr lang="pt-PT" sz="1600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Repeatable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Reads</a:t>
            </a:r>
            <a:endParaRPr lang="pt-PT" sz="1600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Serializable</a:t>
            </a:r>
            <a:endParaRPr lang="pt-PT" sz="1600" b="1" dirty="0">
              <a:latin typeface="Arial" charset="0"/>
            </a:endParaRPr>
          </a:p>
          <a:p>
            <a:pPr lvl="1"/>
            <a:endParaRPr lang="pt-PT" sz="1600" b="1" dirty="0">
              <a:latin typeface="Arial" charset="0"/>
            </a:endParaRPr>
          </a:p>
          <a:p>
            <a:r>
              <a:rPr lang="pt-PT" b="1" dirty="0" err="1">
                <a:latin typeface="Arial" charset="0"/>
              </a:rPr>
              <a:t>Default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Isolation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Level</a:t>
            </a:r>
            <a:endParaRPr lang="pt-PT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Each</a:t>
            </a:r>
            <a:r>
              <a:rPr lang="pt-PT" sz="1600" b="1" dirty="0">
                <a:latin typeface="Arial" charset="0"/>
              </a:rPr>
              <a:t> DBMS </a:t>
            </a:r>
            <a:r>
              <a:rPr lang="pt-PT" sz="1600" b="1" dirty="0" err="1">
                <a:latin typeface="Arial" charset="0"/>
              </a:rPr>
              <a:t>has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its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own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default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isolation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level</a:t>
            </a:r>
            <a:endParaRPr lang="pt-PT" sz="1600" b="1" dirty="0">
              <a:latin typeface="Arial" charset="0"/>
            </a:endParaRPr>
          </a:p>
          <a:p>
            <a:pPr lvl="1"/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transaction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isolation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level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is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configurable</a:t>
            </a:r>
            <a:r>
              <a:rPr lang="pt-PT" sz="1600" b="1" dirty="0">
                <a:latin typeface="Arial" charset="0"/>
              </a:rPr>
              <a:t> per </a:t>
            </a:r>
            <a:r>
              <a:rPr lang="pt-PT" sz="1600" b="1" dirty="0" err="1">
                <a:latin typeface="Arial" charset="0"/>
              </a:rPr>
              <a:t>transaction</a:t>
            </a:r>
            <a:endParaRPr lang="pt-PT" sz="16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3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600" b="1" dirty="0" err="1">
                <a:latin typeface="Arial" charset="0"/>
              </a:rPr>
              <a:t>Defining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isolation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level</a:t>
            </a:r>
            <a:r>
              <a:rPr lang="pt-PT" sz="1600" b="1" dirty="0">
                <a:latin typeface="Arial" charset="0"/>
              </a:rPr>
              <a:t> for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transaction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will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allow</a:t>
            </a:r>
            <a:r>
              <a:rPr lang="pt-PT" sz="1600" b="1" dirty="0">
                <a:latin typeface="Arial" charset="0"/>
              </a:rPr>
              <a:t>…</a:t>
            </a:r>
          </a:p>
          <a:p>
            <a:endParaRPr lang="pt-PT" sz="1600" b="1" dirty="0">
              <a:latin typeface="Arial" charset="0"/>
            </a:endParaRPr>
          </a:p>
          <a:p>
            <a:endParaRPr lang="pt-PT" sz="1600" b="1" dirty="0">
              <a:latin typeface="Arial" charset="0"/>
            </a:endParaRPr>
          </a:p>
          <a:p>
            <a:endParaRPr lang="pt-PT" sz="1600" b="1" dirty="0">
              <a:latin typeface="Arial" charset="0"/>
            </a:endParaRPr>
          </a:p>
          <a:p>
            <a:endParaRPr lang="pt-PT" sz="1600" b="1" dirty="0">
              <a:latin typeface="Arial" charset="0"/>
            </a:endParaRPr>
          </a:p>
          <a:p>
            <a:endParaRPr lang="pt-PT" sz="1600" b="1" dirty="0">
              <a:latin typeface="Arial" charset="0"/>
            </a:endParaRPr>
          </a:p>
          <a:p>
            <a:endParaRPr lang="pt-PT" sz="1600" b="1" dirty="0">
              <a:latin typeface="Arial" charset="0"/>
            </a:endParaRPr>
          </a:p>
          <a:p>
            <a:endParaRPr lang="pt-PT" sz="1600" b="1" dirty="0">
              <a:latin typeface="Arial" charset="0"/>
            </a:endParaRPr>
          </a:p>
          <a:p>
            <a:r>
              <a:rPr lang="pt-PT" sz="1600" b="1" dirty="0" err="1">
                <a:latin typeface="Arial" charset="0"/>
              </a:rPr>
              <a:t>How</a:t>
            </a:r>
            <a:r>
              <a:rPr lang="pt-PT" sz="1600" b="1" dirty="0">
                <a:latin typeface="Arial" charset="0"/>
              </a:rPr>
              <a:t> does </a:t>
            </a:r>
            <a:r>
              <a:rPr lang="pt-PT" sz="1600" b="1" dirty="0" err="1">
                <a:latin typeface="Arial" charset="0"/>
              </a:rPr>
              <a:t>it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work</a:t>
            </a:r>
            <a:r>
              <a:rPr lang="pt-PT" sz="1600" b="1" dirty="0">
                <a:latin typeface="Arial" charset="0"/>
              </a:rPr>
              <a:t>?</a:t>
            </a:r>
          </a:p>
          <a:p>
            <a:pPr lvl="1"/>
            <a:r>
              <a:rPr lang="pt-PT" sz="1400" b="1" dirty="0" err="1">
                <a:latin typeface="Arial" charset="0"/>
              </a:rPr>
              <a:t>Defining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isolation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level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will</a:t>
            </a:r>
            <a:r>
              <a:rPr lang="pt-PT" sz="1400" b="1" dirty="0">
                <a:latin typeface="Arial" charset="0"/>
              </a:rPr>
              <a:t> “</a:t>
            </a:r>
            <a:r>
              <a:rPr lang="pt-PT" sz="1400" b="1" dirty="0" err="1">
                <a:latin typeface="Arial" charset="0"/>
              </a:rPr>
              <a:t>instruct</a:t>
            </a:r>
            <a:r>
              <a:rPr lang="pt-PT" sz="1400" b="1" dirty="0">
                <a:latin typeface="Arial" charset="0"/>
              </a:rPr>
              <a:t>”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DBMS to </a:t>
            </a:r>
            <a:r>
              <a:rPr lang="pt-PT" sz="1400" b="1" dirty="0" err="1">
                <a:latin typeface="Arial" charset="0"/>
              </a:rPr>
              <a:t>place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locks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at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data </a:t>
            </a:r>
            <a:r>
              <a:rPr lang="pt-PT" sz="1400" b="1" dirty="0" err="1">
                <a:latin typeface="Arial" charset="0"/>
              </a:rPr>
              <a:t>used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by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the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transactions</a:t>
            </a:r>
            <a:endParaRPr lang="pt-PT" sz="1400" b="1" dirty="0">
              <a:latin typeface="Arial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67EB6FD-6579-43AD-9108-07949EC53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28600"/>
              </p:ext>
            </p:extLst>
          </p:nvPr>
        </p:nvGraphicFramePr>
        <p:xfrm>
          <a:off x="485774" y="2819400"/>
          <a:ext cx="8124824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9826">
                  <a:extLst>
                    <a:ext uri="{9D8B030D-6E8A-4147-A177-3AD203B41FA5}">
                      <a16:colId xmlns:a16="http://schemas.microsoft.com/office/drawing/2014/main" val="29175792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707049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45547748"/>
                    </a:ext>
                  </a:extLst>
                </a:gridCol>
                <a:gridCol w="1904998">
                  <a:extLst>
                    <a:ext uri="{9D8B030D-6E8A-4147-A177-3AD203B41FA5}">
                      <a16:colId xmlns:a16="http://schemas.microsoft.com/office/drawing/2014/main" val="4219118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sz="1600" dirty="0" err="1"/>
                        <a:t>Isolation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Level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/>
                        <a:t>Dirty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Reads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Non </a:t>
                      </a:r>
                      <a:r>
                        <a:rPr lang="pt-PT" sz="1600" dirty="0" err="1"/>
                        <a:t>Repeatable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Reads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 err="1"/>
                        <a:t>Phantom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Reads</a:t>
                      </a:r>
                      <a:endParaRPr lang="pt-P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23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 err="1"/>
                        <a:t>Read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Uncommitted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2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 err="1"/>
                        <a:t>Read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Committed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72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 err="1"/>
                        <a:t>Repeatable</a:t>
                      </a:r>
                      <a:r>
                        <a:rPr lang="pt-PT" sz="1600" dirty="0"/>
                        <a:t> </a:t>
                      </a:r>
                      <a:r>
                        <a:rPr lang="pt-PT" sz="1600" dirty="0" err="1"/>
                        <a:t>Read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>
                          <a:solidFill>
                            <a:srgbClr val="FF0000"/>
                          </a:solidFill>
                        </a:rPr>
                        <a:t>yes</a:t>
                      </a:r>
                      <a:endParaRPr lang="pt-P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64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 err="1"/>
                        <a:t>Serializable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rgbClr val="00B05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6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and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locks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400" b="1" dirty="0" err="1">
                <a:latin typeface="Arial" charset="0"/>
              </a:rPr>
              <a:t>Read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Uncommitted</a:t>
            </a:r>
            <a:endParaRPr lang="pt-PT" sz="1400" b="1" dirty="0">
              <a:latin typeface="Arial" charset="0"/>
            </a:endParaRPr>
          </a:p>
          <a:p>
            <a:pPr lvl="1"/>
            <a:r>
              <a:rPr lang="pt-PT" sz="1200" b="1" dirty="0" err="1">
                <a:latin typeface="Arial" charset="0"/>
              </a:rPr>
              <a:t>Allows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Dirty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>
                <a:latin typeface="Arial" charset="0"/>
              </a:rPr>
              <a:t>Non-</a:t>
            </a:r>
            <a:r>
              <a:rPr lang="pt-PT" sz="1200" b="1" dirty="0" err="1">
                <a:latin typeface="Arial" charset="0"/>
              </a:rPr>
              <a:t>Repeatable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Phantom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endParaRPr lang="pt-PT" sz="1400" b="1" dirty="0">
              <a:latin typeface="Arial" charset="0"/>
            </a:endParaRPr>
          </a:p>
        </p:txBody>
      </p:sp>
      <p:sp>
        <p:nvSpPr>
          <p:cNvPr id="7" name="Bolha de Discurso: Oval 6">
            <a:extLst>
              <a:ext uri="{FF2B5EF4-FFF2-40B4-BE49-F238E27FC236}">
                <a16:creationId xmlns:a16="http://schemas.microsoft.com/office/drawing/2014/main" id="{DF599BCC-3801-47CD-96B9-0D2BA558A212}"/>
              </a:ext>
            </a:extLst>
          </p:cNvPr>
          <p:cNvSpPr/>
          <p:nvPr/>
        </p:nvSpPr>
        <p:spPr>
          <a:xfrm>
            <a:off x="1143000" y="5334000"/>
            <a:ext cx="4800600" cy="695615"/>
          </a:xfrm>
          <a:prstGeom prst="wedgeEllipseCallout">
            <a:avLst>
              <a:gd name="adj1" fmla="val 55261"/>
              <a:gd name="adj2" fmla="val -209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This</a:t>
            </a:r>
            <a:r>
              <a:rPr lang="pt-PT" sz="1200" dirty="0"/>
              <a:t> </a:t>
            </a:r>
            <a:r>
              <a:rPr lang="pt-PT" sz="1200" dirty="0" err="1"/>
              <a:t>statement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</a:t>
            </a:r>
            <a:r>
              <a:rPr lang="pt-PT" sz="1200" dirty="0" err="1"/>
              <a:t>at</a:t>
            </a:r>
            <a:r>
              <a:rPr lang="pt-PT" sz="1200" dirty="0"/>
              <a:t> time = 2</a:t>
            </a:r>
          </a:p>
          <a:p>
            <a:pPr algn="ctr"/>
            <a:r>
              <a:rPr lang="pt-PT" sz="1200" dirty="0"/>
              <a:t>DIRTY READ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C479510-7A81-4589-8779-975E3B6F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553526"/>
              </p:ext>
            </p:extLst>
          </p:nvPr>
        </p:nvGraphicFramePr>
        <p:xfrm>
          <a:off x="371475" y="3538034"/>
          <a:ext cx="8229599" cy="1163347"/>
        </p:xfrm>
        <a:graphic>
          <a:graphicData uri="http://schemas.openxmlformats.org/drawingml/2006/table">
            <a:tbl>
              <a:tblPr/>
              <a:tblGrid>
                <a:gridCol w="517043">
                  <a:extLst>
                    <a:ext uri="{9D8B030D-6E8A-4147-A177-3AD203B41FA5}">
                      <a16:colId xmlns:a16="http://schemas.microsoft.com/office/drawing/2014/main" val="3621945736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1533023303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2442722917"/>
                    </a:ext>
                  </a:extLst>
                </a:gridCol>
              </a:tblGrid>
              <a:tr h="161576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05650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UNCOMMITTED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44428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13124"/>
                  </a:ext>
                </a:extLst>
              </a:tr>
              <a:tr h="1938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v_bal from savings_account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94480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checking_account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31114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754762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8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2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and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locks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400" b="1" dirty="0" err="1">
                <a:latin typeface="Arial" charset="0"/>
              </a:rPr>
              <a:t>Read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Committed</a:t>
            </a:r>
            <a:r>
              <a:rPr lang="pt-PT" sz="1400" b="1" dirty="0">
                <a:latin typeface="Arial" charset="0"/>
              </a:rPr>
              <a:t> / </a:t>
            </a:r>
            <a:r>
              <a:rPr lang="pt-PT" sz="1400" b="1" dirty="0" err="1">
                <a:latin typeface="Arial" charset="0"/>
              </a:rPr>
              <a:t>Repeatable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Read</a:t>
            </a:r>
            <a:r>
              <a:rPr lang="pt-PT" sz="1400" b="1" dirty="0">
                <a:latin typeface="Arial" charset="0"/>
              </a:rPr>
              <a:t> / </a:t>
            </a:r>
            <a:r>
              <a:rPr lang="pt-PT" sz="1400" b="1" dirty="0" err="1">
                <a:latin typeface="Arial" charset="0"/>
              </a:rPr>
              <a:t>Serializable</a:t>
            </a:r>
            <a:endParaRPr lang="pt-PT" sz="1400" b="1" dirty="0">
              <a:latin typeface="Arial" charset="0"/>
            </a:endParaRPr>
          </a:p>
          <a:p>
            <a:pPr lvl="1"/>
            <a:r>
              <a:rPr lang="pt-PT" sz="1200" b="1" dirty="0" err="1">
                <a:latin typeface="Arial" charset="0"/>
              </a:rPr>
              <a:t>Dirty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is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not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allowed</a:t>
            </a:r>
            <a:endParaRPr lang="pt-PT" sz="1200" b="1" dirty="0">
              <a:latin typeface="Arial" charset="0"/>
            </a:endParaRPr>
          </a:p>
          <a:p>
            <a:endParaRPr lang="pt-PT" sz="1400" b="1" dirty="0">
              <a:latin typeface="Arial" charset="0"/>
            </a:endParaRPr>
          </a:p>
        </p:txBody>
      </p:sp>
      <p:sp>
        <p:nvSpPr>
          <p:cNvPr id="7" name="Bolha de Discurso: Oval 6">
            <a:extLst>
              <a:ext uri="{FF2B5EF4-FFF2-40B4-BE49-F238E27FC236}">
                <a16:creationId xmlns:a16="http://schemas.microsoft.com/office/drawing/2014/main" id="{DF599BCC-3801-47CD-96B9-0D2BA558A212}"/>
              </a:ext>
            </a:extLst>
          </p:cNvPr>
          <p:cNvSpPr/>
          <p:nvPr/>
        </p:nvSpPr>
        <p:spPr>
          <a:xfrm>
            <a:off x="1057274" y="5024913"/>
            <a:ext cx="5572126" cy="842488"/>
          </a:xfrm>
          <a:prstGeom prst="wedgeEllipseCallout">
            <a:avLst>
              <a:gd name="adj1" fmla="val 44761"/>
              <a:gd name="adj2" fmla="val -185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This</a:t>
            </a:r>
            <a:r>
              <a:rPr lang="pt-PT" sz="1200" dirty="0"/>
              <a:t> </a:t>
            </a:r>
            <a:r>
              <a:rPr lang="pt-PT" sz="1200" dirty="0" err="1"/>
              <a:t>statement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only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</a:t>
            </a:r>
            <a:r>
              <a:rPr lang="pt-PT" sz="1200" dirty="0" err="1"/>
              <a:t>at</a:t>
            </a:r>
            <a:r>
              <a:rPr lang="pt-PT" sz="1200" dirty="0"/>
              <a:t> time = 6 </a:t>
            </a:r>
            <a:r>
              <a:rPr lang="pt-PT" sz="1200" dirty="0" err="1"/>
              <a:t>because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DBMS </a:t>
            </a:r>
            <a:r>
              <a:rPr lang="pt-PT" sz="1200" dirty="0" err="1"/>
              <a:t>placed</a:t>
            </a:r>
            <a:r>
              <a:rPr lang="pt-PT" sz="1200" dirty="0"/>
              <a:t> a </a:t>
            </a:r>
            <a:r>
              <a:rPr lang="pt-PT" sz="1200" dirty="0" err="1"/>
              <a:t>lock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row</a:t>
            </a:r>
            <a:r>
              <a:rPr lang="pt-PT" sz="1200" dirty="0"/>
              <a:t> [</a:t>
            </a:r>
            <a:r>
              <a:rPr lang="pt-PT" sz="1200" dirty="0" err="1"/>
              <a:t>account</a:t>
            </a:r>
            <a:r>
              <a:rPr lang="pt-PT" sz="1200" dirty="0"/>
              <a:t> = 3209]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CE4FDD8-DCAA-4FBE-9376-B924F010B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90577"/>
              </p:ext>
            </p:extLst>
          </p:nvPr>
        </p:nvGraphicFramePr>
        <p:xfrm>
          <a:off x="371475" y="3200400"/>
          <a:ext cx="8229599" cy="1324923"/>
        </p:xfrm>
        <a:graphic>
          <a:graphicData uri="http://schemas.openxmlformats.org/drawingml/2006/table">
            <a:tbl>
              <a:tblPr/>
              <a:tblGrid>
                <a:gridCol w="517043">
                  <a:extLst>
                    <a:ext uri="{9D8B030D-6E8A-4147-A177-3AD203B41FA5}">
                      <a16:colId xmlns:a16="http://schemas.microsoft.com/office/drawing/2014/main" val="1217511103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136927777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4067122501"/>
                    </a:ext>
                  </a:extLst>
                </a:gridCol>
              </a:tblGrid>
              <a:tr h="161576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1873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69037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781975"/>
                  </a:ext>
                </a:extLst>
              </a:tr>
              <a:tr h="1938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v_bal from savings_account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438141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670394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55668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494938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v_bal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from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savings_account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6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13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ha de Discurso: Oval 3">
            <a:extLst>
              <a:ext uri="{FF2B5EF4-FFF2-40B4-BE49-F238E27FC236}">
                <a16:creationId xmlns:a16="http://schemas.microsoft.com/office/drawing/2014/main" id="{A17301F3-8B7C-4B3A-96CA-904E00BB5802}"/>
              </a:ext>
            </a:extLst>
          </p:cNvPr>
          <p:cNvSpPr/>
          <p:nvPr/>
        </p:nvSpPr>
        <p:spPr>
          <a:xfrm>
            <a:off x="2590800" y="6056376"/>
            <a:ext cx="914400" cy="612648"/>
          </a:xfrm>
          <a:prstGeom prst="wedgeEllipseCallout">
            <a:avLst>
              <a:gd name="adj1" fmla="val 487500"/>
              <a:gd name="adj2" fmla="val -113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9FD415D4-BF57-407A-83F2-8754F7B9BC11}"/>
              </a:ext>
            </a:extLst>
          </p:cNvPr>
          <p:cNvSpPr/>
          <p:nvPr/>
        </p:nvSpPr>
        <p:spPr>
          <a:xfrm>
            <a:off x="419100" y="6019800"/>
            <a:ext cx="6438900" cy="685800"/>
          </a:xfrm>
          <a:prstGeom prst="wedgeEllipseCallout">
            <a:avLst>
              <a:gd name="adj1" fmla="val 60919"/>
              <a:gd name="adj2" fmla="val -24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These</a:t>
            </a:r>
            <a:r>
              <a:rPr lang="pt-PT" sz="1200" dirty="0"/>
              <a:t> 2 </a:t>
            </a:r>
            <a:r>
              <a:rPr lang="pt-PT" sz="1200" dirty="0" err="1"/>
              <a:t>statements</a:t>
            </a:r>
            <a:r>
              <a:rPr lang="pt-PT" sz="1200" dirty="0"/>
              <a:t> </a:t>
            </a:r>
            <a:r>
              <a:rPr lang="pt-PT" sz="1200" dirty="0" err="1"/>
              <a:t>select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</a:t>
            </a:r>
            <a:r>
              <a:rPr lang="pt-PT" sz="1200" dirty="0" err="1"/>
              <a:t>row</a:t>
            </a:r>
            <a:r>
              <a:rPr lang="pt-PT" sz="1200" dirty="0"/>
              <a:t> </a:t>
            </a:r>
            <a:r>
              <a:rPr lang="pt-PT" sz="1200" dirty="0" err="1"/>
              <a:t>but</a:t>
            </a:r>
            <a:r>
              <a:rPr lang="pt-PT" sz="1200" dirty="0"/>
              <a:t> </a:t>
            </a:r>
            <a:r>
              <a:rPr lang="pt-PT" sz="1200" dirty="0" err="1"/>
              <a:t>get</a:t>
            </a:r>
            <a:r>
              <a:rPr lang="pt-PT" sz="1200" dirty="0"/>
              <a:t> 2 </a:t>
            </a:r>
            <a:r>
              <a:rPr lang="pt-PT" sz="1200" dirty="0" err="1"/>
              <a:t>different</a:t>
            </a:r>
            <a:r>
              <a:rPr lang="pt-PT" sz="1200" dirty="0"/>
              <a:t> </a:t>
            </a:r>
            <a:r>
              <a:rPr lang="pt-PT" sz="1200" dirty="0" err="1"/>
              <a:t>values</a:t>
            </a:r>
            <a:endParaRPr lang="pt-PT" sz="1200" dirty="0"/>
          </a:p>
          <a:p>
            <a:pPr algn="ctr"/>
            <a:r>
              <a:rPr lang="pt-PT" sz="1200" dirty="0"/>
              <a:t>NON-REPEATABLE READ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and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locks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400" b="1" dirty="0" err="1">
                <a:latin typeface="Arial" charset="0"/>
              </a:rPr>
              <a:t>Read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Committed</a:t>
            </a:r>
            <a:endParaRPr lang="pt-PT" sz="1400" b="1" dirty="0">
              <a:latin typeface="Arial" charset="0"/>
            </a:endParaRPr>
          </a:p>
          <a:p>
            <a:pPr lvl="1"/>
            <a:r>
              <a:rPr lang="pt-PT" sz="1200" b="1" dirty="0" err="1">
                <a:latin typeface="Arial" charset="0"/>
              </a:rPr>
              <a:t>Allows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>
                <a:latin typeface="Arial" charset="0"/>
              </a:rPr>
              <a:t>Non-</a:t>
            </a:r>
            <a:r>
              <a:rPr lang="pt-PT" sz="1200" b="1" dirty="0" err="1">
                <a:latin typeface="Arial" charset="0"/>
              </a:rPr>
              <a:t>Repeatable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Phantom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endParaRPr lang="pt-PT" sz="1400" b="1" dirty="0">
              <a:latin typeface="Arial" charset="0"/>
            </a:endParaRPr>
          </a:p>
        </p:txBody>
      </p:sp>
      <p:sp>
        <p:nvSpPr>
          <p:cNvPr id="7" name="Bolha de Discurso: Oval 6">
            <a:extLst>
              <a:ext uri="{FF2B5EF4-FFF2-40B4-BE49-F238E27FC236}">
                <a16:creationId xmlns:a16="http://schemas.microsoft.com/office/drawing/2014/main" id="{DF599BCC-3801-47CD-96B9-0D2BA558A212}"/>
              </a:ext>
            </a:extLst>
          </p:cNvPr>
          <p:cNvSpPr/>
          <p:nvPr/>
        </p:nvSpPr>
        <p:spPr>
          <a:xfrm>
            <a:off x="3200400" y="2015281"/>
            <a:ext cx="4800600" cy="596934"/>
          </a:xfrm>
          <a:prstGeom prst="wedgeEllipseCallout">
            <a:avLst>
              <a:gd name="adj1" fmla="val 36611"/>
              <a:gd name="adj2" fmla="val 271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This</a:t>
            </a:r>
            <a:r>
              <a:rPr lang="pt-PT" sz="1200" dirty="0"/>
              <a:t> </a:t>
            </a:r>
            <a:r>
              <a:rPr lang="pt-PT" sz="1200" dirty="0" err="1"/>
              <a:t>statement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</a:t>
            </a:r>
            <a:r>
              <a:rPr lang="pt-PT" sz="1200" dirty="0" err="1"/>
              <a:t>at</a:t>
            </a:r>
            <a:r>
              <a:rPr lang="pt-PT" sz="1200" dirty="0"/>
              <a:t> time = 6</a:t>
            </a:r>
          </a:p>
          <a:p>
            <a:pPr algn="ctr"/>
            <a:r>
              <a:rPr lang="pt-PT" sz="1200" dirty="0"/>
              <a:t>NO DIRTY READS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BE8B34-8F21-4F60-AAFF-944EF393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62194"/>
              </p:ext>
            </p:extLst>
          </p:nvPr>
        </p:nvGraphicFramePr>
        <p:xfrm>
          <a:off x="419100" y="3352800"/>
          <a:ext cx="8229601" cy="2326694"/>
        </p:xfrm>
        <a:graphic>
          <a:graphicData uri="http://schemas.openxmlformats.org/drawingml/2006/table">
            <a:tbl>
              <a:tblPr/>
              <a:tblGrid>
                <a:gridCol w="517043">
                  <a:extLst>
                    <a:ext uri="{9D8B030D-6E8A-4147-A177-3AD203B41FA5}">
                      <a16:colId xmlns:a16="http://schemas.microsoft.com/office/drawing/2014/main" val="892343280"/>
                    </a:ext>
                  </a:extLst>
                </a:gridCol>
                <a:gridCol w="3856279">
                  <a:extLst>
                    <a:ext uri="{9D8B030D-6E8A-4147-A177-3AD203B41FA5}">
                      <a16:colId xmlns:a16="http://schemas.microsoft.com/office/drawing/2014/main" val="127799069"/>
                    </a:ext>
                  </a:extLst>
                </a:gridCol>
                <a:gridCol w="3856279">
                  <a:extLst>
                    <a:ext uri="{9D8B030D-6E8A-4147-A177-3AD203B41FA5}">
                      <a16:colId xmlns:a16="http://schemas.microsoft.com/office/drawing/2014/main" val="544020722"/>
                    </a:ext>
                  </a:extLst>
                </a:gridCol>
              </a:tblGrid>
              <a:tr h="161576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385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39333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57795"/>
                  </a:ext>
                </a:extLst>
              </a:tr>
              <a:tr h="1938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v_bal from savings_account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62702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9538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67057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95809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v_bal from savings_account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95224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06717"/>
                  </a:ext>
                </a:extLst>
              </a:tr>
              <a:tr h="1938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321448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67450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2239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008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v_bal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from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savings_account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49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ha de Discurso: Oval 3">
            <a:extLst>
              <a:ext uri="{FF2B5EF4-FFF2-40B4-BE49-F238E27FC236}">
                <a16:creationId xmlns:a16="http://schemas.microsoft.com/office/drawing/2014/main" id="{A17301F3-8B7C-4B3A-96CA-904E00BB5802}"/>
              </a:ext>
            </a:extLst>
          </p:cNvPr>
          <p:cNvSpPr/>
          <p:nvPr/>
        </p:nvSpPr>
        <p:spPr>
          <a:xfrm>
            <a:off x="2590800" y="6056376"/>
            <a:ext cx="914400" cy="612648"/>
          </a:xfrm>
          <a:prstGeom prst="wedgeEllipseCallout">
            <a:avLst>
              <a:gd name="adj1" fmla="val 487500"/>
              <a:gd name="adj2" fmla="val -113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9FD415D4-BF57-407A-83F2-8754F7B9BC11}"/>
              </a:ext>
            </a:extLst>
          </p:cNvPr>
          <p:cNvSpPr/>
          <p:nvPr/>
        </p:nvSpPr>
        <p:spPr>
          <a:xfrm>
            <a:off x="419100" y="6019800"/>
            <a:ext cx="6438900" cy="685800"/>
          </a:xfrm>
          <a:prstGeom prst="wedgeEllipseCallout">
            <a:avLst>
              <a:gd name="adj1" fmla="val 60919"/>
              <a:gd name="adj2" fmla="val -2453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These</a:t>
            </a:r>
            <a:r>
              <a:rPr lang="pt-PT" sz="1200" dirty="0"/>
              <a:t> 2 </a:t>
            </a:r>
            <a:r>
              <a:rPr lang="pt-PT" sz="1200" dirty="0" err="1"/>
              <a:t>statements</a:t>
            </a:r>
            <a:r>
              <a:rPr lang="pt-PT" sz="1200" dirty="0"/>
              <a:t> </a:t>
            </a:r>
            <a:r>
              <a:rPr lang="pt-PT" sz="1200" dirty="0" err="1"/>
              <a:t>select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</a:t>
            </a:r>
            <a:r>
              <a:rPr lang="pt-PT" sz="1200" dirty="0" err="1"/>
              <a:t>row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get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2 </a:t>
            </a:r>
            <a:r>
              <a:rPr lang="pt-PT" sz="1200" dirty="0" err="1"/>
              <a:t>values</a:t>
            </a:r>
            <a:endParaRPr lang="pt-PT" sz="1200" dirty="0"/>
          </a:p>
          <a:p>
            <a:pPr algn="ctr"/>
            <a:r>
              <a:rPr lang="pt-PT" sz="1200" dirty="0"/>
              <a:t>REPEATABLE READ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and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locks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400" b="1" dirty="0" err="1">
                <a:latin typeface="Arial" charset="0"/>
              </a:rPr>
              <a:t>Repeatable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Read</a:t>
            </a:r>
            <a:endParaRPr lang="pt-PT" sz="1400" b="1" dirty="0">
              <a:latin typeface="Arial" charset="0"/>
            </a:endParaRPr>
          </a:p>
          <a:p>
            <a:pPr lvl="1"/>
            <a:r>
              <a:rPr lang="pt-PT" sz="1200" b="1" dirty="0" err="1">
                <a:latin typeface="Arial" charset="0"/>
              </a:rPr>
              <a:t>Allows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Phantom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endParaRPr lang="pt-PT" sz="1400" b="1" dirty="0">
              <a:latin typeface="Arial" charset="0"/>
            </a:endParaRPr>
          </a:p>
        </p:txBody>
      </p:sp>
      <p:sp>
        <p:nvSpPr>
          <p:cNvPr id="7" name="Bolha de Discurso: Oval 6">
            <a:extLst>
              <a:ext uri="{FF2B5EF4-FFF2-40B4-BE49-F238E27FC236}">
                <a16:creationId xmlns:a16="http://schemas.microsoft.com/office/drawing/2014/main" id="{DF599BCC-3801-47CD-96B9-0D2BA558A212}"/>
              </a:ext>
            </a:extLst>
          </p:cNvPr>
          <p:cNvSpPr/>
          <p:nvPr/>
        </p:nvSpPr>
        <p:spPr>
          <a:xfrm>
            <a:off x="3200400" y="2015281"/>
            <a:ext cx="4800600" cy="596934"/>
          </a:xfrm>
          <a:prstGeom prst="wedgeEllipseCallout">
            <a:avLst>
              <a:gd name="adj1" fmla="val 36611"/>
              <a:gd name="adj2" fmla="val 271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This</a:t>
            </a:r>
            <a:r>
              <a:rPr lang="pt-PT" sz="1200" dirty="0"/>
              <a:t> </a:t>
            </a:r>
            <a:r>
              <a:rPr lang="pt-PT" sz="1200" dirty="0" err="1"/>
              <a:t>statement</a:t>
            </a:r>
            <a:r>
              <a:rPr lang="pt-PT" sz="1200" dirty="0"/>
              <a:t> </a:t>
            </a:r>
            <a:r>
              <a:rPr lang="pt-PT" sz="1200" dirty="0" err="1"/>
              <a:t>is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</a:t>
            </a:r>
            <a:r>
              <a:rPr lang="pt-PT" sz="1200" dirty="0" err="1"/>
              <a:t>at</a:t>
            </a:r>
            <a:r>
              <a:rPr lang="pt-PT" sz="1200" dirty="0"/>
              <a:t> time = 6</a:t>
            </a:r>
          </a:p>
          <a:p>
            <a:pPr algn="ctr"/>
            <a:r>
              <a:rPr lang="pt-PT" sz="1200" dirty="0"/>
              <a:t>NO DIRTY READS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DABE8B34-8F21-4F60-AAFF-944EF3935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157594"/>
              </p:ext>
            </p:extLst>
          </p:nvPr>
        </p:nvGraphicFramePr>
        <p:xfrm>
          <a:off x="419100" y="3352800"/>
          <a:ext cx="8229601" cy="2326694"/>
        </p:xfrm>
        <a:graphic>
          <a:graphicData uri="http://schemas.openxmlformats.org/drawingml/2006/table">
            <a:tbl>
              <a:tblPr/>
              <a:tblGrid>
                <a:gridCol w="517043">
                  <a:extLst>
                    <a:ext uri="{9D8B030D-6E8A-4147-A177-3AD203B41FA5}">
                      <a16:colId xmlns:a16="http://schemas.microsoft.com/office/drawing/2014/main" val="892343280"/>
                    </a:ext>
                  </a:extLst>
                </a:gridCol>
                <a:gridCol w="3856279">
                  <a:extLst>
                    <a:ext uri="{9D8B030D-6E8A-4147-A177-3AD203B41FA5}">
                      <a16:colId xmlns:a16="http://schemas.microsoft.com/office/drawing/2014/main" val="127799069"/>
                    </a:ext>
                  </a:extLst>
                </a:gridCol>
                <a:gridCol w="3856279">
                  <a:extLst>
                    <a:ext uri="{9D8B030D-6E8A-4147-A177-3AD203B41FA5}">
                      <a16:colId xmlns:a16="http://schemas.microsoft.com/office/drawing/2014/main" val="544020722"/>
                    </a:ext>
                  </a:extLst>
                </a:gridCol>
              </a:tblGrid>
              <a:tr h="161576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81385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REPEATABLE READ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39333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57795"/>
                  </a:ext>
                </a:extLst>
              </a:tr>
              <a:tr h="1938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E7E6E6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v_bal from savings_account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262702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checking_account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9538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267057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95809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v_bal from savings_account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95224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206717"/>
                  </a:ext>
                </a:extLst>
              </a:tr>
              <a:tr h="193891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321448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67450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22239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008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balance into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v_bal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from </a:t>
                      </a:r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savings_account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where account = 3209;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49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ha de Discurso: Oval 3">
            <a:extLst>
              <a:ext uri="{FF2B5EF4-FFF2-40B4-BE49-F238E27FC236}">
                <a16:creationId xmlns:a16="http://schemas.microsoft.com/office/drawing/2014/main" id="{A17301F3-8B7C-4B3A-96CA-904E00BB5802}"/>
              </a:ext>
            </a:extLst>
          </p:cNvPr>
          <p:cNvSpPr/>
          <p:nvPr/>
        </p:nvSpPr>
        <p:spPr>
          <a:xfrm>
            <a:off x="2590800" y="6056376"/>
            <a:ext cx="914400" cy="612648"/>
          </a:xfrm>
          <a:prstGeom prst="wedgeEllipseCallout">
            <a:avLst>
              <a:gd name="adj1" fmla="val 231250"/>
              <a:gd name="adj2" fmla="val -201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9FD415D4-BF57-407A-83F2-8754F7B9BC11}"/>
              </a:ext>
            </a:extLst>
          </p:cNvPr>
          <p:cNvSpPr/>
          <p:nvPr/>
        </p:nvSpPr>
        <p:spPr>
          <a:xfrm>
            <a:off x="419100" y="6019800"/>
            <a:ext cx="6438900" cy="685800"/>
          </a:xfrm>
          <a:prstGeom prst="wedgeEllipseCallout">
            <a:avLst>
              <a:gd name="adj1" fmla="val 19351"/>
              <a:gd name="adj2" fmla="val -29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These</a:t>
            </a:r>
            <a:r>
              <a:rPr lang="pt-PT" sz="1200" dirty="0"/>
              <a:t> 2 </a:t>
            </a:r>
            <a:r>
              <a:rPr lang="pt-PT" sz="1200" dirty="0" err="1"/>
              <a:t>statements</a:t>
            </a:r>
            <a:r>
              <a:rPr lang="pt-PT" sz="1200" dirty="0"/>
              <a:t> are </a:t>
            </a:r>
            <a:r>
              <a:rPr lang="pt-PT" sz="1200" dirty="0" err="1"/>
              <a:t>equal</a:t>
            </a:r>
            <a:r>
              <a:rPr lang="pt-PT" sz="1200" dirty="0"/>
              <a:t> </a:t>
            </a:r>
            <a:r>
              <a:rPr lang="pt-PT" sz="1200" dirty="0" err="1"/>
              <a:t>but</a:t>
            </a:r>
            <a:r>
              <a:rPr lang="pt-PT" sz="1200" dirty="0"/>
              <a:t> </a:t>
            </a:r>
            <a:r>
              <a:rPr lang="pt-PT" sz="1200" dirty="0" err="1"/>
              <a:t>get</a:t>
            </a:r>
            <a:r>
              <a:rPr lang="pt-PT" sz="1200" dirty="0"/>
              <a:t> </a:t>
            </a:r>
            <a:r>
              <a:rPr lang="pt-PT" sz="1200" dirty="0" err="1"/>
              <a:t>different</a:t>
            </a:r>
            <a:r>
              <a:rPr lang="pt-PT" sz="1200" dirty="0"/>
              <a:t> </a:t>
            </a:r>
            <a:r>
              <a:rPr lang="pt-PT" sz="1200" dirty="0" err="1"/>
              <a:t>datasets</a:t>
            </a:r>
            <a:endParaRPr lang="pt-PT" sz="1200" dirty="0"/>
          </a:p>
          <a:p>
            <a:pPr algn="ctr"/>
            <a:r>
              <a:rPr lang="pt-PT" sz="1200" dirty="0"/>
              <a:t>PHANTOM READ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and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locks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400" b="1" dirty="0" err="1">
                <a:latin typeface="Arial" charset="0"/>
              </a:rPr>
              <a:t>Repeatable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Read</a:t>
            </a:r>
            <a:endParaRPr lang="pt-PT" sz="1400" b="1" dirty="0">
              <a:latin typeface="Arial" charset="0"/>
            </a:endParaRPr>
          </a:p>
          <a:p>
            <a:pPr lvl="1"/>
            <a:r>
              <a:rPr lang="pt-PT" sz="1200" b="1" dirty="0" err="1">
                <a:latin typeface="Arial" charset="0"/>
              </a:rPr>
              <a:t>Allows</a:t>
            </a:r>
            <a:endParaRPr lang="pt-PT" sz="1200" b="1" dirty="0">
              <a:latin typeface="Arial" charset="0"/>
            </a:endParaRPr>
          </a:p>
          <a:p>
            <a:pPr lvl="2"/>
            <a:r>
              <a:rPr lang="pt-PT" sz="1200" b="1" dirty="0" err="1">
                <a:latin typeface="Arial" charset="0"/>
              </a:rPr>
              <a:t>Phantom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endParaRPr lang="pt-PT" sz="1200" b="1" dirty="0">
              <a:latin typeface="Arial" charset="0"/>
            </a:endParaRPr>
          </a:p>
          <a:p>
            <a:endParaRPr lang="pt-PT" sz="1400" b="1" dirty="0">
              <a:latin typeface="Arial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FF69C8-69AE-44BB-884E-3B411752A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206"/>
              </p:ext>
            </p:extLst>
          </p:nvPr>
        </p:nvGraphicFramePr>
        <p:xfrm>
          <a:off x="457200" y="3145344"/>
          <a:ext cx="8229599" cy="1938912"/>
        </p:xfrm>
        <a:graphic>
          <a:graphicData uri="http://schemas.openxmlformats.org/drawingml/2006/table">
            <a:tbl>
              <a:tblPr/>
              <a:tblGrid>
                <a:gridCol w="517043">
                  <a:extLst>
                    <a:ext uri="{9D8B030D-6E8A-4147-A177-3AD203B41FA5}">
                      <a16:colId xmlns:a16="http://schemas.microsoft.com/office/drawing/2014/main" val="889714707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976820779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782860571"/>
                    </a:ext>
                  </a:extLst>
                </a:gridCol>
              </a:tblGrid>
              <a:tr h="161576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31255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REPEATABLE READ 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251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128585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1" i="0" u="none" strike="noStrike">
                        <a:solidFill>
                          <a:srgbClr val="E7E6E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519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3464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1204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* from journal;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22541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3147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560662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68807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3650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pt-PT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pt-PT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pt-PT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r>
                        <a:rPr lang="pt-PT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91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9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lha de Discurso: Oval 3">
            <a:extLst>
              <a:ext uri="{FF2B5EF4-FFF2-40B4-BE49-F238E27FC236}">
                <a16:creationId xmlns:a16="http://schemas.microsoft.com/office/drawing/2014/main" id="{A17301F3-8B7C-4B3A-96CA-904E00BB5802}"/>
              </a:ext>
            </a:extLst>
          </p:cNvPr>
          <p:cNvSpPr/>
          <p:nvPr/>
        </p:nvSpPr>
        <p:spPr>
          <a:xfrm>
            <a:off x="2590800" y="6056376"/>
            <a:ext cx="914400" cy="612648"/>
          </a:xfrm>
          <a:prstGeom prst="wedgeEllipseCallout">
            <a:avLst>
              <a:gd name="adj1" fmla="val 231250"/>
              <a:gd name="adj2" fmla="val -201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9FD415D4-BF57-407A-83F2-8754F7B9BC11}"/>
              </a:ext>
            </a:extLst>
          </p:cNvPr>
          <p:cNvSpPr/>
          <p:nvPr/>
        </p:nvSpPr>
        <p:spPr>
          <a:xfrm>
            <a:off x="419100" y="6019800"/>
            <a:ext cx="6438900" cy="685800"/>
          </a:xfrm>
          <a:prstGeom prst="wedgeEllipseCallout">
            <a:avLst>
              <a:gd name="adj1" fmla="val 19351"/>
              <a:gd name="adj2" fmla="val -291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These</a:t>
            </a:r>
            <a:r>
              <a:rPr lang="pt-PT" sz="1200" dirty="0"/>
              <a:t> 2 </a:t>
            </a:r>
            <a:r>
              <a:rPr lang="pt-PT" sz="1200" dirty="0" err="1"/>
              <a:t>statements</a:t>
            </a:r>
            <a:r>
              <a:rPr lang="pt-PT" sz="1200" dirty="0"/>
              <a:t> are </a:t>
            </a:r>
            <a:r>
              <a:rPr lang="pt-PT" sz="1200" dirty="0" err="1"/>
              <a:t>equal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get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same</a:t>
            </a:r>
            <a:r>
              <a:rPr lang="pt-PT" sz="1200" dirty="0"/>
              <a:t> </a:t>
            </a:r>
            <a:r>
              <a:rPr lang="pt-PT" sz="1200" dirty="0" err="1"/>
              <a:t>datasets</a:t>
            </a:r>
            <a:endParaRPr lang="pt-PT" sz="12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Isolation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Levels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and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locks</a:t>
            </a:r>
            <a:endParaRPr lang="pt-PT" dirty="0">
              <a:latin typeface="Garamond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400" b="1" dirty="0" err="1">
                <a:latin typeface="Arial" charset="0"/>
              </a:rPr>
              <a:t>Serializable</a:t>
            </a:r>
            <a:endParaRPr lang="pt-PT" sz="1400" b="1" dirty="0">
              <a:latin typeface="Arial" charset="0"/>
            </a:endParaRPr>
          </a:p>
          <a:p>
            <a:pPr lvl="1"/>
            <a:r>
              <a:rPr lang="pt-PT" sz="1200" b="1" dirty="0" err="1">
                <a:latin typeface="Arial" charset="0"/>
              </a:rPr>
              <a:t>The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most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restrictive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isolation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level</a:t>
            </a:r>
            <a:r>
              <a:rPr lang="pt-PT" sz="1200" b="1" dirty="0">
                <a:latin typeface="Arial" charset="0"/>
              </a:rPr>
              <a:t> (no </a:t>
            </a:r>
            <a:r>
              <a:rPr lang="pt-PT" sz="1200" b="1" dirty="0" err="1">
                <a:latin typeface="Arial" charset="0"/>
              </a:rPr>
              <a:t>dirty</a:t>
            </a:r>
            <a:r>
              <a:rPr lang="pt-PT" sz="1200" b="1" dirty="0">
                <a:latin typeface="Arial" charset="0"/>
              </a:rPr>
              <a:t>, non-</a:t>
            </a:r>
            <a:r>
              <a:rPr lang="pt-PT" sz="1200" b="1" dirty="0" err="1">
                <a:latin typeface="Arial" charset="0"/>
              </a:rPr>
              <a:t>repeatable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or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phantom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reads</a:t>
            </a:r>
            <a:r>
              <a:rPr lang="pt-PT" sz="1200" b="1" dirty="0">
                <a:latin typeface="Arial" charset="0"/>
              </a:rPr>
              <a:t>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FF69C8-69AE-44BB-884E-3B411752A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6362"/>
              </p:ext>
            </p:extLst>
          </p:nvPr>
        </p:nvGraphicFramePr>
        <p:xfrm>
          <a:off x="457200" y="3145344"/>
          <a:ext cx="8229599" cy="1938912"/>
        </p:xfrm>
        <a:graphic>
          <a:graphicData uri="http://schemas.openxmlformats.org/drawingml/2006/table">
            <a:tbl>
              <a:tblPr/>
              <a:tblGrid>
                <a:gridCol w="517043">
                  <a:extLst>
                    <a:ext uri="{9D8B030D-6E8A-4147-A177-3AD203B41FA5}">
                      <a16:colId xmlns:a16="http://schemas.microsoft.com/office/drawing/2014/main" val="889714707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976820779"/>
                    </a:ext>
                  </a:extLst>
                </a:gridCol>
                <a:gridCol w="3856278">
                  <a:extLst>
                    <a:ext uri="{9D8B030D-6E8A-4147-A177-3AD203B41FA5}">
                      <a16:colId xmlns:a16="http://schemas.microsoft.com/office/drawing/2014/main" val="782860571"/>
                    </a:ext>
                  </a:extLst>
                </a:gridCol>
              </a:tblGrid>
              <a:tr h="161576"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131255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 COMMITTED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SERIALIZABLE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7251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128585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1" i="0" u="none" strike="noStrike">
                        <a:solidFill>
                          <a:srgbClr val="E7E6E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519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43464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1204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 * from journal;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225416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savings_account set balance = balance - 500 where account = 3209;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431479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checking_account set balance = balance + 500 where account = 3208;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560662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insert into journal values (journal_seq.nextval, ‘1B’, 3209, 3208, 500);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068807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commit;</a:t>
                      </a: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13650"/>
                  </a:ext>
                </a:extLst>
              </a:tr>
              <a:tr h="161576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79" marR="8079" marT="80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PT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79" marR="8079" marT="807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PT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select</a:t>
                      </a:r>
                      <a:r>
                        <a:rPr lang="pt-PT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* </a:t>
                      </a:r>
                      <a:r>
                        <a:rPr lang="pt-PT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  <a:r>
                        <a:rPr lang="pt-PT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PT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journal</a:t>
                      </a:r>
                      <a:r>
                        <a:rPr lang="pt-PT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;</a:t>
                      </a:r>
                    </a:p>
                  </a:txBody>
                  <a:tcPr marL="8079" marR="8079" marT="80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91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34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>
                <a:latin typeface="Garamond" charset="0"/>
              </a:rPr>
              <a:t>Basic </a:t>
            </a:r>
            <a:r>
              <a:rPr lang="pt-PT" dirty="0" err="1">
                <a:latin typeface="Garamond" charset="0"/>
              </a:rPr>
              <a:t>concepts</a:t>
            </a:r>
            <a:r>
              <a:rPr lang="pt-PT" dirty="0">
                <a:latin typeface="Garamond" charset="0"/>
              </a:rPr>
              <a:t> (</a:t>
            </a:r>
            <a:r>
              <a:rPr lang="pt-PT" dirty="0" err="1">
                <a:latin typeface="Garamond" charset="0"/>
              </a:rPr>
              <a:t>recall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from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theoretical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class</a:t>
            </a:r>
            <a:r>
              <a:rPr lang="pt-PT" dirty="0">
                <a:latin typeface="Garamond" charset="0"/>
              </a:rPr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eaLnBrk="1" hangingPunct="1"/>
            <a:r>
              <a:rPr lang="pt-PT" b="1" dirty="0">
                <a:latin typeface="Arial" charset="0"/>
              </a:rPr>
              <a:t>Logical </a:t>
            </a:r>
            <a:r>
              <a:rPr lang="pt-PT" b="1" dirty="0" err="1">
                <a:latin typeface="Arial" charset="0"/>
              </a:rPr>
              <a:t>unit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work</a:t>
            </a:r>
            <a:r>
              <a:rPr lang="pt-PT" b="1" dirty="0">
                <a:latin typeface="Arial" charset="0"/>
              </a:rPr>
              <a:t> in a </a:t>
            </a:r>
            <a:r>
              <a:rPr lang="pt-PT" b="1" dirty="0" err="1">
                <a:latin typeface="Arial" charset="0"/>
              </a:rPr>
              <a:t>database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language</a:t>
            </a:r>
            <a:endParaRPr lang="pt-PT" b="1" dirty="0">
              <a:latin typeface="Arial" charset="0"/>
            </a:endParaRPr>
          </a:p>
          <a:p>
            <a:pPr lvl="1"/>
            <a:r>
              <a:rPr lang="pt-PT" b="1" dirty="0" err="1">
                <a:latin typeface="Arial" charset="0"/>
              </a:rPr>
              <a:t>May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be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composed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by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several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instructions</a:t>
            </a:r>
            <a:endParaRPr lang="pt-PT" b="1" dirty="0">
              <a:latin typeface="Arial" charset="0"/>
            </a:endParaRPr>
          </a:p>
          <a:p>
            <a:pPr lvl="1"/>
            <a:r>
              <a:rPr lang="pt-PT" b="1" dirty="0" err="1">
                <a:latin typeface="Arial" charset="0"/>
              </a:rPr>
              <a:t>All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instructions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may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either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succeed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fail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together</a:t>
            </a:r>
            <a:endParaRPr lang="pt-PT" b="1" dirty="0">
              <a:latin typeface="Arial" charset="0"/>
            </a:endParaRPr>
          </a:p>
          <a:p>
            <a:pPr lvl="1"/>
            <a:r>
              <a:rPr lang="pt-PT" b="1" dirty="0">
                <a:latin typeface="Arial" charset="0"/>
              </a:rPr>
              <a:t>Must </a:t>
            </a:r>
            <a:r>
              <a:rPr lang="pt-PT" b="1" dirty="0" err="1">
                <a:latin typeface="Arial" charset="0"/>
              </a:rPr>
              <a:t>be</a:t>
            </a:r>
            <a:r>
              <a:rPr lang="pt-PT" b="1" dirty="0">
                <a:latin typeface="Arial" charset="0"/>
              </a:rPr>
              <a:t> ACID </a:t>
            </a:r>
            <a:r>
              <a:rPr lang="pt-PT" b="1" dirty="0" err="1">
                <a:latin typeface="Arial" charset="0"/>
              </a:rPr>
              <a:t>compliant</a:t>
            </a:r>
            <a:endParaRPr lang="pt-PT" b="1" dirty="0">
              <a:latin typeface="Arial" charset="0"/>
            </a:endParaRPr>
          </a:p>
          <a:p>
            <a:r>
              <a:rPr lang="pt-PT" b="1" dirty="0">
                <a:latin typeface="Arial" charset="0"/>
              </a:rPr>
              <a:t>ACID </a:t>
            </a:r>
            <a:r>
              <a:rPr lang="pt-PT" b="1" dirty="0" err="1">
                <a:latin typeface="Arial" charset="0"/>
              </a:rPr>
              <a:t>properties</a:t>
            </a:r>
            <a:endParaRPr lang="pt-PT" b="1" dirty="0">
              <a:latin typeface="Arial" charset="0"/>
            </a:endParaRPr>
          </a:p>
          <a:p>
            <a:pPr lvl="1"/>
            <a:r>
              <a:rPr lang="pt-PT" b="1" dirty="0" err="1">
                <a:latin typeface="Arial" charset="0"/>
              </a:rPr>
              <a:t>Atomicity</a:t>
            </a:r>
            <a:endParaRPr lang="pt-PT" b="1" dirty="0">
              <a:latin typeface="Arial" charset="0"/>
            </a:endParaRPr>
          </a:p>
          <a:p>
            <a:pPr lvl="2"/>
            <a:r>
              <a:rPr lang="pt-PT" sz="1500" b="1" dirty="0" err="1">
                <a:latin typeface="Arial" charset="0"/>
              </a:rPr>
              <a:t>All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or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none</a:t>
            </a:r>
            <a:endParaRPr lang="pt-PT" sz="1500" b="1" dirty="0">
              <a:latin typeface="Arial" charset="0"/>
            </a:endParaRPr>
          </a:p>
          <a:p>
            <a:pPr lvl="1"/>
            <a:r>
              <a:rPr lang="pt-PT" b="1" dirty="0" err="1">
                <a:latin typeface="Arial" charset="0"/>
              </a:rPr>
              <a:t>Consistency</a:t>
            </a:r>
            <a:endParaRPr lang="pt-PT" b="1" dirty="0">
              <a:latin typeface="Arial" charset="0"/>
            </a:endParaRPr>
          </a:p>
          <a:p>
            <a:pPr lvl="2"/>
            <a:r>
              <a:rPr lang="pt-PT" sz="1500" b="1" dirty="0" err="1">
                <a:latin typeface="Arial" charset="0"/>
              </a:rPr>
              <a:t>The</a:t>
            </a:r>
            <a:r>
              <a:rPr lang="pt-PT" sz="1500" b="1" dirty="0">
                <a:latin typeface="Arial" charset="0"/>
              </a:rPr>
              <a:t> final </a:t>
            </a:r>
            <a:r>
              <a:rPr lang="pt-PT" sz="1500" b="1" dirty="0" err="1">
                <a:latin typeface="Arial" charset="0"/>
              </a:rPr>
              <a:t>database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state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is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consistent</a:t>
            </a:r>
            <a:r>
              <a:rPr lang="pt-PT" sz="1500" b="1" dirty="0">
                <a:latin typeface="Arial" charset="0"/>
              </a:rPr>
              <a:t> (</a:t>
            </a:r>
            <a:r>
              <a:rPr lang="pt-PT" sz="1500" b="1" dirty="0" err="1">
                <a:latin typeface="Arial" charset="0"/>
              </a:rPr>
              <a:t>all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the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integrity</a:t>
            </a:r>
            <a:r>
              <a:rPr lang="pt-PT" sz="1500" b="1" dirty="0">
                <a:latin typeface="Arial" charset="0"/>
              </a:rPr>
              <a:t> rules are </a:t>
            </a:r>
            <a:r>
              <a:rPr lang="pt-PT" sz="1500" b="1" dirty="0" err="1">
                <a:latin typeface="Arial" charset="0"/>
              </a:rPr>
              <a:t>verified</a:t>
            </a:r>
            <a:r>
              <a:rPr lang="pt-PT" sz="1500" b="1" dirty="0">
                <a:latin typeface="Arial" charset="0"/>
              </a:rPr>
              <a:t>)</a:t>
            </a:r>
          </a:p>
          <a:p>
            <a:pPr lvl="1"/>
            <a:r>
              <a:rPr lang="pt-PT" b="1" dirty="0" err="1">
                <a:latin typeface="Arial" charset="0"/>
              </a:rPr>
              <a:t>Isolation</a:t>
            </a:r>
            <a:endParaRPr lang="pt-PT" b="1" dirty="0">
              <a:latin typeface="Arial" charset="0"/>
            </a:endParaRPr>
          </a:p>
          <a:p>
            <a:pPr lvl="2"/>
            <a:r>
              <a:rPr lang="pt-PT" sz="1500" b="1" dirty="0" err="1">
                <a:latin typeface="Arial" charset="0"/>
              </a:rPr>
              <a:t>All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the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database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changes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during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the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transaction</a:t>
            </a:r>
            <a:r>
              <a:rPr lang="pt-PT" sz="1500" b="1" dirty="0">
                <a:latin typeface="Arial" charset="0"/>
              </a:rPr>
              <a:t> are </a:t>
            </a:r>
            <a:r>
              <a:rPr lang="pt-PT" sz="1500" b="1" dirty="0" err="1">
                <a:latin typeface="Arial" charset="0"/>
              </a:rPr>
              <a:t>not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visible</a:t>
            </a:r>
            <a:r>
              <a:rPr lang="pt-PT" sz="1500" b="1" dirty="0">
                <a:latin typeface="Arial" charset="0"/>
              </a:rPr>
              <a:t> to </a:t>
            </a:r>
            <a:r>
              <a:rPr lang="pt-PT" sz="1500" b="1" dirty="0" err="1">
                <a:latin typeface="Arial" charset="0"/>
              </a:rPr>
              <a:t>other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transactions</a:t>
            </a:r>
            <a:endParaRPr lang="pt-PT" sz="1500" b="1" dirty="0">
              <a:latin typeface="Arial" charset="0"/>
            </a:endParaRPr>
          </a:p>
          <a:p>
            <a:pPr lvl="1"/>
            <a:r>
              <a:rPr lang="pt-PT" b="1" dirty="0" err="1">
                <a:latin typeface="Arial" charset="0"/>
              </a:rPr>
              <a:t>Durability</a:t>
            </a:r>
            <a:endParaRPr lang="pt-PT" b="1" dirty="0">
              <a:latin typeface="Arial" charset="0"/>
            </a:endParaRPr>
          </a:p>
          <a:p>
            <a:pPr lvl="2"/>
            <a:r>
              <a:rPr lang="pt-PT" sz="1500" b="1" dirty="0" err="1">
                <a:latin typeface="Arial" charset="0"/>
              </a:rPr>
              <a:t>At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the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end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of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the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transaction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its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changes</a:t>
            </a:r>
            <a:r>
              <a:rPr lang="pt-PT" sz="1500" b="1" dirty="0">
                <a:latin typeface="Arial" charset="0"/>
              </a:rPr>
              <a:t> are </a:t>
            </a:r>
            <a:r>
              <a:rPr lang="pt-PT" sz="1500" b="1" dirty="0" err="1">
                <a:latin typeface="Arial" charset="0"/>
              </a:rPr>
              <a:t>permanently</a:t>
            </a:r>
            <a:r>
              <a:rPr lang="pt-PT" sz="1500" b="1" dirty="0">
                <a:latin typeface="Arial" charset="0"/>
              </a:rPr>
              <a:t> </a:t>
            </a:r>
            <a:r>
              <a:rPr lang="pt-PT" sz="1500" b="1" dirty="0" err="1">
                <a:latin typeface="Arial" charset="0"/>
              </a:rPr>
              <a:t>saved</a:t>
            </a:r>
            <a:endParaRPr lang="pt-PT" sz="1500" b="1" dirty="0">
              <a:latin typeface="Arial" charset="0"/>
            </a:endParaRPr>
          </a:p>
          <a:p>
            <a:pPr lvl="1"/>
            <a:endParaRPr lang="pt-PT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68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>
                <a:latin typeface="Garamond" charset="0"/>
              </a:rPr>
              <a:t>Basic </a:t>
            </a:r>
            <a:r>
              <a:rPr lang="pt-PT" dirty="0" err="1">
                <a:latin typeface="Garamond" charset="0"/>
              </a:rPr>
              <a:t>concepts</a:t>
            </a:r>
            <a:r>
              <a:rPr lang="pt-PT" dirty="0">
                <a:latin typeface="Garamond" charset="0"/>
              </a:rPr>
              <a:t> (</a:t>
            </a:r>
            <a:r>
              <a:rPr lang="pt-PT" dirty="0" err="1">
                <a:latin typeface="Garamond" charset="0"/>
              </a:rPr>
              <a:t>continuation</a:t>
            </a:r>
            <a:r>
              <a:rPr lang="pt-PT" dirty="0">
                <a:latin typeface="Garamond" charset="0"/>
              </a:rPr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There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is</a:t>
            </a:r>
            <a:r>
              <a:rPr lang="pt-PT" b="1" dirty="0">
                <a:latin typeface="Arial" charset="0"/>
              </a:rPr>
              <a:t> a </a:t>
            </a:r>
            <a:r>
              <a:rPr lang="pt-PT" b="1" dirty="0" err="1">
                <a:latin typeface="Arial" charset="0"/>
              </a:rPr>
              <a:t>way</a:t>
            </a:r>
            <a:r>
              <a:rPr lang="pt-PT" b="1" dirty="0">
                <a:latin typeface="Arial" charset="0"/>
              </a:rPr>
              <a:t> to </a:t>
            </a:r>
            <a:r>
              <a:rPr lang="pt-PT" b="1" dirty="0" err="1">
                <a:latin typeface="Arial" charset="0"/>
              </a:rPr>
              <a:t>mark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beginning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and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finish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of</a:t>
            </a:r>
            <a:r>
              <a:rPr lang="pt-PT" b="1" dirty="0">
                <a:latin typeface="Arial" charset="0"/>
              </a:rPr>
              <a:t> a </a:t>
            </a:r>
            <a:r>
              <a:rPr lang="pt-PT" b="1" dirty="0" err="1">
                <a:latin typeface="Arial" charset="0"/>
              </a:rPr>
              <a:t>transaction</a:t>
            </a:r>
            <a:endParaRPr lang="pt-PT" b="1" dirty="0">
              <a:latin typeface="Arial" charset="0"/>
            </a:endParaRPr>
          </a:p>
          <a:p>
            <a:pPr lvl="1"/>
            <a:r>
              <a:rPr lang="pt-PT" sz="1600" dirty="0">
                <a:latin typeface="Arial" charset="0"/>
              </a:rPr>
              <a:t>A </a:t>
            </a:r>
            <a:r>
              <a:rPr lang="pt-PT" sz="1600" dirty="0" err="1">
                <a:latin typeface="Arial" charset="0"/>
              </a:rPr>
              <a:t>transaction</a:t>
            </a:r>
            <a:r>
              <a:rPr lang="pt-PT" sz="1600" dirty="0">
                <a:latin typeface="Arial" charset="0"/>
              </a:rPr>
              <a:t> </a:t>
            </a:r>
            <a:r>
              <a:rPr lang="pt-PT" sz="1600" dirty="0" err="1">
                <a:latin typeface="Arial" charset="0"/>
              </a:rPr>
              <a:t>is</a:t>
            </a:r>
            <a:r>
              <a:rPr lang="pt-PT" sz="1600" dirty="0">
                <a:latin typeface="Arial" charset="0"/>
              </a:rPr>
              <a:t> </a:t>
            </a:r>
            <a:r>
              <a:rPr lang="pt-PT" sz="1600" dirty="0" err="1">
                <a:latin typeface="Arial" charset="0"/>
              </a:rPr>
              <a:t>started</a:t>
            </a:r>
            <a:endParaRPr lang="pt-PT" sz="1600" dirty="0">
              <a:latin typeface="Arial" charset="0"/>
            </a:endParaRPr>
          </a:p>
          <a:p>
            <a:pPr lvl="2"/>
            <a:r>
              <a:rPr lang="pt-PT" sz="1400" dirty="0" err="1">
                <a:latin typeface="Arial" charset="0"/>
              </a:rPr>
              <a:t>Implicitly</a:t>
            </a:r>
            <a:endParaRPr lang="pt-PT" sz="1400" dirty="0">
              <a:latin typeface="Arial" charset="0"/>
            </a:endParaRPr>
          </a:p>
          <a:p>
            <a:pPr lvl="3"/>
            <a:r>
              <a:rPr lang="pt-PT" sz="1200" dirty="0" err="1">
                <a:latin typeface="Arial" charset="0"/>
              </a:rPr>
              <a:t>With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execution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first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b="1" dirty="0">
                <a:latin typeface="Arial" charset="0"/>
              </a:rPr>
              <a:t>DML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statement</a:t>
            </a:r>
            <a:endParaRPr lang="pt-PT" sz="1200" dirty="0">
              <a:latin typeface="Arial" charset="0"/>
            </a:endParaRPr>
          </a:p>
          <a:p>
            <a:pPr lvl="4"/>
            <a:r>
              <a:rPr lang="pt-PT" sz="1200" dirty="0" err="1">
                <a:latin typeface="Arial" charset="0"/>
              </a:rPr>
              <a:t>At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beginning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a </a:t>
            </a:r>
            <a:r>
              <a:rPr lang="pt-PT" sz="1200" dirty="0" err="1">
                <a:latin typeface="Arial" charset="0"/>
              </a:rPr>
              <a:t>user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session</a:t>
            </a:r>
            <a:endParaRPr lang="pt-PT" sz="1200" dirty="0">
              <a:latin typeface="Arial" charset="0"/>
            </a:endParaRPr>
          </a:p>
          <a:p>
            <a:pPr lvl="4"/>
            <a:r>
              <a:rPr lang="pt-PT" sz="1200" dirty="0" err="1">
                <a:latin typeface="Arial" charset="0"/>
              </a:rPr>
              <a:t>After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end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previous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transaction</a:t>
            </a:r>
            <a:endParaRPr lang="pt-PT" sz="1200" dirty="0">
              <a:latin typeface="Arial" charset="0"/>
            </a:endParaRPr>
          </a:p>
          <a:p>
            <a:pPr lvl="2"/>
            <a:r>
              <a:rPr lang="pt-PT" sz="1400" dirty="0" err="1">
                <a:latin typeface="Arial" charset="0"/>
              </a:rPr>
              <a:t>Explicitly</a:t>
            </a:r>
            <a:endParaRPr lang="pt-PT" sz="1400" dirty="0">
              <a:latin typeface="Arial" charset="0"/>
            </a:endParaRPr>
          </a:p>
          <a:p>
            <a:pPr lvl="3"/>
            <a:r>
              <a:rPr lang="pt-PT" sz="1200" dirty="0" err="1">
                <a:latin typeface="Arial" charset="0"/>
              </a:rPr>
              <a:t>With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execution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a </a:t>
            </a:r>
            <a:r>
              <a:rPr lang="pt-PT" sz="1200" b="1" dirty="0">
                <a:latin typeface="Arial" charset="0"/>
              </a:rPr>
              <a:t>SET TRANSACTION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statement</a:t>
            </a:r>
            <a:endParaRPr lang="pt-PT" sz="1200" dirty="0">
              <a:latin typeface="Arial" charset="0"/>
            </a:endParaRPr>
          </a:p>
          <a:p>
            <a:pPr lvl="1"/>
            <a:r>
              <a:rPr lang="pt-PT" sz="1600" dirty="0">
                <a:latin typeface="Arial" charset="0"/>
              </a:rPr>
              <a:t>A </a:t>
            </a:r>
            <a:r>
              <a:rPr lang="pt-PT" sz="1600" dirty="0" err="1">
                <a:latin typeface="Arial" charset="0"/>
              </a:rPr>
              <a:t>transaction</a:t>
            </a:r>
            <a:r>
              <a:rPr lang="pt-PT" sz="1600" dirty="0">
                <a:latin typeface="Arial" charset="0"/>
              </a:rPr>
              <a:t> </a:t>
            </a:r>
            <a:r>
              <a:rPr lang="pt-PT" sz="1600" dirty="0" err="1">
                <a:latin typeface="Arial" charset="0"/>
              </a:rPr>
              <a:t>is</a:t>
            </a:r>
            <a:r>
              <a:rPr lang="pt-PT" sz="1600" dirty="0">
                <a:latin typeface="Arial" charset="0"/>
              </a:rPr>
              <a:t> </a:t>
            </a:r>
            <a:r>
              <a:rPr lang="pt-PT" sz="1600" dirty="0" err="1">
                <a:latin typeface="Arial" charset="0"/>
              </a:rPr>
              <a:t>finished</a:t>
            </a:r>
            <a:endParaRPr lang="pt-PT" sz="1600" dirty="0">
              <a:latin typeface="Arial" charset="0"/>
            </a:endParaRPr>
          </a:p>
          <a:p>
            <a:pPr lvl="2"/>
            <a:r>
              <a:rPr lang="pt-PT" sz="1400" dirty="0" err="1">
                <a:latin typeface="Arial" charset="0"/>
              </a:rPr>
              <a:t>Implicitly</a:t>
            </a:r>
            <a:endParaRPr lang="pt-PT" sz="1400" dirty="0">
              <a:latin typeface="Arial" charset="0"/>
            </a:endParaRPr>
          </a:p>
          <a:p>
            <a:pPr lvl="3"/>
            <a:r>
              <a:rPr lang="pt-PT" sz="1200" dirty="0" err="1">
                <a:latin typeface="Arial" charset="0"/>
              </a:rPr>
              <a:t>With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execution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any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b="1" dirty="0">
                <a:latin typeface="Arial" charset="0"/>
              </a:rPr>
              <a:t>DML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statement</a:t>
            </a:r>
            <a:endParaRPr lang="pt-PT" sz="1200" dirty="0">
              <a:latin typeface="Arial" charset="0"/>
            </a:endParaRPr>
          </a:p>
          <a:p>
            <a:pPr lvl="3"/>
            <a:r>
              <a:rPr lang="pt-PT" sz="1200" dirty="0">
                <a:latin typeface="Arial" charset="0"/>
              </a:rPr>
              <a:t>In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event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a </a:t>
            </a:r>
            <a:r>
              <a:rPr lang="pt-PT" sz="1200" dirty="0" err="1">
                <a:latin typeface="Arial" charset="0"/>
              </a:rPr>
              <a:t>system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failure</a:t>
            </a:r>
            <a:endParaRPr lang="pt-PT" sz="1200" dirty="0">
              <a:latin typeface="Arial" charset="0"/>
            </a:endParaRPr>
          </a:p>
          <a:p>
            <a:pPr lvl="2"/>
            <a:r>
              <a:rPr lang="pt-PT" sz="1400" dirty="0" err="1">
                <a:latin typeface="Arial" charset="0"/>
              </a:rPr>
              <a:t>Explicitly</a:t>
            </a:r>
            <a:endParaRPr lang="pt-PT" sz="1400" dirty="0">
              <a:latin typeface="Arial" charset="0"/>
            </a:endParaRPr>
          </a:p>
          <a:p>
            <a:pPr lvl="3"/>
            <a:r>
              <a:rPr lang="pt-PT" sz="1200" dirty="0" err="1">
                <a:latin typeface="Arial" charset="0"/>
              </a:rPr>
              <a:t>With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the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execution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of</a:t>
            </a:r>
            <a:r>
              <a:rPr lang="pt-PT" sz="1200" dirty="0">
                <a:latin typeface="Arial" charset="0"/>
              </a:rPr>
              <a:t> a </a:t>
            </a:r>
            <a:r>
              <a:rPr lang="pt-PT" sz="1200" b="1" dirty="0">
                <a:latin typeface="Arial" charset="0"/>
              </a:rPr>
              <a:t>COMMIT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or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b="1" dirty="0">
                <a:latin typeface="Arial" charset="0"/>
              </a:rPr>
              <a:t>ROLLBACK</a:t>
            </a:r>
            <a:r>
              <a:rPr lang="pt-PT" sz="1200" dirty="0">
                <a:latin typeface="Arial" charset="0"/>
              </a:rPr>
              <a:t> </a:t>
            </a:r>
            <a:r>
              <a:rPr lang="pt-PT" sz="1200" dirty="0" err="1">
                <a:latin typeface="Arial" charset="0"/>
              </a:rPr>
              <a:t>statement</a:t>
            </a:r>
            <a:endParaRPr lang="pt-PT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4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>
                <a:latin typeface="Garamond" charset="0"/>
              </a:rPr>
              <a:t>Basic </a:t>
            </a:r>
            <a:r>
              <a:rPr lang="pt-PT" dirty="0" err="1">
                <a:latin typeface="Garamond" charset="0"/>
              </a:rPr>
              <a:t>concepts</a:t>
            </a:r>
            <a:r>
              <a:rPr lang="pt-PT" dirty="0">
                <a:latin typeface="Garamond" charset="0"/>
              </a:rPr>
              <a:t> (</a:t>
            </a:r>
            <a:r>
              <a:rPr lang="pt-PT" dirty="0" err="1">
                <a:latin typeface="Garamond" charset="0"/>
              </a:rPr>
              <a:t>continuation</a:t>
            </a:r>
            <a:r>
              <a:rPr lang="pt-PT" dirty="0">
                <a:latin typeface="Garamond" charset="0"/>
              </a:rPr>
              <a:t>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If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want</a:t>
            </a:r>
            <a:r>
              <a:rPr lang="pt-PT" b="1" dirty="0">
                <a:latin typeface="Arial" charset="0"/>
              </a:rPr>
              <a:t> to </a:t>
            </a:r>
            <a:r>
              <a:rPr lang="pt-PT" b="1" dirty="0" err="1">
                <a:latin typeface="Arial" charset="0"/>
              </a:rPr>
              <a:t>confirm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our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work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… COMMIT</a:t>
            </a:r>
          </a:p>
          <a:p>
            <a:pPr eaLnBrk="1" hangingPunct="1"/>
            <a:r>
              <a:rPr lang="pt-PT" b="1" dirty="0" err="1">
                <a:latin typeface="Arial" charset="0"/>
              </a:rPr>
              <a:t>If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want</a:t>
            </a:r>
            <a:r>
              <a:rPr lang="pt-PT" b="1" dirty="0">
                <a:latin typeface="Arial" charset="0"/>
              </a:rPr>
              <a:t> to </a:t>
            </a:r>
            <a:r>
              <a:rPr lang="pt-PT" b="1" dirty="0" err="1">
                <a:latin typeface="Arial" charset="0"/>
              </a:rPr>
              <a:t>discard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our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work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… ROLLBACK</a:t>
            </a:r>
          </a:p>
          <a:p>
            <a:pPr eaLnBrk="1" hangingPunct="1"/>
            <a:endParaRPr lang="pt-PT" b="1" dirty="0">
              <a:latin typeface="Arial" charset="0"/>
            </a:endParaRPr>
          </a:p>
          <a:p>
            <a:pPr eaLnBrk="1" hangingPunct="1"/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control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applications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developement</a:t>
            </a:r>
            <a:endParaRPr lang="pt-PT" b="1" dirty="0">
              <a:latin typeface="Arial" charset="0"/>
            </a:endParaRPr>
          </a:p>
          <a:p>
            <a:pPr lvl="1"/>
            <a:r>
              <a:rPr lang="pt-PT" b="1" dirty="0">
                <a:latin typeface="Arial" charset="0"/>
              </a:rPr>
              <a:t>BEGIN TRANSACTION</a:t>
            </a:r>
          </a:p>
          <a:p>
            <a:pPr lvl="2"/>
            <a:r>
              <a:rPr lang="pt-PT" sz="1400" b="1" dirty="0">
                <a:latin typeface="Arial" charset="0"/>
              </a:rPr>
              <a:t>EXECUTE STATEMENTS</a:t>
            </a:r>
          </a:p>
          <a:p>
            <a:pPr lvl="1"/>
            <a:r>
              <a:rPr lang="pt-PT" b="1" dirty="0">
                <a:latin typeface="Arial" charset="0"/>
              </a:rPr>
              <a:t>END TRANSACTION</a:t>
            </a:r>
          </a:p>
        </p:txBody>
      </p:sp>
      <p:sp>
        <p:nvSpPr>
          <p:cNvPr id="2" name="Bolha de Discurso: Oval 1">
            <a:extLst>
              <a:ext uri="{FF2B5EF4-FFF2-40B4-BE49-F238E27FC236}">
                <a16:creationId xmlns:a16="http://schemas.microsoft.com/office/drawing/2014/main" id="{79D642CB-2864-4EB9-8D11-3E1E273B9B15}"/>
              </a:ext>
            </a:extLst>
          </p:cNvPr>
          <p:cNvSpPr/>
          <p:nvPr/>
        </p:nvSpPr>
        <p:spPr>
          <a:xfrm>
            <a:off x="3962400" y="4419600"/>
            <a:ext cx="4800600" cy="1600200"/>
          </a:xfrm>
          <a:prstGeom prst="wedgeEllipseCallout">
            <a:avLst>
              <a:gd name="adj1" fmla="val -52545"/>
              <a:gd name="adj2" fmla="val -42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Remember</a:t>
            </a:r>
            <a:r>
              <a:rPr lang="pt-PT" dirty="0"/>
              <a:t> to </a:t>
            </a:r>
            <a:r>
              <a:rPr lang="pt-PT" dirty="0" err="1"/>
              <a:t>never</a:t>
            </a:r>
            <a:r>
              <a:rPr lang="pt-PT" dirty="0"/>
              <a:t> execute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transaction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statements</a:t>
            </a:r>
            <a:r>
              <a:rPr lang="pt-PT" dirty="0"/>
              <a:t> </a:t>
            </a:r>
            <a:r>
              <a:rPr lang="pt-PT" dirty="0" err="1"/>
              <a:t>here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066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3FB474B9-5E2C-4E8A-9139-117AF86ECFD4}"/>
              </a:ext>
            </a:extLst>
          </p:cNvPr>
          <p:cNvSpPr/>
          <p:nvPr/>
        </p:nvSpPr>
        <p:spPr>
          <a:xfrm>
            <a:off x="1447800" y="5943600"/>
            <a:ext cx="2971800" cy="612648"/>
          </a:xfrm>
          <a:prstGeom prst="wedgeEllipseCallout">
            <a:avLst>
              <a:gd name="adj1" fmla="val -56810"/>
              <a:gd name="adj2" fmla="val -187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What</a:t>
            </a:r>
            <a:r>
              <a:rPr lang="pt-PT" sz="1200" dirty="0"/>
              <a:t> </a:t>
            </a:r>
            <a:r>
              <a:rPr lang="pt-PT" sz="1200" dirty="0" err="1"/>
              <a:t>will</a:t>
            </a:r>
            <a:r>
              <a:rPr lang="pt-PT" sz="1200" dirty="0"/>
              <a:t> </a:t>
            </a:r>
            <a:r>
              <a:rPr lang="pt-PT" sz="1200" dirty="0" err="1"/>
              <a:t>happen</a:t>
            </a: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</a:t>
            </a:r>
            <a:r>
              <a:rPr lang="pt-PT" sz="1200" dirty="0" err="1"/>
              <a:t>the</a:t>
            </a:r>
            <a:r>
              <a:rPr lang="pt-PT" sz="1200" dirty="0"/>
              <a:t> </a:t>
            </a:r>
            <a:r>
              <a:rPr lang="pt-PT" sz="1200" dirty="0" err="1"/>
              <a:t>system</a:t>
            </a:r>
            <a:r>
              <a:rPr lang="pt-PT" sz="1200" dirty="0"/>
              <a:t> crashes </a:t>
            </a:r>
            <a:r>
              <a:rPr lang="pt-PT" sz="1200" dirty="0" err="1"/>
              <a:t>after</a:t>
            </a:r>
            <a:r>
              <a:rPr lang="pt-PT" sz="1200" dirty="0"/>
              <a:t> Tx1?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Why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is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it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necessary</a:t>
            </a:r>
            <a:r>
              <a:rPr lang="pt-PT" dirty="0">
                <a:latin typeface="Garamond" charset="0"/>
              </a:rPr>
              <a:t>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Because</a:t>
            </a:r>
            <a:r>
              <a:rPr lang="pt-PT" b="1" dirty="0">
                <a:latin typeface="Arial" charset="0"/>
              </a:rPr>
              <a:t> in a </a:t>
            </a:r>
            <a:r>
              <a:rPr lang="pt-PT" b="1" dirty="0" err="1">
                <a:latin typeface="Arial" charset="0"/>
              </a:rPr>
              <a:t>failure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scenario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while</a:t>
            </a:r>
            <a:r>
              <a:rPr lang="pt-PT" b="1" dirty="0">
                <a:latin typeface="Arial" charset="0"/>
              </a:rPr>
              <a:t> a </a:t>
            </a:r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is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running</a:t>
            </a:r>
            <a:r>
              <a:rPr lang="pt-PT" b="1" dirty="0">
                <a:latin typeface="Arial" charset="0"/>
              </a:rPr>
              <a:t>,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logical </a:t>
            </a:r>
            <a:r>
              <a:rPr lang="pt-PT" b="1" dirty="0" err="1">
                <a:latin typeface="Arial" charset="0"/>
              </a:rPr>
              <a:t>unit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work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would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be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incomplete</a:t>
            </a:r>
            <a:r>
              <a:rPr lang="pt-PT" b="1" dirty="0">
                <a:latin typeface="Arial" charset="0"/>
              </a:rPr>
              <a:t>, </a:t>
            </a:r>
            <a:r>
              <a:rPr lang="pt-PT" b="1" dirty="0" err="1">
                <a:latin typeface="Arial" charset="0"/>
              </a:rPr>
              <a:t>and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consequently</a:t>
            </a:r>
            <a:r>
              <a:rPr lang="pt-PT" b="1" dirty="0">
                <a:latin typeface="Arial" charset="0"/>
              </a:rPr>
              <a:t>…</a:t>
            </a:r>
          </a:p>
          <a:p>
            <a:pPr lvl="1"/>
            <a:r>
              <a:rPr lang="pt-PT" b="1" dirty="0" err="1">
                <a:latin typeface="Arial" charset="0"/>
              </a:rPr>
              <a:t>Fails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A rule (</a:t>
            </a:r>
            <a:r>
              <a:rPr lang="pt-PT" b="1" dirty="0" err="1">
                <a:latin typeface="Arial" charset="0"/>
              </a:rPr>
              <a:t>all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or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none</a:t>
            </a:r>
            <a:r>
              <a:rPr lang="pt-PT" b="1" dirty="0">
                <a:latin typeface="Arial" charset="0"/>
              </a:rPr>
              <a:t>)</a:t>
            </a:r>
          </a:p>
          <a:p>
            <a:pPr lvl="1"/>
            <a:r>
              <a:rPr lang="pt-PT" b="1" dirty="0" err="1">
                <a:latin typeface="Arial" charset="0"/>
              </a:rPr>
              <a:t>Fails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C rule (</a:t>
            </a:r>
            <a:r>
              <a:rPr lang="pt-PT" b="1" dirty="0" err="1">
                <a:latin typeface="Arial" charset="0"/>
              </a:rPr>
              <a:t>not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all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integrity</a:t>
            </a:r>
            <a:r>
              <a:rPr lang="pt-PT" b="1" dirty="0">
                <a:latin typeface="Arial" charset="0"/>
              </a:rPr>
              <a:t> rules are </a:t>
            </a:r>
            <a:r>
              <a:rPr lang="pt-PT" b="1" dirty="0" err="1">
                <a:latin typeface="Arial" charset="0"/>
              </a:rPr>
              <a:t>verified</a:t>
            </a:r>
            <a:r>
              <a:rPr lang="pt-PT" b="1" dirty="0">
                <a:latin typeface="Arial" charset="0"/>
              </a:rPr>
              <a:t>)</a:t>
            </a:r>
          </a:p>
          <a:p>
            <a:pPr eaLnBrk="1" hangingPunct="1"/>
            <a:endParaRPr lang="pt-PT" b="1" dirty="0">
              <a:latin typeface="Arial" charset="0"/>
            </a:endParaRPr>
          </a:p>
          <a:p>
            <a:pPr eaLnBrk="1" hangingPunct="1"/>
            <a:r>
              <a:rPr lang="pt-PT" sz="1800" b="1" dirty="0" err="1">
                <a:latin typeface="Arial" charset="0"/>
              </a:rPr>
              <a:t>Let’s</a:t>
            </a:r>
            <a:r>
              <a:rPr lang="pt-PT" sz="1800" b="1" dirty="0">
                <a:latin typeface="Arial" charset="0"/>
              </a:rPr>
              <a:t> </a:t>
            </a:r>
            <a:r>
              <a:rPr lang="pt-PT" sz="1800" b="1" dirty="0" err="1">
                <a:latin typeface="Arial" charset="0"/>
              </a:rPr>
              <a:t>suppose</a:t>
            </a:r>
            <a:r>
              <a:rPr lang="pt-PT" sz="1800" b="1" dirty="0">
                <a:latin typeface="Arial" charset="0"/>
              </a:rPr>
              <a:t> </a:t>
            </a:r>
            <a:r>
              <a:rPr lang="pt-PT" sz="1800" b="1" dirty="0" err="1">
                <a:latin typeface="Arial" charset="0"/>
              </a:rPr>
              <a:t>the</a:t>
            </a:r>
            <a:r>
              <a:rPr lang="pt-PT" sz="1800" b="1" dirty="0">
                <a:latin typeface="Arial" charset="0"/>
              </a:rPr>
              <a:t> </a:t>
            </a:r>
            <a:r>
              <a:rPr lang="pt-PT" sz="1800" b="1" dirty="0" err="1">
                <a:latin typeface="Arial" charset="0"/>
              </a:rPr>
              <a:t>transaction</a:t>
            </a:r>
            <a:r>
              <a:rPr lang="pt-PT" sz="1800" b="1" dirty="0">
                <a:latin typeface="Arial" charset="0"/>
              </a:rPr>
              <a:t> </a:t>
            </a:r>
            <a:r>
              <a:rPr lang="pt-PT" sz="1800" b="1" dirty="0" err="1">
                <a:latin typeface="Arial" charset="0"/>
              </a:rPr>
              <a:t>Tx</a:t>
            </a:r>
            <a:endParaRPr lang="pt-PT" sz="1800" b="1" dirty="0">
              <a:latin typeface="Arial" charset="0"/>
            </a:endParaRPr>
          </a:p>
          <a:p>
            <a:pPr lvl="1"/>
            <a:r>
              <a:rPr lang="pt-PT" sz="1200" b="1" dirty="0">
                <a:latin typeface="Arial" charset="0"/>
              </a:rPr>
              <a:t>Tx1	</a:t>
            </a:r>
            <a:r>
              <a:rPr lang="pt-PT" sz="1200" b="1" dirty="0" err="1">
                <a:latin typeface="Arial" charset="0"/>
              </a:rPr>
              <a:t>update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savings_account</a:t>
            </a:r>
            <a:r>
              <a:rPr lang="pt-PT" sz="1200" b="1" dirty="0">
                <a:latin typeface="Arial" charset="0"/>
              </a:rPr>
              <a:t> set balance = balance - 500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account</a:t>
            </a:r>
            <a:r>
              <a:rPr lang="pt-PT" sz="1200" b="1" dirty="0">
                <a:latin typeface="Arial" charset="0"/>
              </a:rPr>
              <a:t> = 3209;</a:t>
            </a:r>
          </a:p>
          <a:p>
            <a:pPr lvl="1"/>
            <a:r>
              <a:rPr lang="pt-PT" sz="1200" b="1" dirty="0">
                <a:latin typeface="Arial" charset="0"/>
              </a:rPr>
              <a:t>Tx2	</a:t>
            </a:r>
            <a:r>
              <a:rPr lang="pt-PT" sz="1200" b="1" dirty="0" err="1">
                <a:latin typeface="Arial" charset="0"/>
              </a:rPr>
              <a:t>update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checking_account</a:t>
            </a:r>
            <a:r>
              <a:rPr lang="pt-PT" sz="1200" b="1" dirty="0">
                <a:latin typeface="Arial" charset="0"/>
              </a:rPr>
              <a:t> set balance = balance + 500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account</a:t>
            </a:r>
            <a:r>
              <a:rPr lang="pt-PT" sz="1200" b="1" dirty="0">
                <a:latin typeface="Arial" charset="0"/>
              </a:rPr>
              <a:t> = 3208;</a:t>
            </a:r>
          </a:p>
          <a:p>
            <a:pPr lvl="1"/>
            <a:r>
              <a:rPr lang="pt-PT" sz="1200" b="1" dirty="0">
                <a:latin typeface="Arial" charset="0"/>
              </a:rPr>
              <a:t>Tx3	</a:t>
            </a:r>
            <a:r>
              <a:rPr lang="pt-PT" sz="1200" b="1" dirty="0" err="1">
                <a:latin typeface="Arial" charset="0"/>
              </a:rPr>
              <a:t>insert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into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journal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values</a:t>
            </a:r>
            <a:r>
              <a:rPr lang="pt-PT" sz="1200" b="1" dirty="0">
                <a:latin typeface="Arial" charset="0"/>
              </a:rPr>
              <a:t> (</a:t>
            </a:r>
            <a:r>
              <a:rPr lang="pt-PT" sz="1200" b="1" dirty="0" err="1">
                <a:latin typeface="Arial" charset="0"/>
              </a:rPr>
              <a:t>journal_seq.nextval</a:t>
            </a:r>
            <a:r>
              <a:rPr lang="pt-PT" sz="1200" b="1" dirty="0">
                <a:latin typeface="Arial" charset="0"/>
              </a:rPr>
              <a:t>, ‘1B’, 3209, 3208, 500);</a:t>
            </a:r>
          </a:p>
          <a:p>
            <a:pPr lvl="1"/>
            <a:r>
              <a:rPr lang="pt-PT" sz="1200" b="1" dirty="0">
                <a:latin typeface="Arial" charset="0"/>
              </a:rPr>
              <a:t>Tx4	</a:t>
            </a:r>
            <a:r>
              <a:rPr lang="pt-PT" sz="1200" b="1" dirty="0" err="1">
                <a:latin typeface="Arial" charset="0"/>
              </a:rPr>
              <a:t>commit</a:t>
            </a:r>
            <a:r>
              <a:rPr lang="pt-PT" sz="1200" b="1" dirty="0">
                <a:latin typeface="Arial" charset="0"/>
              </a:rPr>
              <a:t>;</a:t>
            </a:r>
          </a:p>
          <a:p>
            <a:pPr lvl="1"/>
            <a:endParaRPr lang="pt-PT" sz="1200" b="1" dirty="0">
              <a:latin typeface="Arial" charset="0"/>
            </a:endParaRPr>
          </a:p>
          <a:p>
            <a:pPr lvl="1"/>
            <a:endParaRPr lang="pt-PT" b="1" dirty="0">
              <a:latin typeface="Arial" charset="0"/>
            </a:endParaRPr>
          </a:p>
        </p:txBody>
      </p:sp>
      <p:sp>
        <p:nvSpPr>
          <p:cNvPr id="2" name="Bolha de Pensamento: Nuvem 1">
            <a:extLst>
              <a:ext uri="{FF2B5EF4-FFF2-40B4-BE49-F238E27FC236}">
                <a16:creationId xmlns:a16="http://schemas.microsoft.com/office/drawing/2014/main" id="{AC53DC1A-C0D9-4108-BE27-43257CA375B3}"/>
              </a:ext>
            </a:extLst>
          </p:cNvPr>
          <p:cNvSpPr/>
          <p:nvPr/>
        </p:nvSpPr>
        <p:spPr>
          <a:xfrm>
            <a:off x="4191000" y="3945794"/>
            <a:ext cx="3733800" cy="397606"/>
          </a:xfrm>
          <a:prstGeom prst="cloudCallout">
            <a:avLst>
              <a:gd name="adj1" fmla="val -31490"/>
              <a:gd name="adj2" fmla="val 103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 err="1"/>
              <a:t>Recall</a:t>
            </a:r>
            <a:r>
              <a:rPr lang="pt-PT" sz="1200" dirty="0"/>
              <a:t> </a:t>
            </a:r>
            <a:r>
              <a:rPr lang="pt-PT" sz="1200" dirty="0" err="1"/>
              <a:t>from</a:t>
            </a:r>
            <a:r>
              <a:rPr lang="pt-PT" sz="1200" dirty="0"/>
              <a:t> </a:t>
            </a:r>
            <a:r>
              <a:rPr lang="pt-PT" sz="1200" dirty="0" err="1"/>
              <a:t>theoretical</a:t>
            </a:r>
            <a:r>
              <a:rPr lang="pt-PT" sz="1200" dirty="0"/>
              <a:t> </a:t>
            </a:r>
            <a:r>
              <a:rPr lang="pt-PT" sz="1200" dirty="0" err="1"/>
              <a:t>class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820673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3FB474B9-5E2C-4E8A-9139-117AF86ECFD4}"/>
              </a:ext>
            </a:extLst>
          </p:cNvPr>
          <p:cNvSpPr/>
          <p:nvPr/>
        </p:nvSpPr>
        <p:spPr>
          <a:xfrm>
            <a:off x="152400" y="5684837"/>
            <a:ext cx="8915400" cy="1023811"/>
          </a:xfrm>
          <a:prstGeom prst="wedgeEllipseCallout">
            <a:avLst>
              <a:gd name="adj1" fmla="val -45036"/>
              <a:gd name="adj2" fmla="val -144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200" dirty="0"/>
              <a:t>Does </a:t>
            </a:r>
            <a:r>
              <a:rPr lang="pt-PT" sz="1200" dirty="0" err="1"/>
              <a:t>this</a:t>
            </a:r>
            <a:r>
              <a:rPr lang="pt-PT" sz="1200" dirty="0"/>
              <a:t> </a:t>
            </a:r>
            <a:r>
              <a:rPr lang="pt-PT" sz="1200" dirty="0" err="1"/>
              <a:t>seem</a:t>
            </a:r>
            <a:r>
              <a:rPr lang="pt-PT" sz="1200" dirty="0"/>
              <a:t> OK to </a:t>
            </a:r>
            <a:r>
              <a:rPr lang="pt-PT" sz="1200" dirty="0" err="1"/>
              <a:t>you</a:t>
            </a:r>
            <a:r>
              <a:rPr lang="pt-PT" sz="1200" dirty="0"/>
              <a:t>?</a:t>
            </a:r>
          </a:p>
          <a:p>
            <a:pPr algn="ctr"/>
            <a:r>
              <a:rPr lang="pt-PT" sz="1200" dirty="0"/>
              <a:t>Do </a:t>
            </a:r>
            <a:r>
              <a:rPr lang="pt-PT" sz="1200" dirty="0" err="1"/>
              <a:t>you</a:t>
            </a:r>
            <a:r>
              <a:rPr lang="pt-PT" sz="1200" dirty="0"/>
              <a:t> </a:t>
            </a:r>
            <a:r>
              <a:rPr lang="pt-PT" sz="1200" dirty="0" err="1"/>
              <a:t>think</a:t>
            </a:r>
            <a:r>
              <a:rPr lang="pt-PT" sz="1200" dirty="0"/>
              <a:t> </a:t>
            </a:r>
            <a:r>
              <a:rPr lang="pt-PT" sz="1200" dirty="0" err="1"/>
              <a:t>it’s</a:t>
            </a:r>
            <a:r>
              <a:rPr lang="pt-PT" sz="1200" dirty="0"/>
              <a:t> </a:t>
            </a:r>
            <a:r>
              <a:rPr lang="pt-PT" sz="1200" dirty="0" err="1"/>
              <a:t>easy</a:t>
            </a:r>
            <a:r>
              <a:rPr lang="pt-PT" sz="1200" dirty="0"/>
              <a:t> to </a:t>
            </a:r>
            <a:r>
              <a:rPr lang="pt-PT" sz="1200" dirty="0" err="1"/>
              <a:t>know</a:t>
            </a:r>
            <a:r>
              <a:rPr lang="pt-PT" sz="1200" dirty="0"/>
              <a:t> </a:t>
            </a:r>
            <a:r>
              <a:rPr lang="pt-PT" sz="1200" dirty="0" err="1"/>
              <a:t>each</a:t>
            </a:r>
            <a:r>
              <a:rPr lang="pt-PT" sz="1200" dirty="0"/>
              <a:t> </a:t>
            </a:r>
            <a:r>
              <a:rPr lang="pt-PT" sz="1200" dirty="0" err="1"/>
              <a:t>and</a:t>
            </a:r>
            <a:r>
              <a:rPr lang="pt-PT" sz="1200" dirty="0"/>
              <a:t> </a:t>
            </a:r>
            <a:r>
              <a:rPr lang="pt-PT" sz="1200" dirty="0" err="1"/>
              <a:t>every</a:t>
            </a:r>
            <a:r>
              <a:rPr lang="pt-PT" sz="1200" dirty="0"/>
              <a:t> </a:t>
            </a:r>
            <a:r>
              <a:rPr lang="pt-PT" sz="1200" dirty="0" err="1"/>
              <a:t>statement</a:t>
            </a:r>
            <a:r>
              <a:rPr lang="pt-PT" sz="1200" dirty="0"/>
              <a:t> </a:t>
            </a:r>
            <a:r>
              <a:rPr lang="pt-PT" sz="1200" dirty="0" err="1"/>
              <a:t>executed</a:t>
            </a:r>
            <a:r>
              <a:rPr lang="pt-PT" sz="1200" dirty="0"/>
              <a:t> </a:t>
            </a:r>
            <a:r>
              <a:rPr lang="pt-PT" sz="1200" dirty="0" err="1"/>
              <a:t>before</a:t>
            </a:r>
            <a:r>
              <a:rPr lang="pt-PT" sz="1200" dirty="0"/>
              <a:t> </a:t>
            </a:r>
            <a:r>
              <a:rPr lang="pt-PT" sz="1200" dirty="0" err="1"/>
              <a:t>you</a:t>
            </a:r>
            <a:r>
              <a:rPr lang="pt-PT" sz="1200" dirty="0"/>
              <a:t> decide to </a:t>
            </a:r>
            <a:r>
              <a:rPr lang="pt-PT" sz="1200" dirty="0" err="1"/>
              <a:t>cancel</a:t>
            </a:r>
            <a:r>
              <a:rPr lang="pt-PT" sz="1200" dirty="0"/>
              <a:t>?</a:t>
            </a:r>
          </a:p>
          <a:p>
            <a:pPr algn="ctr"/>
            <a:r>
              <a:rPr lang="pt-PT" sz="1200" dirty="0"/>
              <a:t>Imagine </a:t>
            </a:r>
            <a:r>
              <a:rPr lang="pt-PT" sz="1200" dirty="0" err="1"/>
              <a:t>that</a:t>
            </a:r>
            <a:r>
              <a:rPr lang="pt-PT" sz="1200" dirty="0"/>
              <a:t> </a:t>
            </a:r>
            <a:r>
              <a:rPr lang="pt-PT" sz="1200" dirty="0" err="1"/>
              <a:t>you</a:t>
            </a:r>
            <a:r>
              <a:rPr lang="pt-PT" sz="1200" dirty="0"/>
              <a:t> </a:t>
            </a:r>
            <a:r>
              <a:rPr lang="pt-PT" sz="1200" dirty="0" err="1"/>
              <a:t>have</a:t>
            </a:r>
            <a:r>
              <a:rPr lang="pt-PT" sz="1200" dirty="0"/>
              <a:t> a </a:t>
            </a:r>
            <a:r>
              <a:rPr lang="pt-PT" sz="1200" dirty="0" err="1"/>
              <a:t>trigger</a:t>
            </a:r>
            <a:r>
              <a:rPr lang="pt-PT" sz="1200" dirty="0"/>
              <a:t> </a:t>
            </a:r>
            <a:r>
              <a:rPr lang="pt-PT" sz="1200" dirty="0" err="1"/>
              <a:t>on</a:t>
            </a:r>
            <a:r>
              <a:rPr lang="pt-PT" sz="1200" dirty="0"/>
              <a:t> </a:t>
            </a:r>
            <a:r>
              <a:rPr lang="pt-PT" sz="1200" dirty="0" err="1"/>
              <a:t>savings_account</a:t>
            </a:r>
            <a:r>
              <a:rPr lang="pt-PT" sz="1200" dirty="0"/>
              <a:t> </a:t>
            </a:r>
            <a:r>
              <a:rPr lang="pt-PT" sz="1200" dirty="0" err="1"/>
              <a:t>table</a:t>
            </a:r>
            <a:r>
              <a:rPr lang="pt-PT" sz="1200" dirty="0"/>
              <a:t>…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Why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is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it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necessary</a:t>
            </a:r>
            <a:r>
              <a:rPr lang="pt-PT" dirty="0">
                <a:latin typeface="Garamond" charset="0"/>
              </a:rPr>
              <a:t>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3687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Because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logic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might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impose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that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changes</a:t>
            </a:r>
            <a:r>
              <a:rPr lang="pt-PT" b="1" dirty="0">
                <a:latin typeface="Arial" charset="0"/>
              </a:rPr>
              <a:t> are to </a:t>
            </a:r>
            <a:r>
              <a:rPr lang="pt-PT" b="1" dirty="0" err="1">
                <a:latin typeface="Arial" charset="0"/>
              </a:rPr>
              <a:t>be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discarded</a:t>
            </a:r>
            <a:r>
              <a:rPr lang="pt-PT" b="1" dirty="0">
                <a:latin typeface="Arial" charset="0"/>
              </a:rPr>
              <a:t>…</a:t>
            </a:r>
          </a:p>
          <a:p>
            <a:pPr eaLnBrk="1" hangingPunct="1"/>
            <a:endParaRPr lang="pt-PT" b="1" dirty="0">
              <a:latin typeface="Arial" charset="0"/>
            </a:endParaRPr>
          </a:p>
          <a:p>
            <a:pPr eaLnBrk="1" hangingPunct="1"/>
            <a:r>
              <a:rPr lang="pt-PT" sz="1600" b="1" dirty="0" err="1">
                <a:latin typeface="Arial" charset="0"/>
              </a:rPr>
              <a:t>Let’s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suppose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transaction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Tx</a:t>
            </a:r>
            <a:r>
              <a:rPr lang="pt-PT" sz="1600" b="1" dirty="0">
                <a:latin typeface="Arial" charset="0"/>
              </a:rPr>
              <a:t> (</a:t>
            </a:r>
            <a:r>
              <a:rPr lang="pt-PT" sz="1600" b="1" dirty="0" err="1">
                <a:latin typeface="Arial" charset="0"/>
              </a:rPr>
              <a:t>only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first</a:t>
            </a:r>
            <a:r>
              <a:rPr lang="pt-PT" sz="1600" b="1" dirty="0">
                <a:latin typeface="Arial" charset="0"/>
              </a:rPr>
              <a:t> 3 steps)</a:t>
            </a:r>
          </a:p>
          <a:p>
            <a:pPr lvl="1"/>
            <a:r>
              <a:rPr lang="pt-PT" sz="1200" b="1" dirty="0">
                <a:latin typeface="Arial" charset="0"/>
              </a:rPr>
              <a:t>Tx1	</a:t>
            </a:r>
            <a:r>
              <a:rPr lang="pt-PT" sz="1200" b="1" dirty="0" err="1">
                <a:latin typeface="Arial" charset="0"/>
              </a:rPr>
              <a:t>update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savings_account</a:t>
            </a:r>
            <a:r>
              <a:rPr lang="pt-PT" sz="1200" b="1" dirty="0">
                <a:latin typeface="Arial" charset="0"/>
              </a:rPr>
              <a:t> set balance = balance - 500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account</a:t>
            </a:r>
            <a:r>
              <a:rPr lang="pt-PT" sz="1200" b="1" dirty="0">
                <a:latin typeface="Arial" charset="0"/>
              </a:rPr>
              <a:t> = 3209;</a:t>
            </a:r>
          </a:p>
          <a:p>
            <a:pPr lvl="1"/>
            <a:r>
              <a:rPr lang="pt-PT" sz="1200" b="1" dirty="0">
                <a:latin typeface="Arial" charset="0"/>
              </a:rPr>
              <a:t>Tx2	</a:t>
            </a:r>
            <a:r>
              <a:rPr lang="pt-PT" sz="1200" b="1" dirty="0" err="1">
                <a:latin typeface="Arial" charset="0"/>
              </a:rPr>
              <a:t>update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checking_account</a:t>
            </a:r>
            <a:r>
              <a:rPr lang="pt-PT" sz="1200" b="1" dirty="0">
                <a:latin typeface="Arial" charset="0"/>
              </a:rPr>
              <a:t> set balance = balance + 500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account</a:t>
            </a:r>
            <a:r>
              <a:rPr lang="pt-PT" sz="1200" b="1" dirty="0">
                <a:latin typeface="Arial" charset="0"/>
              </a:rPr>
              <a:t> = 3208;</a:t>
            </a:r>
          </a:p>
          <a:p>
            <a:pPr lvl="1"/>
            <a:r>
              <a:rPr lang="pt-PT" sz="1200" b="1" dirty="0">
                <a:latin typeface="Arial" charset="0"/>
              </a:rPr>
              <a:t>Tx3	</a:t>
            </a:r>
            <a:r>
              <a:rPr lang="pt-PT" sz="1200" b="1" dirty="0" err="1">
                <a:latin typeface="Arial" charset="0"/>
              </a:rPr>
              <a:t>insert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into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journal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values</a:t>
            </a:r>
            <a:r>
              <a:rPr lang="pt-PT" sz="1200" b="1" dirty="0">
                <a:latin typeface="Arial" charset="0"/>
              </a:rPr>
              <a:t> (</a:t>
            </a:r>
            <a:r>
              <a:rPr lang="pt-PT" sz="1200" b="1" dirty="0" err="1">
                <a:latin typeface="Arial" charset="0"/>
              </a:rPr>
              <a:t>journal_seq.nextval</a:t>
            </a:r>
            <a:r>
              <a:rPr lang="pt-PT" sz="1200" b="1" dirty="0">
                <a:latin typeface="Arial" charset="0"/>
              </a:rPr>
              <a:t>, ‘1B’, 3209, 3208, 500);</a:t>
            </a:r>
          </a:p>
          <a:p>
            <a:r>
              <a:rPr lang="pt-PT" sz="1600" b="1" dirty="0" err="1">
                <a:latin typeface="Arial" charset="0"/>
              </a:rPr>
              <a:t>And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at</a:t>
            </a:r>
            <a:r>
              <a:rPr lang="pt-PT" sz="1600" b="1" dirty="0">
                <a:latin typeface="Arial" charset="0"/>
              </a:rPr>
              <a:t> step </a:t>
            </a:r>
            <a:r>
              <a:rPr lang="pt-PT" sz="1600" b="1" dirty="0" err="1">
                <a:latin typeface="Arial" charset="0"/>
              </a:rPr>
              <a:t>number</a:t>
            </a:r>
            <a:r>
              <a:rPr lang="pt-PT" sz="1600" b="1" dirty="0">
                <a:latin typeface="Arial" charset="0"/>
              </a:rPr>
              <a:t> 4 </a:t>
            </a:r>
            <a:r>
              <a:rPr lang="pt-PT" sz="1600" b="1" dirty="0" err="1">
                <a:latin typeface="Arial" charset="0"/>
              </a:rPr>
              <a:t>you</a:t>
            </a:r>
            <a:r>
              <a:rPr lang="pt-PT" sz="1600" b="1" dirty="0">
                <a:latin typeface="Arial" charset="0"/>
              </a:rPr>
              <a:t> decide to </a:t>
            </a:r>
            <a:r>
              <a:rPr lang="pt-PT" sz="1600" b="1" dirty="0" err="1">
                <a:latin typeface="Arial" charset="0"/>
              </a:rPr>
              <a:t>cancel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the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work</a:t>
            </a:r>
            <a:r>
              <a:rPr lang="pt-PT" sz="1600" b="1" dirty="0">
                <a:latin typeface="Arial" charset="0"/>
              </a:rPr>
              <a:t>, </a:t>
            </a:r>
            <a:r>
              <a:rPr lang="pt-PT" sz="1600" b="1" dirty="0" err="1">
                <a:latin typeface="Arial" charset="0"/>
              </a:rPr>
              <a:t>what</a:t>
            </a:r>
            <a:r>
              <a:rPr lang="pt-PT" sz="1600" b="1" dirty="0">
                <a:latin typeface="Arial" charset="0"/>
              </a:rPr>
              <a:t> do </a:t>
            </a:r>
            <a:r>
              <a:rPr lang="pt-PT" sz="1600" b="1" dirty="0" err="1">
                <a:latin typeface="Arial" charset="0"/>
              </a:rPr>
              <a:t>you</a:t>
            </a:r>
            <a:r>
              <a:rPr lang="pt-PT" sz="1600" b="1" dirty="0">
                <a:latin typeface="Arial" charset="0"/>
              </a:rPr>
              <a:t> </a:t>
            </a:r>
            <a:r>
              <a:rPr lang="pt-PT" sz="1600" b="1" dirty="0" err="1">
                <a:latin typeface="Arial" charset="0"/>
              </a:rPr>
              <a:t>have</a:t>
            </a:r>
            <a:r>
              <a:rPr lang="pt-PT" sz="1600" b="1" dirty="0">
                <a:latin typeface="Arial" charset="0"/>
              </a:rPr>
              <a:t> to do?</a:t>
            </a:r>
          </a:p>
          <a:p>
            <a:pPr lvl="1"/>
            <a:r>
              <a:rPr lang="pt-PT" sz="1200" b="1" dirty="0">
                <a:latin typeface="Arial" charset="0"/>
              </a:rPr>
              <a:t>Tx4	</a:t>
            </a:r>
            <a:r>
              <a:rPr lang="pt-PT" sz="1200" b="1" dirty="0" err="1">
                <a:latin typeface="Arial" charset="0"/>
              </a:rPr>
              <a:t>update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savings_account</a:t>
            </a:r>
            <a:r>
              <a:rPr lang="pt-PT" sz="1200" b="1" dirty="0">
                <a:latin typeface="Arial" charset="0"/>
              </a:rPr>
              <a:t> set balance = balance + 500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account</a:t>
            </a:r>
            <a:r>
              <a:rPr lang="pt-PT" sz="1200" b="1" dirty="0">
                <a:latin typeface="Arial" charset="0"/>
              </a:rPr>
              <a:t> = 3209;</a:t>
            </a:r>
          </a:p>
          <a:p>
            <a:pPr lvl="1"/>
            <a:r>
              <a:rPr lang="pt-PT" sz="1200" b="1" dirty="0">
                <a:latin typeface="Arial" charset="0"/>
              </a:rPr>
              <a:t>Tx5	</a:t>
            </a:r>
            <a:r>
              <a:rPr lang="pt-PT" sz="1200" b="1" dirty="0" err="1">
                <a:latin typeface="Arial" charset="0"/>
              </a:rPr>
              <a:t>update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checking_account</a:t>
            </a:r>
            <a:r>
              <a:rPr lang="pt-PT" sz="1200" b="1" dirty="0">
                <a:latin typeface="Arial" charset="0"/>
              </a:rPr>
              <a:t> set balance = balance - 500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account</a:t>
            </a:r>
            <a:r>
              <a:rPr lang="pt-PT" sz="1200" b="1" dirty="0">
                <a:latin typeface="Arial" charset="0"/>
              </a:rPr>
              <a:t> = 3208;</a:t>
            </a:r>
          </a:p>
          <a:p>
            <a:pPr lvl="1"/>
            <a:r>
              <a:rPr lang="pt-PT" sz="1200" b="1" dirty="0">
                <a:latin typeface="Arial" charset="0"/>
              </a:rPr>
              <a:t>Tx6	delete </a:t>
            </a:r>
            <a:r>
              <a:rPr lang="pt-PT" sz="1200" b="1" dirty="0" err="1">
                <a:latin typeface="Arial" charset="0"/>
              </a:rPr>
              <a:t>from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journal</a:t>
            </a:r>
            <a:r>
              <a:rPr lang="pt-PT" sz="1200" b="1" dirty="0">
                <a:latin typeface="Arial" charset="0"/>
              </a:rPr>
              <a:t> </a:t>
            </a:r>
            <a:r>
              <a:rPr lang="pt-PT" sz="1200" b="1" dirty="0" err="1">
                <a:latin typeface="Arial" charset="0"/>
              </a:rPr>
              <a:t>where</a:t>
            </a:r>
            <a:r>
              <a:rPr lang="pt-PT" sz="1200" b="1" dirty="0">
                <a:latin typeface="Arial" charset="0"/>
              </a:rPr>
              <a:t> id = </a:t>
            </a:r>
            <a:r>
              <a:rPr lang="pt-PT" sz="1200" b="1" dirty="0" err="1">
                <a:latin typeface="Arial" charset="0"/>
              </a:rPr>
              <a:t>journal_seq.currval</a:t>
            </a:r>
            <a:r>
              <a:rPr lang="pt-PT" sz="1200" b="1" dirty="0">
                <a:latin typeface="Arial" charset="0"/>
              </a:rPr>
              <a:t>;</a:t>
            </a:r>
          </a:p>
          <a:p>
            <a:pPr marL="0" indent="0">
              <a:buNone/>
            </a:pPr>
            <a:endParaRPr lang="pt-PT" sz="1600" b="1" dirty="0">
              <a:latin typeface="Arial" charset="0"/>
            </a:endParaRPr>
          </a:p>
          <a:p>
            <a:pPr marL="342900" lvl="1" indent="0">
              <a:buNone/>
            </a:pPr>
            <a:endParaRPr lang="pt-PT" sz="1200" b="1" dirty="0">
              <a:latin typeface="Arial" charset="0"/>
            </a:endParaRPr>
          </a:p>
          <a:p>
            <a:pPr lvl="1"/>
            <a:endParaRPr lang="pt-PT" b="1" dirty="0">
              <a:latin typeface="Arial" charset="0"/>
            </a:endParaRPr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7E48869D-A254-4BEF-A0EB-15F4251CFAE3}"/>
              </a:ext>
            </a:extLst>
          </p:cNvPr>
          <p:cNvSpPr/>
          <p:nvPr/>
        </p:nvSpPr>
        <p:spPr>
          <a:xfrm>
            <a:off x="7458075" y="5227637"/>
            <a:ext cx="1143000" cy="9144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23506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What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will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happen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if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the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transactions</a:t>
            </a:r>
            <a:r>
              <a:rPr lang="pt-PT" dirty="0">
                <a:latin typeface="Garamond" charset="0"/>
              </a:rPr>
              <a:t> are </a:t>
            </a:r>
            <a:r>
              <a:rPr lang="pt-PT" dirty="0" err="1">
                <a:latin typeface="Garamond" charset="0"/>
              </a:rPr>
              <a:t>not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isolated</a:t>
            </a:r>
            <a:r>
              <a:rPr lang="pt-PT" dirty="0">
                <a:latin typeface="Garamond" charset="0"/>
              </a:rPr>
              <a:t>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4297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1" indent="0">
              <a:buNone/>
            </a:pPr>
            <a:r>
              <a:rPr lang="pt-PT" sz="1400" b="1" dirty="0" err="1">
                <a:latin typeface="Arial" charset="0"/>
              </a:rPr>
              <a:t>Let’s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suppose</a:t>
            </a:r>
            <a:r>
              <a:rPr lang="pt-PT" sz="1400" b="1" dirty="0">
                <a:latin typeface="Arial" charset="0"/>
              </a:rPr>
              <a:t> 2 </a:t>
            </a:r>
            <a:r>
              <a:rPr lang="pt-PT" sz="1400" b="1" dirty="0" err="1">
                <a:latin typeface="Arial" charset="0"/>
              </a:rPr>
              <a:t>transactions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Tx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and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Ty</a:t>
            </a:r>
            <a:r>
              <a:rPr lang="pt-PT" sz="1400" b="1" dirty="0">
                <a:latin typeface="Arial" charset="0"/>
              </a:rPr>
              <a:t>, </a:t>
            </a:r>
            <a:r>
              <a:rPr lang="pt-PT" sz="1400" b="1" dirty="0" err="1">
                <a:latin typeface="Arial" charset="0"/>
              </a:rPr>
              <a:t>not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isolated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from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each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other</a:t>
            </a:r>
            <a:endParaRPr lang="pt-PT" sz="1400" b="1" dirty="0">
              <a:latin typeface="Arial" charset="0"/>
            </a:endParaRPr>
          </a:p>
          <a:p>
            <a:pPr marL="342900" lvl="1" indent="0">
              <a:buNone/>
            </a:pPr>
            <a:endParaRPr lang="pt-PT" sz="800" b="1" dirty="0">
              <a:latin typeface="Arial" charset="0"/>
            </a:endParaRP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Tx1	</a:t>
            </a:r>
            <a:r>
              <a:rPr lang="pt-PT" sz="1000" b="1" dirty="0" err="1">
                <a:latin typeface="Arial" charset="0"/>
              </a:rPr>
              <a:t>update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savings_account</a:t>
            </a:r>
            <a:r>
              <a:rPr lang="pt-PT" sz="1000" b="1" dirty="0">
                <a:latin typeface="Arial" charset="0"/>
              </a:rPr>
              <a:t> set balance = balance - 500 </a:t>
            </a:r>
            <a:r>
              <a:rPr lang="pt-PT" sz="1000" b="1" dirty="0" err="1">
                <a:latin typeface="Arial" charset="0"/>
              </a:rPr>
              <a:t>where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account</a:t>
            </a:r>
            <a:r>
              <a:rPr lang="pt-PT" sz="1000" b="1" dirty="0">
                <a:latin typeface="Arial" charset="0"/>
              </a:rPr>
              <a:t> = 3209;</a:t>
            </a: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			Ty1	</a:t>
            </a:r>
            <a:r>
              <a:rPr lang="pt-PT" sz="1000" b="1" dirty="0" err="1">
                <a:latin typeface="Arial" charset="0"/>
              </a:rPr>
              <a:t>select</a:t>
            </a:r>
            <a:r>
              <a:rPr lang="pt-PT" sz="1000" b="1" dirty="0">
                <a:latin typeface="Arial" charset="0"/>
              </a:rPr>
              <a:t> balance </a:t>
            </a:r>
            <a:r>
              <a:rPr lang="pt-PT" sz="1000" b="1" dirty="0" err="1">
                <a:latin typeface="Arial" charset="0"/>
              </a:rPr>
              <a:t>into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v_bal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from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savings_account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where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account</a:t>
            </a:r>
            <a:r>
              <a:rPr lang="pt-PT" sz="1000" b="1" dirty="0">
                <a:latin typeface="Arial" charset="0"/>
              </a:rPr>
              <a:t> = 3209;</a:t>
            </a: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Tx2	</a:t>
            </a:r>
            <a:r>
              <a:rPr lang="pt-PT" sz="1000" b="1" dirty="0" err="1">
                <a:latin typeface="Arial" charset="0"/>
              </a:rPr>
              <a:t>update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checking_account</a:t>
            </a:r>
            <a:r>
              <a:rPr lang="pt-PT" sz="1000" b="1" dirty="0">
                <a:latin typeface="Arial" charset="0"/>
              </a:rPr>
              <a:t> set balance = balance + 500 </a:t>
            </a:r>
            <a:r>
              <a:rPr lang="pt-PT" sz="1000" b="1" dirty="0" err="1">
                <a:latin typeface="Arial" charset="0"/>
              </a:rPr>
              <a:t>where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account</a:t>
            </a:r>
            <a:r>
              <a:rPr lang="pt-PT" sz="1000" b="1" dirty="0">
                <a:latin typeface="Arial" charset="0"/>
              </a:rPr>
              <a:t> = 3208;</a:t>
            </a: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Tx3	</a:t>
            </a:r>
            <a:r>
              <a:rPr lang="pt-PT" sz="1000" b="1" dirty="0" err="1">
                <a:latin typeface="Arial" charset="0"/>
              </a:rPr>
              <a:t>insert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into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journal</a:t>
            </a:r>
            <a:r>
              <a:rPr lang="pt-PT" sz="1000" b="1" dirty="0">
                <a:latin typeface="Arial" charset="0"/>
              </a:rPr>
              <a:t> </a:t>
            </a:r>
            <a:r>
              <a:rPr lang="pt-PT" sz="1000" b="1" dirty="0" err="1">
                <a:latin typeface="Arial" charset="0"/>
              </a:rPr>
              <a:t>values</a:t>
            </a:r>
            <a:r>
              <a:rPr lang="pt-PT" sz="1000" b="1" dirty="0">
                <a:latin typeface="Arial" charset="0"/>
              </a:rPr>
              <a:t> (</a:t>
            </a:r>
            <a:r>
              <a:rPr lang="pt-PT" sz="1000" b="1" dirty="0" err="1">
                <a:latin typeface="Arial" charset="0"/>
              </a:rPr>
              <a:t>journal_seq.nextval</a:t>
            </a:r>
            <a:r>
              <a:rPr lang="pt-PT" sz="1000" b="1" dirty="0">
                <a:latin typeface="Arial" charset="0"/>
              </a:rPr>
              <a:t>, ‘1B’, 3209, 3208, 500);</a:t>
            </a: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Tx4	</a:t>
            </a:r>
            <a:r>
              <a:rPr lang="pt-PT" sz="1000" b="1" dirty="0" err="1">
                <a:latin typeface="Arial" charset="0"/>
              </a:rPr>
              <a:t>rollback</a:t>
            </a:r>
            <a:r>
              <a:rPr lang="pt-PT" sz="1000" b="1" dirty="0">
                <a:latin typeface="Arial" charset="0"/>
              </a:rPr>
              <a:t>;</a:t>
            </a: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			Ty2	</a:t>
            </a:r>
            <a:r>
              <a:rPr lang="pt-PT" sz="1000" b="1" dirty="0" err="1">
                <a:latin typeface="Arial" charset="0"/>
              </a:rPr>
              <a:t>dbms_output.put_line</a:t>
            </a:r>
            <a:r>
              <a:rPr lang="pt-PT" sz="1000" b="1" dirty="0">
                <a:latin typeface="Arial" charset="0"/>
              </a:rPr>
              <a:t>(‘</a:t>
            </a:r>
            <a:r>
              <a:rPr lang="pt-PT" sz="1000" b="1" dirty="0" err="1">
                <a:latin typeface="Arial" charset="0"/>
              </a:rPr>
              <a:t>Your</a:t>
            </a:r>
            <a:r>
              <a:rPr lang="pt-PT" sz="1000" b="1" dirty="0">
                <a:latin typeface="Arial" charset="0"/>
              </a:rPr>
              <a:t> balance </a:t>
            </a:r>
            <a:r>
              <a:rPr lang="pt-PT" sz="1000" b="1" dirty="0" err="1">
                <a:latin typeface="Arial" charset="0"/>
              </a:rPr>
              <a:t>is</a:t>
            </a:r>
            <a:r>
              <a:rPr lang="pt-PT" sz="1000" b="1" dirty="0">
                <a:latin typeface="Arial" charset="0"/>
              </a:rPr>
              <a:t> ‘ || </a:t>
            </a:r>
            <a:r>
              <a:rPr lang="pt-PT" sz="1000" b="1" dirty="0" err="1">
                <a:latin typeface="Arial" charset="0"/>
              </a:rPr>
              <a:t>v_bal</a:t>
            </a:r>
            <a:r>
              <a:rPr lang="pt-PT" sz="1000" b="1" dirty="0">
                <a:latin typeface="Arial" charset="0"/>
              </a:rPr>
              <a:t>);</a:t>
            </a:r>
          </a:p>
          <a:p>
            <a:pPr marL="342900" lvl="1" indent="0">
              <a:buNone/>
            </a:pPr>
            <a:r>
              <a:rPr lang="pt-PT" sz="1000" b="1" dirty="0">
                <a:latin typeface="Arial" charset="0"/>
              </a:rPr>
              <a:t> </a:t>
            </a:r>
          </a:p>
          <a:p>
            <a:pPr eaLnBrk="1" hangingPunct="1"/>
            <a:endParaRPr lang="pt-PT" b="1" dirty="0">
              <a:latin typeface="Arial" charset="0"/>
            </a:endParaRPr>
          </a:p>
        </p:txBody>
      </p:sp>
      <p:sp>
        <p:nvSpPr>
          <p:cNvPr id="3" name="Bolha de Discurso: Oval 2">
            <a:extLst>
              <a:ext uri="{FF2B5EF4-FFF2-40B4-BE49-F238E27FC236}">
                <a16:creationId xmlns:a16="http://schemas.microsoft.com/office/drawing/2014/main" id="{9BAD5581-B561-4293-8639-22A8F35FD20D}"/>
              </a:ext>
            </a:extLst>
          </p:cNvPr>
          <p:cNvSpPr/>
          <p:nvPr/>
        </p:nvSpPr>
        <p:spPr>
          <a:xfrm>
            <a:off x="3657600" y="4419600"/>
            <a:ext cx="2895600" cy="838199"/>
          </a:xfrm>
          <a:prstGeom prst="wedgeEllipseCallout">
            <a:avLst>
              <a:gd name="adj1" fmla="val 62260"/>
              <a:gd name="adj2" fmla="val -87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will</a:t>
            </a:r>
            <a:r>
              <a:rPr lang="pt-PT" dirty="0"/>
              <a:t>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output </a:t>
            </a:r>
            <a:r>
              <a:rPr lang="pt-PT" dirty="0" err="1"/>
              <a:t>value</a:t>
            </a:r>
            <a:r>
              <a:rPr lang="pt-PT" dirty="0"/>
              <a:t>?</a:t>
            </a:r>
          </a:p>
        </p:txBody>
      </p:sp>
      <p:sp>
        <p:nvSpPr>
          <p:cNvPr id="5" name="Bolha de Discurso: Oval 4">
            <a:extLst>
              <a:ext uri="{FF2B5EF4-FFF2-40B4-BE49-F238E27FC236}">
                <a16:creationId xmlns:a16="http://schemas.microsoft.com/office/drawing/2014/main" id="{AF5DA5CF-2732-4A61-B651-1F1FC53D32AB}"/>
              </a:ext>
            </a:extLst>
          </p:cNvPr>
          <p:cNvSpPr/>
          <p:nvPr/>
        </p:nvSpPr>
        <p:spPr>
          <a:xfrm>
            <a:off x="685800" y="5543550"/>
            <a:ext cx="2667000" cy="990600"/>
          </a:xfrm>
          <a:prstGeom prst="wedgeEllipseCallout">
            <a:avLst>
              <a:gd name="adj1" fmla="val -8333"/>
              <a:gd name="adj2" fmla="val -224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real balance </a:t>
            </a:r>
            <a:r>
              <a:rPr lang="pt-PT" dirty="0" err="1"/>
              <a:t>value</a:t>
            </a:r>
            <a:r>
              <a:rPr lang="pt-P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049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How</a:t>
            </a:r>
            <a:r>
              <a:rPr lang="pt-PT" dirty="0">
                <a:latin typeface="Garamond" charset="0"/>
              </a:rPr>
              <a:t> can </a:t>
            </a:r>
            <a:r>
              <a:rPr lang="pt-PT" dirty="0" err="1">
                <a:latin typeface="Garamond" charset="0"/>
              </a:rPr>
              <a:t>we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prevent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this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problems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from</a:t>
            </a:r>
            <a:r>
              <a:rPr lang="pt-PT" dirty="0">
                <a:latin typeface="Garamond" charset="0"/>
              </a:rPr>
              <a:t> happening?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3687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Our</a:t>
            </a:r>
            <a:r>
              <a:rPr lang="pt-PT" b="1" dirty="0">
                <a:latin typeface="Arial" charset="0"/>
              </a:rPr>
              <a:t> DBMS (</a:t>
            </a:r>
            <a:r>
              <a:rPr lang="pt-PT" b="1" dirty="0" err="1">
                <a:latin typeface="Arial" charset="0"/>
              </a:rPr>
              <a:t>Database</a:t>
            </a:r>
            <a:r>
              <a:rPr lang="pt-PT" b="1" dirty="0">
                <a:latin typeface="Arial" charset="0"/>
              </a:rPr>
              <a:t> Management </a:t>
            </a:r>
            <a:r>
              <a:rPr lang="pt-PT" b="1" dirty="0" err="1">
                <a:latin typeface="Arial" charset="0"/>
              </a:rPr>
              <a:t>System</a:t>
            </a:r>
            <a:r>
              <a:rPr lang="pt-PT" b="1" dirty="0">
                <a:latin typeface="Arial" charset="0"/>
              </a:rPr>
              <a:t>) does </a:t>
            </a:r>
            <a:r>
              <a:rPr lang="pt-PT" b="1" dirty="0" err="1">
                <a:latin typeface="Arial" charset="0"/>
              </a:rPr>
              <a:t>it</a:t>
            </a:r>
            <a:r>
              <a:rPr lang="pt-PT" b="1" dirty="0">
                <a:latin typeface="Arial" charset="0"/>
              </a:rPr>
              <a:t> for </a:t>
            </a:r>
            <a:r>
              <a:rPr lang="pt-PT" b="1" dirty="0" err="1">
                <a:latin typeface="Arial" charset="0"/>
              </a:rPr>
              <a:t>us</a:t>
            </a:r>
            <a:r>
              <a:rPr lang="pt-PT" b="1" dirty="0">
                <a:latin typeface="Arial" charset="0"/>
              </a:rPr>
              <a:t>…</a:t>
            </a:r>
          </a:p>
          <a:p>
            <a:pPr lvl="1"/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just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have</a:t>
            </a:r>
            <a:r>
              <a:rPr lang="pt-PT" b="1" dirty="0">
                <a:latin typeface="Arial" charset="0"/>
              </a:rPr>
              <a:t> to use </a:t>
            </a:r>
            <a:r>
              <a:rPr lang="pt-PT" b="1" dirty="0" err="1">
                <a:latin typeface="Arial" charset="0"/>
              </a:rPr>
              <a:t>it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properly</a:t>
            </a:r>
            <a:r>
              <a:rPr lang="pt-PT" b="1" dirty="0">
                <a:latin typeface="Arial" charset="0"/>
              </a:rPr>
              <a:t>… </a:t>
            </a:r>
            <a:r>
              <a:rPr lang="pt-PT" b="1" dirty="0" err="1">
                <a:latin typeface="Arial" charset="0"/>
              </a:rPr>
              <a:t>how</a:t>
            </a:r>
            <a:r>
              <a:rPr lang="pt-PT" b="1" dirty="0">
                <a:latin typeface="Arial" charset="0"/>
              </a:rPr>
              <a:t>?</a:t>
            </a:r>
          </a:p>
          <a:p>
            <a:pPr lvl="2"/>
            <a:r>
              <a:rPr lang="pt-PT" b="1" dirty="0">
                <a:latin typeface="Arial" charset="0"/>
              </a:rPr>
              <a:t>1st	-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use </a:t>
            </a:r>
            <a:r>
              <a:rPr lang="pt-PT" b="1" dirty="0" err="1">
                <a:latin typeface="Arial" charset="0"/>
              </a:rPr>
              <a:t>transactions</a:t>
            </a:r>
            <a:endParaRPr lang="pt-PT" b="1" dirty="0">
              <a:latin typeface="Arial" charset="0"/>
            </a:endParaRPr>
          </a:p>
          <a:p>
            <a:pPr lvl="2"/>
            <a:r>
              <a:rPr lang="pt-PT" b="1" dirty="0">
                <a:latin typeface="Arial" charset="0"/>
              </a:rPr>
              <a:t>2nd	-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define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proper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isolation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level</a:t>
            </a:r>
            <a:endParaRPr lang="pt-PT" b="1" dirty="0">
              <a:latin typeface="Arial" charset="0"/>
            </a:endParaRPr>
          </a:p>
          <a:p>
            <a:pPr lvl="2"/>
            <a:r>
              <a:rPr lang="pt-PT" b="1" dirty="0">
                <a:latin typeface="Arial" charset="0"/>
              </a:rPr>
              <a:t>3rd	-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make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sure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that</a:t>
            </a:r>
            <a:r>
              <a:rPr lang="pt-PT" b="1" dirty="0">
                <a:latin typeface="Arial" charset="0"/>
              </a:rPr>
              <a:t> in </a:t>
            </a:r>
            <a:r>
              <a:rPr lang="pt-PT" b="1" dirty="0" err="1">
                <a:latin typeface="Arial" charset="0"/>
              </a:rPr>
              <a:t>our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code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we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place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start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and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finish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of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transaction</a:t>
            </a:r>
            <a:r>
              <a:rPr lang="pt-PT" b="1" dirty="0">
                <a:latin typeface="Arial" charset="0"/>
              </a:rPr>
              <a:t> in </a:t>
            </a:r>
            <a:r>
              <a:rPr lang="pt-PT" b="1" dirty="0" err="1">
                <a:latin typeface="Arial" charset="0"/>
              </a:rPr>
              <a:t>the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same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programming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block</a:t>
            </a:r>
            <a:endParaRPr lang="pt-PT" b="1" dirty="0">
              <a:latin typeface="Arial" charset="0"/>
            </a:endParaRPr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7E48869D-A254-4BEF-A0EB-15F4251CFAE3}"/>
              </a:ext>
            </a:extLst>
          </p:cNvPr>
          <p:cNvSpPr/>
          <p:nvPr/>
        </p:nvSpPr>
        <p:spPr>
          <a:xfrm>
            <a:off x="2590800" y="4648201"/>
            <a:ext cx="1752600" cy="12192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Easy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07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95400"/>
            <a:ext cx="82296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pt-PT" dirty="0" err="1">
                <a:latin typeface="Garamond" charset="0"/>
              </a:rPr>
              <a:t>How</a:t>
            </a:r>
            <a:r>
              <a:rPr lang="pt-PT" dirty="0">
                <a:latin typeface="Garamond" charset="0"/>
              </a:rPr>
              <a:t> can </a:t>
            </a:r>
            <a:r>
              <a:rPr lang="pt-PT" dirty="0" err="1">
                <a:latin typeface="Garamond" charset="0"/>
              </a:rPr>
              <a:t>we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prevent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this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problems</a:t>
            </a:r>
            <a:r>
              <a:rPr lang="pt-PT" dirty="0">
                <a:latin typeface="Garamond" charset="0"/>
              </a:rPr>
              <a:t> </a:t>
            </a:r>
            <a:r>
              <a:rPr lang="pt-PT" dirty="0" err="1">
                <a:latin typeface="Garamond" charset="0"/>
              </a:rPr>
              <a:t>from</a:t>
            </a:r>
            <a:r>
              <a:rPr lang="pt-PT" dirty="0">
                <a:latin typeface="Garamond" charset="0"/>
              </a:rPr>
              <a:t> happening?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7"/>
            <a:ext cx="8229600" cy="3687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pt-PT" b="1" dirty="0" err="1">
                <a:latin typeface="Arial" charset="0"/>
              </a:rPr>
              <a:t>Example</a:t>
            </a:r>
            <a:r>
              <a:rPr lang="pt-PT" b="1" dirty="0">
                <a:latin typeface="Arial" charset="0"/>
              </a:rPr>
              <a:t> (</a:t>
            </a:r>
            <a:r>
              <a:rPr lang="pt-PT" b="1" dirty="0" err="1">
                <a:latin typeface="Arial" charset="0"/>
              </a:rPr>
              <a:t>pseudo</a:t>
            </a:r>
            <a:r>
              <a:rPr lang="pt-PT" b="1" dirty="0">
                <a:latin typeface="Arial" charset="0"/>
              </a:rPr>
              <a:t> </a:t>
            </a:r>
            <a:r>
              <a:rPr lang="pt-PT" b="1" dirty="0" err="1">
                <a:latin typeface="Arial" charset="0"/>
              </a:rPr>
              <a:t>code</a:t>
            </a:r>
            <a:r>
              <a:rPr lang="pt-PT" b="1" dirty="0">
                <a:latin typeface="Arial" charset="0"/>
              </a:rPr>
              <a:t>)</a:t>
            </a:r>
          </a:p>
          <a:p>
            <a:pPr marL="914400" lvl="2" indent="0">
              <a:buNone/>
            </a:pPr>
            <a:endParaRPr lang="pt-PT" b="1" dirty="0">
              <a:latin typeface="Arial" charset="0"/>
            </a:endParaRPr>
          </a:p>
          <a:p>
            <a:pPr lvl="2"/>
            <a:r>
              <a:rPr lang="pt-PT" sz="1400" b="1" dirty="0">
                <a:latin typeface="Arial" charset="0"/>
              </a:rPr>
              <a:t>set </a:t>
            </a:r>
            <a:r>
              <a:rPr lang="pt-PT" sz="1400" b="1" dirty="0" err="1">
                <a:latin typeface="Arial" charset="0"/>
              </a:rPr>
              <a:t>transaction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isolation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level</a:t>
            </a:r>
            <a:r>
              <a:rPr lang="pt-PT" sz="1400" b="1" dirty="0">
                <a:latin typeface="Arial" charset="0"/>
              </a:rPr>
              <a:t> / </a:t>
            </a:r>
            <a:r>
              <a:rPr lang="pt-PT" sz="1400" b="1" dirty="0" err="1">
                <a:latin typeface="Arial" charset="0"/>
              </a:rPr>
              <a:t>begin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transaction</a:t>
            </a:r>
            <a:endParaRPr lang="pt-PT" sz="1400" b="1" dirty="0">
              <a:latin typeface="Arial" charset="0"/>
            </a:endParaRPr>
          </a:p>
          <a:p>
            <a:pPr lvl="2"/>
            <a:r>
              <a:rPr lang="pt-PT" sz="1400" b="1" dirty="0" err="1">
                <a:latin typeface="Arial" charset="0"/>
              </a:rPr>
              <a:t>try</a:t>
            </a:r>
            <a:endParaRPr lang="pt-PT" sz="1400" b="1" dirty="0">
              <a:latin typeface="Arial" charset="0"/>
            </a:endParaRPr>
          </a:p>
          <a:p>
            <a:pPr lvl="3"/>
            <a:r>
              <a:rPr lang="pt-PT" sz="1400" b="1" dirty="0">
                <a:latin typeface="Arial" charset="0"/>
              </a:rPr>
              <a:t>execute statement1</a:t>
            </a:r>
          </a:p>
          <a:p>
            <a:pPr lvl="3"/>
            <a:r>
              <a:rPr lang="pt-PT" sz="1400" b="1" dirty="0">
                <a:latin typeface="Arial" charset="0"/>
              </a:rPr>
              <a:t>...</a:t>
            </a:r>
          </a:p>
          <a:p>
            <a:pPr lvl="3"/>
            <a:r>
              <a:rPr lang="pt-PT" sz="1400" b="1" dirty="0">
                <a:latin typeface="Arial" charset="0"/>
              </a:rPr>
              <a:t>execute </a:t>
            </a:r>
            <a:r>
              <a:rPr lang="pt-PT" sz="1400" b="1" dirty="0" err="1">
                <a:latin typeface="Arial" charset="0"/>
              </a:rPr>
              <a:t>statementN</a:t>
            </a:r>
            <a:endParaRPr lang="pt-PT" sz="1400" b="1" dirty="0">
              <a:latin typeface="Arial" charset="0"/>
            </a:endParaRPr>
          </a:p>
          <a:p>
            <a:pPr lvl="3"/>
            <a:r>
              <a:rPr lang="pt-PT" sz="1400" b="1" dirty="0" err="1">
                <a:latin typeface="Arial" charset="0"/>
              </a:rPr>
              <a:t>commit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transaction</a:t>
            </a:r>
            <a:endParaRPr lang="pt-PT" sz="1400" b="1" dirty="0">
              <a:latin typeface="Arial" charset="0"/>
            </a:endParaRPr>
          </a:p>
          <a:p>
            <a:pPr lvl="2"/>
            <a:r>
              <a:rPr lang="pt-PT" sz="1400" b="1" dirty="0" err="1">
                <a:latin typeface="Arial" charset="0"/>
              </a:rPr>
              <a:t>catch</a:t>
            </a:r>
            <a:endParaRPr lang="pt-PT" sz="1400" b="1" dirty="0">
              <a:latin typeface="Arial" charset="0"/>
            </a:endParaRPr>
          </a:p>
          <a:p>
            <a:pPr lvl="3"/>
            <a:r>
              <a:rPr lang="pt-PT" sz="1400" b="1" dirty="0" err="1">
                <a:latin typeface="Arial" charset="0"/>
              </a:rPr>
              <a:t>rollback</a:t>
            </a:r>
            <a:r>
              <a:rPr lang="pt-PT" sz="1400" b="1" dirty="0">
                <a:latin typeface="Arial" charset="0"/>
              </a:rPr>
              <a:t> </a:t>
            </a:r>
            <a:r>
              <a:rPr lang="pt-PT" sz="1400" b="1" dirty="0" err="1">
                <a:latin typeface="Arial" charset="0"/>
              </a:rPr>
              <a:t>transaction</a:t>
            </a:r>
            <a:endParaRPr lang="pt-PT" sz="1400" b="1" dirty="0">
              <a:latin typeface="Arial" charset="0"/>
            </a:endParaRPr>
          </a:p>
          <a:p>
            <a:pPr lvl="2"/>
            <a:r>
              <a:rPr lang="pt-PT" sz="1400" b="1" dirty="0" err="1">
                <a:latin typeface="Arial" charset="0"/>
              </a:rPr>
              <a:t>end</a:t>
            </a:r>
            <a:endParaRPr lang="pt-PT" sz="1400" b="1" dirty="0">
              <a:latin typeface="Arial" charset="0"/>
            </a:endParaRPr>
          </a:p>
        </p:txBody>
      </p:sp>
      <p:sp>
        <p:nvSpPr>
          <p:cNvPr id="5" name="Explosão: 8 Pontos 4">
            <a:extLst>
              <a:ext uri="{FF2B5EF4-FFF2-40B4-BE49-F238E27FC236}">
                <a16:creationId xmlns:a16="http://schemas.microsoft.com/office/drawing/2014/main" id="{144DD167-42CD-46E5-9AD2-60163EDFEAF2}"/>
              </a:ext>
            </a:extLst>
          </p:cNvPr>
          <p:cNvSpPr/>
          <p:nvPr/>
        </p:nvSpPr>
        <p:spPr>
          <a:xfrm>
            <a:off x="4495800" y="3657600"/>
            <a:ext cx="2362200" cy="1981200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 err="1"/>
              <a:t>Easy</a:t>
            </a:r>
            <a:r>
              <a:rPr lang="pt-PT" dirty="0"/>
              <a:t> as </a:t>
            </a:r>
            <a:r>
              <a:rPr lang="pt-PT" dirty="0" err="1"/>
              <a:t>this</a:t>
            </a:r>
            <a:r>
              <a:rPr lang="pt-P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394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1959</Words>
  <Application>Microsoft Macintosh PowerPoint</Application>
  <PresentationFormat>Apresentação no Ecrã (4:3)</PresentationFormat>
  <Paragraphs>339</Paragraphs>
  <Slides>18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Garamond</vt:lpstr>
      <vt:lpstr>Georgia</vt:lpstr>
      <vt:lpstr>Project Status Report</vt:lpstr>
      <vt:lpstr>BASE DE DADOS</vt:lpstr>
      <vt:lpstr>Basic concepts (recall from theoretical class)</vt:lpstr>
      <vt:lpstr>Basic concepts (continuation)</vt:lpstr>
      <vt:lpstr>Basic concepts (continuation)</vt:lpstr>
      <vt:lpstr>Why is it necessary?</vt:lpstr>
      <vt:lpstr>Why is it necessary?</vt:lpstr>
      <vt:lpstr>What will happen if the transactions are not isolated?</vt:lpstr>
      <vt:lpstr>How can we prevent this problems from happening?</vt:lpstr>
      <vt:lpstr>How can we prevent this problems from happening?</vt:lpstr>
      <vt:lpstr>Isolation Levels</vt:lpstr>
      <vt:lpstr>Isolation Levels</vt:lpstr>
      <vt:lpstr>Isolation Levels</vt:lpstr>
      <vt:lpstr>Isolation Levels and locks</vt:lpstr>
      <vt:lpstr>Isolation Levels and locks</vt:lpstr>
      <vt:lpstr>Isolation Levels and locks</vt:lpstr>
      <vt:lpstr>Isolation Levels and locks</vt:lpstr>
      <vt:lpstr>Isolation Levels and locks</vt:lpstr>
      <vt:lpstr>Isolation Levels and 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</dc:title>
  <dc:creator/>
  <cp:lastModifiedBy/>
  <cp:revision>10</cp:revision>
  <dcterms:created xsi:type="dcterms:W3CDTF">2010-02-01T21:08:06Z</dcterms:created>
  <dcterms:modified xsi:type="dcterms:W3CDTF">2021-12-12T11:38:52Z</dcterms:modified>
</cp:coreProperties>
</file>