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F81B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4" y="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DCE37-E9BE-4280-8D68-34E43D66CEDB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ED679-6CF9-4493-8C9A-6F31F985AAE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682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BA883-381C-409E-9635-BB54B21745E4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C40E4-B9C8-417B-AB00-3BF7F8038A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5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>
                <a:latin typeface="Calibri" pitchFamily="34" charset="0"/>
                <a:ea typeface="標楷體" pitchFamily="65" charset="-12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ea typeface="標楷體" pitchFamily="65" charset="-12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ea typeface="標楷體" pitchFamily="65" charset="-120"/>
                <a:cs typeface="Calibri" pitchFamily="34" charset="0"/>
              </a:defRPr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5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54771"/>
            <a:ext cx="8229600" cy="127516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241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844156"/>
            <a:ext cx="8229600" cy="485775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59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91" indent="0" algn="ctr">
              <a:buNone/>
              <a:defRPr/>
            </a:lvl2pPr>
            <a:lvl3pPr marL="685783" indent="0" algn="ctr">
              <a:buNone/>
              <a:defRPr/>
            </a:lvl3pPr>
            <a:lvl4pPr marL="1028674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9" indent="0" algn="ctr">
              <a:buNone/>
              <a:defRPr/>
            </a:lvl7pPr>
            <a:lvl8pPr marL="2400240" indent="0" algn="ctr">
              <a:buNone/>
              <a:defRPr/>
            </a:lvl8pPr>
            <a:lvl9pPr marL="2743131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0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8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44152"/>
            <a:ext cx="4038600" cy="31707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44152"/>
            <a:ext cx="4038600" cy="31707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951580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1431401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951580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1431401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68315" y="108349"/>
            <a:ext cx="8207375" cy="519113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55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08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02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9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77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787401" y="108349"/>
            <a:ext cx="7888289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44153"/>
            <a:ext cx="82296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按一下以編輯母片</a:t>
            </a:r>
          </a:p>
          <a:p>
            <a:pPr lvl="1"/>
            <a:endParaRPr lang="zh-TW" altLang="en-US" dirty="0"/>
          </a:p>
          <a:p>
            <a:pPr lvl="0"/>
            <a:endParaRPr lang="en-US" altLang="zh-TW" dirty="0"/>
          </a:p>
        </p:txBody>
      </p:sp>
      <p:pic>
        <p:nvPicPr>
          <p:cNvPr id="1029" name="Picture 25" descr="nam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4768455"/>
            <a:ext cx="3833813" cy="14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69246" y="4936332"/>
            <a:ext cx="27318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900" b="1" dirty="0">
                <a:solidFill>
                  <a:schemeClr val="bg1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National Tsing Hua University ® copyright OIA</a:t>
            </a:r>
            <a:endParaRPr lang="zh-TW" altLang="en-US" sz="900" b="1" dirty="0">
              <a:solidFill>
                <a:schemeClr val="bg1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681041"/>
            <a:ext cx="9144000" cy="108347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351">
              <a:ea typeface="新細明體" pitchFamily="18" charset="-120"/>
            </a:endParaRPr>
          </a:p>
        </p:txBody>
      </p:sp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4624387"/>
            <a:ext cx="9144000" cy="539354"/>
          </a:xfrm>
          <a:prstGeom prst="rect">
            <a:avLst/>
          </a:prstGeom>
          <a:solidFill>
            <a:srgbClr val="990099"/>
          </a:solidFill>
          <a:ln w="15875">
            <a:noFill/>
            <a:miter lim="800000"/>
            <a:headEnd/>
            <a:tailEnd/>
          </a:ln>
          <a:effectLst>
            <a:prstShdw prst="shdw18" dist="17961" dir="13500000">
              <a:srgbClr val="990099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TW" altLang="en-US" sz="1351">
              <a:ea typeface="新細明體" pitchFamily="18" charset="-120"/>
            </a:endParaRPr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1013" y="4893471"/>
            <a:ext cx="2133600" cy="25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fld id="{D9B6BDF2-6896-4B98-8776-C18582F63BA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0" y="96457"/>
            <a:ext cx="888965" cy="51891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9" y="4683590"/>
            <a:ext cx="741091" cy="427061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2" y="4681942"/>
            <a:ext cx="2030503" cy="4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Calibri" pitchFamily="34" charset="0"/>
          <a:ea typeface="標楷體" pitchFamily="65" charset="-120"/>
          <a:cs typeface="MS Sans Serif"/>
        </a:defRPr>
      </a:lvl5pPr>
      <a:lvl6pPr marL="342891" algn="l" rtl="0" eaLnBrk="1" fontAlgn="base" hangingPunct="1">
        <a:spcBef>
          <a:spcPct val="0"/>
        </a:spcBef>
        <a:spcAft>
          <a:spcPct val="0"/>
        </a:spcAft>
        <a:defRPr kumimoji="1" sz="2251" b="1">
          <a:solidFill>
            <a:schemeClr val="tx2"/>
          </a:solidFill>
          <a:latin typeface="MS Sans Serif"/>
          <a:ea typeface="MS Sans Serif"/>
          <a:cs typeface="MS Sans Serif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kumimoji="1" sz="2251" b="1">
          <a:solidFill>
            <a:schemeClr val="tx2"/>
          </a:solidFill>
          <a:latin typeface="MS Sans Serif"/>
          <a:ea typeface="MS Sans Serif"/>
          <a:cs typeface="MS Sans Serif"/>
        </a:defRPr>
      </a:lvl7pPr>
      <a:lvl8pPr marL="1028674" algn="l" rtl="0" eaLnBrk="1" fontAlgn="base" hangingPunct="1">
        <a:spcBef>
          <a:spcPct val="0"/>
        </a:spcBef>
        <a:spcAft>
          <a:spcPct val="0"/>
        </a:spcAft>
        <a:defRPr kumimoji="1" sz="2251" b="1">
          <a:solidFill>
            <a:schemeClr val="tx2"/>
          </a:solidFill>
          <a:latin typeface="MS Sans Serif"/>
          <a:ea typeface="MS Sans Serif"/>
          <a:cs typeface="MS Sans Serif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kumimoji="1" sz="2251" b="1">
          <a:solidFill>
            <a:schemeClr val="tx2"/>
          </a:solidFill>
          <a:latin typeface="MS Sans Serif"/>
          <a:ea typeface="MS Sans Serif"/>
          <a:cs typeface="MS Sans Serif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l"/>
        <a:defRPr kumimoji="1" sz="2800">
          <a:solidFill>
            <a:schemeClr val="tx1"/>
          </a:solidFill>
          <a:latin typeface="Calibri" pitchFamily="34" charset="0"/>
          <a:ea typeface="標楷體" pitchFamily="65" charset="-120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90000"/>
        <a:buFont typeface="Arial" charset="0"/>
        <a:buChar char="–"/>
        <a:defRPr kumimoji="1" sz="24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marL="857229" indent="-171446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21" indent="-171446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220019176@link.cuhk.edu.cn" TargetMode="External"/><Relationship Id="rId2" Type="http://schemas.openxmlformats.org/officeDocument/2006/relationships/hyperlink" Target="mailto:220019037@link.cuhk.edu.c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118010254@link.cuhk.edu.cn" TargetMode="External"/><Relationship Id="rId5" Type="http://schemas.openxmlformats.org/officeDocument/2006/relationships/hyperlink" Target="mailto:118010430@link.cuhk.edu.cn" TargetMode="External"/><Relationship Id="rId4" Type="http://schemas.openxmlformats.org/officeDocument/2006/relationships/hyperlink" Target="mailto:219019037@link.cuhk.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6534"/>
            <a:ext cx="7772400" cy="1102519"/>
          </a:xfrm>
        </p:spPr>
        <p:txBody>
          <a:bodyPr/>
          <a:lstStyle/>
          <a:p>
            <a:pPr algn="ctr"/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CSC3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TW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– Operating Systems</a:t>
            </a:r>
            <a:endParaRPr lang="zh-TW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48824"/>
            <a:ext cx="6400800" cy="1801796"/>
          </a:xfrm>
        </p:spPr>
        <p:txBody>
          <a:bodyPr/>
          <a:lstStyle/>
          <a:p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Yeh-Ching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Chung</a:t>
            </a:r>
          </a:p>
          <a:p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School of </a:t>
            </a:r>
            <a:r>
              <a:rPr lang="en-US" altLang="zh-TW" sz="2400"/>
              <a:t>Data Science</a:t>
            </a:r>
            <a:endParaRPr lang="en-US" altLang="zh-TW" sz="2400" dirty="0"/>
          </a:p>
          <a:p>
            <a:r>
              <a:rPr lang="en-US" altLang="zh-TW" sz="2400" dirty="0"/>
              <a:t>Chinese University of Hong Kong, Shenzhen</a:t>
            </a:r>
          </a:p>
        </p:txBody>
      </p:sp>
    </p:spTree>
    <p:extLst>
      <p:ext uri="{BB962C8B-B14F-4D97-AF65-F5344CB8AC3E}">
        <p14:creationId xmlns:p14="http://schemas.microsoft.com/office/powerpoint/2010/main" val="40646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797" y="809045"/>
            <a:ext cx="7254815" cy="379293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Instructor</a:t>
            </a:r>
          </a:p>
          <a:p>
            <a:pPr lvl="1"/>
            <a:r>
              <a:rPr lang="en-US" sz="2200" dirty="0"/>
              <a:t>Dr. Yeh-Ching Chung (ychung@cuhk.edu.hk)</a:t>
            </a:r>
          </a:p>
          <a:p>
            <a:r>
              <a:rPr lang="en-US" b="1" dirty="0">
                <a:solidFill>
                  <a:srgbClr val="0000FF"/>
                </a:solidFill>
              </a:rPr>
              <a:t>Course TAs</a:t>
            </a:r>
            <a:endParaRPr lang="en-US" altLang="zh-TW" sz="1600" dirty="0">
              <a:solidFill>
                <a:srgbClr val="0000FF"/>
              </a:solidFill>
            </a:endParaRPr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洪士豪</a:t>
            </a:r>
            <a:r>
              <a:rPr lang="zh-CN" altLang="en-US" sz="2200" dirty="0"/>
              <a:t> </a:t>
            </a:r>
            <a:r>
              <a:rPr lang="en-US" altLang="zh-CN" sz="2200" dirty="0"/>
              <a:t>: </a:t>
            </a:r>
            <a:r>
              <a:rPr lang="en-US" altLang="zh-CN" sz="2200" dirty="0">
                <a:hlinkClick r:id="rId2"/>
              </a:rPr>
              <a:t>220019037@link.cuhk.edu.cn</a:t>
            </a:r>
            <a:endParaRPr lang="en-US" altLang="zh-CN" sz="2200" dirty="0"/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宁之涵</a:t>
            </a:r>
            <a:r>
              <a:rPr lang="zh-CN" altLang="en-US" sz="2200" dirty="0"/>
              <a:t> </a:t>
            </a:r>
            <a:r>
              <a:rPr lang="en-US" altLang="zh-CN" sz="2200" dirty="0"/>
              <a:t>: </a:t>
            </a:r>
            <a:r>
              <a:rPr lang="en-US" altLang="zh-CN" sz="2200" u="sng" dirty="0">
                <a:hlinkClick r:id="rId3"/>
              </a:rPr>
              <a:t>220019176@link.cuhk.edu.cn</a:t>
            </a:r>
            <a:endParaRPr lang="en-US" altLang="zh-CN" sz="2200" dirty="0"/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陈宇昂</a:t>
            </a:r>
            <a:r>
              <a:rPr lang="zh-CN" altLang="en-US" sz="2200" dirty="0"/>
              <a:t> </a:t>
            </a:r>
            <a:r>
              <a:rPr lang="en-US" altLang="zh-CN" sz="2200" dirty="0"/>
              <a:t>: </a:t>
            </a:r>
            <a:r>
              <a:rPr lang="en-US" altLang="zh-CN" sz="2200" dirty="0">
                <a:hlinkClick r:id="rId4"/>
              </a:rPr>
              <a:t>219019037@link.cuhk.edu.cn</a:t>
            </a:r>
            <a:endParaRPr lang="en-US" altLang="zh-CN" sz="2200" dirty="0"/>
          </a:p>
          <a:p>
            <a:pPr lvl="1"/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黄文禹</a:t>
            </a:r>
            <a:r>
              <a:rPr lang="zh-CN" altLang="en-US" sz="2200" dirty="0"/>
              <a:t> 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CN" sz="2200" dirty="0">
                <a:hlinkClick r:id="rId4"/>
              </a:rPr>
              <a:t>221019014@link.cuhk.edu.cn</a:t>
            </a:r>
            <a:endParaRPr lang="en-US" altLang="zh-CN" sz="2200" dirty="0"/>
          </a:p>
          <a:p>
            <a:pPr lvl="1"/>
            <a:r>
              <a:rPr lang="zh-TW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张泽银 </a:t>
            </a:r>
            <a:r>
              <a:rPr lang="en-US" altLang="zh-TW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TW" sz="2200" u="sng" dirty="0">
                <a:hlinkClick r:id="rId5"/>
              </a:rPr>
              <a:t>118010430@</a:t>
            </a:r>
            <a:r>
              <a:rPr lang="en-US" sz="2200" u="sng" dirty="0">
                <a:hlinkClick r:id="rId5"/>
              </a:rPr>
              <a:t>link.cuhk.edu.cn</a:t>
            </a:r>
            <a:endParaRPr lang="en-US" sz="2200" u="sng" dirty="0"/>
          </a:p>
          <a:p>
            <a:pPr lvl="1"/>
            <a:r>
              <a:rPr lang="zh-TW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申    凯 </a:t>
            </a:r>
            <a:r>
              <a:rPr lang="en-US" altLang="zh-TW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altLang="zh-TW" sz="2200" u="sng" dirty="0">
                <a:hlinkClick r:id="rId6"/>
              </a:rPr>
              <a:t>118010254@</a:t>
            </a:r>
            <a:r>
              <a:rPr lang="en-US" sz="2200" u="sng" dirty="0">
                <a:hlinkClick r:id="rId6"/>
              </a:rPr>
              <a:t>link.cuhk.edu.cn</a:t>
            </a:r>
            <a:endParaRPr lang="en-US" altLang="zh-TW" sz="2200" dirty="0"/>
          </a:p>
          <a:p>
            <a:r>
              <a:rPr lang="en-US" b="1" dirty="0">
                <a:solidFill>
                  <a:srgbClr val="0000FF"/>
                </a:solidFill>
              </a:rPr>
              <a:t>Lectures</a:t>
            </a:r>
          </a:p>
          <a:p>
            <a:pPr lvl="1"/>
            <a:r>
              <a:rPr lang="en-US" sz="2200" dirty="0"/>
              <a:t>Tuesday	 10:30 – 11:50	AB E101</a:t>
            </a:r>
          </a:p>
          <a:p>
            <a:pPr lvl="1"/>
            <a:r>
              <a:rPr lang="en-US" sz="2200" dirty="0"/>
              <a:t>Thursday	</a:t>
            </a:r>
            <a:r>
              <a:rPr lang="en-US" altLang="zh-CN" sz="2200" dirty="0"/>
              <a:t> 15:30 – 16:50 </a:t>
            </a:r>
            <a:r>
              <a:rPr lang="en-US" sz="2200" dirty="0"/>
              <a:t>	AB E101</a:t>
            </a:r>
          </a:p>
          <a:p>
            <a:r>
              <a:rPr lang="en-US" b="1" dirty="0">
                <a:solidFill>
                  <a:srgbClr val="0000FF"/>
                </a:solidFill>
              </a:rPr>
              <a:t>Tutorials</a:t>
            </a:r>
          </a:p>
          <a:p>
            <a:pPr lvl="1"/>
            <a:r>
              <a:rPr lang="en-US" sz="2200" dirty="0"/>
              <a:t>Will be announced by TAs</a:t>
            </a:r>
          </a:p>
          <a:p>
            <a:r>
              <a:rPr lang="en-US" b="1" dirty="0">
                <a:solidFill>
                  <a:srgbClr val="0000FF"/>
                </a:solidFill>
              </a:rPr>
              <a:t>Homepage</a:t>
            </a:r>
            <a:endParaRPr lang="en-US" b="1" dirty="0"/>
          </a:p>
          <a:p>
            <a:pPr lvl="1"/>
            <a:r>
              <a:rPr lang="en-US" sz="2200" dirty="0"/>
              <a:t>http://www.cs.nthu.edu.tw/~ychung/syllabus/CSC3150-2021-Fall.htm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92038" y="108349"/>
            <a:ext cx="768365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Calibri" pitchFamily="34" charset="0"/>
                <a:ea typeface="標楷體" pitchFamily="65" charset="-120"/>
                <a:cs typeface="MS Sans Serif"/>
              </a:defRPr>
            </a:lvl5pPr>
            <a:lvl6pPr marL="342891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6pPr>
            <a:lvl7pPr marL="685783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7pPr>
            <a:lvl8pPr marL="1028674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8pPr>
            <a:lvl9pPr marL="137156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251" b="1">
                <a:solidFill>
                  <a:schemeClr val="tx2"/>
                </a:solidFill>
                <a:latin typeface="MS Sans Serif"/>
                <a:ea typeface="MS Sans Serif"/>
                <a:cs typeface="MS Sans Serif"/>
              </a:defRPr>
            </a:lvl9pPr>
          </a:lstStyle>
          <a:p>
            <a:r>
              <a:rPr lang="en-US" sz="3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Information</a:t>
            </a:r>
          </a:p>
        </p:txBody>
      </p:sp>
    </p:spTree>
    <p:extLst>
      <p:ext uri="{BB962C8B-B14F-4D97-AF65-F5344CB8AC3E}">
        <p14:creationId xmlns:p14="http://schemas.microsoft.com/office/powerpoint/2010/main" val="410408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38" y="108349"/>
            <a:ext cx="7683652" cy="5191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46002" y="1511710"/>
            <a:ext cx="4599791" cy="189516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(Textbook)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Operating System Concepts, 9th Edition (International Student Version), John Wiley &amp; Sons, Inc., 2014.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err="1"/>
              <a:t>Silberschatz</a:t>
            </a:r>
            <a:r>
              <a:rPr lang="en-US" altLang="zh-CN" dirty="0"/>
              <a:t>, P. Galvin, and G. </a:t>
            </a:r>
            <a:r>
              <a:rPr lang="en-US" altLang="zh-CN" dirty="0" err="1"/>
              <a:t>Gangne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0EF60F-42D4-425C-B633-337B0FF8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444" y="997360"/>
            <a:ext cx="2400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23" y="108349"/>
            <a:ext cx="7623267" cy="5191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006" y="831954"/>
            <a:ext cx="7160342" cy="275069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major components of an operating system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Management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management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management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multi-threaded programming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kernel programming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multiprocessor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9612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291" y="108349"/>
            <a:ext cx="7666399" cy="5191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492" y="806677"/>
            <a:ext cx="7573297" cy="3727847"/>
          </a:xfrm>
        </p:spPr>
        <p:txBody>
          <a:bodyPr>
            <a:noAutofit/>
          </a:bodyPr>
          <a:lstStyle/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Threads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Programming  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Synchronization 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Locks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Strategies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Virtual-Memory Management 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Systems 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File Systems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Mass-Storage Structure </a:t>
            </a:r>
          </a:p>
          <a:p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Systems </a:t>
            </a:r>
          </a:p>
        </p:txBody>
      </p:sp>
    </p:spTree>
    <p:extLst>
      <p:ext uri="{BB962C8B-B14F-4D97-AF65-F5344CB8AC3E}">
        <p14:creationId xmlns:p14="http://schemas.microsoft.com/office/powerpoint/2010/main" val="279891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026" y="108349"/>
            <a:ext cx="7752664" cy="5191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48" y="855406"/>
            <a:ext cx="7890388" cy="360164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(5%)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Projects (70%)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Kernel-Mode Multi-Process Programming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Multi-Thread Programming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Management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File-Systems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Systems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(25%)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apply for a leave for final exam, send email to me with supporting document beforehand</a:t>
            </a:r>
          </a:p>
        </p:txBody>
      </p:sp>
    </p:spTree>
    <p:extLst>
      <p:ext uri="{BB962C8B-B14F-4D97-AF65-F5344CB8AC3E}">
        <p14:creationId xmlns:p14="http://schemas.microsoft.com/office/powerpoint/2010/main" val="82181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302" y="108349"/>
            <a:ext cx="7597388" cy="519113"/>
          </a:xfrm>
        </p:spPr>
        <p:txBody>
          <a:bodyPr/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012" y="870157"/>
            <a:ext cx="7661787" cy="241521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completing this course, students will be able 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Kernel of OS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multi-thread programs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memory management on GPU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file management on GPU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I/O operations on GPU</a:t>
            </a:r>
          </a:p>
        </p:txBody>
      </p:sp>
    </p:spTree>
    <p:extLst>
      <p:ext uri="{BB962C8B-B14F-4D97-AF65-F5344CB8AC3E}">
        <p14:creationId xmlns:p14="http://schemas.microsoft.com/office/powerpoint/2010/main" val="37309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38" y="108349"/>
            <a:ext cx="7683652" cy="51911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52" y="784192"/>
            <a:ext cx="7742903" cy="367188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Tolerance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Plagiarism, cheating, misconduct in test/exam will be reported to the School for handing.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marks for the concerned assignments/test/exam/whole course, reviewable demerits, non-reviewable demerits, suspension of study, dismissal from University.</a:t>
            </a:r>
          </a:p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Policy to Academic Honesty</a:t>
            </a:r>
          </a:p>
          <a:p>
            <a:pPr marL="457189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http://www.cuhk.edu.cn/departsite/ar/en/Academic.html</a:t>
            </a:r>
          </a:p>
        </p:txBody>
      </p:sp>
    </p:spTree>
    <p:extLst>
      <p:ext uri="{BB962C8B-B14F-4D97-AF65-F5344CB8AC3E}">
        <p14:creationId xmlns:p14="http://schemas.microsoft.com/office/powerpoint/2010/main" val="2385786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38" y="108349"/>
            <a:ext cx="7683652" cy="519113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WeChat Group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97" y="1303914"/>
            <a:ext cx="2752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58873"/>
      </p:ext>
    </p:extLst>
  </p:cSld>
  <p:clrMapOvr>
    <a:masterClrMapping/>
  </p:clrMapOvr>
</p:sld>
</file>

<file path=ppt/theme/theme1.xml><?xml version="1.0" encoding="utf-8"?>
<a:theme xmlns:a="http://schemas.openxmlformats.org/drawingml/2006/main" name="NTHU UniCl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MS Sans Serif"/>
        <a:ea typeface="MS Sans Serif"/>
        <a:cs typeface="MS Sans Serif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  <a:txDef>
      <a:spPr>
        <a:noFill/>
      </a:spPr>
      <a:bodyPr wrap="none" rtlCol="0" anchor="ctr" anchorCtr="1">
        <a:spAutoFit/>
      </a:bodyPr>
      <a:lstStyle>
        <a:defPPr>
          <a:defRPr dirty="0" smtClean="0">
            <a:ea typeface="標楷體" pitchFamily="65" charset="-120"/>
            <a:cs typeface="Calibri" pitchFamily="34" charset="0"/>
          </a:defRPr>
        </a:defPPr>
      </a:lstStyle>
    </a:tx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THU UniCloud" id="{771810AA-CEBD-463A-B947-7C0DFAF8BB54}" vid="{30CF6CD1-9989-4B2E-8702-709C1DF65D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NTHU UniCloud</Template>
  <TotalTime>2380</TotalTime>
  <Words>265</Words>
  <Application>Microsoft Office PowerPoint</Application>
  <PresentationFormat>On-screen Show (16:9)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標楷體</vt:lpstr>
      <vt:lpstr>MS Sans Serif</vt:lpstr>
      <vt:lpstr>新細明體</vt:lpstr>
      <vt:lpstr>华文楷体</vt:lpstr>
      <vt:lpstr>Arial</vt:lpstr>
      <vt:lpstr>Calibri</vt:lpstr>
      <vt:lpstr>Times New Roman</vt:lpstr>
      <vt:lpstr>Wingdings</vt:lpstr>
      <vt:lpstr>NTHU UniCloud</vt:lpstr>
      <vt:lpstr>CSC3150 – Operating Systems</vt:lpstr>
      <vt:lpstr>PowerPoint Presentation</vt:lpstr>
      <vt:lpstr>Textbook</vt:lpstr>
      <vt:lpstr>Course Syllabus</vt:lpstr>
      <vt:lpstr>Course Topics</vt:lpstr>
      <vt:lpstr>Course Assessment</vt:lpstr>
      <vt:lpstr>Learning Outcomes</vt:lpstr>
      <vt:lpstr>Academic Honesty</vt:lpstr>
      <vt:lpstr>WeChat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 5G / IoT Cloud Platform</dc:title>
  <dc:creator>Wu-Chun Chung</dc:creator>
  <cp:lastModifiedBy>Prof. Chung Yehching (SDS)</cp:lastModifiedBy>
  <cp:revision>248</cp:revision>
  <dcterms:created xsi:type="dcterms:W3CDTF">2015-06-05T07:23:35Z</dcterms:created>
  <dcterms:modified xsi:type="dcterms:W3CDTF">2021-09-07T01:55:30Z</dcterms:modified>
</cp:coreProperties>
</file>