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</p:sldMasterIdLst>
  <p:notesMasterIdLst>
    <p:notesMasterId r:id="rId41"/>
  </p:notesMasterIdLst>
  <p:sldIdLst>
    <p:sldId id="256" r:id="rId3"/>
    <p:sldId id="361" r:id="rId4"/>
    <p:sldId id="326" r:id="rId5"/>
    <p:sldId id="327" r:id="rId6"/>
    <p:sldId id="330" r:id="rId7"/>
    <p:sldId id="328" r:id="rId8"/>
    <p:sldId id="346" r:id="rId9"/>
    <p:sldId id="332" r:id="rId10"/>
    <p:sldId id="334" r:id="rId11"/>
    <p:sldId id="347" r:id="rId12"/>
    <p:sldId id="335" r:id="rId13"/>
    <p:sldId id="336" r:id="rId14"/>
    <p:sldId id="349" r:id="rId15"/>
    <p:sldId id="348" r:id="rId16"/>
    <p:sldId id="338" r:id="rId17"/>
    <p:sldId id="345" r:id="rId18"/>
    <p:sldId id="339" r:id="rId19"/>
    <p:sldId id="341" r:id="rId20"/>
    <p:sldId id="340" r:id="rId21"/>
    <p:sldId id="350" r:id="rId22"/>
    <p:sldId id="342" r:id="rId23"/>
    <p:sldId id="343" r:id="rId24"/>
    <p:sldId id="351" r:id="rId25"/>
    <p:sldId id="352" r:id="rId26"/>
    <p:sldId id="354" r:id="rId27"/>
    <p:sldId id="355" r:id="rId28"/>
    <p:sldId id="280" r:id="rId29"/>
    <p:sldId id="362" r:id="rId30"/>
    <p:sldId id="356" r:id="rId31"/>
    <p:sldId id="333" r:id="rId32"/>
    <p:sldId id="357" r:id="rId33"/>
    <p:sldId id="331" r:id="rId34"/>
    <p:sldId id="358" r:id="rId35"/>
    <p:sldId id="359" r:id="rId36"/>
    <p:sldId id="337" r:id="rId37"/>
    <p:sldId id="360" r:id="rId38"/>
    <p:sldId id="329" r:id="rId39"/>
    <p:sldId id="261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notesMaster" Target="notesMasters/notesMaster1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4EE233-8A5A-41F0-8F05-99CF4A9C03D6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A34D3-8633-4A83-AF72-E96410C427A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7CEE-C0D5-4648-B4F0-20EF8932685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613F-765A-481C-9DCB-23F6EA0B0AA5}" type="slidenum">
              <a:rPr lang="en-US" smtClean="0"/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7CEE-C0D5-4648-B4F0-20EF8932685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613F-765A-481C-9DCB-23F6EA0B0AA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7CEE-C0D5-4648-B4F0-20EF8932685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613F-765A-481C-9DCB-23F6EA0B0AA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7CEE-C0D5-4648-B4F0-20EF8932685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613F-765A-481C-9DCB-23F6EA0B0AA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7CEE-C0D5-4648-B4F0-20EF8932685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613F-765A-481C-9DCB-23F6EA0B0AA5}" type="slidenum">
              <a:rPr lang="en-US" smtClean="0"/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7CEE-C0D5-4648-B4F0-20EF8932685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613F-765A-481C-9DCB-23F6EA0B0AA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7CEE-C0D5-4648-B4F0-20EF89326853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613F-765A-481C-9DCB-23F6EA0B0AA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7CEE-C0D5-4648-B4F0-20EF89326853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613F-765A-481C-9DCB-23F6EA0B0AA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7CEE-C0D5-4648-B4F0-20EF89326853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613F-765A-481C-9DCB-23F6EA0B0AA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C3F7CEE-C0D5-4648-B4F0-20EF8932685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FD613F-765A-481C-9DCB-23F6EA0B0AA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 cstate="print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7CEE-C0D5-4648-B4F0-20EF8932685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613F-765A-481C-9DCB-23F6EA0B0AA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C3F7CEE-C0D5-4648-B4F0-20EF8932685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FD613F-765A-481C-9DCB-23F6EA0B0AA5}" type="slidenum">
              <a:rPr lang="en-US" smtClean="0"/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pubs.opengroup.org/onlinepubs/7908799/xsh/pthread.h.html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man7.org/linux/man-pages/man2/fcntl.2.html" TargetMode="External"/><Relationship Id="rId1" Type="http://schemas.openxmlformats.org/officeDocument/2006/relationships/hyperlink" Target="http://man7.org/linux/man-pages/man3/termios.3.html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hyperlink" Target="https://www.student.cs.uwaterloo.ca/~cs452/terminal.html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TW" sz="3600" dirty="0"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  <a:t>Operating System (CSC </a:t>
            </a:r>
            <a:r>
              <a:rPr lang="en-US" altLang="zh-CN" sz="3600" dirty="0"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  <a:t>3150</a:t>
            </a:r>
            <a:r>
              <a:rPr lang="en-US" altLang="zh-TW" sz="3600" dirty="0"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  <a:t>)</a:t>
            </a:r>
            <a:br>
              <a:rPr lang="en-US" altLang="zh-TW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</a:br>
            <a:br>
              <a:rPr lang="en-US" altLang="zh-TW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</a:br>
            <a:r>
              <a:rPr lang="en-US" altLang="zh-TW" sz="2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  <a:t>Tutorial 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  <a:t>4 – Part 1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19"/>
            <a:ext cx="5778921" cy="896557"/>
          </a:xfrm>
        </p:spPr>
        <p:txBody>
          <a:bodyPr>
            <a:normAutofit fontScale="37500" lnSpcReduction="20000"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CN" sz="3200" i="1" dirty="0"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  <a:t>Kai Shen</a:t>
            </a:r>
            <a:endParaRPr lang="en-US" altLang="zh-CN" sz="3200" i="1" dirty="0">
              <a:effectLst>
                <a:outerShdw blurRad="38100" dist="38100" dir="2700000" algn="tl">
                  <a:srgbClr val="C0C0C0"/>
                </a:outerShdw>
              </a:effectLst>
              <a:ea typeface="PMingLiU" panose="02020500000000000000" pitchFamily="18" charset="-120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TW" sz="3200" i="1" dirty="0"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  <a:t>Office hour: Wed 9pm-10pm @ Zhi xin 101</a:t>
            </a:r>
            <a:endParaRPr lang="en-US" altLang="zh-TW" sz="3200" i="1" dirty="0">
              <a:effectLst>
                <a:outerShdw blurRad="38100" dist="38100" dir="2700000" algn="tl">
                  <a:srgbClr val="C0C0C0"/>
                </a:outerShdw>
              </a:effectLst>
              <a:ea typeface="PMingLiU" panose="02020500000000000000" pitchFamily="18" charset="-120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TW" sz="3200" i="1" dirty="0"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  <a:t>E-mail: </a:t>
            </a:r>
            <a:r>
              <a:rPr lang="en-US" altLang="zh-CN" sz="3200" i="1" dirty="0"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  <a:t>118010254</a:t>
            </a:r>
            <a:r>
              <a:rPr lang="en-US" altLang="zh-CN" sz="3200" i="1" dirty="0"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  <a:t>@link.cuhk.edu.cn</a:t>
            </a:r>
            <a:endParaRPr lang="en-US" altLang="zh-TW" sz="3200" i="1" dirty="0">
              <a:effectLst>
                <a:outerShdw blurRad="38100" dist="38100" dir="2700000" algn="tl">
                  <a:srgbClr val="C0C0C0"/>
                </a:outerShdw>
              </a:effectLst>
              <a:ea typeface="PMingLiU" panose="02020500000000000000" pitchFamily="18" charset="-12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9838894" y="833896"/>
            <a:ext cx="1235648" cy="103491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Pthread</a:t>
            </a:r>
            <a:r>
              <a:rPr lang="en-US" altLang="zh-CN" dirty="0"/>
              <a:t> termination – main vs side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</a:fld>
            <a:endParaRPr lang="zh-TW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8004" y="2192866"/>
            <a:ext cx="9827676" cy="382554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Pthread</a:t>
            </a:r>
            <a:r>
              <a:rPr lang="en-US" altLang="zh-CN" dirty="0"/>
              <a:t> join - synchronization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900" dirty="0"/>
              <a:t>  </a:t>
            </a:r>
            <a:r>
              <a:rPr lang="en-US" altLang="zh-TW" dirty="0"/>
              <a:t> </a:t>
            </a:r>
            <a:r>
              <a:rPr lang="en-US" altLang="zh-TW" dirty="0" err="1"/>
              <a:t>pthread_join</a:t>
            </a:r>
            <a:r>
              <a:rPr lang="en-US" altLang="zh-TW" dirty="0"/>
              <a:t>:</a:t>
            </a:r>
            <a:endParaRPr lang="en-US" altLang="zh-TW" dirty="0"/>
          </a:p>
          <a:p>
            <a:pPr lvl="1"/>
            <a:r>
              <a:rPr lang="en-US" altLang="zh-TW" dirty="0" err="1">
                <a:solidFill>
                  <a:srgbClr val="FF0000"/>
                </a:solidFill>
              </a:rPr>
              <a:t>int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pthread_join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en-US" altLang="zh-TW" dirty="0" err="1">
                <a:solidFill>
                  <a:srgbClr val="FF0000"/>
                </a:solidFill>
              </a:rPr>
              <a:t>pthread_t</a:t>
            </a:r>
            <a:r>
              <a:rPr lang="en-US" altLang="zh-TW" dirty="0">
                <a:solidFill>
                  <a:srgbClr val="FF0000"/>
                </a:solidFill>
              </a:rPr>
              <a:t> thread, void **</a:t>
            </a:r>
            <a:r>
              <a:rPr lang="en-US" altLang="zh-TW" dirty="0" err="1">
                <a:solidFill>
                  <a:srgbClr val="FF0000"/>
                </a:solidFill>
              </a:rPr>
              <a:t>retval</a:t>
            </a:r>
            <a:r>
              <a:rPr lang="en-US" altLang="zh-TW" dirty="0">
                <a:solidFill>
                  <a:srgbClr val="FF0000"/>
                </a:solidFill>
              </a:rPr>
              <a:t>);</a:t>
            </a:r>
            <a:endParaRPr lang="en-US" altLang="zh-TW" dirty="0">
              <a:solidFill>
                <a:srgbClr val="FF0000"/>
              </a:solidFill>
            </a:endParaRPr>
          </a:p>
          <a:p>
            <a:pPr marL="201295" lvl="1" indent="0">
              <a:buNone/>
            </a:pPr>
            <a:endParaRPr lang="en-US" altLang="zh-TW" sz="19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zh-TW" sz="1900" dirty="0"/>
              <a:t>  "Joining" is one way to accomplish synchronization between threads.</a:t>
            </a:r>
            <a:endParaRPr lang="en-US" altLang="zh-TW" sz="19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endParaRPr lang="en-US" altLang="zh-TW" sz="19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zh-TW" sz="1900" dirty="0"/>
              <a:t>  The </a:t>
            </a:r>
            <a:r>
              <a:rPr lang="en-US" altLang="zh-TW" sz="1900" dirty="0" err="1"/>
              <a:t>pthread_join</a:t>
            </a:r>
            <a:r>
              <a:rPr lang="en-US" altLang="zh-TW" sz="1900" dirty="0"/>
              <a:t>() subroutine blocks the </a:t>
            </a:r>
            <a:r>
              <a:rPr lang="en-US" altLang="zh-TW" sz="1900" dirty="0">
                <a:solidFill>
                  <a:srgbClr val="FF0000"/>
                </a:solidFill>
              </a:rPr>
              <a:t>calling</a:t>
            </a:r>
            <a:r>
              <a:rPr lang="en-US" altLang="zh-TW" sz="1900" dirty="0"/>
              <a:t> thread until the specified </a:t>
            </a:r>
            <a:r>
              <a:rPr lang="en-US" altLang="zh-TW" sz="1900" dirty="0" err="1"/>
              <a:t>threadid</a:t>
            </a:r>
            <a:r>
              <a:rPr lang="en-US" altLang="zh-TW" sz="1900" dirty="0"/>
              <a:t> thread terminates.</a:t>
            </a:r>
            <a:endParaRPr lang="en-US" altLang="zh-TW" sz="1900" dirty="0"/>
          </a:p>
          <a:p>
            <a:pPr marL="0" indent="0">
              <a:lnSpc>
                <a:spcPct val="80000"/>
              </a:lnSpc>
              <a:buNone/>
            </a:pPr>
            <a:endParaRPr lang="en-US" altLang="zh-TW" sz="19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zh-TW" sz="1900" dirty="0"/>
              <a:t>  The programmer is able to obtain the target thread's termination return status if specified through </a:t>
            </a:r>
            <a:r>
              <a:rPr lang="en-US" altLang="zh-TW" sz="1900" dirty="0" err="1"/>
              <a:t>pthread_exit</a:t>
            </a:r>
            <a:r>
              <a:rPr lang="en-US" altLang="zh-TW" sz="1900" dirty="0"/>
              <a:t>(), in the status parameter.</a:t>
            </a:r>
            <a:endParaRPr lang="en-US" altLang="zh-TW" sz="1900" dirty="0"/>
          </a:p>
          <a:p>
            <a:pPr marL="0" indent="0">
              <a:lnSpc>
                <a:spcPct val="80000"/>
              </a:lnSpc>
              <a:buNone/>
            </a:pPr>
            <a:endParaRPr lang="en-US" altLang="zh-TW" sz="19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Pthread</a:t>
            </a:r>
            <a:r>
              <a:rPr lang="en-US" altLang="zh-CN" dirty="0"/>
              <a:t> join - synchronization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zh-TW" sz="1900" dirty="0"/>
              <a:t>  Return value</a:t>
            </a:r>
            <a:endParaRPr lang="en-US" altLang="zh-TW" sz="1900" dirty="0"/>
          </a:p>
          <a:p>
            <a:pPr lvl="1"/>
            <a:r>
              <a:rPr lang="en-US" altLang="zh-TW" sz="1900" dirty="0"/>
              <a:t>On success, </a:t>
            </a:r>
            <a:r>
              <a:rPr lang="en-US" altLang="zh-TW" sz="1900" dirty="0" err="1"/>
              <a:t>pthread_join</a:t>
            </a:r>
            <a:r>
              <a:rPr lang="en-US" altLang="zh-TW" sz="1900" dirty="0"/>
              <a:t>() returns 0;</a:t>
            </a:r>
            <a:endParaRPr lang="en-US" altLang="zh-TW" sz="1900" dirty="0"/>
          </a:p>
          <a:p>
            <a:pPr lvl="1"/>
            <a:r>
              <a:rPr lang="en-US" altLang="zh-TW" sz="1900" dirty="0"/>
              <a:t>On error, it returns an error number.</a:t>
            </a:r>
            <a:endParaRPr lang="en-US" altLang="zh-TW" sz="1900" dirty="0"/>
          </a:p>
          <a:p>
            <a:pPr marL="201295" lvl="1" indent="0">
              <a:buNone/>
            </a:pPr>
            <a:endParaRPr lang="en-US" altLang="zh-TW" sz="19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zh-TW" sz="1900" dirty="0"/>
              <a:t> </a:t>
            </a:r>
            <a:r>
              <a:rPr lang="en-US" altLang="zh-TW" dirty="0"/>
              <a:t> It is impossible to join a detached thread.</a:t>
            </a:r>
            <a:endParaRPr lang="en-US" altLang="zh-TW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endParaRPr lang="en-US" altLang="zh-TW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zh-TW" dirty="0"/>
              <a:t>  When a thread is created, one of its attributes defines whether it is joinable or detached. Detached means it can never be joined. (</a:t>
            </a:r>
            <a:r>
              <a:rPr lang="en-US" altLang="zh-TW" dirty="0">
                <a:solidFill>
                  <a:srgbClr val="0070C0"/>
                </a:solidFill>
              </a:rPr>
              <a:t>PTHREAD_CREATE_DETACHED</a:t>
            </a:r>
            <a:r>
              <a:rPr lang="en-US" altLang="zh-TW" dirty="0"/>
              <a:t> or </a:t>
            </a:r>
            <a:r>
              <a:rPr lang="en-US" altLang="zh-TW" dirty="0">
                <a:solidFill>
                  <a:srgbClr val="0070C0"/>
                </a:solidFill>
              </a:rPr>
              <a:t>PTHREAD_CREATE_JOINABLE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Pthread</a:t>
            </a:r>
            <a:r>
              <a:rPr lang="en-US" altLang="zh-CN" dirty="0"/>
              <a:t> join - synchronization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</a:fld>
            <a:endParaRPr lang="zh-TW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0913" y="1937984"/>
            <a:ext cx="7484320" cy="432117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Pthread</a:t>
            </a:r>
            <a:r>
              <a:rPr lang="en-US" altLang="zh-CN" dirty="0"/>
              <a:t> join - synchronization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</a:fld>
            <a:endParaRPr lang="zh-TW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8026" y="1892129"/>
            <a:ext cx="7168031" cy="416864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Pthread</a:t>
            </a:r>
            <a:r>
              <a:rPr lang="en-US" altLang="zh-CN" dirty="0"/>
              <a:t> mutex – flag for privacy/security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900" dirty="0"/>
              <a:t>  </a:t>
            </a:r>
            <a:r>
              <a:rPr lang="en-US" altLang="zh-TW" dirty="0"/>
              <a:t> </a:t>
            </a:r>
            <a:r>
              <a:rPr lang="en-US" altLang="zh-TW" dirty="0" err="1"/>
              <a:t>Mutex</a:t>
            </a:r>
            <a:r>
              <a:rPr lang="en-US" altLang="zh-TW" dirty="0"/>
              <a:t> is an abbreviation for "mutual exclusion". </a:t>
            </a:r>
            <a:r>
              <a:rPr lang="en-US" altLang="zh-TW" dirty="0" err="1"/>
              <a:t>Mutex</a:t>
            </a:r>
            <a:r>
              <a:rPr lang="en-US" altLang="zh-TW" dirty="0"/>
              <a:t> variables are one of the primary means of implementing thread synchronization and for protecting shared data when multiple writes occur.</a:t>
            </a:r>
            <a:endParaRPr lang="en-US" altLang="zh-TW" dirty="0"/>
          </a:p>
          <a:p>
            <a:pPr marL="0" indent="0">
              <a:buNone/>
            </a:pPr>
            <a:endParaRPr lang="en-US" altLang="zh-TW" sz="19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zh-TW" sz="1900" dirty="0"/>
              <a:t>  A </a:t>
            </a:r>
            <a:r>
              <a:rPr lang="en-US" altLang="zh-TW" sz="1900" dirty="0" err="1"/>
              <a:t>mutex</a:t>
            </a:r>
            <a:r>
              <a:rPr lang="en-US" altLang="zh-TW" sz="1900" dirty="0"/>
              <a:t> variable acts like a "lock" protecting access to a shared data resource. </a:t>
            </a:r>
            <a:endParaRPr lang="en-US" altLang="zh-TW" sz="19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endParaRPr lang="en-US" altLang="zh-TW" sz="1900" dirty="0"/>
          </a:p>
          <a:p>
            <a:pPr marL="0" indent="0">
              <a:lnSpc>
                <a:spcPct val="80000"/>
              </a:lnSpc>
              <a:buNone/>
            </a:pP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Pthread</a:t>
            </a:r>
            <a:r>
              <a:rPr lang="en-US" altLang="zh-CN" dirty="0"/>
              <a:t> mutex - flag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zh-TW" sz="1900" dirty="0"/>
              <a:t>  </a:t>
            </a:r>
            <a:r>
              <a:rPr lang="en-US" altLang="zh-TW" sz="1900" dirty="0" err="1"/>
              <a:t>Mutex</a:t>
            </a:r>
            <a:r>
              <a:rPr lang="en-US" altLang="zh-TW" sz="1900" dirty="0"/>
              <a:t> should be declared with type: </a:t>
            </a:r>
            <a:endParaRPr lang="en-US" altLang="zh-TW" sz="1900" dirty="0"/>
          </a:p>
          <a:p>
            <a:pPr lvl="1"/>
            <a:r>
              <a:rPr lang="en-US" altLang="zh-TW" sz="1900" dirty="0" err="1">
                <a:solidFill>
                  <a:srgbClr val="FF0000"/>
                </a:solidFill>
              </a:rPr>
              <a:t>pthread_mutex_t</a:t>
            </a:r>
            <a:r>
              <a:rPr lang="en-US" altLang="zh-TW" sz="1900" dirty="0">
                <a:solidFill>
                  <a:srgbClr val="FF0000"/>
                </a:solidFill>
              </a:rPr>
              <a:t> </a:t>
            </a:r>
            <a:r>
              <a:rPr lang="en-US" altLang="zh-TW" sz="1900" dirty="0">
                <a:solidFill>
                  <a:schemeClr val="tx1"/>
                </a:solidFill>
              </a:rPr>
              <a:t>(</a:t>
            </a:r>
            <a:r>
              <a:rPr lang="en-US" altLang="zh-TW" sz="1900" dirty="0"/>
              <a:t>defined in “</a:t>
            </a:r>
            <a:r>
              <a:rPr lang="en-US" sz="2000" dirty="0"/>
              <a:t>sys/</a:t>
            </a:r>
            <a:r>
              <a:rPr lang="en-US" sz="2000" dirty="0" err="1"/>
              <a:t>types.h</a:t>
            </a:r>
            <a:r>
              <a:rPr lang="en-US" altLang="zh-TW" sz="1900" dirty="0"/>
              <a:t>”)</a:t>
            </a:r>
            <a:endParaRPr lang="en-US" altLang="zh-TW" sz="1900" dirty="0">
              <a:solidFill>
                <a:srgbClr val="FF0000"/>
              </a:solidFill>
            </a:endParaRPr>
          </a:p>
          <a:p>
            <a:pPr marL="201295" lvl="1" indent="0">
              <a:buNone/>
            </a:pPr>
            <a:endParaRPr lang="en-US" altLang="zh-TW" sz="1900" dirty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altLang="zh-TW" sz="1900" dirty="0"/>
              <a:t>  </a:t>
            </a:r>
            <a:r>
              <a:rPr lang="en-US" altLang="zh-TW" sz="1900" dirty="0" err="1"/>
              <a:t>Mutex</a:t>
            </a:r>
            <a:r>
              <a:rPr lang="en-US" altLang="zh-TW" sz="1900" dirty="0"/>
              <a:t> should be initialized before it is used: </a:t>
            </a:r>
            <a:endParaRPr lang="en-US" altLang="zh-TW" sz="1900" dirty="0"/>
          </a:p>
          <a:p>
            <a:pPr lvl="1"/>
            <a:r>
              <a:rPr lang="en-US" altLang="zh-TW" sz="1900" dirty="0" err="1">
                <a:solidFill>
                  <a:srgbClr val="FF0000"/>
                </a:solidFill>
              </a:rPr>
              <a:t>int</a:t>
            </a:r>
            <a:r>
              <a:rPr lang="en-US" altLang="zh-TW" sz="1900" dirty="0">
                <a:solidFill>
                  <a:srgbClr val="FF0000"/>
                </a:solidFill>
              </a:rPr>
              <a:t> </a:t>
            </a:r>
            <a:r>
              <a:rPr lang="en-US" altLang="zh-TW" sz="1900" dirty="0" err="1">
                <a:solidFill>
                  <a:srgbClr val="FF0000"/>
                </a:solidFill>
              </a:rPr>
              <a:t>pthread_mutex_init</a:t>
            </a:r>
            <a:r>
              <a:rPr lang="en-US" altLang="zh-TW" sz="1900" dirty="0">
                <a:solidFill>
                  <a:srgbClr val="FF0000"/>
                </a:solidFill>
              </a:rPr>
              <a:t>(	</a:t>
            </a:r>
            <a:r>
              <a:rPr lang="en-US" altLang="zh-TW" sz="1900" dirty="0" err="1">
                <a:solidFill>
                  <a:srgbClr val="FF0000"/>
                </a:solidFill>
              </a:rPr>
              <a:t>pthread_mutex_t</a:t>
            </a:r>
            <a:r>
              <a:rPr lang="en-US" altLang="zh-TW" sz="1900" dirty="0">
                <a:solidFill>
                  <a:srgbClr val="FF0000"/>
                </a:solidFill>
              </a:rPr>
              <a:t> *</a:t>
            </a:r>
            <a:r>
              <a:rPr lang="en-US" altLang="zh-TW" sz="1900" dirty="0" err="1">
                <a:solidFill>
                  <a:srgbClr val="FF0000"/>
                </a:solidFill>
              </a:rPr>
              <a:t>mutex</a:t>
            </a:r>
            <a:r>
              <a:rPr lang="en-US" altLang="zh-TW" sz="1900" dirty="0">
                <a:solidFill>
                  <a:srgbClr val="FF0000"/>
                </a:solidFill>
              </a:rPr>
              <a:t>, </a:t>
            </a:r>
            <a:endParaRPr lang="en-US" altLang="zh-TW" sz="1900" dirty="0">
              <a:solidFill>
                <a:srgbClr val="FF0000"/>
              </a:solidFill>
            </a:endParaRPr>
          </a:p>
          <a:p>
            <a:pPr marL="201295" lvl="1" indent="0">
              <a:buNone/>
            </a:pPr>
            <a:r>
              <a:rPr lang="en-US" altLang="zh-TW" sz="1900" dirty="0">
                <a:solidFill>
                  <a:srgbClr val="FF0000"/>
                </a:solidFill>
              </a:rPr>
              <a:t>			</a:t>
            </a:r>
            <a:r>
              <a:rPr lang="en-US" altLang="zh-TW" sz="1900" dirty="0" err="1">
                <a:solidFill>
                  <a:srgbClr val="FF0000"/>
                </a:solidFill>
              </a:rPr>
              <a:t>const</a:t>
            </a:r>
            <a:r>
              <a:rPr lang="en-US" altLang="zh-TW" sz="1900" dirty="0">
                <a:solidFill>
                  <a:srgbClr val="FF0000"/>
                </a:solidFill>
              </a:rPr>
              <a:t> </a:t>
            </a:r>
            <a:r>
              <a:rPr lang="en-US" altLang="zh-TW" sz="1900" dirty="0" err="1">
                <a:solidFill>
                  <a:srgbClr val="FF0000"/>
                </a:solidFill>
              </a:rPr>
              <a:t>pthread_mutexattr_t</a:t>
            </a:r>
            <a:r>
              <a:rPr lang="en-US" altLang="zh-TW" sz="1900" dirty="0">
                <a:solidFill>
                  <a:srgbClr val="FF0000"/>
                </a:solidFill>
              </a:rPr>
              <a:t> *</a:t>
            </a:r>
            <a:r>
              <a:rPr lang="en-US" altLang="zh-TW" sz="1900" dirty="0" err="1">
                <a:solidFill>
                  <a:srgbClr val="FF0000"/>
                </a:solidFill>
              </a:rPr>
              <a:t>attr</a:t>
            </a:r>
            <a:r>
              <a:rPr lang="en-US" altLang="zh-TW" sz="1900" dirty="0">
                <a:solidFill>
                  <a:srgbClr val="FF0000"/>
                </a:solidFill>
              </a:rPr>
              <a:t>);</a:t>
            </a:r>
            <a:endParaRPr lang="en-US" altLang="zh-TW" sz="1900" dirty="0">
              <a:solidFill>
                <a:srgbClr val="FF0000"/>
              </a:solidFill>
            </a:endParaRPr>
          </a:p>
          <a:p>
            <a:pPr lvl="1"/>
            <a:r>
              <a:rPr lang="en-US" sz="1900" dirty="0"/>
              <a:t>It </a:t>
            </a:r>
            <a:r>
              <a:rPr lang="en-US" dirty="0" err="1"/>
              <a:t>initialises</a:t>
            </a:r>
            <a:r>
              <a:rPr lang="en-US" dirty="0"/>
              <a:t> the </a:t>
            </a:r>
            <a:r>
              <a:rPr lang="en-US" dirty="0" err="1"/>
              <a:t>mutex</a:t>
            </a:r>
            <a:r>
              <a:rPr lang="en-US" dirty="0"/>
              <a:t> referenced by </a:t>
            </a:r>
            <a:r>
              <a:rPr lang="en-US" i="1" dirty="0" err="1"/>
              <a:t>mutex</a:t>
            </a:r>
            <a:r>
              <a:rPr lang="en-US" dirty="0"/>
              <a:t> with attributes specified by </a:t>
            </a:r>
            <a:r>
              <a:rPr lang="en-US" i="1" dirty="0" err="1"/>
              <a:t>attr</a:t>
            </a:r>
            <a:r>
              <a:rPr lang="en-US" dirty="0"/>
              <a:t>. </a:t>
            </a:r>
            <a:endParaRPr lang="en-US" dirty="0"/>
          </a:p>
          <a:p>
            <a:pPr lvl="1"/>
            <a:r>
              <a:rPr lang="en-US" dirty="0"/>
              <a:t>If </a:t>
            </a:r>
            <a:r>
              <a:rPr lang="en-US" i="1" dirty="0" err="1"/>
              <a:t>attr</a:t>
            </a:r>
            <a:r>
              <a:rPr lang="en-US" dirty="0"/>
              <a:t> is NULL, the default </a:t>
            </a:r>
            <a:r>
              <a:rPr lang="en-US" dirty="0" err="1"/>
              <a:t>mutex</a:t>
            </a:r>
            <a:r>
              <a:rPr lang="en-US" dirty="0"/>
              <a:t> attributes are used; the effect is the same as passing the address of a default </a:t>
            </a:r>
            <a:r>
              <a:rPr lang="en-US" dirty="0" err="1"/>
              <a:t>mutex</a:t>
            </a:r>
            <a:r>
              <a:rPr lang="en-US" dirty="0"/>
              <a:t> attributes object. </a:t>
            </a:r>
            <a:endParaRPr lang="en-US" dirty="0"/>
          </a:p>
          <a:p>
            <a:pPr lvl="1"/>
            <a:r>
              <a:rPr lang="en-US" dirty="0"/>
              <a:t>Upon successful </a:t>
            </a:r>
            <a:r>
              <a:rPr lang="en-US" dirty="0" err="1"/>
              <a:t>initialisation</a:t>
            </a:r>
            <a:r>
              <a:rPr lang="en-US" dirty="0"/>
              <a:t>, the state of the </a:t>
            </a:r>
            <a:r>
              <a:rPr lang="en-US" dirty="0" err="1"/>
              <a:t>mutex</a:t>
            </a:r>
            <a:r>
              <a:rPr lang="en-US" dirty="0"/>
              <a:t> becomes </a:t>
            </a:r>
            <a:r>
              <a:rPr lang="en-US" dirty="0" err="1"/>
              <a:t>initialised</a:t>
            </a:r>
            <a:r>
              <a:rPr lang="en-US" dirty="0"/>
              <a:t> and unlocked.</a:t>
            </a:r>
            <a:endParaRPr lang="en-US" dirty="0"/>
          </a:p>
          <a:p>
            <a:pPr lvl="1"/>
            <a:endParaRPr lang="en-US" dirty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altLang="zh-TW" dirty="0"/>
              <a:t> </a:t>
            </a:r>
            <a:r>
              <a:rPr lang="en-US" altLang="zh-TW" dirty="0" err="1"/>
              <a:t>Mutex</a:t>
            </a:r>
            <a:r>
              <a:rPr lang="en-US" altLang="zh-TW" dirty="0"/>
              <a:t> should be free if it is no longer used: </a:t>
            </a:r>
            <a:endParaRPr lang="en-US" altLang="zh-TW" dirty="0"/>
          </a:p>
          <a:p>
            <a:pPr lvl="1"/>
            <a:r>
              <a:rPr lang="en-US" altLang="zh-TW" dirty="0" err="1">
                <a:solidFill>
                  <a:srgbClr val="FF0000"/>
                </a:solidFill>
              </a:rPr>
              <a:t>int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pthread_mutex_destroy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en-US" altLang="zh-TW" dirty="0" err="1">
                <a:solidFill>
                  <a:srgbClr val="FF0000"/>
                </a:solidFill>
              </a:rPr>
              <a:t>pthread_mutex_t</a:t>
            </a:r>
            <a:r>
              <a:rPr lang="en-US" altLang="zh-TW" dirty="0">
                <a:solidFill>
                  <a:srgbClr val="FF0000"/>
                </a:solidFill>
              </a:rPr>
              <a:t> *);</a:t>
            </a:r>
            <a:endParaRPr lang="en-US" altLang="zh-TW" sz="19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Pthread</a:t>
            </a:r>
            <a:r>
              <a:rPr lang="en-US" altLang="zh-CN" dirty="0"/>
              <a:t> mutex - flag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zh-TW" sz="1900" dirty="0"/>
              <a:t>  </a:t>
            </a:r>
            <a:r>
              <a:rPr lang="en-US" altLang="zh-TW" sz="1900" dirty="0" err="1"/>
              <a:t>Pthread</a:t>
            </a:r>
            <a:r>
              <a:rPr lang="en-US" altLang="zh-TW" sz="1900" dirty="0"/>
              <a:t> </a:t>
            </a:r>
            <a:r>
              <a:rPr lang="en-US" altLang="zh-TW" sz="1900" dirty="0" err="1"/>
              <a:t>mutex</a:t>
            </a:r>
            <a:r>
              <a:rPr lang="en-US" altLang="zh-TW" sz="1900" dirty="0"/>
              <a:t> lock routines:</a:t>
            </a:r>
            <a:endParaRPr lang="en-US" altLang="zh-TW" sz="1900" dirty="0"/>
          </a:p>
          <a:p>
            <a:pPr lvl="1"/>
            <a:r>
              <a:rPr lang="en-US" altLang="zh-TW" sz="1900" dirty="0" err="1">
                <a:solidFill>
                  <a:srgbClr val="FF0000"/>
                </a:solidFill>
              </a:rPr>
              <a:t>int</a:t>
            </a:r>
            <a:r>
              <a:rPr lang="en-US" altLang="zh-TW" sz="1900" dirty="0">
                <a:solidFill>
                  <a:srgbClr val="FF0000"/>
                </a:solidFill>
              </a:rPr>
              <a:t> </a:t>
            </a:r>
            <a:r>
              <a:rPr lang="en-US" altLang="zh-TW" sz="1900" dirty="0" err="1">
                <a:solidFill>
                  <a:srgbClr val="FF0000"/>
                </a:solidFill>
              </a:rPr>
              <a:t>pthread_mutex_lock</a:t>
            </a:r>
            <a:r>
              <a:rPr lang="en-US" altLang="zh-TW" sz="1900" dirty="0">
                <a:solidFill>
                  <a:srgbClr val="FF0000"/>
                </a:solidFill>
              </a:rPr>
              <a:t>(</a:t>
            </a:r>
            <a:r>
              <a:rPr lang="en-US" altLang="zh-TW" sz="1900" dirty="0" err="1">
                <a:solidFill>
                  <a:srgbClr val="FF0000"/>
                </a:solidFill>
              </a:rPr>
              <a:t>pthread_mutex_t</a:t>
            </a:r>
            <a:r>
              <a:rPr lang="en-US" altLang="zh-TW" sz="1900" dirty="0">
                <a:solidFill>
                  <a:srgbClr val="FF0000"/>
                </a:solidFill>
              </a:rPr>
              <a:t> *</a:t>
            </a:r>
            <a:r>
              <a:rPr lang="en-US" altLang="zh-TW" sz="1900" dirty="0" err="1">
                <a:solidFill>
                  <a:srgbClr val="FF0000"/>
                </a:solidFill>
              </a:rPr>
              <a:t>mutex</a:t>
            </a:r>
            <a:r>
              <a:rPr lang="en-US" altLang="zh-TW" sz="1900" dirty="0">
                <a:solidFill>
                  <a:srgbClr val="FF0000"/>
                </a:solidFill>
              </a:rPr>
              <a:t>);</a:t>
            </a:r>
            <a:endParaRPr lang="en-US" altLang="zh-TW" sz="1900" dirty="0">
              <a:solidFill>
                <a:srgbClr val="FF0000"/>
              </a:solidFill>
            </a:endParaRPr>
          </a:p>
          <a:p>
            <a:pPr lvl="1"/>
            <a:r>
              <a:rPr lang="en-US" altLang="zh-TW" sz="1900" dirty="0" err="1">
                <a:solidFill>
                  <a:srgbClr val="FF0000"/>
                </a:solidFill>
              </a:rPr>
              <a:t>int</a:t>
            </a:r>
            <a:r>
              <a:rPr lang="en-US" altLang="zh-TW" sz="1900" dirty="0">
                <a:solidFill>
                  <a:srgbClr val="FF0000"/>
                </a:solidFill>
              </a:rPr>
              <a:t> </a:t>
            </a:r>
            <a:r>
              <a:rPr lang="en-US" altLang="zh-TW" sz="1900" dirty="0" err="1">
                <a:solidFill>
                  <a:srgbClr val="FF0000"/>
                </a:solidFill>
              </a:rPr>
              <a:t>pthread_mutex_trylock</a:t>
            </a:r>
            <a:r>
              <a:rPr lang="en-US" altLang="zh-TW" sz="1900" dirty="0">
                <a:solidFill>
                  <a:srgbClr val="FF0000"/>
                </a:solidFill>
              </a:rPr>
              <a:t>(</a:t>
            </a:r>
            <a:r>
              <a:rPr lang="en-US" altLang="zh-TW" sz="1900" dirty="0" err="1">
                <a:solidFill>
                  <a:srgbClr val="FF0000"/>
                </a:solidFill>
              </a:rPr>
              <a:t>pthread_mutex_t</a:t>
            </a:r>
            <a:r>
              <a:rPr lang="en-US" altLang="zh-TW" sz="1900" dirty="0">
                <a:solidFill>
                  <a:srgbClr val="FF0000"/>
                </a:solidFill>
              </a:rPr>
              <a:t> *</a:t>
            </a:r>
            <a:r>
              <a:rPr lang="en-US" altLang="zh-TW" sz="1900" dirty="0" err="1">
                <a:solidFill>
                  <a:srgbClr val="FF0000"/>
                </a:solidFill>
              </a:rPr>
              <a:t>mutex</a:t>
            </a:r>
            <a:r>
              <a:rPr lang="en-US" altLang="zh-TW" sz="1900" dirty="0">
                <a:solidFill>
                  <a:srgbClr val="FF0000"/>
                </a:solidFill>
              </a:rPr>
              <a:t>);</a:t>
            </a:r>
            <a:endParaRPr lang="en-US" altLang="zh-TW" sz="1900" dirty="0">
              <a:solidFill>
                <a:srgbClr val="FF0000"/>
              </a:solidFill>
            </a:endParaRPr>
          </a:p>
          <a:p>
            <a:pPr lvl="1"/>
            <a:r>
              <a:rPr lang="en-US" altLang="zh-TW" sz="1900" dirty="0" err="1">
                <a:solidFill>
                  <a:srgbClr val="FF0000"/>
                </a:solidFill>
              </a:rPr>
              <a:t>int</a:t>
            </a:r>
            <a:r>
              <a:rPr lang="en-US" altLang="zh-TW" sz="1900" dirty="0">
                <a:solidFill>
                  <a:srgbClr val="FF0000"/>
                </a:solidFill>
              </a:rPr>
              <a:t> </a:t>
            </a:r>
            <a:r>
              <a:rPr lang="en-US" altLang="zh-TW" sz="1900" dirty="0" err="1">
                <a:solidFill>
                  <a:srgbClr val="FF0000"/>
                </a:solidFill>
              </a:rPr>
              <a:t>pthread_mutex_unlock</a:t>
            </a:r>
            <a:r>
              <a:rPr lang="en-US" altLang="zh-TW" sz="1900" dirty="0">
                <a:solidFill>
                  <a:srgbClr val="FF0000"/>
                </a:solidFill>
              </a:rPr>
              <a:t>(</a:t>
            </a:r>
            <a:r>
              <a:rPr lang="en-US" altLang="zh-TW" sz="1900" dirty="0" err="1">
                <a:solidFill>
                  <a:srgbClr val="FF0000"/>
                </a:solidFill>
              </a:rPr>
              <a:t>pthread_mutex_t</a:t>
            </a:r>
            <a:r>
              <a:rPr lang="en-US" altLang="zh-TW" sz="1900" dirty="0">
                <a:solidFill>
                  <a:srgbClr val="FF0000"/>
                </a:solidFill>
              </a:rPr>
              <a:t> *</a:t>
            </a:r>
            <a:r>
              <a:rPr lang="en-US" altLang="zh-TW" sz="1900" dirty="0" err="1">
                <a:solidFill>
                  <a:srgbClr val="FF0000"/>
                </a:solidFill>
              </a:rPr>
              <a:t>mutex</a:t>
            </a:r>
            <a:r>
              <a:rPr lang="en-US" altLang="zh-TW" sz="1900" dirty="0">
                <a:solidFill>
                  <a:srgbClr val="FF0000"/>
                </a:solidFill>
              </a:rPr>
              <a:t>);</a:t>
            </a:r>
            <a:endParaRPr lang="en-US" altLang="zh-TW" sz="1900" dirty="0">
              <a:solidFill>
                <a:srgbClr val="FF0000"/>
              </a:solidFill>
            </a:endParaRPr>
          </a:p>
          <a:p>
            <a:pPr marL="201295" lvl="1" indent="0">
              <a:buNone/>
            </a:pPr>
            <a:endParaRPr lang="en-US" altLang="zh-TW" sz="1900" dirty="0">
              <a:solidFill>
                <a:srgbClr val="FF0000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Pthread</a:t>
            </a:r>
            <a:r>
              <a:rPr lang="en-US" altLang="zh-CN" dirty="0"/>
              <a:t> mutex - flag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zh-TW" sz="1900" dirty="0"/>
              <a:t>  The </a:t>
            </a:r>
            <a:r>
              <a:rPr lang="en-US" altLang="zh-TW" sz="1900" dirty="0" err="1"/>
              <a:t>pthread_mutex_lock</a:t>
            </a:r>
            <a:r>
              <a:rPr lang="en-US" altLang="zh-TW" sz="1900" dirty="0"/>
              <a:t>() routine is used by a thread to acquire a lock on the specified </a:t>
            </a:r>
            <a:r>
              <a:rPr lang="en-US" altLang="zh-TW" sz="1900" dirty="0" err="1"/>
              <a:t>mutex</a:t>
            </a:r>
            <a:r>
              <a:rPr lang="en-US" altLang="zh-TW" sz="1900" dirty="0"/>
              <a:t> variable. If the </a:t>
            </a:r>
            <a:r>
              <a:rPr lang="en-US" altLang="zh-TW" sz="1900" dirty="0" err="1"/>
              <a:t>mutex</a:t>
            </a:r>
            <a:r>
              <a:rPr lang="en-US" altLang="zh-TW" sz="1900" dirty="0"/>
              <a:t> is already locked by another thread, this call will block the calling thread until the </a:t>
            </a:r>
            <a:r>
              <a:rPr lang="en-US" altLang="zh-TW" sz="1900" dirty="0" err="1"/>
              <a:t>mutex</a:t>
            </a:r>
            <a:r>
              <a:rPr lang="en-US" altLang="zh-TW" sz="1900" dirty="0"/>
              <a:t> is unlocked.</a:t>
            </a:r>
            <a:endParaRPr lang="en-US" altLang="zh-TW" sz="19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endParaRPr lang="en-US" altLang="zh-TW" sz="19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zh-TW" sz="1900" dirty="0"/>
              <a:t>  </a:t>
            </a:r>
            <a:r>
              <a:rPr lang="en-US" altLang="zh-TW" sz="1900" dirty="0" err="1"/>
              <a:t>pthread_mutex_trylock</a:t>
            </a:r>
            <a:r>
              <a:rPr lang="en-US" altLang="zh-TW" sz="1900" dirty="0"/>
              <a:t>() will attempt to lock a </a:t>
            </a:r>
            <a:r>
              <a:rPr lang="en-US" altLang="zh-TW" sz="1900" dirty="0" err="1"/>
              <a:t>mutex</a:t>
            </a:r>
            <a:r>
              <a:rPr lang="en-US" altLang="zh-TW" sz="1900" dirty="0"/>
              <a:t>. However, if the </a:t>
            </a:r>
            <a:r>
              <a:rPr lang="en-US" altLang="zh-TW" sz="1900" dirty="0" err="1"/>
              <a:t>mutex</a:t>
            </a:r>
            <a:r>
              <a:rPr lang="en-US" altLang="zh-TW" sz="1900" dirty="0"/>
              <a:t> is already locked, the routine will return immediately with a "busy" error code. This routine may be useful in preventing deadlock conditions, as in a priority-inversion situation.</a:t>
            </a:r>
            <a:endParaRPr lang="en-US" altLang="zh-TW" sz="19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endParaRPr lang="en-US" altLang="zh-TW" sz="19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zh-TW" sz="1900" dirty="0"/>
              <a:t>  </a:t>
            </a:r>
            <a:r>
              <a:rPr lang="en-US" altLang="zh-TW" sz="1900" dirty="0" err="1"/>
              <a:t>pthread_mutex_unlock</a:t>
            </a:r>
            <a:r>
              <a:rPr lang="en-US" altLang="zh-TW" sz="1900" dirty="0"/>
              <a:t>() will unlock a </a:t>
            </a:r>
            <a:r>
              <a:rPr lang="en-US" altLang="zh-TW" sz="1900" dirty="0" err="1"/>
              <a:t>mutex</a:t>
            </a:r>
            <a:r>
              <a:rPr lang="en-US" altLang="zh-TW" sz="1900" dirty="0"/>
              <a:t> if called by the owning thread. Calling this routine is required after a thread has completed its use of protected data if other threads are to acquire the </a:t>
            </a:r>
            <a:r>
              <a:rPr lang="en-US" altLang="zh-TW" sz="1900" dirty="0" err="1"/>
              <a:t>mutex</a:t>
            </a:r>
            <a:r>
              <a:rPr lang="en-US" altLang="zh-TW" sz="1900" dirty="0"/>
              <a:t> for their work with the protected data. An error will be returned if:</a:t>
            </a:r>
            <a:endParaRPr lang="en-US" altLang="zh-TW" sz="1900" dirty="0"/>
          </a:p>
          <a:p>
            <a:pPr lvl="1"/>
            <a:r>
              <a:rPr lang="en-US" altLang="zh-TW" sz="1900" dirty="0"/>
              <a:t>If the </a:t>
            </a:r>
            <a:r>
              <a:rPr lang="en-US" altLang="zh-TW" sz="1900" dirty="0" err="1"/>
              <a:t>mutex</a:t>
            </a:r>
            <a:r>
              <a:rPr lang="en-US" altLang="zh-TW" sz="1900" dirty="0"/>
              <a:t> was already unlocked</a:t>
            </a:r>
            <a:endParaRPr lang="en-US" altLang="zh-TW" sz="1900" dirty="0"/>
          </a:p>
          <a:p>
            <a:pPr lvl="1"/>
            <a:r>
              <a:rPr lang="en-US" altLang="zh-TW" sz="1900" dirty="0"/>
              <a:t>If the </a:t>
            </a:r>
            <a:r>
              <a:rPr lang="en-US" altLang="zh-TW" sz="1900" dirty="0" err="1"/>
              <a:t>mutex</a:t>
            </a:r>
            <a:r>
              <a:rPr lang="en-US" altLang="zh-TW" sz="1900" dirty="0"/>
              <a:t> is owned by another thread</a:t>
            </a:r>
            <a:endParaRPr lang="en-US" altLang="zh-TW" sz="19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880844"/>
            <a:ext cx="10058400" cy="856516"/>
          </a:xfrm>
        </p:spPr>
        <p:txBody>
          <a:bodyPr/>
          <a:lstStyle/>
          <a:p>
            <a:r>
              <a:rPr lang="en-US" altLang="zh-CN" dirty="0" err="1"/>
              <a:t>Pthread</a:t>
            </a:r>
            <a:r>
              <a:rPr lang="en-US" altLang="zh-CN" dirty="0"/>
              <a:t> mutex  - Flag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</a:fld>
            <a:endParaRPr lang="zh-TW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0022" y="1823886"/>
            <a:ext cx="7782742" cy="43558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Target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tutorial, we will practice </a:t>
            </a:r>
            <a:r>
              <a:rPr lang="en-US" dirty="0" err="1"/>
              <a:t>pthread</a:t>
            </a:r>
            <a:r>
              <a:rPr lang="en-US" dirty="0"/>
              <a:t> programming.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Thread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Thread and Process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</a:t>
            </a:r>
            <a:r>
              <a:rPr lang="en-US" dirty="0" err="1"/>
              <a:t>Pthread</a:t>
            </a:r>
            <a:r>
              <a:rPr lang="en-US" dirty="0"/>
              <a:t> creation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</a:t>
            </a:r>
            <a:r>
              <a:rPr lang="en-US" dirty="0" err="1"/>
              <a:t>Pthread</a:t>
            </a:r>
            <a:r>
              <a:rPr lang="en-US" dirty="0"/>
              <a:t> termination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</a:t>
            </a:r>
            <a:r>
              <a:rPr lang="en-US" dirty="0" err="1"/>
              <a:t>Pthread</a:t>
            </a:r>
            <a:r>
              <a:rPr lang="en-US" dirty="0"/>
              <a:t> join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</a:t>
            </a:r>
            <a:r>
              <a:rPr lang="en-US" dirty="0" err="1"/>
              <a:t>Pthread</a:t>
            </a:r>
            <a:r>
              <a:rPr lang="en-US" dirty="0"/>
              <a:t> </a:t>
            </a:r>
            <a:r>
              <a:rPr lang="en-US" dirty="0" err="1"/>
              <a:t>mutex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</a:t>
            </a:r>
            <a:r>
              <a:rPr lang="en-US" dirty="0" err="1"/>
              <a:t>Pthread</a:t>
            </a:r>
            <a:r>
              <a:rPr lang="en-US" dirty="0"/>
              <a:t> condition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Pthread</a:t>
            </a:r>
            <a:r>
              <a:rPr lang="en-US" altLang="zh-CN" dirty="0"/>
              <a:t> mutex - flag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</a:fld>
            <a:endParaRPr lang="zh-TW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6685" y="1836827"/>
            <a:ext cx="7625504" cy="432312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Pthread</a:t>
            </a:r>
            <a:r>
              <a:rPr lang="en-US" altLang="zh-CN" dirty="0"/>
              <a:t> condition - signals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900" dirty="0"/>
              <a:t>  Condition variables provide yet another way for threads to synchronize. </a:t>
            </a: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900" dirty="0"/>
              <a:t>  While </a:t>
            </a:r>
            <a:r>
              <a:rPr lang="en-US" sz="1900" dirty="0" err="1"/>
              <a:t>mutexes</a:t>
            </a:r>
            <a:r>
              <a:rPr lang="en-US" sz="1900" dirty="0"/>
              <a:t> implement synchronization by controlling thread access to data, condition variables allow threads to synchronize based upon the actual value of data.</a:t>
            </a:r>
            <a:endParaRPr lang="en-US" sz="1900" dirty="0"/>
          </a:p>
          <a:p>
            <a:pPr>
              <a:buFont typeface="Wingdings" panose="05000000000000000000" pitchFamily="2" charset="2"/>
              <a:buChar char="§"/>
            </a:pPr>
            <a:endParaRPr lang="en-US" sz="19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900" dirty="0"/>
              <a:t>  A condition variable is always used in conjunction with a </a:t>
            </a:r>
            <a:r>
              <a:rPr lang="en-US" sz="1900" dirty="0" err="1"/>
              <a:t>mutex</a:t>
            </a:r>
            <a:r>
              <a:rPr lang="en-US" sz="1900" dirty="0"/>
              <a:t> lock.  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Pthread</a:t>
            </a:r>
            <a:r>
              <a:rPr lang="en-US" altLang="zh-CN" dirty="0"/>
              <a:t> condition - signals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zh-TW" sz="1900" dirty="0"/>
              <a:t>  Condition variables must be declared with type: </a:t>
            </a:r>
            <a:r>
              <a:rPr lang="en-US" altLang="zh-TW" sz="1900" dirty="0" err="1"/>
              <a:t>pthread_cond_t</a:t>
            </a:r>
            <a:endParaRPr lang="en-US" altLang="zh-TW" sz="1900" dirty="0"/>
          </a:p>
          <a:p>
            <a:pPr lvl="1"/>
            <a:r>
              <a:rPr lang="en-US" altLang="zh-TW" sz="1900" dirty="0" err="1">
                <a:solidFill>
                  <a:srgbClr val="FF0000"/>
                </a:solidFill>
              </a:rPr>
              <a:t>pthread_cond_t</a:t>
            </a:r>
            <a:r>
              <a:rPr lang="en-US" altLang="zh-TW" sz="1900" dirty="0"/>
              <a:t> </a:t>
            </a:r>
            <a:r>
              <a:rPr lang="en-US" altLang="zh-TW" sz="1900" dirty="0">
                <a:solidFill>
                  <a:schemeClr val="tx1"/>
                </a:solidFill>
              </a:rPr>
              <a:t>(</a:t>
            </a:r>
            <a:r>
              <a:rPr lang="en-US" altLang="zh-TW" sz="1900" dirty="0"/>
              <a:t>defined in “</a:t>
            </a:r>
            <a:r>
              <a:rPr lang="en-US" sz="2000" dirty="0"/>
              <a:t>sys/</a:t>
            </a:r>
            <a:r>
              <a:rPr lang="en-US" sz="2000" dirty="0" err="1"/>
              <a:t>types.h</a:t>
            </a:r>
            <a:r>
              <a:rPr lang="en-US" altLang="zh-TW" sz="1900" dirty="0"/>
              <a:t>”)</a:t>
            </a:r>
            <a:endParaRPr lang="en-US" altLang="zh-TW" sz="1900" dirty="0">
              <a:solidFill>
                <a:srgbClr val="FF0000"/>
              </a:solidFill>
            </a:endParaRPr>
          </a:p>
          <a:p>
            <a:pPr marL="201295" lvl="1" indent="0">
              <a:buNone/>
            </a:pPr>
            <a:endParaRPr lang="en-US" altLang="zh-TW" sz="19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zh-TW" sz="1900" dirty="0"/>
              <a:t>  </a:t>
            </a:r>
            <a:r>
              <a:rPr lang="en-US" altLang="zh-TW" dirty="0"/>
              <a:t>Condition variables must be initialized before it is used:</a:t>
            </a:r>
            <a:endParaRPr lang="en-US" altLang="zh-TW" dirty="0"/>
          </a:p>
          <a:p>
            <a:pPr lvl="1"/>
            <a:r>
              <a:rPr lang="en-US" altLang="zh-TW" sz="1900" dirty="0" err="1">
                <a:solidFill>
                  <a:srgbClr val="FF0000"/>
                </a:solidFill>
              </a:rPr>
              <a:t>int</a:t>
            </a:r>
            <a:r>
              <a:rPr lang="en-US" altLang="zh-TW" sz="1900" dirty="0">
                <a:solidFill>
                  <a:srgbClr val="FF0000"/>
                </a:solidFill>
              </a:rPr>
              <a:t> </a:t>
            </a:r>
            <a:r>
              <a:rPr lang="en-US" altLang="zh-TW" sz="1900" dirty="0" err="1">
                <a:solidFill>
                  <a:srgbClr val="FF0000"/>
                </a:solidFill>
              </a:rPr>
              <a:t>pthread_cond_init</a:t>
            </a:r>
            <a:r>
              <a:rPr lang="en-US" altLang="zh-TW" sz="1900" dirty="0">
                <a:solidFill>
                  <a:srgbClr val="FF0000"/>
                </a:solidFill>
              </a:rPr>
              <a:t>(</a:t>
            </a:r>
            <a:r>
              <a:rPr lang="en-US" altLang="zh-TW" sz="1900" dirty="0" err="1">
                <a:solidFill>
                  <a:srgbClr val="FF0000"/>
                </a:solidFill>
              </a:rPr>
              <a:t>pthread_cond_t</a:t>
            </a:r>
            <a:r>
              <a:rPr lang="en-US" altLang="zh-TW" sz="1900" dirty="0">
                <a:solidFill>
                  <a:srgbClr val="FF0000"/>
                </a:solidFill>
              </a:rPr>
              <a:t> *, </a:t>
            </a:r>
            <a:r>
              <a:rPr lang="en-US" altLang="zh-TW" sz="1900" dirty="0" err="1">
                <a:solidFill>
                  <a:srgbClr val="FF0000"/>
                </a:solidFill>
              </a:rPr>
              <a:t>const</a:t>
            </a:r>
            <a:r>
              <a:rPr lang="en-US" altLang="zh-TW" sz="1900" dirty="0">
                <a:solidFill>
                  <a:srgbClr val="FF0000"/>
                </a:solidFill>
              </a:rPr>
              <a:t> </a:t>
            </a:r>
            <a:r>
              <a:rPr lang="en-US" altLang="zh-TW" sz="1900" dirty="0" err="1">
                <a:solidFill>
                  <a:srgbClr val="FF0000"/>
                </a:solidFill>
              </a:rPr>
              <a:t>pthread_condattr_t</a:t>
            </a:r>
            <a:r>
              <a:rPr lang="en-US" altLang="zh-TW" sz="1900" dirty="0">
                <a:solidFill>
                  <a:srgbClr val="FF0000"/>
                </a:solidFill>
              </a:rPr>
              <a:t> *);</a:t>
            </a:r>
            <a:endParaRPr lang="en-US" altLang="zh-TW" sz="1900" dirty="0">
              <a:solidFill>
                <a:srgbClr val="FF0000"/>
              </a:solidFill>
            </a:endParaRPr>
          </a:p>
          <a:p>
            <a:pPr marL="201295" lvl="1" indent="0">
              <a:buNone/>
            </a:pPr>
            <a:endParaRPr lang="en-US" altLang="zh-TW" sz="1900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zh-TW" sz="1900" dirty="0"/>
              <a:t>  </a:t>
            </a:r>
            <a:r>
              <a:rPr lang="en-US" altLang="zh-TW" dirty="0"/>
              <a:t>Condition variables should be freed if it is no longer used:</a:t>
            </a:r>
            <a:endParaRPr lang="en-US" altLang="zh-TW" dirty="0"/>
          </a:p>
          <a:p>
            <a:pPr lvl="1"/>
            <a:r>
              <a:rPr lang="en-US" altLang="zh-TW" sz="1900" dirty="0" err="1">
                <a:solidFill>
                  <a:srgbClr val="FF0000"/>
                </a:solidFill>
              </a:rPr>
              <a:t>int</a:t>
            </a:r>
            <a:r>
              <a:rPr lang="en-US" altLang="zh-TW" sz="1900" dirty="0">
                <a:solidFill>
                  <a:srgbClr val="FF0000"/>
                </a:solidFill>
              </a:rPr>
              <a:t> </a:t>
            </a:r>
            <a:r>
              <a:rPr lang="en-US" altLang="zh-TW" sz="1900" dirty="0" err="1">
                <a:solidFill>
                  <a:srgbClr val="FF0000"/>
                </a:solidFill>
              </a:rPr>
              <a:t>pthread_cond_destroy</a:t>
            </a:r>
            <a:r>
              <a:rPr lang="en-US" altLang="zh-TW" sz="1900" dirty="0">
                <a:solidFill>
                  <a:srgbClr val="FF0000"/>
                </a:solidFill>
              </a:rPr>
              <a:t>(</a:t>
            </a:r>
            <a:r>
              <a:rPr lang="en-US" altLang="zh-TW" sz="1900" dirty="0" err="1">
                <a:solidFill>
                  <a:srgbClr val="FF0000"/>
                </a:solidFill>
              </a:rPr>
              <a:t>pthread_cond_t</a:t>
            </a:r>
            <a:r>
              <a:rPr lang="en-US" altLang="zh-TW" sz="1900" dirty="0">
                <a:solidFill>
                  <a:srgbClr val="FF0000"/>
                </a:solidFill>
              </a:rPr>
              <a:t> *);</a:t>
            </a:r>
            <a:endParaRPr lang="en-US" altLang="zh-TW" sz="1900" dirty="0">
              <a:solidFill>
                <a:srgbClr val="FF0000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Pthread</a:t>
            </a:r>
            <a:r>
              <a:rPr lang="en-US" altLang="zh-CN" dirty="0"/>
              <a:t> condition - signals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zh-TW" sz="1900" dirty="0"/>
              <a:t>  </a:t>
            </a:r>
            <a:r>
              <a:rPr lang="en-US" altLang="zh-TW" sz="1900" dirty="0" err="1"/>
              <a:t>Pthread</a:t>
            </a:r>
            <a:r>
              <a:rPr lang="en-US" altLang="zh-TW" sz="1900" dirty="0"/>
              <a:t> condition routines:</a:t>
            </a:r>
            <a:endParaRPr lang="en-US" altLang="zh-TW" sz="1900" dirty="0"/>
          </a:p>
          <a:p>
            <a:pPr lvl="1"/>
            <a:r>
              <a:rPr lang="en-US" altLang="zh-TW" sz="1900" dirty="0" err="1">
                <a:solidFill>
                  <a:srgbClr val="FF0000"/>
                </a:solidFill>
              </a:rPr>
              <a:t>int</a:t>
            </a:r>
            <a:r>
              <a:rPr lang="en-US" altLang="zh-TW" sz="1900" dirty="0">
                <a:solidFill>
                  <a:srgbClr val="FF0000"/>
                </a:solidFill>
              </a:rPr>
              <a:t> </a:t>
            </a:r>
            <a:r>
              <a:rPr lang="en-US" altLang="zh-TW" sz="1900" dirty="0" err="1">
                <a:solidFill>
                  <a:srgbClr val="FF0000"/>
                </a:solidFill>
              </a:rPr>
              <a:t>pthread_cond_wait</a:t>
            </a:r>
            <a:r>
              <a:rPr lang="en-US" altLang="zh-TW" sz="1900" dirty="0">
                <a:solidFill>
                  <a:srgbClr val="FF0000"/>
                </a:solidFill>
              </a:rPr>
              <a:t>(</a:t>
            </a:r>
            <a:r>
              <a:rPr lang="en-US" altLang="zh-TW" sz="1900" dirty="0" err="1">
                <a:solidFill>
                  <a:srgbClr val="FF0000"/>
                </a:solidFill>
              </a:rPr>
              <a:t>pthread_cond_t</a:t>
            </a:r>
            <a:r>
              <a:rPr lang="en-US" altLang="zh-TW" sz="1900" dirty="0">
                <a:solidFill>
                  <a:srgbClr val="FF0000"/>
                </a:solidFill>
              </a:rPr>
              <a:t> *, </a:t>
            </a:r>
            <a:r>
              <a:rPr lang="en-US" altLang="zh-TW" sz="1900" dirty="0" err="1">
                <a:solidFill>
                  <a:srgbClr val="FF0000"/>
                </a:solidFill>
              </a:rPr>
              <a:t>pthread_mutex_t</a:t>
            </a:r>
            <a:r>
              <a:rPr lang="en-US" altLang="zh-TW" sz="1900" dirty="0">
                <a:solidFill>
                  <a:srgbClr val="FF0000"/>
                </a:solidFill>
              </a:rPr>
              <a:t> *);</a:t>
            </a:r>
            <a:endParaRPr lang="en-US" altLang="zh-TW" sz="1900" dirty="0">
              <a:solidFill>
                <a:srgbClr val="FF0000"/>
              </a:solidFill>
            </a:endParaRPr>
          </a:p>
          <a:p>
            <a:pPr lvl="1"/>
            <a:r>
              <a:rPr lang="en-US" altLang="zh-TW" sz="1900" dirty="0" err="1">
                <a:solidFill>
                  <a:srgbClr val="FF0000"/>
                </a:solidFill>
              </a:rPr>
              <a:t>int</a:t>
            </a:r>
            <a:r>
              <a:rPr lang="en-US" altLang="zh-TW" sz="1900" dirty="0">
                <a:solidFill>
                  <a:srgbClr val="FF0000"/>
                </a:solidFill>
              </a:rPr>
              <a:t> </a:t>
            </a:r>
            <a:r>
              <a:rPr lang="en-US" altLang="zh-TW" sz="1900" dirty="0" err="1">
                <a:solidFill>
                  <a:srgbClr val="FF0000"/>
                </a:solidFill>
              </a:rPr>
              <a:t>pthread_cond_signal</a:t>
            </a:r>
            <a:r>
              <a:rPr lang="en-US" altLang="zh-TW" sz="1900" dirty="0">
                <a:solidFill>
                  <a:srgbClr val="FF0000"/>
                </a:solidFill>
              </a:rPr>
              <a:t>(</a:t>
            </a:r>
            <a:r>
              <a:rPr lang="en-US" altLang="zh-TW" sz="1900" dirty="0" err="1">
                <a:solidFill>
                  <a:srgbClr val="FF0000"/>
                </a:solidFill>
              </a:rPr>
              <a:t>pthread_cond_t</a:t>
            </a:r>
            <a:r>
              <a:rPr lang="en-US" altLang="zh-TW" sz="1900" dirty="0">
                <a:solidFill>
                  <a:srgbClr val="FF0000"/>
                </a:solidFill>
              </a:rPr>
              <a:t> *);</a:t>
            </a:r>
            <a:endParaRPr lang="en-US" altLang="zh-TW" sz="1900" dirty="0">
              <a:solidFill>
                <a:srgbClr val="FF0000"/>
              </a:solidFill>
            </a:endParaRPr>
          </a:p>
          <a:p>
            <a:pPr lvl="1"/>
            <a:r>
              <a:rPr lang="en-US" altLang="zh-TW" sz="1900" dirty="0" err="1">
                <a:solidFill>
                  <a:srgbClr val="FF0000"/>
                </a:solidFill>
              </a:rPr>
              <a:t>int</a:t>
            </a:r>
            <a:r>
              <a:rPr lang="en-US" altLang="zh-TW" sz="1900" dirty="0">
                <a:solidFill>
                  <a:srgbClr val="FF0000"/>
                </a:solidFill>
              </a:rPr>
              <a:t> </a:t>
            </a:r>
            <a:r>
              <a:rPr lang="en-US" altLang="zh-TW" sz="1900" dirty="0" err="1">
                <a:solidFill>
                  <a:srgbClr val="FF0000"/>
                </a:solidFill>
              </a:rPr>
              <a:t>pthread_cond_broadcast</a:t>
            </a:r>
            <a:r>
              <a:rPr lang="en-US" altLang="zh-TW" sz="1900" dirty="0">
                <a:solidFill>
                  <a:srgbClr val="FF0000"/>
                </a:solidFill>
              </a:rPr>
              <a:t>(</a:t>
            </a:r>
            <a:r>
              <a:rPr lang="en-US" altLang="zh-TW" sz="1900" dirty="0" err="1">
                <a:solidFill>
                  <a:srgbClr val="FF0000"/>
                </a:solidFill>
              </a:rPr>
              <a:t>pthread_cond_t</a:t>
            </a:r>
            <a:r>
              <a:rPr lang="en-US" altLang="zh-TW" sz="1900" dirty="0">
                <a:solidFill>
                  <a:srgbClr val="FF0000"/>
                </a:solidFill>
              </a:rPr>
              <a:t> *);</a:t>
            </a:r>
            <a:endParaRPr lang="en-US" altLang="zh-TW" sz="1900" dirty="0">
              <a:solidFill>
                <a:srgbClr val="FF0000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Pthread</a:t>
            </a:r>
            <a:r>
              <a:rPr lang="en-US" altLang="zh-CN" dirty="0"/>
              <a:t> condition - signals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zh-TW" sz="1900" dirty="0"/>
              <a:t>  </a:t>
            </a:r>
            <a:r>
              <a:rPr lang="en-US" altLang="zh-TW" sz="1900" dirty="0" err="1"/>
              <a:t>pthread_cond_wait</a:t>
            </a:r>
            <a:r>
              <a:rPr lang="en-US" altLang="zh-TW" sz="1900" dirty="0"/>
              <a:t>() blocks the calling thread until the specified condition is </a:t>
            </a:r>
            <a:r>
              <a:rPr lang="en-US" altLang="zh-TW" sz="1900" dirty="0" err="1"/>
              <a:t>signalled</a:t>
            </a:r>
            <a:r>
              <a:rPr lang="en-US" altLang="zh-TW" sz="1900" dirty="0"/>
              <a:t>. This routine should be called while </a:t>
            </a:r>
            <a:r>
              <a:rPr lang="en-US" altLang="zh-TW" sz="1900" dirty="0" err="1"/>
              <a:t>mutex</a:t>
            </a:r>
            <a:r>
              <a:rPr lang="en-US" altLang="zh-TW" sz="1900" dirty="0"/>
              <a:t> is locked, and it will automatically release the </a:t>
            </a:r>
            <a:r>
              <a:rPr lang="en-US" altLang="zh-TW" sz="1900" dirty="0" err="1"/>
              <a:t>mutex</a:t>
            </a:r>
            <a:r>
              <a:rPr lang="en-US" altLang="zh-TW" sz="1900" dirty="0"/>
              <a:t> while it waits. Should also unlock </a:t>
            </a:r>
            <a:r>
              <a:rPr lang="en-US" altLang="zh-TW" sz="1900" dirty="0" err="1"/>
              <a:t>mutex</a:t>
            </a:r>
            <a:r>
              <a:rPr lang="en-US" altLang="zh-TW" sz="1900" dirty="0"/>
              <a:t> after signal has been received.</a:t>
            </a:r>
            <a:endParaRPr lang="en-US" altLang="zh-TW" sz="19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endParaRPr lang="en-US" altLang="zh-TW" sz="19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zh-TW" sz="1900" dirty="0"/>
              <a:t>  The </a:t>
            </a:r>
            <a:r>
              <a:rPr lang="en-US" altLang="zh-TW" sz="1900" dirty="0" err="1"/>
              <a:t>pthread_cond_signal</a:t>
            </a:r>
            <a:r>
              <a:rPr lang="en-US" altLang="zh-TW" sz="1900" dirty="0"/>
              <a:t>() routine is used to signal (or wake up) another thread which is waiting on the condition variable. It should be called after </a:t>
            </a:r>
            <a:r>
              <a:rPr lang="en-US" altLang="zh-TW" sz="1900" dirty="0" err="1"/>
              <a:t>mutex</a:t>
            </a:r>
            <a:r>
              <a:rPr lang="en-US" altLang="zh-TW" sz="1900" dirty="0"/>
              <a:t> is locked, and must unlock </a:t>
            </a:r>
            <a:r>
              <a:rPr lang="en-US" altLang="zh-TW" sz="1900" dirty="0" err="1"/>
              <a:t>mutex</a:t>
            </a:r>
            <a:r>
              <a:rPr lang="en-US" altLang="zh-TW" sz="1900" dirty="0"/>
              <a:t> in order for </a:t>
            </a:r>
            <a:r>
              <a:rPr lang="en-US" altLang="zh-TW" sz="1900" dirty="0" err="1"/>
              <a:t>pthread_cond_wait</a:t>
            </a:r>
            <a:r>
              <a:rPr lang="en-US" altLang="zh-TW" sz="1900" dirty="0"/>
              <a:t>() routine to complete.</a:t>
            </a:r>
            <a:endParaRPr lang="en-US" altLang="zh-TW" sz="19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endParaRPr lang="en-US" altLang="zh-TW" sz="19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zh-TW" sz="1900" dirty="0"/>
              <a:t>  The </a:t>
            </a:r>
            <a:r>
              <a:rPr lang="en-US" altLang="zh-TW" sz="1900" dirty="0" err="1"/>
              <a:t>pthread_cond_broadcast</a:t>
            </a:r>
            <a:r>
              <a:rPr lang="en-US" altLang="zh-TW" sz="1900" dirty="0"/>
              <a:t>() routine should be used instead of </a:t>
            </a:r>
            <a:r>
              <a:rPr lang="en-US" altLang="zh-TW" sz="1900" dirty="0" err="1"/>
              <a:t>pthread_cond_signal</a:t>
            </a:r>
            <a:r>
              <a:rPr lang="en-US" altLang="zh-TW" sz="1900" dirty="0"/>
              <a:t>() if more than one thread is in a blocking wait state.</a:t>
            </a:r>
            <a:endParaRPr lang="en-US" altLang="zh-TW" sz="19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Pthread</a:t>
            </a:r>
            <a:r>
              <a:rPr lang="en-US" altLang="zh-CN" dirty="0"/>
              <a:t> condition - signals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</a:fld>
            <a:endParaRPr lang="zh-TW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5616" y="2000336"/>
            <a:ext cx="5231562" cy="41964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674" y="1853739"/>
            <a:ext cx="4155064" cy="4341031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Pthread</a:t>
            </a:r>
            <a:r>
              <a:rPr lang="en-US" altLang="zh-CN" dirty="0"/>
              <a:t> condition - signals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</a:fld>
            <a:endParaRPr lang="zh-TW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58168" y="1906726"/>
            <a:ext cx="4680981" cy="4140662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zh-TW" dirty="0"/>
              <a:t> </a:t>
            </a:r>
            <a:r>
              <a:rPr lang="en-US" altLang="zh-TW" dirty="0" err="1"/>
              <a:t>Pthread</a:t>
            </a:r>
            <a:r>
              <a:rPr lang="en-US" altLang="zh-TW" dirty="0"/>
              <a:t>:</a:t>
            </a:r>
            <a:endParaRPr lang="en-US" altLang="zh-TW" dirty="0"/>
          </a:p>
          <a:p>
            <a:pPr lvl="1"/>
            <a:r>
              <a:rPr lang="en-US" altLang="zh-TW" dirty="0">
                <a:hlinkClick r:id="rId1"/>
              </a:rPr>
              <a:t>http://pubs.opengroup.org/onlinepubs/7908799/xsh/pthread.h.html</a:t>
            </a:r>
            <a:endParaRPr lang="en-US" altLang="zh-TW" dirty="0"/>
          </a:p>
          <a:p>
            <a:pPr lvl="1"/>
            <a:r>
              <a:rPr lang="en-US" altLang="zh-TW" dirty="0"/>
              <a:t>Slide “pthread.pdf”</a:t>
            </a:r>
            <a:endParaRPr lang="en-US" altLang="zh-TW" dirty="0"/>
          </a:p>
          <a:p>
            <a:pPr lvl="1"/>
            <a:r>
              <a:rPr lang="en-US" altLang="zh-TW" dirty="0"/>
              <a:t>Slide “ch04.ppt”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Write your own </a:t>
            </a:r>
            <a:r>
              <a:rPr lang="en-US" altLang="zh-TW" dirty="0" err="1"/>
              <a:t>Makefile</a:t>
            </a:r>
            <a:endParaRPr lang="en-US" altLang="zh-TW" dirty="0"/>
          </a:p>
          <a:p>
            <a:pPr lvl="1"/>
            <a:r>
              <a:rPr lang="en-US" altLang="zh-TW" dirty="0"/>
              <a:t>You can only utilize the libraries listed in the template. Any other libraries are not allowed to use.</a:t>
            </a:r>
            <a:endParaRPr lang="en-US" altLang="zh-TW" dirty="0"/>
          </a:p>
          <a:p>
            <a:pPr lvl="1"/>
            <a:r>
              <a:rPr lang="en-US" altLang="zh-TW" dirty="0"/>
              <a:t>And your output information must comply with the HW2 description</a:t>
            </a:r>
            <a:endParaRPr lang="en-US" altLang="zh-TW" dirty="0"/>
          </a:p>
          <a:p>
            <a:pPr lvl="1"/>
            <a:endParaRPr lang="en-US" altLang="zh-TW" dirty="0"/>
          </a:p>
          <a:p>
            <a:pPr marL="201295" lvl="1" indent="0">
              <a:buNone/>
            </a:pP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TW" sz="3600" dirty="0"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  <a:t>Operating System (CSC </a:t>
            </a:r>
            <a:r>
              <a:rPr lang="en-US" altLang="zh-CN" sz="3600" dirty="0"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  <a:t>3150</a:t>
            </a:r>
            <a:r>
              <a:rPr lang="en-US" altLang="zh-TW" sz="3600" dirty="0"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  <a:t>)</a:t>
            </a:r>
            <a:br>
              <a:rPr lang="en-US" altLang="zh-TW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</a:br>
            <a:br>
              <a:rPr lang="en-US" altLang="zh-TW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</a:br>
            <a:r>
              <a:rPr lang="en-US" altLang="zh-TW" sz="2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  <a:t>Tutorial 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  <a:t>4 – Part 2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19"/>
            <a:ext cx="5778921" cy="896557"/>
          </a:xfrm>
        </p:spPr>
        <p:txBody>
          <a:bodyPr>
            <a:normAutofit fontScale="37500" lnSpcReduction="20000"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CN" sz="3200" i="1" dirty="0"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  <a:t>Kai Shen</a:t>
            </a:r>
            <a:endParaRPr lang="en-US" altLang="zh-CN" sz="3200" i="1" dirty="0">
              <a:effectLst>
                <a:outerShdw blurRad="38100" dist="38100" dir="2700000" algn="tl">
                  <a:srgbClr val="C0C0C0"/>
                </a:outerShdw>
              </a:effectLst>
              <a:ea typeface="PMingLiU" panose="02020500000000000000" pitchFamily="18" charset="-120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TW" sz="3200" i="1" dirty="0"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  <a:t>Office hour: Wed 9pm-10pm @ zhi xin 101</a:t>
            </a:r>
            <a:endParaRPr lang="en-US" altLang="zh-TW" sz="3200" i="1" dirty="0">
              <a:effectLst>
                <a:outerShdw blurRad="38100" dist="38100" dir="2700000" algn="tl">
                  <a:srgbClr val="C0C0C0"/>
                </a:outerShdw>
              </a:effectLst>
              <a:ea typeface="PMingLiU" panose="02020500000000000000" pitchFamily="18" charset="-120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TW" sz="3200" i="1" dirty="0"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  <a:t>E-mail: 118010254</a:t>
            </a:r>
            <a:r>
              <a:rPr lang="en-US" altLang="zh-CN" sz="3200" i="1" dirty="0"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  <a:t>@link.cuhk.edu.cn</a:t>
            </a:r>
            <a:endParaRPr lang="en-US" altLang="zh-TW" sz="3200" i="1" dirty="0">
              <a:effectLst>
                <a:outerShdw blurRad="38100" dist="38100" dir="2700000" algn="tl">
                  <a:srgbClr val="C0C0C0"/>
                </a:outerShdw>
              </a:effectLst>
              <a:ea typeface="PMingLiU" panose="02020500000000000000" pitchFamily="18" charset="-12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9838894" y="833896"/>
            <a:ext cx="1235648" cy="1034911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Target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tutorial, we will practice related functions for Assignment 2.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Functions you may required:</a:t>
            </a:r>
            <a:endParaRPr lang="en-US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dirty="0"/>
              <a:t>  Keyboard Hit</a:t>
            </a:r>
            <a:endParaRPr lang="en-US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dirty="0"/>
              <a:t>  Terminal Control</a:t>
            </a:r>
            <a:endParaRPr lang="en-US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dirty="0"/>
              <a:t>  Suspend the executing thread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Thread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1900" dirty="0"/>
              <a:t>  Technically, a thread is defined as an independent stream of instructions that can be scheduled to run as such by the operating system.</a:t>
            </a:r>
            <a:endParaRPr lang="en-US" sz="19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endParaRPr lang="en-US" altLang="zh-TW" sz="19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zh-TW" sz="1900" dirty="0"/>
              <a:t>  </a:t>
            </a:r>
            <a:r>
              <a:rPr lang="en-US" sz="1900" dirty="0"/>
              <a:t>To the software developer, the concept of a "procedure" that runs independently from its main program may best describe a thread.</a:t>
            </a:r>
            <a:endParaRPr lang="en-US" sz="19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endParaRPr lang="en-US" altLang="zh-TW" sz="19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zh-TW" sz="1900" dirty="0"/>
              <a:t>  </a:t>
            </a:r>
            <a:r>
              <a:rPr lang="en-US" altLang="zh-TW" sz="1900" dirty="0" err="1"/>
              <a:t>Pthread</a:t>
            </a:r>
            <a:r>
              <a:rPr lang="en-US" altLang="zh-TW" sz="1900" dirty="0"/>
              <a:t>: POSIX Thread, </a:t>
            </a:r>
            <a:r>
              <a:rPr lang="en-US"/>
              <a:t>a standard-based </a:t>
            </a:r>
            <a:r>
              <a:rPr lang="en-US" dirty="0"/>
              <a:t>thread API for C.</a:t>
            </a:r>
            <a:endParaRPr lang="en-US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dirty="0"/>
              <a:t>  other options: </a:t>
            </a:r>
            <a:r>
              <a:rPr lang="en-US" dirty="0" err="1"/>
              <a:t>openMP</a:t>
            </a:r>
            <a:r>
              <a:rPr lang="en-US" dirty="0"/>
              <a:t>, std::thread</a:t>
            </a:r>
            <a:endParaRPr lang="en-US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endParaRPr lang="en-US" altLang="zh-TW" sz="20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zh-TW" dirty="0"/>
              <a:t>  When compiling </a:t>
            </a:r>
            <a:r>
              <a:rPr lang="en-US" altLang="zh-TW" dirty="0" err="1"/>
              <a:t>Pthread</a:t>
            </a:r>
            <a:r>
              <a:rPr lang="en-US" altLang="zh-TW" dirty="0"/>
              <a:t> in </a:t>
            </a:r>
            <a:r>
              <a:rPr lang="en-US" altLang="zh-TW" dirty="0" err="1"/>
              <a:t>gcc</a:t>
            </a:r>
            <a:r>
              <a:rPr lang="en-US" altLang="zh-TW" dirty="0"/>
              <a:t>/g++, should add option “-</a:t>
            </a:r>
            <a:r>
              <a:rPr lang="en-US" altLang="zh-TW" dirty="0" err="1"/>
              <a:t>lpthread</a:t>
            </a:r>
            <a:r>
              <a:rPr lang="en-US" altLang="zh-TW" dirty="0"/>
              <a:t>”.</a:t>
            </a:r>
            <a:endParaRPr lang="en-US" altLang="zh-TW" dirty="0"/>
          </a:p>
          <a:p>
            <a:pPr lvl="1"/>
            <a:r>
              <a:rPr lang="en-US" altLang="zh-TW" sz="1900" dirty="0"/>
              <a:t>Compile: </a:t>
            </a:r>
            <a:r>
              <a:rPr lang="en-US" altLang="zh-TW" sz="1900" dirty="0" err="1">
                <a:solidFill>
                  <a:srgbClr val="FF0000"/>
                </a:solidFill>
              </a:rPr>
              <a:t>gcc</a:t>
            </a:r>
            <a:r>
              <a:rPr lang="en-US" altLang="zh-TW" sz="1900" dirty="0">
                <a:solidFill>
                  <a:srgbClr val="FF0000"/>
                </a:solidFill>
              </a:rPr>
              <a:t> </a:t>
            </a:r>
            <a:r>
              <a:rPr lang="en-US" altLang="zh-TW" sz="1900" dirty="0" err="1">
                <a:solidFill>
                  <a:srgbClr val="FF0000"/>
                </a:solidFill>
              </a:rPr>
              <a:t>test.c</a:t>
            </a:r>
            <a:r>
              <a:rPr lang="en-US" altLang="zh-TW" sz="1900" dirty="0">
                <a:solidFill>
                  <a:srgbClr val="FF0000"/>
                </a:solidFill>
              </a:rPr>
              <a:t> –</a:t>
            </a:r>
            <a:r>
              <a:rPr lang="en-US" altLang="zh-TW" sz="1900" dirty="0" err="1">
                <a:solidFill>
                  <a:srgbClr val="FF0000"/>
                </a:solidFill>
              </a:rPr>
              <a:t>lpthread</a:t>
            </a:r>
            <a:r>
              <a:rPr lang="en-US" altLang="zh-TW" sz="1900" dirty="0">
                <a:solidFill>
                  <a:srgbClr val="FF0000"/>
                </a:solidFill>
              </a:rPr>
              <a:t> </a:t>
            </a:r>
            <a:r>
              <a:rPr lang="en-US" altLang="zh-TW" sz="1900" dirty="0"/>
              <a:t>or </a:t>
            </a:r>
            <a:r>
              <a:rPr lang="en-US" altLang="zh-TW" sz="1900" dirty="0">
                <a:solidFill>
                  <a:srgbClr val="FF0000"/>
                </a:solidFill>
              </a:rPr>
              <a:t>g++ test.cpp -</a:t>
            </a:r>
            <a:r>
              <a:rPr lang="en-US" altLang="zh-TW" sz="1900" dirty="0" err="1">
                <a:solidFill>
                  <a:srgbClr val="FF0000"/>
                </a:solidFill>
              </a:rPr>
              <a:t>lpthread</a:t>
            </a:r>
            <a:r>
              <a:rPr lang="en-US" altLang="zh-TW" sz="1900" dirty="0">
                <a:solidFill>
                  <a:srgbClr val="FF0000"/>
                </a:solidFill>
              </a:rPr>
              <a:t> </a:t>
            </a:r>
            <a:endParaRPr lang="en-US" altLang="zh-TW" sz="1900" dirty="0">
              <a:solidFill>
                <a:srgbClr val="FF0000"/>
              </a:solidFill>
            </a:endParaRPr>
          </a:p>
          <a:p>
            <a:pPr lvl="1"/>
            <a:r>
              <a:rPr lang="en-US" altLang="zh-TW" sz="1900" dirty="0"/>
              <a:t>Execution: </a:t>
            </a:r>
            <a:r>
              <a:rPr lang="en-US" altLang="zh-TW" sz="1900" dirty="0">
                <a:solidFill>
                  <a:srgbClr val="FF0000"/>
                </a:solidFill>
              </a:rPr>
              <a:t>./</a:t>
            </a:r>
            <a:r>
              <a:rPr lang="en-US" altLang="zh-TW" sz="1900" dirty="0" err="1">
                <a:solidFill>
                  <a:srgbClr val="FF0000"/>
                </a:solidFill>
              </a:rPr>
              <a:t>a.out</a:t>
            </a:r>
            <a:endParaRPr lang="en-US" altLang="zh-TW" sz="1900" dirty="0">
              <a:solidFill>
                <a:srgbClr val="FF000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Keyboard Hit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dirty="0"/>
              <a:t>  In Assignment 2, we’ve provided a similar function named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kbhit</a:t>
            </a:r>
            <a:r>
              <a:rPr lang="en-US" dirty="0">
                <a:solidFill>
                  <a:srgbClr val="FF0000"/>
                </a:solidFill>
              </a:rPr>
              <a:t>(void)</a:t>
            </a:r>
            <a:r>
              <a:rPr lang="en-US" dirty="0"/>
              <a:t>, you could use it directly. </a:t>
            </a:r>
            <a:endParaRPr lang="en-US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dirty="0"/>
              <a:t>  </a:t>
            </a:r>
            <a:r>
              <a:rPr lang="en-US" altLang="zh-TW" dirty="0"/>
              <a:t>If a key has been pressed then it returns a non zero value, otherwise it returns zero.</a:t>
            </a:r>
            <a:endParaRPr lang="en-US" altLang="zh-TW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dirty="0"/>
              <a:t>  The </a:t>
            </a:r>
            <a:r>
              <a:rPr lang="en-US" dirty="0" err="1"/>
              <a:t>termios</a:t>
            </a:r>
            <a:r>
              <a:rPr lang="en-US" dirty="0"/>
              <a:t> general terminal interface provides an interface to asynchronous communications devices. </a:t>
            </a:r>
            <a:endParaRPr lang="en-US" dirty="0"/>
          </a:p>
          <a:p>
            <a:pPr lvl="1">
              <a:lnSpc>
                <a:spcPct val="80000"/>
              </a:lnSpc>
              <a:buFont typeface="Arial" panose="020B0604020202090204" pitchFamily="34" charset="0"/>
              <a:buChar char="•"/>
            </a:pPr>
            <a:r>
              <a:rPr lang="en-US" dirty="0">
                <a:hlinkClick r:id="rId1"/>
              </a:rPr>
              <a:t>http://man7.org/linux/man-pages/man3/termios.3.html</a:t>
            </a:r>
            <a:endParaRPr lang="en-US" dirty="0"/>
          </a:p>
          <a:p>
            <a:pPr lvl="1">
              <a:lnSpc>
                <a:spcPct val="80000"/>
              </a:lnSpc>
              <a:buFont typeface="Arial" panose="020B0604020202090204" pitchFamily="34" charset="0"/>
              <a:buChar char="•"/>
            </a:pPr>
            <a:r>
              <a:rPr lang="en-US" dirty="0">
                <a:hlinkClick r:id="rId2"/>
              </a:rPr>
              <a:t>http://man7.org/linux/man-pages/man2/fcntl.2.html</a:t>
            </a:r>
            <a:endParaRPr lang="en-US" dirty="0"/>
          </a:p>
          <a:p>
            <a:pPr marL="201295" lvl="1" indent="0">
              <a:lnSpc>
                <a:spcPct val="80000"/>
              </a:lnSpc>
              <a:buNone/>
            </a:pPr>
            <a:endParaRPr lang="en-US" dirty="0"/>
          </a:p>
          <a:p>
            <a:pPr marL="201295" lvl="1" indent="0">
              <a:lnSpc>
                <a:spcPct val="80000"/>
              </a:lnSpc>
              <a:buNone/>
            </a:pP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Keyboard Hit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zh-TW" dirty="0"/>
              <a:t>  </a:t>
            </a:r>
            <a:r>
              <a:rPr lang="en-US" altLang="zh-TW" dirty="0" err="1">
                <a:solidFill>
                  <a:srgbClr val="FF0000"/>
                </a:solidFill>
              </a:rPr>
              <a:t>int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getchar</a:t>
            </a:r>
            <a:r>
              <a:rPr lang="en-US" altLang="zh-TW" dirty="0">
                <a:solidFill>
                  <a:srgbClr val="FF0000"/>
                </a:solidFill>
              </a:rPr>
              <a:t>(void) </a:t>
            </a:r>
            <a:r>
              <a:rPr lang="en-US" altLang="zh-TW" dirty="0"/>
              <a:t>function is used to get/read a character from keyboard input. </a:t>
            </a:r>
            <a:endParaRPr lang="en-US" altLang="zh-TW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endParaRPr lang="en-US" altLang="zh-TW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dirty="0"/>
              <a:t> </a:t>
            </a:r>
            <a:r>
              <a:rPr lang="zh-TW" altLang="en-US" dirty="0"/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int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putchar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en-US" altLang="zh-TW" dirty="0" err="1">
                <a:solidFill>
                  <a:srgbClr val="FF0000"/>
                </a:solidFill>
              </a:rPr>
              <a:t>int</a:t>
            </a:r>
            <a:r>
              <a:rPr lang="en-US" altLang="zh-TW" dirty="0">
                <a:solidFill>
                  <a:srgbClr val="FF0000"/>
                </a:solidFill>
              </a:rPr>
              <a:t> char) </a:t>
            </a:r>
            <a:r>
              <a:rPr lang="en-US" altLang="zh-TW" dirty="0"/>
              <a:t>function is a file handling function which is used to write a character on standard output/screen. </a:t>
            </a:r>
            <a:endParaRPr lang="en-US" altLang="zh-TW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endParaRPr lang="en-US" altLang="zh-TW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zh-TW" dirty="0"/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int</a:t>
            </a:r>
            <a:r>
              <a:rPr lang="en-US" altLang="zh-TW" dirty="0">
                <a:solidFill>
                  <a:srgbClr val="FF0000"/>
                </a:solidFill>
              </a:rPr>
              <a:t> puts(</a:t>
            </a:r>
            <a:r>
              <a:rPr lang="en-US" altLang="zh-TW" dirty="0" err="1">
                <a:solidFill>
                  <a:srgbClr val="FF0000"/>
                </a:solidFill>
              </a:rPr>
              <a:t>const</a:t>
            </a:r>
            <a:r>
              <a:rPr lang="en-US" altLang="zh-TW" dirty="0">
                <a:solidFill>
                  <a:srgbClr val="FF0000"/>
                </a:solidFill>
              </a:rPr>
              <a:t> char *</a:t>
            </a:r>
            <a:r>
              <a:rPr lang="en-US" altLang="zh-TW" dirty="0" err="1">
                <a:solidFill>
                  <a:srgbClr val="FF0000"/>
                </a:solidFill>
              </a:rPr>
              <a:t>str</a:t>
            </a:r>
            <a:r>
              <a:rPr lang="en-US" altLang="zh-TW" dirty="0">
                <a:solidFill>
                  <a:srgbClr val="FF0000"/>
                </a:solidFill>
              </a:rPr>
              <a:t>) </a:t>
            </a:r>
            <a:r>
              <a:rPr lang="en-US" altLang="zh-TW" dirty="0"/>
              <a:t>writes a string to </a:t>
            </a:r>
            <a:r>
              <a:rPr lang="en-US" altLang="zh-TW" dirty="0" err="1"/>
              <a:t>stdout</a:t>
            </a:r>
            <a:r>
              <a:rPr lang="en-US" altLang="zh-TW" dirty="0"/>
              <a:t> up to but not including the null character. A newline character is appended to the output.</a:t>
            </a:r>
            <a:endParaRPr lang="en-US" altLang="zh-TW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endParaRPr lang="en-US" altLang="zh-TW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zh-TW" dirty="0"/>
              <a:t> In Assignment 2, you may use above functions to complete your keyboard read and map write.</a:t>
            </a:r>
            <a:endParaRPr lang="en-US" altLang="zh-TW" dirty="0"/>
          </a:p>
          <a:p>
            <a:pPr marL="0" indent="0">
              <a:lnSpc>
                <a:spcPct val="80000"/>
              </a:lnSpc>
              <a:buNone/>
            </a:pP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Keyboard Hit</a:t>
            </a:r>
            <a:endParaRPr lang="zh-TW" alt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67459" y="1879513"/>
            <a:ext cx="2780593" cy="4141309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</a:fld>
            <a:endParaRPr lang="zh-TW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478" y="2103119"/>
            <a:ext cx="3753023" cy="3641953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Terminal Control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</a:fld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zh-TW" dirty="0"/>
              <a:t> </a:t>
            </a:r>
            <a:r>
              <a:rPr lang="en-US" altLang="zh-TW" dirty="0">
                <a:solidFill>
                  <a:schemeClr val="tx1"/>
                </a:solidFill>
              </a:rPr>
              <a:t>When printing the message, you could use </a:t>
            </a:r>
            <a:r>
              <a:rPr lang="en-US" altLang="zh-TW" dirty="0">
                <a:solidFill>
                  <a:srgbClr val="FF0000"/>
                </a:solidFill>
              </a:rPr>
              <a:t>“\033” </a:t>
            </a:r>
            <a:r>
              <a:rPr lang="en-US" altLang="zh-TW" dirty="0">
                <a:solidFill>
                  <a:schemeClr val="tx1"/>
                </a:solidFill>
              </a:rPr>
              <a:t>to control the cursor in terminal. </a:t>
            </a:r>
            <a:endParaRPr lang="en-US" altLang="zh-TW" dirty="0">
              <a:solidFill>
                <a:schemeClr val="tx1"/>
              </a:solidFill>
            </a:endParaRPr>
          </a:p>
          <a:p>
            <a:pPr lvl="1">
              <a:lnSpc>
                <a:spcPct val="80000"/>
              </a:lnSpc>
              <a:buFont typeface="Arial" panose="020B0604020202090204" pitchFamily="34" charset="0"/>
              <a:buChar char="•"/>
            </a:pPr>
            <a:r>
              <a:rPr lang="en-US" altLang="zh-TW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  <a:hlinkClick r:id="rId1"/>
              </a:rPr>
              <a:t>https://www.student.cs.uwaterloo.ca/~cs452/terminal.html</a:t>
            </a:r>
            <a:endParaRPr lang="en-US" altLang="zh-TW" dirty="0">
              <a:solidFill>
                <a:schemeClr val="tx1"/>
              </a:solidFill>
            </a:endParaRPr>
          </a:p>
          <a:p>
            <a:pPr marL="201295" lvl="1" indent="0">
              <a:lnSpc>
                <a:spcPct val="80000"/>
              </a:lnSpc>
              <a:buNone/>
            </a:pPr>
            <a:endParaRPr lang="en-US" altLang="zh-TW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dirty="0">
                <a:solidFill>
                  <a:schemeClr val="tx1"/>
                </a:solidFill>
              </a:rPr>
              <a:t> </a:t>
            </a:r>
            <a:endParaRPr lang="en-US" altLang="zh-TW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062" y="2638425"/>
            <a:ext cx="7381875" cy="158115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Terminal Control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</a:fld>
            <a:endParaRPr lang="zh-TW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5166" y="2014924"/>
            <a:ext cx="5244725" cy="4167296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Terminal Control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</a:fld>
            <a:endParaRPr lang="zh-TW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24100" y="1973573"/>
            <a:ext cx="5647805" cy="384152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Suspend executing thread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zh-TW" dirty="0"/>
              <a:t>  </a:t>
            </a:r>
            <a:r>
              <a:rPr lang="en-US" altLang="zh-TW" dirty="0" err="1">
                <a:solidFill>
                  <a:srgbClr val="FF0000"/>
                </a:solidFill>
              </a:rPr>
              <a:t>int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usleep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en-US" altLang="zh-TW" dirty="0" err="1">
                <a:solidFill>
                  <a:srgbClr val="FF0000"/>
                </a:solidFill>
              </a:rPr>
              <a:t>useconds_t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usec</a:t>
            </a:r>
            <a:r>
              <a:rPr lang="en-US" altLang="zh-TW" dirty="0">
                <a:solidFill>
                  <a:srgbClr val="FF0000"/>
                </a:solidFill>
              </a:rPr>
              <a:t>) </a:t>
            </a:r>
            <a:r>
              <a:rPr lang="en-US" altLang="zh-TW" dirty="0">
                <a:solidFill>
                  <a:schemeClr val="tx1"/>
                </a:solidFill>
              </a:rPr>
              <a:t>suspends execution for microsecond intervals.</a:t>
            </a:r>
            <a:endParaRPr lang="en-US" altLang="zh-TW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endParaRPr lang="en-US" altLang="zh-TW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zh-TW" dirty="0"/>
              <a:t>  The </a:t>
            </a:r>
            <a:r>
              <a:rPr lang="en-US" altLang="zh-TW" dirty="0" err="1"/>
              <a:t>usleep</a:t>
            </a:r>
            <a:r>
              <a:rPr lang="en-US" altLang="zh-TW" dirty="0"/>
              <a:t>() function suspends execution of the calling thread for (at least) </a:t>
            </a:r>
            <a:r>
              <a:rPr lang="en-US" altLang="zh-TW" dirty="0" err="1"/>
              <a:t>usec</a:t>
            </a:r>
            <a:r>
              <a:rPr lang="en-US" altLang="zh-TW" dirty="0"/>
              <a:t> microseconds.  The sleep may be lengthened slightly by any system activity or by the time spent processing the call or by the granularity of system timers.</a:t>
            </a:r>
            <a:endParaRPr lang="en-US" altLang="zh-TW" dirty="0"/>
          </a:p>
          <a:p>
            <a:pPr marL="0" indent="0">
              <a:lnSpc>
                <a:spcPct val="80000"/>
              </a:lnSpc>
              <a:buNone/>
            </a:pPr>
            <a:endParaRPr lang="en-US" altLang="zh-TW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dirty="0"/>
              <a:t> 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The </a:t>
            </a:r>
            <a:r>
              <a:rPr lang="en-US" altLang="zh-TW" dirty="0" err="1">
                <a:solidFill>
                  <a:schemeClr val="tx1"/>
                </a:solidFill>
              </a:rPr>
              <a:t>usleep</a:t>
            </a:r>
            <a:r>
              <a:rPr lang="en-US" altLang="zh-TW" dirty="0">
                <a:solidFill>
                  <a:schemeClr val="tx1"/>
                </a:solidFill>
              </a:rPr>
              <a:t>() function returns 0 on success.  On error, -1 is returned, with </a:t>
            </a:r>
            <a:r>
              <a:rPr lang="en-US" altLang="zh-TW" dirty="0" err="1">
                <a:solidFill>
                  <a:schemeClr val="tx1"/>
                </a:solidFill>
              </a:rPr>
              <a:t>errno</a:t>
            </a:r>
            <a:r>
              <a:rPr lang="en-US" altLang="zh-TW" dirty="0">
                <a:solidFill>
                  <a:schemeClr val="tx1"/>
                </a:solidFill>
              </a:rPr>
              <a:t> set to indicate the cause of the error.</a:t>
            </a:r>
            <a:endParaRPr lang="en-US" altLang="zh-TW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endParaRPr lang="en-US" altLang="zh-TW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Assignment 2 Hints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dirty="0"/>
              <a:t>  The river is regarded as a map. You could create multiple threads to control the map printing (logs position).</a:t>
            </a:r>
            <a:endParaRPr lang="en-US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dirty="0"/>
              <a:t>  Use the </a:t>
            </a:r>
            <a:r>
              <a:rPr lang="en-US" dirty="0" err="1"/>
              <a:t>mutex_lock</a:t>
            </a:r>
            <a:r>
              <a:rPr lang="en-US" dirty="0"/>
              <a:t> when reading and writing the shared data. </a:t>
            </a:r>
            <a:endParaRPr lang="en-US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dirty="0"/>
              <a:t>  </a:t>
            </a:r>
            <a:r>
              <a:rPr lang="en-US" altLang="zh-TW" dirty="0"/>
              <a:t>You could set suspend for screen printing, to </a:t>
            </a:r>
            <a:r>
              <a:rPr lang="en-US" altLang="zh-CN" dirty="0"/>
              <a:t>control the logs moving speed</a:t>
            </a:r>
            <a:r>
              <a:rPr lang="en-US" altLang="zh-TW" dirty="0"/>
              <a:t>. </a:t>
            </a:r>
            <a:endParaRPr lang="en-US" altLang="zh-TW" dirty="0"/>
          </a:p>
          <a:p>
            <a:pPr marL="0" indent="0">
              <a:lnSpc>
                <a:spcPct val="80000"/>
              </a:lnSpc>
              <a:buNone/>
            </a:pPr>
            <a:endParaRPr lang="en-US" altLang="zh-TW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zh-TW" dirty="0"/>
              <a:t>  You could use </a:t>
            </a:r>
            <a:r>
              <a:rPr lang="en-US" altLang="zh-TW" dirty="0" err="1"/>
              <a:t>srand</a:t>
            </a:r>
            <a:r>
              <a:rPr lang="en-US" altLang="zh-TW" dirty="0"/>
              <a:t>() and rand() to set the random interval among logs moving.</a:t>
            </a:r>
            <a:endParaRPr lang="en-US" altLang="zh-TW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endParaRPr lang="en-US" altLang="zh-TW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zh-TW" dirty="0"/>
              <a:t>  You could set flags to check game status. </a:t>
            </a:r>
            <a:endParaRPr lang="en-US" altLang="zh-TW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lnSpc>
                <a:spcPct val="80000"/>
              </a:lnSpc>
              <a:buNone/>
            </a:pP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marL="0" indent="0" algn="ctr">
              <a:buNone/>
            </a:pPr>
            <a:r>
              <a:rPr lang="en-US" sz="4000" dirty="0"/>
              <a:t>Thank you</a:t>
            </a:r>
            <a:endParaRPr lang="en-US" sz="4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Thread and Process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1900" dirty="0"/>
              <a:t>  A process is created by the operating system. Processes contain information about program resources and program execution state</a:t>
            </a:r>
            <a:r>
              <a:rPr lang="zh-CN" altLang="en-US" sz="1900" dirty="0"/>
              <a:t>。</a:t>
            </a:r>
            <a:endParaRPr lang="en-US" sz="1900" dirty="0"/>
          </a:p>
          <a:p>
            <a:pPr marL="0" indent="0">
              <a:lnSpc>
                <a:spcPct val="80000"/>
              </a:lnSpc>
              <a:buNone/>
            </a:pPr>
            <a:endParaRPr lang="en-US" altLang="zh-TW" sz="19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zh-TW" sz="1900" dirty="0"/>
              <a:t>  </a:t>
            </a:r>
            <a:r>
              <a:rPr lang="en-US" sz="1900" dirty="0"/>
              <a:t>Threads use and exist within these process resources, yet are able to be scheduled by the operating system and run as independent entities within a process.</a:t>
            </a:r>
            <a:endParaRPr lang="en-US" sz="1900" dirty="0"/>
          </a:p>
          <a:p>
            <a:pPr marL="0" indent="0">
              <a:lnSpc>
                <a:spcPct val="80000"/>
              </a:lnSpc>
              <a:buNone/>
            </a:pPr>
            <a:endParaRPr lang="en-US" altLang="zh-TW" sz="19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zh-TW" sz="1900" dirty="0"/>
              <a:t>  A process can have multiple threads, all of which share the resources within a process and all of which execute within the same address space. Within a multi-threaded program, there are at any time multiple points of execution.</a:t>
            </a:r>
            <a:endParaRPr lang="en-US" altLang="zh-TW" sz="2000" dirty="0"/>
          </a:p>
          <a:p>
            <a:pPr>
              <a:buFont typeface="Wingdings" panose="05000000000000000000" pitchFamily="2" charset="2"/>
              <a:buChar char="§"/>
            </a:pP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Pthread</a:t>
            </a:r>
            <a:r>
              <a:rPr lang="en-US" altLang="zh-CN" dirty="0"/>
              <a:t> creation – side thread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900" dirty="0"/>
              <a:t>  </a:t>
            </a:r>
            <a:r>
              <a:rPr lang="en-US" altLang="zh-TW" dirty="0"/>
              <a:t> </a:t>
            </a:r>
            <a:r>
              <a:rPr lang="en-US" altLang="zh-TW" dirty="0" err="1"/>
              <a:t>pthread_create</a:t>
            </a:r>
            <a:r>
              <a:rPr lang="en-US" altLang="zh-TW" dirty="0"/>
              <a:t>:</a:t>
            </a:r>
            <a:endParaRPr lang="en-US" altLang="zh-TW" dirty="0"/>
          </a:p>
          <a:p>
            <a:pPr lvl="1"/>
            <a:r>
              <a:rPr lang="en-US" altLang="zh-TW" dirty="0" err="1">
                <a:solidFill>
                  <a:srgbClr val="FF0000"/>
                </a:solidFill>
              </a:rPr>
              <a:t>int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pthread_create</a:t>
            </a:r>
            <a:r>
              <a:rPr lang="en-US" altLang="zh-TW" dirty="0">
                <a:solidFill>
                  <a:srgbClr val="FF0000"/>
                </a:solidFill>
              </a:rPr>
              <a:t>(	</a:t>
            </a:r>
            <a:r>
              <a:rPr lang="en-US" altLang="zh-TW" dirty="0" err="1">
                <a:solidFill>
                  <a:srgbClr val="FF0000"/>
                </a:solidFill>
              </a:rPr>
              <a:t>pthread_t</a:t>
            </a:r>
            <a:r>
              <a:rPr lang="en-US" altLang="zh-TW" dirty="0">
                <a:solidFill>
                  <a:srgbClr val="FF0000"/>
                </a:solidFill>
              </a:rPr>
              <a:t> *thread, </a:t>
            </a:r>
            <a:endParaRPr lang="en-US" altLang="zh-TW" dirty="0">
              <a:solidFill>
                <a:srgbClr val="FF0000"/>
              </a:solidFill>
            </a:endParaRPr>
          </a:p>
          <a:p>
            <a:pPr marL="201295" lvl="1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			</a:t>
            </a:r>
            <a:r>
              <a:rPr lang="en-US" altLang="zh-TW" dirty="0" err="1">
                <a:solidFill>
                  <a:srgbClr val="FF0000"/>
                </a:solidFill>
              </a:rPr>
              <a:t>const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pthread_attr_t</a:t>
            </a:r>
            <a:r>
              <a:rPr lang="en-US" altLang="zh-TW" dirty="0">
                <a:solidFill>
                  <a:srgbClr val="FF0000"/>
                </a:solidFill>
              </a:rPr>
              <a:t> *</a:t>
            </a:r>
            <a:r>
              <a:rPr lang="en-US" altLang="zh-TW" dirty="0" err="1">
                <a:solidFill>
                  <a:srgbClr val="FF0000"/>
                </a:solidFill>
              </a:rPr>
              <a:t>attr</a:t>
            </a:r>
            <a:r>
              <a:rPr lang="en-US" altLang="zh-TW" dirty="0">
                <a:solidFill>
                  <a:srgbClr val="FF0000"/>
                </a:solidFill>
              </a:rPr>
              <a:t>,</a:t>
            </a:r>
            <a:endParaRPr lang="en-US" altLang="zh-TW" dirty="0">
              <a:solidFill>
                <a:srgbClr val="FF0000"/>
              </a:solidFill>
            </a:endParaRPr>
          </a:p>
          <a:p>
            <a:pPr marL="201295" lvl="1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			void *(*</a:t>
            </a:r>
            <a:r>
              <a:rPr lang="en-US" altLang="zh-TW" dirty="0" err="1">
                <a:solidFill>
                  <a:srgbClr val="FF0000"/>
                </a:solidFill>
              </a:rPr>
              <a:t>start_routine</a:t>
            </a:r>
            <a:r>
              <a:rPr lang="en-US" altLang="zh-TW" dirty="0">
                <a:solidFill>
                  <a:srgbClr val="FF0000"/>
                </a:solidFill>
              </a:rPr>
              <a:t>) (void *),</a:t>
            </a:r>
            <a:endParaRPr lang="en-US" altLang="zh-TW" dirty="0">
              <a:solidFill>
                <a:srgbClr val="FF0000"/>
              </a:solidFill>
            </a:endParaRPr>
          </a:p>
          <a:p>
            <a:pPr marL="201295" lvl="1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			void *</a:t>
            </a:r>
            <a:r>
              <a:rPr lang="en-US" altLang="zh-TW" dirty="0" err="1">
                <a:solidFill>
                  <a:srgbClr val="FF0000"/>
                </a:solidFill>
              </a:rPr>
              <a:t>arg</a:t>
            </a:r>
            <a:r>
              <a:rPr lang="en-US" altLang="zh-TW" dirty="0">
                <a:solidFill>
                  <a:srgbClr val="FF0000"/>
                </a:solidFill>
              </a:rPr>
              <a:t>);</a:t>
            </a:r>
            <a:endParaRPr lang="en-US" altLang="zh-TW" dirty="0">
              <a:solidFill>
                <a:srgbClr val="FF0000"/>
              </a:solidFill>
            </a:endParaRPr>
          </a:p>
          <a:p>
            <a:pPr marL="201295" lvl="1" indent="0">
              <a:buNone/>
            </a:pPr>
            <a:endParaRPr lang="en-US" altLang="zh-TW" sz="19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zh-TW" sz="1900" dirty="0"/>
              <a:t>  This routine creates a new thread and makes it executable. Typically, threads are first created from within main() inside a single process. Once created, threads are peers, and may create other </a:t>
            </a:r>
            <a:r>
              <a:rPr lang="en-US" altLang="zh-TW" sz="1900"/>
              <a:t>threads.</a:t>
            </a:r>
            <a:endParaRPr lang="en-US" altLang="zh-TW" sz="19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zh-TW" sz="1900" dirty="0"/>
              <a:t>  The </a:t>
            </a:r>
            <a:r>
              <a:rPr lang="en-US" altLang="zh-TW" sz="1900" dirty="0" err="1"/>
              <a:t>attr</a:t>
            </a:r>
            <a:r>
              <a:rPr lang="en-US" altLang="zh-TW" sz="1900" dirty="0"/>
              <a:t> parameter is used to set thread attributes. You can specify a thread attributes object, or NULL. </a:t>
            </a:r>
            <a:endParaRPr lang="en-US" altLang="zh-TW" sz="19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endParaRPr lang="en-US" altLang="zh-TW" sz="19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zh-TW" sz="1900" dirty="0"/>
              <a:t>  The </a:t>
            </a:r>
            <a:r>
              <a:rPr lang="en-US" altLang="zh-TW" sz="1900" dirty="0" err="1"/>
              <a:t>start_routine</a:t>
            </a:r>
            <a:r>
              <a:rPr lang="en-US" altLang="zh-TW" sz="1900" dirty="0"/>
              <a:t> is the C routine that the thread will execute once it is created.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Pthread</a:t>
            </a:r>
            <a:r>
              <a:rPr lang="en-US" altLang="zh-CN" dirty="0"/>
              <a:t> creation - side thread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zh-TW" sz="1900" dirty="0"/>
              <a:t>  Return value</a:t>
            </a:r>
            <a:endParaRPr lang="en-US" altLang="zh-TW" sz="1900" dirty="0"/>
          </a:p>
          <a:p>
            <a:pPr lvl="1"/>
            <a:r>
              <a:rPr lang="en-US" altLang="zh-TW" sz="1900" dirty="0"/>
              <a:t>On success, </a:t>
            </a:r>
            <a:r>
              <a:rPr lang="en-US" altLang="zh-TW" sz="1900" dirty="0" err="1"/>
              <a:t>pthread_create</a:t>
            </a:r>
            <a:r>
              <a:rPr lang="en-US" altLang="zh-TW" sz="1900" dirty="0"/>
              <a:t>() returns 0; </a:t>
            </a:r>
            <a:endParaRPr lang="en-US" altLang="zh-TW" sz="1900" dirty="0"/>
          </a:p>
          <a:p>
            <a:pPr lvl="1"/>
            <a:r>
              <a:rPr lang="en-US" altLang="zh-TW" sz="1900" dirty="0"/>
              <a:t>On error, it returns an error number, and the contents of *thread are undefined.</a:t>
            </a:r>
            <a:endParaRPr lang="en-US" altLang="zh-TW" sz="1900" dirty="0"/>
          </a:p>
          <a:p>
            <a:pPr marL="201295" lvl="1" indent="0">
              <a:buNone/>
            </a:pPr>
            <a:endParaRPr lang="en-US" altLang="zh-TW" sz="19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zh-TW" sz="1900" dirty="0"/>
              <a:t>  </a:t>
            </a:r>
            <a:r>
              <a:rPr lang="en-US" altLang="zh-TW" sz="1900" dirty="0" err="1"/>
              <a:t>Pthread</a:t>
            </a:r>
            <a:r>
              <a:rPr lang="en-US" altLang="zh-TW" sz="1900" dirty="0"/>
              <a:t> is declared with type: </a:t>
            </a:r>
            <a:endParaRPr lang="en-US" altLang="zh-TW" sz="1900" dirty="0"/>
          </a:p>
          <a:p>
            <a:pPr lvl="1"/>
            <a:r>
              <a:rPr lang="en-US" altLang="zh-TW" sz="1900" dirty="0" err="1">
                <a:solidFill>
                  <a:srgbClr val="FF0000"/>
                </a:solidFill>
              </a:rPr>
              <a:t>pthread_t</a:t>
            </a:r>
            <a:r>
              <a:rPr lang="en-US" altLang="zh-TW" sz="1900" dirty="0"/>
              <a:t> (defined in “</a:t>
            </a:r>
            <a:r>
              <a:rPr lang="en-US" dirty="0"/>
              <a:t>sys/</a:t>
            </a:r>
            <a:r>
              <a:rPr lang="en-US" dirty="0" err="1"/>
              <a:t>types.h</a:t>
            </a:r>
            <a:r>
              <a:rPr lang="en-US" altLang="zh-TW" sz="1900" dirty="0"/>
              <a:t>”)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Pthread</a:t>
            </a:r>
            <a:r>
              <a:rPr lang="en-US" altLang="zh-CN" dirty="0"/>
              <a:t> creation - side thread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</a:fld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" y="1845734"/>
            <a:ext cx="10377744" cy="384158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Pthread</a:t>
            </a:r>
            <a:r>
              <a:rPr lang="en-US" altLang="zh-CN" dirty="0"/>
              <a:t> termination – main vs side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900" dirty="0"/>
              <a:t>  </a:t>
            </a:r>
            <a:r>
              <a:rPr lang="en-US" altLang="zh-TW" dirty="0"/>
              <a:t> </a:t>
            </a:r>
            <a:r>
              <a:rPr lang="en-US" altLang="zh-TW" dirty="0" err="1"/>
              <a:t>pthread_exit</a:t>
            </a:r>
            <a:r>
              <a:rPr lang="en-US" altLang="zh-TW" dirty="0"/>
              <a:t>:</a:t>
            </a:r>
            <a:endParaRPr lang="en-US" altLang="zh-TW" dirty="0"/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void </a:t>
            </a:r>
            <a:r>
              <a:rPr lang="en-US" altLang="zh-TW" dirty="0" err="1">
                <a:solidFill>
                  <a:srgbClr val="FF0000"/>
                </a:solidFill>
              </a:rPr>
              <a:t>pthread_exit</a:t>
            </a:r>
            <a:r>
              <a:rPr lang="en-US" altLang="zh-TW" dirty="0">
                <a:solidFill>
                  <a:srgbClr val="FF0000"/>
                </a:solidFill>
              </a:rPr>
              <a:t>(void *</a:t>
            </a:r>
            <a:r>
              <a:rPr lang="en-US" altLang="zh-TW" dirty="0" err="1">
                <a:solidFill>
                  <a:srgbClr val="FF0000"/>
                </a:solidFill>
              </a:rPr>
              <a:t>retval</a:t>
            </a:r>
            <a:r>
              <a:rPr lang="en-US" altLang="zh-TW" dirty="0">
                <a:solidFill>
                  <a:srgbClr val="FF0000"/>
                </a:solidFill>
              </a:rPr>
              <a:t>);</a:t>
            </a:r>
            <a:endParaRPr lang="en-US" altLang="zh-TW" dirty="0">
              <a:solidFill>
                <a:srgbClr val="FF0000"/>
              </a:solidFill>
            </a:endParaRPr>
          </a:p>
          <a:p>
            <a:pPr marL="201295" lvl="1" indent="0">
              <a:buNone/>
            </a:pPr>
            <a:endParaRPr lang="en-US" altLang="zh-TW" sz="19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zh-TW" sz="1900" dirty="0"/>
              <a:t>  This routine is used to explicitly exit a thread. Typically, the </a:t>
            </a:r>
            <a:r>
              <a:rPr lang="en-US" altLang="zh-TW" sz="1900" dirty="0" err="1"/>
              <a:t>pthread_exit</a:t>
            </a:r>
            <a:r>
              <a:rPr lang="en-US" altLang="zh-TW" sz="1900" dirty="0"/>
              <a:t>() routine is called after a thread has completed its work and is no longer required to exist.</a:t>
            </a:r>
            <a:endParaRPr lang="en-US" altLang="zh-TW" sz="1900" dirty="0"/>
          </a:p>
          <a:p>
            <a:pPr marL="0" indent="0">
              <a:lnSpc>
                <a:spcPct val="80000"/>
              </a:lnSpc>
              <a:buNone/>
            </a:pPr>
            <a:endParaRPr lang="en-US" altLang="zh-TW" sz="19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zh-TW" sz="1900" dirty="0"/>
              <a:t>  If main() finishes before the threads it has created, and exits with </a:t>
            </a:r>
            <a:r>
              <a:rPr lang="en-US" altLang="zh-TW" sz="1900" dirty="0" err="1"/>
              <a:t>pthread_exit</a:t>
            </a:r>
            <a:r>
              <a:rPr lang="en-US" altLang="zh-TW" sz="1900" dirty="0"/>
              <a:t>(), the other threads will </a:t>
            </a:r>
            <a:r>
              <a:rPr lang="en-US" altLang="zh-TW" sz="1900" dirty="0">
                <a:solidFill>
                  <a:srgbClr val="FF0000"/>
                </a:solidFill>
              </a:rPr>
              <a:t>continue</a:t>
            </a:r>
            <a:r>
              <a:rPr lang="en-US" altLang="zh-TW" sz="1900" dirty="0"/>
              <a:t> to execute. Otherwise, they will be automatically terminated when main() finishes.</a:t>
            </a:r>
            <a:endParaRPr lang="en-US" altLang="zh-TW" sz="1900" dirty="0"/>
          </a:p>
          <a:p>
            <a:pPr marL="0" indent="0">
              <a:lnSpc>
                <a:spcPct val="80000"/>
              </a:lnSpc>
              <a:buNone/>
            </a:pPr>
            <a:endParaRPr lang="en-US" altLang="zh-TW" sz="19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zh-TW" sz="1900" dirty="0"/>
              <a:t>  Recommendation: Use </a:t>
            </a:r>
            <a:r>
              <a:rPr lang="en-US" altLang="zh-TW" sz="1900" dirty="0" err="1"/>
              <a:t>pthread_exit</a:t>
            </a:r>
            <a:r>
              <a:rPr lang="en-US" altLang="zh-TW" sz="1900" dirty="0"/>
              <a:t>() to exit from all threads...especially </a:t>
            </a:r>
            <a:r>
              <a:rPr lang="en-US" altLang="zh-TW" sz="1900" dirty="0">
                <a:solidFill>
                  <a:srgbClr val="FF0000"/>
                </a:solidFill>
              </a:rPr>
              <a:t>main()</a:t>
            </a:r>
            <a:r>
              <a:rPr lang="en-US" altLang="zh-TW" sz="1900" dirty="0"/>
              <a:t>.</a:t>
            </a:r>
            <a:endParaRPr lang="en-US" altLang="zh-TW" sz="19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Pthread</a:t>
            </a:r>
            <a:r>
              <a:rPr lang="en-US" altLang="zh-CN" dirty="0"/>
              <a:t> termination – main vs side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</a:fld>
            <a:endParaRPr lang="zh-TW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3115" y="1853738"/>
            <a:ext cx="10170869" cy="356831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9832</Words>
  <Application>WPS 演示</Application>
  <PresentationFormat>Widescreen</PresentationFormat>
  <Paragraphs>354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7" baseType="lpstr">
      <vt:lpstr>Arial</vt:lpstr>
      <vt:lpstr>方正书宋_GBK</vt:lpstr>
      <vt:lpstr>Wingdings</vt:lpstr>
      <vt:lpstr>Calibri</vt:lpstr>
      <vt:lpstr>Helvetica Neue</vt:lpstr>
      <vt:lpstr>PMingLiU</vt:lpstr>
      <vt:lpstr>宋体-繁</vt:lpstr>
      <vt:lpstr>Calibri Light</vt:lpstr>
      <vt:lpstr>微软雅黑</vt:lpstr>
      <vt:lpstr>汉仪旗黑</vt:lpstr>
      <vt:lpstr>宋体</vt:lpstr>
      <vt:lpstr>Arial Unicode MS</vt:lpstr>
      <vt:lpstr>等线</vt:lpstr>
      <vt:lpstr>汉仪中等线KW</vt:lpstr>
      <vt:lpstr>Wingdings</vt:lpstr>
      <vt:lpstr>宋体-简</vt:lpstr>
      <vt:lpstr>汉仪书宋二KW</vt:lpstr>
      <vt:lpstr>PMingLiU</vt:lpstr>
      <vt:lpstr>Retrospect</vt:lpstr>
      <vt:lpstr>Operating System (CSC 3150)  Tutorial 4 – Part 1</vt:lpstr>
      <vt:lpstr>Target</vt:lpstr>
      <vt:lpstr>Thread</vt:lpstr>
      <vt:lpstr>Thread and Process</vt:lpstr>
      <vt:lpstr>Pthread creation – side thread</vt:lpstr>
      <vt:lpstr>Pthread creation - side thread</vt:lpstr>
      <vt:lpstr>Pthread creation - side thread</vt:lpstr>
      <vt:lpstr>Pthread termination – main vs side</vt:lpstr>
      <vt:lpstr>Pthread termination – main vs side</vt:lpstr>
      <vt:lpstr>Pthread termination – main vs side</vt:lpstr>
      <vt:lpstr>Pthread join - synchronization</vt:lpstr>
      <vt:lpstr>Pthread join - synchronization</vt:lpstr>
      <vt:lpstr>Pthread join - synchronization</vt:lpstr>
      <vt:lpstr>Pthread join - synchronization</vt:lpstr>
      <vt:lpstr>Pthread mutex – flag for privacy/security</vt:lpstr>
      <vt:lpstr>Pthread mutex - flag</vt:lpstr>
      <vt:lpstr>Pthread mutex - flag</vt:lpstr>
      <vt:lpstr>Pthread mutex - flag</vt:lpstr>
      <vt:lpstr>Pthread mutex  - Flag</vt:lpstr>
      <vt:lpstr>Pthread mutex - flag</vt:lpstr>
      <vt:lpstr>Pthread condition - signals</vt:lpstr>
      <vt:lpstr>Pthread condition - signals</vt:lpstr>
      <vt:lpstr>Pthread condition - signals</vt:lpstr>
      <vt:lpstr>Pthread condition - signals</vt:lpstr>
      <vt:lpstr>Pthread condition - signals</vt:lpstr>
      <vt:lpstr>Pthread condition - signals</vt:lpstr>
      <vt:lpstr>References</vt:lpstr>
      <vt:lpstr>Operating System (CSC 3150)  Tutorial 4 – Part 2</vt:lpstr>
      <vt:lpstr>Target</vt:lpstr>
      <vt:lpstr>Keyboard Hit</vt:lpstr>
      <vt:lpstr>Keyboard Hit</vt:lpstr>
      <vt:lpstr>Keyboard Hit</vt:lpstr>
      <vt:lpstr>Terminal Control</vt:lpstr>
      <vt:lpstr>Terminal Control</vt:lpstr>
      <vt:lpstr>Terminal Control</vt:lpstr>
      <vt:lpstr>Suspend executing thread</vt:lpstr>
      <vt:lpstr>Assignment 2 Hints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Multimedia System (CSC 3185)  Week 13 tutorial</dc:title>
  <dc:creator>Li Yishu (SSE)</dc:creator>
  <cp:lastModifiedBy>damian</cp:lastModifiedBy>
  <cp:revision>600</cp:revision>
  <dcterms:created xsi:type="dcterms:W3CDTF">2021-10-12T09:14:11Z</dcterms:created>
  <dcterms:modified xsi:type="dcterms:W3CDTF">2021-10-12T09:14:11Z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2052-3.9.1.6204</vt:lpwstr>
  </property>
</Properties>
</file>