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notesSlide2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4.xml.rels" ContentType="application/vnd.openxmlformats-package.relationships+xml"/>
  <Override PartName="/ppt/notesSlides/notesSlide24.xml" ContentType="application/vnd.openxmlformats-officedocument.presentationml.notesSlide+xml"/>
  <Override PartName="/ppt/_rels/presentation.xml.rels" ContentType="application/vnd.openxmlformats-package.relationships+xml"/>
  <Override PartName="/ppt/media/image6.png" ContentType="image/png"/>
  <Override PartName="/ppt/media/image2.jpeg" ContentType="image/jpeg"/>
  <Override PartName="/ppt/media/image1.png" ContentType="image/png"/>
  <Override PartName="/ppt/media/image5.jpeg" ContentType="image/jpeg"/>
  <Override PartName="/ppt/media/image3.png" ContentType="image/png"/>
  <Override PartName="/ppt/media/image4.png" ContentType="image/png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6256000" cy="9144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909E97E-1A7B-4B78-9816-FA3C5A8A2BA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Merriweather Sans"/>
                <a:ea typeface="Merriweather Sans"/>
              </a:rPr>
              <a:t>Who has see a traceback in CTools?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Merriweather Sans"/>
                <a:ea typeface="Merriweather Sans"/>
              </a:rPr>
              <a:t>Who has see a traceback in CTools?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155600" y="745560"/>
            <a:ext cx="13931640" cy="8316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155600" y="745560"/>
            <a:ext cx="13931640" cy="8316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1155600" y="745560"/>
            <a:ext cx="13931640" cy="8316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155600" y="745560"/>
            <a:ext cx="13931640" cy="8316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155600" y="1536840"/>
            <a:ext cx="13931640" cy="3085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155600" y="4711680"/>
            <a:ext cx="13931640" cy="1053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1155600" y="745560"/>
            <a:ext cx="13931640" cy="17938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155600" y="2603520"/>
            <a:ext cx="13931640" cy="56397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file:///home/motaz/PycharmProjects/wdmm1402-2019/ppt/www.pythonlearn.com" TargetMode="External"/><Relationship Id="rId2" Type="http://schemas.openxmlformats.org/officeDocument/2006/relationships/hyperlink" Target="file:///home/motaz/PycharmProjects/wdmm1402-2019/ppt/www.pythonlearn.com" TargetMode="External"/><Relationship Id="rId3" Type="http://schemas.openxmlformats.org/officeDocument/2006/relationships/hyperlink" Target="file:///home/motaz/PycharmProjects/wdmm1402-2019/ppt/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e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en.wikipedia.org/wiki/George_Boole" TargetMode="External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://www.dr-chuck.com/" TargetMode="Externa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155600" y="1536840"/>
            <a:ext cx="13931640" cy="308556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Conditional Execution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155600" y="4711680"/>
            <a:ext cx="13931640" cy="10537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Arial"/>
              </a:rPr>
              <a:t>Chapter 3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081320" y="7179480"/>
            <a:ext cx="8031960" cy="10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Python for Everybody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www.</a:t>
            </a:r>
            <a:r>
              <a:rPr b="0" lang="en-US" sz="32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2"/>
              </a:rPr>
              <a:t>py4e</a:t>
            </a:r>
            <a:r>
              <a:rPr b="0" lang="en-US" sz="32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3"/>
              </a:rPr>
              <a:t>.com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9" name="Shape 245" descr=""/>
          <p:cNvPicPr/>
          <p:nvPr/>
        </p:nvPicPr>
        <p:blipFill>
          <a:blip r:embed="rId4"/>
          <a:stretch/>
        </p:blipFill>
        <p:spPr>
          <a:xfrm>
            <a:off x="13800600" y="7484040"/>
            <a:ext cx="1968120" cy="668160"/>
          </a:xfrm>
          <a:prstGeom prst="rect">
            <a:avLst/>
          </a:prstGeom>
          <a:ln>
            <a:noFill/>
          </a:ln>
        </p:spPr>
      </p:pic>
      <p:pic>
        <p:nvPicPr>
          <p:cNvPr id="170" name="Shape 208" descr=""/>
          <p:cNvPicPr/>
          <p:nvPr/>
        </p:nvPicPr>
        <p:blipFill>
          <a:blip r:embed="rId5"/>
          <a:stretch/>
        </p:blipFill>
        <p:spPr>
          <a:xfrm>
            <a:off x="643320" y="7305840"/>
            <a:ext cx="1024560" cy="102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797400" y="3210480"/>
            <a:ext cx="695340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42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if x &gt; 1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print('More than one')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if x &lt; 100 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print('Less than 100')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print('All done')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168560" y="689400"/>
            <a:ext cx="4812840" cy="21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ffd966"/>
                </a:solidFill>
                <a:latin typeface="Arial"/>
                <a:ea typeface="Arial"/>
              </a:rPr>
              <a:t>Nested Decisions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 rot="10800000">
            <a:off x="9451440" y="830520"/>
            <a:ext cx="12960" cy="40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7986240" y="1182600"/>
            <a:ext cx="2966400" cy="1228680"/>
          </a:xfrm>
          <a:prstGeom prst="diamond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x &gt; 1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10253880" y="2432880"/>
            <a:ext cx="3488400" cy="105912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print('More than one’)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10253880" y="3863520"/>
            <a:ext cx="3464280" cy="1228680"/>
          </a:xfrm>
          <a:prstGeom prst="diamond">
            <a:avLst/>
          </a:prstGeom>
          <a:noFill/>
          <a:ln w="507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x &lt; 100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12636720" y="5050080"/>
            <a:ext cx="3327480" cy="1059120"/>
          </a:xfrm>
          <a:prstGeom prst="rect">
            <a:avLst/>
          </a:prstGeom>
          <a:noFill/>
          <a:ln w="507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print('Less than 100')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4" name="CustomShape 8"/>
          <p:cNvSpPr/>
          <p:nvPr/>
        </p:nvSpPr>
        <p:spPr>
          <a:xfrm>
            <a:off x="8018280" y="7095240"/>
            <a:ext cx="2892240" cy="1059120"/>
          </a:xfrm>
          <a:prstGeom prst="rect">
            <a:avLst/>
          </a:prstGeom>
          <a:noFill/>
          <a:ln w="5076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print('All Done')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5" name="CustomShape 9"/>
          <p:cNvSpPr/>
          <p:nvPr/>
        </p:nvSpPr>
        <p:spPr>
          <a:xfrm flipH="1" rot="10800000">
            <a:off x="10932480" y="1782720"/>
            <a:ext cx="112680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0"/>
          <p:cNvSpPr/>
          <p:nvPr/>
        </p:nvSpPr>
        <p:spPr>
          <a:xfrm flipH="1" rot="10800000">
            <a:off x="12049560" y="1782720"/>
            <a:ext cx="9000" cy="63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1"/>
          <p:cNvSpPr/>
          <p:nvPr/>
        </p:nvSpPr>
        <p:spPr>
          <a:xfrm flipH="1" rot="10800000">
            <a:off x="9433800" y="2400120"/>
            <a:ext cx="30240" cy="46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2"/>
          <p:cNvSpPr/>
          <p:nvPr/>
        </p:nvSpPr>
        <p:spPr>
          <a:xfrm>
            <a:off x="13697640" y="4456800"/>
            <a:ext cx="61020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3"/>
          <p:cNvSpPr/>
          <p:nvPr/>
        </p:nvSpPr>
        <p:spPr>
          <a:xfrm flipH="1" rot="10800000">
            <a:off x="14275440" y="4510800"/>
            <a:ext cx="6480" cy="54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4"/>
          <p:cNvSpPr/>
          <p:nvPr/>
        </p:nvSpPr>
        <p:spPr>
          <a:xfrm flipV="1">
            <a:off x="11986200" y="3492000"/>
            <a:ext cx="11520" cy="37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5"/>
          <p:cNvSpPr/>
          <p:nvPr/>
        </p:nvSpPr>
        <p:spPr>
          <a:xfrm>
            <a:off x="9496440" y="6618240"/>
            <a:ext cx="474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6"/>
          <p:cNvSpPr/>
          <p:nvPr/>
        </p:nvSpPr>
        <p:spPr>
          <a:xfrm>
            <a:off x="11358360" y="1230480"/>
            <a:ext cx="918000" cy="4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3" name="CustomShape 17"/>
          <p:cNvSpPr/>
          <p:nvPr/>
        </p:nvSpPr>
        <p:spPr>
          <a:xfrm>
            <a:off x="13742640" y="3921840"/>
            <a:ext cx="917640" cy="4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4" name="CustomShape 18"/>
          <p:cNvSpPr/>
          <p:nvPr/>
        </p:nvSpPr>
        <p:spPr>
          <a:xfrm rot="10800000">
            <a:off x="12003120" y="5123160"/>
            <a:ext cx="360" cy="149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9"/>
          <p:cNvSpPr/>
          <p:nvPr/>
        </p:nvSpPr>
        <p:spPr>
          <a:xfrm>
            <a:off x="11386440" y="5065920"/>
            <a:ext cx="451440" cy="4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6" name="CustomShape 20"/>
          <p:cNvSpPr/>
          <p:nvPr/>
        </p:nvSpPr>
        <p:spPr>
          <a:xfrm>
            <a:off x="8800920" y="2544120"/>
            <a:ext cx="451440" cy="4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7" name="CustomShape 21"/>
          <p:cNvSpPr/>
          <p:nvPr/>
        </p:nvSpPr>
        <p:spPr>
          <a:xfrm flipH="1" rot="10800000">
            <a:off x="14275440" y="6163560"/>
            <a:ext cx="6480" cy="54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155600" y="745560"/>
            <a:ext cx="7757640" cy="16513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ffd966"/>
                </a:solidFill>
                <a:latin typeface="Arial"/>
                <a:ea typeface="Arial"/>
              </a:rPr>
              <a:t>Two-way Decisions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1155600" y="2603520"/>
            <a:ext cx="5874480" cy="563976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Sometimes we want to do one thing if a logical expression is true and something else if the expression is false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It is like a fork in the road - we must choose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one or the other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path but not both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9980640" y="3241080"/>
            <a:ext cx="3257280" cy="1349280"/>
          </a:xfrm>
          <a:prstGeom prst="diamond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x &gt;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12784320" y="4613760"/>
            <a:ext cx="3175560" cy="116316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print('Bigger')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 flipH="1" rot="10800000">
            <a:off x="13214880" y="3893040"/>
            <a:ext cx="127800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6"/>
          <p:cNvSpPr/>
          <p:nvPr/>
        </p:nvSpPr>
        <p:spPr>
          <a:xfrm flipH="1" rot="10800000">
            <a:off x="14442120" y="3910320"/>
            <a:ext cx="16920" cy="6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7"/>
          <p:cNvSpPr/>
          <p:nvPr/>
        </p:nvSpPr>
        <p:spPr>
          <a:xfrm flipH="1" rot="10800000">
            <a:off x="11638800" y="6213960"/>
            <a:ext cx="2822400" cy="2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8"/>
          <p:cNvSpPr/>
          <p:nvPr/>
        </p:nvSpPr>
        <p:spPr>
          <a:xfrm>
            <a:off x="13682880" y="3293640"/>
            <a:ext cx="80964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6" name="CustomShape 9"/>
          <p:cNvSpPr/>
          <p:nvPr/>
        </p:nvSpPr>
        <p:spPr>
          <a:xfrm>
            <a:off x="9560160" y="3293640"/>
            <a:ext cx="49536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7" name="CustomShape 10"/>
          <p:cNvSpPr/>
          <p:nvPr/>
        </p:nvSpPr>
        <p:spPr>
          <a:xfrm rot="10800000">
            <a:off x="14435280" y="5765760"/>
            <a:ext cx="8280" cy="42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1"/>
          <p:cNvSpPr/>
          <p:nvPr/>
        </p:nvSpPr>
        <p:spPr>
          <a:xfrm rot="10800000">
            <a:off x="11622600" y="2649600"/>
            <a:ext cx="3960" cy="62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2"/>
          <p:cNvSpPr/>
          <p:nvPr/>
        </p:nvSpPr>
        <p:spPr>
          <a:xfrm>
            <a:off x="10062000" y="1752120"/>
            <a:ext cx="3175560" cy="883800"/>
          </a:xfrm>
          <a:prstGeom prst="rect">
            <a:avLst/>
          </a:prstGeom>
          <a:noFill/>
          <a:ln w="507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x = 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0" name="CustomShape 13"/>
          <p:cNvSpPr/>
          <p:nvPr/>
        </p:nvSpPr>
        <p:spPr>
          <a:xfrm>
            <a:off x="8805600" y="3909960"/>
            <a:ext cx="120960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4"/>
          <p:cNvSpPr/>
          <p:nvPr/>
        </p:nvSpPr>
        <p:spPr>
          <a:xfrm flipH="1" rot="10800000">
            <a:off x="8787960" y="3910320"/>
            <a:ext cx="16920" cy="6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5"/>
          <p:cNvSpPr/>
          <p:nvPr/>
        </p:nvSpPr>
        <p:spPr>
          <a:xfrm>
            <a:off x="7083720" y="4602240"/>
            <a:ext cx="3393720" cy="1163160"/>
          </a:xfrm>
          <a:prstGeom prst="rect">
            <a:avLst/>
          </a:prstGeom>
          <a:noFill/>
          <a:ln w="507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print('Not bigger')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3" name="CustomShape 16"/>
          <p:cNvSpPr/>
          <p:nvPr/>
        </p:nvSpPr>
        <p:spPr>
          <a:xfrm flipH="1">
            <a:off x="8782920" y="6222240"/>
            <a:ext cx="285588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7"/>
          <p:cNvSpPr/>
          <p:nvPr/>
        </p:nvSpPr>
        <p:spPr>
          <a:xfrm rot="10800000">
            <a:off x="8758080" y="5777640"/>
            <a:ext cx="8280" cy="42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8"/>
          <p:cNvSpPr/>
          <p:nvPr/>
        </p:nvSpPr>
        <p:spPr>
          <a:xfrm flipH="1" rot="10800000">
            <a:off x="11649960" y="6283440"/>
            <a:ext cx="16920" cy="6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9"/>
          <p:cNvSpPr/>
          <p:nvPr/>
        </p:nvSpPr>
        <p:spPr>
          <a:xfrm>
            <a:off x="10015560" y="6940800"/>
            <a:ext cx="3175560" cy="883800"/>
          </a:xfrm>
          <a:prstGeom prst="rect">
            <a:avLst/>
          </a:prstGeom>
          <a:noFill/>
          <a:ln w="5076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Arial"/>
              </a:rPr>
              <a:t>print('All Done')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1155600" y="1126080"/>
            <a:ext cx="7757640" cy="17938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ffd966"/>
                </a:solidFill>
                <a:latin typeface="Arial"/>
                <a:ea typeface="Arial"/>
              </a:rPr>
              <a:t>Two-way Decisions with else: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9980640" y="3241080"/>
            <a:ext cx="3257280" cy="1349280"/>
          </a:xfrm>
          <a:prstGeom prst="diamond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x &gt;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12784320" y="4613760"/>
            <a:ext cx="3175560" cy="116316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print('Bigger')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 flipH="1" rot="10800000">
            <a:off x="13214880" y="3893040"/>
            <a:ext cx="127800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5"/>
          <p:cNvSpPr/>
          <p:nvPr/>
        </p:nvSpPr>
        <p:spPr>
          <a:xfrm flipH="1" rot="10800000">
            <a:off x="14442120" y="3910320"/>
            <a:ext cx="16920" cy="6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6"/>
          <p:cNvSpPr/>
          <p:nvPr/>
        </p:nvSpPr>
        <p:spPr>
          <a:xfrm flipH="1" rot="10800000">
            <a:off x="11638800" y="6213960"/>
            <a:ext cx="2822400" cy="2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7"/>
          <p:cNvSpPr/>
          <p:nvPr/>
        </p:nvSpPr>
        <p:spPr>
          <a:xfrm>
            <a:off x="13682880" y="3293640"/>
            <a:ext cx="80964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4" name="CustomShape 8"/>
          <p:cNvSpPr/>
          <p:nvPr/>
        </p:nvSpPr>
        <p:spPr>
          <a:xfrm>
            <a:off x="9560160" y="3293640"/>
            <a:ext cx="49536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5" name="CustomShape 9"/>
          <p:cNvSpPr/>
          <p:nvPr/>
        </p:nvSpPr>
        <p:spPr>
          <a:xfrm rot="10800000">
            <a:off x="14435280" y="5765760"/>
            <a:ext cx="8280" cy="42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0"/>
          <p:cNvSpPr/>
          <p:nvPr/>
        </p:nvSpPr>
        <p:spPr>
          <a:xfrm rot="10800000">
            <a:off x="11622600" y="2649600"/>
            <a:ext cx="3960" cy="62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1"/>
          <p:cNvSpPr/>
          <p:nvPr/>
        </p:nvSpPr>
        <p:spPr>
          <a:xfrm>
            <a:off x="10062000" y="1752120"/>
            <a:ext cx="3175560" cy="883800"/>
          </a:xfrm>
          <a:prstGeom prst="rect">
            <a:avLst/>
          </a:prstGeom>
          <a:noFill/>
          <a:ln w="507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x = 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8" name="CustomShape 12"/>
          <p:cNvSpPr/>
          <p:nvPr/>
        </p:nvSpPr>
        <p:spPr>
          <a:xfrm flipH="1" rot="10800000">
            <a:off x="8805960" y="3916440"/>
            <a:ext cx="127800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3"/>
          <p:cNvSpPr/>
          <p:nvPr/>
        </p:nvSpPr>
        <p:spPr>
          <a:xfrm flipH="1" rot="10800000">
            <a:off x="8787960" y="3910320"/>
            <a:ext cx="16920" cy="6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4"/>
          <p:cNvSpPr/>
          <p:nvPr/>
        </p:nvSpPr>
        <p:spPr>
          <a:xfrm flipH="1">
            <a:off x="8782920" y="6222240"/>
            <a:ext cx="285588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5"/>
          <p:cNvSpPr/>
          <p:nvPr/>
        </p:nvSpPr>
        <p:spPr>
          <a:xfrm rot="10800000">
            <a:off x="8758080" y="5777640"/>
            <a:ext cx="8280" cy="42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6"/>
          <p:cNvSpPr/>
          <p:nvPr/>
        </p:nvSpPr>
        <p:spPr>
          <a:xfrm flipH="1" rot="10800000">
            <a:off x="11649960" y="6283440"/>
            <a:ext cx="16920" cy="6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7"/>
          <p:cNvSpPr/>
          <p:nvPr/>
        </p:nvSpPr>
        <p:spPr>
          <a:xfrm>
            <a:off x="10015560" y="6940800"/>
            <a:ext cx="3175560" cy="883800"/>
          </a:xfrm>
          <a:prstGeom prst="rect">
            <a:avLst/>
          </a:prstGeom>
          <a:noFill/>
          <a:ln w="5076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Arial"/>
              </a:rPr>
              <a:t>print('All Done')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04" name="CustomShape 18"/>
          <p:cNvSpPr/>
          <p:nvPr/>
        </p:nvSpPr>
        <p:spPr>
          <a:xfrm>
            <a:off x="1109160" y="3549240"/>
            <a:ext cx="4813560" cy="4009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4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if x &gt;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print('Bigger')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else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print('Smaller')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print('All done')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5" name="CustomShape 19"/>
          <p:cNvSpPr/>
          <p:nvPr/>
        </p:nvSpPr>
        <p:spPr>
          <a:xfrm>
            <a:off x="7083720" y="4602240"/>
            <a:ext cx="3393720" cy="1163160"/>
          </a:xfrm>
          <a:prstGeom prst="rect">
            <a:avLst/>
          </a:prstGeom>
          <a:noFill/>
          <a:ln w="507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print('Not bigger')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955800" y="4404960"/>
            <a:ext cx="4726080" cy="2298240"/>
          </a:xfrm>
          <a:prstGeom prst="rect">
            <a:avLst/>
          </a:prstGeom>
          <a:noFill/>
          <a:ln w="5076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TextShape 2"/>
          <p:cNvSpPr txBox="1"/>
          <p:nvPr/>
        </p:nvSpPr>
        <p:spPr>
          <a:xfrm>
            <a:off x="1155600" y="745560"/>
            <a:ext cx="7757640" cy="17938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ffd966"/>
                </a:solidFill>
                <a:latin typeface="Arial"/>
                <a:ea typeface="Arial"/>
              </a:rPr>
              <a:t>Visualize Blocks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1109160" y="3549240"/>
            <a:ext cx="4813560" cy="4009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4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if x &gt;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print('Bigger')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else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print('Smaller')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print('All done')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6891480" y="3024720"/>
            <a:ext cx="9189000" cy="3377880"/>
          </a:xfrm>
          <a:prstGeom prst="rect">
            <a:avLst/>
          </a:prstGeom>
          <a:noFill/>
          <a:ln w="5076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5"/>
          <p:cNvSpPr/>
          <p:nvPr/>
        </p:nvSpPr>
        <p:spPr>
          <a:xfrm>
            <a:off x="9980640" y="3241080"/>
            <a:ext cx="3257280" cy="1349280"/>
          </a:xfrm>
          <a:prstGeom prst="diamond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x &gt;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12784320" y="4613760"/>
            <a:ext cx="3175560" cy="116316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print('Bigger')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2" name="CustomShape 7"/>
          <p:cNvSpPr/>
          <p:nvPr/>
        </p:nvSpPr>
        <p:spPr>
          <a:xfrm flipH="1" rot="10800000">
            <a:off x="13214880" y="3893040"/>
            <a:ext cx="127800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8"/>
          <p:cNvSpPr/>
          <p:nvPr/>
        </p:nvSpPr>
        <p:spPr>
          <a:xfrm flipH="1" rot="10800000">
            <a:off x="14442120" y="3910320"/>
            <a:ext cx="16920" cy="6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9"/>
          <p:cNvSpPr/>
          <p:nvPr/>
        </p:nvSpPr>
        <p:spPr>
          <a:xfrm flipH="1" rot="10800000">
            <a:off x="11638800" y="6213960"/>
            <a:ext cx="2822400" cy="2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0"/>
          <p:cNvSpPr/>
          <p:nvPr/>
        </p:nvSpPr>
        <p:spPr>
          <a:xfrm>
            <a:off x="13682880" y="3293640"/>
            <a:ext cx="80964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6" name="CustomShape 11"/>
          <p:cNvSpPr/>
          <p:nvPr/>
        </p:nvSpPr>
        <p:spPr>
          <a:xfrm>
            <a:off x="9560160" y="3293640"/>
            <a:ext cx="49536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7" name="CustomShape 12"/>
          <p:cNvSpPr/>
          <p:nvPr/>
        </p:nvSpPr>
        <p:spPr>
          <a:xfrm rot="10800000">
            <a:off x="14435280" y="5765760"/>
            <a:ext cx="8280" cy="42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3"/>
          <p:cNvSpPr/>
          <p:nvPr/>
        </p:nvSpPr>
        <p:spPr>
          <a:xfrm rot="10800000">
            <a:off x="11622600" y="2649600"/>
            <a:ext cx="3960" cy="62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4"/>
          <p:cNvSpPr/>
          <p:nvPr/>
        </p:nvSpPr>
        <p:spPr>
          <a:xfrm>
            <a:off x="10062000" y="1752120"/>
            <a:ext cx="3175560" cy="883800"/>
          </a:xfrm>
          <a:prstGeom prst="rect">
            <a:avLst/>
          </a:prstGeom>
          <a:noFill/>
          <a:ln w="507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x = 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0" name="CustomShape 15"/>
          <p:cNvSpPr/>
          <p:nvPr/>
        </p:nvSpPr>
        <p:spPr>
          <a:xfrm flipH="1" rot="10800000">
            <a:off x="8805960" y="3916440"/>
            <a:ext cx="127800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6"/>
          <p:cNvSpPr/>
          <p:nvPr/>
        </p:nvSpPr>
        <p:spPr>
          <a:xfrm flipH="1" rot="10800000">
            <a:off x="8787960" y="3910320"/>
            <a:ext cx="16920" cy="6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7"/>
          <p:cNvSpPr/>
          <p:nvPr/>
        </p:nvSpPr>
        <p:spPr>
          <a:xfrm flipH="1">
            <a:off x="8782920" y="6222240"/>
            <a:ext cx="285588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8"/>
          <p:cNvSpPr/>
          <p:nvPr/>
        </p:nvSpPr>
        <p:spPr>
          <a:xfrm rot="10800000">
            <a:off x="8758080" y="5777640"/>
            <a:ext cx="8280" cy="42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9"/>
          <p:cNvSpPr/>
          <p:nvPr/>
        </p:nvSpPr>
        <p:spPr>
          <a:xfrm flipH="1" rot="10800000">
            <a:off x="11649960" y="6283440"/>
            <a:ext cx="16920" cy="6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0"/>
          <p:cNvSpPr/>
          <p:nvPr/>
        </p:nvSpPr>
        <p:spPr>
          <a:xfrm>
            <a:off x="10015560" y="6940800"/>
            <a:ext cx="3175560" cy="883800"/>
          </a:xfrm>
          <a:prstGeom prst="rect">
            <a:avLst/>
          </a:prstGeom>
          <a:noFill/>
          <a:ln w="5076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Arial"/>
              </a:rPr>
              <a:t>print('All Done')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26" name="CustomShape 21"/>
          <p:cNvSpPr/>
          <p:nvPr/>
        </p:nvSpPr>
        <p:spPr>
          <a:xfrm>
            <a:off x="7083720" y="4602240"/>
            <a:ext cx="3393720" cy="1163160"/>
          </a:xfrm>
          <a:prstGeom prst="rect">
            <a:avLst/>
          </a:prstGeom>
          <a:noFill/>
          <a:ln w="507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print('Not bigger')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1155600" y="1536840"/>
            <a:ext cx="13931640" cy="3085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d966"/>
                </a:solidFill>
                <a:latin typeface="Arial"/>
                <a:ea typeface="Arial"/>
              </a:rPr>
              <a:t>More Conditional Structures…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1155600" y="745560"/>
            <a:ext cx="5758920" cy="17938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Multi-way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1023840" y="2933640"/>
            <a:ext cx="5102280" cy="44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if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x &lt;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'small'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elif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x &lt; 10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'Medium'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else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'LARGE'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('All done'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7796520" y="2286720"/>
            <a:ext cx="3139200" cy="1300320"/>
          </a:xfrm>
          <a:prstGeom prst="diamond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x &lt; 2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11552760" y="2376360"/>
            <a:ext cx="3060720" cy="112068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print('small')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 rot="10800000">
            <a:off x="10986480" y="2939400"/>
            <a:ext cx="52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6"/>
          <p:cNvSpPr/>
          <p:nvPr/>
        </p:nvSpPr>
        <p:spPr>
          <a:xfrm flipH="1" rot="10800000">
            <a:off x="9427320" y="6894000"/>
            <a:ext cx="5727960" cy="9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7"/>
          <p:cNvSpPr/>
          <p:nvPr/>
        </p:nvSpPr>
        <p:spPr>
          <a:xfrm>
            <a:off x="10389240" y="2202480"/>
            <a:ext cx="6948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5" name="CustomShape 8"/>
          <p:cNvSpPr/>
          <p:nvPr/>
        </p:nvSpPr>
        <p:spPr>
          <a:xfrm>
            <a:off x="8658360" y="3503160"/>
            <a:ext cx="47736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6" name="CustomShape 9"/>
          <p:cNvSpPr/>
          <p:nvPr/>
        </p:nvSpPr>
        <p:spPr>
          <a:xfrm rot="10800000">
            <a:off x="15139800" y="2955600"/>
            <a:ext cx="33120" cy="395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0"/>
          <p:cNvSpPr/>
          <p:nvPr/>
        </p:nvSpPr>
        <p:spPr>
          <a:xfrm rot="10800000">
            <a:off x="9379080" y="1716480"/>
            <a:ext cx="3960" cy="60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1"/>
          <p:cNvSpPr/>
          <p:nvPr/>
        </p:nvSpPr>
        <p:spPr>
          <a:xfrm flipH="1" rot="10800000">
            <a:off x="9382680" y="6743880"/>
            <a:ext cx="16200" cy="65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2"/>
          <p:cNvSpPr/>
          <p:nvPr/>
        </p:nvSpPr>
        <p:spPr>
          <a:xfrm>
            <a:off x="7807680" y="7377120"/>
            <a:ext cx="3060720" cy="85176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Arial"/>
              </a:rPr>
              <a:t>print('All Done')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40" name="CustomShape 13"/>
          <p:cNvSpPr/>
          <p:nvPr/>
        </p:nvSpPr>
        <p:spPr>
          <a:xfrm>
            <a:off x="7785360" y="4002120"/>
            <a:ext cx="3139200" cy="1300320"/>
          </a:xfrm>
          <a:prstGeom prst="diamond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x &lt; 10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11541240" y="4091760"/>
            <a:ext cx="3060720" cy="112068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print('Medium')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2" name="CustomShape 15"/>
          <p:cNvSpPr/>
          <p:nvPr/>
        </p:nvSpPr>
        <p:spPr>
          <a:xfrm rot="10800000">
            <a:off x="10975320" y="4655160"/>
            <a:ext cx="52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6"/>
          <p:cNvSpPr/>
          <p:nvPr/>
        </p:nvSpPr>
        <p:spPr>
          <a:xfrm>
            <a:off x="10523880" y="3974040"/>
            <a:ext cx="77256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4" name="CustomShape 17"/>
          <p:cNvSpPr/>
          <p:nvPr/>
        </p:nvSpPr>
        <p:spPr>
          <a:xfrm rot="10800000">
            <a:off x="14653080" y="2939400"/>
            <a:ext cx="52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8"/>
          <p:cNvSpPr/>
          <p:nvPr/>
        </p:nvSpPr>
        <p:spPr>
          <a:xfrm rot="10800000">
            <a:off x="14619600" y="4643640"/>
            <a:ext cx="52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9"/>
          <p:cNvSpPr/>
          <p:nvPr/>
        </p:nvSpPr>
        <p:spPr>
          <a:xfrm rot="10800000">
            <a:off x="9338400" y="3579480"/>
            <a:ext cx="108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0"/>
          <p:cNvSpPr/>
          <p:nvPr/>
        </p:nvSpPr>
        <p:spPr>
          <a:xfrm>
            <a:off x="7818840" y="5616720"/>
            <a:ext cx="3060720" cy="112068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print('LARGE')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8" name="CustomShape 21"/>
          <p:cNvSpPr/>
          <p:nvPr/>
        </p:nvSpPr>
        <p:spPr>
          <a:xfrm flipH="1" rot="10800000">
            <a:off x="9384120" y="5296320"/>
            <a:ext cx="3960" cy="3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2"/>
          <p:cNvSpPr/>
          <p:nvPr/>
        </p:nvSpPr>
        <p:spPr>
          <a:xfrm>
            <a:off x="8479080" y="5073120"/>
            <a:ext cx="47736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155600" y="745560"/>
            <a:ext cx="5758920" cy="17938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Multi-way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1023840" y="2933640"/>
            <a:ext cx="5102280" cy="44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if x &lt;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print('small')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elif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x &lt; 10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'Medium'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else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'LARGE'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print('All done')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7794360" y="2283480"/>
            <a:ext cx="3139200" cy="1300320"/>
          </a:xfrm>
          <a:prstGeom prst="diamond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x &lt; 2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11550600" y="2373120"/>
            <a:ext cx="3060720" cy="1120680"/>
          </a:xfrm>
          <a:prstGeom prst="rect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print('small')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4" name="CustomShape 5"/>
          <p:cNvSpPr/>
          <p:nvPr/>
        </p:nvSpPr>
        <p:spPr>
          <a:xfrm rot="10800000">
            <a:off x="10984680" y="2936160"/>
            <a:ext cx="52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6"/>
          <p:cNvSpPr/>
          <p:nvPr/>
        </p:nvSpPr>
        <p:spPr>
          <a:xfrm flipH="1" rot="10800000">
            <a:off x="9425160" y="6890760"/>
            <a:ext cx="5727960" cy="9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7"/>
          <p:cNvSpPr/>
          <p:nvPr/>
        </p:nvSpPr>
        <p:spPr>
          <a:xfrm>
            <a:off x="10387080" y="2199240"/>
            <a:ext cx="6948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7" name="CustomShape 8"/>
          <p:cNvSpPr/>
          <p:nvPr/>
        </p:nvSpPr>
        <p:spPr>
          <a:xfrm>
            <a:off x="8656200" y="3499920"/>
            <a:ext cx="47736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8" name="CustomShape 9"/>
          <p:cNvSpPr/>
          <p:nvPr/>
        </p:nvSpPr>
        <p:spPr>
          <a:xfrm rot="10800000">
            <a:off x="15137640" y="2952360"/>
            <a:ext cx="33120" cy="395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0"/>
          <p:cNvSpPr/>
          <p:nvPr/>
        </p:nvSpPr>
        <p:spPr>
          <a:xfrm rot="10800000">
            <a:off x="9376920" y="1713240"/>
            <a:ext cx="3960" cy="60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1"/>
          <p:cNvSpPr/>
          <p:nvPr/>
        </p:nvSpPr>
        <p:spPr>
          <a:xfrm flipH="1" rot="10800000">
            <a:off x="9380520" y="6740640"/>
            <a:ext cx="16200" cy="65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2"/>
          <p:cNvSpPr/>
          <p:nvPr/>
        </p:nvSpPr>
        <p:spPr>
          <a:xfrm>
            <a:off x="7805520" y="7373880"/>
            <a:ext cx="3060720" cy="851760"/>
          </a:xfrm>
          <a:prstGeom prst="rect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Arial"/>
              </a:rPr>
              <a:t>print('All Done')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62" name="CustomShape 13"/>
          <p:cNvSpPr/>
          <p:nvPr/>
        </p:nvSpPr>
        <p:spPr>
          <a:xfrm>
            <a:off x="7783200" y="3998880"/>
            <a:ext cx="3139200" cy="1300320"/>
          </a:xfrm>
          <a:prstGeom prst="diamond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x &lt; 10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363" name="CustomShape 14"/>
          <p:cNvSpPr/>
          <p:nvPr/>
        </p:nvSpPr>
        <p:spPr>
          <a:xfrm>
            <a:off x="11539440" y="4088520"/>
            <a:ext cx="3060720" cy="112068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print('Medium')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4" name="CustomShape 15"/>
          <p:cNvSpPr/>
          <p:nvPr/>
        </p:nvSpPr>
        <p:spPr>
          <a:xfrm rot="10800000">
            <a:off x="10973160" y="4651560"/>
            <a:ext cx="52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6"/>
          <p:cNvSpPr/>
          <p:nvPr/>
        </p:nvSpPr>
        <p:spPr>
          <a:xfrm>
            <a:off x="10521720" y="3970800"/>
            <a:ext cx="77256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6" name="CustomShape 17"/>
          <p:cNvSpPr/>
          <p:nvPr/>
        </p:nvSpPr>
        <p:spPr>
          <a:xfrm rot="10800000">
            <a:off x="14650920" y="2936160"/>
            <a:ext cx="52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8"/>
          <p:cNvSpPr/>
          <p:nvPr/>
        </p:nvSpPr>
        <p:spPr>
          <a:xfrm rot="10800000">
            <a:off x="14617440" y="4640400"/>
            <a:ext cx="52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9"/>
          <p:cNvSpPr/>
          <p:nvPr/>
        </p:nvSpPr>
        <p:spPr>
          <a:xfrm rot="10800000">
            <a:off x="9336240" y="3575880"/>
            <a:ext cx="108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0"/>
          <p:cNvSpPr/>
          <p:nvPr/>
        </p:nvSpPr>
        <p:spPr>
          <a:xfrm>
            <a:off x="7816680" y="5613480"/>
            <a:ext cx="3060720" cy="112068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print('LARGE')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0" name="CustomShape 21"/>
          <p:cNvSpPr/>
          <p:nvPr/>
        </p:nvSpPr>
        <p:spPr>
          <a:xfrm flipH="1" rot="10800000">
            <a:off x="9381960" y="5293080"/>
            <a:ext cx="3960" cy="3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2"/>
          <p:cNvSpPr/>
          <p:nvPr/>
        </p:nvSpPr>
        <p:spPr>
          <a:xfrm>
            <a:off x="8476920" y="5069880"/>
            <a:ext cx="47736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2" name="CustomShape 23"/>
          <p:cNvSpPr/>
          <p:nvPr/>
        </p:nvSpPr>
        <p:spPr>
          <a:xfrm>
            <a:off x="7602480" y="972720"/>
            <a:ext cx="3466800" cy="690840"/>
          </a:xfrm>
          <a:prstGeom prst="rect">
            <a:avLst/>
          </a:prstGeom>
          <a:noFill/>
          <a:ln w="507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x = 0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1155600" y="745560"/>
            <a:ext cx="5758920" cy="17938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Multi-way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1023840" y="2933640"/>
            <a:ext cx="5102280" cy="44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5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if x &lt;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'small'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elif x &lt; 10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print('Medium')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else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'LARGE'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print('All done')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7787880" y="2277000"/>
            <a:ext cx="3139200" cy="1300320"/>
          </a:xfrm>
          <a:prstGeom prst="diamond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x &lt; 2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11544120" y="2366640"/>
            <a:ext cx="3060720" cy="112068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print('small')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7" name="CustomShape 5"/>
          <p:cNvSpPr/>
          <p:nvPr/>
        </p:nvSpPr>
        <p:spPr>
          <a:xfrm rot="10800000">
            <a:off x="10978200" y="2929680"/>
            <a:ext cx="52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6"/>
          <p:cNvSpPr/>
          <p:nvPr/>
        </p:nvSpPr>
        <p:spPr>
          <a:xfrm flipH="1" rot="10800000">
            <a:off x="9419040" y="6884280"/>
            <a:ext cx="5727960" cy="9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7"/>
          <p:cNvSpPr/>
          <p:nvPr/>
        </p:nvSpPr>
        <p:spPr>
          <a:xfrm>
            <a:off x="10380960" y="2192760"/>
            <a:ext cx="6948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0" name="CustomShape 8"/>
          <p:cNvSpPr/>
          <p:nvPr/>
        </p:nvSpPr>
        <p:spPr>
          <a:xfrm>
            <a:off x="8650080" y="3493440"/>
            <a:ext cx="47736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1" name="CustomShape 9"/>
          <p:cNvSpPr/>
          <p:nvPr/>
        </p:nvSpPr>
        <p:spPr>
          <a:xfrm rot="10800000">
            <a:off x="15131520" y="2945520"/>
            <a:ext cx="33120" cy="395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0"/>
          <p:cNvSpPr/>
          <p:nvPr/>
        </p:nvSpPr>
        <p:spPr>
          <a:xfrm rot="10800000">
            <a:off x="9370800" y="1706760"/>
            <a:ext cx="3960" cy="60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1"/>
          <p:cNvSpPr/>
          <p:nvPr/>
        </p:nvSpPr>
        <p:spPr>
          <a:xfrm flipH="1" rot="10800000">
            <a:off x="9374400" y="6734160"/>
            <a:ext cx="16200" cy="65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2"/>
          <p:cNvSpPr/>
          <p:nvPr/>
        </p:nvSpPr>
        <p:spPr>
          <a:xfrm>
            <a:off x="7799400" y="7367400"/>
            <a:ext cx="3060720" cy="851760"/>
          </a:xfrm>
          <a:prstGeom prst="rect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Arial"/>
              </a:rPr>
              <a:t>print('All Done')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85" name="CustomShape 13"/>
          <p:cNvSpPr/>
          <p:nvPr/>
        </p:nvSpPr>
        <p:spPr>
          <a:xfrm>
            <a:off x="7776720" y="3992400"/>
            <a:ext cx="3139200" cy="1300320"/>
          </a:xfrm>
          <a:prstGeom prst="diamond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x &lt; 10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386" name="CustomShape 14"/>
          <p:cNvSpPr/>
          <p:nvPr/>
        </p:nvSpPr>
        <p:spPr>
          <a:xfrm>
            <a:off x="11532960" y="4082040"/>
            <a:ext cx="3060720" cy="1120680"/>
          </a:xfrm>
          <a:prstGeom prst="rect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print('Medium')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7" name="CustomShape 15"/>
          <p:cNvSpPr/>
          <p:nvPr/>
        </p:nvSpPr>
        <p:spPr>
          <a:xfrm rot="10800000">
            <a:off x="10967040" y="4645080"/>
            <a:ext cx="52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6"/>
          <p:cNvSpPr/>
          <p:nvPr/>
        </p:nvSpPr>
        <p:spPr>
          <a:xfrm>
            <a:off x="10515600" y="3964320"/>
            <a:ext cx="77256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9" name="CustomShape 17"/>
          <p:cNvSpPr/>
          <p:nvPr/>
        </p:nvSpPr>
        <p:spPr>
          <a:xfrm rot="10800000">
            <a:off x="14644800" y="2929680"/>
            <a:ext cx="52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8"/>
          <p:cNvSpPr/>
          <p:nvPr/>
        </p:nvSpPr>
        <p:spPr>
          <a:xfrm rot="10800000">
            <a:off x="14610960" y="4633920"/>
            <a:ext cx="52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9"/>
          <p:cNvSpPr/>
          <p:nvPr/>
        </p:nvSpPr>
        <p:spPr>
          <a:xfrm rot="10800000">
            <a:off x="9330120" y="3569400"/>
            <a:ext cx="108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0"/>
          <p:cNvSpPr/>
          <p:nvPr/>
        </p:nvSpPr>
        <p:spPr>
          <a:xfrm>
            <a:off x="7810560" y="5607000"/>
            <a:ext cx="3060720" cy="112068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print('LARGE')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3" name="CustomShape 21"/>
          <p:cNvSpPr/>
          <p:nvPr/>
        </p:nvSpPr>
        <p:spPr>
          <a:xfrm flipH="1" rot="10800000">
            <a:off x="9375480" y="5286600"/>
            <a:ext cx="3960" cy="3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2"/>
          <p:cNvSpPr/>
          <p:nvPr/>
        </p:nvSpPr>
        <p:spPr>
          <a:xfrm>
            <a:off x="8470440" y="5063040"/>
            <a:ext cx="47736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5" name="CustomShape 23"/>
          <p:cNvSpPr/>
          <p:nvPr/>
        </p:nvSpPr>
        <p:spPr>
          <a:xfrm>
            <a:off x="7596360" y="966240"/>
            <a:ext cx="3466800" cy="690840"/>
          </a:xfrm>
          <a:prstGeom prst="rect">
            <a:avLst/>
          </a:prstGeom>
          <a:noFill/>
          <a:ln w="507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x = 5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1155600" y="745560"/>
            <a:ext cx="5758920" cy="17938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Multi-way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1033200" y="2935800"/>
            <a:ext cx="5102280" cy="44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20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if x &lt;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'small'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elif x &lt; 10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'Medium'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else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print('LARGE')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print('All done'</a:t>
            </a:r>
            <a:r>
              <a:rPr b="1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7777080" y="2266920"/>
            <a:ext cx="3139200" cy="1300320"/>
          </a:xfrm>
          <a:prstGeom prst="diamond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x &lt; 2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399" name="CustomShape 4"/>
          <p:cNvSpPr/>
          <p:nvPr/>
        </p:nvSpPr>
        <p:spPr>
          <a:xfrm>
            <a:off x="11533320" y="2356920"/>
            <a:ext cx="3060720" cy="112068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print('small')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0" name="CustomShape 5"/>
          <p:cNvSpPr/>
          <p:nvPr/>
        </p:nvSpPr>
        <p:spPr>
          <a:xfrm rot="10800000">
            <a:off x="10967040" y="2919960"/>
            <a:ext cx="52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6"/>
          <p:cNvSpPr/>
          <p:nvPr/>
        </p:nvSpPr>
        <p:spPr>
          <a:xfrm flipH="1" rot="10800000">
            <a:off x="9407880" y="6874560"/>
            <a:ext cx="5727960" cy="9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7"/>
          <p:cNvSpPr/>
          <p:nvPr/>
        </p:nvSpPr>
        <p:spPr>
          <a:xfrm>
            <a:off x="10369800" y="2183040"/>
            <a:ext cx="6948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3" name="CustomShape 8"/>
          <p:cNvSpPr/>
          <p:nvPr/>
        </p:nvSpPr>
        <p:spPr>
          <a:xfrm>
            <a:off x="8638920" y="3483720"/>
            <a:ext cx="47736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4" name="CustomShape 9"/>
          <p:cNvSpPr/>
          <p:nvPr/>
        </p:nvSpPr>
        <p:spPr>
          <a:xfrm rot="10800000">
            <a:off x="15120360" y="2935800"/>
            <a:ext cx="33120" cy="395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0"/>
          <p:cNvSpPr/>
          <p:nvPr/>
        </p:nvSpPr>
        <p:spPr>
          <a:xfrm rot="10800000">
            <a:off x="9359640" y="1697040"/>
            <a:ext cx="3960" cy="60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1"/>
          <p:cNvSpPr/>
          <p:nvPr/>
        </p:nvSpPr>
        <p:spPr>
          <a:xfrm flipH="1" rot="10800000">
            <a:off x="9363240" y="6724440"/>
            <a:ext cx="16200" cy="65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2"/>
          <p:cNvSpPr/>
          <p:nvPr/>
        </p:nvSpPr>
        <p:spPr>
          <a:xfrm>
            <a:off x="7788240" y="7357680"/>
            <a:ext cx="3060720" cy="851760"/>
          </a:xfrm>
          <a:prstGeom prst="rect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Arial"/>
              </a:rPr>
              <a:t>print('All Done')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08" name="CustomShape 13"/>
          <p:cNvSpPr/>
          <p:nvPr/>
        </p:nvSpPr>
        <p:spPr>
          <a:xfrm>
            <a:off x="7765560" y="3982680"/>
            <a:ext cx="3139200" cy="1300320"/>
          </a:xfrm>
          <a:prstGeom prst="diamond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x &lt; 10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409" name="CustomShape 14"/>
          <p:cNvSpPr/>
          <p:nvPr/>
        </p:nvSpPr>
        <p:spPr>
          <a:xfrm>
            <a:off x="11521800" y="4072320"/>
            <a:ext cx="3060720" cy="112068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print('Medium')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0" name="CustomShape 15"/>
          <p:cNvSpPr/>
          <p:nvPr/>
        </p:nvSpPr>
        <p:spPr>
          <a:xfrm rot="10800000">
            <a:off x="10955880" y="4635360"/>
            <a:ext cx="52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6"/>
          <p:cNvSpPr/>
          <p:nvPr/>
        </p:nvSpPr>
        <p:spPr>
          <a:xfrm>
            <a:off x="10504440" y="3954600"/>
            <a:ext cx="77256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2" name="CustomShape 17"/>
          <p:cNvSpPr/>
          <p:nvPr/>
        </p:nvSpPr>
        <p:spPr>
          <a:xfrm rot="10800000">
            <a:off x="14633640" y="2919960"/>
            <a:ext cx="52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8"/>
          <p:cNvSpPr/>
          <p:nvPr/>
        </p:nvSpPr>
        <p:spPr>
          <a:xfrm rot="10800000">
            <a:off x="14600160" y="4624200"/>
            <a:ext cx="52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19"/>
          <p:cNvSpPr/>
          <p:nvPr/>
        </p:nvSpPr>
        <p:spPr>
          <a:xfrm rot="10800000">
            <a:off x="9318960" y="3559680"/>
            <a:ext cx="108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20"/>
          <p:cNvSpPr/>
          <p:nvPr/>
        </p:nvSpPr>
        <p:spPr>
          <a:xfrm>
            <a:off x="7799400" y="5597280"/>
            <a:ext cx="3060720" cy="1120680"/>
          </a:xfrm>
          <a:prstGeom prst="rect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print('LARGE')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6" name="CustomShape 21"/>
          <p:cNvSpPr/>
          <p:nvPr/>
        </p:nvSpPr>
        <p:spPr>
          <a:xfrm flipH="1" rot="10800000">
            <a:off x="9364320" y="5276880"/>
            <a:ext cx="3960" cy="3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22"/>
          <p:cNvSpPr/>
          <p:nvPr/>
        </p:nvSpPr>
        <p:spPr>
          <a:xfrm>
            <a:off x="8459640" y="5053320"/>
            <a:ext cx="47736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8" name="CustomShape 23"/>
          <p:cNvSpPr/>
          <p:nvPr/>
        </p:nvSpPr>
        <p:spPr>
          <a:xfrm>
            <a:off x="7585200" y="956520"/>
            <a:ext cx="3466800" cy="690840"/>
          </a:xfrm>
          <a:prstGeom prst="rect">
            <a:avLst/>
          </a:prstGeom>
          <a:noFill/>
          <a:ln w="507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x = 20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1060560" y="745560"/>
            <a:ext cx="5934240" cy="17938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Multi-way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1243440" y="3121920"/>
            <a:ext cx="5311440" cy="41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# No Else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x = 5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if x &lt;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print('Small')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elif x &lt; 10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7f00"/>
                </a:solidFill>
                <a:latin typeface="Courier New"/>
                <a:ea typeface="Courier New"/>
              </a:rPr>
              <a:t>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print('Medium')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print('All done')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8707320" y="1563840"/>
            <a:ext cx="6437520" cy="61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if x &lt;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print('Small')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 x &lt; 10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print('Medium')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 x &lt; 20 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print('Big')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 x &lt; 40 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print('Large')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 x &lt; 100: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print('Huge')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else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print('Ginormous')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854680" y="768240"/>
            <a:ext cx="9588240" cy="13651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Conditional Steps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3683960" y="3562200"/>
            <a:ext cx="1580760" cy="21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Output: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Smaller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Finis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799400" y="2873520"/>
            <a:ext cx="4534920" cy="49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Program: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 = 5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if</a:t>
            </a:r>
            <a:r>
              <a:rPr b="0" lang="en-US" sz="28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 &lt; 10: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7f00"/>
                </a:solidFill>
                <a:latin typeface="Courier New"/>
                <a:ea typeface="Courier New"/>
              </a:rPr>
              <a:t>   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'Smaller'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if</a:t>
            </a:r>
            <a:r>
              <a:rPr b="0" lang="en-US" sz="28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 &gt; 20: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7f00"/>
                </a:solidFill>
                <a:latin typeface="Courier New"/>
                <a:ea typeface="Courier New"/>
              </a:rPr>
              <a:t>   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'Bigger'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'Finis'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244520" y="977760"/>
            <a:ext cx="2742840" cy="5965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x = 5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 rot="10800000">
            <a:off x="2597400" y="1560960"/>
            <a:ext cx="14040" cy="56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"/>
          <p:cNvSpPr/>
          <p:nvPr/>
        </p:nvSpPr>
        <p:spPr>
          <a:xfrm flipH="1">
            <a:off x="12334680" y="4948200"/>
            <a:ext cx="1206000" cy="41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ff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7"/>
          <p:cNvSpPr/>
          <p:nvPr/>
        </p:nvSpPr>
        <p:spPr>
          <a:xfrm>
            <a:off x="1181160" y="2120760"/>
            <a:ext cx="2869920" cy="1269720"/>
          </a:xfrm>
          <a:prstGeom prst="diamond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x &lt; 10 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 rot="10800000">
            <a:off x="2597400" y="3339000"/>
            <a:ext cx="18720" cy="160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9"/>
          <p:cNvSpPr/>
          <p:nvPr/>
        </p:nvSpPr>
        <p:spPr>
          <a:xfrm>
            <a:off x="3327480" y="3352680"/>
            <a:ext cx="2920680" cy="74880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print('Smaller')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0" name="CustomShape 10"/>
          <p:cNvSpPr/>
          <p:nvPr/>
        </p:nvSpPr>
        <p:spPr>
          <a:xfrm rot="10800000">
            <a:off x="4038840" y="2749680"/>
            <a:ext cx="77760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1"/>
          <p:cNvSpPr/>
          <p:nvPr/>
        </p:nvSpPr>
        <p:spPr>
          <a:xfrm flipH="1" rot="10800000">
            <a:off x="4782960" y="2750040"/>
            <a:ext cx="15480" cy="64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2"/>
          <p:cNvSpPr/>
          <p:nvPr/>
        </p:nvSpPr>
        <p:spPr>
          <a:xfrm flipH="1">
            <a:off x="4782240" y="4087800"/>
            <a:ext cx="15480" cy="31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3"/>
          <p:cNvSpPr/>
          <p:nvPr/>
        </p:nvSpPr>
        <p:spPr>
          <a:xfrm>
            <a:off x="2649600" y="4419720"/>
            <a:ext cx="214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4"/>
          <p:cNvSpPr/>
          <p:nvPr/>
        </p:nvSpPr>
        <p:spPr>
          <a:xfrm>
            <a:off x="1181160" y="4863960"/>
            <a:ext cx="2869920" cy="1269720"/>
          </a:xfrm>
          <a:prstGeom prst="diamond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x &gt; 20 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 rot="10800000">
            <a:off x="2597400" y="6082200"/>
            <a:ext cx="18720" cy="160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6"/>
          <p:cNvSpPr/>
          <p:nvPr/>
        </p:nvSpPr>
        <p:spPr>
          <a:xfrm>
            <a:off x="3327480" y="6095880"/>
            <a:ext cx="2920680" cy="74880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print('Bigger')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7" name="CustomShape 17"/>
          <p:cNvSpPr/>
          <p:nvPr/>
        </p:nvSpPr>
        <p:spPr>
          <a:xfrm rot="10800000">
            <a:off x="4038840" y="5493240"/>
            <a:ext cx="77760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8"/>
          <p:cNvSpPr/>
          <p:nvPr/>
        </p:nvSpPr>
        <p:spPr>
          <a:xfrm flipH="1" rot="10800000">
            <a:off x="4782960" y="5493240"/>
            <a:ext cx="15480" cy="64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9"/>
          <p:cNvSpPr/>
          <p:nvPr/>
        </p:nvSpPr>
        <p:spPr>
          <a:xfrm flipH="1">
            <a:off x="4782240" y="6831000"/>
            <a:ext cx="15480" cy="31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0"/>
          <p:cNvSpPr/>
          <p:nvPr/>
        </p:nvSpPr>
        <p:spPr>
          <a:xfrm>
            <a:off x="2649600" y="7162920"/>
            <a:ext cx="214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1"/>
          <p:cNvSpPr/>
          <p:nvPr/>
        </p:nvSpPr>
        <p:spPr>
          <a:xfrm flipH="1">
            <a:off x="11431440" y="5508720"/>
            <a:ext cx="2108880" cy="165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ff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2"/>
          <p:cNvSpPr/>
          <p:nvPr/>
        </p:nvSpPr>
        <p:spPr>
          <a:xfrm>
            <a:off x="1244520" y="7658280"/>
            <a:ext cx="2742840" cy="5965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print('Finis')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3" name="CustomShape 23"/>
          <p:cNvSpPr/>
          <p:nvPr/>
        </p:nvSpPr>
        <p:spPr>
          <a:xfrm>
            <a:off x="4414680" y="2108160"/>
            <a:ext cx="725040" cy="62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4" name="CustomShape 24"/>
          <p:cNvSpPr/>
          <p:nvPr/>
        </p:nvSpPr>
        <p:spPr>
          <a:xfrm>
            <a:off x="5747760" y="2784960"/>
            <a:ext cx="36572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5"/>
          <p:cNvSpPr/>
          <p:nvPr/>
        </p:nvSpPr>
        <p:spPr>
          <a:xfrm>
            <a:off x="1549440" y="6097680"/>
            <a:ext cx="725040" cy="52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6" name="CustomShape 26"/>
          <p:cNvSpPr/>
          <p:nvPr/>
        </p:nvSpPr>
        <p:spPr>
          <a:xfrm>
            <a:off x="4436280" y="4765680"/>
            <a:ext cx="725040" cy="62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7" name="CustomShape 27"/>
          <p:cNvSpPr/>
          <p:nvPr/>
        </p:nvSpPr>
        <p:spPr>
          <a:xfrm>
            <a:off x="1590480" y="3394080"/>
            <a:ext cx="725040" cy="707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1155600" y="745560"/>
            <a:ext cx="13210920" cy="17938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Multi-way Puzzles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8677080" y="3640320"/>
            <a:ext cx="6410160" cy="40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if x &lt;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print('Below 2')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elif x &lt; 20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print('Below 20')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elif x &lt; 10 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print('Below 10')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else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print('Something else')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1405080" y="4496040"/>
            <a:ext cx="6554520" cy="32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if x &lt;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print('Below 2')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 x &gt;= 2 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print('Two or more')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else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print('Something else'</a:t>
            </a:r>
            <a:r>
              <a:rPr b="1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925200" y="2981880"/>
            <a:ext cx="642924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Which will never print regardless of the value for x?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1155600" y="745560"/>
            <a:ext cx="13931640" cy="17938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The try / except Structure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1155600" y="2603520"/>
            <a:ext cx="13931640" cy="45450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533160">
              <a:lnSpc>
                <a:spcPct val="100000"/>
              </a:lnSpc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You surround a dangerous section of code with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try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and </a:t>
            </a: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except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53316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If the code in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try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works - the </a:t>
            </a: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except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is skipped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53316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If the code in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try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fails - it jumps to the </a:t>
            </a: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except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section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2468880" y="4147560"/>
            <a:ext cx="51584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$ cat notry.py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astr = 'Hello Bob'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istr = int(astr)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print('First', istr)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astr = '123'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istr = int(astr)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print('Second', istr)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8039520" y="1046160"/>
            <a:ext cx="7659720" cy="32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$ python3 notry.py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Traceback (most recent call last):  File "notry.py", line 2, in &lt;module&gt;    istr = int(astr)ValueError: invalid literal for int() with base 10: 'Hello Bob'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10837800" y="4272120"/>
            <a:ext cx="1855080" cy="112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e06666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4"/>
          <p:cNvSpPr/>
          <p:nvPr/>
        </p:nvSpPr>
        <p:spPr>
          <a:xfrm>
            <a:off x="12693600" y="4822920"/>
            <a:ext cx="190476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All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Done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2468880" y="4092120"/>
            <a:ext cx="51584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$ cat notry.py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astr = 'Hello Bob'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istr = int(astr)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print('First', istr)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astr = '123'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istr = int(astr)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print('Second', istr)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8039520" y="1046160"/>
            <a:ext cx="7659720" cy="32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$ python3 notry.py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Traceback (most recent call last):  File "notry.py", line 2, in &lt;module&gt;    istr = int(astr)ValueError: invalid literal for int() with base 10: 'Hello Bob'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0837800" y="4272120"/>
            <a:ext cx="1855080" cy="112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e06666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4"/>
          <p:cNvSpPr/>
          <p:nvPr/>
        </p:nvSpPr>
        <p:spPr>
          <a:xfrm>
            <a:off x="12693600" y="4822920"/>
            <a:ext cx="190476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All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Done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6" name="CustomShape 5"/>
          <p:cNvSpPr/>
          <p:nvPr/>
        </p:nvSpPr>
        <p:spPr>
          <a:xfrm rot="10800000">
            <a:off x="1127520" y="5574240"/>
            <a:ext cx="121716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e06666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6"/>
          <p:cNvSpPr/>
          <p:nvPr/>
        </p:nvSpPr>
        <p:spPr>
          <a:xfrm>
            <a:off x="174600" y="3120840"/>
            <a:ext cx="1904760" cy="2184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The program stops here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8" name="CustomShape 7"/>
          <p:cNvSpPr/>
          <p:nvPr/>
        </p:nvSpPr>
        <p:spPr>
          <a:xfrm>
            <a:off x="2344680" y="5934600"/>
            <a:ext cx="4819320" cy="202788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6095880" y="1386000"/>
            <a:ext cx="3454200" cy="6489360"/>
          </a:xfrm>
          <a:prstGeom prst="rect">
            <a:avLst/>
          </a:prstGeom>
          <a:noFill/>
          <a:ln w="7632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00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00ff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00ffff"/>
                </a:solidFill>
                <a:latin typeface="Arial"/>
                <a:ea typeface="Arial"/>
              </a:rPr>
              <a:t>Software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2793960" y="1665720"/>
            <a:ext cx="2184120" cy="218412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Input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Devices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6730920" y="2237040"/>
            <a:ext cx="2133360" cy="198072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Central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Processing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Unit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2" name="CustomShape 4"/>
          <p:cNvSpPr/>
          <p:nvPr/>
        </p:nvSpPr>
        <p:spPr>
          <a:xfrm>
            <a:off x="6730920" y="5272200"/>
            <a:ext cx="2171520" cy="213336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Main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Memory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3" name="CustomShape 5"/>
          <p:cNvSpPr/>
          <p:nvPr/>
        </p:nvSpPr>
        <p:spPr>
          <a:xfrm>
            <a:off x="2793960" y="5247000"/>
            <a:ext cx="2184120" cy="218412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Output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Devices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4" name="CustomShape 6"/>
          <p:cNvSpPr/>
          <p:nvPr/>
        </p:nvSpPr>
        <p:spPr>
          <a:xfrm>
            <a:off x="11264760" y="3443400"/>
            <a:ext cx="2184120" cy="218412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Secondary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Memory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5" name="CustomShape 7"/>
          <p:cNvSpPr/>
          <p:nvPr/>
        </p:nvSpPr>
        <p:spPr>
          <a:xfrm flipH="1">
            <a:off x="4992840" y="2792520"/>
            <a:ext cx="105840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8"/>
          <p:cNvSpPr/>
          <p:nvPr/>
        </p:nvSpPr>
        <p:spPr>
          <a:xfrm rot="10800000">
            <a:off x="7391160" y="4247280"/>
            <a:ext cx="360" cy="97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9"/>
          <p:cNvSpPr/>
          <p:nvPr/>
        </p:nvSpPr>
        <p:spPr>
          <a:xfrm>
            <a:off x="8345520" y="4264200"/>
            <a:ext cx="360" cy="9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0"/>
          <p:cNvSpPr/>
          <p:nvPr/>
        </p:nvSpPr>
        <p:spPr>
          <a:xfrm flipH="1" rot="10800000">
            <a:off x="5024880" y="6288840"/>
            <a:ext cx="98856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1"/>
          <p:cNvSpPr/>
          <p:nvPr/>
        </p:nvSpPr>
        <p:spPr>
          <a:xfrm flipH="1">
            <a:off x="9655200" y="3886560"/>
            <a:ext cx="156168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2"/>
          <p:cNvSpPr/>
          <p:nvPr/>
        </p:nvSpPr>
        <p:spPr>
          <a:xfrm>
            <a:off x="9620280" y="4891320"/>
            <a:ext cx="1579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3"/>
          <p:cNvSpPr/>
          <p:nvPr/>
        </p:nvSpPr>
        <p:spPr>
          <a:xfrm>
            <a:off x="12438000" y="1036800"/>
            <a:ext cx="205236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Generic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Computer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452" name="Group 14"/>
          <p:cNvGrpSpPr/>
          <p:nvPr/>
        </p:nvGrpSpPr>
        <p:grpSpPr>
          <a:xfrm>
            <a:off x="8556480" y="3745080"/>
            <a:ext cx="813960" cy="1299960"/>
            <a:chOff x="8556480" y="3745080"/>
            <a:chExt cx="813960" cy="1299960"/>
          </a:xfrm>
        </p:grpSpPr>
        <p:pic>
          <p:nvPicPr>
            <p:cNvPr id="453" name="Shape 628" descr=""/>
            <p:cNvPicPr/>
            <p:nvPr/>
          </p:nvPicPr>
          <p:blipFill>
            <a:blip r:embed="rId1"/>
            <a:stretch/>
          </p:blipFill>
          <p:spPr>
            <a:xfrm>
              <a:off x="8912880" y="4394520"/>
              <a:ext cx="457560" cy="650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4" name="CustomShape 15"/>
            <p:cNvSpPr/>
            <p:nvPr/>
          </p:nvSpPr>
          <p:spPr>
            <a:xfrm>
              <a:off x="8556480" y="3745080"/>
              <a:ext cx="429120" cy="70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lt1"/>
              </a:solidFill>
              <a:miter/>
              <a:headEnd len="med" type="stealth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6095880" y="1386000"/>
            <a:ext cx="3454200" cy="6489360"/>
          </a:xfrm>
          <a:prstGeom prst="rect">
            <a:avLst/>
          </a:prstGeom>
          <a:noFill/>
          <a:ln w="7632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00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00ff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00ffff"/>
                </a:solidFill>
                <a:latin typeface="Arial"/>
                <a:ea typeface="Arial"/>
              </a:rPr>
              <a:t>Software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2793960" y="1665720"/>
            <a:ext cx="2184120" cy="218412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Input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Devices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6730920" y="2237040"/>
            <a:ext cx="2133360" cy="198072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Central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Processing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Unit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6730920" y="5272200"/>
            <a:ext cx="2171520" cy="213336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Main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Memory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9" name="CustomShape 5"/>
          <p:cNvSpPr/>
          <p:nvPr/>
        </p:nvSpPr>
        <p:spPr>
          <a:xfrm>
            <a:off x="2793960" y="5247000"/>
            <a:ext cx="2184120" cy="218412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Output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Devices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0" name="CustomShape 6"/>
          <p:cNvSpPr/>
          <p:nvPr/>
        </p:nvSpPr>
        <p:spPr>
          <a:xfrm>
            <a:off x="11264760" y="3443400"/>
            <a:ext cx="2184120" cy="218412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Secondary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Memory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1" name="CustomShape 7"/>
          <p:cNvSpPr/>
          <p:nvPr/>
        </p:nvSpPr>
        <p:spPr>
          <a:xfrm flipH="1">
            <a:off x="4992840" y="2792520"/>
            <a:ext cx="105840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8"/>
          <p:cNvSpPr/>
          <p:nvPr/>
        </p:nvSpPr>
        <p:spPr>
          <a:xfrm rot="10800000">
            <a:off x="7391160" y="4247280"/>
            <a:ext cx="360" cy="97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9"/>
          <p:cNvSpPr/>
          <p:nvPr/>
        </p:nvSpPr>
        <p:spPr>
          <a:xfrm>
            <a:off x="8345520" y="4264200"/>
            <a:ext cx="360" cy="9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0"/>
          <p:cNvSpPr/>
          <p:nvPr/>
        </p:nvSpPr>
        <p:spPr>
          <a:xfrm flipH="1" rot="10800000">
            <a:off x="5024880" y="6288840"/>
            <a:ext cx="98856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1"/>
          <p:cNvSpPr/>
          <p:nvPr/>
        </p:nvSpPr>
        <p:spPr>
          <a:xfrm flipH="1">
            <a:off x="9655200" y="3886560"/>
            <a:ext cx="156168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2"/>
          <p:cNvSpPr/>
          <p:nvPr/>
        </p:nvSpPr>
        <p:spPr>
          <a:xfrm>
            <a:off x="9620280" y="4891320"/>
            <a:ext cx="1579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3"/>
          <p:cNvSpPr/>
          <p:nvPr/>
        </p:nvSpPr>
        <p:spPr>
          <a:xfrm>
            <a:off x="12438000" y="1036800"/>
            <a:ext cx="205236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Generic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Computer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468" name="Group 14"/>
          <p:cNvGrpSpPr/>
          <p:nvPr/>
        </p:nvGrpSpPr>
        <p:grpSpPr>
          <a:xfrm>
            <a:off x="8556480" y="3745080"/>
            <a:ext cx="813960" cy="1299960"/>
            <a:chOff x="8556480" y="3745080"/>
            <a:chExt cx="813960" cy="1299960"/>
          </a:xfrm>
        </p:grpSpPr>
        <p:pic>
          <p:nvPicPr>
            <p:cNvPr id="469" name="Shape 628" descr=""/>
            <p:cNvPicPr/>
            <p:nvPr/>
          </p:nvPicPr>
          <p:blipFill>
            <a:blip r:embed="rId1"/>
            <a:stretch/>
          </p:blipFill>
          <p:spPr>
            <a:xfrm>
              <a:off x="8912880" y="4394520"/>
              <a:ext cx="457560" cy="650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0" name="CustomShape 15"/>
            <p:cNvSpPr/>
            <p:nvPr/>
          </p:nvSpPr>
          <p:spPr>
            <a:xfrm>
              <a:off x="8556480" y="3745080"/>
              <a:ext cx="429120" cy="70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lt1"/>
              </a:solidFill>
              <a:miter/>
              <a:headEnd len="med" type="stealth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1" name="CustomShape 16"/>
          <p:cNvSpPr/>
          <p:nvPr/>
        </p:nvSpPr>
        <p:spPr>
          <a:xfrm>
            <a:off x="8775360" y="4303080"/>
            <a:ext cx="687600" cy="87984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2882880" y="1130400"/>
            <a:ext cx="5204160" cy="71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astr = 'Hello Bob'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try: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istr = int(astr)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except: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istr = -1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print('First', istr)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astr = '123'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try: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istr = int(astr)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except: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istr = -1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print('Second', istr)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9926640" y="3460680"/>
            <a:ext cx="5204160" cy="1688760"/>
          </a:xfrm>
          <a:prstGeom prst="rect">
            <a:avLst/>
          </a:prstGeom>
          <a:noFill/>
          <a:ln w="1260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$ python tryexcept.py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First -1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Second 123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74" name="CustomShape 3"/>
          <p:cNvSpPr/>
          <p:nvPr/>
        </p:nvSpPr>
        <p:spPr>
          <a:xfrm>
            <a:off x="8836200" y="1130400"/>
            <a:ext cx="5892480" cy="14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Arial"/>
                <a:ea typeface="Arial"/>
              </a:rPr>
              <a:t>When the first conversion fails - it just drops into the except: clause and the program continues.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75" name="CustomShape 4"/>
          <p:cNvSpPr/>
          <p:nvPr/>
        </p:nvSpPr>
        <p:spPr>
          <a:xfrm flipH="1">
            <a:off x="1468440" y="2565360"/>
            <a:ext cx="124092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5"/>
          <p:cNvSpPr/>
          <p:nvPr/>
        </p:nvSpPr>
        <p:spPr>
          <a:xfrm>
            <a:off x="9582480" y="6787440"/>
            <a:ext cx="5892480" cy="14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Arial"/>
                <a:ea typeface="Arial"/>
              </a:rPr>
              <a:t>When the second conversion succeeds - it just skips the except: clause and the program continues.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77" name="CustomShape 6"/>
          <p:cNvSpPr/>
          <p:nvPr/>
        </p:nvSpPr>
        <p:spPr>
          <a:xfrm>
            <a:off x="6301800" y="3443040"/>
            <a:ext cx="90288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7"/>
          <p:cNvSpPr/>
          <p:nvPr/>
        </p:nvSpPr>
        <p:spPr>
          <a:xfrm flipH="1">
            <a:off x="1389240" y="6179760"/>
            <a:ext cx="124092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8"/>
          <p:cNvSpPr/>
          <p:nvPr/>
        </p:nvSpPr>
        <p:spPr>
          <a:xfrm flipH="1" rot="10800000">
            <a:off x="7866000" y="7988040"/>
            <a:ext cx="969480" cy="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1155600" y="745560"/>
            <a:ext cx="5983560" cy="17938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ff00"/>
                </a:solidFill>
                <a:latin typeface="Arial"/>
                <a:ea typeface="Arial"/>
              </a:rPr>
              <a:t>try / except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7581960" y="952560"/>
            <a:ext cx="3466800" cy="83772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astr = 'Bob'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 rot="10800000">
            <a:off x="11690640" y="2797200"/>
            <a:ext cx="2417400" cy="2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3360">
            <a:solidFill>
              <a:srgbClr val="ff9900"/>
            </a:solidFill>
            <a:prstDash val="dash"/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4"/>
          <p:cNvSpPr/>
          <p:nvPr/>
        </p:nvSpPr>
        <p:spPr>
          <a:xfrm>
            <a:off x="1328040" y="2840400"/>
            <a:ext cx="5170680" cy="47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astr = 'Bob'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try: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7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print('Hello')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istr = int(astr)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print('There')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except: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istr = -1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print('Done', istr)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84" name="CustomShape 5"/>
          <p:cNvSpPr/>
          <p:nvPr/>
        </p:nvSpPr>
        <p:spPr>
          <a:xfrm>
            <a:off x="8229600" y="2387520"/>
            <a:ext cx="3466800" cy="83772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print('Hello')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5" name="CustomShape 6"/>
          <p:cNvSpPr/>
          <p:nvPr/>
        </p:nvSpPr>
        <p:spPr>
          <a:xfrm>
            <a:off x="8229600" y="5079960"/>
            <a:ext cx="3466800" cy="83772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print('There')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6" name="CustomShape 7"/>
          <p:cNvSpPr/>
          <p:nvPr/>
        </p:nvSpPr>
        <p:spPr>
          <a:xfrm>
            <a:off x="8229600" y="3772080"/>
            <a:ext cx="3466800" cy="83772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istr = int(astr)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7" name="CustomShape 8"/>
          <p:cNvSpPr/>
          <p:nvPr/>
        </p:nvSpPr>
        <p:spPr>
          <a:xfrm>
            <a:off x="8153280" y="7442280"/>
            <a:ext cx="3466800" cy="83772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print('Done', istr)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8" name="CustomShape 9"/>
          <p:cNvSpPr/>
          <p:nvPr/>
        </p:nvSpPr>
        <p:spPr>
          <a:xfrm rot="10800000">
            <a:off x="9947520" y="3227760"/>
            <a:ext cx="18720" cy="54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10"/>
          <p:cNvSpPr/>
          <p:nvPr/>
        </p:nvSpPr>
        <p:spPr>
          <a:xfrm flipH="1" rot="10800000">
            <a:off x="9946800" y="4618440"/>
            <a:ext cx="21960" cy="43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1"/>
          <p:cNvSpPr/>
          <p:nvPr/>
        </p:nvSpPr>
        <p:spPr>
          <a:xfrm>
            <a:off x="12369960" y="6324480"/>
            <a:ext cx="3466800" cy="837720"/>
          </a:xfrm>
          <a:prstGeom prst="rect">
            <a:avLst/>
          </a:prstGeom>
          <a:noFill/>
          <a:ln w="507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istr = -1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1" name="CustomShape 12"/>
          <p:cNvSpPr/>
          <p:nvPr/>
        </p:nvSpPr>
        <p:spPr>
          <a:xfrm flipH="1" rot="10800000">
            <a:off x="9943200" y="5940720"/>
            <a:ext cx="4320" cy="155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3"/>
          <p:cNvSpPr/>
          <p:nvPr/>
        </p:nvSpPr>
        <p:spPr>
          <a:xfrm rot="10800000">
            <a:off x="9293400" y="1884960"/>
            <a:ext cx="672840" cy="48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4"/>
          <p:cNvSpPr/>
          <p:nvPr/>
        </p:nvSpPr>
        <p:spPr>
          <a:xfrm rot="10800000">
            <a:off x="11690640" y="4181400"/>
            <a:ext cx="240012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3360">
            <a:solidFill>
              <a:srgbClr val="ff9900"/>
            </a:solidFill>
            <a:prstDash val="dash"/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5"/>
          <p:cNvSpPr/>
          <p:nvPr/>
        </p:nvSpPr>
        <p:spPr>
          <a:xfrm rot="10800000">
            <a:off x="11690640" y="5489280"/>
            <a:ext cx="2400120" cy="3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3360">
            <a:solidFill>
              <a:srgbClr val="ff9900"/>
            </a:solidFill>
            <a:prstDash val="dash"/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6"/>
          <p:cNvSpPr/>
          <p:nvPr/>
        </p:nvSpPr>
        <p:spPr>
          <a:xfrm rot="10800000">
            <a:off x="14150880" y="2753640"/>
            <a:ext cx="14760" cy="351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3360">
            <a:solidFill>
              <a:srgbClr val="ff9900"/>
            </a:solidFill>
            <a:prstDash val="dash"/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7"/>
          <p:cNvSpPr/>
          <p:nvPr/>
        </p:nvSpPr>
        <p:spPr>
          <a:xfrm flipH="1" rot="10800000">
            <a:off x="9927720" y="6737760"/>
            <a:ext cx="2351520" cy="40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3360">
            <a:solidFill>
              <a:srgbClr val="ff9900"/>
            </a:solidFill>
            <a:prstDash val="dash"/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8"/>
          <p:cNvSpPr/>
          <p:nvPr/>
        </p:nvSpPr>
        <p:spPr>
          <a:xfrm>
            <a:off x="12920760" y="7340760"/>
            <a:ext cx="23515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Safety net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1155600" y="745560"/>
            <a:ext cx="13931640" cy="17938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Sample try / except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9999000" y="3585960"/>
            <a:ext cx="5941080" cy="37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$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python3 trynum.py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a number: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42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Nice work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$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python3 trynum.py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a number: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forty-two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Not a number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$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910440" y="2860560"/>
            <a:ext cx="8560800" cy="49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rawstr = input('Enter a number:')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try: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 = int(rawstr)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except: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ival = -1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if ival &gt; 0 : 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print('Nice work')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else: 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print('Not a number')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1155600" y="745560"/>
            <a:ext cx="13258440" cy="17938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Summary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TextShape 2"/>
          <p:cNvSpPr txBox="1"/>
          <p:nvPr/>
        </p:nvSpPr>
        <p:spPr>
          <a:xfrm>
            <a:off x="1155600" y="2945160"/>
            <a:ext cx="13931640" cy="47052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>
            <a:noAutofit/>
          </a:bodyPr>
          <a:p>
            <a:pPr marL="685800" indent="-437400">
              <a:lnSpc>
                <a:spcPct val="8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Comparison operators  </a:t>
            </a:r>
            <a:br/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==   &lt;=   &gt;=   &gt;   &lt;   !=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43740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Indentation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43740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One-way Decisions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43740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Two-way decisions:</a:t>
            </a:r>
            <a:br/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if: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 and 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else: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TextShape 3"/>
          <p:cNvSpPr txBox="1"/>
          <p:nvPr/>
        </p:nvSpPr>
        <p:spPr>
          <a:xfrm>
            <a:off x="7967520" y="2945160"/>
            <a:ext cx="7000200" cy="47826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>
            <a:noAutofit/>
          </a:bodyPr>
          <a:p>
            <a:pPr marL="685800" indent="-437400">
              <a:lnSpc>
                <a:spcPct val="8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Nested Decisions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43740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Multi-way decisions using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elif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43740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try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/ </a:t>
            </a: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except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to compensate for errors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155600" y="745560"/>
            <a:ext cx="13931640" cy="17938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Comparison Operators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155600" y="2603520"/>
            <a:ext cx="6444000" cy="515844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45240">
              <a:lnSpc>
                <a:spcPct val="100000"/>
              </a:lnSpc>
              <a:buClr>
                <a:srgbClr val="ffff00"/>
              </a:buClr>
              <a:buFont typeface="Cabin"/>
              <a:buChar char="•"/>
            </a:pPr>
            <a:r>
              <a:rPr b="0" lang="en-US" sz="2800" spc="-1" strike="noStrike">
                <a:solidFill>
                  <a:srgbClr val="ffff00"/>
                </a:solidFill>
                <a:latin typeface="Arial"/>
                <a:ea typeface="Arial"/>
              </a:rPr>
              <a:t>Boolean expressions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ask a question and produce a Yes or No result which we use to control program flow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49160" indent="-345240">
              <a:lnSpc>
                <a:spcPct val="100000"/>
              </a:lnSpc>
              <a:spcBef>
                <a:spcPts val="3501"/>
              </a:spcBef>
              <a:buClr>
                <a:srgbClr val="ffff00"/>
              </a:buClr>
              <a:buFont typeface="Cabin"/>
              <a:buChar char="•"/>
            </a:pPr>
            <a:r>
              <a:rPr b="0" lang="en-US" sz="2800" spc="-1" strike="noStrike">
                <a:solidFill>
                  <a:srgbClr val="ffff00"/>
                </a:solidFill>
                <a:latin typeface="Arial"/>
                <a:ea typeface="Arial"/>
              </a:rPr>
              <a:t>Boolean expressions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using </a:t>
            </a:r>
            <a:r>
              <a:rPr b="0" lang="en-US" sz="2800" spc="-1" strike="noStrike">
                <a:solidFill>
                  <a:srgbClr val="00ffff"/>
                </a:solidFill>
                <a:latin typeface="Arial"/>
                <a:ea typeface="Arial"/>
              </a:rPr>
              <a:t>comparison operators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evaluate to True / False or Yes / No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49160" indent="-3452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Comparison operators look at variables but do not change the variables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4377960" y="7762320"/>
            <a:ext cx="9042480" cy="4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http://en.wikipedia.org/wiki/George_Boole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8751600" y="6917400"/>
            <a:ext cx="67939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Remember:  “=” is used for assignment.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202" name="Table 5"/>
          <p:cNvGraphicFramePr/>
          <p:nvPr/>
        </p:nvGraphicFramePr>
        <p:xfrm>
          <a:off x="8440560" y="2530080"/>
          <a:ext cx="7105320" cy="3870000"/>
        </p:xfrm>
        <a:graphic>
          <a:graphicData uri="http://schemas.openxmlformats.org/drawingml/2006/table">
            <a:tbl>
              <a:tblPr/>
              <a:tblGrid>
                <a:gridCol w="2276640"/>
                <a:gridCol w="4828680"/>
              </a:tblGrid>
              <a:tr h="57924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3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Python</a:t>
                      </a:r>
                      <a:endParaRPr b="0" lang="en-US" sz="3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7f7f7f">
                        <a:alpha val="50000"/>
                      </a:srgbClr>
                    </a:solidFill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300" spc="-1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</a:rPr>
                        <a:t>Meaning</a:t>
                      </a:r>
                      <a:endParaRPr b="0" lang="en-US" sz="3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7f7f7f">
                        <a:alpha val="50000"/>
                      </a:srgbClr>
                    </a:solidFill>
                  </a:tcPr>
                </a:tc>
              </a:tr>
              <a:tr h="54756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&lt;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Less than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4900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&lt;=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Less than or Equal to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4900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== 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Equal to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4756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&gt;=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Greater than or Equal to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4900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Greater than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4864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!=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Not equal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734400" y="828000"/>
            <a:ext cx="206856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Exercise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2476440" y="2182680"/>
            <a:ext cx="10705680" cy="47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Rewrite your pay computation to give the employee 1.5 times the hourly rate for hours worked above 40 hours.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Hours: </a:t>
            </a:r>
            <a:r>
              <a:rPr b="0" lang="en-US" sz="3800" spc="-1" strike="noStrike">
                <a:solidFill>
                  <a:srgbClr val="ffff00"/>
                </a:solidFill>
                <a:latin typeface="Courier New"/>
                <a:ea typeface="Courier New"/>
              </a:rPr>
              <a:t>45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Rate: </a:t>
            </a:r>
            <a:r>
              <a:rPr b="0" lang="en-US" sz="3800" spc="-1" strike="noStrike">
                <a:solidFill>
                  <a:srgbClr val="ffff00"/>
                </a:solidFill>
                <a:latin typeface="Courier New"/>
                <a:ea typeface="Courier New"/>
              </a:rPr>
              <a:t>10</a:t>
            </a: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Pay: 475.0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9896400" y="6730920"/>
            <a:ext cx="548316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475 = 40 * 10 + 5 * 15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509400" y="837720"/>
            <a:ext cx="250308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Exercise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3137040" y="1916280"/>
            <a:ext cx="10705680" cy="56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Rewrite your pay program using try and except so that your program handles non-numeric input gracefully.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Hours: </a:t>
            </a:r>
            <a:r>
              <a:rPr b="0" lang="en-US" sz="3800" spc="-1" strike="noStrike">
                <a:solidFill>
                  <a:srgbClr val="ffff00"/>
                </a:solidFill>
                <a:latin typeface="Courier New"/>
                <a:ea typeface="Courier New"/>
              </a:rPr>
              <a:t>20</a:t>
            </a: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Rate: </a:t>
            </a:r>
            <a:r>
              <a:rPr b="0" lang="en-US" sz="3800" spc="-1" strike="noStrike">
                <a:solidFill>
                  <a:srgbClr val="ffff00"/>
                </a:solidFill>
                <a:latin typeface="Courier New"/>
                <a:ea typeface="Courier New"/>
              </a:rPr>
              <a:t>nine</a:t>
            </a: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e06666"/>
                </a:solidFill>
                <a:latin typeface="Courier New"/>
                <a:ea typeface="Courier New"/>
              </a:rPr>
              <a:t>Error, please enter numeric input</a:t>
            </a: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Hours: </a:t>
            </a:r>
            <a:r>
              <a:rPr b="0" lang="en-US" sz="3800" spc="-1" strike="noStrike">
                <a:solidFill>
                  <a:srgbClr val="ffff00"/>
                </a:solidFill>
                <a:latin typeface="Courier New"/>
                <a:ea typeface="Courier New"/>
              </a:rPr>
              <a:t>forty</a:t>
            </a: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e06666"/>
                </a:solidFill>
                <a:latin typeface="Courier New"/>
                <a:ea typeface="Courier New"/>
              </a:rPr>
              <a:t>Error, please enter numeric input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1155600" y="745560"/>
            <a:ext cx="13931640" cy="1793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Acknowledgements / Contributions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CustomShape 2"/>
          <p:cNvSpPr/>
          <p:nvPr/>
        </p:nvSpPr>
        <p:spPr>
          <a:xfrm>
            <a:off x="1155600" y="2171520"/>
            <a:ext cx="6797160" cy="59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These slides are Copyright 2010-  Charles R. Severance (</a:t>
            </a:r>
            <a:r>
              <a:rPr b="0" lang="en-US" sz="18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www.dr-chuck.com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Initial Development: Charles Severance, University of Michigan School of Information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…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Insert new Contributors and Translators here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11" name="Shape 550" descr=""/>
          <p:cNvPicPr/>
          <p:nvPr/>
        </p:nvPicPr>
        <p:blipFill>
          <a:blip r:embed="rId2"/>
          <a:stretch/>
        </p:blipFill>
        <p:spPr>
          <a:xfrm>
            <a:off x="437760" y="991800"/>
            <a:ext cx="1024560" cy="1024560"/>
          </a:xfrm>
          <a:prstGeom prst="rect">
            <a:avLst/>
          </a:prstGeom>
          <a:ln>
            <a:noFill/>
          </a:ln>
        </p:spPr>
      </p:pic>
      <p:pic>
        <p:nvPicPr>
          <p:cNvPr id="512" name="Shape 551" descr=""/>
          <p:cNvPicPr/>
          <p:nvPr/>
        </p:nvPicPr>
        <p:blipFill>
          <a:blip r:embed="rId3"/>
          <a:stretch/>
        </p:blipFill>
        <p:spPr>
          <a:xfrm>
            <a:off x="13897800" y="1170000"/>
            <a:ext cx="1968120" cy="668160"/>
          </a:xfrm>
          <a:prstGeom prst="rect">
            <a:avLst/>
          </a:prstGeom>
          <a:ln>
            <a:noFill/>
          </a:ln>
        </p:spPr>
      </p:pic>
      <p:sp>
        <p:nvSpPr>
          <p:cNvPr id="513" name="CustomShape 3"/>
          <p:cNvSpPr/>
          <p:nvPr/>
        </p:nvSpPr>
        <p:spPr>
          <a:xfrm>
            <a:off x="8704440" y="2369520"/>
            <a:ext cx="6797160" cy="57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155600" y="745560"/>
            <a:ext cx="13931640" cy="17938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Comparison Operators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155600" y="2608200"/>
            <a:ext cx="8797320" cy="54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5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if x == 5 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print('Equals 5')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if x &gt; 4 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   </a:t>
            </a: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print('Greater than 4')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if  x &gt;= 5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print('Greater than or Equals 5')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d9d9d9"/>
                </a:solidFill>
                <a:latin typeface="Courier New"/>
                <a:ea typeface="Courier New"/>
              </a:rPr>
              <a:t>if x &lt; 6 : print('Less than 6')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if x &lt;= 5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print('Less than or Equals 5')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if x != 6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print('Not equal 6')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10513800" y="2985840"/>
            <a:ext cx="5240520" cy="520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Equals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Greater than 4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Greater than or Equals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cccccc"/>
                </a:solidFill>
                <a:latin typeface="Arial"/>
                <a:ea typeface="Arial"/>
              </a:rPr>
              <a:t>Less than 6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Less than or Equals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Not equal 6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028960" y="564840"/>
            <a:ext cx="9515160" cy="10702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ffd966"/>
                </a:solidFill>
                <a:latin typeface="Arial"/>
                <a:ea typeface="Arial"/>
              </a:rPr>
              <a:t>One-Way Decisions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31800" y="1544040"/>
            <a:ext cx="5711760" cy="65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5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print('Before 5')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if  x == 5 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print('Is 5')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print('Is Still 5')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print('Third 5')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print('Afterwards 5')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print('Before 6')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if x == 6 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print('Is 6')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print('Is Still 6')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print('Third 6')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print('Afterwards 6')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7321680" y="2088720"/>
            <a:ext cx="2826360" cy="59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Before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Is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Is Still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Third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Afterwards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Before 6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Afterwards 6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 flipH="1" flipV="1">
            <a:off x="6383520" y="3857400"/>
            <a:ext cx="793800" cy="6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"/>
          <p:cNvSpPr/>
          <p:nvPr/>
        </p:nvSpPr>
        <p:spPr>
          <a:xfrm flipH="1">
            <a:off x="5382720" y="6345720"/>
            <a:ext cx="1668960" cy="11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6"/>
          <p:cNvSpPr/>
          <p:nvPr/>
        </p:nvSpPr>
        <p:spPr>
          <a:xfrm rot="10800000">
            <a:off x="12087720" y="1316160"/>
            <a:ext cx="14040" cy="56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7"/>
          <p:cNvSpPr/>
          <p:nvPr/>
        </p:nvSpPr>
        <p:spPr>
          <a:xfrm>
            <a:off x="10671480" y="1875960"/>
            <a:ext cx="2869920" cy="1269360"/>
          </a:xfrm>
          <a:prstGeom prst="diamond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x == 5 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 rot="10800000">
            <a:off x="12087720" y="3094200"/>
            <a:ext cx="48960" cy="40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9"/>
          <p:cNvSpPr/>
          <p:nvPr/>
        </p:nvSpPr>
        <p:spPr>
          <a:xfrm rot="10800000">
            <a:off x="13529160" y="2504520"/>
            <a:ext cx="72432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0"/>
          <p:cNvSpPr/>
          <p:nvPr/>
        </p:nvSpPr>
        <p:spPr>
          <a:xfrm flipH="1" rot="10800000">
            <a:off x="14272920" y="2505240"/>
            <a:ext cx="15480" cy="64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1"/>
          <p:cNvSpPr/>
          <p:nvPr/>
        </p:nvSpPr>
        <p:spPr>
          <a:xfrm>
            <a:off x="12144240" y="6345720"/>
            <a:ext cx="214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2"/>
          <p:cNvSpPr/>
          <p:nvPr/>
        </p:nvSpPr>
        <p:spPr>
          <a:xfrm>
            <a:off x="13366080" y="1667160"/>
            <a:ext cx="1114200" cy="621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CustomShape 13"/>
          <p:cNvSpPr/>
          <p:nvPr/>
        </p:nvSpPr>
        <p:spPr>
          <a:xfrm>
            <a:off x="12817800" y="4212720"/>
            <a:ext cx="2920680" cy="74916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print('Still 5')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19" name="CustomShape 14"/>
          <p:cNvSpPr/>
          <p:nvPr/>
        </p:nvSpPr>
        <p:spPr>
          <a:xfrm>
            <a:off x="12817800" y="5317920"/>
            <a:ext cx="2920680" cy="74916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print('Third 5')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20" name="CustomShape 15"/>
          <p:cNvSpPr/>
          <p:nvPr/>
        </p:nvSpPr>
        <p:spPr>
          <a:xfrm>
            <a:off x="10989000" y="3171600"/>
            <a:ext cx="723600" cy="621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1" name="CustomShape 16"/>
          <p:cNvSpPr/>
          <p:nvPr/>
        </p:nvSpPr>
        <p:spPr>
          <a:xfrm>
            <a:off x="12817800" y="3107880"/>
            <a:ext cx="2920680" cy="74916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print('Is 5’)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22" name="CustomShape 17"/>
          <p:cNvSpPr/>
          <p:nvPr/>
        </p:nvSpPr>
        <p:spPr>
          <a:xfrm flipH="1" rot="10800000">
            <a:off x="14267880" y="3857400"/>
            <a:ext cx="9720" cy="35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8"/>
          <p:cNvSpPr/>
          <p:nvPr/>
        </p:nvSpPr>
        <p:spPr>
          <a:xfrm flipH="1" rot="10800000">
            <a:off x="14267880" y="5000040"/>
            <a:ext cx="9720" cy="35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9"/>
          <p:cNvSpPr/>
          <p:nvPr/>
        </p:nvSpPr>
        <p:spPr>
          <a:xfrm flipH="1" rot="10800000">
            <a:off x="14275800" y="6066720"/>
            <a:ext cx="9720" cy="35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727200" y="745560"/>
            <a:ext cx="13512600" cy="17938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Indentation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946440" y="2592360"/>
            <a:ext cx="14268960" cy="563976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45240">
              <a:lnSpc>
                <a:spcPct val="100000"/>
              </a:lnSpc>
              <a:buClr>
                <a:srgbClr val="ff7f00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Increase indent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indent after an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if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statement or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for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statement (after : 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9160" indent="-345240">
              <a:lnSpc>
                <a:spcPct val="100000"/>
              </a:lnSpc>
              <a:spcBef>
                <a:spcPts val="3501"/>
              </a:spcBef>
              <a:buClr>
                <a:srgbClr val="ff7f00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Maintain indent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to indicate the </a:t>
            </a: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scope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of the block (which lines are affected by the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 if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/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for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9160" indent="-345240">
              <a:lnSpc>
                <a:spcPct val="100000"/>
              </a:lnSpc>
              <a:spcBef>
                <a:spcPts val="3501"/>
              </a:spcBef>
              <a:buClr>
                <a:srgbClr val="ff7f00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Reduce indent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back to the level of the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if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statement or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for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statement to indicate the end of the block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9160" indent="-345240">
              <a:lnSpc>
                <a:spcPct val="100000"/>
              </a:lnSpc>
              <a:spcBef>
                <a:spcPts val="3501"/>
              </a:spcBef>
              <a:buClr>
                <a:srgbClr val="ffff00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Blank lines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are ignored - they do not affect </a:t>
            </a: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indentation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9160" indent="-345240">
              <a:lnSpc>
                <a:spcPct val="100000"/>
              </a:lnSpc>
              <a:spcBef>
                <a:spcPts val="3501"/>
              </a:spcBef>
              <a:buClr>
                <a:srgbClr val="ffff00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Comments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on a line by themselves are ignored with regard to</a:t>
            </a: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 indentation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155600" y="745560"/>
            <a:ext cx="13931640" cy="17938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Warning:</a:t>
            </a:r>
            <a:r>
              <a:rPr b="0" lang="en-US" sz="7600" spc="-1" strike="noStrike">
                <a:solidFill>
                  <a:srgbClr val="ffff00"/>
                </a:solidFill>
                <a:latin typeface="Arial"/>
                <a:ea typeface="Arial"/>
              </a:rPr>
              <a:t> </a:t>
            </a:r>
            <a:r>
              <a:rPr b="0" lang="en-US" sz="7600" spc="-1" strike="noStrike">
                <a:solidFill>
                  <a:srgbClr val="e06666"/>
                </a:solidFill>
                <a:latin typeface="Arial"/>
                <a:ea typeface="Arial"/>
              </a:rPr>
              <a:t>Turn </a:t>
            </a:r>
            <a:r>
              <a:rPr b="0" lang="en-US" sz="7600" spc="-1" strike="noStrike" u="sng">
                <a:solidFill>
                  <a:srgbClr val="e06666"/>
                </a:solidFill>
                <a:uFillTx/>
                <a:latin typeface="Arial"/>
                <a:ea typeface="Arial"/>
              </a:rPr>
              <a:t>Off</a:t>
            </a:r>
            <a:r>
              <a:rPr b="0" lang="en-US" sz="7600" spc="-1" strike="noStrike">
                <a:solidFill>
                  <a:srgbClr val="e06666"/>
                </a:solidFill>
                <a:latin typeface="Arial"/>
                <a:ea typeface="Arial"/>
              </a:rPr>
              <a:t> Tabs!!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155600" y="2603520"/>
            <a:ext cx="14188680" cy="563976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4524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Atom automatically uses spaces for files with ".py" extension (nice!)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9160" indent="-34524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Most text editors can turn </a:t>
            </a: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tabs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into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spaces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- make sure to enable this feature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695880">
              <a:lnSpc>
                <a:spcPct val="100000"/>
              </a:lnSpc>
              <a:spcBef>
                <a:spcPts val="35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-  NotePad++:  Settings -&gt; Preferences -&gt; Language Menu/</a:t>
            </a: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Tab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Settings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695880">
              <a:lnSpc>
                <a:spcPct val="100000"/>
              </a:lnSpc>
              <a:spcBef>
                <a:spcPts val="35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-  TextWrangler:  TextWrangler -&gt; Preferences -&gt; Editor Defaults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9160" indent="-3452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Python cares a *lot* about how far a line is indented.  If you mix </a:t>
            </a: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tabs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and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spaces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, you may get “</a:t>
            </a: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indentation errors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” even if everything looks fine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396040" y="2404800"/>
            <a:ext cx="7917840" cy="6006240"/>
          </a:xfrm>
          <a:prstGeom prst="rect">
            <a:avLst/>
          </a:prstGeom>
          <a:noFill/>
          <a:ln w="1260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5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if x &gt; 2 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print('Bigger than 2')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print('Still bigger')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print('Done with 2')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for i in range(5) 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if i &gt; 2 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print('Bigger than 2')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print('Done with i', 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print('All Done')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145040" y="957240"/>
            <a:ext cx="718308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increase /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maintain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after if or for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decrease </a:t>
            </a:r>
            <a:r>
              <a:rPr b="0" lang="en-US" sz="3600" spc="-1" strike="noStrike">
                <a:solidFill>
                  <a:srgbClr val="f3f3f3"/>
                </a:solidFill>
                <a:latin typeface="Arial"/>
                <a:ea typeface="Arial"/>
              </a:rPr>
              <a:t>to indicate end of block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187080" y="4788000"/>
            <a:ext cx="56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"/>
          <p:cNvSpPr/>
          <p:nvPr/>
        </p:nvSpPr>
        <p:spPr>
          <a:xfrm rot="10800000">
            <a:off x="3819240" y="3721680"/>
            <a:ext cx="67284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5"/>
          <p:cNvSpPr/>
          <p:nvPr/>
        </p:nvSpPr>
        <p:spPr>
          <a:xfrm rot="10800000">
            <a:off x="4503600" y="7193520"/>
            <a:ext cx="67284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6"/>
          <p:cNvSpPr/>
          <p:nvPr/>
        </p:nvSpPr>
        <p:spPr>
          <a:xfrm>
            <a:off x="3795120" y="7620120"/>
            <a:ext cx="56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7"/>
          <p:cNvSpPr/>
          <p:nvPr/>
        </p:nvSpPr>
        <p:spPr>
          <a:xfrm rot="10800000">
            <a:off x="3830400" y="6274080"/>
            <a:ext cx="67284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8"/>
          <p:cNvSpPr/>
          <p:nvPr/>
        </p:nvSpPr>
        <p:spPr>
          <a:xfrm rot="10800000">
            <a:off x="3830400" y="4242240"/>
            <a:ext cx="67284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9"/>
          <p:cNvSpPr/>
          <p:nvPr/>
        </p:nvSpPr>
        <p:spPr>
          <a:xfrm rot="10800000">
            <a:off x="3830400" y="6795000"/>
            <a:ext cx="67284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0"/>
          <p:cNvSpPr/>
          <p:nvPr/>
        </p:nvSpPr>
        <p:spPr>
          <a:xfrm rot="10800000">
            <a:off x="3262320" y="5718600"/>
            <a:ext cx="67284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1"/>
          <p:cNvSpPr/>
          <p:nvPr/>
        </p:nvSpPr>
        <p:spPr>
          <a:xfrm rot="10800000">
            <a:off x="3395880" y="2705040"/>
            <a:ext cx="67284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2"/>
          <p:cNvSpPr/>
          <p:nvPr/>
        </p:nvSpPr>
        <p:spPr>
          <a:xfrm rot="10800000">
            <a:off x="3395880" y="3188160"/>
            <a:ext cx="67284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3"/>
          <p:cNvSpPr/>
          <p:nvPr/>
        </p:nvSpPr>
        <p:spPr>
          <a:xfrm>
            <a:off x="3261960" y="8077320"/>
            <a:ext cx="56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598280" y="5392440"/>
            <a:ext cx="7703640" cy="2421000"/>
          </a:xfrm>
          <a:prstGeom prst="rect">
            <a:avLst/>
          </a:prstGeom>
          <a:noFill/>
          <a:ln w="7632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4576680" y="2941920"/>
            <a:ext cx="7703640" cy="1508760"/>
          </a:xfrm>
          <a:prstGeom prst="rect">
            <a:avLst/>
          </a:prstGeom>
          <a:noFill/>
          <a:ln w="7632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5533200" y="6313320"/>
            <a:ext cx="6376680" cy="101664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"/>
          <p:cNvSpPr/>
          <p:nvPr/>
        </p:nvSpPr>
        <p:spPr>
          <a:xfrm>
            <a:off x="4598280" y="2438280"/>
            <a:ext cx="7917840" cy="585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5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if x &gt; 2 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print('Bigger than 2')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print('Still bigger')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print('Done with 2')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for i in range(5) 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if i &gt; 2 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print('Bigger than 2')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print('Done with i', 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print('All Done')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2147400" y="524520"/>
            <a:ext cx="120445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ffd966"/>
                </a:solidFill>
                <a:latin typeface="Arial"/>
                <a:ea typeface="Arial"/>
              </a:rPr>
              <a:t>Think About begin/end Blocks</a:t>
            </a:r>
            <a:endParaRPr b="0" lang="en-US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Application>LibreOffice/6.2.7.1$Linux_X86_64 LibreOffice_project/20$Build-1</Application>
  <Words>2051</Words>
  <Paragraphs>460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Motaz Saad</cp:lastModifiedBy>
  <dcterms:modified xsi:type="dcterms:W3CDTF">2019-10-01T14:50:08Z</dcterms:modified>
  <cp:revision>81</cp:revision>
  <dc:subject/>
  <dc:title>Conditional Execution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32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