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1.png" ContentType="image/png"/>
  <Override PartName="/ppt/media/image5.png" ContentType="image/png"/>
  <Override PartName="/ppt/media/image2.jpeg" ContentType="image/jpeg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6256000" cy="9144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E297DBE-67E6-433B-A08C-F3B553018DA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 from Chuck.  If you are using these materials, you can remove the UM logo and replace it with your own, but please retain the CC-BY logo on the first page as well as retain the acknowledgement page(s) at the end.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12880" y="785880"/>
            <a:ext cx="14630040" cy="512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12880" y="785880"/>
            <a:ext cx="14630040" cy="512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2880" y="785880"/>
            <a:ext cx="14630040" cy="512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12880" y="785880"/>
            <a:ext cx="14630040" cy="512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155600" y="1536840"/>
            <a:ext cx="13931640" cy="3085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155600" y="4711680"/>
            <a:ext cx="13931640" cy="1053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12880" y="2133720"/>
            <a:ext cx="14630040" cy="60336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812880" y="785880"/>
            <a:ext cx="14630040" cy="11044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file:///home/motaz/PycharmProjects/wdmm1402-2019/ppt/www.pythonlearn.com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www.dr-chuck.com" TargetMode="Externa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en.wikipedia.org/wiki/Mnemonic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155600" y="1536840"/>
            <a:ext cx="13931640" cy="308556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Variables, Expressions, and Statements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155600" y="4711680"/>
            <a:ext cx="13931640" cy="10537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Arial"/>
              </a:rPr>
              <a:t>Chapter 2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081320" y="7130880"/>
            <a:ext cx="8328240" cy="10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Python for Everybody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www.py4e.com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9" name="Shape 244" descr=""/>
          <p:cNvPicPr/>
          <p:nvPr/>
        </p:nvPicPr>
        <p:blipFill>
          <a:blip r:embed="rId2"/>
          <a:stretch/>
        </p:blipFill>
        <p:spPr>
          <a:xfrm>
            <a:off x="13800600" y="7435440"/>
            <a:ext cx="1968120" cy="668160"/>
          </a:xfrm>
          <a:prstGeom prst="rect">
            <a:avLst/>
          </a:prstGeom>
          <a:ln>
            <a:noFill/>
          </a:ln>
        </p:spPr>
      </p:pic>
      <p:pic>
        <p:nvPicPr>
          <p:cNvPr id="170" name="Shape 208" descr=""/>
          <p:cNvPicPr/>
          <p:nvPr/>
        </p:nvPicPr>
        <p:blipFill>
          <a:blip r:embed="rId3"/>
          <a:stretch/>
        </p:blipFill>
        <p:spPr>
          <a:xfrm>
            <a:off x="635400" y="6947640"/>
            <a:ext cx="1024560" cy="102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208160" y="1676520"/>
            <a:ext cx="834120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x1q3z9ocd = 35.0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x1q3z9afd = 12.50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x1q3p9afd = x1q3z9ocd * x1q3z9afd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print(x1q3p9afd)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137360" y="5499000"/>
            <a:ext cx="520812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hours = 35.0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rate = 12.50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pay = hours * rate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print(pay)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1531520" y="1676520"/>
            <a:ext cx="210960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a = 35.0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b = 12.50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c = a * b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print(c)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505160" y="6058080"/>
            <a:ext cx="424872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What are these bits of code doing?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Sentences or Lines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554120" y="2730240"/>
            <a:ext cx="4003200" cy="40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x</a:t>
            </a:r>
            <a:r>
              <a:rPr b="0" lang="en-US" sz="4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00ffff"/>
                </a:solidFill>
                <a:latin typeface="Courier New"/>
                <a:ea typeface="Courier New"/>
              </a:rPr>
              <a:t>2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x</a:t>
            </a:r>
            <a:r>
              <a:rPr b="0" lang="en-US" sz="4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x</a:t>
            </a:r>
            <a:r>
              <a:rPr b="0" lang="en-US" sz="4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+</a:t>
            </a:r>
            <a:r>
              <a:rPr b="0" lang="en-US" sz="4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00ffff"/>
                </a:solidFill>
                <a:latin typeface="Courier New"/>
                <a:ea typeface="Courier New"/>
              </a:rPr>
              <a:t>2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x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1323000" y="7037280"/>
            <a:ext cx="234108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ff9900"/>
                </a:solidFill>
                <a:latin typeface="Arial"/>
                <a:ea typeface="Arial"/>
              </a:rPr>
              <a:t>Variable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4696200" y="7037280"/>
            <a:ext cx="219672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Arial"/>
              </a:rPr>
              <a:t>Operator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8080920" y="7088400"/>
            <a:ext cx="245556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ffff"/>
                </a:solidFill>
                <a:latin typeface="Arial"/>
                <a:ea typeface="Arial"/>
              </a:rPr>
              <a:t>Constant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11589480" y="7103880"/>
            <a:ext cx="300960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ffff00"/>
                </a:solidFill>
                <a:latin typeface="Arial"/>
                <a:ea typeface="Arial"/>
              </a:rPr>
              <a:t>Function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7213680" y="2717640"/>
            <a:ext cx="8807040" cy="40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Assignment statement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Assignment with expression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Print statement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 flipH="1" rot="10800000">
            <a:off x="5308920" y="3886920"/>
            <a:ext cx="132984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9"/>
          <p:cNvSpPr/>
          <p:nvPr/>
        </p:nvSpPr>
        <p:spPr>
          <a:xfrm flipH="1" rot="10800000">
            <a:off x="5817240" y="4734360"/>
            <a:ext cx="9331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 flipH="1" rot="10800000">
            <a:off x="5385240" y="5563080"/>
            <a:ext cx="132984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Assignment Statements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812880" y="2133720"/>
            <a:ext cx="14630040" cy="31428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assign a value to a variable using the assignment statement (=)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An assignment statement consists of an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expression on the </a:t>
            </a:r>
            <a:br/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right-hand side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a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variable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to store the result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251960" y="6134040"/>
            <a:ext cx="100785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3.9 </a:t>
            </a:r>
            <a:r>
              <a:rPr b="0" lang="en-US" sz="4000" spc="-1" strike="noStrike">
                <a:solidFill>
                  <a:srgbClr val="00ffff"/>
                </a:solidFill>
                <a:latin typeface="Courier New"/>
                <a:ea typeface="Courier New"/>
              </a:rPr>
              <a:t>*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00ff00"/>
                </a:solidFill>
                <a:latin typeface="Courier New"/>
                <a:ea typeface="Courier New"/>
              </a:rPr>
              <a:t>x </a:t>
            </a:r>
            <a:r>
              <a:rPr b="0" lang="en-US" sz="4000" spc="-1" strike="noStrike">
                <a:solidFill>
                  <a:srgbClr val="00ffff"/>
                </a:solidFill>
                <a:latin typeface="Courier New"/>
                <a:ea typeface="Courier New"/>
              </a:rPr>
              <a:t>*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 ( 1 </a:t>
            </a:r>
            <a:r>
              <a:rPr b="0" lang="en-US" sz="4000" spc="-1" strike="noStrike">
                <a:solidFill>
                  <a:srgbClr val="00ffff"/>
                </a:solidFill>
                <a:latin typeface="Courier New"/>
                <a:ea typeface="Courier New"/>
              </a:rPr>
              <a:t>-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 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5248800" y="6081840"/>
            <a:ext cx="6324120" cy="1066320"/>
          </a:xfrm>
          <a:prstGeom prst="rect">
            <a:avLst/>
          </a:prstGeom>
          <a:noFill/>
          <a:ln w="5076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362640" y="3397320"/>
            <a:ext cx="884376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4000" spc="-1" strike="noStrike">
                <a:solidFill>
                  <a:srgbClr val="ff00f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= </a:t>
            </a:r>
            <a:r>
              <a:rPr b="0" lang="en-US" sz="4000" spc="-1" strike="noStrike">
                <a:solidFill>
                  <a:srgbClr val="ffff00"/>
                </a:solidFill>
                <a:latin typeface="Courier New"/>
                <a:ea typeface="Courier New"/>
              </a:rPr>
              <a:t>3.9 *  x  * ( 1  -  x 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0667880" y="851040"/>
            <a:ext cx="5016240" cy="12697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9813960" y="1047600"/>
            <a:ext cx="4442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ff00"/>
                </a:solidFill>
                <a:latin typeface="Arial"/>
                <a:ea typeface="Arial"/>
              </a:rPr>
              <a:t>x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81040" y="6354720"/>
            <a:ext cx="7724520" cy="166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The right side is an expression. </a:t>
            </a:r>
            <a:br/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Once the expression is evaluated,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the result is placed in (assigned to) x.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9423360" y="3085920"/>
            <a:ext cx="89964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13244760" y="3192120"/>
            <a:ext cx="10627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 flipV="1">
            <a:off x="10100520" y="2127960"/>
            <a:ext cx="606240" cy="95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8"/>
          <p:cNvSpPr/>
          <p:nvPr/>
        </p:nvSpPr>
        <p:spPr>
          <a:xfrm flipH="1" flipV="1">
            <a:off x="11739240" y="2129040"/>
            <a:ext cx="1696320" cy="114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9"/>
          <p:cNvSpPr/>
          <p:nvPr/>
        </p:nvSpPr>
        <p:spPr>
          <a:xfrm>
            <a:off x="12150720" y="5054760"/>
            <a:ext cx="10627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0.4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CustomShape 10"/>
          <p:cNvSpPr/>
          <p:nvPr/>
        </p:nvSpPr>
        <p:spPr>
          <a:xfrm flipH="1" flipV="1">
            <a:off x="8084520" y="4457160"/>
            <a:ext cx="2393640" cy="21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1"/>
          <p:cNvSpPr/>
          <p:nvPr/>
        </p:nvSpPr>
        <p:spPr>
          <a:xfrm flipH="1" flipV="1">
            <a:off x="9988200" y="4457160"/>
            <a:ext cx="992520" cy="21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2"/>
          <p:cNvSpPr/>
          <p:nvPr/>
        </p:nvSpPr>
        <p:spPr>
          <a:xfrm>
            <a:off x="10115640" y="6575400"/>
            <a:ext cx="17323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0.936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7" name="CustomShape 13"/>
          <p:cNvSpPr/>
          <p:nvPr/>
        </p:nvSpPr>
        <p:spPr>
          <a:xfrm flipH="1" rot="10800000">
            <a:off x="13167000" y="4580280"/>
            <a:ext cx="48528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4"/>
          <p:cNvSpPr/>
          <p:nvPr/>
        </p:nvSpPr>
        <p:spPr>
          <a:xfrm rot="10800000">
            <a:off x="11903040" y="4458240"/>
            <a:ext cx="520560" cy="65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5"/>
          <p:cNvSpPr/>
          <p:nvPr/>
        </p:nvSpPr>
        <p:spPr>
          <a:xfrm>
            <a:off x="581040" y="1085760"/>
            <a:ext cx="6578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A variable is a memory location used to store a value (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0" name="CustomShape 16"/>
          <p:cNvSpPr/>
          <p:nvPr/>
        </p:nvSpPr>
        <p:spPr>
          <a:xfrm flipV="1">
            <a:off x="11453040" y="5676120"/>
            <a:ext cx="1075320" cy="89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362640" y="3397320"/>
            <a:ext cx="884376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4000" spc="-1" strike="noStrike">
                <a:solidFill>
                  <a:srgbClr val="ff00ff"/>
                </a:solidFill>
                <a:latin typeface="Courier New"/>
                <a:ea typeface="Courier New"/>
              </a:rPr>
              <a:t> </a:t>
            </a:r>
            <a:r>
              <a:rPr b="0" lang="en-US" sz="4000" spc="-1" strike="noStrike">
                <a:solidFill>
                  <a:srgbClr val="ffffff"/>
                </a:solidFill>
                <a:latin typeface="Courier New"/>
                <a:ea typeface="Courier New"/>
              </a:rPr>
              <a:t>= </a:t>
            </a:r>
            <a:r>
              <a:rPr b="0" lang="en-US" sz="4000" spc="-1" strike="noStrike">
                <a:solidFill>
                  <a:srgbClr val="ffff00"/>
                </a:solidFill>
                <a:latin typeface="Courier New"/>
                <a:ea typeface="Courier New"/>
              </a:rPr>
              <a:t>3.9 *  x  * ( 1  -  x 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0667880" y="851040"/>
            <a:ext cx="5016240" cy="12697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0.6    0.936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9813960" y="1047600"/>
            <a:ext cx="4442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ff00"/>
                </a:solidFill>
                <a:latin typeface="Arial"/>
                <a:ea typeface="Arial"/>
              </a:rPr>
              <a:t>x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2150720" y="5054760"/>
            <a:ext cx="10627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0.4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 flipV="1">
            <a:off x="11453040" y="5676120"/>
            <a:ext cx="1075320" cy="89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6"/>
          <p:cNvSpPr/>
          <p:nvPr/>
        </p:nvSpPr>
        <p:spPr>
          <a:xfrm>
            <a:off x="10115640" y="6575400"/>
            <a:ext cx="17323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0.936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 flipH="1" rot="10800000">
            <a:off x="13167000" y="4580280"/>
            <a:ext cx="48528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8"/>
          <p:cNvSpPr/>
          <p:nvPr/>
        </p:nvSpPr>
        <p:spPr>
          <a:xfrm rot="10800000">
            <a:off x="11903040" y="4458240"/>
            <a:ext cx="520560" cy="65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9"/>
          <p:cNvSpPr/>
          <p:nvPr/>
        </p:nvSpPr>
        <p:spPr>
          <a:xfrm flipH="1">
            <a:off x="10944360" y="1039680"/>
            <a:ext cx="763200" cy="88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0"/>
          <p:cNvSpPr/>
          <p:nvPr/>
        </p:nvSpPr>
        <p:spPr>
          <a:xfrm>
            <a:off x="10944360" y="1022400"/>
            <a:ext cx="572760" cy="79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1"/>
          <p:cNvSpPr/>
          <p:nvPr/>
        </p:nvSpPr>
        <p:spPr>
          <a:xfrm>
            <a:off x="618480" y="5851440"/>
            <a:ext cx="7663680" cy="20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The right side is an expression.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Once the expression is evaluated,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the result is placed in (assigned to) the variable on the left side (i.e., x).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2" name="CustomShape 12"/>
          <p:cNvSpPr/>
          <p:nvPr/>
        </p:nvSpPr>
        <p:spPr>
          <a:xfrm>
            <a:off x="581040" y="851040"/>
            <a:ext cx="7503840" cy="21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A variable is a memory location used to store a value.  The value stored in a variable can be updated by replacing the old value (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) with a new value (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0.936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).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3" name="CustomShape 13"/>
          <p:cNvSpPr/>
          <p:nvPr/>
        </p:nvSpPr>
        <p:spPr>
          <a:xfrm>
            <a:off x="9423360" y="3085920"/>
            <a:ext cx="89964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4" name="CustomShape 14"/>
          <p:cNvSpPr/>
          <p:nvPr/>
        </p:nvSpPr>
        <p:spPr>
          <a:xfrm>
            <a:off x="13244760" y="3192120"/>
            <a:ext cx="10627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0.6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5" name="CustomShape 15"/>
          <p:cNvSpPr/>
          <p:nvPr/>
        </p:nvSpPr>
        <p:spPr>
          <a:xfrm flipV="1">
            <a:off x="10100520" y="2127960"/>
            <a:ext cx="606240" cy="95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6"/>
          <p:cNvSpPr/>
          <p:nvPr/>
        </p:nvSpPr>
        <p:spPr>
          <a:xfrm flipH="1" flipV="1">
            <a:off x="11739240" y="2129040"/>
            <a:ext cx="1696320" cy="114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7"/>
          <p:cNvSpPr/>
          <p:nvPr/>
        </p:nvSpPr>
        <p:spPr>
          <a:xfrm flipH="1" flipV="1">
            <a:off x="8084520" y="4457160"/>
            <a:ext cx="2393640" cy="21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8"/>
          <p:cNvSpPr/>
          <p:nvPr/>
        </p:nvSpPr>
        <p:spPr>
          <a:xfrm flipH="1" flipV="1">
            <a:off x="9988200" y="4457160"/>
            <a:ext cx="992520" cy="21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155600" y="1536840"/>
            <a:ext cx="13931640" cy="3085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d966"/>
                </a:solidFill>
                <a:latin typeface="Arial"/>
                <a:ea typeface="Arial"/>
              </a:rPr>
              <a:t>Expressions…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823320" y="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Numeric Expressions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99800" y="2011680"/>
            <a:ext cx="903564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Because of the lack of mathematical symbols on computer keyboards - we use “computer-speak” to express the classic math operations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Asterisk is multiplication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Exponentiation (raise to a power) looks different than in math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2" name="Table 3"/>
          <p:cNvGraphicFramePr/>
          <p:nvPr/>
        </p:nvGraphicFramePr>
        <p:xfrm>
          <a:off x="9235440" y="1188720"/>
          <a:ext cx="6674760" cy="7624440"/>
        </p:xfrm>
        <a:graphic>
          <a:graphicData uri="http://schemas.openxmlformats.org/drawingml/2006/table">
            <a:tbl>
              <a:tblPr/>
              <a:tblGrid>
                <a:gridCol w="1995480"/>
                <a:gridCol w="4679640"/>
              </a:tblGrid>
              <a:tr h="9291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Operator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7f7f7f">
                        <a:alpha val="50000"/>
                      </a:srgbClr>
                    </a:solidFill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Operation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7f7f7f">
                        <a:alpha val="50000"/>
                      </a:srgbClr>
                    </a:solidFill>
                  </a:tcPr>
                </a:tc>
              </a:tr>
              <a:tr h="9291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Addition 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جمع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291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Subtraction 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طرح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291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Multiplication   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ضرب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291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Division 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قسمة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291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**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Power 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الاس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929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%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Remainder 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باقي القسمة</a:t>
                      </a: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1996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//</a:t>
                      </a:r>
                      <a:endParaRPr b="0" lang="en-US" sz="3100" spc="-1" strike="noStrike">
                        <a:latin typeface="Times New Roman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ناتج القسمة كعدد صحيح</a:t>
                      </a:r>
                      <a:endParaRPr b="0" lang="en-US" sz="3100" spc="-1" strike="noStrike">
                        <a:latin typeface="Times New Roman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727280" y="2230200"/>
            <a:ext cx="4460760" cy="53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2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2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xx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4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yy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440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*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12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yy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5280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zz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yy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1000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00fa00"/>
                </a:solidFill>
                <a:latin typeface="Courier New"/>
                <a:ea typeface="Courier New"/>
              </a:rPr>
              <a:t>zz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5.28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074000" y="2298600"/>
            <a:ext cx="4026240" cy="32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jj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23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kk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jj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% 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5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kk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3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4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**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3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64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65" name="Table 3"/>
          <p:cNvGraphicFramePr/>
          <p:nvPr/>
        </p:nvGraphicFramePr>
        <p:xfrm>
          <a:off x="11783880" y="2965320"/>
          <a:ext cx="3751560" cy="4555800"/>
        </p:xfrm>
        <a:graphic>
          <a:graphicData uri="http://schemas.openxmlformats.org/drawingml/2006/table">
            <a:tbl>
              <a:tblPr/>
              <a:tblGrid>
                <a:gridCol w="1875960"/>
                <a:gridCol w="1875960"/>
              </a:tblGrid>
              <a:tr h="650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Operator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7f7f7f">
                        <a:alpha val="50000"/>
                      </a:srgbClr>
                    </a:solidFill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Operation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7f7f7f">
                        <a:alpha val="50000"/>
                      </a:srgbClr>
                    </a:solidFill>
                  </a:tcPr>
                </a:tc>
              </a:tr>
              <a:tr h="650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Addition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50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Subtraction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50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Multiplication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50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/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Division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5052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**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Power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52680"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%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 tIns="37800" bIns="37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3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Remainder</a:t>
                      </a:r>
                      <a:endParaRPr b="0" lang="en-US" sz="2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6" name="CustomShape 4"/>
          <p:cNvSpPr/>
          <p:nvPr/>
        </p:nvSpPr>
        <p:spPr>
          <a:xfrm>
            <a:off x="8432640" y="6225840"/>
            <a:ext cx="12240" cy="59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5"/>
          <p:cNvSpPr/>
          <p:nvPr/>
        </p:nvSpPr>
        <p:spPr>
          <a:xfrm flipH="1" rot="10800000">
            <a:off x="8433360" y="6210360"/>
            <a:ext cx="2034720" cy="2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6"/>
          <p:cNvSpPr/>
          <p:nvPr/>
        </p:nvSpPr>
        <p:spPr>
          <a:xfrm>
            <a:off x="7807320" y="6273720"/>
            <a:ext cx="3423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9" name="CustomShape 7"/>
          <p:cNvSpPr/>
          <p:nvPr/>
        </p:nvSpPr>
        <p:spPr>
          <a:xfrm>
            <a:off x="8572680" y="6273720"/>
            <a:ext cx="571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23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8817120" y="5605560"/>
            <a:ext cx="109980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4 R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1" name="CustomShape 9"/>
          <p:cNvSpPr/>
          <p:nvPr/>
        </p:nvSpPr>
        <p:spPr>
          <a:xfrm>
            <a:off x="8572680" y="6730920"/>
            <a:ext cx="571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20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2" name="CustomShape 10"/>
          <p:cNvSpPr/>
          <p:nvPr/>
        </p:nvSpPr>
        <p:spPr>
          <a:xfrm>
            <a:off x="8496360" y="7440480"/>
            <a:ext cx="58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1"/>
          <p:cNvSpPr/>
          <p:nvPr/>
        </p:nvSpPr>
        <p:spPr>
          <a:xfrm>
            <a:off x="8801280" y="7505640"/>
            <a:ext cx="3423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c000"/>
                </a:solidFill>
                <a:latin typeface="Arial"/>
                <a:ea typeface="Arial"/>
              </a:rPr>
              <a:t>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4" name="TextShape 12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Numeric Expressions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Order of Evaluation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12880" y="2133720"/>
            <a:ext cx="14630040" cy="399996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When we string operators together - Python must know which one to do first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This is called “</a:t>
            </a: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operator precedence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Which operator “takes precedence” over the others?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755880" y="6640920"/>
            <a:ext cx="87436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  <a:ea typeface="Courier New"/>
              </a:rPr>
              <a:t> = 1</a:t>
            </a:r>
            <a:r>
              <a:rPr b="0" lang="en-US" sz="4400" spc="-1" strike="noStrike">
                <a:solidFill>
                  <a:srgbClr val="00ffff"/>
                </a:solidFill>
                <a:latin typeface="Courier New"/>
                <a:ea typeface="Courier New"/>
              </a:rPr>
              <a:t> +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  <a:ea typeface="Courier New"/>
              </a:rPr>
              <a:t> 2 </a:t>
            </a:r>
            <a:r>
              <a:rPr b="0" lang="en-US" sz="4400" spc="-1" strike="noStrike">
                <a:solidFill>
                  <a:srgbClr val="00ffff"/>
                </a:solidFill>
                <a:latin typeface="Courier New"/>
                <a:ea typeface="Courier New"/>
              </a:rPr>
              <a:t>* 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  <a:ea typeface="Courier New"/>
              </a:rPr>
              <a:t>3 </a:t>
            </a:r>
            <a:r>
              <a:rPr b="0" lang="en-US" sz="4400" spc="-1" strike="noStrike">
                <a:solidFill>
                  <a:srgbClr val="00ffff"/>
                </a:solidFill>
                <a:latin typeface="Courier New"/>
                <a:ea typeface="Courier New"/>
              </a:rPr>
              <a:t>- 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  <a:ea typeface="Courier New"/>
              </a:rPr>
              <a:t>4</a:t>
            </a:r>
            <a:r>
              <a:rPr b="0" lang="en-US" sz="4400" spc="-1" strike="noStrike">
                <a:solidFill>
                  <a:srgbClr val="00ffff"/>
                </a:solidFill>
                <a:latin typeface="Courier New"/>
                <a:ea typeface="Courier New"/>
              </a:rPr>
              <a:t> / 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  <a:ea typeface="Courier New"/>
              </a:rPr>
              <a:t>5 </a:t>
            </a:r>
            <a:r>
              <a:rPr b="0" lang="en-US" sz="4400" spc="-1" strike="noStrike">
                <a:solidFill>
                  <a:srgbClr val="00ffff"/>
                </a:solidFill>
                <a:latin typeface="Courier New"/>
                <a:ea typeface="Courier New"/>
              </a:rPr>
              <a:t>** </a:t>
            </a:r>
            <a:r>
              <a:rPr b="0" lang="en-US" sz="4400" spc="-1" strike="noStrike">
                <a:solidFill>
                  <a:srgbClr val="ffffff"/>
                </a:solidFill>
                <a:latin typeface="Courier New"/>
                <a:ea typeface="Courier New"/>
              </a:rPr>
              <a:t>6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Operator Precedence Rules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12880" y="2133720"/>
            <a:ext cx="1463004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Highest precedence rule to lowest precedence rule: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1041480" indent="-3452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Parentheses are always respected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1041480" indent="-3452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Exponentiation (raise to a power)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1041480" indent="-3452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Multiplication, Division, and Remainder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1041480" indent="-3452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Addition and Subtraction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1041480" indent="-3452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Left to right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0" name="Group 3"/>
          <p:cNvGrpSpPr/>
          <p:nvPr/>
        </p:nvGrpSpPr>
        <p:grpSpPr>
          <a:xfrm>
            <a:off x="12079440" y="3276720"/>
            <a:ext cx="3339000" cy="3020040"/>
            <a:chOff x="12079440" y="3276720"/>
            <a:chExt cx="3339000" cy="3020040"/>
          </a:xfrm>
        </p:grpSpPr>
        <p:sp>
          <p:nvSpPr>
            <p:cNvPr id="281" name="CustomShape 4"/>
            <p:cNvSpPr/>
            <p:nvPr/>
          </p:nvSpPr>
          <p:spPr>
            <a:xfrm>
              <a:off x="12079440" y="3276720"/>
              <a:ext cx="2993760" cy="302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00ff"/>
                  </a:solidFill>
                  <a:latin typeface="Arial"/>
                  <a:ea typeface="Arial"/>
                </a:rPr>
                <a:t>Parenthesis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0ffff"/>
                  </a:solidFill>
                  <a:latin typeface="Arial"/>
                  <a:ea typeface="Arial"/>
                </a:rPr>
                <a:t>Power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0ff00"/>
                  </a:solidFill>
                  <a:latin typeface="Arial"/>
                  <a:ea typeface="Arial"/>
                </a:rPr>
                <a:t>Multiplication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9900"/>
                  </a:solidFill>
                  <a:latin typeface="Arial"/>
                  <a:ea typeface="Arial"/>
                </a:rPr>
                <a:t>Addition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ff00"/>
                  </a:solidFill>
                  <a:latin typeface="Arial"/>
                  <a:ea typeface="Arial"/>
                </a:rPr>
                <a:t>Left to Right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82" name="CustomShape 5"/>
            <p:cNvSpPr/>
            <p:nvPr/>
          </p:nvSpPr>
          <p:spPr>
            <a:xfrm flipV="1">
              <a:off x="15418080" y="3760920"/>
              <a:ext cx="360" cy="205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88920">
              <a:solidFill>
                <a:schemeClr val="lt1"/>
              </a:solidFill>
              <a:miter/>
              <a:head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12880" y="785880"/>
            <a:ext cx="14070240" cy="1104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800" spc="-1" strike="noStrike">
                <a:solidFill>
                  <a:srgbClr val="ffd966"/>
                </a:solidFill>
                <a:latin typeface="Arial"/>
                <a:ea typeface="Arial"/>
              </a:rPr>
              <a:t>Constants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12880" y="2133720"/>
            <a:ext cx="14630040" cy="6033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marL="1104840" indent="-603000">
              <a:lnSpc>
                <a:spcPct val="100000"/>
              </a:lnSpc>
              <a:buClr>
                <a:srgbClr val="ff9900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Fixed values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such as numbers, letters, and strings, are called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“constants”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because their value does not change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1104840" indent="-60300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Numeric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constants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are as you expect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1104840" indent="-60300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String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constants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use single quotes (')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or double quotes (")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115640" y="5041800"/>
            <a:ext cx="5986080" cy="31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123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123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98.6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98.6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print(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'Hello world'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Hello world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0307520" y="990720"/>
            <a:ext cx="462708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1 + </a:t>
            </a: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2 ** 3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/ 4 * 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0891800" y="2540160"/>
            <a:ext cx="404316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1 +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8 / 4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* 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 rot="10800000">
            <a:off x="11918160" y="1686240"/>
            <a:ext cx="27684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11298240" y="4000680"/>
            <a:ext cx="321768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1 +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2 * 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 flipV="1">
            <a:off x="12322080" y="3347280"/>
            <a:ext cx="74520" cy="6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6"/>
          <p:cNvSpPr/>
          <p:nvPr/>
        </p:nvSpPr>
        <p:spPr>
          <a:xfrm>
            <a:off x="11590200" y="5638680"/>
            <a:ext cx="22586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latin typeface="Courier New"/>
                <a:ea typeface="Courier New"/>
              </a:rPr>
              <a:t>1 + 10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7"/>
          <p:cNvSpPr/>
          <p:nvPr/>
        </p:nvSpPr>
        <p:spPr>
          <a:xfrm flipV="1">
            <a:off x="12785400" y="4800600"/>
            <a:ext cx="121320" cy="86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8"/>
          <p:cNvSpPr/>
          <p:nvPr/>
        </p:nvSpPr>
        <p:spPr>
          <a:xfrm>
            <a:off x="12085560" y="6934320"/>
            <a:ext cx="72360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latin typeface="Courier New"/>
                <a:ea typeface="Courier New"/>
              </a:rPr>
              <a:t>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1" name="CustomShape 9"/>
          <p:cNvSpPr/>
          <p:nvPr/>
        </p:nvSpPr>
        <p:spPr>
          <a:xfrm rot="10800000">
            <a:off x="12225600" y="6309000"/>
            <a:ext cx="96480" cy="70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0"/>
          <p:cNvSpPr/>
          <p:nvPr/>
        </p:nvSpPr>
        <p:spPr>
          <a:xfrm>
            <a:off x="1455840" y="1309680"/>
            <a:ext cx="7351560" cy="29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600" spc="-1" strike="noStrike">
                <a:solidFill>
                  <a:srgbClr val="ffff00"/>
                </a:solidFill>
                <a:latin typeface="Courier New"/>
                <a:ea typeface="Courier New"/>
              </a:rPr>
              <a:t>x = 1 + 2 ** 3 / 4 *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print(x)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11.0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</a:t>
            </a:r>
            <a:r>
              <a:rPr b="1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93" name="Group 11"/>
          <p:cNvGrpSpPr/>
          <p:nvPr/>
        </p:nvGrpSpPr>
        <p:grpSpPr>
          <a:xfrm>
            <a:off x="3242880" y="4450680"/>
            <a:ext cx="3339000" cy="3020040"/>
            <a:chOff x="3242880" y="4450680"/>
            <a:chExt cx="3339000" cy="3020040"/>
          </a:xfrm>
        </p:grpSpPr>
        <p:sp>
          <p:nvSpPr>
            <p:cNvPr id="294" name="CustomShape 12"/>
            <p:cNvSpPr/>
            <p:nvPr/>
          </p:nvSpPr>
          <p:spPr>
            <a:xfrm>
              <a:off x="3242880" y="4450680"/>
              <a:ext cx="2993760" cy="302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00ff"/>
                  </a:solidFill>
                  <a:latin typeface="Arial"/>
                  <a:ea typeface="Arial"/>
                </a:rPr>
                <a:t>Parenthesis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0ffff"/>
                  </a:solidFill>
                  <a:latin typeface="Arial"/>
                  <a:ea typeface="Arial"/>
                </a:rPr>
                <a:t>Power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0ff00"/>
                  </a:solidFill>
                  <a:latin typeface="Arial"/>
                  <a:ea typeface="Arial"/>
                </a:rPr>
                <a:t>Multiplication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9900"/>
                  </a:solidFill>
                  <a:latin typeface="Arial"/>
                  <a:ea typeface="Arial"/>
                </a:rPr>
                <a:t>Addition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ff00"/>
                  </a:solidFill>
                  <a:latin typeface="Arial"/>
                  <a:ea typeface="Arial"/>
                </a:rPr>
                <a:t>Left to Right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95" name="CustomShape 13"/>
            <p:cNvSpPr/>
            <p:nvPr/>
          </p:nvSpPr>
          <p:spPr>
            <a:xfrm flipV="1">
              <a:off x="6581520" y="4934880"/>
              <a:ext cx="360" cy="205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88920">
              <a:solidFill>
                <a:schemeClr val="lt1"/>
              </a:solidFill>
              <a:miter/>
              <a:head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12880" y="785880"/>
            <a:ext cx="106214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Operator Precedence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812880" y="2133720"/>
            <a:ext cx="14630040" cy="50670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Remember the rules top to bottom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When writing code - use parentheses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When writing code - keep mathematical expressions simple enough that they are easy to understand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Break long series of mathematical operations up to make them more clear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8" name="Group 3"/>
          <p:cNvGrpSpPr/>
          <p:nvPr/>
        </p:nvGrpSpPr>
        <p:grpSpPr>
          <a:xfrm>
            <a:off x="11767320" y="1542960"/>
            <a:ext cx="3249720" cy="2323800"/>
            <a:chOff x="11767320" y="1542960"/>
            <a:chExt cx="3249720" cy="2323800"/>
          </a:xfrm>
        </p:grpSpPr>
        <p:sp>
          <p:nvSpPr>
            <p:cNvPr id="299" name="CustomShape 4"/>
            <p:cNvSpPr/>
            <p:nvPr/>
          </p:nvSpPr>
          <p:spPr>
            <a:xfrm>
              <a:off x="11767320" y="1542960"/>
              <a:ext cx="2891880" cy="232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100" spc="-1" strike="noStrike">
                  <a:solidFill>
                    <a:srgbClr val="ff00ff"/>
                  </a:solidFill>
                  <a:latin typeface="Arial"/>
                  <a:ea typeface="Arial"/>
                </a:rPr>
                <a:t>Parenthesis</a:t>
              </a:r>
              <a:endParaRPr b="0" lang="en-US" sz="3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100" spc="-1" strike="noStrike">
                  <a:solidFill>
                    <a:srgbClr val="00ffff"/>
                  </a:solidFill>
                  <a:latin typeface="Arial"/>
                  <a:ea typeface="Arial"/>
                </a:rPr>
                <a:t>Power</a:t>
              </a:r>
              <a:endParaRPr b="0" lang="en-US" sz="3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100" spc="-1" strike="noStrike">
                  <a:solidFill>
                    <a:srgbClr val="00ff00"/>
                  </a:solidFill>
                  <a:latin typeface="Arial"/>
                  <a:ea typeface="Arial"/>
                </a:rPr>
                <a:t>Multiplication</a:t>
              </a:r>
              <a:endParaRPr b="0" lang="en-US" sz="3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100" spc="-1" strike="noStrike">
                  <a:solidFill>
                    <a:srgbClr val="ff9900"/>
                  </a:solidFill>
                  <a:latin typeface="Arial"/>
                  <a:ea typeface="Arial"/>
                </a:rPr>
                <a:t>Addition</a:t>
              </a:r>
              <a:endParaRPr b="0" lang="en-US" sz="3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3100" spc="-1" strike="noStrike">
                  <a:solidFill>
                    <a:srgbClr val="ffff00"/>
                  </a:solidFill>
                  <a:latin typeface="Arial"/>
                  <a:ea typeface="Arial"/>
                </a:rPr>
                <a:t>Left to Right</a:t>
              </a:r>
              <a:endParaRPr b="0" lang="en-US" sz="3100" spc="-1" strike="noStrike">
                <a:latin typeface="Arial"/>
              </a:endParaRPr>
            </a:p>
          </p:txBody>
        </p:sp>
        <p:sp>
          <p:nvSpPr>
            <p:cNvPr id="300" name="CustomShape 5"/>
            <p:cNvSpPr/>
            <p:nvPr/>
          </p:nvSpPr>
          <p:spPr>
            <a:xfrm rot="10800000">
              <a:off x="14992920" y="1678320"/>
              <a:ext cx="24120" cy="205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88920">
              <a:solidFill>
                <a:schemeClr val="lt1"/>
              </a:solidFill>
              <a:miter/>
              <a:head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What Does “Type” Mean?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812880" y="2133720"/>
            <a:ext cx="854028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 Python variables, literals, and constants have a “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type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Python knows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difference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between an integer number and a string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For example “</a:t>
            </a: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+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” means “addition” if something is a number and “concatenate” if something is a string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9696600" y="3224880"/>
            <a:ext cx="6076440" cy="32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ddd = 1 + 4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print(ddd)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eee = 'hello ' + 'there'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print(eee)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hello there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9322560" y="7695000"/>
            <a:ext cx="62143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a00"/>
                </a:solidFill>
                <a:latin typeface="Arial"/>
                <a:ea typeface="Arial"/>
              </a:rPr>
              <a:t>concatenate = put together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812880" y="785880"/>
            <a:ext cx="1382256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Type Matters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812880" y="2133720"/>
            <a:ext cx="716868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Python knows what “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type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” everything is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Some operations are prohibited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00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You cannot “add 1” to a string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can ask Python what type something is by using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type()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function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8586720" y="2120760"/>
            <a:ext cx="7314840" cy="60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eee = 'hello ' + 'there'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eee = eee + 1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e06666"/>
                </a:solidFill>
                <a:latin typeface="Courier New"/>
                <a:ea typeface="Courier New"/>
              </a:rPr>
              <a:t>Traceback (most recent call last):  File "&lt;stdin&gt;", line 1, in &lt;module&gt;TypeError: Can't convert 'int' object to str implicitly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type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(eee)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&lt;class'str'&gt;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type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('hello')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&lt;class'str'&gt;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type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(1)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&lt;class'int'&gt;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&gt;&gt;&gt;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Several Types of Numbers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812880" y="2133720"/>
            <a:ext cx="834984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Numbers have two main types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Integers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are whole numbers: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  -14, -2, 0, 1, 100, 401233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 Floating Point Numbers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have  decimal parts:  -2.5 , 0.0, 98.6, 14.0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There are other number types - they are variations on float and integer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0598040" y="2235960"/>
            <a:ext cx="5238360" cy="58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400" spc="-1" strike="noStrike">
                <a:solidFill>
                  <a:srgbClr val="00ff00"/>
                </a:solidFill>
                <a:latin typeface="Courier New"/>
                <a:ea typeface="Courier New"/>
              </a:rPr>
              <a:t>xx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 = 1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400" spc="-1" strike="noStrike">
                <a:solidFill>
                  <a:srgbClr val="ffff00"/>
                </a:solidFill>
                <a:latin typeface="Courier New"/>
                <a:ea typeface="Courier New"/>
              </a:rPr>
              <a:t>type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 (</a:t>
            </a:r>
            <a:r>
              <a:rPr b="0" lang="en-US" sz="3400" spc="-1" strike="noStrike">
                <a:solidFill>
                  <a:srgbClr val="00ff00"/>
                </a:solidFill>
                <a:latin typeface="Courier New"/>
                <a:ea typeface="Courier New"/>
              </a:rPr>
              <a:t>xx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'int'&gt;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400" spc="-1" strike="noStrike">
                <a:solidFill>
                  <a:srgbClr val="00ff00"/>
                </a:solidFill>
                <a:latin typeface="Courier New"/>
                <a:ea typeface="Courier New"/>
              </a:rPr>
              <a:t>temp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 = 98.6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400" spc="-1" strike="noStrike">
                <a:solidFill>
                  <a:srgbClr val="ffff00"/>
                </a:solidFill>
                <a:latin typeface="Courier New"/>
                <a:ea typeface="Courier New"/>
              </a:rPr>
              <a:t>type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400" spc="-1" strike="noStrike">
                <a:solidFill>
                  <a:srgbClr val="00ff00"/>
                </a:solidFill>
                <a:latin typeface="Courier New"/>
                <a:ea typeface="Courier New"/>
              </a:rPr>
              <a:t>temp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&lt;class'float'&gt;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400" spc="-1" strike="noStrike">
                <a:solidFill>
                  <a:srgbClr val="ffff00"/>
                </a:solidFill>
                <a:latin typeface="Courier New"/>
                <a:ea typeface="Courier New"/>
              </a:rPr>
              <a:t>type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(1)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'int'&gt;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400" spc="-1" strike="noStrike">
                <a:solidFill>
                  <a:srgbClr val="ffff00"/>
                </a:solidFill>
                <a:latin typeface="Courier New"/>
                <a:ea typeface="Courier New"/>
              </a:rPr>
              <a:t>type</a:t>
            </a: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(1.0)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&lt;class'float'&gt;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Type Conversions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812880" y="2133720"/>
            <a:ext cx="692100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53316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When you put an integer and floating point in an expression, the integer is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implicitly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converted to a float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53316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can control this with the built-in functions int() and float()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9048600" y="1890720"/>
            <a:ext cx="7009920" cy="59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float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(99) </a:t>
            </a: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100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199.0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i = 42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type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(i)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&lt;class'int'&gt;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f =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float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(i)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f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42.0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type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(f)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&lt;class'float'&gt;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12880" y="785880"/>
            <a:ext cx="1379160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Integer Division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12880" y="2457360"/>
            <a:ext cx="8235720" cy="39049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378360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Integer division produces a floating point result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9527760" y="2647800"/>
            <a:ext cx="6416640" cy="46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10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2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40ff"/>
                </a:solidFill>
                <a:latin typeface="Courier New"/>
                <a:ea typeface="Courier New"/>
              </a:rPr>
              <a:t>5.0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9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2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40ff"/>
                </a:solidFill>
                <a:latin typeface="Courier New"/>
                <a:ea typeface="Courier New"/>
              </a:rPr>
              <a:t>4.5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99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/ 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100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40ff"/>
                </a:solidFill>
                <a:latin typeface="Courier New"/>
                <a:ea typeface="Courier New"/>
              </a:rPr>
              <a:t>0.99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10.0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2.0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5.0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99.0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100.0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0.99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812880" y="7334280"/>
            <a:ext cx="714744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40ff"/>
                </a:solidFill>
                <a:latin typeface="Arial"/>
                <a:ea typeface="Arial"/>
              </a:rPr>
              <a:t>This was different in Python 2.x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812880" y="785880"/>
            <a:ext cx="7283160" cy="2166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String Conversions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812880" y="3105000"/>
            <a:ext cx="7283160" cy="50623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53316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can also use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int()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float()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to convert between strings and integers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53316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will get an </a:t>
            </a: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error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if the string does not contain numeric characters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8470800" y="730080"/>
            <a:ext cx="7606800" cy="76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 '123'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type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'str'&gt;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6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1)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e06666"/>
                </a:solidFill>
                <a:latin typeface="Courier New"/>
                <a:ea typeface="Courier New"/>
              </a:rPr>
              <a:t>Traceback (most recent call last):  File "&lt;stdin&gt;", line 1, in &lt;module&gt;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e06666"/>
                </a:solidFill>
                <a:latin typeface="Courier New"/>
                <a:ea typeface="Courier New"/>
              </a:rPr>
              <a:t>TypeError: Can't convert 'int' object to str implicitly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type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'int'&gt;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+ 1)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124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nsv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 'hello bob'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niv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nsv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e06666"/>
                </a:solidFill>
                <a:latin typeface="Courier New"/>
                <a:ea typeface="Courier New"/>
              </a:rPr>
              <a:t>Traceback (most recent call last):  File "&lt;stdin&gt;", line 1, in &lt;module&gt;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e06666"/>
                </a:solidFill>
                <a:latin typeface="Courier New"/>
                <a:ea typeface="Courier New"/>
              </a:rPr>
              <a:t>ValueError: invalid literal for int() with base 10: 'x'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812880" y="785880"/>
            <a:ext cx="13652280" cy="1104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800" spc="-1" strike="noStrike">
                <a:solidFill>
                  <a:srgbClr val="ffd966"/>
                </a:solidFill>
                <a:latin typeface="Arial"/>
                <a:ea typeface="Arial"/>
              </a:rPr>
              <a:t>User Input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812880" y="2133720"/>
            <a:ext cx="6864120" cy="5295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marL="1104840" indent="-78696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We can instruct Python to pause and read data from the user using the </a:t>
            </a: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input()</a:t>
            </a:r>
            <a:r>
              <a:rPr b="0" lang="en-US" sz="3800" spc="-1" strike="noStrike">
                <a:solidFill>
                  <a:srgbClr val="ff00ff"/>
                </a:solidFill>
                <a:latin typeface="Arial"/>
                <a:ea typeface="Arial"/>
              </a:rPr>
              <a:t> </a:t>
            </a: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 function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  <a:p>
            <a:pPr marL="1104840" indent="-78696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The </a:t>
            </a: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input()</a:t>
            </a:r>
            <a:r>
              <a:rPr b="0" lang="en-US" sz="3800" spc="-1" strike="noStrike">
                <a:solidFill>
                  <a:srgbClr val="ff00ff"/>
                </a:solidFill>
                <a:latin typeface="Arial"/>
                <a:ea typeface="Arial"/>
              </a:rPr>
              <a:t> </a:t>
            </a: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 function returns a string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8822520" y="3226680"/>
            <a:ext cx="707724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nam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input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('Who are you? 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'Welcome',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nam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9385560" y="5781600"/>
            <a:ext cx="4679640" cy="19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Who are you? </a:t>
            </a: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Chuck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Welcome Chuck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12880" y="785880"/>
            <a:ext cx="10521720" cy="1104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800" spc="-1" strike="noStrike">
                <a:solidFill>
                  <a:srgbClr val="ffd966"/>
                </a:solidFill>
                <a:latin typeface="Arial"/>
                <a:ea typeface="Arial"/>
              </a:rPr>
              <a:t>Converting User Input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812880" y="2133720"/>
            <a:ext cx="7245000" cy="6033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marL="1104840" indent="-78696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If we want to read a number from the user, we must convert it from a string to a number using a type conversion function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  <a:p>
            <a:pPr marL="1104840" indent="-78696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Later we will deal with bad input data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8862840" y="3683160"/>
            <a:ext cx="6831360" cy="17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inp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input(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'Europe floor?'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usf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int(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inp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'US floor',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usf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10198080" y="6515280"/>
            <a:ext cx="456948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Europe floor? </a:t>
            </a: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0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US floor 1</a:t>
            </a:r>
            <a:endParaRPr b="0" lang="en-US" sz="3800" spc="-1" strike="noStrike">
              <a:latin typeface="Arial"/>
            </a:endParaRPr>
          </a:p>
        </p:txBody>
      </p:sp>
      <p:pic>
        <p:nvPicPr>
          <p:cNvPr id="329" name="Shape 483" descr=""/>
          <p:cNvPicPr/>
          <p:nvPr/>
        </p:nvPicPr>
        <p:blipFill>
          <a:blip r:embed="rId1"/>
          <a:stretch/>
        </p:blipFill>
        <p:spPr>
          <a:xfrm>
            <a:off x="12153960" y="1193760"/>
            <a:ext cx="3174480" cy="212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Reserved Words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12880" y="2529360"/>
            <a:ext cx="14630040" cy="118656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marL="216000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cannot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use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reserved words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as variable names / identifiers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346200" y="3482640"/>
            <a:ext cx="10369440" cy="41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False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class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is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finally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None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if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for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lambda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continue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True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def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from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while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nonlocal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and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del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global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not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with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as 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try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or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yield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assert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else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import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pass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break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except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in 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raise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Comments in Python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812880" y="2133720"/>
            <a:ext cx="14630040" cy="60336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Anything after a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#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is ignored by Python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Why comment?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 Describe what is going to happen in a sequence of code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 Document who wrote the code or other ancillary information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 Turn off a line of code - perhaps temporarily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241880" y="685800"/>
            <a:ext cx="8233920" cy="76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# Get the name of the file and open 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name = input('Enter file:')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handle = open(name, 'r')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# Count word frequency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counts = dict()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for line in handle: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words = line.split()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for word in words: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counts[word] = counts.get(word,0) + 1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# Find the most common word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bigcount = None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bigword = None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for word,count in counts.items():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if bigcount is None or count &gt; bigcount: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bigword = word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bigcount = count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# All done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print(bigword, bigcount)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812880" y="785880"/>
            <a:ext cx="1374516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Summary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1362960" y="2659680"/>
            <a:ext cx="6427080" cy="55076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marL="685800" indent="-3290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Type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Reserved words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Variables (mnemonic)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Operators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Operator precedence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501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8753400" y="2659680"/>
            <a:ext cx="6532200" cy="53956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>
            <a:noAutofit/>
          </a:bodyPr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Integer Division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Conversion between types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User input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685800" indent="-3290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Comments (#)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87240" y="985680"/>
            <a:ext cx="2727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Exercise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2908440" y="2413080"/>
            <a:ext cx="10705680" cy="44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Write a program to prompt the user for hours and rate per hour to compute gross pay.</a:t>
            </a:r>
            <a:br/>
            <a:endParaRPr b="0" lang="en-US" sz="3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Hours: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35</a:t>
            </a: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Rate: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2.75 </a:t>
            </a:r>
            <a:endParaRPr b="0" lang="en-US" sz="3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Pay: 96.25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Acknowledgements / Contributions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155600" y="2171520"/>
            <a:ext cx="6797160" cy="59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These slides are Copyright 2010-  Charles R. Severance (</a:t>
            </a:r>
            <a:r>
              <a:rPr b="0" lang="en-US" sz="18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www.dr-chuck.com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Initial Development: Charles Severance, University of Michigan School of Information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…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Insert new Contributors and Translators 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40" name="Shape 550" descr=""/>
          <p:cNvPicPr/>
          <p:nvPr/>
        </p:nvPicPr>
        <p:blipFill>
          <a:blip r:embed="rId2"/>
          <a:stretch/>
        </p:blipFill>
        <p:spPr>
          <a:xfrm>
            <a:off x="437760" y="991800"/>
            <a:ext cx="1024560" cy="1024560"/>
          </a:xfrm>
          <a:prstGeom prst="rect">
            <a:avLst/>
          </a:prstGeom>
          <a:ln>
            <a:noFill/>
          </a:ln>
        </p:spPr>
      </p:pic>
      <p:pic>
        <p:nvPicPr>
          <p:cNvPr id="341" name="Shape 551" descr=""/>
          <p:cNvPicPr/>
          <p:nvPr/>
        </p:nvPicPr>
        <p:blipFill>
          <a:blip r:embed="rId3"/>
          <a:stretch/>
        </p:blipFill>
        <p:spPr>
          <a:xfrm>
            <a:off x="13897800" y="1170000"/>
            <a:ext cx="1968120" cy="668160"/>
          </a:xfrm>
          <a:prstGeom prst="rect">
            <a:avLst/>
          </a:prstGeom>
          <a:ln>
            <a:noFill/>
          </a:ln>
        </p:spPr>
      </p:pic>
      <p:sp>
        <p:nvSpPr>
          <p:cNvPr id="342" name="CustomShape 3"/>
          <p:cNvSpPr/>
          <p:nvPr/>
        </p:nvSpPr>
        <p:spPr>
          <a:xfrm>
            <a:off x="8704440" y="2369520"/>
            <a:ext cx="6797160" cy="57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Variables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12880" y="2133720"/>
            <a:ext cx="14630040" cy="26744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is a named place in the memory where a programmer can store data and later retrieve the data using the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“name”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Programmers get to choose the names of the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You can change the contents of a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in a later statement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0388520" y="5083200"/>
            <a:ext cx="5016240" cy="12697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12.2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9534600" y="5280120"/>
            <a:ext cx="4442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ff00"/>
                </a:solidFill>
                <a:latin typeface="Arial"/>
                <a:ea typeface="Arial"/>
              </a:rPr>
              <a:t>x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0350360" y="6721560"/>
            <a:ext cx="5016240" cy="12697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14               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9518760" y="6924600"/>
            <a:ext cx="4042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ff00"/>
                </a:solidFill>
                <a:latin typeface="Arial"/>
                <a:ea typeface="Arial"/>
              </a:rPr>
              <a:t>y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2624040" y="5314680"/>
            <a:ext cx="4038480" cy="23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ff00"/>
                </a:solidFill>
                <a:latin typeface="Courier New"/>
                <a:ea typeface="Courier New"/>
              </a:rPr>
              <a:t>x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12.2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ff00"/>
                </a:solidFill>
                <a:latin typeface="Courier New"/>
                <a:ea typeface="Courier New"/>
              </a:rPr>
              <a:t>y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14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2624040" y="8034480"/>
            <a:ext cx="3788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Variables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812880" y="2133720"/>
            <a:ext cx="14630040" cy="267444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749160" indent="-3708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is a named place in the memory where a programmer can store data and later retrieve the data using the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“name”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Programmers get to choose the names of the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749160" indent="-370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You can change the contents of a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variable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in a later statement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10388520" y="5083200"/>
            <a:ext cx="5016240" cy="12697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12.2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9534600" y="5280120"/>
            <a:ext cx="4442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ff00"/>
                </a:solidFill>
                <a:latin typeface="Arial"/>
                <a:ea typeface="Arial"/>
              </a:rPr>
              <a:t>x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0350360" y="6721560"/>
            <a:ext cx="5016240" cy="126972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14               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9518760" y="6924600"/>
            <a:ext cx="4042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ff00"/>
                </a:solidFill>
                <a:latin typeface="Arial"/>
                <a:ea typeface="Arial"/>
              </a:rPr>
              <a:t>y</a:t>
            </a:r>
            <a:endParaRPr b="0" lang="en-US" sz="5200" spc="-1" strike="noStrike">
              <a:latin typeface="Arial"/>
            </a:endParaRPr>
          </a:p>
        </p:txBody>
      </p:sp>
      <p:grpSp>
        <p:nvGrpSpPr>
          <p:cNvPr id="191" name="Group 7"/>
          <p:cNvGrpSpPr/>
          <p:nvPr/>
        </p:nvGrpSpPr>
        <p:grpSpPr>
          <a:xfrm>
            <a:off x="10690200" y="5319720"/>
            <a:ext cx="763200" cy="902880"/>
            <a:chOff x="10690200" y="5319720"/>
            <a:chExt cx="763200" cy="902880"/>
          </a:xfrm>
        </p:grpSpPr>
        <p:sp>
          <p:nvSpPr>
            <p:cNvPr id="192" name="CustomShape 8"/>
            <p:cNvSpPr/>
            <p:nvPr/>
          </p:nvSpPr>
          <p:spPr>
            <a:xfrm flipH="1">
              <a:off x="10690200" y="5335560"/>
              <a:ext cx="763200" cy="88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ffff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9"/>
            <p:cNvSpPr/>
            <p:nvPr/>
          </p:nvSpPr>
          <p:spPr>
            <a:xfrm>
              <a:off x="10690200" y="5319720"/>
              <a:ext cx="572400" cy="797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360">
              <a:solidFill>
                <a:srgbClr val="ffff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" name="CustomShape 10"/>
          <p:cNvSpPr/>
          <p:nvPr/>
        </p:nvSpPr>
        <p:spPr>
          <a:xfrm>
            <a:off x="11852280" y="5256360"/>
            <a:ext cx="166932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00" spc="-1" strike="noStrike">
                <a:solidFill>
                  <a:srgbClr val="ffffff"/>
                </a:solidFill>
                <a:latin typeface="Arial"/>
                <a:ea typeface="Arial"/>
              </a:rPr>
              <a:t>100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>
            <a:off x="2624040" y="5314680"/>
            <a:ext cx="4038480" cy="23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ff00"/>
                </a:solidFill>
                <a:latin typeface="Courier New"/>
                <a:ea typeface="Courier New"/>
              </a:rPr>
              <a:t>x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12.2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ff00"/>
                </a:solidFill>
                <a:latin typeface="Courier New"/>
                <a:ea typeface="Courier New"/>
              </a:rPr>
              <a:t>y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14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ff00"/>
                </a:solidFill>
                <a:latin typeface="Courier New"/>
                <a:ea typeface="Courier New"/>
              </a:rPr>
              <a:t>x </a:t>
            </a:r>
            <a:r>
              <a:rPr b="0" lang="en-US" sz="48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lang="en-US" sz="48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4800" spc="-1" strike="noStrike">
                <a:solidFill>
                  <a:srgbClr val="ff9900"/>
                </a:solidFill>
                <a:latin typeface="Courier New"/>
                <a:ea typeface="Courier New"/>
              </a:rPr>
              <a:t>100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Python Variable Name Rules</a:t>
            </a:r>
            <a:endParaRPr b="0" lang="en-US" sz="7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12880" y="2133720"/>
            <a:ext cx="14630040" cy="312372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 anchor="ctr">
            <a:noAutofit/>
          </a:bodyPr>
          <a:p>
            <a:pPr marL="949680" indent="-57132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Must start with a letter or underscore _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949680" indent="-57132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Must consist of letters, numbers, and underscores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949680" indent="-57132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Case Sensitive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432880" y="5500800"/>
            <a:ext cx="111538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a00"/>
                </a:solidFill>
                <a:latin typeface="Courier New"/>
                <a:ea typeface="Courier New"/>
              </a:rPr>
              <a:t>Good:    </a:t>
            </a: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spam    eggs   spam23    _speed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545a"/>
                </a:solidFill>
                <a:latin typeface="Courier New"/>
                <a:ea typeface="Courier New"/>
              </a:rPr>
              <a:t>Bad:</a:t>
            </a:r>
            <a:r>
              <a:rPr b="0" lang="en-US" sz="3600" spc="-1" strike="noStrike">
                <a:solidFill>
                  <a:srgbClr val="ff0000"/>
                </a:solidFill>
                <a:latin typeface="Courier New"/>
                <a:ea typeface="Courier New"/>
              </a:rPr>
              <a:t>     </a:t>
            </a: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23spam     #sign  var.12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dff"/>
                </a:solidFill>
                <a:latin typeface="Courier New"/>
                <a:ea typeface="Courier New"/>
              </a:rPr>
              <a:t>Different:    </a:t>
            </a: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spam   Spam   SPAM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12880" y="785880"/>
            <a:ext cx="14630040" cy="110448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800" spc="-1" strike="noStrike">
                <a:solidFill>
                  <a:srgbClr val="ffd966"/>
                </a:solidFill>
                <a:latin typeface="Arial"/>
                <a:ea typeface="Arial"/>
              </a:rPr>
              <a:t>Mnemonic Variable Names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12880" y="2133720"/>
            <a:ext cx="14630040" cy="49953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>
            <a:noAutofit/>
          </a:bodyPr>
          <a:p>
            <a:pPr marL="1104840" indent="-60300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Since we programmers are given a choice in how we choose our variable names, there is a bit of “best practice”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1104840" indent="-60300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name variables to help us remember what we intend to store in them (“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mnemonic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” = “memory aid”)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1104840" indent="-60300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This can confuse beginning students because well-named variables often “sound” so good that they must be keywords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980520" y="7521480"/>
            <a:ext cx="829512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http://en.wikipedia.org/wiki/Mnemonic 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208160" y="1676520"/>
            <a:ext cx="834120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x1q3z9ocd = 35.0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x1q3z9afd = 12.50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x1q3p9afd = x1q3z9ocd * x1q3z9afd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print(x1q3p9afd)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536840" y="6058080"/>
            <a:ext cx="385992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What is this bit of code doing?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208160" y="1676520"/>
            <a:ext cx="834120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x1q3z9ocd = 35.0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x1q3z9afd = 12.50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x1q3p9afd = x1q3z9ocd * x1q3z9afd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print(x1q3p9afd)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1531520" y="1676520"/>
            <a:ext cx="2109600" cy="23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a = 35.0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b = 12.50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c = a * b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print(c)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536840" y="6058080"/>
            <a:ext cx="418608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What are these bits of code doing?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Application>LibreOffice/6.2.6.2$Linux_X86_64 LibreOffice_project/20$Build-2</Application>
  <Words>2150</Words>
  <Paragraphs>366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Motaz Saad</cp:lastModifiedBy>
  <cp:lastPrinted>2016-11-29T05:21:41Z</cp:lastPrinted>
  <dcterms:modified xsi:type="dcterms:W3CDTF">2019-09-24T14:38:52Z</dcterms:modified>
  <cp:revision>76</cp:revision>
  <dc:subject/>
  <dc:title>Variables, Expressions, and Statements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