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6.xml.rels" ContentType="application/vnd.openxmlformats-package.relationships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6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2.jpeg" ContentType="image/jpeg"/>
  <Override PartName="/ppt/media/image1.png" ContentType="image/png"/>
  <Override PartName="/ppt/media/image5.jpeg" ContentType="image/jpeg"/>
  <Override PartName="/ppt/media/image3.png" ContentType="image/png"/>
  <Override PartName="/ppt/media/image4.png" ContentType="image/png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625600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F8802DA-F44F-4018-A01A-BBABF05592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 anchor="ctr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Merriweather Sans"/>
                <a:ea typeface="Merriweather Sans"/>
              </a:rPr>
              <a:t>Who has see a traceback in CTools?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Merriweather Sans"/>
                <a:ea typeface="Merriweather Sans"/>
              </a:rPr>
              <a:t>Who has see a traceback in CTools?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6255440" cy="767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8357760"/>
            <a:ext cx="16255440" cy="7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motaz/PycharmProjects/wdmm1402-2019/ppt/www.pythonlearn.com" TargetMode="External"/><Relationship Id="rId2" Type="http://schemas.openxmlformats.org/officeDocument/2006/relationships/hyperlink" Target="file:///home/motaz/PycharmProjects/wdmm1402-2019/ppt/www.pythonlearn.com" TargetMode="External"/><Relationship Id="rId3" Type="http://schemas.openxmlformats.org/officeDocument/2006/relationships/hyperlink" Target="file:///home/motaz/PycharmProjects/wdmm1402-2019/ppt/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e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en.wikipedia.org/wiki/George_Boole" TargetMode="External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www.dr-chuck.com/" TargetMode="Externa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155600" y="1536840"/>
            <a:ext cx="13931280" cy="30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Conditional Execution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155600" y="4711680"/>
            <a:ext cx="13931280" cy="10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Chapter 3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081320" y="7179480"/>
            <a:ext cx="803160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Python for Everybody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</a:t>
            </a: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2"/>
              </a:rPr>
              <a:t>py4e</a:t>
            </a:r>
            <a:r>
              <a:rPr b="0" lang="en-US" sz="32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3"/>
              </a:rPr>
              <a:t>.com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Shape 245" descr=""/>
          <p:cNvPicPr/>
          <p:nvPr/>
        </p:nvPicPr>
        <p:blipFill>
          <a:blip r:embed="rId4"/>
          <a:stretch/>
        </p:blipFill>
        <p:spPr>
          <a:xfrm>
            <a:off x="13800600" y="7484040"/>
            <a:ext cx="1967760" cy="667800"/>
          </a:xfrm>
          <a:prstGeom prst="rect">
            <a:avLst/>
          </a:prstGeom>
          <a:ln>
            <a:noFill/>
          </a:ln>
        </p:spPr>
      </p:pic>
      <p:pic>
        <p:nvPicPr>
          <p:cNvPr id="170" name="Shape 208" descr=""/>
          <p:cNvPicPr/>
          <p:nvPr/>
        </p:nvPicPr>
        <p:blipFill>
          <a:blip r:embed="rId5"/>
          <a:stretch/>
        </p:blipFill>
        <p:spPr>
          <a:xfrm>
            <a:off x="643320" y="7305840"/>
            <a:ext cx="1024200" cy="102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97400" y="3210480"/>
            <a:ext cx="6953040" cy="33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42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&gt; 1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print('More than one')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x &lt; 100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print('Less than 100')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168560" y="689400"/>
            <a:ext cx="4812480" cy="21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Nested Decisions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 rot="10800000">
            <a:off x="9451800" y="830880"/>
            <a:ext cx="12600" cy="4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7986240" y="1182600"/>
            <a:ext cx="2966040" cy="122832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x &gt; 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0253880" y="2432880"/>
            <a:ext cx="3488040" cy="10587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print('More than one’)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10253880" y="3863520"/>
            <a:ext cx="3463920" cy="1228320"/>
          </a:xfrm>
          <a:prstGeom prst="diamond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x &lt; 100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12636720" y="5050080"/>
            <a:ext cx="3327120" cy="105876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print('Less than 100')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8018280" y="7095240"/>
            <a:ext cx="2891880" cy="105876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 flipH="1" rot="10800000">
            <a:off x="10932120" y="1783080"/>
            <a:ext cx="1126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 flipH="1" rot="10800000">
            <a:off x="12049920" y="1783080"/>
            <a:ext cx="8640" cy="6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 flipH="1" rot="10800000">
            <a:off x="9433080" y="2400480"/>
            <a:ext cx="29880" cy="46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2"/>
          <p:cNvSpPr/>
          <p:nvPr/>
        </p:nvSpPr>
        <p:spPr>
          <a:xfrm>
            <a:off x="13697640" y="4456800"/>
            <a:ext cx="6098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3"/>
          <p:cNvSpPr/>
          <p:nvPr/>
        </p:nvSpPr>
        <p:spPr>
          <a:xfrm flipH="1" rot="10800000">
            <a:off x="14275080" y="4511160"/>
            <a:ext cx="6120" cy="54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4"/>
          <p:cNvSpPr/>
          <p:nvPr/>
        </p:nvSpPr>
        <p:spPr>
          <a:xfrm flipV="1">
            <a:off x="11986200" y="3492000"/>
            <a:ext cx="1116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5"/>
          <p:cNvSpPr/>
          <p:nvPr/>
        </p:nvSpPr>
        <p:spPr>
          <a:xfrm>
            <a:off x="9496440" y="6618240"/>
            <a:ext cx="474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6"/>
          <p:cNvSpPr/>
          <p:nvPr/>
        </p:nvSpPr>
        <p:spPr>
          <a:xfrm>
            <a:off x="11358360" y="1230480"/>
            <a:ext cx="91764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3" name="CustomShape 17"/>
          <p:cNvSpPr/>
          <p:nvPr/>
        </p:nvSpPr>
        <p:spPr>
          <a:xfrm>
            <a:off x="13742640" y="3921840"/>
            <a:ext cx="91728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4" name="CustomShape 18"/>
          <p:cNvSpPr/>
          <p:nvPr/>
        </p:nvSpPr>
        <p:spPr>
          <a:xfrm rot="10800000">
            <a:off x="12003120" y="5123520"/>
            <a:ext cx="360" cy="149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9"/>
          <p:cNvSpPr/>
          <p:nvPr/>
        </p:nvSpPr>
        <p:spPr>
          <a:xfrm>
            <a:off x="11386440" y="5065920"/>
            <a:ext cx="45108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20"/>
          <p:cNvSpPr/>
          <p:nvPr/>
        </p:nvSpPr>
        <p:spPr>
          <a:xfrm>
            <a:off x="8800920" y="2544120"/>
            <a:ext cx="45108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7" name="CustomShape 21"/>
          <p:cNvSpPr/>
          <p:nvPr/>
        </p:nvSpPr>
        <p:spPr>
          <a:xfrm flipH="1" rot="10800000">
            <a:off x="14275080" y="6163920"/>
            <a:ext cx="6120" cy="54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155600" y="745560"/>
            <a:ext cx="7757280" cy="16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Two-way Decisions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155600" y="2603520"/>
            <a:ext cx="5874120" cy="56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7044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Sometimes we want to do one thing if a logical expression is true and something else if the expression is false</a:t>
            </a:r>
            <a:endParaRPr b="0" lang="en-US" sz="3600" spc="-1" strike="noStrike">
              <a:latin typeface="Arial"/>
            </a:endParaRPr>
          </a:p>
          <a:p>
            <a:pPr marL="749160" indent="-37044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It is like a fork in the road - we must choose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one or the other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path but not both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9980640" y="3241080"/>
            <a:ext cx="3256920" cy="134892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&gt;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12784320" y="4613760"/>
            <a:ext cx="3175200" cy="116280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 flipH="1" rot="10800000">
            <a:off x="13214520" y="3893400"/>
            <a:ext cx="127764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 flipH="1" rot="10800000">
            <a:off x="14442480" y="391068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"/>
          <p:cNvSpPr/>
          <p:nvPr/>
        </p:nvSpPr>
        <p:spPr>
          <a:xfrm flipH="1" rot="10800000">
            <a:off x="11638440" y="6214320"/>
            <a:ext cx="28220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13682880" y="3293640"/>
            <a:ext cx="80928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9560160" y="3293640"/>
            <a:ext cx="49500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 rot="10800000">
            <a:off x="14435640" y="5766120"/>
            <a:ext cx="79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1"/>
          <p:cNvSpPr/>
          <p:nvPr/>
        </p:nvSpPr>
        <p:spPr>
          <a:xfrm rot="10800000">
            <a:off x="11622960" y="2649960"/>
            <a:ext cx="360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2"/>
          <p:cNvSpPr/>
          <p:nvPr/>
        </p:nvSpPr>
        <p:spPr>
          <a:xfrm>
            <a:off x="10062000" y="1752120"/>
            <a:ext cx="3175200" cy="88344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=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8805600" y="3909960"/>
            <a:ext cx="12092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4"/>
          <p:cNvSpPr/>
          <p:nvPr/>
        </p:nvSpPr>
        <p:spPr>
          <a:xfrm flipH="1" rot="10800000">
            <a:off x="8788320" y="391068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5"/>
          <p:cNvSpPr/>
          <p:nvPr/>
        </p:nvSpPr>
        <p:spPr>
          <a:xfrm>
            <a:off x="7083720" y="4602240"/>
            <a:ext cx="3393360" cy="116280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print('Not 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 flipH="1">
            <a:off x="8782920" y="6222240"/>
            <a:ext cx="28555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7"/>
          <p:cNvSpPr/>
          <p:nvPr/>
        </p:nvSpPr>
        <p:spPr>
          <a:xfrm rot="10800000">
            <a:off x="8758440" y="5778000"/>
            <a:ext cx="79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8"/>
          <p:cNvSpPr/>
          <p:nvPr/>
        </p:nvSpPr>
        <p:spPr>
          <a:xfrm flipH="1" rot="10800000">
            <a:off x="11650320" y="628380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9"/>
          <p:cNvSpPr/>
          <p:nvPr/>
        </p:nvSpPr>
        <p:spPr>
          <a:xfrm>
            <a:off x="10015560" y="6940800"/>
            <a:ext cx="3175200" cy="88344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55600" y="1126080"/>
            <a:ext cx="7757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Two-way Decisions with else: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9980640" y="3241080"/>
            <a:ext cx="3256920" cy="134892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&gt;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2784320" y="4613760"/>
            <a:ext cx="3175200" cy="116280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 flipH="1" rot="10800000">
            <a:off x="13214520" y="3893400"/>
            <a:ext cx="127764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"/>
          <p:cNvSpPr/>
          <p:nvPr/>
        </p:nvSpPr>
        <p:spPr>
          <a:xfrm flipH="1" rot="10800000">
            <a:off x="14442480" y="391068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6"/>
          <p:cNvSpPr/>
          <p:nvPr/>
        </p:nvSpPr>
        <p:spPr>
          <a:xfrm flipH="1" rot="10800000">
            <a:off x="11638440" y="6214320"/>
            <a:ext cx="28220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7"/>
          <p:cNvSpPr/>
          <p:nvPr/>
        </p:nvSpPr>
        <p:spPr>
          <a:xfrm>
            <a:off x="13682880" y="3293640"/>
            <a:ext cx="80928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9560160" y="3293640"/>
            <a:ext cx="49500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 rot="10800000">
            <a:off x="14435640" y="5766120"/>
            <a:ext cx="79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0"/>
          <p:cNvSpPr/>
          <p:nvPr/>
        </p:nvSpPr>
        <p:spPr>
          <a:xfrm rot="10800000">
            <a:off x="11622960" y="2649960"/>
            <a:ext cx="360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1"/>
          <p:cNvSpPr/>
          <p:nvPr/>
        </p:nvSpPr>
        <p:spPr>
          <a:xfrm>
            <a:off x="10062000" y="1752120"/>
            <a:ext cx="3175200" cy="88344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=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CustomShape 12"/>
          <p:cNvSpPr/>
          <p:nvPr/>
        </p:nvSpPr>
        <p:spPr>
          <a:xfrm flipH="1" rot="10800000">
            <a:off x="8805600" y="3916800"/>
            <a:ext cx="127764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3"/>
          <p:cNvSpPr/>
          <p:nvPr/>
        </p:nvSpPr>
        <p:spPr>
          <a:xfrm flipH="1" rot="10800000">
            <a:off x="8788320" y="391068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4"/>
          <p:cNvSpPr/>
          <p:nvPr/>
        </p:nvSpPr>
        <p:spPr>
          <a:xfrm flipH="1">
            <a:off x="8782920" y="6222240"/>
            <a:ext cx="28555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5"/>
          <p:cNvSpPr/>
          <p:nvPr/>
        </p:nvSpPr>
        <p:spPr>
          <a:xfrm rot="10800000">
            <a:off x="8758440" y="5778000"/>
            <a:ext cx="79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6"/>
          <p:cNvSpPr/>
          <p:nvPr/>
        </p:nvSpPr>
        <p:spPr>
          <a:xfrm flipH="1" rot="10800000">
            <a:off x="11650320" y="628380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7"/>
          <p:cNvSpPr/>
          <p:nvPr/>
        </p:nvSpPr>
        <p:spPr>
          <a:xfrm>
            <a:off x="10015560" y="6940800"/>
            <a:ext cx="3175200" cy="88344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04" name="CustomShape 18"/>
          <p:cNvSpPr/>
          <p:nvPr/>
        </p:nvSpPr>
        <p:spPr>
          <a:xfrm>
            <a:off x="1109160" y="3549240"/>
            <a:ext cx="4813200" cy="400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4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&gt;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print('Bigger')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print('Smaller')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5" name="CustomShape 19"/>
          <p:cNvSpPr/>
          <p:nvPr/>
        </p:nvSpPr>
        <p:spPr>
          <a:xfrm>
            <a:off x="7083720" y="4602240"/>
            <a:ext cx="3393360" cy="116280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print('Not bigger')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955800" y="4404960"/>
            <a:ext cx="4725720" cy="2297880"/>
          </a:xfrm>
          <a:prstGeom prst="rect">
            <a:avLst/>
          </a:prstGeom>
          <a:noFill/>
          <a:ln w="507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1155600" y="745560"/>
            <a:ext cx="7757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Visualize Blocks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1109160" y="3549240"/>
            <a:ext cx="4813200" cy="400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4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&gt;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print('Bigger')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print('Smaller')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6891480" y="3024720"/>
            <a:ext cx="9188640" cy="3377520"/>
          </a:xfrm>
          <a:prstGeom prst="rect">
            <a:avLst/>
          </a:prstGeom>
          <a:noFill/>
          <a:ln w="5076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9980640" y="3241080"/>
            <a:ext cx="3256920" cy="134892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&gt;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12784320" y="4613760"/>
            <a:ext cx="3175200" cy="116280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 flipH="1" rot="10800000">
            <a:off x="13214520" y="3893400"/>
            <a:ext cx="127764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8"/>
          <p:cNvSpPr/>
          <p:nvPr/>
        </p:nvSpPr>
        <p:spPr>
          <a:xfrm flipH="1" rot="10800000">
            <a:off x="14442480" y="391068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9"/>
          <p:cNvSpPr/>
          <p:nvPr/>
        </p:nvSpPr>
        <p:spPr>
          <a:xfrm flipH="1" rot="10800000">
            <a:off x="11638440" y="6214320"/>
            <a:ext cx="282204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0"/>
          <p:cNvSpPr/>
          <p:nvPr/>
        </p:nvSpPr>
        <p:spPr>
          <a:xfrm>
            <a:off x="13682880" y="3293640"/>
            <a:ext cx="80928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9560160" y="3293640"/>
            <a:ext cx="49500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7" name="CustomShape 12"/>
          <p:cNvSpPr/>
          <p:nvPr/>
        </p:nvSpPr>
        <p:spPr>
          <a:xfrm rot="10800000">
            <a:off x="14435640" y="5766120"/>
            <a:ext cx="79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3"/>
          <p:cNvSpPr/>
          <p:nvPr/>
        </p:nvSpPr>
        <p:spPr>
          <a:xfrm rot="10800000">
            <a:off x="11622960" y="2649960"/>
            <a:ext cx="360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4"/>
          <p:cNvSpPr/>
          <p:nvPr/>
        </p:nvSpPr>
        <p:spPr>
          <a:xfrm>
            <a:off x="10062000" y="1752120"/>
            <a:ext cx="3175200" cy="88344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x =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0" name="CustomShape 15"/>
          <p:cNvSpPr/>
          <p:nvPr/>
        </p:nvSpPr>
        <p:spPr>
          <a:xfrm flipH="1" rot="10800000">
            <a:off x="8805600" y="3916800"/>
            <a:ext cx="127764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6"/>
          <p:cNvSpPr/>
          <p:nvPr/>
        </p:nvSpPr>
        <p:spPr>
          <a:xfrm flipH="1" rot="10800000">
            <a:off x="8788320" y="391068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7"/>
          <p:cNvSpPr/>
          <p:nvPr/>
        </p:nvSpPr>
        <p:spPr>
          <a:xfrm flipH="1">
            <a:off x="8782920" y="6222240"/>
            <a:ext cx="28555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8"/>
          <p:cNvSpPr/>
          <p:nvPr/>
        </p:nvSpPr>
        <p:spPr>
          <a:xfrm rot="10800000">
            <a:off x="8758440" y="5778000"/>
            <a:ext cx="79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9"/>
          <p:cNvSpPr/>
          <p:nvPr/>
        </p:nvSpPr>
        <p:spPr>
          <a:xfrm flipH="1" rot="10800000">
            <a:off x="11650320" y="6283800"/>
            <a:ext cx="165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0"/>
          <p:cNvSpPr/>
          <p:nvPr/>
        </p:nvSpPr>
        <p:spPr>
          <a:xfrm>
            <a:off x="10015560" y="6940800"/>
            <a:ext cx="3175200" cy="883440"/>
          </a:xfrm>
          <a:prstGeom prst="rect">
            <a:avLst/>
          </a:prstGeom>
          <a:noFill/>
          <a:ln w="5076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26" name="CustomShape 21"/>
          <p:cNvSpPr/>
          <p:nvPr/>
        </p:nvSpPr>
        <p:spPr>
          <a:xfrm>
            <a:off x="7083720" y="4602240"/>
            <a:ext cx="3393360" cy="116280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print('Not bigger')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155600" y="1536840"/>
            <a:ext cx="13931280" cy="30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d966"/>
                </a:solidFill>
                <a:latin typeface="Arial"/>
                <a:ea typeface="Arial"/>
              </a:rPr>
              <a:t>More Conditional Structures…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155600" y="745560"/>
            <a:ext cx="575856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023840" y="2933640"/>
            <a:ext cx="5101920" cy="44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'small'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elif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'Medium'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'LARGE'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('All done'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796520" y="2286720"/>
            <a:ext cx="3138840" cy="129996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11552760" y="237636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 rot="10800000">
            <a:off x="10986840" y="293940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6"/>
          <p:cNvSpPr/>
          <p:nvPr/>
        </p:nvSpPr>
        <p:spPr>
          <a:xfrm flipH="1" rot="10800000">
            <a:off x="9427680" y="6894360"/>
            <a:ext cx="5727600" cy="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7"/>
          <p:cNvSpPr/>
          <p:nvPr/>
        </p:nvSpPr>
        <p:spPr>
          <a:xfrm>
            <a:off x="10389240" y="2202480"/>
            <a:ext cx="6944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658360" y="350316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 rot="10800000">
            <a:off x="15140160" y="2955960"/>
            <a:ext cx="32760" cy="39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0"/>
          <p:cNvSpPr/>
          <p:nvPr/>
        </p:nvSpPr>
        <p:spPr>
          <a:xfrm rot="10800000">
            <a:off x="9379440" y="1716840"/>
            <a:ext cx="360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1"/>
          <p:cNvSpPr/>
          <p:nvPr/>
        </p:nvSpPr>
        <p:spPr>
          <a:xfrm flipH="1" rot="10800000">
            <a:off x="9383040" y="6744240"/>
            <a:ext cx="15840" cy="6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2"/>
          <p:cNvSpPr/>
          <p:nvPr/>
        </p:nvSpPr>
        <p:spPr>
          <a:xfrm>
            <a:off x="7807680" y="7377120"/>
            <a:ext cx="3060360" cy="85140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40" name="CustomShape 13"/>
          <p:cNvSpPr/>
          <p:nvPr/>
        </p:nvSpPr>
        <p:spPr>
          <a:xfrm>
            <a:off x="7785360" y="4002120"/>
            <a:ext cx="3138840" cy="129996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11541240" y="409176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 rot="10800000">
            <a:off x="10975680" y="465516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6"/>
          <p:cNvSpPr/>
          <p:nvPr/>
        </p:nvSpPr>
        <p:spPr>
          <a:xfrm>
            <a:off x="10523880" y="3974040"/>
            <a:ext cx="7722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 rot="10800000">
            <a:off x="14653440" y="293940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8"/>
          <p:cNvSpPr/>
          <p:nvPr/>
        </p:nvSpPr>
        <p:spPr>
          <a:xfrm rot="10800000">
            <a:off x="14619960" y="464364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9"/>
          <p:cNvSpPr/>
          <p:nvPr/>
        </p:nvSpPr>
        <p:spPr>
          <a:xfrm rot="10800000">
            <a:off x="9338760" y="3579840"/>
            <a:ext cx="72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0"/>
          <p:cNvSpPr/>
          <p:nvPr/>
        </p:nvSpPr>
        <p:spPr>
          <a:xfrm>
            <a:off x="7818840" y="561672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8" name="CustomShape 21"/>
          <p:cNvSpPr/>
          <p:nvPr/>
        </p:nvSpPr>
        <p:spPr>
          <a:xfrm flipH="1" rot="10800000">
            <a:off x="9384480" y="5296680"/>
            <a:ext cx="360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2"/>
          <p:cNvSpPr/>
          <p:nvPr/>
        </p:nvSpPr>
        <p:spPr>
          <a:xfrm>
            <a:off x="8479080" y="507312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155600" y="745560"/>
            <a:ext cx="575856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1023840" y="2933640"/>
            <a:ext cx="5101920" cy="44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0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print('small')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elif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'Medium'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'LARGE'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7794360" y="2283480"/>
            <a:ext cx="3138840" cy="129996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11550600" y="2373120"/>
            <a:ext cx="3060360" cy="112032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 rot="10800000">
            <a:off x="10985040" y="293616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 flipH="1" rot="10800000">
            <a:off x="9425520" y="6891120"/>
            <a:ext cx="5727600" cy="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7"/>
          <p:cNvSpPr/>
          <p:nvPr/>
        </p:nvSpPr>
        <p:spPr>
          <a:xfrm>
            <a:off x="10387080" y="2199240"/>
            <a:ext cx="6944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7" name="CustomShape 8"/>
          <p:cNvSpPr/>
          <p:nvPr/>
        </p:nvSpPr>
        <p:spPr>
          <a:xfrm>
            <a:off x="8656200" y="349992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CustomShape 9"/>
          <p:cNvSpPr/>
          <p:nvPr/>
        </p:nvSpPr>
        <p:spPr>
          <a:xfrm rot="10800000">
            <a:off x="15138000" y="2952720"/>
            <a:ext cx="32760" cy="39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0"/>
          <p:cNvSpPr/>
          <p:nvPr/>
        </p:nvSpPr>
        <p:spPr>
          <a:xfrm rot="10800000">
            <a:off x="9377280" y="1713600"/>
            <a:ext cx="360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1"/>
          <p:cNvSpPr/>
          <p:nvPr/>
        </p:nvSpPr>
        <p:spPr>
          <a:xfrm flipH="1" rot="10800000">
            <a:off x="9380880" y="6741000"/>
            <a:ext cx="15840" cy="6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2"/>
          <p:cNvSpPr/>
          <p:nvPr/>
        </p:nvSpPr>
        <p:spPr>
          <a:xfrm>
            <a:off x="7805520" y="7373880"/>
            <a:ext cx="3060360" cy="85140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62" name="CustomShape 13"/>
          <p:cNvSpPr/>
          <p:nvPr/>
        </p:nvSpPr>
        <p:spPr>
          <a:xfrm>
            <a:off x="7783200" y="3998880"/>
            <a:ext cx="3138840" cy="1299960"/>
          </a:xfrm>
          <a:prstGeom prst="diamond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63" name="CustomShape 14"/>
          <p:cNvSpPr/>
          <p:nvPr/>
        </p:nvSpPr>
        <p:spPr>
          <a:xfrm>
            <a:off x="11539440" y="408852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4" name="CustomShape 15"/>
          <p:cNvSpPr/>
          <p:nvPr/>
        </p:nvSpPr>
        <p:spPr>
          <a:xfrm rot="10800000">
            <a:off x="10973520" y="465156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6"/>
          <p:cNvSpPr/>
          <p:nvPr/>
        </p:nvSpPr>
        <p:spPr>
          <a:xfrm>
            <a:off x="10521720" y="3970800"/>
            <a:ext cx="7722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6" name="CustomShape 17"/>
          <p:cNvSpPr/>
          <p:nvPr/>
        </p:nvSpPr>
        <p:spPr>
          <a:xfrm rot="10800000">
            <a:off x="14651280" y="293616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8"/>
          <p:cNvSpPr/>
          <p:nvPr/>
        </p:nvSpPr>
        <p:spPr>
          <a:xfrm rot="10800000">
            <a:off x="14617800" y="464040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9"/>
          <p:cNvSpPr/>
          <p:nvPr/>
        </p:nvSpPr>
        <p:spPr>
          <a:xfrm rot="10800000">
            <a:off x="9336600" y="3576240"/>
            <a:ext cx="72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0"/>
          <p:cNvSpPr/>
          <p:nvPr/>
        </p:nvSpPr>
        <p:spPr>
          <a:xfrm>
            <a:off x="7816680" y="561348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0" name="CustomShape 21"/>
          <p:cNvSpPr/>
          <p:nvPr/>
        </p:nvSpPr>
        <p:spPr>
          <a:xfrm flipH="1" rot="10800000">
            <a:off x="9382320" y="5293440"/>
            <a:ext cx="360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2"/>
          <p:cNvSpPr/>
          <p:nvPr/>
        </p:nvSpPr>
        <p:spPr>
          <a:xfrm>
            <a:off x="8476920" y="506988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2" name="CustomShape 23"/>
          <p:cNvSpPr/>
          <p:nvPr/>
        </p:nvSpPr>
        <p:spPr>
          <a:xfrm>
            <a:off x="7602480" y="972720"/>
            <a:ext cx="3466440" cy="69048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x = 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155600" y="745560"/>
            <a:ext cx="575856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023840" y="2933640"/>
            <a:ext cx="5101920" cy="44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'small'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print('Medium')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'LARGE'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7787880" y="2277000"/>
            <a:ext cx="3138840" cy="129996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11544120" y="236664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 rot="10800000">
            <a:off x="10978560" y="292968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6"/>
          <p:cNvSpPr/>
          <p:nvPr/>
        </p:nvSpPr>
        <p:spPr>
          <a:xfrm flipH="1" rot="10800000">
            <a:off x="9419400" y="6884640"/>
            <a:ext cx="5727600" cy="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7"/>
          <p:cNvSpPr/>
          <p:nvPr/>
        </p:nvSpPr>
        <p:spPr>
          <a:xfrm>
            <a:off x="10380960" y="2192760"/>
            <a:ext cx="6944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0" name="CustomShape 8"/>
          <p:cNvSpPr/>
          <p:nvPr/>
        </p:nvSpPr>
        <p:spPr>
          <a:xfrm>
            <a:off x="8650080" y="349344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1" name="CustomShape 9"/>
          <p:cNvSpPr/>
          <p:nvPr/>
        </p:nvSpPr>
        <p:spPr>
          <a:xfrm rot="10800000">
            <a:off x="15131880" y="2945880"/>
            <a:ext cx="32760" cy="39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0"/>
          <p:cNvSpPr/>
          <p:nvPr/>
        </p:nvSpPr>
        <p:spPr>
          <a:xfrm rot="10800000">
            <a:off x="9371160" y="1707120"/>
            <a:ext cx="360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1"/>
          <p:cNvSpPr/>
          <p:nvPr/>
        </p:nvSpPr>
        <p:spPr>
          <a:xfrm flipH="1" rot="10800000">
            <a:off x="9374760" y="6734520"/>
            <a:ext cx="15840" cy="6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2"/>
          <p:cNvSpPr/>
          <p:nvPr/>
        </p:nvSpPr>
        <p:spPr>
          <a:xfrm>
            <a:off x="7799400" y="7367400"/>
            <a:ext cx="3060360" cy="85140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85" name="CustomShape 13"/>
          <p:cNvSpPr/>
          <p:nvPr/>
        </p:nvSpPr>
        <p:spPr>
          <a:xfrm>
            <a:off x="7776720" y="3992400"/>
            <a:ext cx="3138840" cy="129996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86" name="CustomShape 14"/>
          <p:cNvSpPr/>
          <p:nvPr/>
        </p:nvSpPr>
        <p:spPr>
          <a:xfrm>
            <a:off x="11532960" y="4082040"/>
            <a:ext cx="3060360" cy="112032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7" name="CustomShape 15"/>
          <p:cNvSpPr/>
          <p:nvPr/>
        </p:nvSpPr>
        <p:spPr>
          <a:xfrm rot="10800000">
            <a:off x="10967400" y="464508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6"/>
          <p:cNvSpPr/>
          <p:nvPr/>
        </p:nvSpPr>
        <p:spPr>
          <a:xfrm>
            <a:off x="10515600" y="3964320"/>
            <a:ext cx="7722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CustomShape 17"/>
          <p:cNvSpPr/>
          <p:nvPr/>
        </p:nvSpPr>
        <p:spPr>
          <a:xfrm rot="10800000">
            <a:off x="14645160" y="292968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8"/>
          <p:cNvSpPr/>
          <p:nvPr/>
        </p:nvSpPr>
        <p:spPr>
          <a:xfrm rot="10800000">
            <a:off x="14611320" y="463392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9"/>
          <p:cNvSpPr/>
          <p:nvPr/>
        </p:nvSpPr>
        <p:spPr>
          <a:xfrm rot="10800000">
            <a:off x="9330480" y="3569760"/>
            <a:ext cx="72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0"/>
          <p:cNvSpPr/>
          <p:nvPr/>
        </p:nvSpPr>
        <p:spPr>
          <a:xfrm>
            <a:off x="7810560" y="560700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3" name="CustomShape 21"/>
          <p:cNvSpPr/>
          <p:nvPr/>
        </p:nvSpPr>
        <p:spPr>
          <a:xfrm flipH="1" rot="10800000">
            <a:off x="9375840" y="5286960"/>
            <a:ext cx="360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2"/>
          <p:cNvSpPr/>
          <p:nvPr/>
        </p:nvSpPr>
        <p:spPr>
          <a:xfrm>
            <a:off x="8470440" y="506304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CustomShape 23"/>
          <p:cNvSpPr/>
          <p:nvPr/>
        </p:nvSpPr>
        <p:spPr>
          <a:xfrm>
            <a:off x="7596360" y="966240"/>
            <a:ext cx="3466440" cy="69048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x = 5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155600" y="745560"/>
            <a:ext cx="575856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033200" y="2935800"/>
            <a:ext cx="5101920" cy="44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20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'small'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'Medium'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print('LARGE')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print('All done'</a:t>
            </a:r>
            <a:r>
              <a:rPr b="1" lang="en-US" sz="3000" spc="-1" strike="noStrike">
                <a:solidFill>
                  <a:srgbClr val="ffc0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7777080" y="2266920"/>
            <a:ext cx="3138840" cy="129996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2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11533320" y="235692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print('small')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 rot="10800000">
            <a:off x="10967400" y="291996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6"/>
          <p:cNvSpPr/>
          <p:nvPr/>
        </p:nvSpPr>
        <p:spPr>
          <a:xfrm flipH="1" rot="10800000">
            <a:off x="9408240" y="6874920"/>
            <a:ext cx="5727600" cy="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"/>
          <p:cNvSpPr/>
          <p:nvPr/>
        </p:nvSpPr>
        <p:spPr>
          <a:xfrm>
            <a:off x="10369800" y="2183040"/>
            <a:ext cx="6944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3" name="CustomShape 8"/>
          <p:cNvSpPr/>
          <p:nvPr/>
        </p:nvSpPr>
        <p:spPr>
          <a:xfrm>
            <a:off x="8638920" y="348372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4" name="CustomShape 9"/>
          <p:cNvSpPr/>
          <p:nvPr/>
        </p:nvSpPr>
        <p:spPr>
          <a:xfrm rot="10800000">
            <a:off x="15120720" y="2936160"/>
            <a:ext cx="32760" cy="395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0"/>
          <p:cNvSpPr/>
          <p:nvPr/>
        </p:nvSpPr>
        <p:spPr>
          <a:xfrm rot="10800000">
            <a:off x="9360000" y="1697400"/>
            <a:ext cx="3600" cy="6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1"/>
          <p:cNvSpPr/>
          <p:nvPr/>
        </p:nvSpPr>
        <p:spPr>
          <a:xfrm flipH="1" rot="10800000">
            <a:off x="9363600" y="6724800"/>
            <a:ext cx="15840" cy="65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2"/>
          <p:cNvSpPr/>
          <p:nvPr/>
        </p:nvSpPr>
        <p:spPr>
          <a:xfrm>
            <a:off x="7788240" y="7357680"/>
            <a:ext cx="3060360" cy="85140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  <a:ea typeface="Arial"/>
              </a:rPr>
              <a:t>print('All Done')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08" name="CustomShape 13"/>
          <p:cNvSpPr/>
          <p:nvPr/>
        </p:nvSpPr>
        <p:spPr>
          <a:xfrm>
            <a:off x="7765560" y="3982680"/>
            <a:ext cx="3138840" cy="1299960"/>
          </a:xfrm>
          <a:prstGeom prst="diamond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x &lt; 10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11521800" y="4072320"/>
            <a:ext cx="3060360" cy="112032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print('Medium')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0" name="CustomShape 15"/>
          <p:cNvSpPr/>
          <p:nvPr/>
        </p:nvSpPr>
        <p:spPr>
          <a:xfrm rot="10800000">
            <a:off x="10956240" y="463536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6"/>
          <p:cNvSpPr/>
          <p:nvPr/>
        </p:nvSpPr>
        <p:spPr>
          <a:xfrm>
            <a:off x="10504440" y="3954600"/>
            <a:ext cx="7722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17"/>
          <p:cNvSpPr/>
          <p:nvPr/>
        </p:nvSpPr>
        <p:spPr>
          <a:xfrm rot="10800000">
            <a:off x="14634000" y="291996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8"/>
          <p:cNvSpPr/>
          <p:nvPr/>
        </p:nvSpPr>
        <p:spPr>
          <a:xfrm rot="10800000">
            <a:off x="14600520" y="4624200"/>
            <a:ext cx="52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9"/>
          <p:cNvSpPr/>
          <p:nvPr/>
        </p:nvSpPr>
        <p:spPr>
          <a:xfrm rot="10800000">
            <a:off x="9319320" y="3560040"/>
            <a:ext cx="72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0"/>
          <p:cNvSpPr/>
          <p:nvPr/>
        </p:nvSpPr>
        <p:spPr>
          <a:xfrm>
            <a:off x="7799400" y="5597280"/>
            <a:ext cx="3060360" cy="1120320"/>
          </a:xfrm>
          <a:prstGeom prst="rect">
            <a:avLst/>
          </a:prstGeom>
          <a:noFill/>
          <a:ln w="507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print('LARGE')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6" name="CustomShape 21"/>
          <p:cNvSpPr/>
          <p:nvPr/>
        </p:nvSpPr>
        <p:spPr>
          <a:xfrm flipH="1" rot="10800000">
            <a:off x="9364680" y="5277240"/>
            <a:ext cx="360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c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2"/>
          <p:cNvSpPr/>
          <p:nvPr/>
        </p:nvSpPr>
        <p:spPr>
          <a:xfrm>
            <a:off x="8459640" y="5053320"/>
            <a:ext cx="4770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8" name="CustomShape 23"/>
          <p:cNvSpPr/>
          <p:nvPr/>
        </p:nvSpPr>
        <p:spPr>
          <a:xfrm>
            <a:off x="7585200" y="956520"/>
            <a:ext cx="3466440" cy="690480"/>
          </a:xfrm>
          <a:prstGeom prst="rect">
            <a:avLst/>
          </a:prstGeom>
          <a:noFill/>
          <a:ln w="507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x = 20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060560" y="745560"/>
            <a:ext cx="59338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243440" y="3121920"/>
            <a:ext cx="5311080" cy="41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# No Else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x = 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print('Small')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7f00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print('Medium')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print('All done')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8707320" y="1563840"/>
            <a:ext cx="6437160" cy="61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print('Small')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10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print('Medium')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20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print('Big')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40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print('Large')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&lt; 100: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print('Huge')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print('Ginormous')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854680" y="768240"/>
            <a:ext cx="9587880" cy="13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Conditional Steps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3683960" y="3562200"/>
            <a:ext cx="1580400" cy="21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Output: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Smaller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Finis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799400" y="2873520"/>
            <a:ext cx="4534560" cy="49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Program: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 = 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 &lt; 10: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'Smaller'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if</a:t>
            </a: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x &gt; 20: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'Bigger'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</a:t>
            </a:r>
            <a:r>
              <a:rPr b="0" lang="en-US" sz="2800" spc="-1" strike="noStrike">
                <a:solidFill>
                  <a:srgbClr val="00ff00"/>
                </a:solidFill>
                <a:latin typeface="Courier New"/>
                <a:ea typeface="Courier New"/>
              </a:rPr>
              <a:t>'Finis'</a:t>
            </a:r>
            <a:r>
              <a:rPr b="0" lang="en-US" sz="28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244520" y="977760"/>
            <a:ext cx="2742480" cy="596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= 5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 rot="10800000">
            <a:off x="2597760" y="1561320"/>
            <a:ext cx="1368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 flipH="1">
            <a:off x="12333960" y="4948200"/>
            <a:ext cx="1205640" cy="41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>
            <a:off x="1181160" y="2120760"/>
            <a:ext cx="2869560" cy="1269360"/>
          </a:xfrm>
          <a:prstGeom prst="diamond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&lt; 10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 rot="10800000">
            <a:off x="2597760" y="3339360"/>
            <a:ext cx="18360" cy="160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3327480" y="3352680"/>
            <a:ext cx="2920320" cy="74844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print('Smaller')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0" name="CustomShape 10"/>
          <p:cNvSpPr/>
          <p:nvPr/>
        </p:nvSpPr>
        <p:spPr>
          <a:xfrm rot="10800000">
            <a:off x="4039200" y="2749680"/>
            <a:ext cx="77724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1"/>
          <p:cNvSpPr/>
          <p:nvPr/>
        </p:nvSpPr>
        <p:spPr>
          <a:xfrm flipH="1" rot="10800000">
            <a:off x="4783320" y="2750400"/>
            <a:ext cx="15120" cy="64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2"/>
          <p:cNvSpPr/>
          <p:nvPr/>
        </p:nvSpPr>
        <p:spPr>
          <a:xfrm flipH="1">
            <a:off x="4782240" y="4087800"/>
            <a:ext cx="15120" cy="31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3"/>
          <p:cNvSpPr/>
          <p:nvPr/>
        </p:nvSpPr>
        <p:spPr>
          <a:xfrm>
            <a:off x="2649600" y="4419720"/>
            <a:ext cx="21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4"/>
          <p:cNvSpPr/>
          <p:nvPr/>
        </p:nvSpPr>
        <p:spPr>
          <a:xfrm>
            <a:off x="1181160" y="4863960"/>
            <a:ext cx="2869560" cy="1269360"/>
          </a:xfrm>
          <a:prstGeom prst="diamond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&gt; 20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 rot="10800000">
            <a:off x="2597760" y="6082560"/>
            <a:ext cx="18360" cy="160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6"/>
          <p:cNvSpPr/>
          <p:nvPr/>
        </p:nvSpPr>
        <p:spPr>
          <a:xfrm>
            <a:off x="3327480" y="6095880"/>
            <a:ext cx="2920320" cy="74844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print('Bigger')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 rot="10800000">
            <a:off x="4039200" y="5493600"/>
            <a:ext cx="77724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8"/>
          <p:cNvSpPr/>
          <p:nvPr/>
        </p:nvSpPr>
        <p:spPr>
          <a:xfrm flipH="1" rot="10800000">
            <a:off x="4783320" y="5493600"/>
            <a:ext cx="15120" cy="64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9"/>
          <p:cNvSpPr/>
          <p:nvPr/>
        </p:nvSpPr>
        <p:spPr>
          <a:xfrm flipH="1">
            <a:off x="4782240" y="6831000"/>
            <a:ext cx="15120" cy="31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0"/>
          <p:cNvSpPr/>
          <p:nvPr/>
        </p:nvSpPr>
        <p:spPr>
          <a:xfrm>
            <a:off x="2649600" y="7162920"/>
            <a:ext cx="21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1"/>
          <p:cNvSpPr/>
          <p:nvPr/>
        </p:nvSpPr>
        <p:spPr>
          <a:xfrm flipH="1">
            <a:off x="11430720" y="5508720"/>
            <a:ext cx="2108520" cy="165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ff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2"/>
          <p:cNvSpPr/>
          <p:nvPr/>
        </p:nvSpPr>
        <p:spPr>
          <a:xfrm>
            <a:off x="1244520" y="7658280"/>
            <a:ext cx="2742480" cy="59616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print('Finis')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3" name="CustomShape 23"/>
          <p:cNvSpPr/>
          <p:nvPr/>
        </p:nvSpPr>
        <p:spPr>
          <a:xfrm>
            <a:off x="4414680" y="2108160"/>
            <a:ext cx="724680" cy="62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4" name="CustomShape 24"/>
          <p:cNvSpPr/>
          <p:nvPr/>
        </p:nvSpPr>
        <p:spPr>
          <a:xfrm>
            <a:off x="5747760" y="278496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5"/>
          <p:cNvSpPr/>
          <p:nvPr/>
        </p:nvSpPr>
        <p:spPr>
          <a:xfrm>
            <a:off x="1549440" y="6097680"/>
            <a:ext cx="724680" cy="52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6" name="CustomShape 26"/>
          <p:cNvSpPr/>
          <p:nvPr/>
        </p:nvSpPr>
        <p:spPr>
          <a:xfrm>
            <a:off x="4436280" y="4765680"/>
            <a:ext cx="724680" cy="62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7" name="CustomShape 27"/>
          <p:cNvSpPr/>
          <p:nvPr/>
        </p:nvSpPr>
        <p:spPr>
          <a:xfrm>
            <a:off x="1590480" y="3394080"/>
            <a:ext cx="724680" cy="70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1155600" y="745560"/>
            <a:ext cx="1321056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Multi-way Puzzles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8677080" y="3640320"/>
            <a:ext cx="6409800" cy="40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print('Below 2')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elif x &lt; 20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print('Below 20')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elif x &lt; 10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print('Below 10')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print('Something else')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1405080" y="4496040"/>
            <a:ext cx="6554160" cy="32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if x &lt; 2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print('Below 2')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elif x &gt;= 2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print('Two or more')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else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print('Something else'</a:t>
            </a:r>
            <a:r>
              <a:rPr b="1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925200" y="2981880"/>
            <a:ext cx="6428880" cy="9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Which will never print regardless of the value for x?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3069360" y="914400"/>
            <a:ext cx="11103840" cy="775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6000" spc="-1" strike="noStrike">
                <a:latin typeface="Arial"/>
              </a:rPr>
              <a:t>if x &lt; 2 :</a:t>
            </a:r>
            <a:endParaRPr b="0" lang="en-US" sz="6000" spc="-1" strike="noStrike">
              <a:latin typeface="Arial"/>
            </a:endParaRPr>
          </a:p>
          <a:p>
            <a:r>
              <a:rPr b="0" lang="en-US" sz="6000" spc="-1" strike="noStrike">
                <a:latin typeface="Arial"/>
              </a:rPr>
              <a:t>    </a:t>
            </a:r>
            <a:r>
              <a:rPr b="0" lang="en-US" sz="6000" spc="-1" strike="noStrike">
                <a:latin typeface="Arial"/>
              </a:rPr>
              <a:t>print('Below 2')</a:t>
            </a:r>
            <a:endParaRPr b="0" lang="en-US" sz="6000" spc="-1" strike="noStrike">
              <a:latin typeface="Arial"/>
            </a:endParaRPr>
          </a:p>
          <a:p>
            <a:r>
              <a:rPr b="0" lang="en-US" sz="6000" spc="-1" strike="noStrike">
                <a:latin typeface="Arial"/>
              </a:rPr>
              <a:t>elif x &lt; 20 :</a:t>
            </a:r>
            <a:endParaRPr b="0" lang="en-US" sz="6000" spc="-1" strike="noStrike">
              <a:latin typeface="Arial"/>
            </a:endParaRPr>
          </a:p>
          <a:p>
            <a:r>
              <a:rPr b="0" lang="en-US" sz="6000" spc="-1" strike="noStrike">
                <a:latin typeface="Arial"/>
              </a:rPr>
              <a:t>    </a:t>
            </a:r>
            <a:r>
              <a:rPr b="0" lang="en-US" sz="6000" spc="-1" strike="noStrike">
                <a:latin typeface="Arial"/>
              </a:rPr>
              <a:t>print('Below 20')</a:t>
            </a:r>
            <a:endParaRPr b="0" lang="en-US" sz="6000" spc="-1" strike="noStrike">
              <a:latin typeface="Arial"/>
            </a:endParaRPr>
          </a:p>
          <a:p>
            <a:r>
              <a:rPr b="0" lang="en-US" sz="6000" spc="-1" strike="noStrike">
                <a:latin typeface="Arial"/>
              </a:rPr>
              <a:t>elif x &lt; 10 : </a:t>
            </a:r>
            <a:endParaRPr b="0" lang="en-US" sz="6000" spc="-1" strike="noStrike">
              <a:latin typeface="Arial"/>
            </a:endParaRPr>
          </a:p>
          <a:p>
            <a:r>
              <a:rPr b="0" lang="en-US" sz="6000" spc="-1" strike="noStrike">
                <a:latin typeface="Arial"/>
              </a:rPr>
              <a:t>    </a:t>
            </a:r>
            <a:r>
              <a:rPr b="0" lang="en-US" sz="6000" spc="-1" strike="noStrike">
                <a:latin typeface="Arial"/>
              </a:rPr>
              <a:t>print('Below 10')</a:t>
            </a:r>
            <a:endParaRPr b="0" lang="en-US" sz="6000" spc="-1" strike="noStrike">
              <a:latin typeface="Arial"/>
            </a:endParaRPr>
          </a:p>
          <a:p>
            <a:r>
              <a:rPr b="0" lang="en-US" sz="6000" spc="-1" strike="noStrike">
                <a:latin typeface="Arial"/>
              </a:rPr>
              <a:t>else :</a:t>
            </a:r>
            <a:endParaRPr b="0" lang="en-US" sz="6000" spc="-1" strike="noStrike">
              <a:latin typeface="Arial"/>
            </a:endParaRPr>
          </a:p>
          <a:p>
            <a:r>
              <a:rPr b="0" lang="en-US" sz="6000" spc="-1" strike="noStrike">
                <a:latin typeface="Arial"/>
              </a:rPr>
              <a:t>    </a:t>
            </a:r>
            <a:r>
              <a:rPr b="0" lang="en-US" sz="6000" spc="-1" strike="noStrike">
                <a:latin typeface="Arial"/>
              </a:rPr>
              <a:t>print('Something else')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1920240" y="1097280"/>
            <a:ext cx="11338560" cy="67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600" spc="-1" strike="noStrike">
                <a:latin typeface="Arial"/>
              </a:rPr>
              <a:t>x = int(input('enter x: '))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if x &lt; 2: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    </a:t>
            </a:r>
            <a:r>
              <a:rPr b="0" lang="en-US" sz="3600" spc="-1" strike="noStrike">
                <a:latin typeface="Arial"/>
              </a:rPr>
              <a:t>print('Below 2')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elif x &gt;= 20: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    </a:t>
            </a:r>
            <a:r>
              <a:rPr b="0" lang="en-US" sz="3600" spc="-1" strike="noStrike">
                <a:latin typeface="Arial"/>
              </a:rPr>
              <a:t>print('Below 20')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elif x &lt; 10: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    </a:t>
            </a:r>
            <a:r>
              <a:rPr b="0" lang="en-US" sz="3600" spc="-1" strike="noStrike">
                <a:latin typeface="Arial"/>
              </a:rPr>
              <a:t>print('Below 10')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else: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latin typeface="Arial"/>
              </a:rPr>
              <a:t>    </a:t>
            </a:r>
            <a:r>
              <a:rPr b="0" lang="en-US" sz="3600" spc="-1" strike="noStrike">
                <a:latin typeface="Arial"/>
              </a:rPr>
              <a:t>print('Something else')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155600" y="745560"/>
            <a:ext cx="13931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The try / except Structure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155600" y="2603520"/>
            <a:ext cx="13931280" cy="45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532800">
              <a:lnSpc>
                <a:spcPct val="100000"/>
              </a:lnSpc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You surround a dangerous section of code with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endParaRPr b="0" lang="en-US" sz="3600" spc="-1" strike="noStrike">
              <a:latin typeface="Arial"/>
            </a:endParaRPr>
          </a:p>
          <a:p>
            <a:pPr marL="749160" indent="-532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If the code in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works - the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is skipped</a:t>
            </a:r>
            <a:endParaRPr b="0" lang="en-US" sz="3600" spc="-1" strike="noStrike">
              <a:latin typeface="Arial"/>
            </a:endParaRPr>
          </a:p>
          <a:p>
            <a:pPr marL="749160" indent="-53280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If the code in the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fails - it jumps to the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section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2468880" y="4147560"/>
            <a:ext cx="51580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$ cat notry.py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'Hello 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print('First', istr)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'123'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print('Second', istr)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8039520" y="1046160"/>
            <a:ext cx="7659360" cy="32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$ python3 notry.py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Traceback (most recent call last):  File "notry.py", line 2, in &lt;module&gt;    istr = int(astr)ValueError: invalid literal for int() with base 10: 'Hello Bob'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0837800" y="4272120"/>
            <a:ext cx="1854720" cy="11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e06666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"/>
          <p:cNvSpPr/>
          <p:nvPr/>
        </p:nvSpPr>
        <p:spPr>
          <a:xfrm>
            <a:off x="12693600" y="4822920"/>
            <a:ext cx="1904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All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Done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468880" y="4092120"/>
            <a:ext cx="5158080" cy="38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$ cat notry.py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'Hello 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print('First', istr)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'123'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print('Second', istr)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8039520" y="1046160"/>
            <a:ext cx="7659360" cy="32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$ python3 notry.py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Traceback (most recent call last):  File "notry.py", line 2, in &lt;module&gt;    istr = int(astr)ValueError: invalid literal for int() with base 10: 'Hello Bob'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10837800" y="4272120"/>
            <a:ext cx="1854720" cy="11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e06666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4"/>
          <p:cNvSpPr/>
          <p:nvPr/>
        </p:nvSpPr>
        <p:spPr>
          <a:xfrm>
            <a:off x="12693600" y="4822920"/>
            <a:ext cx="1904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All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Done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 rot="10800000">
            <a:off x="1127880" y="5574240"/>
            <a:ext cx="121680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e06666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6"/>
          <p:cNvSpPr/>
          <p:nvPr/>
        </p:nvSpPr>
        <p:spPr>
          <a:xfrm>
            <a:off x="174600" y="3120840"/>
            <a:ext cx="1904400" cy="218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06666"/>
                </a:solidFill>
                <a:latin typeface="Arial"/>
                <a:ea typeface="Arial"/>
              </a:rPr>
              <a:t>The program stops here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0" name="CustomShape 7"/>
          <p:cNvSpPr/>
          <p:nvPr/>
        </p:nvSpPr>
        <p:spPr>
          <a:xfrm>
            <a:off x="2344680" y="5934600"/>
            <a:ext cx="4818960" cy="202752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6095880" y="1386000"/>
            <a:ext cx="3453840" cy="6489000"/>
          </a:xfrm>
          <a:prstGeom prst="rect">
            <a:avLst/>
          </a:pr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793960" y="1665720"/>
            <a:ext cx="2183760" cy="21837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6730920" y="2237040"/>
            <a:ext cx="2133000" cy="19803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Central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Processing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Unit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6730920" y="5272200"/>
            <a:ext cx="2171160" cy="213300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Main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2793960" y="5247000"/>
            <a:ext cx="2183760" cy="21837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Output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6" name="CustomShape 6"/>
          <p:cNvSpPr/>
          <p:nvPr/>
        </p:nvSpPr>
        <p:spPr>
          <a:xfrm>
            <a:off x="11264760" y="3443400"/>
            <a:ext cx="2183760" cy="21837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Secondary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7" name="CustomShape 7"/>
          <p:cNvSpPr/>
          <p:nvPr/>
        </p:nvSpPr>
        <p:spPr>
          <a:xfrm flipH="1">
            <a:off x="4992120" y="2792520"/>
            <a:ext cx="10580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8"/>
          <p:cNvSpPr/>
          <p:nvPr/>
        </p:nvSpPr>
        <p:spPr>
          <a:xfrm rot="10800000">
            <a:off x="7391160" y="4247640"/>
            <a:ext cx="360" cy="9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9"/>
          <p:cNvSpPr/>
          <p:nvPr/>
        </p:nvSpPr>
        <p:spPr>
          <a:xfrm>
            <a:off x="8345520" y="4264200"/>
            <a:ext cx="360" cy="9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0"/>
          <p:cNvSpPr/>
          <p:nvPr/>
        </p:nvSpPr>
        <p:spPr>
          <a:xfrm flipH="1" rot="10800000">
            <a:off x="5024520" y="6289200"/>
            <a:ext cx="98820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1"/>
          <p:cNvSpPr/>
          <p:nvPr/>
        </p:nvSpPr>
        <p:spPr>
          <a:xfrm flipH="1">
            <a:off x="9654480" y="3886560"/>
            <a:ext cx="156132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2"/>
          <p:cNvSpPr/>
          <p:nvPr/>
        </p:nvSpPr>
        <p:spPr>
          <a:xfrm>
            <a:off x="9620280" y="4891320"/>
            <a:ext cx="1578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3"/>
          <p:cNvSpPr/>
          <p:nvPr/>
        </p:nvSpPr>
        <p:spPr>
          <a:xfrm>
            <a:off x="12438000" y="1036800"/>
            <a:ext cx="2052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Generic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Computer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454" name="Group 14"/>
          <p:cNvGrpSpPr/>
          <p:nvPr/>
        </p:nvGrpSpPr>
        <p:grpSpPr>
          <a:xfrm>
            <a:off x="8556480" y="3745080"/>
            <a:ext cx="813600" cy="1299600"/>
            <a:chOff x="8556480" y="3745080"/>
            <a:chExt cx="813600" cy="1299600"/>
          </a:xfrm>
        </p:grpSpPr>
        <p:pic>
          <p:nvPicPr>
            <p:cNvPr id="455" name="Shape 628" descr=""/>
            <p:cNvPicPr/>
            <p:nvPr/>
          </p:nvPicPr>
          <p:blipFill>
            <a:blip r:embed="rId1"/>
            <a:stretch/>
          </p:blipFill>
          <p:spPr>
            <a:xfrm>
              <a:off x="8912880" y="4394520"/>
              <a:ext cx="457200" cy="650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6" name="CustomShape 15"/>
            <p:cNvSpPr/>
            <p:nvPr/>
          </p:nvSpPr>
          <p:spPr>
            <a:xfrm>
              <a:off x="8556480" y="3745080"/>
              <a:ext cx="428760" cy="70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6095880" y="1386000"/>
            <a:ext cx="3453840" cy="6489000"/>
          </a:xfrm>
          <a:prstGeom prst="rect">
            <a:avLst/>
          </a:pr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ff00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ffff"/>
                </a:solidFill>
                <a:latin typeface="Arial"/>
                <a:ea typeface="Arial"/>
              </a:rPr>
              <a:t>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2793960" y="1665720"/>
            <a:ext cx="2183760" cy="21837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6730920" y="2237040"/>
            <a:ext cx="2133000" cy="19803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Central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Processing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Unit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6730920" y="5272200"/>
            <a:ext cx="2171160" cy="213300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Main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2793960" y="5247000"/>
            <a:ext cx="2183760" cy="21837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Output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2" name="CustomShape 6"/>
          <p:cNvSpPr/>
          <p:nvPr/>
        </p:nvSpPr>
        <p:spPr>
          <a:xfrm>
            <a:off x="11264760" y="3443400"/>
            <a:ext cx="2183760" cy="218376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Secondary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Memory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3" name="CustomShape 7"/>
          <p:cNvSpPr/>
          <p:nvPr/>
        </p:nvSpPr>
        <p:spPr>
          <a:xfrm flipH="1">
            <a:off x="4992120" y="2792520"/>
            <a:ext cx="10580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8"/>
          <p:cNvSpPr/>
          <p:nvPr/>
        </p:nvSpPr>
        <p:spPr>
          <a:xfrm rot="10800000">
            <a:off x="7391160" y="4247640"/>
            <a:ext cx="360" cy="9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9"/>
          <p:cNvSpPr/>
          <p:nvPr/>
        </p:nvSpPr>
        <p:spPr>
          <a:xfrm>
            <a:off x="8345520" y="4264200"/>
            <a:ext cx="360" cy="9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0"/>
          <p:cNvSpPr/>
          <p:nvPr/>
        </p:nvSpPr>
        <p:spPr>
          <a:xfrm flipH="1" rot="10800000">
            <a:off x="5024520" y="6289200"/>
            <a:ext cx="98820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1"/>
          <p:cNvSpPr/>
          <p:nvPr/>
        </p:nvSpPr>
        <p:spPr>
          <a:xfrm flipH="1">
            <a:off x="9654480" y="3886560"/>
            <a:ext cx="156132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2"/>
          <p:cNvSpPr/>
          <p:nvPr/>
        </p:nvSpPr>
        <p:spPr>
          <a:xfrm>
            <a:off x="9620280" y="4891320"/>
            <a:ext cx="1578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889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3"/>
          <p:cNvSpPr/>
          <p:nvPr/>
        </p:nvSpPr>
        <p:spPr>
          <a:xfrm>
            <a:off x="12438000" y="1036800"/>
            <a:ext cx="2052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Generic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Computer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470" name="Group 14"/>
          <p:cNvGrpSpPr/>
          <p:nvPr/>
        </p:nvGrpSpPr>
        <p:grpSpPr>
          <a:xfrm>
            <a:off x="8556480" y="3745080"/>
            <a:ext cx="813600" cy="1299600"/>
            <a:chOff x="8556480" y="3745080"/>
            <a:chExt cx="813600" cy="1299600"/>
          </a:xfrm>
        </p:grpSpPr>
        <p:pic>
          <p:nvPicPr>
            <p:cNvPr id="471" name="Shape 628" descr=""/>
            <p:cNvPicPr/>
            <p:nvPr/>
          </p:nvPicPr>
          <p:blipFill>
            <a:blip r:embed="rId1"/>
            <a:stretch/>
          </p:blipFill>
          <p:spPr>
            <a:xfrm>
              <a:off x="8912880" y="4394520"/>
              <a:ext cx="457200" cy="650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2" name="CustomShape 15"/>
            <p:cNvSpPr/>
            <p:nvPr/>
          </p:nvSpPr>
          <p:spPr>
            <a:xfrm>
              <a:off x="8556480" y="3745080"/>
              <a:ext cx="428760" cy="70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lt1"/>
              </a:solidFill>
              <a:miter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3" name="CustomShape 16"/>
          <p:cNvSpPr/>
          <p:nvPr/>
        </p:nvSpPr>
        <p:spPr>
          <a:xfrm>
            <a:off x="8775360" y="4303080"/>
            <a:ext cx="687240" cy="87948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2882880" y="1130400"/>
            <a:ext cx="5203800" cy="71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'Hello 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try: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-1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print('First', istr)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'123'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try: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istr = -1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print('Second', istr)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9926640" y="3460680"/>
            <a:ext cx="5203800" cy="1688400"/>
          </a:xfrm>
          <a:prstGeom prst="rect">
            <a:avLst/>
          </a:prstGeom>
          <a:noFill/>
          <a:ln w="1260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 python tryexcept.py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First -1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Second 123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8836200" y="1130400"/>
            <a:ext cx="589212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Arial"/>
                <a:ea typeface="Arial"/>
              </a:rPr>
              <a:t>When the first conversion fails - it just drops into the except: clause and the program continues.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 flipH="1">
            <a:off x="1468440" y="2565360"/>
            <a:ext cx="12405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5"/>
          <p:cNvSpPr/>
          <p:nvPr/>
        </p:nvSpPr>
        <p:spPr>
          <a:xfrm>
            <a:off x="9582480" y="6787440"/>
            <a:ext cx="5892120" cy="14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Arial"/>
                <a:ea typeface="Arial"/>
              </a:rPr>
              <a:t>When the second conversion succeeds - it just skips the except: clause and the program continues.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6301800" y="3443040"/>
            <a:ext cx="9025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7"/>
          <p:cNvSpPr/>
          <p:nvPr/>
        </p:nvSpPr>
        <p:spPr>
          <a:xfrm flipH="1">
            <a:off x="1389240" y="6179760"/>
            <a:ext cx="124056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8"/>
          <p:cNvSpPr/>
          <p:nvPr/>
        </p:nvSpPr>
        <p:spPr>
          <a:xfrm flipH="1" rot="10800000">
            <a:off x="7866360" y="7988400"/>
            <a:ext cx="96912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155600" y="745560"/>
            <a:ext cx="598320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ff00"/>
                </a:solidFill>
                <a:latin typeface="Arial"/>
                <a:ea typeface="Arial"/>
              </a:rPr>
              <a:t>try / except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581960" y="952560"/>
            <a:ext cx="3466440" cy="8373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astr = 'Bob'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 rot="10800000">
            <a:off x="11691000" y="2797200"/>
            <a:ext cx="241704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4"/>
          <p:cNvSpPr/>
          <p:nvPr/>
        </p:nvSpPr>
        <p:spPr>
          <a:xfrm>
            <a:off x="1328040" y="2840400"/>
            <a:ext cx="517032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astr = 'Bob'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try: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7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print('Hello')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istr = int(astr)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print('There')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except: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istr = -1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print('Done', istr)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8229600" y="2387520"/>
            <a:ext cx="3466440" cy="8373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print('Hello')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7" name="CustomShape 6"/>
          <p:cNvSpPr/>
          <p:nvPr/>
        </p:nvSpPr>
        <p:spPr>
          <a:xfrm>
            <a:off x="8229600" y="5079960"/>
            <a:ext cx="3466440" cy="8373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print('There')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8" name="CustomShape 7"/>
          <p:cNvSpPr/>
          <p:nvPr/>
        </p:nvSpPr>
        <p:spPr>
          <a:xfrm>
            <a:off x="8229600" y="3772080"/>
            <a:ext cx="3466440" cy="8373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istr = int(astr)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9" name="CustomShape 8"/>
          <p:cNvSpPr/>
          <p:nvPr/>
        </p:nvSpPr>
        <p:spPr>
          <a:xfrm>
            <a:off x="8153280" y="7442280"/>
            <a:ext cx="3466440" cy="837360"/>
          </a:xfrm>
          <a:prstGeom prst="rect">
            <a:avLst/>
          </a:prstGeom>
          <a:noFill/>
          <a:ln w="5076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print('Done', istr)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0" name="CustomShape 9"/>
          <p:cNvSpPr/>
          <p:nvPr/>
        </p:nvSpPr>
        <p:spPr>
          <a:xfrm rot="10800000">
            <a:off x="9947880" y="3228120"/>
            <a:ext cx="18360" cy="54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0"/>
          <p:cNvSpPr/>
          <p:nvPr/>
        </p:nvSpPr>
        <p:spPr>
          <a:xfrm flipH="1" rot="10800000">
            <a:off x="9947160" y="4618800"/>
            <a:ext cx="2160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1"/>
          <p:cNvSpPr/>
          <p:nvPr/>
        </p:nvSpPr>
        <p:spPr>
          <a:xfrm>
            <a:off x="12369960" y="6324480"/>
            <a:ext cx="3466440" cy="837360"/>
          </a:xfrm>
          <a:prstGeom prst="rect">
            <a:avLst/>
          </a:prstGeom>
          <a:noFill/>
          <a:ln w="50760">
            <a:solidFill>
              <a:srgbClr val="ff99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istr = -1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3" name="CustomShape 12"/>
          <p:cNvSpPr/>
          <p:nvPr/>
        </p:nvSpPr>
        <p:spPr>
          <a:xfrm flipH="1" rot="10800000">
            <a:off x="9942840" y="5941080"/>
            <a:ext cx="3960" cy="154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3"/>
          <p:cNvSpPr/>
          <p:nvPr/>
        </p:nvSpPr>
        <p:spPr>
          <a:xfrm rot="10800000">
            <a:off x="9293760" y="1885320"/>
            <a:ext cx="672480" cy="48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14"/>
          <p:cNvSpPr/>
          <p:nvPr/>
        </p:nvSpPr>
        <p:spPr>
          <a:xfrm rot="10800000">
            <a:off x="11691000" y="4181400"/>
            <a:ext cx="23997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5"/>
          <p:cNvSpPr/>
          <p:nvPr/>
        </p:nvSpPr>
        <p:spPr>
          <a:xfrm rot="10800000">
            <a:off x="11691000" y="5489280"/>
            <a:ext cx="2399760" cy="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16"/>
          <p:cNvSpPr/>
          <p:nvPr/>
        </p:nvSpPr>
        <p:spPr>
          <a:xfrm rot="10800000">
            <a:off x="14151240" y="2754000"/>
            <a:ext cx="14400" cy="351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17"/>
          <p:cNvSpPr/>
          <p:nvPr/>
        </p:nvSpPr>
        <p:spPr>
          <a:xfrm flipH="1" rot="10800000">
            <a:off x="9927360" y="6738120"/>
            <a:ext cx="2351160" cy="40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63360">
            <a:solidFill>
              <a:srgbClr val="ff9900"/>
            </a:solidFill>
            <a:prstDash val="dash"/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18"/>
          <p:cNvSpPr/>
          <p:nvPr/>
        </p:nvSpPr>
        <p:spPr>
          <a:xfrm>
            <a:off x="12920760" y="7340760"/>
            <a:ext cx="2351160" cy="6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Safety net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155600" y="745560"/>
            <a:ext cx="13931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Comparison Operators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155600" y="2603520"/>
            <a:ext cx="6443640" cy="51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44880">
              <a:lnSpc>
                <a:spcPct val="100000"/>
              </a:lnSpc>
              <a:buClr>
                <a:srgbClr val="ffff00"/>
              </a:buClr>
              <a:buFont typeface="Cabin"/>
              <a:buChar char="•"/>
            </a:pPr>
            <a:r>
              <a:rPr b="0" lang="en-US" sz="2800" spc="-1" strike="noStrike">
                <a:solidFill>
                  <a:srgbClr val="ffff00"/>
                </a:solidFill>
                <a:latin typeface="Arial"/>
                <a:ea typeface="Arial"/>
              </a:rPr>
              <a:t>Boolean expressions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ask a question and produce a Yes or No result which we use to control program flow</a:t>
            </a:r>
            <a:endParaRPr b="0" lang="en-US" sz="28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spcBef>
                <a:spcPts val="3501"/>
              </a:spcBef>
              <a:buClr>
                <a:srgbClr val="ffff00"/>
              </a:buClr>
              <a:buFont typeface="Cabin"/>
              <a:buChar char="•"/>
            </a:pPr>
            <a:r>
              <a:rPr b="0" lang="en-US" sz="2800" spc="-1" strike="noStrike">
                <a:solidFill>
                  <a:srgbClr val="ffff00"/>
                </a:solidFill>
                <a:latin typeface="Arial"/>
                <a:ea typeface="Arial"/>
              </a:rPr>
              <a:t>Boolean expressions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using </a:t>
            </a:r>
            <a:r>
              <a:rPr b="0" lang="en-US" sz="2800" spc="-1" strike="noStrike">
                <a:solidFill>
                  <a:srgbClr val="00ffff"/>
                </a:solidFill>
                <a:latin typeface="Arial"/>
                <a:ea typeface="Arial"/>
              </a:rPr>
              <a:t>comparison operators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evaluate to True / False or Yes / No</a:t>
            </a:r>
            <a:endParaRPr b="0" lang="en-US" sz="28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Comparison operators look at variables but do not change the variables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377960" y="7762320"/>
            <a:ext cx="90421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http://en.wikipedia.org/wiki/George_Boole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751600" y="6917400"/>
            <a:ext cx="679356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Remember:  “=” is used for assignment.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02" name="Table 5"/>
          <p:cNvGraphicFramePr/>
          <p:nvPr/>
        </p:nvGraphicFramePr>
        <p:xfrm>
          <a:off x="8440560" y="2530080"/>
          <a:ext cx="7104960" cy="3869640"/>
        </p:xfrm>
        <a:graphic>
          <a:graphicData uri="http://schemas.openxmlformats.org/drawingml/2006/table">
            <a:tbl>
              <a:tblPr/>
              <a:tblGrid>
                <a:gridCol w="2276640"/>
                <a:gridCol w="4828680"/>
              </a:tblGrid>
              <a:tr h="579240"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3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Python</a:t>
                      </a:r>
                      <a:endParaRPr b="0" lang="en-US" sz="3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300" spc="-1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</a:rPr>
                        <a:t>Meaning</a:t>
                      </a:r>
                      <a:endParaRPr b="0" lang="en-US" sz="33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7f7f7f">
                        <a:alpha val="50000"/>
                      </a:srgbClr>
                    </a:solidFill>
                  </a:tcPr>
                </a:tc>
              </a:tr>
              <a:tr h="547560"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&lt;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Less than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9000"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&lt;=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Less than or Equal to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9000"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== 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Equal to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&gt;=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Greater than or Equal to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9000"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&gt;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Greater than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48640"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</a:rPr>
                        <a:t>!=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7800" rIns="37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1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Not equal</a:t>
                      </a:r>
                      <a:endParaRPr b="0" lang="en-US" sz="3100" spc="-1" strike="noStrike">
                        <a:latin typeface="Arial"/>
                      </a:endParaRPr>
                    </a:p>
                  </a:txBody>
                  <a:tcPr marL="37800" marR="37800">
                    <a:lnL w="25200">
                      <a:solidFill>
                        <a:srgbClr val="ffffff"/>
                      </a:solidFill>
                    </a:lnL>
                    <a:lnR w="25200">
                      <a:solidFill>
                        <a:srgbClr val="ffffff"/>
                      </a:solidFill>
                    </a:lnR>
                    <a:lnT w="25200">
                      <a:solidFill>
                        <a:srgbClr val="ffffff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1155600" y="745560"/>
            <a:ext cx="13931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Sample try / except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9999000" y="3585960"/>
            <a:ext cx="5940720" cy="37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python3 trynum.py</a:t>
            </a: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a number: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42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Nice work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python3 trynum.py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a number: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forty-two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Not a number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$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910440" y="2860560"/>
            <a:ext cx="8560440" cy="49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rawstr = input('Enter a number:')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try: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ival = int(rawstr)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except: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ival = -1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ival &gt; 0 : 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print('Nice work')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else: 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print('Not a number')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55600" y="745560"/>
            <a:ext cx="132580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Summary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155600" y="2945160"/>
            <a:ext cx="13931280" cy="47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marL="685800" indent="-43704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Comparison operators  </a:t>
            </a:r>
            <a:br/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==   &lt;=   &gt;=   &gt;   &lt;   !=</a:t>
            </a:r>
            <a:endParaRPr b="0" lang="en-US" sz="3600" spc="-1" strike="noStrike">
              <a:latin typeface="Arial"/>
            </a:endParaRPr>
          </a:p>
          <a:p>
            <a:pPr marL="685800" indent="-4370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Indentation</a:t>
            </a:r>
            <a:endParaRPr b="0" lang="en-US" sz="3600" spc="-1" strike="noStrike">
              <a:latin typeface="Arial"/>
            </a:endParaRPr>
          </a:p>
          <a:p>
            <a:pPr marL="685800" indent="-4370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One-way Decisions</a:t>
            </a:r>
            <a:endParaRPr b="0" lang="en-US" sz="3600" spc="-1" strike="noStrike">
              <a:latin typeface="Arial"/>
            </a:endParaRPr>
          </a:p>
          <a:p>
            <a:pPr marL="685800" indent="-4370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Two-way decisions:</a:t>
            </a:r>
            <a:br/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if: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 and 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else: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7967520" y="2945160"/>
            <a:ext cx="699984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>
            <a:noAutofit/>
          </a:bodyPr>
          <a:p>
            <a:pPr marL="685800" indent="-437040">
              <a:lnSpc>
                <a:spcPct val="8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Nested Decisions</a:t>
            </a:r>
            <a:endParaRPr b="0" lang="en-US" sz="3600" spc="-1" strike="noStrike">
              <a:latin typeface="Arial"/>
            </a:endParaRPr>
          </a:p>
          <a:p>
            <a:pPr marL="685800" indent="-4370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Multi-way decisions using 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elif</a:t>
            </a:r>
            <a:endParaRPr b="0" lang="en-US" sz="3600" spc="-1" strike="noStrike">
              <a:latin typeface="Arial"/>
            </a:endParaRPr>
          </a:p>
          <a:p>
            <a:pPr marL="685800" indent="-437040">
              <a:lnSpc>
                <a:spcPct val="8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try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/ </a:t>
            </a: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except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 to compensate for errors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734400" y="828000"/>
            <a:ext cx="206820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2476440" y="2182680"/>
            <a:ext cx="10705320" cy="47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Rewrite your pay computation to give the employee 1.5 times the hourly rate for hours worked above 40 hours.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45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10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Pay: 475.0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9896400" y="6730920"/>
            <a:ext cx="548280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475 = 40 * 10 + 5 * 15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509400" y="837720"/>
            <a:ext cx="250272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ffff00"/>
                </a:solidFill>
                <a:latin typeface="Arial"/>
                <a:ea typeface="Arial"/>
              </a:rPr>
              <a:t>Exercise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3137040" y="1916280"/>
            <a:ext cx="10705320" cy="56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Arial"/>
                <a:ea typeface="Arial"/>
              </a:rPr>
              <a:t>Rewrite your pay program using try and except so that your program handles non-numeric input gracefully.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20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Rate: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nine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e06666"/>
                </a:solidFill>
                <a:latin typeface="Courier New"/>
                <a:ea typeface="Courier New"/>
              </a:rPr>
              <a:t>Error, please enter numeric input</a:t>
            </a:r>
            <a:endParaRPr b="0" lang="en-US" sz="3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Enter Hours: </a:t>
            </a:r>
            <a:r>
              <a:rPr b="0" lang="en-US" sz="3800" spc="-1" strike="noStrike">
                <a:solidFill>
                  <a:srgbClr val="ffff00"/>
                </a:solidFill>
                <a:latin typeface="Courier New"/>
                <a:ea typeface="Courier New"/>
              </a:rPr>
              <a:t>forty</a:t>
            </a:r>
            <a:r>
              <a:rPr b="0" lang="en-US" sz="38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endParaRPr b="0" lang="en-US" sz="3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e06666"/>
                </a:solidFill>
                <a:latin typeface="Courier New"/>
                <a:ea typeface="Courier New"/>
              </a:rPr>
              <a:t>Error, please enter numeric input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155600" y="745560"/>
            <a:ext cx="13931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155600" y="2171520"/>
            <a:ext cx="6796800" cy="59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b="0" lang="en-US" sz="1800" spc="-1" strike="noStrike" u="sng">
                <a:solidFill>
                  <a:srgbClr val="009999"/>
                </a:solidFill>
                <a:uFillTx/>
                <a:latin typeface="Arial"/>
                <a:ea typeface="Arial"/>
                <a:hlinkClick r:id="rId1"/>
              </a:rPr>
              <a:t>www.dr-chuck.com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…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Insert new Contributors and Translators 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13" name="Shape 550" descr=""/>
          <p:cNvPicPr/>
          <p:nvPr/>
        </p:nvPicPr>
        <p:blipFill>
          <a:blip r:embed="rId2"/>
          <a:stretch/>
        </p:blipFill>
        <p:spPr>
          <a:xfrm>
            <a:off x="437760" y="991800"/>
            <a:ext cx="1024200" cy="1024200"/>
          </a:xfrm>
          <a:prstGeom prst="rect">
            <a:avLst/>
          </a:prstGeom>
          <a:ln>
            <a:noFill/>
          </a:ln>
        </p:spPr>
      </p:pic>
      <p:pic>
        <p:nvPicPr>
          <p:cNvPr id="514" name="Shape 551" descr=""/>
          <p:cNvPicPr/>
          <p:nvPr/>
        </p:nvPicPr>
        <p:blipFill>
          <a:blip r:embed="rId3"/>
          <a:stretch/>
        </p:blipFill>
        <p:spPr>
          <a:xfrm>
            <a:off x="13897800" y="1170000"/>
            <a:ext cx="1967760" cy="667800"/>
          </a:xfrm>
          <a:prstGeom prst="rect">
            <a:avLst/>
          </a:prstGeom>
          <a:ln>
            <a:noFill/>
          </a:ln>
        </p:spPr>
      </p:pic>
      <p:sp>
        <p:nvSpPr>
          <p:cNvPr id="515" name="CustomShape 3"/>
          <p:cNvSpPr/>
          <p:nvPr/>
        </p:nvSpPr>
        <p:spPr>
          <a:xfrm>
            <a:off x="8704440" y="2369520"/>
            <a:ext cx="6796800" cy="57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55600" y="745560"/>
            <a:ext cx="13931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Comparison Operators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155600" y="2608200"/>
            <a:ext cx="8796960" cy="54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== 5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print('Equals 5')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if x &gt; 4 :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   </a:t>
            </a:r>
            <a:r>
              <a:rPr b="0" lang="en-US" sz="3000" spc="-1" strike="noStrike">
                <a:solidFill>
                  <a:srgbClr val="ff00ff"/>
                </a:solidFill>
                <a:latin typeface="Courier New"/>
                <a:ea typeface="Courier New"/>
              </a:rPr>
              <a:t>print('Greater than 4')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if  x &gt;= 5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print('Greater than or Equals 5')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d9d9d9"/>
                </a:solidFill>
                <a:latin typeface="Courier New"/>
                <a:ea typeface="Courier New"/>
              </a:rPr>
              <a:t>if x &lt; 6 : print('Less than 6')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if x &lt;= 5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ffff00"/>
                </a:solidFill>
                <a:latin typeface="Courier New"/>
                <a:ea typeface="Courier New"/>
              </a:rPr>
              <a:t>print('Less than or Equals 5')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if x != 6 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0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print('Not equal 6')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0513800" y="2985840"/>
            <a:ext cx="5240160" cy="520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Equals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ff00ff"/>
                </a:solidFill>
                <a:latin typeface="Arial"/>
                <a:ea typeface="Arial"/>
              </a:rPr>
              <a:t>Greater than 4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Greater than or Equals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cccccc"/>
                </a:solidFill>
                <a:latin typeface="Arial"/>
                <a:ea typeface="Arial"/>
              </a:rPr>
              <a:t>Less than 6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Less than or Equals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Not equal 6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028960" y="564840"/>
            <a:ext cx="9514800" cy="10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One-Way Decisions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31800" y="1544040"/>
            <a:ext cx="5711400" cy="65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print('Before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if  x == 5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print('Is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print('Is Still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ff"/>
                </a:solidFill>
                <a:latin typeface="Courier New"/>
                <a:ea typeface="Courier New"/>
              </a:rPr>
              <a:t>print('Third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print('Afterwards 5')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print('Before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if x == 6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print('Is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print('Is Still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00ff00"/>
                </a:solidFill>
                <a:latin typeface="Courier New"/>
                <a:ea typeface="Courier New"/>
              </a:rPr>
              <a:t>print('Third 6')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9900"/>
                </a:solidFill>
                <a:latin typeface="Courier New"/>
                <a:ea typeface="Courier New"/>
              </a:rPr>
              <a:t>print('Afterwards 6')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321680" y="2088720"/>
            <a:ext cx="2826000" cy="59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Before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Is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Is Still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ffff"/>
                </a:solidFill>
                <a:latin typeface="Arial"/>
                <a:ea typeface="Arial"/>
              </a:rPr>
              <a:t>Third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Afterwards 5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Before 6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Afterwards 6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 flipH="1" flipV="1">
            <a:off x="6383520" y="3856680"/>
            <a:ext cx="793440" cy="6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 flipH="1">
            <a:off x="5382000" y="6345720"/>
            <a:ext cx="1668600" cy="11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6"/>
          <p:cNvSpPr/>
          <p:nvPr/>
        </p:nvSpPr>
        <p:spPr>
          <a:xfrm rot="10800000">
            <a:off x="12088080" y="1316520"/>
            <a:ext cx="1368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7"/>
          <p:cNvSpPr/>
          <p:nvPr/>
        </p:nvSpPr>
        <p:spPr>
          <a:xfrm>
            <a:off x="10671480" y="1875960"/>
            <a:ext cx="2869560" cy="1269000"/>
          </a:xfrm>
          <a:prstGeom prst="diamond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x == 5 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 rot="10800000">
            <a:off x="12088080" y="3094560"/>
            <a:ext cx="48600" cy="40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9"/>
          <p:cNvSpPr/>
          <p:nvPr/>
        </p:nvSpPr>
        <p:spPr>
          <a:xfrm rot="10800000">
            <a:off x="13529520" y="2504520"/>
            <a:ext cx="723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0"/>
          <p:cNvSpPr/>
          <p:nvPr/>
        </p:nvSpPr>
        <p:spPr>
          <a:xfrm flipH="1" rot="10800000">
            <a:off x="14273280" y="2505600"/>
            <a:ext cx="15120" cy="64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1"/>
          <p:cNvSpPr/>
          <p:nvPr/>
        </p:nvSpPr>
        <p:spPr>
          <a:xfrm>
            <a:off x="12144240" y="6345720"/>
            <a:ext cx="21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2"/>
          <p:cNvSpPr/>
          <p:nvPr/>
        </p:nvSpPr>
        <p:spPr>
          <a:xfrm>
            <a:off x="13366080" y="1667160"/>
            <a:ext cx="1113840" cy="62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Yes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12817800" y="4212720"/>
            <a:ext cx="2920320" cy="748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print('Still 5')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12817800" y="5317920"/>
            <a:ext cx="2920320" cy="748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print('Third 5')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10989000" y="3171600"/>
            <a:ext cx="723240" cy="621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No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12817800" y="3107880"/>
            <a:ext cx="2920320" cy="748800"/>
          </a:xfrm>
          <a:prstGeom prst="rect">
            <a:avLst/>
          </a:prstGeom>
          <a:noFill/>
          <a:ln w="76320">
            <a:solidFill>
              <a:srgbClr val="00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Arial"/>
                <a:ea typeface="Arial"/>
              </a:rPr>
              <a:t>print('Is 5’)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 flipH="1" rot="10800000">
            <a:off x="14268240" y="3857760"/>
            <a:ext cx="9360" cy="3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8"/>
          <p:cNvSpPr/>
          <p:nvPr/>
        </p:nvSpPr>
        <p:spPr>
          <a:xfrm flipH="1" rot="10800000">
            <a:off x="14268240" y="5000400"/>
            <a:ext cx="9360" cy="3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9"/>
          <p:cNvSpPr/>
          <p:nvPr/>
        </p:nvSpPr>
        <p:spPr>
          <a:xfrm flipH="1" rot="10800000">
            <a:off x="14276160" y="6067080"/>
            <a:ext cx="9360" cy="35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27200" y="745560"/>
            <a:ext cx="1351224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Indentation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46440" y="2592360"/>
            <a:ext cx="14268600" cy="56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44880">
              <a:lnSpc>
                <a:spcPct val="100000"/>
              </a:lnSpc>
              <a:buClr>
                <a:srgbClr val="ff7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Increase indent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indent after an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if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or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for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(after : )</a:t>
            </a:r>
            <a:endParaRPr b="0" lang="en-US" sz="32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spcBef>
                <a:spcPts val="3501"/>
              </a:spcBef>
              <a:buClr>
                <a:srgbClr val="ff7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Maintain indent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to indicate the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scope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of the block (which lines are affected by the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 if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/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for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spcBef>
                <a:spcPts val="3501"/>
              </a:spcBef>
              <a:buClr>
                <a:srgbClr val="ff7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Reduce indent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back to the level of the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if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or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for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statement to indicate the end of the block</a:t>
            </a:r>
            <a:endParaRPr b="0" lang="en-US" sz="32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spcBef>
                <a:spcPts val="3501"/>
              </a:spcBef>
              <a:buClr>
                <a:srgbClr val="fff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Blank lines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are ignored - they do not affect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indentation</a:t>
            </a:r>
            <a:endParaRPr b="0" lang="en-US" sz="32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spcBef>
                <a:spcPts val="3501"/>
              </a:spcBef>
              <a:buClr>
                <a:srgbClr val="ffff00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  <a:ea typeface="Arial"/>
              </a:rPr>
              <a:t>Comments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on a line by themselves are ignored with regard to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 indentation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155600" y="745560"/>
            <a:ext cx="13931280" cy="17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600" spc="-1" strike="noStrike">
                <a:solidFill>
                  <a:srgbClr val="ffd966"/>
                </a:solidFill>
                <a:latin typeface="Arial"/>
                <a:ea typeface="Arial"/>
              </a:rPr>
              <a:t>Warning:</a:t>
            </a:r>
            <a:r>
              <a:rPr b="0" lang="en-US" sz="7600" spc="-1" strike="noStrike">
                <a:solidFill>
                  <a:srgbClr val="ffff00"/>
                </a:solidFill>
                <a:latin typeface="Arial"/>
                <a:ea typeface="Arial"/>
              </a:rPr>
              <a:t> </a:t>
            </a:r>
            <a:r>
              <a:rPr b="0" lang="en-US" sz="7600" spc="-1" strike="noStrike">
                <a:solidFill>
                  <a:srgbClr val="e06666"/>
                </a:solidFill>
                <a:latin typeface="Arial"/>
                <a:ea typeface="Arial"/>
              </a:rPr>
              <a:t>Turn </a:t>
            </a:r>
            <a:r>
              <a:rPr b="0" lang="en-US" sz="7600" spc="-1" strike="noStrike" u="sng">
                <a:solidFill>
                  <a:srgbClr val="e06666"/>
                </a:solidFill>
                <a:uFillTx/>
                <a:latin typeface="Arial"/>
                <a:ea typeface="Arial"/>
              </a:rPr>
              <a:t>Off</a:t>
            </a:r>
            <a:r>
              <a:rPr b="0" lang="en-US" sz="7600" spc="-1" strike="noStrike">
                <a:solidFill>
                  <a:srgbClr val="e06666"/>
                </a:solidFill>
                <a:latin typeface="Arial"/>
                <a:ea typeface="Arial"/>
              </a:rPr>
              <a:t> Tabs!!</a:t>
            </a:r>
            <a:endParaRPr b="0" lang="en-US" sz="7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155600" y="2603520"/>
            <a:ext cx="14188320" cy="56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marL="749160" indent="-3448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Atom automatically uses spaces for files with ".py" extension (nice!)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Most text editors can turn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tabs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into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spaces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- make sure to enable this feature</a:t>
            </a:r>
            <a:endParaRPr b="0" lang="en-US" sz="3200" spc="-1" strike="noStrike">
              <a:latin typeface="Arial"/>
            </a:endParaRPr>
          </a:p>
          <a:p>
            <a:pPr marL="695880">
              <a:lnSpc>
                <a:spcPct val="100000"/>
              </a:lnSpc>
              <a:spcBef>
                <a:spcPts val="35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-  NotePad++:  Settings -&gt; Preferences -&gt; Language Menu/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Tab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Settings</a:t>
            </a:r>
            <a:endParaRPr b="0" lang="en-US" sz="3200" spc="-1" strike="noStrike">
              <a:latin typeface="Arial"/>
            </a:endParaRPr>
          </a:p>
          <a:p>
            <a:pPr marL="695880">
              <a:lnSpc>
                <a:spcPct val="100000"/>
              </a:lnSpc>
              <a:spcBef>
                <a:spcPts val="350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-  TextWrangler:  TextWrangler -&gt; Preferences -&gt; Editor Defaults</a:t>
            </a:r>
            <a:endParaRPr b="0" lang="en-US" sz="3200" spc="-1" strike="noStrike">
              <a:latin typeface="Arial"/>
            </a:endParaRPr>
          </a:p>
          <a:p>
            <a:pPr marL="749160" indent="-34488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Python cares a *lot* about how far a line is indented.  If you mix 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tabs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-US" sz="3200" spc="-1" strike="noStrike">
                <a:solidFill>
                  <a:srgbClr val="00ff00"/>
                </a:solidFill>
                <a:latin typeface="Arial"/>
                <a:ea typeface="Arial"/>
              </a:rPr>
              <a:t>spaces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, you may get “</a:t>
            </a:r>
            <a:r>
              <a:rPr b="0" lang="en-US" sz="3200" spc="-1" strike="noStrike">
                <a:solidFill>
                  <a:srgbClr val="ff9900"/>
                </a:solidFill>
                <a:latin typeface="Arial"/>
                <a:ea typeface="Arial"/>
              </a:rPr>
              <a:t>indentation errors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” even if everything looks fine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396040" y="2404800"/>
            <a:ext cx="7917480" cy="6005880"/>
          </a:xfrm>
          <a:prstGeom prst="rect">
            <a:avLst/>
          </a:prstGeom>
          <a:noFill/>
          <a:ln w="1260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x &gt; 2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print('Still bigger')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2')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i in range(5)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i &gt; 2 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i', 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print('All Done')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145040" y="957240"/>
            <a:ext cx="71827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increase /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  <a:ea typeface="Arial"/>
              </a:rPr>
              <a:t>maintain</a:t>
            </a:r>
            <a:r>
              <a:rPr b="0" lang="en-US" sz="3600" spc="-1" strike="noStrike">
                <a:solidFill>
                  <a:srgbClr val="00ff00"/>
                </a:solidFill>
                <a:latin typeface="Arial"/>
                <a:ea typeface="Arial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after if or for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9900"/>
                </a:solidFill>
                <a:latin typeface="Arial"/>
                <a:ea typeface="Arial"/>
              </a:rPr>
              <a:t>decrease </a:t>
            </a:r>
            <a:r>
              <a:rPr b="0" lang="en-US" sz="3600" spc="-1" strike="noStrike">
                <a:solidFill>
                  <a:srgbClr val="f3f3f3"/>
                </a:solidFill>
                <a:latin typeface="Arial"/>
                <a:ea typeface="Arial"/>
              </a:rPr>
              <a:t>to indicate end of block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187080" y="4788000"/>
            <a:ext cx="56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 rot="10800000">
            <a:off x="3819600" y="372204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"/>
          <p:cNvSpPr/>
          <p:nvPr/>
        </p:nvSpPr>
        <p:spPr>
          <a:xfrm rot="10800000">
            <a:off x="4503960" y="719388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"/>
          <p:cNvSpPr/>
          <p:nvPr/>
        </p:nvSpPr>
        <p:spPr>
          <a:xfrm>
            <a:off x="3795120" y="7620120"/>
            <a:ext cx="56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7"/>
          <p:cNvSpPr/>
          <p:nvPr/>
        </p:nvSpPr>
        <p:spPr>
          <a:xfrm rot="10800000">
            <a:off x="3830760" y="627444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8"/>
          <p:cNvSpPr/>
          <p:nvPr/>
        </p:nvSpPr>
        <p:spPr>
          <a:xfrm rot="10800000">
            <a:off x="3830760" y="424260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9"/>
          <p:cNvSpPr/>
          <p:nvPr/>
        </p:nvSpPr>
        <p:spPr>
          <a:xfrm rot="10800000">
            <a:off x="3830760" y="679536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0"/>
          <p:cNvSpPr/>
          <p:nvPr/>
        </p:nvSpPr>
        <p:spPr>
          <a:xfrm rot="10800000">
            <a:off x="3262680" y="571896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1"/>
          <p:cNvSpPr/>
          <p:nvPr/>
        </p:nvSpPr>
        <p:spPr>
          <a:xfrm rot="10800000">
            <a:off x="3396240" y="270504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2"/>
          <p:cNvSpPr/>
          <p:nvPr/>
        </p:nvSpPr>
        <p:spPr>
          <a:xfrm rot="10800000">
            <a:off x="3396240" y="3188520"/>
            <a:ext cx="6724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3"/>
          <p:cNvSpPr/>
          <p:nvPr/>
        </p:nvSpPr>
        <p:spPr>
          <a:xfrm>
            <a:off x="3261960" y="8077320"/>
            <a:ext cx="567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99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98280" y="5392440"/>
            <a:ext cx="7703280" cy="2420640"/>
          </a:xfrm>
          <a:prstGeom prst="rect">
            <a:avLst/>
          </a:prstGeom>
          <a:noFill/>
          <a:ln w="7632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4576680" y="2941920"/>
            <a:ext cx="7703280" cy="1508400"/>
          </a:xfrm>
          <a:prstGeom prst="rect">
            <a:avLst/>
          </a:prstGeom>
          <a:noFill/>
          <a:ln w="76320">
            <a:solidFill>
              <a:srgbClr val="ff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5533200" y="6313320"/>
            <a:ext cx="6376320" cy="1016280"/>
          </a:xfrm>
          <a:prstGeom prst="rect">
            <a:avLst/>
          </a:prstGeom>
          <a:noFill/>
          <a:ln w="76320">
            <a:solidFill>
              <a:srgbClr val="00ff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"/>
          <p:cNvSpPr/>
          <p:nvPr/>
        </p:nvSpPr>
        <p:spPr>
          <a:xfrm>
            <a:off x="4598280" y="2438280"/>
            <a:ext cx="7917480" cy="585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x =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x &gt; 2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print('Still bigger')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2')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for i in range(5) 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if i &gt; 2 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print('Bigger than 2')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print('Done with i', i)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urier New"/>
                <a:ea typeface="Courier New"/>
              </a:rPr>
              <a:t>print('All Done')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2147400" y="524520"/>
            <a:ext cx="12044160" cy="14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ffd966"/>
                </a:solidFill>
                <a:latin typeface="Arial"/>
                <a:ea typeface="Arial"/>
              </a:rPr>
              <a:t>Think About begin/end Blocks</a:t>
            </a:r>
            <a:endParaRPr b="0" lang="en-US" sz="6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Application>LibreOffice/6.2.7.1$Linux_X86_64 LibreOffice_project/20$Build-1</Application>
  <Words>2051</Words>
  <Paragraphs>460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Motaz Saad</cp:lastModifiedBy>
  <dcterms:modified xsi:type="dcterms:W3CDTF">2019-10-13T14:16:56Z</dcterms:modified>
  <cp:revision>82</cp:revision>
  <dc:subject/>
  <dc:title>Conditional Execution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