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1.png" ContentType="image/png"/>
  <Override PartName="/ppt/media/image2.jpeg" ContentType="image/jpeg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6256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A9634EE-99AB-451F-B518-07417675E8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155600" y="803520"/>
            <a:ext cx="13931640" cy="80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155600" y="803520"/>
            <a:ext cx="13931640" cy="80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155600" y="803520"/>
            <a:ext cx="13931640" cy="80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55600" y="803520"/>
            <a:ext cx="13931640" cy="804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55600" y="1536840"/>
            <a:ext cx="13931640" cy="3085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155600" y="4711680"/>
            <a:ext cx="13931640" cy="1053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1155600" y="803520"/>
            <a:ext cx="13931640" cy="1735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155600" y="2603520"/>
            <a:ext cx="13931640" cy="57020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motaz/PycharmProjects/wdmm1402-2019/ppt/www.pythonlearn.com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dr-chuck.com" TargetMode="External"/><Relationship Id="rId2" Type="http://schemas.openxmlformats.org/officeDocument/2006/relationships/hyperlink" Target="http://open.umich.edu/" TargetMode="External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Functions</a:t>
            </a:r>
            <a:br/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الدوال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155600" y="4711680"/>
            <a:ext cx="13931640" cy="10537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Chapter 4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930840" y="7016760"/>
            <a:ext cx="823644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Python for Everybody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www.py4e.com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Shape 207" descr=""/>
          <p:cNvPicPr/>
          <p:nvPr/>
        </p:nvPicPr>
        <p:blipFill>
          <a:blip r:embed="rId2"/>
          <a:stretch/>
        </p:blipFill>
        <p:spPr>
          <a:xfrm>
            <a:off x="13957920" y="7425360"/>
            <a:ext cx="1968120" cy="668160"/>
          </a:xfrm>
          <a:prstGeom prst="rect">
            <a:avLst/>
          </a:prstGeom>
          <a:ln>
            <a:noFill/>
          </a:ln>
        </p:spPr>
      </p:pic>
      <p:pic>
        <p:nvPicPr>
          <p:cNvPr id="170" name="Shape 208" descr=""/>
          <p:cNvPicPr/>
          <p:nvPr/>
        </p:nvPicPr>
        <p:blipFill>
          <a:blip r:embed="rId3"/>
          <a:stretch/>
        </p:blipFill>
        <p:spPr>
          <a:xfrm>
            <a:off x="635400" y="6947640"/>
            <a:ext cx="1024560" cy="102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d966"/>
                </a:solidFill>
                <a:latin typeface="Arial"/>
                <a:ea typeface="Arial"/>
              </a:rPr>
              <a:t>Functions of Our Own…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Building our Own Functions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55600" y="2603520"/>
            <a:ext cx="13931640" cy="37256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create a new function using 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keyword followed by optional parameters in parentheses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indent the body of the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defines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the function but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does not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execute the body of the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17080" y="6634080"/>
            <a:ext cx="993816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061640" y="1935000"/>
            <a:ext cx="10739520" cy="55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('Hello')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('Yo')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3681080" y="4230000"/>
            <a:ext cx="1118880" cy="16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Yo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626760" y="1174680"/>
            <a:ext cx="6217920" cy="14727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"I'm a lumberjack, and I'm okay."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'I sleep all night and I work all day.'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7416720" y="1657440"/>
            <a:ext cx="217980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Arial"/>
                <a:ea typeface="Arial"/>
              </a:rPr>
              <a:t>print_lyrics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():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Definitions and Uses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55600" y="2482200"/>
            <a:ext cx="13931640" cy="39160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15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Once we have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defined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 function, we can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call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(or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invoke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) it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as many times as we like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is 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store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reuse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pattern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78200" y="985680"/>
            <a:ext cx="11715480" cy="60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():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('Yo')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877240" y="5327640"/>
            <a:ext cx="6913440" cy="27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Yo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I'm a lumberjack, and I'm okay.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 sleep all night and I work all day.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7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 rot="10800000">
            <a:off x="4334760" y="5532480"/>
            <a:ext cx="4353480" cy="134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55600" y="803520"/>
            <a:ext cx="1362672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Arguments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155600" y="2603520"/>
            <a:ext cx="13931640" cy="39114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An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a value we pass into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as its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input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when we call the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use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so we can direct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do different kinds of work when we call it at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different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times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put the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 parentheses after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name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of the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635360" y="6718320"/>
            <a:ext cx="757980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ff00"/>
                </a:solidFill>
                <a:latin typeface="Arial"/>
                <a:ea typeface="Arial"/>
              </a:rPr>
              <a:t>big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= </a:t>
            </a:r>
            <a:r>
              <a:rPr b="0" lang="en-US" sz="4900" spc="-1" strike="noStrike">
                <a:solidFill>
                  <a:srgbClr val="ff00ff"/>
                </a:solidFill>
                <a:latin typeface="Arial"/>
                <a:ea typeface="Arial"/>
              </a:rPr>
              <a:t>max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b="0" lang="en-US" sz="4900" spc="-1" strike="noStrike">
                <a:solidFill>
                  <a:srgbClr val="ff7f00"/>
                </a:solidFill>
                <a:latin typeface="Arial"/>
                <a:ea typeface="Arial"/>
              </a:rPr>
              <a:t>'Hello world'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1498400" y="7823160"/>
            <a:ext cx="24458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10014480" y="7538040"/>
            <a:ext cx="1288440" cy="6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155600" y="803520"/>
            <a:ext cx="1320336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Parameters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155600" y="2603520"/>
            <a:ext cx="6987960" cy="50500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>
              <a:lnSpc>
                <a:spcPct val="115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parameter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a variable which we use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in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the function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definition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  It is a “handle” that allows the code in the </a:t>
            </a:r>
            <a:r>
              <a:rPr b="0" lang="en-US" sz="3600" spc="-1" strike="noStrike">
                <a:solidFill>
                  <a:srgbClr val="bbe0e3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access the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for a particular </a:t>
            </a:r>
            <a:r>
              <a:rPr b="0" lang="en-US" sz="3600" spc="-1" strike="noStrike">
                <a:solidFill>
                  <a:srgbClr val="bbe0e3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invocation.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9867240" y="2188800"/>
            <a:ext cx="5713560" cy="66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'es':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('Hola')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'fr':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('Bonjour')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   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('Hello')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'en'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'es'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Hola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'fr'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Bonjour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Return Values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155600" y="2603520"/>
            <a:ext cx="13931640" cy="22539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Often a function will take its arguments, do some computation, and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 value to be used as the value of the function call in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calling expression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  The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keyword is used for this.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912040" y="5370480"/>
            <a:ext cx="6831720" cy="28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def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7f00"/>
                </a:solidFill>
                <a:latin typeface="Courier New"/>
                <a:ea typeface="Courier New"/>
              </a:rPr>
              <a:t>return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 "Hello"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ff00ff"/>
                </a:solidFill>
                <a:latin typeface="Courier New"/>
                <a:ea typeface="Courier New"/>
              </a:rPr>
              <a:t>greet()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, "Glenn")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ff00ff"/>
                </a:solidFill>
                <a:latin typeface="Courier New"/>
                <a:ea typeface="Courier New"/>
              </a:rPr>
              <a:t>greet()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, "Sally")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0894680" y="5947200"/>
            <a:ext cx="400032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Courier New"/>
                <a:ea typeface="Courier New"/>
              </a:rPr>
              <a:t>Hello Glenn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Courier New"/>
                <a:ea typeface="Courier New"/>
              </a:rPr>
              <a:t>Hello Sally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155600" y="803520"/>
            <a:ext cx="1354212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Return Value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155600" y="2603520"/>
            <a:ext cx="661644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“fruitful”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one that produces a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result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(or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value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statement ends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execution and “sends back”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result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of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002160" y="2309400"/>
            <a:ext cx="6721920" cy="64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'es':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'Hola'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'fr':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'Bonjour'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'Hello'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'en'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),'Glenn')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 Glenn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'es'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),'Sally')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Hola Sally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'fr'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),'Michael')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Bonjour Michael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1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7100" spc="-1" strike="noStrike">
                <a:solidFill>
                  <a:srgbClr val="ffffff"/>
                </a:solidFill>
                <a:latin typeface="Arial"/>
                <a:ea typeface="Arial"/>
              </a:rPr>
              <a:t>,</a:t>
            </a:r>
            <a:r>
              <a:rPr b="0" lang="en-US" sz="71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7100" spc="-1" strike="noStrike">
                <a:solidFill>
                  <a:srgbClr val="00ffff"/>
                </a:solidFill>
                <a:latin typeface="Arial"/>
                <a:ea typeface="Arial"/>
              </a:rPr>
              <a:t>Parameters</a:t>
            </a:r>
            <a:r>
              <a:rPr b="0" lang="en-US" sz="7100" spc="-1" strike="noStrike">
                <a:solidFill>
                  <a:srgbClr val="ffffff"/>
                </a:solidFill>
                <a:latin typeface="Arial"/>
                <a:ea typeface="Arial"/>
              </a:rPr>
              <a:t>, and</a:t>
            </a:r>
            <a:r>
              <a:rPr b="0" lang="en-US" sz="71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7100" spc="-1" strike="noStrike">
                <a:solidFill>
                  <a:srgbClr val="00ff00"/>
                </a:solidFill>
                <a:latin typeface="Arial"/>
                <a:ea typeface="Arial"/>
              </a:rPr>
              <a:t>Results</a:t>
            </a:r>
            <a:endParaRPr b="0" lang="en-US" sz="7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55600" y="2908440"/>
            <a:ext cx="755676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'Hello world'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7805520" y="4011480"/>
            <a:ext cx="3127320" cy="34830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max(</a:t>
            </a:r>
            <a:r>
              <a:rPr b="0" lang="en-US" sz="2400" spc="-1" strike="noStrike">
                <a:solidFill>
                  <a:srgbClr val="00ff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for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x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in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00ff00"/>
                </a:solidFill>
                <a:latin typeface="Courier New"/>
                <a:ea typeface="Courier New"/>
              </a:rPr>
              <a:t>return 'w'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 flipH="1">
            <a:off x="6568560" y="5608440"/>
            <a:ext cx="1015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3530520" y="5283360"/>
            <a:ext cx="28490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'Hello world'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13066560" y="5232240"/>
            <a:ext cx="6440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 flipH="1">
            <a:off x="11153880" y="5594400"/>
            <a:ext cx="149184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8"/>
          <p:cNvSpPr/>
          <p:nvPr/>
        </p:nvSpPr>
        <p:spPr>
          <a:xfrm>
            <a:off x="1700280" y="6502320"/>
            <a:ext cx="23252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 flipH="1">
            <a:off x="3027240" y="5965200"/>
            <a:ext cx="90288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0"/>
          <p:cNvSpPr/>
          <p:nvPr/>
        </p:nvSpPr>
        <p:spPr>
          <a:xfrm>
            <a:off x="11231640" y="2908440"/>
            <a:ext cx="2479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Parameter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 flipH="1" rot="10800000">
            <a:off x="10056600" y="3373560"/>
            <a:ext cx="1048680" cy="107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2"/>
          <p:cNvSpPr/>
          <p:nvPr/>
        </p:nvSpPr>
        <p:spPr>
          <a:xfrm>
            <a:off x="13023720" y="6743880"/>
            <a:ext cx="16891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Result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13"/>
          <p:cNvSpPr/>
          <p:nvPr/>
        </p:nvSpPr>
        <p:spPr>
          <a:xfrm>
            <a:off x="13377960" y="5940360"/>
            <a:ext cx="360" cy="71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Stored (and reused) Steps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870000" y="3720960"/>
            <a:ext cx="316188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Output: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Zip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899480" y="2971800"/>
            <a:ext cx="3585960" cy="38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Program: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thing():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('Hello')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('Fun')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thing()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('Zip')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thing()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2730600"/>
            <a:ext cx="2742840" cy="5965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 rot="10800000">
            <a:off x="2114640" y="3313440"/>
            <a:ext cx="6120" cy="184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 flipH="1">
            <a:off x="9366120" y="5416560"/>
            <a:ext cx="3420720" cy="3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 rot="10800000">
            <a:off x="9423720" y="6615000"/>
            <a:ext cx="333432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4429800" y="3608280"/>
            <a:ext cx="2742840" cy="11149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print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('Hello')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print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('Fun')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762120" y="5092560"/>
            <a:ext cx="2742840" cy="5965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thing()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 rot="10800000">
            <a:off x="2114640" y="5713920"/>
            <a:ext cx="1404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 flipH="1">
            <a:off x="3491640" y="4098960"/>
            <a:ext cx="856080" cy="10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 flipH="1" rot="10800000">
            <a:off x="3527280" y="4724280"/>
            <a:ext cx="2099880" cy="89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3"/>
          <p:cNvSpPr/>
          <p:nvPr/>
        </p:nvSpPr>
        <p:spPr>
          <a:xfrm rot="10800000">
            <a:off x="3505680" y="3029400"/>
            <a:ext cx="951480" cy="57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"/>
          <p:cNvSpPr/>
          <p:nvPr/>
        </p:nvSpPr>
        <p:spPr>
          <a:xfrm>
            <a:off x="3850560" y="7773840"/>
            <a:ext cx="880236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We call these reusable pieces of code “functions”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5038560" y="2997360"/>
            <a:ext cx="17676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thing():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762120" y="7302600"/>
            <a:ext cx="2742840" cy="5965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thing()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 rot="10800000">
            <a:off x="2114640" y="6729840"/>
            <a:ext cx="1404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"/>
          <p:cNvSpPr/>
          <p:nvPr/>
        </p:nvSpPr>
        <p:spPr>
          <a:xfrm>
            <a:off x="762120" y="6222960"/>
            <a:ext cx="2742840" cy="5965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'Zip'</a:t>
            </a: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Multiple </a:t>
            </a:r>
            <a:r>
              <a:rPr b="0" lang="en-US" sz="7200" spc="-1" strike="noStrike">
                <a:solidFill>
                  <a:srgbClr val="00ffff"/>
                </a:solidFill>
                <a:latin typeface="Arial"/>
                <a:ea typeface="Arial"/>
              </a:rPr>
              <a:t>Parameters</a:t>
            </a: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 / </a:t>
            </a:r>
            <a:r>
              <a:rPr b="0" lang="en-US" sz="72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155600" y="2603520"/>
            <a:ext cx="7587720" cy="52542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can define more than one 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parameter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definition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simply add more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when we call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match the number and order of arguments and parameters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9966240" y="3380760"/>
            <a:ext cx="5480640" cy="39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addtwo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a, b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added =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+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b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added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addtwo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ff7f00"/>
                </a:solidFill>
                <a:latin typeface="Courier New"/>
                <a:ea typeface="Courier New"/>
              </a:rPr>
              <a:t>3, 5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(x)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8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Void (non-fruitful) Functions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155600" y="2603520"/>
            <a:ext cx="1393164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5331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a function does not return a value, we call it a “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void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Functions that return values are “fruitful” functions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Void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functions are “not fruitful”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To function or not to function...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155600" y="2603520"/>
            <a:ext cx="1393164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Organize your code into “paragraphs” - capture a complete thought and “name it”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Don’t repeat yourself - make it work once and then reuse 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If something gets too long or complex, break it up into logical chunks and put those chunks in functions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Make a library of common stuff that you do over and over - perhaps share this with your friends...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155600" y="803520"/>
            <a:ext cx="1323720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Summary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178840" y="2886120"/>
            <a:ext cx="690840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36144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Arguments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614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Results (fruitful functions)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614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Void (non-fruitful) functions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614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Why use functions?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1353240" y="2886120"/>
            <a:ext cx="6370200" cy="4966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36144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Functions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614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Built-In Functions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614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Type conversion (int, float)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614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String conversions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614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Parameters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35120" y="871560"/>
            <a:ext cx="199368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137040" y="2133720"/>
            <a:ext cx="10705680" cy="47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Rewrite your pay computation with time-and-a-half for overtime and create a function called </a:t>
            </a:r>
            <a:r>
              <a:rPr b="0" lang="en-US" sz="3800" spc="-1" strike="noStrike">
                <a:solidFill>
                  <a:srgbClr val="00ff00"/>
                </a:solidFill>
                <a:latin typeface="Arial"/>
                <a:ea typeface="Arial"/>
              </a:rPr>
              <a:t>computepay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which takes two parameters ( hours and  rate).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45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10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Pay: 475.0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9746280" y="7061040"/>
            <a:ext cx="523368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475 = 40 * 10 + 5 * 15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234800" y="2124720"/>
            <a:ext cx="6797160" cy="59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www.dr-chuck.com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2"/>
              </a:rPr>
              <a:t>open.umich.edu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Insert new Contributors and Translators here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3" name="Shape 412" descr=""/>
          <p:cNvPicPr/>
          <p:nvPr/>
        </p:nvPicPr>
        <p:blipFill>
          <a:blip r:embed="rId3"/>
          <a:stretch/>
        </p:blipFill>
        <p:spPr>
          <a:xfrm>
            <a:off x="437760" y="863280"/>
            <a:ext cx="1024560" cy="1024560"/>
          </a:xfrm>
          <a:prstGeom prst="rect">
            <a:avLst/>
          </a:prstGeom>
          <a:ln>
            <a:noFill/>
          </a:ln>
        </p:spPr>
      </p:pic>
      <p:pic>
        <p:nvPicPr>
          <p:cNvPr id="284" name="Shape 413" descr=""/>
          <p:cNvPicPr/>
          <p:nvPr/>
        </p:nvPicPr>
        <p:blipFill>
          <a:blip r:embed="rId4"/>
          <a:stretch/>
        </p:blipFill>
        <p:spPr>
          <a:xfrm>
            <a:off x="13897800" y="1041480"/>
            <a:ext cx="1968120" cy="66816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8732880" y="2140920"/>
            <a:ext cx="6797160" cy="59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Python Functions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155600" y="2603520"/>
            <a:ext cx="1393164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There are two kinds of functions in Python.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Built-in functions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that are provided as part of Python - print(), input(), type(), float(), int() ...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Functions that we define ourselves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then use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treat the built-in function names as “new”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reserved words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(i.e., we avoid them as variable names)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Function Definition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155600" y="2603520"/>
            <a:ext cx="1393164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15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 Python a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some reusable code that takes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(s) as input, does some computation, and then returns a result or results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define a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using 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reserved word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call/invoke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by using the function name, parentheses, and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 an expression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564400" y="4876920"/>
            <a:ext cx="698436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tiny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min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tiny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031840" y="1714680"/>
            <a:ext cx="678204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ff00"/>
                </a:solidFill>
                <a:latin typeface="Arial"/>
                <a:ea typeface="Arial"/>
              </a:rPr>
              <a:t>big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=  </a:t>
            </a:r>
            <a:r>
              <a:rPr b="0" lang="en-US" sz="4900" spc="-1" strike="noStrike">
                <a:solidFill>
                  <a:srgbClr val="ff00ff"/>
                </a:solidFill>
                <a:latin typeface="Arial"/>
                <a:ea typeface="Arial"/>
              </a:rPr>
              <a:t>max</a:t>
            </a:r>
            <a:r>
              <a:rPr b="0" lang="en-US" sz="4900" spc="-1" strike="noStrike">
                <a:solidFill>
                  <a:srgbClr val="ff40ff"/>
                </a:solidFill>
                <a:latin typeface="Arial"/>
                <a:ea typeface="Arial"/>
              </a:rPr>
              <a:t>(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'Hello world'</a:t>
            </a:r>
            <a:r>
              <a:rPr b="0" lang="en-US" sz="4900" spc="-1" strike="noStrike">
                <a:solidFill>
                  <a:srgbClr val="ff40ff"/>
                </a:solidFill>
                <a:latin typeface="Arial"/>
                <a:ea typeface="Arial"/>
              </a:rPr>
              <a:t>)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814240" y="947880"/>
            <a:ext cx="23936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Argument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 flipV="1">
            <a:off x="7723800" y="1257840"/>
            <a:ext cx="1090080" cy="56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3772080" y="3460680"/>
            <a:ext cx="6141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387680" y="3927600"/>
            <a:ext cx="1213920" cy="7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5751360" y="4406760"/>
            <a:ext cx="12664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ffff00"/>
                </a:solidFill>
                <a:latin typeface="Arial"/>
                <a:ea typeface="Arial"/>
              </a:rPr>
              <a:t>Result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2614680" y="2671920"/>
            <a:ext cx="711000" cy="59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334800" y="2857680"/>
            <a:ext cx="26218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ff00"/>
                </a:solidFill>
                <a:latin typeface="Arial"/>
                <a:ea typeface="Arial"/>
              </a:rPr>
              <a:t>Assignment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 flipH="1" rot="10800000">
            <a:off x="4054680" y="2634120"/>
            <a:ext cx="204480" cy="84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Max Function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200240" y="2616120"/>
            <a:ext cx="713196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45400" y="4468680"/>
            <a:ext cx="2819160" cy="2819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max()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function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 flipH="1">
            <a:off x="5299200" y="5923080"/>
            <a:ext cx="149184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2616120" y="5351400"/>
            <a:ext cx="2849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'Hello world'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3f3f3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11642760" y="5300640"/>
            <a:ext cx="21873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 flipH="1">
            <a:off x="9680400" y="5872320"/>
            <a:ext cx="149184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8"/>
          <p:cNvSpPr/>
          <p:nvPr/>
        </p:nvSpPr>
        <p:spPr>
          <a:xfrm>
            <a:off x="10474200" y="2265120"/>
            <a:ext cx="4939920" cy="26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some stored code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that we use. A function takes some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input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produces an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output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5952960" y="7618320"/>
            <a:ext cx="452088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Guido wrote this code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Max Function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200240" y="2616120"/>
            <a:ext cx="713196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669000" y="4462560"/>
            <a:ext cx="3158640" cy="2819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max(</a:t>
            </a:r>
            <a:r>
              <a:rPr b="0" lang="en-US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for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x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in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 flipH="1">
            <a:off x="5299200" y="5923080"/>
            <a:ext cx="124200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2616120" y="5351400"/>
            <a:ext cx="2849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'Hello world'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3f3f3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1642760" y="5300640"/>
            <a:ext cx="21873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 flipH="1">
            <a:off x="10092960" y="5872320"/>
            <a:ext cx="107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10474200" y="2265120"/>
            <a:ext cx="4939920" cy="26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some stored code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that we use. A function takes some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input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produces an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output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5952960" y="7618320"/>
            <a:ext cx="452088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Guido wrote this code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55600" y="803520"/>
            <a:ext cx="13931640" cy="1735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Type Conversions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55600" y="2603520"/>
            <a:ext cx="587340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you put an integer and floating point in an expression, the integer is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implicitly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converted to a float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control this with the built-in functions int() and float()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940160" y="2064600"/>
            <a:ext cx="7873920" cy="65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(99)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0.99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i = 42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f =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42.0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'float'&gt;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(1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2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(3)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4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–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5)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-2.5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55600" y="606960"/>
            <a:ext cx="6287760" cy="21535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String Conversions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155600" y="2603520"/>
            <a:ext cx="6116400" cy="57020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also use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int()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float()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convert between strings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will get an </a:t>
            </a: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error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if the string does not contain numeric characters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946640" y="743040"/>
            <a:ext cx="7368840" cy="76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'123'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'str'&gt;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1)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  </a:t>
            </a: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File "&lt;stdin&gt;", line 1, in &lt;module&gt;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TypeError: cannot concatenate 'str' and 'int'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+ 1)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124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'hello bob'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niv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  </a:t>
            </a: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File "&lt;stdin&gt;", line 1, in &lt;module&gt;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ValueError: invalid literal for int() 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LibreOffice/6.2.7.1$Linux_X86_64 LibreOffice_project/20$Build-1</Application>
  <Words>1914</Words>
  <Paragraphs>271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Motaz Saad</cp:lastModifiedBy>
  <dcterms:modified xsi:type="dcterms:W3CDTF">2019-10-15T15:01:10Z</dcterms:modified>
  <cp:revision>48</cp:revision>
  <dc:subject/>
  <dc:title>Functions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