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2.jpeg" ContentType="image/jpeg"/>
  <Override PartName="/ppt/media/image1.png" ContentType="image/png"/>
  <Override PartName="/ppt/media/image4.png" ContentType="image/png"/>
  <Override PartName="/ppt/media/image3.jpeg" ContentType="image/jpeg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19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6256000" cy="9144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296E60D-F228-420F-B05D-2A17059E29E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 anchor="ctr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Note from Chuck.  If you are using these materials, you can remove the UM logo and replace it with your own, but please retain the CC-BY logo on the first page as well as retain the entire last page.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7589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070568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125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57589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1070568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12520" y="364680"/>
            <a:ext cx="14630040" cy="7076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7589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070568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8125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57589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1070568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812520" y="364680"/>
            <a:ext cx="14630040" cy="7076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7589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1070568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8125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57589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1070568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812520" y="364680"/>
            <a:ext cx="14630040" cy="7076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7589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1070568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8125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57589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1070568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12520" y="364680"/>
            <a:ext cx="14630040" cy="7076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6255440" cy="767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8357760"/>
            <a:ext cx="16255440" cy="785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6255440" cy="767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0" y="8357760"/>
            <a:ext cx="16255440" cy="785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16255440" cy="767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0" y="8357760"/>
            <a:ext cx="16255440" cy="785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6255440" cy="767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0" y="8357760"/>
            <a:ext cx="16255440" cy="785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3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file:///home/motaz/PycharmProjects/wdmm1402-2019/ppt/www.pythonlearn.com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://www.dr-chuck.com" TargetMode="External"/><Relationship Id="rId2" Type="http://schemas.openxmlformats.org/officeDocument/2006/relationships/hyperlink" Target="http://open.umich.edu/" TargetMode="External"/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155600" y="1536840"/>
            <a:ext cx="13931280" cy="30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Functions</a:t>
            </a:r>
            <a:br/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الدوال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155600" y="4711680"/>
            <a:ext cx="13931280" cy="10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Arial"/>
                <a:ea typeface="Arial"/>
              </a:rPr>
              <a:t>Chapter 4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3930840" y="7016760"/>
            <a:ext cx="8236080" cy="10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00"/>
                </a:solidFill>
                <a:latin typeface="Arial"/>
                <a:ea typeface="Arial"/>
              </a:rPr>
              <a:t>Python for Everybody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9999"/>
                </a:solidFill>
                <a:uFillTx/>
                <a:latin typeface="Arial"/>
                <a:ea typeface="Arial"/>
                <a:hlinkClick r:id="rId1"/>
              </a:rPr>
              <a:t>www.py4e.com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9" name="Shape 207" descr=""/>
          <p:cNvPicPr/>
          <p:nvPr/>
        </p:nvPicPr>
        <p:blipFill>
          <a:blip r:embed="rId2"/>
          <a:stretch/>
        </p:blipFill>
        <p:spPr>
          <a:xfrm>
            <a:off x="13957920" y="7425360"/>
            <a:ext cx="1967760" cy="667800"/>
          </a:xfrm>
          <a:prstGeom prst="rect">
            <a:avLst/>
          </a:prstGeom>
          <a:ln>
            <a:noFill/>
          </a:ln>
        </p:spPr>
      </p:pic>
      <p:pic>
        <p:nvPicPr>
          <p:cNvPr id="170" name="Shape 208" descr=""/>
          <p:cNvPicPr/>
          <p:nvPr/>
        </p:nvPicPr>
        <p:blipFill>
          <a:blip r:embed="rId3"/>
          <a:stretch/>
        </p:blipFill>
        <p:spPr>
          <a:xfrm>
            <a:off x="635400" y="6947640"/>
            <a:ext cx="1024200" cy="1024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155600" y="1536840"/>
            <a:ext cx="13931280" cy="30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ffd966"/>
                </a:solidFill>
                <a:latin typeface="Arial"/>
                <a:ea typeface="Arial"/>
              </a:rPr>
              <a:t>Functions of Our Own…</a:t>
            </a:r>
            <a:endParaRPr b="0" lang="en-US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155600" y="803520"/>
            <a:ext cx="139312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Building our Own Functions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155600" y="2603520"/>
            <a:ext cx="13931280" cy="37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marL="749160" indent="-37044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We create a new function using the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def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keyword followed by optional parameters in parentheses</a:t>
            </a:r>
            <a:endParaRPr b="0" lang="en-US" sz="3600" spc="-1" strike="noStrike">
              <a:latin typeface="Arial"/>
            </a:endParaRPr>
          </a:p>
          <a:p>
            <a:pPr marL="749160" indent="-3704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We indent the body of the function</a:t>
            </a:r>
            <a:endParaRPr b="0" lang="en-US" sz="3600" spc="-1" strike="noStrike">
              <a:latin typeface="Arial"/>
            </a:endParaRPr>
          </a:p>
          <a:p>
            <a:pPr marL="749160" indent="-3704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This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defines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the function but </a:t>
            </a: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does not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execute the body of the function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3817080" y="6634080"/>
            <a:ext cx="9937800" cy="16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def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print_lyrics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():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("I'm a lumberjack, and I'm okay.")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('I sleep all night and I work all day.')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061640" y="1935000"/>
            <a:ext cx="10739160" cy="553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= 5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('Hello')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def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print_lyrics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():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("I'm a lumberjack, and I'm okay.")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('I sleep all night and I work all day.')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('Yo')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800" spc="-1" strike="noStrike">
                <a:solidFill>
                  <a:srgbClr val="00ffff"/>
                </a:solidFill>
                <a:latin typeface="Courier New"/>
                <a:ea typeface="Courier New"/>
              </a:rPr>
              <a:t>+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2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13681080" y="4230000"/>
            <a:ext cx="1118520" cy="16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Hello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Yo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7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9626760" y="1174680"/>
            <a:ext cx="6217560" cy="147240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2500" spc="-1" strike="noStrike">
                <a:solidFill>
                  <a:srgbClr val="ffff00"/>
                </a:solidFill>
                <a:latin typeface="Arial"/>
                <a:ea typeface="Arial"/>
              </a:rPr>
              <a:t>print(</a:t>
            </a:r>
            <a:r>
              <a:rPr b="0" lang="en-US" sz="2500" spc="-1" strike="noStrike">
                <a:solidFill>
                  <a:srgbClr val="ffffff"/>
                </a:solidFill>
                <a:latin typeface="Arial"/>
                <a:ea typeface="Arial"/>
              </a:rPr>
              <a:t>"I'm a lumberjack, and I'm okay."</a:t>
            </a:r>
            <a:r>
              <a:rPr b="0" lang="en-US" sz="2500" spc="-1" strike="noStrike">
                <a:solidFill>
                  <a:srgbClr val="ffff00"/>
                </a:solidFill>
                <a:latin typeface="Arial"/>
                <a:ea typeface="Arial"/>
              </a:rPr>
              <a:t>)</a:t>
            </a:r>
            <a:r>
              <a:rPr b="0" lang="en-US" sz="25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2500" spc="-1" strike="noStrike">
                <a:solidFill>
                  <a:srgbClr val="ffff00"/>
                </a:solidFill>
                <a:latin typeface="Arial"/>
                <a:ea typeface="Arial"/>
              </a:rPr>
              <a:t>print(</a:t>
            </a:r>
            <a:r>
              <a:rPr b="0" lang="en-US" sz="2500" spc="-1" strike="noStrike">
                <a:solidFill>
                  <a:srgbClr val="ffffff"/>
                </a:solidFill>
                <a:latin typeface="Arial"/>
                <a:ea typeface="Arial"/>
              </a:rPr>
              <a:t>'I sleep all night and I work all day.'</a:t>
            </a:r>
            <a:r>
              <a:rPr b="0" lang="en-US" sz="2500" spc="-1" strike="noStrike">
                <a:solidFill>
                  <a:srgbClr val="ffff00"/>
                </a:solidFill>
                <a:latin typeface="Arial"/>
                <a:ea typeface="Arial"/>
              </a:rPr>
              <a:t>)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7416720" y="1657440"/>
            <a:ext cx="217944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ff00"/>
                </a:solidFill>
                <a:latin typeface="Arial"/>
                <a:ea typeface="Arial"/>
              </a:rPr>
              <a:t>print_lyrics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():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155600" y="803520"/>
            <a:ext cx="139312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Definitions and Uses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155600" y="2482200"/>
            <a:ext cx="13931280" cy="39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marL="749160" indent="-370440">
              <a:lnSpc>
                <a:spcPct val="115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Once we have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defined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a function, we can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call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(or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invoke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) it 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as many times as we like</a:t>
            </a:r>
            <a:endParaRPr b="0" lang="en-US" sz="3600" spc="-1" strike="noStrike">
              <a:latin typeface="Arial"/>
            </a:endParaRPr>
          </a:p>
          <a:p>
            <a:pPr marL="749160" indent="-370440">
              <a:lnSpc>
                <a:spcPct val="115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This is the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store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and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reuse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pattern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078200" y="985680"/>
            <a:ext cx="11715120" cy="60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5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('Hello')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def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print_lyrics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():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("I'm a lumberjack, and I'm okay.")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('I sleep all night and I work all day.')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('Yo')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print_lyrics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+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2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x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8877240" y="5327640"/>
            <a:ext cx="6913080" cy="270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Hello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Yo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I'm a lumberjack, and I'm okay.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I sleep all night and I work all day.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7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 rot="10800000">
            <a:off x="4335120" y="5532480"/>
            <a:ext cx="4353120" cy="134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155600" y="803520"/>
            <a:ext cx="1362636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Arguments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155600" y="2603520"/>
            <a:ext cx="13931280" cy="39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marL="749160" indent="-37044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An </a:t>
            </a: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argument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is a value we pass into the </a:t>
            </a:r>
            <a:r>
              <a:rPr b="0" lang="en-US" sz="3600" spc="-1" strike="noStrike">
                <a:solidFill>
                  <a:srgbClr val="ff00ff"/>
                </a:solidFill>
                <a:latin typeface="Arial"/>
                <a:ea typeface="Arial"/>
              </a:rPr>
              <a:t>function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as its </a:t>
            </a: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input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when we call the function</a:t>
            </a:r>
            <a:endParaRPr b="0" lang="en-US" sz="3600" spc="-1" strike="noStrike">
              <a:latin typeface="Arial"/>
            </a:endParaRPr>
          </a:p>
          <a:p>
            <a:pPr marL="749160" indent="-3704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We use </a:t>
            </a: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arguments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so we can direct the </a:t>
            </a:r>
            <a:r>
              <a:rPr b="0" lang="en-US" sz="3600" spc="-1" strike="noStrike">
                <a:solidFill>
                  <a:srgbClr val="ff00ff"/>
                </a:solidFill>
                <a:latin typeface="Arial"/>
                <a:ea typeface="Arial"/>
              </a:rPr>
              <a:t>function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to do different kinds of work when we call it at </a:t>
            </a: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different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times</a:t>
            </a:r>
            <a:endParaRPr b="0" lang="en-US" sz="3600" spc="-1" strike="noStrike">
              <a:latin typeface="Arial"/>
            </a:endParaRPr>
          </a:p>
          <a:p>
            <a:pPr marL="749160" indent="-3704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We put the </a:t>
            </a: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arguments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in parentheses after the </a:t>
            </a:r>
            <a:r>
              <a:rPr b="0" lang="en-US" sz="3600" spc="-1" strike="noStrike">
                <a:solidFill>
                  <a:srgbClr val="ff00ff"/>
                </a:solidFill>
                <a:latin typeface="Arial"/>
                <a:ea typeface="Arial"/>
              </a:rPr>
              <a:t>name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of the function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635360" y="6718320"/>
            <a:ext cx="7579440" cy="81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900" spc="-1" strike="noStrike">
                <a:solidFill>
                  <a:srgbClr val="00ff00"/>
                </a:solidFill>
                <a:latin typeface="Arial"/>
                <a:ea typeface="Arial"/>
              </a:rPr>
              <a:t>big</a:t>
            </a: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 = </a:t>
            </a:r>
            <a:r>
              <a:rPr b="0" lang="en-US" sz="4900" spc="-1" strike="noStrike">
                <a:solidFill>
                  <a:srgbClr val="ff00ff"/>
                </a:solidFill>
                <a:latin typeface="Arial"/>
                <a:ea typeface="Arial"/>
              </a:rPr>
              <a:t>max</a:t>
            </a: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(</a:t>
            </a:r>
            <a:r>
              <a:rPr b="0" lang="en-US" sz="4900" spc="-1" strike="noStrike">
                <a:solidFill>
                  <a:srgbClr val="ff7f00"/>
                </a:solidFill>
                <a:latin typeface="Arial"/>
                <a:ea typeface="Arial"/>
              </a:rPr>
              <a:t>'Hello world'</a:t>
            </a: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b="0" lang="en-US" sz="4900" spc="-1" strike="noStrike"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11498400" y="7823160"/>
            <a:ext cx="244548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Argument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10014480" y="7538040"/>
            <a:ext cx="1288080" cy="63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7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155600" y="803520"/>
            <a:ext cx="1320300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Parameters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155600" y="2603520"/>
            <a:ext cx="6987600" cy="50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>
              <a:lnSpc>
                <a:spcPct val="115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A </a:t>
            </a:r>
            <a:r>
              <a:rPr b="0" lang="en-US" sz="3600" spc="-1" strike="noStrike">
                <a:solidFill>
                  <a:srgbClr val="00ffff"/>
                </a:solidFill>
                <a:latin typeface="Arial"/>
                <a:ea typeface="Arial"/>
              </a:rPr>
              <a:t>parameter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is a variable which we use </a:t>
            </a:r>
            <a:r>
              <a:rPr b="0" lang="en-US" sz="3600" spc="-1" strike="noStrike">
                <a:solidFill>
                  <a:srgbClr val="ff00ff"/>
                </a:solidFill>
                <a:latin typeface="Arial"/>
                <a:ea typeface="Arial"/>
              </a:rPr>
              <a:t>in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the function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definition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.  It is a “handle” that allows the code in the </a:t>
            </a:r>
            <a:r>
              <a:rPr b="0" lang="en-US" sz="3600" spc="-1" strike="noStrike">
                <a:solidFill>
                  <a:srgbClr val="bbe0e3"/>
                </a:solidFill>
                <a:latin typeface="Arial"/>
                <a:ea typeface="Arial"/>
              </a:rPr>
              <a:t>function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to access the </a:t>
            </a: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arguments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for a particular </a:t>
            </a:r>
            <a:r>
              <a:rPr b="0" lang="en-US" sz="3600" spc="-1" strike="noStrike">
                <a:solidFill>
                  <a:srgbClr val="bbe0e3"/>
                </a:solidFill>
                <a:latin typeface="Arial"/>
                <a:ea typeface="Arial"/>
              </a:rPr>
              <a:t>function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invocation.</a:t>
            </a:r>
            <a:endParaRPr b="0" lang="en-US" sz="36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9867240" y="2188800"/>
            <a:ext cx="5713200" cy="66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def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greet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600" spc="-1" strike="noStrike">
                <a:solidFill>
                  <a:srgbClr val="00ffff"/>
                </a:solidFill>
                <a:latin typeface="Courier New"/>
                <a:ea typeface="Courier New"/>
              </a:rPr>
              <a:t>lang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):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</a:t>
            </a:r>
            <a:r>
              <a:rPr b="0" lang="en-US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if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600" spc="-1" strike="noStrike">
                <a:solidFill>
                  <a:srgbClr val="00ffff"/>
                </a:solidFill>
                <a:latin typeface="Courier New"/>
                <a:ea typeface="Courier New"/>
              </a:rPr>
              <a:t>lang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== 'es':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   </a:t>
            </a:r>
            <a:r>
              <a:rPr b="0" lang="en-US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('Hola')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</a:t>
            </a:r>
            <a:r>
              <a:rPr b="0" lang="en-US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elif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600" spc="-1" strike="noStrike">
                <a:solidFill>
                  <a:srgbClr val="00ffff"/>
                </a:solidFill>
                <a:latin typeface="Courier New"/>
                <a:ea typeface="Courier New"/>
              </a:rPr>
              <a:t>lang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 == 'fr':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   </a:t>
            </a:r>
            <a:r>
              <a:rPr b="0" lang="en-US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('Bonjour')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</a:t>
            </a:r>
            <a:r>
              <a:rPr b="0" lang="en-US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else: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</a:t>
            </a:r>
            <a:r>
              <a:rPr b="0" lang="en-US" sz="2600" spc="-1" strike="noStrike">
                <a:solidFill>
                  <a:srgbClr val="ffff00"/>
                </a:solidFill>
                <a:latin typeface="Courier New"/>
                <a:ea typeface="Courier New"/>
              </a:rPr>
              <a:t>   print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('Hello')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greet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600" spc="-1" strike="noStrike">
                <a:solidFill>
                  <a:srgbClr val="ff7f00"/>
                </a:solidFill>
                <a:latin typeface="Courier New"/>
                <a:ea typeface="Courier New"/>
              </a:rPr>
              <a:t>'en'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Hello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greet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600" spc="-1" strike="noStrike">
                <a:solidFill>
                  <a:srgbClr val="ff7f00"/>
                </a:solidFill>
                <a:latin typeface="Courier New"/>
                <a:ea typeface="Courier New"/>
              </a:rPr>
              <a:t>'es'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Hola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600" spc="-1" strike="noStrike">
                <a:solidFill>
                  <a:srgbClr val="00ff00"/>
                </a:solidFill>
                <a:latin typeface="Courier New"/>
                <a:ea typeface="Courier New"/>
              </a:rPr>
              <a:t>greet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600" spc="-1" strike="noStrike">
                <a:solidFill>
                  <a:srgbClr val="ff7f00"/>
                </a:solidFill>
                <a:latin typeface="Courier New"/>
                <a:ea typeface="Courier New"/>
              </a:rPr>
              <a:t>'fr'</a:t>
            </a: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Bonjour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155600" y="803520"/>
            <a:ext cx="139312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Return Values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155600" y="2603520"/>
            <a:ext cx="13931280" cy="22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Often a function will take its arguments, do some computation, and </a:t>
            </a: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return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a value to be used as the value of the function call in the </a:t>
            </a:r>
            <a:r>
              <a:rPr b="0" lang="en-US" sz="3600" spc="-1" strike="noStrike">
                <a:solidFill>
                  <a:srgbClr val="ff00ff"/>
                </a:solidFill>
                <a:latin typeface="Arial"/>
                <a:ea typeface="Arial"/>
              </a:rPr>
              <a:t>calling expression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.  The </a:t>
            </a: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return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keyword is used for this.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2912040" y="5370480"/>
            <a:ext cx="6831360" cy="283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def </a:t>
            </a:r>
            <a:r>
              <a:rPr b="0" lang="en-US" sz="3200" spc="-1" strike="noStrike">
                <a:solidFill>
                  <a:srgbClr val="00ff00"/>
                </a:solidFill>
                <a:latin typeface="Courier New"/>
                <a:ea typeface="Courier New"/>
              </a:rPr>
              <a:t>greet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():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    </a:t>
            </a:r>
            <a:r>
              <a:rPr b="0" lang="en-US" sz="3200" spc="-1" strike="noStrike">
                <a:solidFill>
                  <a:srgbClr val="ff7f00"/>
                </a:solidFill>
                <a:latin typeface="Courier New"/>
                <a:ea typeface="Courier New"/>
              </a:rPr>
              <a:t>return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 "Hello"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200" spc="-1" strike="noStrike">
                <a:solidFill>
                  <a:srgbClr val="ff00ff"/>
                </a:solidFill>
                <a:latin typeface="Courier New"/>
                <a:ea typeface="Courier New"/>
              </a:rPr>
              <a:t>greet()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, "Glenn")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3200" spc="-1" strike="noStrike">
                <a:solidFill>
                  <a:srgbClr val="ff00ff"/>
                </a:solidFill>
                <a:latin typeface="Courier New"/>
                <a:ea typeface="Courier New"/>
              </a:rPr>
              <a:t>greet()</a:t>
            </a:r>
            <a:r>
              <a:rPr b="0" lang="en-US" sz="3200" spc="-1" strike="noStrike">
                <a:solidFill>
                  <a:srgbClr val="ffff00"/>
                </a:solidFill>
                <a:latin typeface="Courier New"/>
                <a:ea typeface="Courier New"/>
              </a:rPr>
              <a:t>, "Sally")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10894680" y="5947200"/>
            <a:ext cx="3999960" cy="119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Courier New"/>
                <a:ea typeface="Courier New"/>
              </a:rPr>
              <a:t>Hello Glenn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Courier New"/>
                <a:ea typeface="Courier New"/>
              </a:rPr>
              <a:t>Hello Sally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155600" y="803520"/>
            <a:ext cx="1354176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Return Value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1155600" y="2603520"/>
            <a:ext cx="6616080" cy="57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marL="749160" indent="-37044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A “fruitful”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function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is one that produces a </a:t>
            </a:r>
            <a:r>
              <a:rPr b="0" lang="en-US" sz="3600" spc="-1" strike="noStrike">
                <a:solidFill>
                  <a:srgbClr val="ff00ff"/>
                </a:solidFill>
                <a:latin typeface="Arial"/>
                <a:ea typeface="Arial"/>
              </a:rPr>
              <a:t>result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(or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return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 </a:t>
            </a:r>
            <a:r>
              <a:rPr b="0" lang="en-US" sz="3600" spc="-1" strike="noStrike">
                <a:solidFill>
                  <a:srgbClr val="ff00ff"/>
                </a:solidFill>
                <a:latin typeface="Arial"/>
                <a:ea typeface="Arial"/>
              </a:rPr>
              <a:t>value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b="0" lang="en-US" sz="3600" spc="-1" strike="noStrike">
              <a:latin typeface="Arial"/>
            </a:endParaRPr>
          </a:p>
          <a:p>
            <a:pPr marL="749160" indent="-3704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The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return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statement ends the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function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execution and “sends back” the </a:t>
            </a:r>
            <a:r>
              <a:rPr b="0" lang="en-US" sz="3600" spc="-1" strike="noStrike">
                <a:solidFill>
                  <a:srgbClr val="ff00ff"/>
                </a:solidFill>
                <a:latin typeface="Arial"/>
                <a:ea typeface="Arial"/>
              </a:rPr>
              <a:t>result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of the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function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9002160" y="2309400"/>
            <a:ext cx="6721560" cy="64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def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greet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500" spc="-1" strike="noStrike">
                <a:solidFill>
                  <a:srgbClr val="00ffff"/>
                </a:solidFill>
                <a:latin typeface="Courier New"/>
                <a:ea typeface="Courier New"/>
              </a:rPr>
              <a:t>lang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):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</a:t>
            </a:r>
            <a:r>
              <a:rPr b="0" lang="en-US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if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500" spc="-1" strike="noStrike">
                <a:solidFill>
                  <a:srgbClr val="00ffff"/>
                </a:solidFill>
                <a:latin typeface="Courier New"/>
                <a:ea typeface="Courier New"/>
              </a:rPr>
              <a:t>lang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== 'es':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    </a:t>
            </a:r>
            <a:r>
              <a:rPr b="0" lang="en-US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return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500" spc="-1" strike="noStrike">
                <a:solidFill>
                  <a:srgbClr val="ff00ff"/>
                </a:solidFill>
                <a:latin typeface="Courier New"/>
                <a:ea typeface="Courier New"/>
              </a:rPr>
              <a:t>'Hola'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</a:t>
            </a:r>
            <a:r>
              <a:rPr b="0" lang="en-US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elif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500" spc="-1" strike="noStrike">
                <a:solidFill>
                  <a:srgbClr val="00ffff"/>
                </a:solidFill>
                <a:latin typeface="Courier New"/>
                <a:ea typeface="Courier New"/>
              </a:rPr>
              <a:t>lang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== 'fr':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    </a:t>
            </a:r>
            <a:r>
              <a:rPr b="0" lang="en-US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return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500" spc="-1" strike="noStrike">
                <a:solidFill>
                  <a:srgbClr val="ff00ff"/>
                </a:solidFill>
                <a:latin typeface="Courier New"/>
                <a:ea typeface="Courier New"/>
              </a:rPr>
              <a:t>'Bonjour'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</a:t>
            </a:r>
            <a:r>
              <a:rPr b="0" lang="en-US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else: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        </a:t>
            </a:r>
            <a:r>
              <a:rPr b="0" lang="en-US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return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500" spc="-1" strike="noStrike">
                <a:solidFill>
                  <a:srgbClr val="ff00ff"/>
                </a:solidFill>
                <a:latin typeface="Courier New"/>
                <a:ea typeface="Courier New"/>
              </a:rPr>
              <a:t>'Hello'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... 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greet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'en'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),'Glenn')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Hello Glenn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greet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'es'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),'Sally')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Hola Sally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greet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'fr'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),'Michael')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Bonjour Michael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155600" y="803520"/>
            <a:ext cx="139312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100" spc="-1" strike="noStrike">
                <a:solidFill>
                  <a:srgbClr val="ff7f00"/>
                </a:solidFill>
                <a:latin typeface="Arial"/>
                <a:ea typeface="Arial"/>
              </a:rPr>
              <a:t>Arguments</a:t>
            </a:r>
            <a:r>
              <a:rPr b="0" lang="en-US" sz="7100" spc="-1" strike="noStrike">
                <a:solidFill>
                  <a:srgbClr val="ffffff"/>
                </a:solidFill>
                <a:latin typeface="Arial"/>
                <a:ea typeface="Arial"/>
              </a:rPr>
              <a:t>,</a:t>
            </a:r>
            <a:r>
              <a:rPr b="0" lang="en-US" sz="7100" spc="-1" strike="noStrike">
                <a:solidFill>
                  <a:srgbClr val="ffff00"/>
                </a:solidFill>
                <a:latin typeface="Arial"/>
                <a:ea typeface="Arial"/>
              </a:rPr>
              <a:t> </a:t>
            </a:r>
            <a:r>
              <a:rPr b="0" lang="en-US" sz="7100" spc="-1" strike="noStrike">
                <a:solidFill>
                  <a:srgbClr val="00ffff"/>
                </a:solidFill>
                <a:latin typeface="Arial"/>
                <a:ea typeface="Arial"/>
              </a:rPr>
              <a:t>Parameters</a:t>
            </a:r>
            <a:r>
              <a:rPr b="0" lang="en-US" sz="7100" spc="-1" strike="noStrike">
                <a:solidFill>
                  <a:srgbClr val="ffffff"/>
                </a:solidFill>
                <a:latin typeface="Arial"/>
                <a:ea typeface="Arial"/>
              </a:rPr>
              <a:t>, and</a:t>
            </a:r>
            <a:r>
              <a:rPr b="0" lang="en-US" sz="7100" spc="-1" strike="noStrike">
                <a:solidFill>
                  <a:srgbClr val="ff00ff"/>
                </a:solidFill>
                <a:latin typeface="Arial"/>
                <a:ea typeface="Arial"/>
              </a:rPr>
              <a:t> </a:t>
            </a:r>
            <a:r>
              <a:rPr b="0" lang="en-US" sz="7100" spc="-1" strike="noStrike">
                <a:solidFill>
                  <a:srgbClr val="00ff00"/>
                </a:solidFill>
                <a:latin typeface="Arial"/>
                <a:ea typeface="Arial"/>
              </a:rPr>
              <a:t>Results</a:t>
            </a:r>
            <a:endParaRPr b="0" lang="en-US" sz="71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155600" y="2908440"/>
            <a:ext cx="7556400" cy="166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big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3000" spc="-1" strike="noStrike">
                <a:solidFill>
                  <a:srgbClr val="ff00ff"/>
                </a:solidFill>
                <a:latin typeface="Courier New"/>
                <a:ea typeface="Courier New"/>
              </a:rPr>
              <a:t>max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'Hello world'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big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w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7805520" y="4011480"/>
            <a:ext cx="3126960" cy="348264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00"/>
                </a:solidFill>
                <a:latin typeface="Courier New"/>
                <a:ea typeface="Courier New"/>
              </a:rPr>
              <a:t> </a:t>
            </a:r>
            <a:r>
              <a:rPr b="0" lang="en-US" sz="2400" spc="-1" strike="noStrike">
                <a:solidFill>
                  <a:srgbClr val="ffff00"/>
                </a:solidFill>
                <a:latin typeface="Courier New"/>
                <a:ea typeface="Courier New"/>
              </a:rPr>
              <a:t>def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max(</a:t>
            </a:r>
            <a:r>
              <a:rPr b="0" lang="en-US" sz="2400" spc="-1" strike="noStrike">
                <a:solidFill>
                  <a:srgbClr val="00ffff"/>
                </a:solidFill>
                <a:latin typeface="Courier New"/>
                <a:ea typeface="Courier New"/>
              </a:rPr>
              <a:t>inp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blah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blah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2400" spc="-1" strike="noStrike">
                <a:solidFill>
                  <a:srgbClr val="ffff00"/>
                </a:solidFill>
                <a:latin typeface="Courier New"/>
                <a:ea typeface="Courier New"/>
              </a:rPr>
              <a:t>for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x </a:t>
            </a:r>
            <a:r>
              <a:rPr b="0" lang="en-US" sz="2400" spc="-1" strike="noStrike">
                <a:solidFill>
                  <a:srgbClr val="ffff00"/>
                </a:solidFill>
                <a:latin typeface="Courier New"/>
                <a:ea typeface="Courier New"/>
              </a:rPr>
              <a:t>in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400" spc="-1" strike="noStrike">
                <a:solidFill>
                  <a:srgbClr val="00fdff"/>
                </a:solidFill>
                <a:latin typeface="Courier New"/>
                <a:ea typeface="Courier New"/>
              </a:rPr>
              <a:t>inp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blah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blah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2400" spc="-1" strike="noStrike">
                <a:solidFill>
                  <a:srgbClr val="00ff00"/>
                </a:solidFill>
                <a:latin typeface="Courier New"/>
                <a:ea typeface="Courier New"/>
              </a:rPr>
              <a:t>return 'w'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 flipH="1">
            <a:off x="6568560" y="5608440"/>
            <a:ext cx="101520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rgbClr val="ff7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5"/>
          <p:cNvSpPr/>
          <p:nvPr/>
        </p:nvSpPr>
        <p:spPr>
          <a:xfrm>
            <a:off x="3530520" y="5283360"/>
            <a:ext cx="284868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'Hello world'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0" name="CustomShape 6"/>
          <p:cNvSpPr/>
          <p:nvPr/>
        </p:nvSpPr>
        <p:spPr>
          <a:xfrm>
            <a:off x="13066560" y="5232240"/>
            <a:ext cx="64368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'w'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1" name="CustomShape 7"/>
          <p:cNvSpPr/>
          <p:nvPr/>
        </p:nvSpPr>
        <p:spPr>
          <a:xfrm flipH="1">
            <a:off x="11153160" y="5594400"/>
            <a:ext cx="149148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chemeClr val="lt1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8"/>
          <p:cNvSpPr/>
          <p:nvPr/>
        </p:nvSpPr>
        <p:spPr>
          <a:xfrm>
            <a:off x="1700280" y="6502320"/>
            <a:ext cx="232488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Argument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 flipH="1">
            <a:off x="3026520" y="5965200"/>
            <a:ext cx="902520" cy="53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7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0"/>
          <p:cNvSpPr/>
          <p:nvPr/>
        </p:nvSpPr>
        <p:spPr>
          <a:xfrm>
            <a:off x="11231640" y="2908440"/>
            <a:ext cx="247896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ffff"/>
                </a:solidFill>
                <a:latin typeface="Arial"/>
                <a:ea typeface="Arial"/>
              </a:rPr>
              <a:t>Parameter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5" name="CustomShape 11"/>
          <p:cNvSpPr/>
          <p:nvPr/>
        </p:nvSpPr>
        <p:spPr>
          <a:xfrm flipH="1" rot="10800000">
            <a:off x="10056960" y="3373920"/>
            <a:ext cx="1048320" cy="107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2"/>
          <p:cNvSpPr/>
          <p:nvPr/>
        </p:nvSpPr>
        <p:spPr>
          <a:xfrm>
            <a:off x="13023720" y="6743880"/>
            <a:ext cx="168876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Result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7" name="CustomShape 13"/>
          <p:cNvSpPr/>
          <p:nvPr/>
        </p:nvSpPr>
        <p:spPr>
          <a:xfrm>
            <a:off x="13377960" y="5940360"/>
            <a:ext cx="360" cy="71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TextShape 14"/>
          <p:cNvSpPr txBox="1"/>
          <p:nvPr/>
        </p:nvSpPr>
        <p:spPr>
          <a:xfrm>
            <a:off x="1757880" y="7680960"/>
            <a:ext cx="10586520" cy="109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600" spc="-1" strike="noStrike">
                <a:latin typeface="Arial"/>
              </a:rPr>
              <a:t>Alphabetical Order (small to large): 0-9A-Za-z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155600" y="803520"/>
            <a:ext cx="139312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Stored (and reused) Steps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2870000" y="3720960"/>
            <a:ext cx="3161520" cy="37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Output: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Hello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Fun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Zip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Hello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Fun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7899480" y="2971800"/>
            <a:ext cx="3585600" cy="379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Program: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def</a:t>
            </a:r>
            <a:r>
              <a:rPr b="0" lang="en-US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 thing():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    </a:t>
            </a:r>
            <a:r>
              <a:rPr b="0" lang="en-US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('Hello')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    </a:t>
            </a:r>
            <a:r>
              <a:rPr b="0" lang="en-US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('Fun')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 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thing()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('Zip')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7f00"/>
                </a:solidFill>
                <a:latin typeface="Courier New"/>
                <a:ea typeface="Courier New"/>
              </a:rPr>
              <a:t>thing()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762120" y="2730600"/>
            <a:ext cx="2742480" cy="59616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ffff00"/>
                </a:solidFill>
                <a:latin typeface="Arial"/>
                <a:ea typeface="Arial"/>
              </a:rPr>
              <a:t>def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 rot="10800000">
            <a:off x="2115000" y="3313800"/>
            <a:ext cx="5760" cy="184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6"/>
          <p:cNvSpPr/>
          <p:nvPr/>
        </p:nvSpPr>
        <p:spPr>
          <a:xfrm flipH="1">
            <a:off x="9365400" y="5416560"/>
            <a:ext cx="3420360" cy="34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7"/>
          <p:cNvSpPr/>
          <p:nvPr/>
        </p:nvSpPr>
        <p:spPr>
          <a:xfrm rot="10800000">
            <a:off x="9424080" y="6615000"/>
            <a:ext cx="3333960" cy="2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8"/>
          <p:cNvSpPr/>
          <p:nvPr/>
        </p:nvSpPr>
        <p:spPr>
          <a:xfrm>
            <a:off x="4429800" y="3608280"/>
            <a:ext cx="2742480" cy="111456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3500" spc="-1" strike="noStrike">
                <a:solidFill>
                  <a:srgbClr val="ffff00"/>
                </a:solidFill>
                <a:latin typeface="Arial"/>
                <a:ea typeface="Arial"/>
              </a:rPr>
              <a:t>print</a:t>
            </a:r>
            <a:r>
              <a:rPr b="0" lang="en-US" sz="3500" spc="-1" strike="noStrike">
                <a:solidFill>
                  <a:srgbClr val="ffffff"/>
                </a:solidFill>
                <a:latin typeface="Arial"/>
                <a:ea typeface="Arial"/>
              </a:rPr>
              <a:t>('Hello')</a:t>
            </a:r>
            <a:endParaRPr b="0" lang="en-US" sz="3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ffff00"/>
                </a:solidFill>
                <a:latin typeface="Arial"/>
                <a:ea typeface="Arial"/>
              </a:rPr>
              <a:t>print</a:t>
            </a:r>
            <a:r>
              <a:rPr b="0" lang="en-US" sz="3500" spc="-1" strike="noStrike">
                <a:solidFill>
                  <a:srgbClr val="ffffff"/>
                </a:solidFill>
                <a:latin typeface="Arial"/>
                <a:ea typeface="Arial"/>
              </a:rPr>
              <a:t>('Fun')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762120" y="5092560"/>
            <a:ext cx="2742480" cy="59616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latin typeface="Arial"/>
                <a:ea typeface="Arial"/>
              </a:rPr>
              <a:t>thing()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80" name="CustomShape 10"/>
          <p:cNvSpPr/>
          <p:nvPr/>
        </p:nvSpPr>
        <p:spPr>
          <a:xfrm rot="10800000">
            <a:off x="2115000" y="5714280"/>
            <a:ext cx="13680" cy="56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1"/>
          <p:cNvSpPr/>
          <p:nvPr/>
        </p:nvSpPr>
        <p:spPr>
          <a:xfrm flipH="1">
            <a:off x="3490920" y="4098960"/>
            <a:ext cx="855720" cy="102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2"/>
          <p:cNvSpPr/>
          <p:nvPr/>
        </p:nvSpPr>
        <p:spPr>
          <a:xfrm flipH="1" rot="10800000">
            <a:off x="3527640" y="4724640"/>
            <a:ext cx="2099520" cy="89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3"/>
          <p:cNvSpPr/>
          <p:nvPr/>
        </p:nvSpPr>
        <p:spPr>
          <a:xfrm rot="10800000">
            <a:off x="3506040" y="3029760"/>
            <a:ext cx="951120" cy="57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4"/>
          <p:cNvSpPr/>
          <p:nvPr/>
        </p:nvSpPr>
        <p:spPr>
          <a:xfrm>
            <a:off x="3850560" y="7773840"/>
            <a:ext cx="880200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We call these reusable pieces of code “functions”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5" name="CustomShape 15"/>
          <p:cNvSpPr/>
          <p:nvPr/>
        </p:nvSpPr>
        <p:spPr>
          <a:xfrm>
            <a:off x="5038560" y="2997360"/>
            <a:ext cx="176724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thing():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6" name="CustomShape 16"/>
          <p:cNvSpPr/>
          <p:nvPr/>
        </p:nvSpPr>
        <p:spPr>
          <a:xfrm>
            <a:off x="762120" y="7302600"/>
            <a:ext cx="2742480" cy="59616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latin typeface="Arial"/>
                <a:ea typeface="Arial"/>
              </a:rPr>
              <a:t>thing()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87" name="CustomShape 17"/>
          <p:cNvSpPr/>
          <p:nvPr/>
        </p:nvSpPr>
        <p:spPr>
          <a:xfrm rot="10800000">
            <a:off x="2115000" y="6730200"/>
            <a:ext cx="13680" cy="56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8"/>
          <p:cNvSpPr/>
          <p:nvPr/>
        </p:nvSpPr>
        <p:spPr>
          <a:xfrm>
            <a:off x="762120" y="6222960"/>
            <a:ext cx="2742480" cy="59616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ffff00"/>
                </a:solidFill>
                <a:latin typeface="Arial"/>
                <a:ea typeface="Arial"/>
              </a:rPr>
              <a:t>print(</a:t>
            </a:r>
            <a:r>
              <a:rPr b="0" lang="en-US" sz="3500" spc="-1" strike="noStrike">
                <a:solidFill>
                  <a:srgbClr val="ffffff"/>
                </a:solidFill>
                <a:latin typeface="Arial"/>
                <a:ea typeface="Arial"/>
              </a:rPr>
              <a:t>'Zip'</a:t>
            </a:r>
            <a:r>
              <a:rPr b="0" lang="en-US" sz="3500" spc="-1" strike="noStrike">
                <a:solidFill>
                  <a:srgbClr val="ffff00"/>
                </a:solidFill>
                <a:latin typeface="Arial"/>
                <a:ea typeface="Arial"/>
              </a:rPr>
              <a:t>)</a:t>
            </a:r>
            <a:endParaRPr b="0" lang="en-US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155600" y="803520"/>
            <a:ext cx="139312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latin typeface="Arial"/>
                <a:ea typeface="Arial"/>
              </a:rPr>
              <a:t>Multiple </a:t>
            </a:r>
            <a:r>
              <a:rPr b="0" lang="en-US" sz="7200" spc="-1" strike="noStrike">
                <a:solidFill>
                  <a:srgbClr val="00ffff"/>
                </a:solidFill>
                <a:latin typeface="Arial"/>
                <a:ea typeface="Arial"/>
              </a:rPr>
              <a:t>Parameters</a:t>
            </a:r>
            <a:r>
              <a:rPr b="0" lang="en-US" sz="7200" spc="-1" strike="noStrike">
                <a:solidFill>
                  <a:srgbClr val="ffffff"/>
                </a:solidFill>
                <a:latin typeface="Arial"/>
                <a:ea typeface="Arial"/>
              </a:rPr>
              <a:t> / </a:t>
            </a:r>
            <a:r>
              <a:rPr b="0" lang="en-US" sz="7200" spc="-1" strike="noStrike">
                <a:solidFill>
                  <a:srgbClr val="ff7f00"/>
                </a:solidFill>
                <a:latin typeface="Arial"/>
                <a:ea typeface="Arial"/>
              </a:rPr>
              <a:t>Arguments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155600" y="2603520"/>
            <a:ext cx="7587360" cy="525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marL="749160" indent="-37044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We can define more than one </a:t>
            </a:r>
            <a:r>
              <a:rPr b="0" lang="en-US" sz="3600" spc="-1" strike="noStrike">
                <a:solidFill>
                  <a:srgbClr val="00ffff"/>
                </a:solidFill>
                <a:latin typeface="Arial"/>
                <a:ea typeface="Arial"/>
              </a:rPr>
              <a:t>parameter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in the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function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 definition</a:t>
            </a:r>
            <a:endParaRPr b="0" lang="en-US" sz="3600" spc="-1" strike="noStrike">
              <a:latin typeface="Arial"/>
            </a:endParaRPr>
          </a:p>
          <a:p>
            <a:pPr marL="749160" indent="-3704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We simply add more </a:t>
            </a: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arguments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when we call the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function</a:t>
            </a:r>
            <a:endParaRPr b="0" lang="en-US" sz="3600" spc="-1" strike="noStrike">
              <a:latin typeface="Arial"/>
            </a:endParaRPr>
          </a:p>
          <a:p>
            <a:pPr marL="749160" indent="-3704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We match the number and order of arguments and parameters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9966240" y="3380760"/>
            <a:ext cx="5480280" cy="39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def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addtwo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a, b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):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added = </a:t>
            </a: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a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+ </a:t>
            </a: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b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return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added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x =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addtwo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3000" spc="-1" strike="noStrike">
                <a:solidFill>
                  <a:srgbClr val="ff7f00"/>
                </a:solidFill>
                <a:latin typeface="Courier New"/>
                <a:ea typeface="Courier New"/>
              </a:rPr>
              <a:t>3, 5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(x)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8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155600" y="803520"/>
            <a:ext cx="139312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Void (non-fruitful) Functions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1155600" y="2603520"/>
            <a:ext cx="13931280" cy="57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marL="749160" indent="-532800">
              <a:lnSpc>
                <a:spcPct val="100000"/>
              </a:lnSpc>
              <a:buClr>
                <a:srgbClr val="ffffff"/>
              </a:buClr>
              <a:buSzPct val="171000"/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When a function does not return a value, we call it a “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void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” function</a:t>
            </a:r>
            <a:endParaRPr b="0" lang="en-US" sz="3600" spc="-1" strike="noStrike">
              <a:latin typeface="Arial"/>
            </a:endParaRPr>
          </a:p>
          <a:p>
            <a:pPr marL="749160" indent="-532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SzPct val="171000"/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Functions that return values are “fruitful” functions</a:t>
            </a:r>
            <a:endParaRPr b="0" lang="en-US" sz="3600" spc="-1" strike="noStrike">
              <a:latin typeface="Arial"/>
            </a:endParaRPr>
          </a:p>
          <a:p>
            <a:pPr marL="749160" indent="-532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SzPct val="171000"/>
              <a:buFont typeface="Cabin"/>
              <a:buChar char="•"/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Void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functions are “not fruitful”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155600" y="803520"/>
            <a:ext cx="139312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To function or not to function...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1155600" y="2603520"/>
            <a:ext cx="13931280" cy="57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marL="749160" indent="-37044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Organize your code into “paragraphs” - capture a complete thought and “name it”</a:t>
            </a:r>
            <a:endParaRPr b="0" lang="en-US" sz="3600" spc="-1" strike="noStrike">
              <a:latin typeface="Arial"/>
            </a:endParaRPr>
          </a:p>
          <a:p>
            <a:pPr marL="749160" indent="-3704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Don’t repeat yourself - make it work once and then reuse it</a:t>
            </a:r>
            <a:endParaRPr b="0" lang="en-US" sz="3600" spc="-1" strike="noStrike">
              <a:latin typeface="Arial"/>
            </a:endParaRPr>
          </a:p>
          <a:p>
            <a:pPr marL="749160" indent="-3704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If something gets too long or complex, break it up into logical chunks and put those chunks in functions</a:t>
            </a:r>
            <a:endParaRPr b="0" lang="en-US" sz="3600" spc="-1" strike="noStrike">
              <a:latin typeface="Arial"/>
            </a:endParaRPr>
          </a:p>
          <a:p>
            <a:pPr marL="749160" indent="-3704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Make a library of common stuff that you do over and over - perhaps share this with your friends...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155600" y="803520"/>
            <a:ext cx="132368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Summary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8178840" y="2886120"/>
            <a:ext cx="6908040" cy="57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>
            <a:noAutofit/>
          </a:bodyPr>
          <a:p>
            <a:pPr marL="685800" indent="-361080">
              <a:lnSpc>
                <a:spcPct val="8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Arguments</a:t>
            </a:r>
            <a:endParaRPr b="0" lang="en-US" sz="3600" spc="-1" strike="noStrike">
              <a:latin typeface="Arial"/>
            </a:endParaRPr>
          </a:p>
          <a:p>
            <a:pPr marL="685800" indent="-361080">
              <a:lnSpc>
                <a:spcPct val="8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Results (fruitful functions)</a:t>
            </a:r>
            <a:endParaRPr b="0" lang="en-US" sz="3600" spc="-1" strike="noStrike">
              <a:latin typeface="Arial"/>
            </a:endParaRPr>
          </a:p>
          <a:p>
            <a:pPr marL="685800" indent="-361080">
              <a:lnSpc>
                <a:spcPct val="8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Void (non-fruitful) functions</a:t>
            </a:r>
            <a:endParaRPr b="0" lang="en-US" sz="3600" spc="-1" strike="noStrike">
              <a:latin typeface="Arial"/>
            </a:endParaRPr>
          </a:p>
          <a:p>
            <a:pPr marL="685800" indent="-361080">
              <a:lnSpc>
                <a:spcPct val="8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Why use functions?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1353240" y="2886120"/>
            <a:ext cx="6369840" cy="49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>
            <a:noAutofit/>
          </a:bodyPr>
          <a:p>
            <a:pPr marL="685800" indent="-361080">
              <a:lnSpc>
                <a:spcPct val="8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Functions</a:t>
            </a:r>
            <a:endParaRPr b="0" lang="en-US" sz="3600" spc="-1" strike="noStrike">
              <a:latin typeface="Arial"/>
            </a:endParaRPr>
          </a:p>
          <a:p>
            <a:pPr marL="685800" indent="-361080">
              <a:lnSpc>
                <a:spcPct val="8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Built-In Functions</a:t>
            </a:r>
            <a:endParaRPr b="0" lang="en-US" sz="3600" spc="-1" strike="noStrike">
              <a:latin typeface="Arial"/>
            </a:endParaRPr>
          </a:p>
          <a:p>
            <a:pPr marL="685800" indent="-361080">
              <a:lnSpc>
                <a:spcPct val="8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Type conversion (int, float)</a:t>
            </a:r>
            <a:endParaRPr b="0" lang="en-US" sz="3600" spc="-1" strike="noStrike">
              <a:latin typeface="Arial"/>
            </a:endParaRPr>
          </a:p>
          <a:p>
            <a:pPr marL="685800" indent="-361080">
              <a:lnSpc>
                <a:spcPct val="8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String conversions</a:t>
            </a:r>
            <a:endParaRPr b="0" lang="en-US" sz="3600" spc="-1" strike="noStrike">
              <a:latin typeface="Arial"/>
            </a:endParaRPr>
          </a:p>
          <a:p>
            <a:pPr marL="685800" indent="-361080">
              <a:lnSpc>
                <a:spcPct val="8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Parameters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735120" y="871560"/>
            <a:ext cx="1993320" cy="65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800" spc="-1" strike="noStrike">
                <a:solidFill>
                  <a:srgbClr val="ffff00"/>
                </a:solidFill>
                <a:latin typeface="Arial"/>
                <a:ea typeface="Arial"/>
              </a:rPr>
              <a:t>Exercise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3137040" y="2133720"/>
            <a:ext cx="10705320" cy="47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Rewrite your pay computation with time-and-a-half for overtime and create a function called </a:t>
            </a:r>
            <a:r>
              <a:rPr b="0" lang="en-US" sz="3800" spc="-1" strike="noStrike">
                <a:solidFill>
                  <a:srgbClr val="00ff00"/>
                </a:solidFill>
                <a:latin typeface="Arial"/>
                <a:ea typeface="Arial"/>
              </a:rPr>
              <a:t>computepay</a:t>
            </a: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 which takes two parameters ( hours and  rate).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Enter Hours: </a:t>
            </a:r>
            <a:r>
              <a:rPr b="0" lang="en-US" sz="3800" spc="-1" strike="noStrike">
                <a:solidFill>
                  <a:srgbClr val="ffff00"/>
                </a:solidFill>
                <a:latin typeface="Arial"/>
                <a:ea typeface="Arial"/>
              </a:rPr>
              <a:t>45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Enter Rate: </a:t>
            </a:r>
            <a:r>
              <a:rPr b="0" lang="en-US" sz="3800" spc="-1" strike="noStrike">
                <a:solidFill>
                  <a:srgbClr val="ffff00"/>
                </a:solidFill>
                <a:latin typeface="Arial"/>
                <a:ea typeface="Arial"/>
              </a:rPr>
              <a:t>10</a:t>
            </a: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Pay: 475.0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9746280" y="7061040"/>
            <a:ext cx="5233320" cy="65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475 = 40 * 10 + 5 * 15</a:t>
            </a: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1155600" y="803520"/>
            <a:ext cx="139312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Acknowledgements / Contributions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1234800" y="2124720"/>
            <a:ext cx="6796800" cy="59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These slides are Copyright 2010-  Charles R. Severance (</a:t>
            </a:r>
            <a:r>
              <a:rPr b="0" lang="en-US" sz="1800" spc="-1" strike="noStrike" u="sng">
                <a:solidFill>
                  <a:srgbClr val="009999"/>
                </a:solidFill>
                <a:uFillTx/>
                <a:latin typeface="Arial"/>
                <a:ea typeface="Arial"/>
                <a:hlinkClick r:id="rId1"/>
              </a:rPr>
              <a:t>www.dr-chuck.com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) of the University of Michigan School of Information and </a:t>
            </a:r>
            <a:r>
              <a:rPr b="0" lang="en-US" sz="1800" spc="-1" strike="noStrike" u="sng">
                <a:solidFill>
                  <a:srgbClr val="009999"/>
                </a:solidFill>
                <a:uFillTx/>
                <a:latin typeface="Arial"/>
                <a:ea typeface="Arial"/>
                <a:hlinkClick r:id="rId2"/>
              </a:rPr>
              <a:t>open.umich.edu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Initial Development: Charles Severance, University of Michigan School of Information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…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Insert new Contributors and Translators here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4" name="Shape 412" descr=""/>
          <p:cNvPicPr/>
          <p:nvPr/>
        </p:nvPicPr>
        <p:blipFill>
          <a:blip r:embed="rId3"/>
          <a:stretch/>
        </p:blipFill>
        <p:spPr>
          <a:xfrm>
            <a:off x="437760" y="863280"/>
            <a:ext cx="1024200" cy="1024200"/>
          </a:xfrm>
          <a:prstGeom prst="rect">
            <a:avLst/>
          </a:prstGeom>
          <a:ln>
            <a:noFill/>
          </a:ln>
        </p:spPr>
      </p:pic>
      <p:pic>
        <p:nvPicPr>
          <p:cNvPr id="285" name="Shape 413" descr=""/>
          <p:cNvPicPr/>
          <p:nvPr/>
        </p:nvPicPr>
        <p:blipFill>
          <a:blip r:embed="rId4"/>
          <a:stretch/>
        </p:blipFill>
        <p:spPr>
          <a:xfrm>
            <a:off x="13897800" y="1041480"/>
            <a:ext cx="1967760" cy="667800"/>
          </a:xfrm>
          <a:prstGeom prst="rect">
            <a:avLst/>
          </a:prstGeom>
          <a:ln>
            <a:noFill/>
          </a:ln>
        </p:spPr>
      </p:pic>
      <p:sp>
        <p:nvSpPr>
          <p:cNvPr id="286" name="CustomShape 3"/>
          <p:cNvSpPr/>
          <p:nvPr/>
        </p:nvSpPr>
        <p:spPr>
          <a:xfrm>
            <a:off x="8732880" y="2140920"/>
            <a:ext cx="6796800" cy="59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155600" y="803520"/>
            <a:ext cx="139312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Python Functions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155600" y="2603520"/>
            <a:ext cx="13931280" cy="57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marL="749160" indent="-37044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There are two kinds of functions in Python.</a:t>
            </a:r>
            <a:endParaRPr b="0" lang="en-US" sz="3600" spc="-1" strike="noStrike">
              <a:latin typeface="Arial"/>
            </a:endParaRPr>
          </a:p>
          <a:p>
            <a:pPr marL="670320">
              <a:lnSpc>
                <a:spcPct val="100000"/>
              </a:lnSpc>
              <a:spcBef>
                <a:spcPts val="3501"/>
              </a:spcBef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-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 Built-in functions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that are provided as part of Python - print(), input(), type(), float(), int() ...</a:t>
            </a:r>
            <a:endParaRPr b="0" lang="en-US" sz="3600" spc="-1" strike="noStrike">
              <a:latin typeface="Arial"/>
            </a:endParaRPr>
          </a:p>
          <a:p>
            <a:pPr marL="670320">
              <a:lnSpc>
                <a:spcPct val="100000"/>
              </a:lnSpc>
              <a:spcBef>
                <a:spcPts val="3501"/>
              </a:spcBef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-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 Functions that we define ourselves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and then use</a:t>
            </a:r>
            <a:endParaRPr b="0" lang="en-US" sz="3600" spc="-1" strike="noStrike">
              <a:latin typeface="Arial"/>
            </a:endParaRPr>
          </a:p>
          <a:p>
            <a:pPr marL="749160" indent="-3704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We treat the built-in function names as “new”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reserved words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(i.e., we avoid them as variable names)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155600" y="803520"/>
            <a:ext cx="139312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Function Definition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155600" y="2603520"/>
            <a:ext cx="13931280" cy="57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marL="749160" indent="-370440">
              <a:lnSpc>
                <a:spcPct val="115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In Python a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function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is some reusable code that takes </a:t>
            </a: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arguments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(s) as input, does some computation, and then returns a result or results</a:t>
            </a:r>
            <a:endParaRPr b="0" lang="en-US" sz="3600" spc="-1" strike="noStrike">
              <a:latin typeface="Arial"/>
            </a:endParaRPr>
          </a:p>
          <a:p>
            <a:pPr marL="749160" indent="-370440">
              <a:lnSpc>
                <a:spcPct val="115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We define a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function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using the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def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reserved word</a:t>
            </a:r>
            <a:endParaRPr b="0" lang="en-US" sz="3600" spc="-1" strike="noStrike">
              <a:latin typeface="Arial"/>
            </a:endParaRPr>
          </a:p>
          <a:p>
            <a:pPr marL="749160" indent="-370440">
              <a:lnSpc>
                <a:spcPct val="115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We call/invoke the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function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by using the function name, parentheses, and </a:t>
            </a: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arguments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in an expression 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564400" y="4876920"/>
            <a:ext cx="6984000" cy="33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big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3000" spc="-1" strike="noStrike">
                <a:solidFill>
                  <a:srgbClr val="ff00ff"/>
                </a:solidFill>
                <a:latin typeface="Courier New"/>
                <a:ea typeface="Courier New"/>
              </a:rPr>
              <a:t>max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('Hello world')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big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w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tiny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3000" spc="-1" strike="noStrike">
                <a:solidFill>
                  <a:srgbClr val="ff00ff"/>
                </a:solidFill>
                <a:latin typeface="Courier New"/>
                <a:ea typeface="Courier New"/>
              </a:rPr>
              <a:t>min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('Hello world')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tiny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2031840" y="1714680"/>
            <a:ext cx="6781680" cy="81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900" spc="-1" strike="noStrike">
                <a:solidFill>
                  <a:srgbClr val="00ff00"/>
                </a:solidFill>
                <a:latin typeface="Arial"/>
                <a:ea typeface="Arial"/>
              </a:rPr>
              <a:t>big</a:t>
            </a: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 =  </a:t>
            </a:r>
            <a:r>
              <a:rPr b="0" lang="en-US" sz="4900" spc="-1" strike="noStrike">
                <a:solidFill>
                  <a:srgbClr val="ff00ff"/>
                </a:solidFill>
                <a:latin typeface="Arial"/>
                <a:ea typeface="Arial"/>
              </a:rPr>
              <a:t>max</a:t>
            </a:r>
            <a:r>
              <a:rPr b="0" lang="en-US" sz="4900" spc="-1" strike="noStrike">
                <a:solidFill>
                  <a:srgbClr val="ff40ff"/>
                </a:solidFill>
                <a:latin typeface="Arial"/>
                <a:ea typeface="Arial"/>
              </a:rPr>
              <a:t>(</a:t>
            </a:r>
            <a:r>
              <a:rPr b="0" lang="en-US" sz="4900" spc="-1" strike="noStrike">
                <a:solidFill>
                  <a:srgbClr val="ffffff"/>
                </a:solidFill>
                <a:latin typeface="Arial"/>
                <a:ea typeface="Arial"/>
              </a:rPr>
              <a:t>'Hello world'</a:t>
            </a:r>
            <a:r>
              <a:rPr b="0" lang="en-US" sz="4900" spc="-1" strike="noStrike">
                <a:solidFill>
                  <a:srgbClr val="ff40ff"/>
                </a:solidFill>
                <a:latin typeface="Arial"/>
                <a:ea typeface="Arial"/>
              </a:rPr>
              <a:t>)</a:t>
            </a:r>
            <a:endParaRPr b="0" lang="en-US" sz="49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8814240" y="947880"/>
            <a:ext cx="239328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Argument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 flipV="1">
            <a:off x="7723800" y="1257480"/>
            <a:ext cx="1089720" cy="56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lt1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5"/>
          <p:cNvSpPr/>
          <p:nvPr/>
        </p:nvSpPr>
        <p:spPr>
          <a:xfrm>
            <a:off x="3772080" y="3460680"/>
            <a:ext cx="61380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'w'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4387680" y="3927600"/>
            <a:ext cx="1213560" cy="70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7"/>
          <p:cNvSpPr/>
          <p:nvPr/>
        </p:nvSpPr>
        <p:spPr>
          <a:xfrm>
            <a:off x="5751360" y="4406760"/>
            <a:ext cx="126612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400" spc="-1" strike="noStrike">
                <a:solidFill>
                  <a:srgbClr val="ffff00"/>
                </a:solidFill>
                <a:latin typeface="Arial"/>
                <a:ea typeface="Arial"/>
              </a:rPr>
              <a:t>Result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200" name="CustomShape 8"/>
          <p:cNvSpPr/>
          <p:nvPr/>
        </p:nvSpPr>
        <p:spPr>
          <a:xfrm>
            <a:off x="2614680" y="2671920"/>
            <a:ext cx="710640" cy="59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9"/>
          <p:cNvSpPr/>
          <p:nvPr/>
        </p:nvSpPr>
        <p:spPr>
          <a:xfrm>
            <a:off x="334800" y="2857680"/>
            <a:ext cx="262152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400" spc="-1" strike="noStrike">
                <a:solidFill>
                  <a:srgbClr val="00ff00"/>
                </a:solidFill>
                <a:latin typeface="Arial"/>
                <a:ea typeface="Arial"/>
              </a:rPr>
              <a:t>Assignment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202" name="CustomShape 10"/>
          <p:cNvSpPr/>
          <p:nvPr/>
        </p:nvSpPr>
        <p:spPr>
          <a:xfrm flipH="1" rot="10800000">
            <a:off x="4054320" y="2634480"/>
            <a:ext cx="204120" cy="84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155600" y="803520"/>
            <a:ext cx="139312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Max Function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1200240" y="2616120"/>
            <a:ext cx="7131600" cy="166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big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3000" spc="-1" strike="noStrike">
                <a:solidFill>
                  <a:srgbClr val="ff00ff"/>
                </a:solidFill>
                <a:latin typeface="Courier New"/>
                <a:ea typeface="Courier New"/>
              </a:rPr>
              <a:t>max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('Hello world')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big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w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6845400" y="4468680"/>
            <a:ext cx="2818800" cy="281880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max()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function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 flipH="1">
            <a:off x="5298480" y="5923080"/>
            <a:ext cx="149148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chemeClr val="lt1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5"/>
          <p:cNvSpPr/>
          <p:nvPr/>
        </p:nvSpPr>
        <p:spPr>
          <a:xfrm>
            <a:off x="2616120" y="5351400"/>
            <a:ext cx="2848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'Hello world'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3f3f3"/>
                </a:solidFill>
                <a:latin typeface="Arial"/>
                <a:ea typeface="Arial"/>
              </a:rPr>
              <a:t>(a string)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11642760" y="5300640"/>
            <a:ext cx="21870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'w'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(a string)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9" name="CustomShape 7"/>
          <p:cNvSpPr/>
          <p:nvPr/>
        </p:nvSpPr>
        <p:spPr>
          <a:xfrm flipH="1">
            <a:off x="9679680" y="5872320"/>
            <a:ext cx="149148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chemeClr val="lt1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8"/>
          <p:cNvSpPr/>
          <p:nvPr/>
        </p:nvSpPr>
        <p:spPr>
          <a:xfrm>
            <a:off x="10474200" y="2265120"/>
            <a:ext cx="4939560" cy="26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A </a:t>
            </a:r>
            <a:r>
              <a:rPr b="0" lang="en-US" sz="3600" spc="-1" strike="noStrike">
                <a:solidFill>
                  <a:srgbClr val="ff00ff"/>
                </a:solidFill>
                <a:latin typeface="Arial"/>
                <a:ea typeface="Arial"/>
              </a:rPr>
              <a:t>function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is </a:t>
            </a:r>
            <a:r>
              <a:rPr b="0" lang="en-US" sz="3600" spc="-1" strike="noStrike">
                <a:solidFill>
                  <a:srgbClr val="ff00ff"/>
                </a:solidFill>
                <a:latin typeface="Arial"/>
                <a:ea typeface="Arial"/>
              </a:rPr>
              <a:t>some stored code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that we use. A function takes some </a:t>
            </a: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input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and produces an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output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1" name="CustomShape 9"/>
          <p:cNvSpPr/>
          <p:nvPr/>
        </p:nvSpPr>
        <p:spPr>
          <a:xfrm>
            <a:off x="5952960" y="7618320"/>
            <a:ext cx="452052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Guido wrote this code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155600" y="803520"/>
            <a:ext cx="139312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Max Function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200240" y="2616120"/>
            <a:ext cx="7131600" cy="166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big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3000" spc="-1" strike="noStrike">
                <a:solidFill>
                  <a:srgbClr val="ff00ff"/>
                </a:solidFill>
                <a:latin typeface="Courier New"/>
                <a:ea typeface="Courier New"/>
              </a:rPr>
              <a:t>max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('Hello world')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big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w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6669000" y="4462560"/>
            <a:ext cx="3158280" cy="281880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00"/>
                </a:solidFill>
                <a:latin typeface="Courier New"/>
                <a:ea typeface="Courier New"/>
              </a:rPr>
              <a:t> </a:t>
            </a:r>
            <a:r>
              <a:rPr b="0" lang="en-US" sz="2400" spc="-1" strike="noStrike">
                <a:solidFill>
                  <a:srgbClr val="ffff00"/>
                </a:solidFill>
                <a:latin typeface="Courier New"/>
                <a:ea typeface="Courier New"/>
              </a:rPr>
              <a:t>def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max(</a:t>
            </a:r>
            <a:r>
              <a:rPr b="0" lang="en-US" sz="2400" spc="-1" strike="noStrike">
                <a:solidFill>
                  <a:srgbClr val="00fdff"/>
                </a:solidFill>
                <a:latin typeface="Courier New"/>
                <a:ea typeface="Courier New"/>
              </a:rPr>
              <a:t>inp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blah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blah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2400" spc="-1" strike="noStrike">
                <a:solidFill>
                  <a:srgbClr val="ffff00"/>
                </a:solidFill>
                <a:latin typeface="Courier New"/>
                <a:ea typeface="Courier New"/>
              </a:rPr>
              <a:t>for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x </a:t>
            </a:r>
            <a:r>
              <a:rPr b="0" lang="en-US" sz="2400" spc="-1" strike="noStrike">
                <a:solidFill>
                  <a:srgbClr val="ffff00"/>
                </a:solidFill>
                <a:latin typeface="Courier New"/>
                <a:ea typeface="Courier New"/>
              </a:rPr>
              <a:t>in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400" spc="-1" strike="noStrike">
                <a:solidFill>
                  <a:srgbClr val="00fdff"/>
                </a:solidFill>
                <a:latin typeface="Courier New"/>
                <a:ea typeface="Courier New"/>
              </a:rPr>
              <a:t>inp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blah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</a:t>
            </a:r>
            <a:r>
              <a:rPr b="0" lang="en-US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blah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 flipH="1">
            <a:off x="5298480" y="5923080"/>
            <a:ext cx="124164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chemeClr val="lt1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5"/>
          <p:cNvSpPr/>
          <p:nvPr/>
        </p:nvSpPr>
        <p:spPr>
          <a:xfrm>
            <a:off x="2616120" y="5351400"/>
            <a:ext cx="2848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'Hello world'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3f3f3"/>
                </a:solidFill>
                <a:latin typeface="Arial"/>
                <a:ea typeface="Arial"/>
              </a:rPr>
              <a:t>(a string)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11642760" y="5300640"/>
            <a:ext cx="21870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'w'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(a string)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8" name="CustomShape 7"/>
          <p:cNvSpPr/>
          <p:nvPr/>
        </p:nvSpPr>
        <p:spPr>
          <a:xfrm flipH="1">
            <a:off x="10092960" y="5872320"/>
            <a:ext cx="107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chemeClr val="lt1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8"/>
          <p:cNvSpPr/>
          <p:nvPr/>
        </p:nvSpPr>
        <p:spPr>
          <a:xfrm>
            <a:off x="10474200" y="2265120"/>
            <a:ext cx="4939560" cy="26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A </a:t>
            </a:r>
            <a:r>
              <a:rPr b="0" lang="en-US" sz="3600" spc="-1" strike="noStrike">
                <a:solidFill>
                  <a:srgbClr val="ff00ff"/>
                </a:solidFill>
                <a:latin typeface="Arial"/>
                <a:ea typeface="Arial"/>
              </a:rPr>
              <a:t>function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is </a:t>
            </a:r>
            <a:r>
              <a:rPr b="0" lang="en-US" sz="3600" spc="-1" strike="noStrike">
                <a:solidFill>
                  <a:srgbClr val="ff00ff"/>
                </a:solidFill>
                <a:latin typeface="Arial"/>
                <a:ea typeface="Arial"/>
              </a:rPr>
              <a:t>some stored code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that we use. A function takes some </a:t>
            </a:r>
            <a:r>
              <a:rPr b="0" lang="en-US" sz="3600" spc="-1" strike="noStrike">
                <a:solidFill>
                  <a:srgbClr val="ff7f00"/>
                </a:solidFill>
                <a:latin typeface="Arial"/>
                <a:ea typeface="Arial"/>
              </a:rPr>
              <a:t>input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and produces an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output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0" name="CustomShape 9"/>
          <p:cNvSpPr/>
          <p:nvPr/>
        </p:nvSpPr>
        <p:spPr>
          <a:xfrm>
            <a:off x="5952960" y="7618320"/>
            <a:ext cx="452052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Guido wrote this code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155600" y="803520"/>
            <a:ext cx="139312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Type Conversions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155600" y="2603520"/>
            <a:ext cx="5873040" cy="57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marL="749160" indent="-37044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When you put an integer and floating point in an expression, the integer is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implicitly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converted to a float</a:t>
            </a:r>
            <a:endParaRPr b="0" lang="en-US" sz="3600" spc="-1" strike="noStrike">
              <a:latin typeface="Arial"/>
            </a:endParaRPr>
          </a:p>
          <a:p>
            <a:pPr marL="749160" indent="-3704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You can control this with the built-in functions int() and float()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7940160" y="2064600"/>
            <a:ext cx="7873560" cy="659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2800" spc="-1" strike="noStrike">
                <a:solidFill>
                  <a:srgbClr val="ff00ff"/>
                </a:solidFill>
                <a:latin typeface="Courier New"/>
                <a:ea typeface="Courier New"/>
              </a:rPr>
              <a:t>float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(99) </a:t>
            </a:r>
            <a:r>
              <a:rPr b="0" lang="en-US" sz="2800" spc="-1" strike="noStrike">
                <a:solidFill>
                  <a:srgbClr val="00ffff"/>
                </a:solidFill>
                <a:latin typeface="Courier New"/>
                <a:ea typeface="Courier New"/>
              </a:rPr>
              <a:t>/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100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0.99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i = 42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800" spc="-1" strike="noStrike">
                <a:solidFill>
                  <a:srgbClr val="ff00ff"/>
                </a:solidFill>
                <a:latin typeface="Courier New"/>
                <a:ea typeface="Courier New"/>
              </a:rPr>
              <a:t>type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(i)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&lt;class 'int'&gt;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f = </a:t>
            </a:r>
            <a:r>
              <a:rPr b="0" lang="en-US" sz="2800" spc="-1" strike="noStrike">
                <a:solidFill>
                  <a:srgbClr val="ff00ff"/>
                </a:solidFill>
                <a:latin typeface="Courier New"/>
                <a:ea typeface="Courier New"/>
              </a:rPr>
              <a:t>float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(i)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(f)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42.0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800" spc="-1" strike="noStrike">
                <a:solidFill>
                  <a:srgbClr val="ff00ff"/>
                </a:solidFill>
                <a:latin typeface="Courier New"/>
                <a:ea typeface="Courier New"/>
              </a:rPr>
              <a:t>type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(f)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&lt;class 'float'&gt;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(1 </a:t>
            </a:r>
            <a:r>
              <a:rPr b="0" lang="en-US" sz="2800" spc="-1" strike="noStrike">
                <a:solidFill>
                  <a:srgbClr val="00ffff"/>
                </a:solidFill>
                <a:latin typeface="Courier New"/>
                <a:ea typeface="Courier New"/>
              </a:rPr>
              <a:t>+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2 </a:t>
            </a:r>
            <a:r>
              <a:rPr b="0" lang="en-US" sz="2800" spc="-1" strike="noStrike">
                <a:solidFill>
                  <a:srgbClr val="00ffff"/>
                </a:solidFill>
                <a:latin typeface="Courier New"/>
                <a:ea typeface="Courier New"/>
              </a:rPr>
              <a:t>*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800" spc="-1" strike="noStrike">
                <a:solidFill>
                  <a:srgbClr val="ff00ff"/>
                </a:solidFill>
                <a:latin typeface="Courier New"/>
                <a:ea typeface="Courier New"/>
              </a:rPr>
              <a:t>float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(3) </a:t>
            </a:r>
            <a:r>
              <a:rPr b="0" lang="en-US" sz="2800" spc="-1" strike="noStrike">
                <a:solidFill>
                  <a:srgbClr val="00ffff"/>
                </a:solidFill>
                <a:latin typeface="Courier New"/>
                <a:ea typeface="Courier New"/>
              </a:rPr>
              <a:t>/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4 </a:t>
            </a:r>
            <a:r>
              <a:rPr b="0" lang="en-US" sz="2800" spc="-1" strike="noStrike">
                <a:solidFill>
                  <a:srgbClr val="00ffff"/>
                </a:solidFill>
                <a:latin typeface="Courier New"/>
                <a:ea typeface="Courier New"/>
              </a:rPr>
              <a:t>–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 5)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-2.5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155600" y="606960"/>
            <a:ext cx="6287400" cy="21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String Conversions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155600" y="2603520"/>
            <a:ext cx="6116040" cy="57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marL="749160" indent="-37044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You can also use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int()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and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float()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to convert between strings and integers</a:t>
            </a:r>
            <a:endParaRPr b="0" lang="en-US" sz="3600" spc="-1" strike="noStrike">
              <a:latin typeface="Arial"/>
            </a:endParaRPr>
          </a:p>
          <a:p>
            <a:pPr marL="749160" indent="-3704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You will get an </a:t>
            </a:r>
            <a:r>
              <a:rPr b="0" lang="en-US" sz="3600" spc="-1" strike="noStrike">
                <a:solidFill>
                  <a:srgbClr val="e06666"/>
                </a:solidFill>
                <a:latin typeface="Arial"/>
                <a:ea typeface="Arial"/>
              </a:rPr>
              <a:t>error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if the string does not contain numeric characters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7946640" y="743040"/>
            <a:ext cx="7368480" cy="76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sval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= '123'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500" spc="-1" strike="noStrike">
                <a:solidFill>
                  <a:srgbClr val="ff00ff"/>
                </a:solidFill>
                <a:latin typeface="Courier New"/>
                <a:ea typeface="Courier New"/>
              </a:rPr>
              <a:t>type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sval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&lt;class 'str'&gt;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sval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2500" spc="-1" strike="noStrike">
                <a:solidFill>
                  <a:srgbClr val="00ffff"/>
                </a:solidFill>
                <a:latin typeface="Courier New"/>
                <a:ea typeface="Courier New"/>
              </a:rPr>
              <a:t>+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1)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e06666"/>
                </a:solidFill>
                <a:latin typeface="Courier New"/>
                <a:ea typeface="Courier New"/>
              </a:rPr>
              <a:t>Traceback (most recent call last):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e06666"/>
                </a:solidFill>
                <a:latin typeface="Courier New"/>
                <a:ea typeface="Courier New"/>
              </a:rPr>
              <a:t>  </a:t>
            </a:r>
            <a:r>
              <a:rPr b="0" lang="en-US" sz="2500" spc="-1" strike="noStrike">
                <a:solidFill>
                  <a:srgbClr val="e06666"/>
                </a:solidFill>
                <a:latin typeface="Courier New"/>
                <a:ea typeface="Courier New"/>
              </a:rPr>
              <a:t>File "&lt;stdin&gt;", line 1, in &lt;module&gt;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e06666"/>
                </a:solidFill>
                <a:latin typeface="Courier New"/>
                <a:ea typeface="Courier New"/>
              </a:rPr>
              <a:t>TypeError: cannot concatenate 'str' and 'int'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ival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2500" spc="-1" strike="noStrike">
                <a:solidFill>
                  <a:srgbClr val="ff00ff"/>
                </a:solidFill>
                <a:latin typeface="Courier New"/>
                <a:ea typeface="Courier New"/>
              </a:rPr>
              <a:t>int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sval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500" spc="-1" strike="noStrike">
                <a:solidFill>
                  <a:srgbClr val="ff00ff"/>
                </a:solidFill>
                <a:latin typeface="Courier New"/>
                <a:ea typeface="Courier New"/>
              </a:rPr>
              <a:t>type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ival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&lt;class 'int'&gt;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5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ival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+ 1)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124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nsv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= 'hello bob'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&gt;&gt;&gt; </a:t>
            </a:r>
            <a:r>
              <a:rPr b="0" lang="en-US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niv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= </a:t>
            </a:r>
            <a:r>
              <a:rPr b="0" lang="en-US" sz="2500" spc="-1" strike="noStrike">
                <a:solidFill>
                  <a:srgbClr val="ff00ff"/>
                </a:solidFill>
                <a:latin typeface="Courier New"/>
                <a:ea typeface="Courier New"/>
              </a:rPr>
              <a:t>int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(</a:t>
            </a:r>
            <a:r>
              <a:rPr b="0" lang="en-US" sz="2500" spc="-1" strike="noStrike">
                <a:solidFill>
                  <a:srgbClr val="00ff00"/>
                </a:solidFill>
                <a:latin typeface="Courier New"/>
                <a:ea typeface="Courier New"/>
              </a:rPr>
              <a:t>nsv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e06666"/>
                </a:solidFill>
                <a:latin typeface="Courier New"/>
                <a:ea typeface="Courier New"/>
              </a:rPr>
              <a:t>Traceback (most recent call last):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e06666"/>
                </a:solidFill>
                <a:latin typeface="Courier New"/>
                <a:ea typeface="Courier New"/>
              </a:rPr>
              <a:t>  </a:t>
            </a:r>
            <a:r>
              <a:rPr b="0" lang="en-US" sz="2500" spc="-1" strike="noStrike">
                <a:solidFill>
                  <a:srgbClr val="e06666"/>
                </a:solidFill>
                <a:latin typeface="Courier New"/>
                <a:ea typeface="Courier New"/>
              </a:rPr>
              <a:t>File "&lt;stdin&gt;", line 1, in &lt;module&gt;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e06666"/>
                </a:solidFill>
                <a:latin typeface="Courier New"/>
                <a:ea typeface="Courier New"/>
              </a:rPr>
              <a:t>ValueError: invalid literal for int() 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Application>LibreOffice/6.3.2.2$Linux_X86_64 LibreOffice_project/30$Build-2</Application>
  <Words>1914</Words>
  <Paragraphs>271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Motaz Saad</cp:lastModifiedBy>
  <dcterms:modified xsi:type="dcterms:W3CDTF">2019-11-17T15:40:10Z</dcterms:modified>
  <cp:revision>50</cp:revision>
  <dc:subject/>
  <dc:title>Functions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24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