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34.png" ContentType="image/png"/>
  <Override PartName="/ppt/media/image33.png" ContentType="image/png"/>
  <Override PartName="/ppt/media/image32.png" ContentType="image/png"/>
  <Override PartName="/ppt/media/image31.png" ContentType="image/png"/>
  <Override PartName="/ppt/media/image30.jpeg" ContentType="image/jpeg"/>
  <Override PartName="/ppt/media/image29.png" ContentType="image/png"/>
  <Override PartName="/ppt/media/image27.jpeg" ContentType="image/jpeg"/>
  <Override PartName="/ppt/media/image26.png" ContentType="image/png"/>
  <Override PartName="/ppt/media/image24.jpeg" ContentType="image/jpeg"/>
  <Override PartName="/ppt/media/image10.png" ContentType="image/png"/>
  <Override PartName="/ppt/media/image11.png" ContentType="image/png"/>
  <Override PartName="/ppt/media/image13.jpeg" ContentType="image/jpeg"/>
  <Override PartName="/ppt/media/image35.png" ContentType="image/png"/>
  <Override PartName="/ppt/media/image25.jpeg" ContentType="image/jpeg"/>
  <Override PartName="/ppt/media/image9.jpeg" ContentType="image/jpeg"/>
  <Override PartName="/ppt/media/image8.png" ContentType="image/png"/>
  <Override PartName="/ppt/media/image12.png" ContentType="image/png"/>
  <Override PartName="/ppt/media/image36.png" ContentType="image/png"/>
  <Override PartName="/ppt/media/image1.png" ContentType="image/png"/>
  <Override PartName="/ppt/media/image28.png" ContentType="image/png"/>
  <Override PartName="/ppt/media/image3.jpeg" ContentType="image/jpeg"/>
  <Override PartName="/ppt/media/image16.png" ContentType="image/png"/>
  <Override PartName="/ppt/media/image5.jpeg" ContentType="image/jpeg"/>
  <Override PartName="/ppt/media/image21.jpeg" ContentType="image/jpeg"/>
  <Override PartName="/ppt/media/image4.jpeg" ContentType="image/jpeg"/>
  <Override PartName="/ppt/media/image6.jpeg" ContentType="image/jpeg"/>
  <Override PartName="/ppt/media/image22.jpeg" ContentType="image/jpeg"/>
  <Override PartName="/ppt/media/image14.jpeg" ContentType="image/jpeg"/>
  <Override PartName="/ppt/media/image20.png" ContentType="image/png"/>
  <Override PartName="/ppt/media/image7.jpeg" ContentType="image/jpeg"/>
  <Override PartName="/ppt/media/image23.jpeg" ContentType="image/jpe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6256000" cy="9144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6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2"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163"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164"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16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22BF97C-30FC-45F5-B2E9-99FD0C34E7B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685800" y="4343400"/>
            <a:ext cx="5485680" cy="4114080"/>
          </a:xfrm>
          <a:prstGeom prst="rect">
            <a:avLst/>
          </a:prstGeom>
        </p:spPr>
        <p:txBody>
          <a:bodyPr lIns="0" rIns="0" tIns="91440" bIns="91440" anchor="ctr">
            <a:noAutofit/>
          </a:bodyPr>
          <a:p>
            <a:pPr marL="216000" indent="-215640">
              <a:lnSpc>
                <a:spcPct val="100000"/>
              </a:lnSpc>
            </a:pPr>
            <a:r>
              <a:rPr b="0" lang="en-US" sz="2000" spc="-1" strike="noStrike">
                <a:solidFill>
                  <a:srgbClr val="000000"/>
                </a:solidFill>
                <a:latin typeface="Arial"/>
              </a:rPr>
              <a:t>Note from Chuck.  If you are using these materials, you can remove the UM logo and replace it with your own, but please retain the CC-BY logo on the first page as well as retain the acknowledgements page(s).</a:t>
            </a:r>
            <a:endParaRPr b="0" lang="en-US" sz="2000" spc="-1" strike="noStrike">
              <a:latin typeface="Arial"/>
            </a:endParaRPr>
          </a:p>
        </p:txBody>
      </p:sp>
      <p:sp>
        <p:nvSpPr>
          <p:cNvPr id="410" name="PlaceHolder 2"/>
          <p:cNvSpPr>
            <a:spLocks noGrp="1"/>
          </p:cNvSpPr>
          <p:nvPr>
            <p:ph type="sldImg"/>
          </p:nvPr>
        </p:nvSpPr>
        <p:spPr>
          <a:xfrm>
            <a:off x="380880" y="685800"/>
            <a:ext cx="6095160" cy="342828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812520" y="2139480"/>
            <a:ext cx="14630040" cy="252936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812520" y="4909680"/>
            <a:ext cx="1463004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812520" y="4909680"/>
            <a:ext cx="7139160" cy="252936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830916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812520" y="2139480"/>
            <a:ext cx="4710600" cy="252936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5758920" y="2139480"/>
            <a:ext cx="4710600" cy="252936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10705680" y="2139480"/>
            <a:ext cx="4710600" cy="252936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812520" y="4909680"/>
            <a:ext cx="4710600" cy="252936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5758920" y="4909680"/>
            <a:ext cx="4710600" cy="252936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10705680" y="4909680"/>
            <a:ext cx="471060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subTitle"/>
          </p:nvPr>
        </p:nvSpPr>
        <p:spPr>
          <a:xfrm>
            <a:off x="812520" y="2139480"/>
            <a:ext cx="14630040" cy="530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812520" y="2139480"/>
            <a:ext cx="1463004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812520" y="2139480"/>
            <a:ext cx="7139160" cy="530280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8309160" y="2139480"/>
            <a:ext cx="713916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12520" y="364680"/>
            <a:ext cx="14630040" cy="7076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8309160" y="2139480"/>
            <a:ext cx="7139160" cy="53028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1252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subTitle"/>
          </p:nvPr>
        </p:nvSpPr>
        <p:spPr>
          <a:xfrm>
            <a:off x="812520" y="2139480"/>
            <a:ext cx="14630040" cy="530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812520" y="2139480"/>
            <a:ext cx="7139160" cy="53028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830916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812520" y="4909680"/>
            <a:ext cx="1463004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812520" y="2139480"/>
            <a:ext cx="14630040" cy="252936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812520" y="4909680"/>
            <a:ext cx="1463004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69"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812520" y="4909680"/>
            <a:ext cx="7139160" cy="252936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830916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body"/>
          </p:nvPr>
        </p:nvSpPr>
        <p:spPr>
          <a:xfrm>
            <a:off x="812520" y="2139480"/>
            <a:ext cx="4710600" cy="252936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758920" y="2139480"/>
            <a:ext cx="4710600" cy="252936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10705680" y="2139480"/>
            <a:ext cx="4710600" cy="252936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812520" y="4909680"/>
            <a:ext cx="4710600" cy="252936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5758920" y="4909680"/>
            <a:ext cx="4710600" cy="252936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10705680" y="4909680"/>
            <a:ext cx="471060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85" name="PlaceHolder 2"/>
          <p:cNvSpPr>
            <a:spLocks noGrp="1"/>
          </p:cNvSpPr>
          <p:nvPr>
            <p:ph type="subTitle"/>
          </p:nvPr>
        </p:nvSpPr>
        <p:spPr>
          <a:xfrm>
            <a:off x="812520" y="2139480"/>
            <a:ext cx="14630040" cy="530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body"/>
          </p:nvPr>
        </p:nvSpPr>
        <p:spPr>
          <a:xfrm>
            <a:off x="812520" y="2139480"/>
            <a:ext cx="1463004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body"/>
          </p:nvPr>
        </p:nvSpPr>
        <p:spPr>
          <a:xfrm>
            <a:off x="812520" y="2139480"/>
            <a:ext cx="7139160" cy="530280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8309160" y="2139480"/>
            <a:ext cx="713916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812520" y="2139480"/>
            <a:ext cx="1463004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812520" y="364680"/>
            <a:ext cx="14630040" cy="7076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94"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8309160" y="2139480"/>
            <a:ext cx="7139160" cy="530280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81252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812520" y="2139480"/>
            <a:ext cx="7139160" cy="530280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830916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02"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812520" y="4909680"/>
            <a:ext cx="1463004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812520" y="2139480"/>
            <a:ext cx="14630040" cy="252936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812520" y="4909680"/>
            <a:ext cx="1463004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09"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812520" y="4909680"/>
            <a:ext cx="7139160" cy="252936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830916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14" name="PlaceHolder 2"/>
          <p:cNvSpPr>
            <a:spLocks noGrp="1"/>
          </p:cNvSpPr>
          <p:nvPr>
            <p:ph type="body"/>
          </p:nvPr>
        </p:nvSpPr>
        <p:spPr>
          <a:xfrm>
            <a:off x="812520" y="2139480"/>
            <a:ext cx="4710600" cy="252936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5758920" y="2139480"/>
            <a:ext cx="4710600" cy="252936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10705680" y="2139480"/>
            <a:ext cx="4710600" cy="2529360"/>
          </a:xfrm>
          <a:prstGeom prst="rect">
            <a:avLst/>
          </a:prstGeom>
        </p:spPr>
        <p:txBody>
          <a:bodyPr lIns="0" rIns="0" tIns="0" bIns="0">
            <a:normAutofit/>
          </a:bodyPr>
          <a:p>
            <a:endParaRPr b="0" lang="en-US" sz="3200" spc="-1" strike="noStrike">
              <a:latin typeface="Arial"/>
            </a:endParaRPr>
          </a:p>
        </p:txBody>
      </p:sp>
      <p:sp>
        <p:nvSpPr>
          <p:cNvPr id="117" name="PlaceHolder 5"/>
          <p:cNvSpPr>
            <a:spLocks noGrp="1"/>
          </p:cNvSpPr>
          <p:nvPr>
            <p:ph type="body"/>
          </p:nvPr>
        </p:nvSpPr>
        <p:spPr>
          <a:xfrm>
            <a:off x="812520" y="4909680"/>
            <a:ext cx="4710600" cy="2529360"/>
          </a:xfrm>
          <a:prstGeom prst="rect">
            <a:avLst/>
          </a:prstGeom>
        </p:spPr>
        <p:txBody>
          <a:bodyPr lIns="0" rIns="0" tIns="0" bIns="0">
            <a:normAutofit/>
          </a:bodyPr>
          <a:p>
            <a:endParaRPr b="0" lang="en-US" sz="3200" spc="-1" strike="noStrike">
              <a:latin typeface="Arial"/>
            </a:endParaRPr>
          </a:p>
        </p:txBody>
      </p:sp>
      <p:sp>
        <p:nvSpPr>
          <p:cNvPr id="118" name="PlaceHolder 6"/>
          <p:cNvSpPr>
            <a:spLocks noGrp="1"/>
          </p:cNvSpPr>
          <p:nvPr>
            <p:ph type="body"/>
          </p:nvPr>
        </p:nvSpPr>
        <p:spPr>
          <a:xfrm>
            <a:off x="5758920" y="4909680"/>
            <a:ext cx="4710600" cy="2529360"/>
          </a:xfrm>
          <a:prstGeom prst="rect">
            <a:avLst/>
          </a:prstGeom>
        </p:spPr>
        <p:txBody>
          <a:bodyPr lIns="0" rIns="0" tIns="0" bIns="0">
            <a:normAutofit/>
          </a:bodyPr>
          <a:p>
            <a:endParaRPr b="0" lang="en-US" sz="3200" spc="-1" strike="noStrike">
              <a:latin typeface="Arial"/>
            </a:endParaRPr>
          </a:p>
        </p:txBody>
      </p:sp>
      <p:sp>
        <p:nvSpPr>
          <p:cNvPr id="119" name="PlaceHolder 7"/>
          <p:cNvSpPr>
            <a:spLocks noGrp="1"/>
          </p:cNvSpPr>
          <p:nvPr>
            <p:ph type="body"/>
          </p:nvPr>
        </p:nvSpPr>
        <p:spPr>
          <a:xfrm>
            <a:off x="10705680" y="4909680"/>
            <a:ext cx="471060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25" name="PlaceHolder 2"/>
          <p:cNvSpPr>
            <a:spLocks noGrp="1"/>
          </p:cNvSpPr>
          <p:nvPr>
            <p:ph type="subTitle"/>
          </p:nvPr>
        </p:nvSpPr>
        <p:spPr>
          <a:xfrm>
            <a:off x="812520" y="2139480"/>
            <a:ext cx="14630040" cy="530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27" name="PlaceHolder 2"/>
          <p:cNvSpPr>
            <a:spLocks noGrp="1"/>
          </p:cNvSpPr>
          <p:nvPr>
            <p:ph type="body"/>
          </p:nvPr>
        </p:nvSpPr>
        <p:spPr>
          <a:xfrm>
            <a:off x="812520" y="2139480"/>
            <a:ext cx="1463004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812520" y="2139480"/>
            <a:ext cx="7139160" cy="53028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8309160" y="2139480"/>
            <a:ext cx="713916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29" name="PlaceHolder 2"/>
          <p:cNvSpPr>
            <a:spLocks noGrp="1"/>
          </p:cNvSpPr>
          <p:nvPr>
            <p:ph type="body"/>
          </p:nvPr>
        </p:nvSpPr>
        <p:spPr>
          <a:xfrm>
            <a:off x="812520" y="2139480"/>
            <a:ext cx="7139160" cy="530280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8309160" y="2139480"/>
            <a:ext cx="713916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812520" y="364680"/>
            <a:ext cx="14630040" cy="7076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8309160" y="2139480"/>
            <a:ext cx="7139160" cy="530280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81252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38" name="PlaceHolder 2"/>
          <p:cNvSpPr>
            <a:spLocks noGrp="1"/>
          </p:cNvSpPr>
          <p:nvPr>
            <p:ph type="body"/>
          </p:nvPr>
        </p:nvSpPr>
        <p:spPr>
          <a:xfrm>
            <a:off x="812520" y="2139480"/>
            <a:ext cx="7139160" cy="53028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830916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42"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812520" y="4909680"/>
            <a:ext cx="1463004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46" name="PlaceHolder 2"/>
          <p:cNvSpPr>
            <a:spLocks noGrp="1"/>
          </p:cNvSpPr>
          <p:nvPr>
            <p:ph type="body"/>
          </p:nvPr>
        </p:nvSpPr>
        <p:spPr>
          <a:xfrm>
            <a:off x="812520" y="2139480"/>
            <a:ext cx="14630040" cy="252936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812520" y="4909680"/>
            <a:ext cx="1463004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812520" y="4909680"/>
            <a:ext cx="7139160" cy="2529360"/>
          </a:xfrm>
          <a:prstGeom prst="rect">
            <a:avLst/>
          </a:prstGeom>
        </p:spPr>
        <p:txBody>
          <a:bodyPr lIns="0" rIns="0" tIns="0" bIns="0">
            <a:normAutofit/>
          </a:bodyPr>
          <a:p>
            <a:endParaRPr b="0" lang="en-US" sz="3200" spc="-1" strike="noStrike">
              <a:latin typeface="Arial"/>
            </a:endParaRPr>
          </a:p>
        </p:txBody>
      </p:sp>
      <p:sp>
        <p:nvSpPr>
          <p:cNvPr id="152" name="PlaceHolder 5"/>
          <p:cNvSpPr>
            <a:spLocks noGrp="1"/>
          </p:cNvSpPr>
          <p:nvPr>
            <p:ph type="body"/>
          </p:nvPr>
        </p:nvSpPr>
        <p:spPr>
          <a:xfrm>
            <a:off x="830916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54" name="PlaceHolder 2"/>
          <p:cNvSpPr>
            <a:spLocks noGrp="1"/>
          </p:cNvSpPr>
          <p:nvPr>
            <p:ph type="body"/>
          </p:nvPr>
        </p:nvSpPr>
        <p:spPr>
          <a:xfrm>
            <a:off x="812520" y="2139480"/>
            <a:ext cx="4710600" cy="252936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5758920" y="2139480"/>
            <a:ext cx="4710600" cy="252936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10705680" y="2139480"/>
            <a:ext cx="4710600" cy="2529360"/>
          </a:xfrm>
          <a:prstGeom prst="rect">
            <a:avLst/>
          </a:prstGeom>
        </p:spPr>
        <p:txBody>
          <a:bodyPr lIns="0" rIns="0" tIns="0" bIns="0">
            <a:normAutofit/>
          </a:bodyPr>
          <a:p>
            <a:endParaRPr b="0" lang="en-US" sz="3200" spc="-1" strike="noStrike">
              <a:latin typeface="Arial"/>
            </a:endParaRPr>
          </a:p>
        </p:txBody>
      </p:sp>
      <p:sp>
        <p:nvSpPr>
          <p:cNvPr id="157" name="PlaceHolder 5"/>
          <p:cNvSpPr>
            <a:spLocks noGrp="1"/>
          </p:cNvSpPr>
          <p:nvPr>
            <p:ph type="body"/>
          </p:nvPr>
        </p:nvSpPr>
        <p:spPr>
          <a:xfrm>
            <a:off x="812520" y="4909680"/>
            <a:ext cx="4710600" cy="2529360"/>
          </a:xfrm>
          <a:prstGeom prst="rect">
            <a:avLst/>
          </a:prstGeom>
        </p:spPr>
        <p:txBody>
          <a:bodyPr lIns="0" rIns="0" tIns="0" bIns="0">
            <a:normAutofit/>
          </a:bodyPr>
          <a:p>
            <a:endParaRPr b="0" lang="en-US" sz="3200" spc="-1" strike="noStrike">
              <a:latin typeface="Arial"/>
            </a:endParaRPr>
          </a:p>
        </p:txBody>
      </p:sp>
      <p:sp>
        <p:nvSpPr>
          <p:cNvPr id="158" name="PlaceHolder 6"/>
          <p:cNvSpPr>
            <a:spLocks noGrp="1"/>
          </p:cNvSpPr>
          <p:nvPr>
            <p:ph type="body"/>
          </p:nvPr>
        </p:nvSpPr>
        <p:spPr>
          <a:xfrm>
            <a:off x="5758920" y="4909680"/>
            <a:ext cx="4710600" cy="2529360"/>
          </a:xfrm>
          <a:prstGeom prst="rect">
            <a:avLst/>
          </a:prstGeom>
        </p:spPr>
        <p:txBody>
          <a:bodyPr lIns="0" rIns="0" tIns="0" bIns="0">
            <a:normAutofit/>
          </a:bodyPr>
          <a:p>
            <a:endParaRPr b="0" lang="en-US" sz="3200" spc="-1" strike="noStrike">
              <a:latin typeface="Arial"/>
            </a:endParaRPr>
          </a:p>
        </p:txBody>
      </p:sp>
      <p:sp>
        <p:nvSpPr>
          <p:cNvPr id="159" name="PlaceHolder 7"/>
          <p:cNvSpPr>
            <a:spLocks noGrp="1"/>
          </p:cNvSpPr>
          <p:nvPr>
            <p:ph type="body"/>
          </p:nvPr>
        </p:nvSpPr>
        <p:spPr>
          <a:xfrm>
            <a:off x="10705680" y="4909680"/>
            <a:ext cx="471060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12520" y="364680"/>
            <a:ext cx="14630040" cy="7076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4"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8309160" y="2139480"/>
            <a:ext cx="7139160" cy="53028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81252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18" name="PlaceHolder 2"/>
          <p:cNvSpPr>
            <a:spLocks noGrp="1"/>
          </p:cNvSpPr>
          <p:nvPr>
            <p:ph type="body"/>
          </p:nvPr>
        </p:nvSpPr>
        <p:spPr>
          <a:xfrm>
            <a:off x="812520" y="2139480"/>
            <a:ext cx="7139160" cy="53028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8309160" y="4909680"/>
            <a:ext cx="71391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12520" y="364680"/>
            <a:ext cx="14630040" cy="152640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812520" y="2139480"/>
            <a:ext cx="7139160" cy="252936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8309160" y="2139480"/>
            <a:ext cx="7139160" cy="252936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812520" y="4909680"/>
            <a:ext cx="14630040" cy="25293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16255440" cy="767520"/>
          </a:xfrm>
          <a:prstGeom prst="rect">
            <a:avLst/>
          </a:prstGeom>
          <a:solidFill>
            <a:schemeClr val="bg2"/>
          </a:solidFill>
          <a:ln>
            <a:noFill/>
          </a:ln>
        </p:spPr>
        <p:style>
          <a:lnRef idx="0"/>
          <a:fillRef idx="0"/>
          <a:effectRef idx="0"/>
          <a:fontRef idx="minor"/>
        </p:style>
      </p:sp>
      <p:sp>
        <p:nvSpPr>
          <p:cNvPr id="1" name="CustomShape 2"/>
          <p:cNvSpPr/>
          <p:nvPr/>
        </p:nvSpPr>
        <p:spPr>
          <a:xfrm>
            <a:off x="0" y="8357760"/>
            <a:ext cx="16255440" cy="785520"/>
          </a:xfrm>
          <a:prstGeom prst="rect">
            <a:avLst/>
          </a:prstGeom>
          <a:solidFill>
            <a:schemeClr val="bg2"/>
          </a:solidFill>
          <a:ln>
            <a:noFill/>
          </a:ln>
        </p:spPr>
        <p:style>
          <a:lnRef idx="0"/>
          <a:fillRef idx="0"/>
          <a:effectRef idx="0"/>
          <a:fontRef idx="minor"/>
        </p:style>
      </p:sp>
      <p:sp>
        <p:nvSpPr>
          <p:cNvPr id="2" name="PlaceHolder 3"/>
          <p:cNvSpPr>
            <a:spLocks noGrp="1"/>
          </p:cNvSpPr>
          <p:nvPr>
            <p:ph type="title"/>
          </p:nvPr>
        </p:nvSpPr>
        <p:spPr>
          <a:xfrm>
            <a:off x="812520" y="364680"/>
            <a:ext cx="14630040" cy="15264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4"/>
          <p:cNvSpPr>
            <a:spLocks noGrp="1"/>
          </p:cNvSpPr>
          <p:nvPr>
            <p:ph type="body"/>
          </p:nvPr>
        </p:nvSpPr>
        <p:spPr>
          <a:xfrm>
            <a:off x="812520" y="2139480"/>
            <a:ext cx="14630040" cy="53028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0" name="CustomShape 1"/>
          <p:cNvSpPr/>
          <p:nvPr/>
        </p:nvSpPr>
        <p:spPr>
          <a:xfrm>
            <a:off x="0" y="0"/>
            <a:ext cx="16255440" cy="767520"/>
          </a:xfrm>
          <a:prstGeom prst="rect">
            <a:avLst/>
          </a:prstGeom>
          <a:solidFill>
            <a:schemeClr val="bg2"/>
          </a:solidFill>
          <a:ln>
            <a:noFill/>
          </a:ln>
        </p:spPr>
        <p:style>
          <a:lnRef idx="0"/>
          <a:fillRef idx="0"/>
          <a:effectRef idx="0"/>
          <a:fontRef idx="minor"/>
        </p:style>
      </p:sp>
      <p:sp>
        <p:nvSpPr>
          <p:cNvPr id="41" name="CustomShape 2"/>
          <p:cNvSpPr/>
          <p:nvPr/>
        </p:nvSpPr>
        <p:spPr>
          <a:xfrm>
            <a:off x="0" y="8357760"/>
            <a:ext cx="16255440" cy="785520"/>
          </a:xfrm>
          <a:prstGeom prst="rect">
            <a:avLst/>
          </a:prstGeom>
          <a:solidFill>
            <a:schemeClr val="bg2"/>
          </a:solidFill>
          <a:ln>
            <a:noFill/>
          </a:ln>
        </p:spPr>
        <p:style>
          <a:lnRef idx="0"/>
          <a:fillRef idx="0"/>
          <a:effectRef idx="0"/>
          <a:fontRef idx="minor"/>
        </p:style>
      </p:sp>
      <p:sp>
        <p:nvSpPr>
          <p:cNvPr id="42" name="PlaceHolder 3"/>
          <p:cNvSpPr>
            <a:spLocks noGrp="1"/>
          </p:cNvSpPr>
          <p:nvPr>
            <p:ph type="title"/>
          </p:nvPr>
        </p:nvSpPr>
        <p:spPr>
          <a:xfrm>
            <a:off x="812520" y="364680"/>
            <a:ext cx="14630040" cy="15264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3" name="PlaceHolder 4"/>
          <p:cNvSpPr>
            <a:spLocks noGrp="1"/>
          </p:cNvSpPr>
          <p:nvPr>
            <p:ph type="body"/>
          </p:nvPr>
        </p:nvSpPr>
        <p:spPr>
          <a:xfrm>
            <a:off x="812520" y="2139480"/>
            <a:ext cx="14630040" cy="53028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0" name="CustomShape 1"/>
          <p:cNvSpPr/>
          <p:nvPr/>
        </p:nvSpPr>
        <p:spPr>
          <a:xfrm>
            <a:off x="0" y="0"/>
            <a:ext cx="16255440" cy="767520"/>
          </a:xfrm>
          <a:prstGeom prst="rect">
            <a:avLst/>
          </a:prstGeom>
          <a:solidFill>
            <a:schemeClr val="bg2"/>
          </a:solidFill>
          <a:ln>
            <a:noFill/>
          </a:ln>
        </p:spPr>
        <p:style>
          <a:lnRef idx="0"/>
          <a:fillRef idx="0"/>
          <a:effectRef idx="0"/>
          <a:fontRef idx="minor"/>
        </p:style>
      </p:sp>
      <p:sp>
        <p:nvSpPr>
          <p:cNvPr id="81" name="CustomShape 2"/>
          <p:cNvSpPr/>
          <p:nvPr/>
        </p:nvSpPr>
        <p:spPr>
          <a:xfrm>
            <a:off x="0" y="8357760"/>
            <a:ext cx="16255440" cy="785520"/>
          </a:xfrm>
          <a:prstGeom prst="rect">
            <a:avLst/>
          </a:prstGeom>
          <a:solidFill>
            <a:schemeClr val="bg2"/>
          </a:solidFill>
          <a:ln>
            <a:noFill/>
          </a:ln>
        </p:spPr>
        <p:style>
          <a:lnRef idx="0"/>
          <a:fillRef idx="0"/>
          <a:effectRef idx="0"/>
          <a:fontRef idx="minor"/>
        </p:style>
      </p:sp>
      <p:sp>
        <p:nvSpPr>
          <p:cNvPr id="82" name="PlaceHolder 3"/>
          <p:cNvSpPr>
            <a:spLocks noGrp="1"/>
          </p:cNvSpPr>
          <p:nvPr>
            <p:ph type="title"/>
          </p:nvPr>
        </p:nvSpPr>
        <p:spPr>
          <a:xfrm>
            <a:off x="812520" y="364680"/>
            <a:ext cx="14630040" cy="15264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3" name="PlaceHolder 4"/>
          <p:cNvSpPr>
            <a:spLocks noGrp="1"/>
          </p:cNvSpPr>
          <p:nvPr>
            <p:ph type="body"/>
          </p:nvPr>
        </p:nvSpPr>
        <p:spPr>
          <a:xfrm>
            <a:off x="812520" y="2139480"/>
            <a:ext cx="14630040" cy="53028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0" name="CustomShape 1"/>
          <p:cNvSpPr/>
          <p:nvPr/>
        </p:nvSpPr>
        <p:spPr>
          <a:xfrm>
            <a:off x="0" y="0"/>
            <a:ext cx="16255440" cy="767520"/>
          </a:xfrm>
          <a:prstGeom prst="rect">
            <a:avLst/>
          </a:prstGeom>
          <a:solidFill>
            <a:schemeClr val="bg2"/>
          </a:solidFill>
          <a:ln>
            <a:noFill/>
          </a:ln>
        </p:spPr>
        <p:style>
          <a:lnRef idx="0"/>
          <a:fillRef idx="0"/>
          <a:effectRef idx="0"/>
          <a:fontRef idx="minor"/>
        </p:style>
      </p:sp>
      <p:sp>
        <p:nvSpPr>
          <p:cNvPr id="121" name="CustomShape 2"/>
          <p:cNvSpPr/>
          <p:nvPr/>
        </p:nvSpPr>
        <p:spPr>
          <a:xfrm>
            <a:off x="0" y="8357760"/>
            <a:ext cx="16255440" cy="785520"/>
          </a:xfrm>
          <a:prstGeom prst="rect">
            <a:avLst/>
          </a:prstGeom>
          <a:solidFill>
            <a:schemeClr val="bg2"/>
          </a:solidFill>
          <a:ln>
            <a:noFill/>
          </a:ln>
        </p:spPr>
        <p:style>
          <a:lnRef idx="0"/>
          <a:fillRef idx="0"/>
          <a:effectRef idx="0"/>
          <a:fontRef idx="minor"/>
        </p:style>
      </p:sp>
      <p:sp>
        <p:nvSpPr>
          <p:cNvPr id="122" name="PlaceHolder 3"/>
          <p:cNvSpPr>
            <a:spLocks noGrp="1"/>
          </p:cNvSpPr>
          <p:nvPr>
            <p:ph type="title"/>
          </p:nvPr>
        </p:nvSpPr>
        <p:spPr>
          <a:xfrm>
            <a:off x="812520" y="364680"/>
            <a:ext cx="14630040" cy="15264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3" name="PlaceHolder 4"/>
          <p:cNvSpPr>
            <a:spLocks noGrp="1"/>
          </p:cNvSpPr>
          <p:nvPr>
            <p:ph type="body"/>
          </p:nvPr>
        </p:nvSpPr>
        <p:spPr>
          <a:xfrm>
            <a:off x="812520" y="2139480"/>
            <a:ext cx="14630040" cy="53028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hyperlink" Target="file:///home/motaz/Documents/iug/teaching/python1/www.pythonlearn.com" TargetMode="Externa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hyperlink" Target="http://upload.wikimedia.org/wikipedia/commons/3/3d/RaspberryPi.jpg" TargetMode="External"/><Relationship Id="rId2" Type="http://schemas.openxmlformats.org/officeDocument/2006/relationships/hyperlink" Target="http://upload.wikimedia.org/wikipedia/commons/3/3d/RaspberryPi.jpg" TargetMode="External"/><Relationship Id="rId3" Type="http://schemas.openxmlformats.org/officeDocument/2006/relationships/image" Target="../media/image21.jpe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www.youtube.com/watch?v=y39D4529FM4" TargetMode="External"/><Relationship Id="rId2" Type="http://schemas.openxmlformats.org/officeDocument/2006/relationships/image" Target="../media/image29.png"/><Relationship Id="rId3" Type="http://schemas.openxmlformats.org/officeDocument/2006/relationships/image" Target="../media/image30.jpeg"/><Relationship Id="rId4"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hyperlink" Target="http://www.youtube.com/watch?v=9eMWG3fwiEU" TargetMode="External"/><Relationship Id="rId3"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hyperlink" Target="http://harrypotter.wikia.com/wiki/Parseltongue" TargetMode="External"/><Relationship Id="rId2" Type="http://schemas.openxmlformats.org/officeDocument/2006/relationships/hyperlink" Target="http://harrypotter.wikia.com/wiki/Salazar_Slytherin" TargetMode="External"/><Relationship Id="rId3" Type="http://schemas.openxmlformats.org/officeDocument/2006/relationships/image" Target="../media/image32.png"/><Relationship Id="rId4"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hyperlink" Target="file:///home/motaz/Documents/iug/teaching/python1/www.dr-chuck.com" TargetMode="External"/><Relationship Id="rId2" Type="http://schemas.openxmlformats.org/officeDocument/2006/relationships/image" Target="../media/image36.png"/><Relationship Id="rId3"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155600" y="1536840"/>
            <a:ext cx="13931280" cy="3085200"/>
          </a:xfrm>
          <a:prstGeom prst="rect">
            <a:avLst/>
          </a:prstGeom>
          <a:noFill/>
          <a:ln>
            <a:noFill/>
          </a:ln>
        </p:spPr>
        <p:style>
          <a:lnRef idx="0"/>
          <a:fillRef idx="0"/>
          <a:effectRef idx="0"/>
          <a:fontRef idx="minor"/>
        </p:style>
        <p:txBody>
          <a:bodyPr lIns="38160" rIns="38160" tIns="38160" bIns="38160" anchor="b">
            <a:noAutofit/>
          </a:bodyPr>
          <a:p>
            <a:pPr algn="ctr">
              <a:lnSpc>
                <a:spcPct val="100000"/>
              </a:lnSpc>
            </a:pPr>
            <a:r>
              <a:rPr b="0" lang="en-US" sz="7600" spc="-1" strike="noStrike">
                <a:solidFill>
                  <a:srgbClr val="ffd966"/>
                </a:solidFill>
                <a:latin typeface="Arial"/>
                <a:ea typeface="Arial"/>
              </a:rPr>
              <a:t>Why Program?</a:t>
            </a:r>
            <a:endParaRPr b="0" lang="en-US" sz="7600" spc="-1" strike="noStrike">
              <a:latin typeface="Arial"/>
            </a:endParaRPr>
          </a:p>
        </p:txBody>
      </p:sp>
      <p:sp>
        <p:nvSpPr>
          <p:cNvPr id="167" name="CustomShape 2"/>
          <p:cNvSpPr/>
          <p:nvPr/>
        </p:nvSpPr>
        <p:spPr>
          <a:xfrm>
            <a:off x="1155600" y="4711680"/>
            <a:ext cx="13931280" cy="1053360"/>
          </a:xfrm>
          <a:prstGeom prst="rect">
            <a:avLst/>
          </a:prstGeom>
          <a:noFill/>
          <a:ln>
            <a:noFill/>
          </a:ln>
        </p:spPr>
        <p:style>
          <a:lnRef idx="0"/>
          <a:fillRef idx="0"/>
          <a:effectRef idx="0"/>
          <a:fontRef idx="minor"/>
        </p:style>
        <p:txBody>
          <a:bodyPr lIns="38160" rIns="38160" tIns="38160" bIns="38160">
            <a:noAutofit/>
          </a:bodyPr>
          <a:p>
            <a:pPr algn="ctr">
              <a:lnSpc>
                <a:spcPct val="100000"/>
              </a:lnSpc>
            </a:pPr>
            <a:r>
              <a:rPr b="0" lang="en-US" sz="4800" spc="-1" strike="noStrike">
                <a:solidFill>
                  <a:srgbClr val="ffffff"/>
                </a:solidFill>
                <a:latin typeface="Arial"/>
                <a:ea typeface="Arial"/>
              </a:rPr>
              <a:t>Chapter 1</a:t>
            </a:r>
            <a:endParaRPr b="0" lang="en-US" sz="4800" spc="-1" strike="noStrike">
              <a:latin typeface="Arial"/>
            </a:endParaRPr>
          </a:p>
        </p:txBody>
      </p:sp>
      <p:sp>
        <p:nvSpPr>
          <p:cNvPr id="168" name="CustomShape 3"/>
          <p:cNvSpPr/>
          <p:nvPr/>
        </p:nvSpPr>
        <p:spPr>
          <a:xfrm>
            <a:off x="3857400" y="7037280"/>
            <a:ext cx="8527680" cy="1015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00"/>
                </a:solidFill>
                <a:latin typeface="Arial"/>
                <a:ea typeface="Arial"/>
              </a:rPr>
              <a:t>Python for Everybody</a:t>
            </a:r>
            <a:endParaRPr b="0" lang="en-US" sz="3200" spc="-1" strike="noStrike">
              <a:latin typeface="Arial"/>
            </a:endParaRPr>
          </a:p>
          <a:p>
            <a:pPr algn="ctr">
              <a:lnSpc>
                <a:spcPct val="100000"/>
              </a:lnSpc>
            </a:pPr>
            <a:r>
              <a:rPr b="0" lang="en-US" sz="3200" spc="-1" strike="noStrike" u="sng">
                <a:solidFill>
                  <a:srgbClr val="009999"/>
                </a:solidFill>
                <a:uFillTx/>
                <a:latin typeface="Arial"/>
                <a:ea typeface="Arial"/>
                <a:hlinkClick r:id="rId1"/>
              </a:rPr>
              <a:t>www.py4e.com</a:t>
            </a:r>
            <a:endParaRPr b="0" lang="en-US" sz="3200" spc="-1" strike="noStrike">
              <a:latin typeface="Arial"/>
            </a:endParaRPr>
          </a:p>
        </p:txBody>
      </p:sp>
      <p:pic>
        <p:nvPicPr>
          <p:cNvPr id="169" name="Shape 214" descr=""/>
          <p:cNvPicPr/>
          <p:nvPr/>
        </p:nvPicPr>
        <p:blipFill>
          <a:blip r:embed="rId2"/>
          <a:stretch/>
        </p:blipFill>
        <p:spPr>
          <a:xfrm>
            <a:off x="13790160" y="7363440"/>
            <a:ext cx="1967760" cy="667800"/>
          </a:xfrm>
          <a:prstGeom prst="rect">
            <a:avLst/>
          </a:prstGeom>
          <a:ln>
            <a:noFill/>
          </a:ln>
        </p:spPr>
      </p:pic>
      <p:pic>
        <p:nvPicPr>
          <p:cNvPr id="170" name="Shape 215" descr=""/>
          <p:cNvPicPr/>
          <p:nvPr/>
        </p:nvPicPr>
        <p:blipFill>
          <a:blip r:embed="rId3"/>
          <a:stretch/>
        </p:blipFill>
        <p:spPr>
          <a:xfrm>
            <a:off x="635400" y="7032960"/>
            <a:ext cx="1024200" cy="10242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155600" y="1536840"/>
            <a:ext cx="13931280" cy="3085200"/>
          </a:xfrm>
          <a:prstGeom prst="rect">
            <a:avLst/>
          </a:prstGeom>
          <a:noFill/>
          <a:ln>
            <a:noFill/>
          </a:ln>
        </p:spPr>
        <p:style>
          <a:lnRef idx="0"/>
          <a:fillRef idx="0"/>
          <a:effectRef idx="0"/>
          <a:fontRef idx="minor"/>
        </p:style>
      </p:sp>
      <p:pic>
        <p:nvPicPr>
          <p:cNvPr id="223" name="Picture 3" descr=""/>
          <p:cNvPicPr/>
          <p:nvPr/>
        </p:nvPicPr>
        <p:blipFill>
          <a:blip r:embed="rId1"/>
          <a:stretch/>
        </p:blipFill>
        <p:spPr>
          <a:xfrm>
            <a:off x="236520" y="657360"/>
            <a:ext cx="15782040" cy="7828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155600" y="1536840"/>
            <a:ext cx="13931280" cy="3085200"/>
          </a:xfrm>
          <a:prstGeom prst="rect">
            <a:avLst/>
          </a:prstGeom>
          <a:noFill/>
          <a:ln>
            <a:noFill/>
          </a:ln>
        </p:spPr>
        <p:style>
          <a:lnRef idx="0"/>
          <a:fillRef idx="0"/>
          <a:effectRef idx="0"/>
          <a:fontRef idx="minor"/>
        </p:style>
      </p:sp>
      <p:sp>
        <p:nvSpPr>
          <p:cNvPr id="225" name="CustomShape 2"/>
          <p:cNvSpPr/>
          <p:nvPr/>
        </p:nvSpPr>
        <p:spPr>
          <a:xfrm>
            <a:off x="1155600" y="4711680"/>
            <a:ext cx="13931280" cy="1053360"/>
          </a:xfrm>
          <a:prstGeom prst="rect">
            <a:avLst/>
          </a:prstGeom>
          <a:noFill/>
          <a:ln>
            <a:noFill/>
          </a:ln>
        </p:spPr>
        <p:style>
          <a:lnRef idx="0"/>
          <a:fillRef idx="0"/>
          <a:effectRef idx="0"/>
          <a:fontRef idx="minor"/>
        </p:style>
      </p:sp>
      <p:pic>
        <p:nvPicPr>
          <p:cNvPr id="226" name="Picture 3" descr=""/>
          <p:cNvPicPr/>
          <p:nvPr/>
        </p:nvPicPr>
        <p:blipFill>
          <a:blip r:embed="rId1"/>
          <a:stretch/>
        </p:blipFill>
        <p:spPr>
          <a:xfrm>
            <a:off x="0" y="312480"/>
            <a:ext cx="16255440" cy="85183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155600" y="1536840"/>
            <a:ext cx="13931280" cy="3085200"/>
          </a:xfrm>
          <a:prstGeom prst="rect">
            <a:avLst/>
          </a:prstGeom>
          <a:noFill/>
          <a:ln>
            <a:noFill/>
          </a:ln>
        </p:spPr>
        <p:style>
          <a:lnRef idx="0"/>
          <a:fillRef idx="0"/>
          <a:effectRef idx="0"/>
          <a:fontRef idx="minor"/>
        </p:style>
      </p:sp>
      <p:sp>
        <p:nvSpPr>
          <p:cNvPr id="228" name="CustomShape 2"/>
          <p:cNvSpPr/>
          <p:nvPr/>
        </p:nvSpPr>
        <p:spPr>
          <a:xfrm>
            <a:off x="1155600" y="4711680"/>
            <a:ext cx="13931280" cy="1053360"/>
          </a:xfrm>
          <a:prstGeom prst="rect">
            <a:avLst/>
          </a:prstGeom>
          <a:noFill/>
          <a:ln>
            <a:noFill/>
          </a:ln>
        </p:spPr>
        <p:style>
          <a:lnRef idx="0"/>
          <a:fillRef idx="0"/>
          <a:effectRef idx="0"/>
          <a:fontRef idx="minor"/>
        </p:style>
      </p:sp>
      <p:pic>
        <p:nvPicPr>
          <p:cNvPr id="229" name="Picture 3" descr=""/>
          <p:cNvPicPr/>
          <p:nvPr/>
        </p:nvPicPr>
        <p:blipFill>
          <a:blip r:embed="rId1"/>
          <a:stretch/>
        </p:blipFill>
        <p:spPr>
          <a:xfrm>
            <a:off x="0" y="480960"/>
            <a:ext cx="16255440" cy="81813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74920" y="720000"/>
            <a:ext cx="9771840" cy="75283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ff00"/>
                </a:solidFill>
                <a:latin typeface="Courier New"/>
                <a:ea typeface="Courier New"/>
              </a:rPr>
              <a:t>name = input('Enter file:')</a:t>
            </a:r>
            <a:endParaRPr b="0" lang="en-US" sz="2800" spc="-1" strike="noStrike">
              <a:latin typeface="Arial"/>
            </a:endParaRPr>
          </a:p>
          <a:p>
            <a:pPr>
              <a:lnSpc>
                <a:spcPct val="100000"/>
              </a:lnSpc>
            </a:pPr>
            <a:r>
              <a:rPr b="0" lang="en-US" sz="2800" spc="-1" strike="noStrike">
                <a:solidFill>
                  <a:srgbClr val="00ff00"/>
                </a:solidFill>
                <a:latin typeface="Courier New"/>
                <a:ea typeface="Courier New"/>
              </a:rPr>
              <a:t>handle = open(name)</a:t>
            </a:r>
            <a:endParaRPr b="0" lang="en-US" sz="2800" spc="-1" strike="noStrike">
              <a:latin typeface="Arial"/>
            </a:endParaRPr>
          </a:p>
          <a:p>
            <a:pPr algn="ctr">
              <a:lnSpc>
                <a:spcPct val="100000"/>
              </a:lnSpc>
            </a:pP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counts = dict()</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for line in handle:</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    </a:t>
            </a:r>
            <a:r>
              <a:rPr b="0" lang="en-US" sz="2800" spc="-1" strike="noStrike">
                <a:solidFill>
                  <a:srgbClr val="ff00ff"/>
                </a:solidFill>
                <a:latin typeface="Courier New"/>
                <a:ea typeface="Courier New"/>
              </a:rPr>
              <a:t>words = line.split()</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    </a:t>
            </a:r>
            <a:r>
              <a:rPr b="0" lang="en-US" sz="2800" spc="-1" strike="noStrike">
                <a:solidFill>
                  <a:srgbClr val="ff00ff"/>
                </a:solidFill>
                <a:latin typeface="Courier New"/>
                <a:ea typeface="Courier New"/>
              </a:rPr>
              <a:t>for word in words:</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        </a:t>
            </a:r>
            <a:r>
              <a:rPr b="0" lang="en-US" sz="2800" spc="-1" strike="noStrike">
                <a:solidFill>
                  <a:srgbClr val="ff00ff"/>
                </a:solidFill>
                <a:latin typeface="Courier New"/>
                <a:ea typeface="Courier New"/>
              </a:rPr>
              <a:t>counts[word] = counts.get(word,0) + 1</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bigcount = None</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bigword = None</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for word,count in counts.items():</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    </a:t>
            </a:r>
            <a:r>
              <a:rPr b="0" lang="en-US" sz="2800" spc="-1" strike="noStrike">
                <a:solidFill>
                  <a:srgbClr val="00ffff"/>
                </a:solidFill>
                <a:latin typeface="Courier New"/>
                <a:ea typeface="Courier New"/>
              </a:rPr>
              <a:t>if bigcount is None or count &gt; bigcount:</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        </a:t>
            </a:r>
            <a:r>
              <a:rPr b="0" lang="en-US" sz="2800" spc="-1" strike="noStrike">
                <a:solidFill>
                  <a:srgbClr val="00ffff"/>
                </a:solidFill>
                <a:latin typeface="Courier New"/>
                <a:ea typeface="Courier New"/>
              </a:rPr>
              <a:t>bigword = word</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        </a:t>
            </a:r>
            <a:r>
              <a:rPr b="0" lang="en-US" sz="2800" spc="-1" strike="noStrike">
                <a:solidFill>
                  <a:srgbClr val="00ffff"/>
                </a:solidFill>
                <a:latin typeface="Courier New"/>
                <a:ea typeface="Courier New"/>
              </a:rPr>
              <a:t>bigcount = count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ff7f00"/>
                </a:solidFill>
                <a:latin typeface="Courier New"/>
                <a:ea typeface="Courier New"/>
              </a:rPr>
              <a:t>print(bigword, bigcount)</a:t>
            </a:r>
            <a:endParaRPr b="0" lang="en-US" sz="2800" spc="-1" strike="noStrike">
              <a:latin typeface="Arial"/>
            </a:endParaRPr>
          </a:p>
        </p:txBody>
      </p:sp>
      <p:sp>
        <p:nvSpPr>
          <p:cNvPr id="231" name="CustomShape 2"/>
          <p:cNvSpPr/>
          <p:nvPr/>
        </p:nvSpPr>
        <p:spPr>
          <a:xfrm>
            <a:off x="10702800" y="1778040"/>
            <a:ext cx="4444200" cy="1688400"/>
          </a:xfrm>
          <a:prstGeom prst="rect">
            <a:avLst/>
          </a:prstGeom>
          <a:noFill/>
          <a:ln w="12600">
            <a:solidFill>
              <a:srgbClr val="ffff00"/>
            </a:solidFill>
            <a:miter/>
          </a:ln>
        </p:spPr>
        <p:style>
          <a:lnRef idx="0"/>
          <a:fillRef idx="0"/>
          <a:effectRef idx="0"/>
          <a:fontRef idx="minor"/>
        </p:style>
        <p:txBody>
          <a:bodyPr lIns="0" rIns="0" tIns="0" bIns="0" anchor="ctr">
            <a:noAutofit/>
          </a:bodyPr>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python words.py </a:t>
            </a:r>
            <a:endParaRPr b="0" lang="en-US" sz="3600" spc="-1" strike="noStrike">
              <a:latin typeface="Arial"/>
            </a:endParaRPr>
          </a:p>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Enter file: </a:t>
            </a:r>
            <a:r>
              <a:rPr b="0" lang="en-US" sz="3600" spc="-1" strike="noStrike">
                <a:solidFill>
                  <a:srgbClr val="ffffff"/>
                </a:solidFill>
                <a:latin typeface="Arial"/>
                <a:ea typeface="Arial"/>
              </a:rPr>
              <a:t>words.txt</a:t>
            </a:r>
            <a:endParaRPr b="0" lang="en-US" sz="3600" spc="-1" strike="noStrike">
              <a:latin typeface="Arial"/>
            </a:endParaRPr>
          </a:p>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to 16</a:t>
            </a:r>
            <a:endParaRPr b="0" lang="en-US" sz="3600" spc="-1" strike="noStrike">
              <a:latin typeface="Arial"/>
            </a:endParaRPr>
          </a:p>
        </p:txBody>
      </p:sp>
      <p:sp>
        <p:nvSpPr>
          <p:cNvPr id="232" name="CustomShape 3"/>
          <p:cNvSpPr/>
          <p:nvPr/>
        </p:nvSpPr>
        <p:spPr>
          <a:xfrm>
            <a:off x="10693440" y="5283360"/>
            <a:ext cx="4444200" cy="1688400"/>
          </a:xfrm>
          <a:prstGeom prst="rect">
            <a:avLst/>
          </a:prstGeom>
          <a:noFill/>
          <a:ln w="12600">
            <a:solidFill>
              <a:srgbClr val="ffff00"/>
            </a:solidFill>
            <a:miter/>
          </a:ln>
        </p:spPr>
        <p:style>
          <a:lnRef idx="0"/>
          <a:fillRef idx="0"/>
          <a:effectRef idx="0"/>
          <a:fontRef idx="minor"/>
        </p:style>
        <p:txBody>
          <a:bodyPr lIns="0" rIns="0" tIns="0" bIns="0" anchor="ctr">
            <a:noAutofit/>
          </a:bodyPr>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python words.py </a:t>
            </a:r>
            <a:endParaRPr b="0" lang="en-US" sz="3600" spc="-1" strike="noStrike">
              <a:latin typeface="Arial"/>
            </a:endParaRPr>
          </a:p>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Enter file: </a:t>
            </a:r>
            <a:r>
              <a:rPr b="0" lang="en-US" sz="3600" spc="-1" strike="noStrike">
                <a:solidFill>
                  <a:srgbClr val="ffffff"/>
                </a:solidFill>
                <a:latin typeface="Arial"/>
                <a:ea typeface="Arial"/>
              </a:rPr>
              <a:t>clown.txt</a:t>
            </a:r>
            <a:endParaRPr b="0" lang="en-US" sz="3600" spc="-1" strike="noStrike">
              <a:latin typeface="Arial"/>
            </a:endParaRPr>
          </a:p>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the 7</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155600" y="2594520"/>
            <a:ext cx="13931280" cy="2408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200" spc="-1" strike="noStrike">
                <a:solidFill>
                  <a:srgbClr val="ffd966"/>
                </a:solidFill>
                <a:latin typeface="Arial"/>
                <a:ea typeface="Arial"/>
              </a:rPr>
              <a:t>Hardware Architecture</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93080" y="7436160"/>
            <a:ext cx="12869280" cy="621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000" spc="-1" strike="noStrike" u="sng">
                <a:solidFill>
                  <a:srgbClr val="009999"/>
                </a:solidFill>
                <a:uFillTx/>
                <a:latin typeface="Arial"/>
                <a:ea typeface="Arial"/>
                <a:hlinkClick r:id="rId1"/>
              </a:rPr>
              <a:t>http://</a:t>
            </a:r>
            <a:r>
              <a:rPr b="0" lang="en-US" sz="3000" spc="-1" strike="noStrike" u="sng">
                <a:solidFill>
                  <a:srgbClr val="009999"/>
                </a:solidFill>
                <a:uFillTx/>
                <a:latin typeface="Arial"/>
                <a:ea typeface="Arial"/>
                <a:hlinkClick r:id="rId2"/>
              </a:rPr>
              <a:t>upload.wikimedia.org/wikipedia/commons/3/3d/RaspberryPi.jpg</a:t>
            </a:r>
            <a:endParaRPr b="0" lang="en-US" sz="3000" spc="-1" strike="noStrike">
              <a:latin typeface="Arial"/>
            </a:endParaRPr>
          </a:p>
        </p:txBody>
      </p:sp>
      <p:pic>
        <p:nvPicPr>
          <p:cNvPr id="235" name="Shape 350" descr=""/>
          <p:cNvPicPr/>
          <p:nvPr/>
        </p:nvPicPr>
        <p:blipFill>
          <a:blip r:embed="rId3"/>
          <a:stretch/>
        </p:blipFill>
        <p:spPr>
          <a:xfrm>
            <a:off x="2894400" y="758880"/>
            <a:ext cx="10466280" cy="64389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6095880" y="1371960"/>
            <a:ext cx="3453840" cy="6489000"/>
          </a:xfrm>
          <a:prstGeom prst="rect">
            <a:avLst/>
          </a:prstGeom>
          <a:noFill/>
          <a:ln w="76320">
            <a:solidFill>
              <a:srgbClr val="00ffff"/>
            </a:solidFill>
            <a:miter/>
          </a:ln>
        </p:spPr>
        <p:style>
          <a:lnRef idx="0"/>
          <a:fillRef idx="0"/>
          <a:effectRef idx="0"/>
          <a:fontRef idx="minor"/>
        </p:style>
        <p:txBody>
          <a:bodyPr lIns="0" rIns="0" tIns="0" bIns="0">
            <a:noAutofit/>
          </a:bodyPr>
          <a:p>
            <a:pPr>
              <a:lnSpc>
                <a:spcPct val="100000"/>
              </a:lnSpc>
              <a:spcBef>
                <a:spcPts val="1001"/>
              </a:spcBef>
            </a:pPr>
            <a:r>
              <a:rPr b="0" lang="en-US" sz="3200" spc="-1" strike="noStrike">
                <a:solidFill>
                  <a:srgbClr val="ff00ff"/>
                </a:solidFill>
                <a:latin typeface="Arial"/>
                <a:ea typeface="Arial"/>
              </a:rPr>
              <a:t>  </a:t>
            </a:r>
            <a:r>
              <a:rPr b="0" lang="en-US" sz="3200" spc="-1" strike="noStrike">
                <a:solidFill>
                  <a:srgbClr val="00ffff"/>
                </a:solidFill>
                <a:latin typeface="Arial"/>
                <a:ea typeface="Arial"/>
              </a:rPr>
              <a:t>Software</a:t>
            </a:r>
            <a:endParaRPr b="0" lang="en-US" sz="3200" spc="-1" strike="noStrike">
              <a:latin typeface="Arial"/>
            </a:endParaRPr>
          </a:p>
        </p:txBody>
      </p:sp>
      <p:sp>
        <p:nvSpPr>
          <p:cNvPr id="237" name="CustomShape 2"/>
          <p:cNvSpPr/>
          <p:nvPr/>
        </p:nvSpPr>
        <p:spPr>
          <a:xfrm>
            <a:off x="2832120" y="2121480"/>
            <a:ext cx="2183760" cy="21837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Input</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and Output</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Devices</a:t>
            </a:r>
            <a:endParaRPr b="0" lang="en-US" sz="3200" spc="-1" strike="noStrike">
              <a:latin typeface="Arial"/>
            </a:endParaRPr>
          </a:p>
        </p:txBody>
      </p:sp>
      <p:sp>
        <p:nvSpPr>
          <p:cNvPr id="238" name="CustomShape 3"/>
          <p:cNvSpPr/>
          <p:nvPr/>
        </p:nvSpPr>
        <p:spPr>
          <a:xfrm>
            <a:off x="6730920" y="2223000"/>
            <a:ext cx="2133000" cy="19803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Central</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Processing</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Unit</a:t>
            </a:r>
            <a:endParaRPr b="0" lang="en-US" sz="3200" spc="-1" strike="noStrike">
              <a:latin typeface="Arial"/>
            </a:endParaRPr>
          </a:p>
        </p:txBody>
      </p:sp>
      <p:sp>
        <p:nvSpPr>
          <p:cNvPr id="239" name="CustomShape 4"/>
          <p:cNvSpPr/>
          <p:nvPr/>
        </p:nvSpPr>
        <p:spPr>
          <a:xfrm>
            <a:off x="6730920" y="5258160"/>
            <a:ext cx="2171160" cy="213300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Main</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Memory</a:t>
            </a:r>
            <a:endParaRPr b="0" lang="en-US" sz="3200" spc="-1" strike="noStrike">
              <a:latin typeface="Arial"/>
            </a:endParaRPr>
          </a:p>
        </p:txBody>
      </p:sp>
      <p:sp>
        <p:nvSpPr>
          <p:cNvPr id="240" name="CustomShape 5"/>
          <p:cNvSpPr/>
          <p:nvPr/>
        </p:nvSpPr>
        <p:spPr>
          <a:xfrm>
            <a:off x="11264760" y="3429360"/>
            <a:ext cx="2183760" cy="21837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Secondary</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Memory</a:t>
            </a:r>
            <a:endParaRPr b="0" lang="en-US" sz="3200" spc="-1" strike="noStrike">
              <a:latin typeface="Arial"/>
            </a:endParaRPr>
          </a:p>
        </p:txBody>
      </p:sp>
      <p:sp>
        <p:nvSpPr>
          <p:cNvPr id="241" name="CustomShape 6"/>
          <p:cNvSpPr/>
          <p:nvPr/>
        </p:nvSpPr>
        <p:spPr>
          <a:xfrm flipH="1">
            <a:off x="5029920" y="3248640"/>
            <a:ext cx="1058040" cy="16920"/>
          </a:xfrm>
          <a:custGeom>
            <a:avLst/>
            <a:gdLst/>
            <a:ahLst/>
            <a:rect l="l" t="t" r="r" b="b"/>
            <a:pathLst>
              <a:path w="21600" h="21600">
                <a:moveTo>
                  <a:pt x="0" y="0"/>
                </a:moveTo>
                <a:lnTo>
                  <a:pt x="21600" y="21600"/>
                </a:lnTo>
              </a:path>
            </a:pathLst>
          </a:custGeom>
          <a:noFill/>
          <a:ln w="88920">
            <a:solidFill>
              <a:srgbClr val="ffff00"/>
            </a:solidFill>
            <a:miter/>
            <a:headEnd len="med" type="stealth" w="med"/>
            <a:tailEnd len="med" type="stealth" w="med"/>
          </a:ln>
        </p:spPr>
        <p:style>
          <a:lnRef idx="0"/>
          <a:fillRef idx="0"/>
          <a:effectRef idx="0"/>
          <a:fontRef idx="minor"/>
        </p:style>
      </p:sp>
      <p:sp>
        <p:nvSpPr>
          <p:cNvPr id="242" name="CustomShape 7"/>
          <p:cNvSpPr/>
          <p:nvPr/>
        </p:nvSpPr>
        <p:spPr>
          <a:xfrm rot="10800000">
            <a:off x="7391160" y="4233600"/>
            <a:ext cx="360" cy="97092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43" name="CustomShape 8"/>
          <p:cNvSpPr/>
          <p:nvPr/>
        </p:nvSpPr>
        <p:spPr>
          <a:xfrm>
            <a:off x="8345520" y="4250160"/>
            <a:ext cx="360" cy="91836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44" name="CustomShape 9"/>
          <p:cNvSpPr/>
          <p:nvPr/>
        </p:nvSpPr>
        <p:spPr>
          <a:xfrm flipH="1">
            <a:off x="9654480" y="3872520"/>
            <a:ext cx="1561320" cy="1692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45" name="CustomShape 10"/>
          <p:cNvSpPr/>
          <p:nvPr/>
        </p:nvSpPr>
        <p:spPr>
          <a:xfrm>
            <a:off x="9620280" y="4877280"/>
            <a:ext cx="1578960" cy="36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46" name="CustomShape 11"/>
          <p:cNvSpPr/>
          <p:nvPr/>
        </p:nvSpPr>
        <p:spPr>
          <a:xfrm>
            <a:off x="12438000" y="1022760"/>
            <a:ext cx="2052000" cy="1142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ff"/>
                </a:solidFill>
                <a:latin typeface="Arial"/>
                <a:ea typeface="Arial"/>
              </a:rPr>
              <a:t>Generic</a:t>
            </a:r>
            <a:endParaRPr b="0" lang="en-US" sz="3600" spc="-1" strike="noStrike">
              <a:latin typeface="Arial"/>
            </a:endParaRPr>
          </a:p>
          <a:p>
            <a:pPr algn="ctr">
              <a:lnSpc>
                <a:spcPct val="100000"/>
              </a:lnSpc>
            </a:pPr>
            <a:r>
              <a:rPr b="0" lang="en-US" sz="3600" spc="-1" strike="noStrike">
                <a:solidFill>
                  <a:srgbClr val="ffffff"/>
                </a:solidFill>
                <a:latin typeface="Arial"/>
                <a:ea typeface="Arial"/>
              </a:rPr>
              <a:t>Computer</a:t>
            </a:r>
            <a:endParaRPr b="0" lang="en-US" sz="3600" spc="-1" strike="noStrike">
              <a:latin typeface="Arial"/>
            </a:endParaRPr>
          </a:p>
        </p:txBody>
      </p:sp>
      <p:sp>
        <p:nvSpPr>
          <p:cNvPr id="247" name="CustomShape 12"/>
          <p:cNvSpPr/>
          <p:nvPr/>
        </p:nvSpPr>
        <p:spPr>
          <a:xfrm>
            <a:off x="9182160" y="1168920"/>
            <a:ext cx="1802520" cy="1269360"/>
          </a:xfrm>
          <a:prstGeom prst="wedgeEllipseCallout">
            <a:avLst>
              <a:gd name="adj1" fmla="val -43827"/>
              <a:gd name="adj2" fmla="val 80222"/>
            </a:avLst>
          </a:prstGeom>
          <a:blipFill rotWithShape="0">
            <a:blip r:embed="rId1"/>
            <a:tile/>
          </a:blip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400" spc="-1" strike="noStrike">
                <a:solidFill>
                  <a:srgbClr val="ffd966"/>
                </a:solidFill>
                <a:latin typeface="Arial"/>
                <a:ea typeface="Arial"/>
              </a:rPr>
              <a:t>Definitions</a:t>
            </a:r>
            <a:endParaRPr b="0" lang="en-US" sz="7400" spc="-1" strike="noStrike">
              <a:latin typeface="Arial"/>
            </a:endParaRPr>
          </a:p>
        </p:txBody>
      </p:sp>
      <p:sp>
        <p:nvSpPr>
          <p:cNvPr id="249" name="CustomShape 2"/>
          <p:cNvSpPr/>
          <p:nvPr/>
        </p:nvSpPr>
        <p:spPr>
          <a:xfrm>
            <a:off x="812880" y="2133720"/>
            <a:ext cx="14629680" cy="6033240"/>
          </a:xfrm>
          <a:prstGeom prst="rect">
            <a:avLst/>
          </a:prstGeom>
          <a:noFill/>
          <a:ln>
            <a:noFill/>
          </a:ln>
        </p:spPr>
        <p:style>
          <a:lnRef idx="0"/>
          <a:fillRef idx="0"/>
          <a:effectRef idx="0"/>
          <a:fontRef idx="minor"/>
        </p:style>
        <p:txBody>
          <a:bodyPr lIns="38160" rIns="38160" tIns="38160" bIns="38160" anchor="ctr">
            <a:noAutofit/>
          </a:bodyPr>
          <a:p>
            <a:pPr marL="749160" indent="-353880">
              <a:lnSpc>
                <a:spcPct val="100000"/>
              </a:lnSpc>
              <a:buClr>
                <a:srgbClr val="ffff00"/>
              </a:buClr>
              <a:buFont typeface="Cabin"/>
              <a:buChar char="•"/>
            </a:pPr>
            <a:r>
              <a:rPr b="0" lang="en-US" sz="3000" spc="-1" strike="noStrike">
                <a:solidFill>
                  <a:srgbClr val="ffff00"/>
                </a:solidFill>
                <a:latin typeface="Arial"/>
                <a:ea typeface="Arial"/>
              </a:rPr>
              <a:t>Central Processing Unit:</a:t>
            </a:r>
            <a:r>
              <a:rPr b="0" lang="en-US" sz="3000" spc="-1" strike="noStrike">
                <a:solidFill>
                  <a:srgbClr val="ffffff"/>
                </a:solidFill>
                <a:latin typeface="Arial"/>
                <a:ea typeface="Arial"/>
              </a:rPr>
              <a:t>  Runs the Program - The CPU is </a:t>
            </a:r>
            <a:br/>
            <a:r>
              <a:rPr b="0" lang="en-US" sz="3000" spc="-1" strike="noStrike">
                <a:solidFill>
                  <a:srgbClr val="ffffff"/>
                </a:solidFill>
                <a:latin typeface="Arial"/>
                <a:ea typeface="Arial"/>
              </a:rPr>
              <a:t>always wondering “what to do next”.  Not the brains </a:t>
            </a:r>
            <a:br/>
            <a:r>
              <a:rPr b="0" lang="en-US" sz="3000" spc="-1" strike="noStrike">
                <a:solidFill>
                  <a:srgbClr val="ffffff"/>
                </a:solidFill>
                <a:latin typeface="Arial"/>
                <a:ea typeface="Arial"/>
              </a:rPr>
              <a:t>exactly - very dumb but very very fast</a:t>
            </a:r>
            <a:endParaRPr b="0" lang="en-US" sz="3000" spc="-1" strike="noStrike">
              <a:latin typeface="Arial"/>
            </a:endParaRPr>
          </a:p>
          <a:p>
            <a:pPr marL="749160" indent="-353880">
              <a:lnSpc>
                <a:spcPct val="100000"/>
              </a:lnSpc>
              <a:spcBef>
                <a:spcPts val="3501"/>
              </a:spcBef>
              <a:buClr>
                <a:srgbClr val="ffff00"/>
              </a:buClr>
              <a:buFont typeface="Cabin"/>
              <a:buChar char="•"/>
            </a:pPr>
            <a:r>
              <a:rPr b="0" lang="en-US" sz="3000" spc="-1" strike="noStrike">
                <a:solidFill>
                  <a:srgbClr val="ffff00"/>
                </a:solidFill>
                <a:latin typeface="Arial"/>
                <a:ea typeface="Arial"/>
              </a:rPr>
              <a:t>Input Devices:</a:t>
            </a:r>
            <a:r>
              <a:rPr b="0" lang="en-US" sz="3000" spc="-1" strike="noStrike">
                <a:solidFill>
                  <a:srgbClr val="ffffff"/>
                </a:solidFill>
                <a:latin typeface="Arial"/>
                <a:ea typeface="Arial"/>
              </a:rPr>
              <a:t>  Keyboard, Mouse, Touch Screen</a:t>
            </a:r>
            <a:endParaRPr b="0" lang="en-US" sz="3000" spc="-1" strike="noStrike">
              <a:latin typeface="Arial"/>
            </a:endParaRPr>
          </a:p>
          <a:p>
            <a:pPr marL="749160" indent="-353880">
              <a:lnSpc>
                <a:spcPct val="100000"/>
              </a:lnSpc>
              <a:spcBef>
                <a:spcPts val="3501"/>
              </a:spcBef>
              <a:buClr>
                <a:srgbClr val="ffff00"/>
              </a:buClr>
              <a:buFont typeface="Cabin"/>
              <a:buChar char="•"/>
            </a:pPr>
            <a:r>
              <a:rPr b="0" lang="en-US" sz="3000" spc="-1" strike="noStrike">
                <a:solidFill>
                  <a:srgbClr val="ffff00"/>
                </a:solidFill>
                <a:latin typeface="Arial"/>
                <a:ea typeface="Arial"/>
              </a:rPr>
              <a:t>Output Devices: </a:t>
            </a:r>
            <a:r>
              <a:rPr b="0" lang="en-US" sz="3000" spc="-1" strike="noStrike">
                <a:solidFill>
                  <a:srgbClr val="ffffff"/>
                </a:solidFill>
                <a:latin typeface="Arial"/>
                <a:ea typeface="Arial"/>
              </a:rPr>
              <a:t> Screen, Speakers, Printer, DVD Burner</a:t>
            </a:r>
            <a:endParaRPr b="0" lang="en-US" sz="3000" spc="-1" strike="noStrike">
              <a:latin typeface="Arial"/>
            </a:endParaRPr>
          </a:p>
          <a:p>
            <a:pPr marL="749160" indent="-353880">
              <a:lnSpc>
                <a:spcPct val="100000"/>
              </a:lnSpc>
              <a:spcBef>
                <a:spcPts val="3501"/>
              </a:spcBef>
              <a:buClr>
                <a:srgbClr val="ffff00"/>
              </a:buClr>
              <a:buFont typeface="Cabin"/>
              <a:buChar char="•"/>
            </a:pPr>
            <a:r>
              <a:rPr b="0" lang="en-US" sz="3000" spc="-1" strike="noStrike">
                <a:solidFill>
                  <a:srgbClr val="ffff00"/>
                </a:solidFill>
                <a:latin typeface="Arial"/>
                <a:ea typeface="Arial"/>
              </a:rPr>
              <a:t>Main Memory: </a:t>
            </a:r>
            <a:r>
              <a:rPr b="0" lang="en-US" sz="3000" spc="-1" strike="noStrike">
                <a:solidFill>
                  <a:srgbClr val="ffffff"/>
                </a:solidFill>
                <a:latin typeface="Arial"/>
                <a:ea typeface="Arial"/>
              </a:rPr>
              <a:t> Fast small temporary storage - lost on reboot - aka RAM</a:t>
            </a:r>
            <a:endParaRPr b="0" lang="en-US" sz="3000" spc="-1" strike="noStrike">
              <a:latin typeface="Arial"/>
            </a:endParaRPr>
          </a:p>
          <a:p>
            <a:pPr marL="749160" indent="-353880">
              <a:lnSpc>
                <a:spcPct val="100000"/>
              </a:lnSpc>
              <a:spcBef>
                <a:spcPts val="3501"/>
              </a:spcBef>
              <a:buClr>
                <a:srgbClr val="ffff00"/>
              </a:buClr>
              <a:buFont typeface="Cabin"/>
              <a:buChar char="•"/>
            </a:pPr>
            <a:r>
              <a:rPr b="0" lang="en-US" sz="3000" spc="-1" strike="noStrike">
                <a:solidFill>
                  <a:srgbClr val="ffff00"/>
                </a:solidFill>
                <a:latin typeface="Arial"/>
                <a:ea typeface="Arial"/>
              </a:rPr>
              <a:t>Secondary Memory:</a:t>
            </a:r>
            <a:r>
              <a:rPr b="0" lang="en-US" sz="3000" spc="-1" strike="noStrike">
                <a:solidFill>
                  <a:srgbClr val="ffffff"/>
                </a:solidFill>
                <a:latin typeface="Arial"/>
                <a:ea typeface="Arial"/>
              </a:rPr>
              <a:t>  Slower large permanent storage - lasts until deleted - disk drive / memory stick</a:t>
            </a:r>
            <a:endParaRPr b="0" lang="en-US" sz="3000" spc="-1" strike="noStrike">
              <a:latin typeface="Arial"/>
            </a:endParaRPr>
          </a:p>
        </p:txBody>
      </p:sp>
      <p:pic>
        <p:nvPicPr>
          <p:cNvPr id="250" name="Shape 373" descr=""/>
          <p:cNvPicPr/>
          <p:nvPr/>
        </p:nvPicPr>
        <p:blipFill>
          <a:blip r:embed="rId1"/>
          <a:stretch/>
        </p:blipFill>
        <p:spPr>
          <a:xfrm>
            <a:off x="12674520" y="2805120"/>
            <a:ext cx="2005920" cy="1994760"/>
          </a:xfrm>
          <a:prstGeom prst="rect">
            <a:avLst/>
          </a:prstGeom>
          <a:ln>
            <a:noFill/>
          </a:ln>
        </p:spPr>
      </p:pic>
      <p:sp>
        <p:nvSpPr>
          <p:cNvPr id="251" name="CustomShape 3"/>
          <p:cNvSpPr/>
          <p:nvPr/>
        </p:nvSpPr>
        <p:spPr>
          <a:xfrm>
            <a:off x="14071680" y="2349360"/>
            <a:ext cx="1802520" cy="1269360"/>
          </a:xfrm>
          <a:prstGeom prst="wedgeEllipseCallout">
            <a:avLst>
              <a:gd name="adj1" fmla="val -36159"/>
              <a:gd name="adj2" fmla="val 66254"/>
            </a:avLst>
          </a:prstGeom>
          <a:blipFill rotWithShape="0">
            <a:blip r:embed="rId2"/>
            <a:tile/>
          </a:blip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095880" y="1313640"/>
            <a:ext cx="3453840" cy="6489000"/>
          </a:xfrm>
          <a:prstGeom prst="rect">
            <a:avLst/>
          </a:prstGeom>
          <a:noFill/>
          <a:ln w="76320">
            <a:solidFill>
              <a:srgbClr val="00ffff"/>
            </a:solidFill>
            <a:miter/>
          </a:ln>
        </p:spPr>
        <p:style>
          <a:lnRef idx="0"/>
          <a:fillRef idx="0"/>
          <a:effectRef idx="0"/>
          <a:fontRef idx="minor"/>
        </p:style>
        <p:txBody>
          <a:bodyPr lIns="0" rIns="0" tIns="0" bIns="0">
            <a:noAutofit/>
          </a:bodyPr>
          <a:p>
            <a:pPr>
              <a:lnSpc>
                <a:spcPct val="100000"/>
              </a:lnSpc>
              <a:spcBef>
                <a:spcPts val="1001"/>
              </a:spcBef>
            </a:pPr>
            <a:r>
              <a:rPr b="0" lang="en-US" sz="3200" spc="-1" strike="noStrike">
                <a:solidFill>
                  <a:srgbClr val="00ffff"/>
                </a:solidFill>
                <a:latin typeface="Arial"/>
                <a:ea typeface="Arial"/>
              </a:rPr>
              <a:t>  </a:t>
            </a:r>
            <a:r>
              <a:rPr b="0" lang="en-US" sz="3200" spc="-1" strike="noStrike">
                <a:solidFill>
                  <a:srgbClr val="00ffff"/>
                </a:solidFill>
                <a:latin typeface="Arial"/>
                <a:ea typeface="Arial"/>
              </a:rPr>
              <a:t>Software</a:t>
            </a:r>
            <a:endParaRPr b="0" lang="en-US" sz="3200" spc="-1" strike="noStrike">
              <a:latin typeface="Arial"/>
            </a:endParaRPr>
          </a:p>
        </p:txBody>
      </p:sp>
      <p:sp>
        <p:nvSpPr>
          <p:cNvPr id="253" name="CustomShape 2"/>
          <p:cNvSpPr/>
          <p:nvPr/>
        </p:nvSpPr>
        <p:spPr>
          <a:xfrm>
            <a:off x="2832120" y="2063160"/>
            <a:ext cx="2183760" cy="21837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Input</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and Output</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Devices</a:t>
            </a:r>
            <a:endParaRPr b="0" lang="en-US" sz="3200" spc="-1" strike="noStrike">
              <a:latin typeface="Arial"/>
            </a:endParaRPr>
          </a:p>
        </p:txBody>
      </p:sp>
      <p:sp>
        <p:nvSpPr>
          <p:cNvPr id="254" name="CustomShape 3"/>
          <p:cNvSpPr/>
          <p:nvPr/>
        </p:nvSpPr>
        <p:spPr>
          <a:xfrm>
            <a:off x="6730920" y="2164680"/>
            <a:ext cx="2133000" cy="19803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Central</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Processing</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Unit</a:t>
            </a:r>
            <a:endParaRPr b="0" lang="en-US" sz="3200" spc="-1" strike="noStrike">
              <a:latin typeface="Arial"/>
            </a:endParaRPr>
          </a:p>
        </p:txBody>
      </p:sp>
      <p:sp>
        <p:nvSpPr>
          <p:cNvPr id="255" name="CustomShape 4"/>
          <p:cNvSpPr/>
          <p:nvPr/>
        </p:nvSpPr>
        <p:spPr>
          <a:xfrm>
            <a:off x="6730920" y="5199840"/>
            <a:ext cx="2171160" cy="213300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Main</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Memory</a:t>
            </a:r>
            <a:endParaRPr b="0" lang="en-US" sz="3200" spc="-1" strike="noStrike">
              <a:latin typeface="Arial"/>
            </a:endParaRPr>
          </a:p>
        </p:txBody>
      </p:sp>
      <p:sp>
        <p:nvSpPr>
          <p:cNvPr id="256" name="CustomShape 5"/>
          <p:cNvSpPr/>
          <p:nvPr/>
        </p:nvSpPr>
        <p:spPr>
          <a:xfrm>
            <a:off x="11264760" y="3371040"/>
            <a:ext cx="2183760" cy="21837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Secondary</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Memory</a:t>
            </a:r>
            <a:endParaRPr b="0" lang="en-US" sz="3200" spc="-1" strike="noStrike">
              <a:latin typeface="Arial"/>
            </a:endParaRPr>
          </a:p>
        </p:txBody>
      </p:sp>
      <p:sp>
        <p:nvSpPr>
          <p:cNvPr id="257" name="CustomShape 6"/>
          <p:cNvSpPr/>
          <p:nvPr/>
        </p:nvSpPr>
        <p:spPr>
          <a:xfrm flipH="1">
            <a:off x="5029920" y="3190320"/>
            <a:ext cx="1058040" cy="16920"/>
          </a:xfrm>
          <a:custGeom>
            <a:avLst/>
            <a:gdLst/>
            <a:ahLst/>
            <a:rect l="l" t="t" r="r" b="b"/>
            <a:pathLst>
              <a:path w="21600" h="21600">
                <a:moveTo>
                  <a:pt x="0" y="0"/>
                </a:moveTo>
                <a:lnTo>
                  <a:pt x="21600" y="21600"/>
                </a:lnTo>
              </a:path>
            </a:pathLst>
          </a:custGeom>
          <a:noFill/>
          <a:ln w="88920">
            <a:solidFill>
              <a:srgbClr val="ffff00"/>
            </a:solidFill>
            <a:miter/>
            <a:headEnd len="med" type="stealth" w="med"/>
            <a:tailEnd len="med" type="stealth" w="med"/>
          </a:ln>
        </p:spPr>
        <p:style>
          <a:lnRef idx="0"/>
          <a:fillRef idx="0"/>
          <a:effectRef idx="0"/>
          <a:fontRef idx="minor"/>
        </p:style>
      </p:sp>
      <p:sp>
        <p:nvSpPr>
          <p:cNvPr id="258" name="CustomShape 7"/>
          <p:cNvSpPr/>
          <p:nvPr/>
        </p:nvSpPr>
        <p:spPr>
          <a:xfrm rot="10800000">
            <a:off x="7391160" y="4174920"/>
            <a:ext cx="360" cy="97092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59" name="CustomShape 8"/>
          <p:cNvSpPr/>
          <p:nvPr/>
        </p:nvSpPr>
        <p:spPr>
          <a:xfrm>
            <a:off x="8345520" y="4191840"/>
            <a:ext cx="360" cy="91836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60" name="CustomShape 9"/>
          <p:cNvSpPr/>
          <p:nvPr/>
        </p:nvSpPr>
        <p:spPr>
          <a:xfrm flipH="1">
            <a:off x="9654480" y="3814200"/>
            <a:ext cx="1561320" cy="1692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61" name="CustomShape 10"/>
          <p:cNvSpPr/>
          <p:nvPr/>
        </p:nvSpPr>
        <p:spPr>
          <a:xfrm>
            <a:off x="9620280" y="4818960"/>
            <a:ext cx="1578960" cy="36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62" name="CustomShape 11"/>
          <p:cNvSpPr/>
          <p:nvPr/>
        </p:nvSpPr>
        <p:spPr>
          <a:xfrm>
            <a:off x="12438000" y="964440"/>
            <a:ext cx="2052000" cy="1142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ff"/>
                </a:solidFill>
                <a:latin typeface="Arial"/>
                <a:ea typeface="Arial"/>
              </a:rPr>
              <a:t>Generic</a:t>
            </a:r>
            <a:endParaRPr b="0" lang="en-US" sz="3600" spc="-1" strike="noStrike">
              <a:latin typeface="Arial"/>
            </a:endParaRPr>
          </a:p>
          <a:p>
            <a:pPr algn="ctr">
              <a:lnSpc>
                <a:spcPct val="100000"/>
              </a:lnSpc>
            </a:pPr>
            <a:r>
              <a:rPr b="0" lang="en-US" sz="3600" spc="-1" strike="noStrike">
                <a:solidFill>
                  <a:srgbClr val="ffffff"/>
                </a:solidFill>
                <a:latin typeface="Arial"/>
                <a:ea typeface="Arial"/>
              </a:rPr>
              <a:t>Computer</a:t>
            </a:r>
            <a:endParaRPr b="0" lang="en-US" sz="3600" spc="-1" strike="noStrike">
              <a:latin typeface="Arial"/>
            </a:endParaRPr>
          </a:p>
        </p:txBody>
      </p:sp>
      <p:sp>
        <p:nvSpPr>
          <p:cNvPr id="263" name="CustomShape 12"/>
          <p:cNvSpPr/>
          <p:nvPr/>
        </p:nvSpPr>
        <p:spPr>
          <a:xfrm>
            <a:off x="9182160" y="1110600"/>
            <a:ext cx="1802520" cy="1269360"/>
          </a:xfrm>
          <a:prstGeom prst="wedgeEllipseCallout">
            <a:avLst>
              <a:gd name="adj1" fmla="val -64148"/>
              <a:gd name="adj2" fmla="val 74451"/>
            </a:avLst>
          </a:prstGeom>
          <a:blipFill rotWithShape="0">
            <a:blip r:embed="rId1"/>
            <a:tile/>
          </a:blip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pic>
        <p:nvPicPr>
          <p:cNvPr id="264" name="Shape 391" descr=""/>
          <p:cNvPicPr/>
          <p:nvPr/>
        </p:nvPicPr>
        <p:blipFill>
          <a:blip r:embed="rId2"/>
          <a:stretch/>
        </p:blipFill>
        <p:spPr>
          <a:xfrm>
            <a:off x="6881760" y="5441400"/>
            <a:ext cx="456480" cy="648720"/>
          </a:xfrm>
          <a:prstGeom prst="rect">
            <a:avLst/>
          </a:prstGeom>
          <a:ln>
            <a:noFill/>
          </a:ln>
        </p:spPr>
      </p:pic>
      <p:sp>
        <p:nvSpPr>
          <p:cNvPr id="265" name="CustomShape 13"/>
          <p:cNvSpPr/>
          <p:nvPr/>
        </p:nvSpPr>
        <p:spPr>
          <a:xfrm>
            <a:off x="7670880" y="4234680"/>
            <a:ext cx="2768040" cy="1269360"/>
          </a:xfrm>
          <a:prstGeom prst="wedgeEllipseCallout">
            <a:avLst>
              <a:gd name="adj1" fmla="val -17963"/>
              <a:gd name="adj2" fmla="val 84303"/>
            </a:avLst>
          </a:prstGeom>
          <a:solidFill>
            <a:schemeClr val="tx1">
              <a:lumMod val="75000"/>
            </a:schemeClr>
          </a:solidFill>
          <a:ln w="50760">
            <a:solidFill>
              <a:srgbClr val="ff9900"/>
            </a:solidFill>
            <a:miter/>
          </a:ln>
        </p:spPr>
        <p:style>
          <a:lnRef idx="0"/>
          <a:fillRef idx="0"/>
          <a:effectRef idx="0"/>
          <a:fontRef idx="minor"/>
        </p:style>
        <p:txBody>
          <a:bodyPr lIns="0" rIns="0" tIns="0" bIns="0" anchor="ctr">
            <a:noAutofit/>
          </a:bodyPr>
          <a:p>
            <a:pPr algn="ctr">
              <a:lnSpc>
                <a:spcPct val="100000"/>
              </a:lnSpc>
            </a:pPr>
            <a:r>
              <a:rPr b="0" lang="en-US" sz="2600" spc="-1" strike="noStrike">
                <a:solidFill>
                  <a:srgbClr val="00ff00"/>
                </a:solidFill>
                <a:latin typeface="Arial"/>
                <a:ea typeface="Arial"/>
              </a:rPr>
              <a:t>if x&lt; 3: print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095880" y="1313640"/>
            <a:ext cx="3453840" cy="6489000"/>
          </a:xfrm>
          <a:prstGeom prst="rect">
            <a:avLst/>
          </a:prstGeom>
          <a:noFill/>
          <a:ln w="76320">
            <a:solidFill>
              <a:srgbClr val="00ffff"/>
            </a:solidFill>
            <a:miter/>
          </a:ln>
        </p:spPr>
        <p:style>
          <a:lnRef idx="0"/>
          <a:fillRef idx="0"/>
          <a:effectRef idx="0"/>
          <a:fontRef idx="minor"/>
        </p:style>
        <p:txBody>
          <a:bodyPr lIns="0" rIns="0" tIns="0" bIns="0">
            <a:noAutofit/>
          </a:bodyPr>
          <a:p>
            <a:pPr>
              <a:lnSpc>
                <a:spcPct val="100000"/>
              </a:lnSpc>
              <a:spcBef>
                <a:spcPts val="1001"/>
              </a:spcBef>
            </a:pPr>
            <a:r>
              <a:rPr b="0" lang="en-US" sz="3200" spc="-1" strike="noStrike">
                <a:solidFill>
                  <a:srgbClr val="00ffff"/>
                </a:solidFill>
                <a:latin typeface="Arial"/>
                <a:ea typeface="Arial"/>
              </a:rPr>
              <a:t>  </a:t>
            </a:r>
            <a:r>
              <a:rPr b="0" lang="en-US" sz="3200" spc="-1" strike="noStrike">
                <a:solidFill>
                  <a:srgbClr val="00ffff"/>
                </a:solidFill>
                <a:latin typeface="Arial"/>
                <a:ea typeface="Arial"/>
              </a:rPr>
              <a:t>Software</a:t>
            </a:r>
            <a:endParaRPr b="0" lang="en-US" sz="3200" spc="-1" strike="noStrike">
              <a:latin typeface="Arial"/>
            </a:endParaRPr>
          </a:p>
        </p:txBody>
      </p:sp>
      <p:sp>
        <p:nvSpPr>
          <p:cNvPr id="267" name="CustomShape 2"/>
          <p:cNvSpPr/>
          <p:nvPr/>
        </p:nvSpPr>
        <p:spPr>
          <a:xfrm>
            <a:off x="2832120" y="2063160"/>
            <a:ext cx="2183760" cy="21837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Input</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and Output</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Devices</a:t>
            </a:r>
            <a:endParaRPr b="0" lang="en-US" sz="3200" spc="-1" strike="noStrike">
              <a:latin typeface="Arial"/>
            </a:endParaRPr>
          </a:p>
        </p:txBody>
      </p:sp>
      <p:sp>
        <p:nvSpPr>
          <p:cNvPr id="268" name="CustomShape 3"/>
          <p:cNvSpPr/>
          <p:nvPr/>
        </p:nvSpPr>
        <p:spPr>
          <a:xfrm>
            <a:off x="6730920" y="2164680"/>
            <a:ext cx="2133000" cy="19803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Central</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Processing</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Unit</a:t>
            </a:r>
            <a:endParaRPr b="0" lang="en-US" sz="3200" spc="-1" strike="noStrike">
              <a:latin typeface="Arial"/>
            </a:endParaRPr>
          </a:p>
        </p:txBody>
      </p:sp>
      <p:sp>
        <p:nvSpPr>
          <p:cNvPr id="269" name="CustomShape 4"/>
          <p:cNvSpPr/>
          <p:nvPr/>
        </p:nvSpPr>
        <p:spPr>
          <a:xfrm>
            <a:off x="6730920" y="5199840"/>
            <a:ext cx="2171160" cy="213300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Main</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Memory</a:t>
            </a:r>
            <a:endParaRPr b="0" lang="en-US" sz="3200" spc="-1" strike="noStrike">
              <a:latin typeface="Arial"/>
            </a:endParaRPr>
          </a:p>
        </p:txBody>
      </p:sp>
      <p:sp>
        <p:nvSpPr>
          <p:cNvPr id="270" name="CustomShape 5"/>
          <p:cNvSpPr/>
          <p:nvPr/>
        </p:nvSpPr>
        <p:spPr>
          <a:xfrm>
            <a:off x="11264760" y="3371040"/>
            <a:ext cx="2183760" cy="2183760"/>
          </a:xfrm>
          <a:prstGeom prst="rect">
            <a:avLst/>
          </a:prstGeom>
          <a:noFill/>
          <a:ln w="76320">
            <a:solidFill>
              <a:srgbClr val="00ff00"/>
            </a:solidFill>
            <a:miter/>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Secondary</a:t>
            </a:r>
            <a:endParaRPr b="0" lang="en-US" sz="3200" spc="-1" strike="noStrike">
              <a:latin typeface="Arial"/>
            </a:endParaRPr>
          </a:p>
          <a:p>
            <a:pPr algn="ctr">
              <a:lnSpc>
                <a:spcPct val="100000"/>
              </a:lnSpc>
            </a:pPr>
            <a:r>
              <a:rPr b="0" lang="en-US" sz="3200" spc="-1" strike="noStrike">
                <a:solidFill>
                  <a:srgbClr val="ffffff"/>
                </a:solidFill>
                <a:latin typeface="Arial"/>
                <a:ea typeface="Arial"/>
              </a:rPr>
              <a:t>Memory</a:t>
            </a:r>
            <a:endParaRPr b="0" lang="en-US" sz="3200" spc="-1" strike="noStrike">
              <a:latin typeface="Arial"/>
            </a:endParaRPr>
          </a:p>
        </p:txBody>
      </p:sp>
      <p:sp>
        <p:nvSpPr>
          <p:cNvPr id="271" name="CustomShape 6"/>
          <p:cNvSpPr/>
          <p:nvPr/>
        </p:nvSpPr>
        <p:spPr>
          <a:xfrm flipH="1">
            <a:off x="5029920" y="3190320"/>
            <a:ext cx="1058040" cy="16920"/>
          </a:xfrm>
          <a:custGeom>
            <a:avLst/>
            <a:gdLst/>
            <a:ahLst/>
            <a:rect l="l" t="t" r="r" b="b"/>
            <a:pathLst>
              <a:path w="21600" h="21600">
                <a:moveTo>
                  <a:pt x="0" y="0"/>
                </a:moveTo>
                <a:lnTo>
                  <a:pt x="21600" y="21600"/>
                </a:lnTo>
              </a:path>
            </a:pathLst>
          </a:custGeom>
          <a:noFill/>
          <a:ln w="88920">
            <a:solidFill>
              <a:srgbClr val="ffff00"/>
            </a:solidFill>
            <a:miter/>
            <a:headEnd len="med" type="stealth" w="med"/>
            <a:tailEnd len="med" type="stealth" w="med"/>
          </a:ln>
        </p:spPr>
        <p:style>
          <a:lnRef idx="0"/>
          <a:fillRef idx="0"/>
          <a:effectRef idx="0"/>
          <a:fontRef idx="minor"/>
        </p:style>
      </p:sp>
      <p:sp>
        <p:nvSpPr>
          <p:cNvPr id="272" name="CustomShape 7"/>
          <p:cNvSpPr/>
          <p:nvPr/>
        </p:nvSpPr>
        <p:spPr>
          <a:xfrm rot="10800000">
            <a:off x="7391160" y="4174920"/>
            <a:ext cx="360" cy="97092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73" name="CustomShape 8"/>
          <p:cNvSpPr/>
          <p:nvPr/>
        </p:nvSpPr>
        <p:spPr>
          <a:xfrm>
            <a:off x="8345520" y="4191840"/>
            <a:ext cx="360" cy="91836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74" name="CustomShape 9"/>
          <p:cNvSpPr/>
          <p:nvPr/>
        </p:nvSpPr>
        <p:spPr>
          <a:xfrm flipH="1">
            <a:off x="9654480" y="3814200"/>
            <a:ext cx="1561320" cy="1692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75" name="CustomShape 10"/>
          <p:cNvSpPr/>
          <p:nvPr/>
        </p:nvSpPr>
        <p:spPr>
          <a:xfrm>
            <a:off x="9620280" y="4818960"/>
            <a:ext cx="1578960" cy="360"/>
          </a:xfrm>
          <a:custGeom>
            <a:avLst/>
            <a:gdLst/>
            <a:ahLst/>
            <a:rect l="l" t="t" r="r" b="b"/>
            <a:pathLst>
              <a:path w="21600" h="21600">
                <a:moveTo>
                  <a:pt x="0" y="0"/>
                </a:moveTo>
                <a:lnTo>
                  <a:pt x="21600" y="21600"/>
                </a:lnTo>
              </a:path>
            </a:pathLst>
          </a:custGeom>
          <a:noFill/>
          <a:ln w="88920">
            <a:solidFill>
              <a:srgbClr val="ffff00"/>
            </a:solidFill>
            <a:miter/>
            <a:headEnd len="med" type="stealth" w="med"/>
          </a:ln>
        </p:spPr>
        <p:style>
          <a:lnRef idx="0"/>
          <a:fillRef idx="0"/>
          <a:effectRef idx="0"/>
          <a:fontRef idx="minor"/>
        </p:style>
      </p:sp>
      <p:sp>
        <p:nvSpPr>
          <p:cNvPr id="276" name="CustomShape 11"/>
          <p:cNvSpPr/>
          <p:nvPr/>
        </p:nvSpPr>
        <p:spPr>
          <a:xfrm>
            <a:off x="12438000" y="964440"/>
            <a:ext cx="2052000" cy="1142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ff"/>
                </a:solidFill>
                <a:latin typeface="Arial"/>
                <a:ea typeface="Arial"/>
              </a:rPr>
              <a:t>Generic</a:t>
            </a:r>
            <a:endParaRPr b="0" lang="en-US" sz="3600" spc="-1" strike="noStrike">
              <a:latin typeface="Arial"/>
            </a:endParaRPr>
          </a:p>
          <a:p>
            <a:pPr algn="ctr">
              <a:lnSpc>
                <a:spcPct val="100000"/>
              </a:lnSpc>
            </a:pPr>
            <a:r>
              <a:rPr b="0" lang="en-US" sz="3600" spc="-1" strike="noStrike">
                <a:solidFill>
                  <a:srgbClr val="ffffff"/>
                </a:solidFill>
                <a:latin typeface="Arial"/>
                <a:ea typeface="Arial"/>
              </a:rPr>
              <a:t>Computer</a:t>
            </a:r>
            <a:endParaRPr b="0" lang="en-US" sz="3600" spc="-1" strike="noStrike">
              <a:latin typeface="Arial"/>
            </a:endParaRPr>
          </a:p>
        </p:txBody>
      </p:sp>
      <p:sp>
        <p:nvSpPr>
          <p:cNvPr id="277" name="CustomShape 12"/>
          <p:cNvSpPr/>
          <p:nvPr/>
        </p:nvSpPr>
        <p:spPr>
          <a:xfrm>
            <a:off x="9182160" y="1110600"/>
            <a:ext cx="1802520" cy="1269360"/>
          </a:xfrm>
          <a:prstGeom prst="wedgeEllipseCallout">
            <a:avLst>
              <a:gd name="adj1" fmla="val -64148"/>
              <a:gd name="adj2" fmla="val 74451"/>
            </a:avLst>
          </a:prstGeom>
          <a:blipFill rotWithShape="0">
            <a:blip r:embed="rId1"/>
            <a:tile/>
          </a:blip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pic>
        <p:nvPicPr>
          <p:cNvPr id="278" name="Shape 391" descr=""/>
          <p:cNvPicPr/>
          <p:nvPr/>
        </p:nvPicPr>
        <p:blipFill>
          <a:blip r:embed="rId2"/>
          <a:stretch/>
        </p:blipFill>
        <p:spPr>
          <a:xfrm>
            <a:off x="6881760" y="5441400"/>
            <a:ext cx="456480" cy="648720"/>
          </a:xfrm>
          <a:prstGeom prst="rect">
            <a:avLst/>
          </a:prstGeom>
          <a:ln>
            <a:noFill/>
          </a:ln>
        </p:spPr>
      </p:pic>
      <p:sp>
        <p:nvSpPr>
          <p:cNvPr id="279" name="CustomShape 13"/>
          <p:cNvSpPr/>
          <p:nvPr/>
        </p:nvSpPr>
        <p:spPr>
          <a:xfrm>
            <a:off x="12642840" y="6762600"/>
            <a:ext cx="2171160" cy="1142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dadada"/>
                </a:solidFill>
                <a:latin typeface="Arial"/>
                <a:ea typeface="Arial"/>
              </a:rPr>
              <a:t>Machine</a:t>
            </a:r>
            <a:endParaRPr b="0" lang="en-US" sz="3600" spc="-1" strike="noStrike">
              <a:latin typeface="Arial"/>
            </a:endParaRPr>
          </a:p>
          <a:p>
            <a:pPr algn="ctr">
              <a:lnSpc>
                <a:spcPct val="100000"/>
              </a:lnSpc>
            </a:pPr>
            <a:r>
              <a:rPr b="0" lang="en-US" sz="3600" spc="-1" strike="noStrike">
                <a:solidFill>
                  <a:srgbClr val="dadada"/>
                </a:solidFill>
                <a:latin typeface="Arial"/>
                <a:ea typeface="Arial"/>
              </a:rPr>
              <a:t>Language</a:t>
            </a:r>
            <a:endParaRPr b="0" lang="en-US" sz="3600" spc="-1" strike="noStrike">
              <a:latin typeface="Arial"/>
            </a:endParaRPr>
          </a:p>
        </p:txBody>
      </p:sp>
      <p:sp>
        <p:nvSpPr>
          <p:cNvPr id="280" name="CustomShape 14"/>
          <p:cNvSpPr/>
          <p:nvPr/>
        </p:nvSpPr>
        <p:spPr>
          <a:xfrm>
            <a:off x="7670880" y="3962520"/>
            <a:ext cx="2768040" cy="1269360"/>
          </a:xfrm>
          <a:prstGeom prst="wedgeEllipseCallout">
            <a:avLst>
              <a:gd name="adj1" fmla="val -23159"/>
              <a:gd name="adj2" fmla="val 71986"/>
            </a:avLst>
          </a:prstGeom>
          <a:solidFill>
            <a:schemeClr val="tx1">
              <a:lumMod val="75000"/>
            </a:schemeClr>
          </a:solidFill>
          <a:ln w="50760">
            <a:solidFill>
              <a:srgbClr val="ff9900"/>
            </a:solidFill>
            <a:miter/>
          </a:ln>
        </p:spPr>
        <p:style>
          <a:lnRef idx="0"/>
          <a:fillRef idx="0"/>
          <a:effectRef idx="0"/>
          <a:fontRef idx="minor"/>
        </p:style>
        <p:txBody>
          <a:bodyPr lIns="0" rIns="0" tIns="0" bIns="0" anchor="ctr">
            <a:noAutofit/>
          </a:bodyPr>
          <a:p>
            <a:pPr algn="ctr">
              <a:lnSpc>
                <a:spcPct val="100000"/>
              </a:lnSpc>
            </a:pPr>
            <a:r>
              <a:rPr b="1" lang="en-US" sz="2600" spc="-1" strike="noStrike">
                <a:solidFill>
                  <a:srgbClr val="dadada"/>
                </a:solidFill>
                <a:latin typeface="Courier New"/>
                <a:ea typeface="Courier New"/>
              </a:rPr>
              <a:t>01001001</a:t>
            </a:r>
            <a:endParaRPr b="0" lang="en-US" sz="2600" spc="-1" strike="noStrike">
              <a:latin typeface="Arial"/>
            </a:endParaRPr>
          </a:p>
          <a:p>
            <a:pPr algn="ctr">
              <a:lnSpc>
                <a:spcPct val="100000"/>
              </a:lnSpc>
            </a:pPr>
            <a:r>
              <a:rPr b="1" lang="en-US" sz="2600" spc="-1" strike="noStrike">
                <a:solidFill>
                  <a:srgbClr val="dadada"/>
                </a:solidFill>
                <a:latin typeface="Courier New"/>
                <a:ea typeface="Courier New"/>
              </a:rPr>
              <a:t>00111001</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Computers Want to be Helpful...</a:t>
            </a:r>
            <a:endParaRPr b="0" lang="en-US" sz="7600" spc="-1" strike="noStrike">
              <a:latin typeface="Arial"/>
            </a:endParaRPr>
          </a:p>
        </p:txBody>
      </p:sp>
      <p:sp>
        <p:nvSpPr>
          <p:cNvPr id="172" name="CustomShape 2"/>
          <p:cNvSpPr/>
          <p:nvPr/>
        </p:nvSpPr>
        <p:spPr>
          <a:xfrm>
            <a:off x="812880" y="2133720"/>
            <a:ext cx="8564040" cy="6033240"/>
          </a:xfrm>
          <a:prstGeom prst="rect">
            <a:avLst/>
          </a:prstGeom>
          <a:noFill/>
          <a:ln>
            <a:noFill/>
          </a:ln>
        </p:spPr>
        <p:style>
          <a:lnRef idx="0"/>
          <a:fillRef idx="0"/>
          <a:effectRef idx="0"/>
          <a:fontRef idx="minor"/>
        </p:style>
        <p:txBody>
          <a:bodyPr lIns="38160" rIns="38160" tIns="38160" bIns="38160" anchor="ctr">
            <a:noAutofit/>
          </a:bodyPr>
          <a:p>
            <a:pPr marL="749160" indent="-344880">
              <a:lnSpc>
                <a:spcPct val="100000"/>
              </a:lnSpc>
              <a:buClr>
                <a:srgbClr val="ffffff"/>
              </a:buClr>
              <a:buFont typeface="Cabin"/>
              <a:buChar char="•"/>
            </a:pPr>
            <a:r>
              <a:rPr b="0" lang="en-US" sz="3200" spc="-1" strike="noStrike">
                <a:solidFill>
                  <a:srgbClr val="ffffff"/>
                </a:solidFill>
                <a:latin typeface="Arial"/>
                <a:ea typeface="Arial"/>
              </a:rPr>
              <a:t>Computers are built for one purpose - to do things for us</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ff"/>
                </a:solidFill>
                <a:latin typeface="Arial"/>
                <a:ea typeface="Arial"/>
              </a:rPr>
              <a:t>But we need to speak their language to describe what we want done</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ff"/>
                </a:solidFill>
                <a:latin typeface="Arial"/>
                <a:ea typeface="Arial"/>
              </a:rPr>
              <a:t>Users have it easy - someone already put many different programs (instructions) into the computer and users just pick the ones they want to use</a:t>
            </a:r>
            <a:endParaRPr b="0" lang="en-US" sz="3200" spc="-1" strike="noStrike">
              <a:latin typeface="Arial"/>
            </a:endParaRPr>
          </a:p>
        </p:txBody>
      </p:sp>
      <p:sp>
        <p:nvSpPr>
          <p:cNvPr id="173" name="CustomShape 3"/>
          <p:cNvSpPr/>
          <p:nvPr/>
        </p:nvSpPr>
        <p:spPr>
          <a:xfrm>
            <a:off x="9982080" y="5118120"/>
            <a:ext cx="5701680" cy="3148920"/>
          </a:xfrm>
          <a:prstGeom prst="roundRect">
            <a:avLst>
              <a:gd name="adj" fmla="val 1306"/>
            </a:avLst>
          </a:prstGeom>
          <a:solidFill>
            <a:schemeClr val="accent1">
              <a:alpha val="50000"/>
            </a:schemeClr>
          </a:solidFill>
          <a:ln>
            <a:noFill/>
          </a:ln>
        </p:spPr>
        <p:style>
          <a:lnRef idx="0"/>
          <a:fillRef idx="0"/>
          <a:effectRef idx="0"/>
          <a:fontRef idx="minor"/>
        </p:style>
      </p:sp>
      <p:sp>
        <p:nvSpPr>
          <p:cNvPr id="174" name="CustomShape 4"/>
          <p:cNvSpPr/>
          <p:nvPr/>
        </p:nvSpPr>
        <p:spPr>
          <a:xfrm>
            <a:off x="10401480" y="552456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
        <p:nvSpPr>
          <p:cNvPr id="175" name="CustomShape 5"/>
          <p:cNvSpPr/>
          <p:nvPr/>
        </p:nvSpPr>
        <p:spPr>
          <a:xfrm>
            <a:off x="10401480" y="690876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
        <p:nvSpPr>
          <p:cNvPr id="176" name="CustomShape 6"/>
          <p:cNvSpPr/>
          <p:nvPr/>
        </p:nvSpPr>
        <p:spPr>
          <a:xfrm>
            <a:off x="11823840" y="552456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
        <p:nvSpPr>
          <p:cNvPr id="177" name="CustomShape 7"/>
          <p:cNvSpPr/>
          <p:nvPr/>
        </p:nvSpPr>
        <p:spPr>
          <a:xfrm>
            <a:off x="11823840" y="690876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
        <p:nvSpPr>
          <p:cNvPr id="178" name="CustomShape 8"/>
          <p:cNvSpPr/>
          <p:nvPr/>
        </p:nvSpPr>
        <p:spPr>
          <a:xfrm>
            <a:off x="13246200" y="690876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
        <p:nvSpPr>
          <p:cNvPr id="179" name="CustomShape 9"/>
          <p:cNvSpPr/>
          <p:nvPr/>
        </p:nvSpPr>
        <p:spPr>
          <a:xfrm>
            <a:off x="13246200" y="552456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
        <p:nvSpPr>
          <p:cNvPr id="180" name="CustomShape 10"/>
          <p:cNvSpPr/>
          <p:nvPr/>
        </p:nvSpPr>
        <p:spPr>
          <a:xfrm>
            <a:off x="14541480" y="6248520"/>
            <a:ext cx="875520" cy="875520"/>
          </a:xfrm>
          <a:prstGeom prst="ellipse">
            <a:avLst/>
          </a:prstGeom>
          <a:blipFill rotWithShape="0">
            <a:blip r:embed="rId1"/>
            <a:stretch>
              <a:fillRect/>
            </a:stretch>
          </a:blipFill>
          <a:ln>
            <a:noFill/>
          </a:ln>
        </p:spPr>
        <p:style>
          <a:lnRef idx="0"/>
          <a:fillRef idx="0"/>
          <a:effectRef idx="0"/>
          <a:fontRef idx="minor"/>
        </p:style>
      </p:sp>
      <p:pic>
        <p:nvPicPr>
          <p:cNvPr id="181" name="Shape 230" descr=""/>
          <p:cNvPicPr/>
          <p:nvPr/>
        </p:nvPicPr>
        <p:blipFill>
          <a:blip r:embed="rId2"/>
          <a:stretch/>
        </p:blipFill>
        <p:spPr>
          <a:xfrm>
            <a:off x="11557080" y="2589120"/>
            <a:ext cx="2005920" cy="1994760"/>
          </a:xfrm>
          <a:prstGeom prst="rect">
            <a:avLst/>
          </a:prstGeom>
          <a:ln>
            <a:noFill/>
          </a:ln>
        </p:spPr>
      </p:pic>
      <p:sp>
        <p:nvSpPr>
          <p:cNvPr id="182" name="CustomShape 11"/>
          <p:cNvSpPr/>
          <p:nvPr/>
        </p:nvSpPr>
        <p:spPr>
          <a:xfrm>
            <a:off x="12992040" y="2171880"/>
            <a:ext cx="1802520" cy="1269360"/>
          </a:xfrm>
          <a:prstGeom prst="wedgeEllipseCallout">
            <a:avLst>
              <a:gd name="adj1" fmla="val -29134"/>
              <a:gd name="adj2" fmla="val 66404"/>
            </a:avLst>
          </a:prstGeom>
          <a:blipFill rotWithShape="0">
            <a:blip r:embed="rId3"/>
            <a:tile/>
          </a:blip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200" spc="-1" strike="noStrike">
                <a:solidFill>
                  <a:srgbClr val="ffd966"/>
                </a:solidFill>
                <a:latin typeface="Arial"/>
                <a:ea typeface="Arial"/>
              </a:rPr>
              <a:t>Totally Hot CPU</a:t>
            </a:r>
            <a:endParaRPr b="0" lang="en-US" sz="7200" spc="-1" strike="noStrike">
              <a:latin typeface="Arial"/>
            </a:endParaRPr>
          </a:p>
        </p:txBody>
      </p:sp>
      <p:sp>
        <p:nvSpPr>
          <p:cNvPr id="282" name="CustomShape 2"/>
          <p:cNvSpPr/>
          <p:nvPr/>
        </p:nvSpPr>
        <p:spPr>
          <a:xfrm>
            <a:off x="3587040" y="7532280"/>
            <a:ext cx="9601560" cy="596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000" spc="-1" strike="noStrike" u="sng">
                <a:solidFill>
                  <a:srgbClr val="009999"/>
                </a:solidFill>
                <a:uFillTx/>
                <a:latin typeface="Arial"/>
                <a:ea typeface="Arial"/>
                <a:hlinkClick r:id="rId1"/>
              </a:rPr>
              <a:t>http://www.youtube.com/watch?v=y39D4529FM4</a:t>
            </a:r>
            <a:endParaRPr b="0" lang="en-US" sz="3000" spc="-1" strike="noStrike">
              <a:latin typeface="Arial"/>
            </a:endParaRPr>
          </a:p>
        </p:txBody>
      </p:sp>
      <p:pic>
        <p:nvPicPr>
          <p:cNvPr id="283" name="Shape 417" descr=""/>
          <p:cNvPicPr/>
          <p:nvPr/>
        </p:nvPicPr>
        <p:blipFill>
          <a:blip r:embed="rId2"/>
          <a:stretch/>
        </p:blipFill>
        <p:spPr>
          <a:xfrm>
            <a:off x="5791320" y="2654280"/>
            <a:ext cx="5193720" cy="4596840"/>
          </a:xfrm>
          <a:prstGeom prst="rect">
            <a:avLst/>
          </a:prstGeom>
          <a:ln>
            <a:noFill/>
          </a:ln>
        </p:spPr>
      </p:pic>
      <p:sp>
        <p:nvSpPr>
          <p:cNvPr id="284" name="CustomShape 3"/>
          <p:cNvSpPr/>
          <p:nvPr/>
        </p:nvSpPr>
        <p:spPr>
          <a:xfrm>
            <a:off x="9347040" y="3073320"/>
            <a:ext cx="1802520" cy="1269360"/>
          </a:xfrm>
          <a:prstGeom prst="wedgeEllipseCallout">
            <a:avLst>
              <a:gd name="adj1" fmla="val -40790"/>
              <a:gd name="adj2" fmla="val 71581"/>
            </a:avLst>
          </a:prstGeom>
          <a:blipFill rotWithShape="0">
            <a:blip r:embed="rId3"/>
            <a:tile/>
          </a:blip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What</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Next?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200" spc="-1" strike="noStrike">
                <a:solidFill>
                  <a:srgbClr val="ffd966"/>
                </a:solidFill>
                <a:latin typeface="Arial"/>
                <a:ea typeface="Arial"/>
              </a:rPr>
              <a:t>Hard Disk in Action</a:t>
            </a:r>
            <a:endParaRPr b="0" lang="en-US" sz="7200" spc="-1" strike="noStrike">
              <a:latin typeface="Arial"/>
            </a:endParaRPr>
          </a:p>
        </p:txBody>
      </p:sp>
      <p:pic>
        <p:nvPicPr>
          <p:cNvPr id="286" name="Shape 424" descr=""/>
          <p:cNvPicPr/>
          <p:nvPr/>
        </p:nvPicPr>
        <p:blipFill>
          <a:blip r:embed="rId1"/>
          <a:stretch/>
        </p:blipFill>
        <p:spPr>
          <a:xfrm>
            <a:off x="6006960" y="2666880"/>
            <a:ext cx="3771360" cy="4088520"/>
          </a:xfrm>
          <a:prstGeom prst="rect">
            <a:avLst/>
          </a:prstGeom>
          <a:ln>
            <a:noFill/>
          </a:ln>
        </p:spPr>
      </p:pic>
      <p:sp>
        <p:nvSpPr>
          <p:cNvPr id="287" name="CustomShape 2"/>
          <p:cNvSpPr/>
          <p:nvPr/>
        </p:nvSpPr>
        <p:spPr>
          <a:xfrm>
            <a:off x="3037320" y="7210080"/>
            <a:ext cx="9907920" cy="596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000" spc="-1" strike="noStrike" u="sng">
                <a:solidFill>
                  <a:srgbClr val="009999"/>
                </a:solidFill>
                <a:uFillTx/>
                <a:latin typeface="Arial"/>
                <a:ea typeface="Arial"/>
                <a:hlinkClick r:id="rId2"/>
              </a:rPr>
              <a:t>http://www.youtube.com/watch?v=9eMWG3fwiEU</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155600" y="1536840"/>
            <a:ext cx="13931280" cy="3085200"/>
          </a:xfrm>
          <a:prstGeom prst="rect">
            <a:avLst/>
          </a:prstGeom>
          <a:noFill/>
          <a:ln>
            <a:noFill/>
          </a:ln>
        </p:spPr>
        <p:style>
          <a:lnRef idx="0"/>
          <a:fillRef idx="0"/>
          <a:effectRef idx="0"/>
          <a:fontRef idx="minor"/>
        </p:style>
        <p:txBody>
          <a:bodyPr lIns="38160" rIns="38160" tIns="38160" bIns="38160" anchor="b">
            <a:noAutofit/>
          </a:bodyPr>
          <a:p>
            <a:pPr algn="ctr">
              <a:lnSpc>
                <a:spcPct val="100000"/>
              </a:lnSpc>
            </a:pPr>
            <a:r>
              <a:rPr b="0" lang="en-US" sz="7200" spc="-1" strike="noStrike">
                <a:solidFill>
                  <a:srgbClr val="ffd966"/>
                </a:solidFill>
                <a:latin typeface="Arial"/>
                <a:ea typeface="Arial"/>
              </a:rPr>
              <a:t>Python as a Language</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3318480" y="7319160"/>
            <a:ext cx="9638280" cy="621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000" spc="-1" strike="noStrike" u="sng">
                <a:solidFill>
                  <a:srgbClr val="009999"/>
                </a:solidFill>
                <a:uFillTx/>
                <a:latin typeface="Arial"/>
                <a:ea typeface="Arial"/>
                <a:hlinkClick r:id="rId1"/>
              </a:rPr>
              <a:t>http://harrypotter.wikia.com/wiki/Parseltongue</a:t>
            </a:r>
            <a:endParaRPr b="0" lang="en-US" sz="3000" spc="-1" strike="noStrike">
              <a:latin typeface="Arial"/>
            </a:endParaRPr>
          </a:p>
        </p:txBody>
      </p:sp>
      <p:sp>
        <p:nvSpPr>
          <p:cNvPr id="290" name="CustomShape 2"/>
          <p:cNvSpPr/>
          <p:nvPr/>
        </p:nvSpPr>
        <p:spPr>
          <a:xfrm>
            <a:off x="1558800" y="2133720"/>
            <a:ext cx="10502280" cy="4457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200" spc="-1" strike="noStrike">
                <a:solidFill>
                  <a:srgbClr val="ffff00"/>
                </a:solidFill>
                <a:latin typeface="Arial"/>
                <a:ea typeface="Arial"/>
              </a:rPr>
              <a:t>Parseltongue </a:t>
            </a:r>
            <a:r>
              <a:rPr b="0" lang="en-US" sz="4200" spc="-1" strike="noStrike">
                <a:solidFill>
                  <a:srgbClr val="ffffff"/>
                </a:solidFill>
                <a:latin typeface="Arial"/>
                <a:ea typeface="Arial"/>
              </a:rPr>
              <a:t>is the language of serpents and those who can converse with them.  An individual who can speak </a:t>
            </a:r>
            <a:r>
              <a:rPr b="0" lang="en-US" sz="4200" spc="-1" strike="noStrike">
                <a:solidFill>
                  <a:srgbClr val="ffff00"/>
                </a:solidFill>
                <a:latin typeface="Arial"/>
                <a:ea typeface="Arial"/>
              </a:rPr>
              <a:t>Parseltongue </a:t>
            </a:r>
            <a:r>
              <a:rPr b="0" lang="en-US" sz="4200" spc="-1" strike="noStrike">
                <a:solidFill>
                  <a:srgbClr val="f3f3f3"/>
                </a:solidFill>
                <a:latin typeface="Arial"/>
                <a:ea typeface="Arial"/>
              </a:rPr>
              <a:t>is known as a</a:t>
            </a:r>
            <a:r>
              <a:rPr b="0" lang="en-US" sz="4200" spc="-1" strike="noStrike">
                <a:solidFill>
                  <a:srgbClr val="ffff00"/>
                </a:solidFill>
                <a:latin typeface="Arial"/>
                <a:ea typeface="Arial"/>
              </a:rPr>
              <a:t> </a:t>
            </a:r>
            <a:r>
              <a:rPr b="0" lang="en-US" sz="4200" spc="-1" strike="noStrike">
                <a:solidFill>
                  <a:srgbClr val="00ff00"/>
                </a:solidFill>
                <a:latin typeface="Arial"/>
                <a:ea typeface="Arial"/>
              </a:rPr>
              <a:t>Parselmouth</a:t>
            </a:r>
            <a:r>
              <a:rPr b="0" lang="en-US" sz="4200" spc="-1" strike="noStrike">
                <a:solidFill>
                  <a:srgbClr val="ffffff"/>
                </a:solidFill>
                <a:latin typeface="Arial"/>
                <a:ea typeface="Arial"/>
              </a:rPr>
              <a:t>. It is a very uncommon skill, and may be hereditary. Nearly all known</a:t>
            </a:r>
            <a:r>
              <a:rPr b="0" lang="en-US" sz="4200" spc="-1" strike="noStrike">
                <a:solidFill>
                  <a:srgbClr val="ffff00"/>
                </a:solidFill>
                <a:latin typeface="Arial"/>
                <a:ea typeface="Arial"/>
              </a:rPr>
              <a:t> </a:t>
            </a:r>
            <a:r>
              <a:rPr b="0" lang="en-US" sz="4200" spc="-1" strike="noStrike">
                <a:solidFill>
                  <a:srgbClr val="00ff00"/>
                </a:solidFill>
                <a:latin typeface="Arial"/>
                <a:ea typeface="Arial"/>
              </a:rPr>
              <a:t>Parselmouths</a:t>
            </a:r>
            <a:r>
              <a:rPr b="0" lang="en-US" sz="4200" spc="-1" strike="noStrike">
                <a:solidFill>
                  <a:srgbClr val="ffffff"/>
                </a:solidFill>
                <a:latin typeface="Arial"/>
                <a:ea typeface="Arial"/>
              </a:rPr>
              <a:t> are descended from</a:t>
            </a:r>
            <a:r>
              <a:rPr b="0" lang="en-US" sz="4200" spc="-1" strike="noStrike">
                <a:solidFill>
                  <a:srgbClr val="ffff00"/>
                </a:solidFill>
                <a:latin typeface="Arial"/>
                <a:ea typeface="Arial"/>
              </a:rPr>
              <a:t> </a:t>
            </a:r>
            <a:r>
              <a:rPr b="0" lang="en-US" sz="4200" spc="-1" strike="noStrike" u="sng">
                <a:solidFill>
                  <a:srgbClr val="009999"/>
                </a:solidFill>
                <a:uFillTx/>
                <a:latin typeface="Arial"/>
                <a:ea typeface="Arial"/>
                <a:hlinkClick r:id="rId2"/>
              </a:rPr>
              <a:t>Salazar Slytherin</a:t>
            </a:r>
            <a:r>
              <a:rPr b="0" lang="en-US" sz="4200" spc="-1" strike="noStrike">
                <a:solidFill>
                  <a:srgbClr val="ffffff"/>
                </a:solidFill>
                <a:latin typeface="Arial"/>
                <a:ea typeface="Arial"/>
              </a:rPr>
              <a:t>.</a:t>
            </a:r>
            <a:endParaRPr b="0" lang="en-US" sz="4200" spc="-1" strike="noStrike">
              <a:latin typeface="Arial"/>
            </a:endParaRPr>
          </a:p>
        </p:txBody>
      </p:sp>
      <p:pic>
        <p:nvPicPr>
          <p:cNvPr id="291" name="Shape 437" descr=""/>
          <p:cNvPicPr/>
          <p:nvPr/>
        </p:nvPicPr>
        <p:blipFill>
          <a:blip r:embed="rId3"/>
          <a:stretch/>
        </p:blipFill>
        <p:spPr>
          <a:xfrm>
            <a:off x="12509640" y="2755800"/>
            <a:ext cx="3174120" cy="27680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225800" y="1297080"/>
            <a:ext cx="10991160" cy="4457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200" spc="-1" strike="noStrike">
                <a:solidFill>
                  <a:srgbClr val="ffff00"/>
                </a:solidFill>
                <a:latin typeface="Arial"/>
                <a:ea typeface="Arial"/>
              </a:rPr>
              <a:t>Python</a:t>
            </a:r>
            <a:r>
              <a:rPr b="0" lang="en-US" sz="4200" spc="-1" strike="noStrike">
                <a:solidFill>
                  <a:srgbClr val="ffffff"/>
                </a:solidFill>
                <a:latin typeface="Arial"/>
                <a:ea typeface="Arial"/>
              </a:rPr>
              <a:t> is the language of the Python Interpreter and those who can converse with it. An individual who can speak </a:t>
            </a:r>
            <a:r>
              <a:rPr b="0" lang="en-US" sz="4200" spc="-1" strike="noStrike">
                <a:solidFill>
                  <a:srgbClr val="ffff00"/>
                </a:solidFill>
                <a:latin typeface="Arial"/>
                <a:ea typeface="Arial"/>
              </a:rPr>
              <a:t>Python</a:t>
            </a:r>
            <a:r>
              <a:rPr b="0" lang="en-US" sz="4200" spc="-1" strike="noStrike">
                <a:solidFill>
                  <a:srgbClr val="ffffff"/>
                </a:solidFill>
                <a:latin typeface="Arial"/>
                <a:ea typeface="Arial"/>
              </a:rPr>
              <a:t> is known as a </a:t>
            </a:r>
            <a:r>
              <a:rPr b="0" lang="en-US" sz="4200" spc="-1" strike="noStrike">
                <a:solidFill>
                  <a:srgbClr val="00ff00"/>
                </a:solidFill>
                <a:latin typeface="Arial"/>
                <a:ea typeface="Arial"/>
              </a:rPr>
              <a:t>Pythonista</a:t>
            </a:r>
            <a:r>
              <a:rPr b="0" lang="en-US" sz="4200" spc="-1" strike="noStrike">
                <a:solidFill>
                  <a:srgbClr val="ffffff"/>
                </a:solidFill>
                <a:latin typeface="Arial"/>
                <a:ea typeface="Arial"/>
              </a:rPr>
              <a:t>. It is a very uncommon skill, and may be hereditary. Nearly all known </a:t>
            </a:r>
            <a:r>
              <a:rPr b="0" lang="en-US" sz="4200" spc="-1" strike="noStrike">
                <a:solidFill>
                  <a:srgbClr val="00ff00"/>
                </a:solidFill>
                <a:latin typeface="Arial"/>
                <a:ea typeface="Arial"/>
              </a:rPr>
              <a:t>Pythonistas</a:t>
            </a:r>
            <a:r>
              <a:rPr b="0" lang="en-US" sz="4200" spc="-1" strike="noStrike">
                <a:solidFill>
                  <a:srgbClr val="ffffff"/>
                </a:solidFill>
                <a:latin typeface="Arial"/>
                <a:ea typeface="Arial"/>
              </a:rPr>
              <a:t> use software initially developed by </a:t>
            </a:r>
            <a:r>
              <a:rPr b="0" lang="en-US" sz="4200" spc="-1" strike="noStrike">
                <a:solidFill>
                  <a:srgbClr val="f6b26b"/>
                </a:solidFill>
                <a:latin typeface="Arial"/>
                <a:ea typeface="Arial"/>
              </a:rPr>
              <a:t>Guido van Rossum</a:t>
            </a:r>
            <a:r>
              <a:rPr b="0" lang="en-US" sz="4200" spc="-1" strike="noStrike">
                <a:solidFill>
                  <a:srgbClr val="ffffff"/>
                </a:solidFill>
                <a:latin typeface="Arial"/>
                <a:ea typeface="Arial"/>
              </a:rPr>
              <a:t>.</a:t>
            </a:r>
            <a:endParaRPr b="0" lang="en-US" sz="4200" spc="-1" strike="noStrike">
              <a:latin typeface="Arial"/>
            </a:endParaRPr>
          </a:p>
        </p:txBody>
      </p:sp>
      <p:pic>
        <p:nvPicPr>
          <p:cNvPr id="293" name="Shape 444" descr=""/>
          <p:cNvPicPr/>
          <p:nvPr/>
        </p:nvPicPr>
        <p:blipFill>
          <a:blip r:embed="rId1"/>
          <a:stretch/>
        </p:blipFill>
        <p:spPr>
          <a:xfrm>
            <a:off x="13335120" y="4470480"/>
            <a:ext cx="2107440" cy="3174120"/>
          </a:xfrm>
          <a:prstGeom prst="rect">
            <a:avLst/>
          </a:prstGeom>
          <a:ln>
            <a:noFill/>
          </a:ln>
        </p:spPr>
      </p:pic>
      <p:pic>
        <p:nvPicPr>
          <p:cNvPr id="294" name="Shape 445" descr=""/>
          <p:cNvPicPr/>
          <p:nvPr/>
        </p:nvPicPr>
        <p:blipFill>
          <a:blip r:embed="rId2"/>
          <a:stretch/>
        </p:blipFill>
        <p:spPr>
          <a:xfrm>
            <a:off x="13246200" y="1041480"/>
            <a:ext cx="2285280" cy="2996640"/>
          </a:xfrm>
          <a:prstGeom prst="rect">
            <a:avLst/>
          </a:prstGeom>
          <a:ln>
            <a:noFill/>
          </a:ln>
        </p:spPr>
      </p:pic>
      <p:pic>
        <p:nvPicPr>
          <p:cNvPr id="295" name="Shape 446" descr=""/>
          <p:cNvPicPr/>
          <p:nvPr/>
        </p:nvPicPr>
        <p:blipFill>
          <a:blip r:embed="rId3"/>
          <a:stretch/>
        </p:blipFill>
        <p:spPr>
          <a:xfrm>
            <a:off x="536760" y="5754600"/>
            <a:ext cx="3517200" cy="20772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400" spc="-1" strike="noStrike">
                <a:solidFill>
                  <a:srgbClr val="ffff00"/>
                </a:solidFill>
                <a:latin typeface="Arial"/>
                <a:ea typeface="Arial"/>
              </a:rPr>
              <a:t>Early Learner: </a:t>
            </a:r>
            <a:r>
              <a:rPr b="0" lang="en-US" sz="7400" spc="-1" strike="noStrike">
                <a:solidFill>
                  <a:srgbClr val="e06666"/>
                </a:solidFill>
                <a:latin typeface="Arial"/>
                <a:ea typeface="Arial"/>
              </a:rPr>
              <a:t>Syntax Errors</a:t>
            </a:r>
            <a:endParaRPr b="0" lang="en-US" sz="7400" spc="-1" strike="noStrike">
              <a:latin typeface="Arial"/>
            </a:endParaRPr>
          </a:p>
        </p:txBody>
      </p:sp>
      <p:sp>
        <p:nvSpPr>
          <p:cNvPr id="297" name="CustomShape 2"/>
          <p:cNvSpPr/>
          <p:nvPr/>
        </p:nvSpPr>
        <p:spPr>
          <a:xfrm>
            <a:off x="812880" y="2133720"/>
            <a:ext cx="14629680" cy="6033240"/>
          </a:xfrm>
          <a:prstGeom prst="rect">
            <a:avLst/>
          </a:prstGeom>
          <a:noFill/>
          <a:ln>
            <a:noFill/>
          </a:ln>
        </p:spPr>
        <p:style>
          <a:lnRef idx="0"/>
          <a:fillRef idx="0"/>
          <a:effectRef idx="0"/>
          <a:fontRef idx="minor"/>
        </p:style>
        <p:txBody>
          <a:bodyPr lIns="38160" rIns="38160" tIns="38160" bIns="38160" anchor="ctr">
            <a:noAutofit/>
          </a:bodyPr>
          <a:p>
            <a:pPr marL="749160" indent="-353880">
              <a:lnSpc>
                <a:spcPct val="100000"/>
              </a:lnSpc>
              <a:buClr>
                <a:srgbClr val="ffffff"/>
              </a:buClr>
              <a:buFont typeface="Cabin"/>
              <a:buChar char="•"/>
            </a:pPr>
            <a:r>
              <a:rPr b="0" lang="en-US" sz="3000" spc="-1" strike="noStrike">
                <a:solidFill>
                  <a:srgbClr val="ffffff"/>
                </a:solidFill>
                <a:latin typeface="Arial"/>
                <a:ea typeface="Arial"/>
              </a:rPr>
              <a:t>We need to learn the </a:t>
            </a:r>
            <a:r>
              <a:rPr b="0" lang="en-US" sz="3000" spc="-1" strike="noStrike">
                <a:solidFill>
                  <a:srgbClr val="ffff00"/>
                </a:solidFill>
                <a:latin typeface="Arial"/>
                <a:ea typeface="Arial"/>
              </a:rPr>
              <a:t>Python language </a:t>
            </a:r>
            <a:r>
              <a:rPr b="0" lang="en-US" sz="3000" spc="-1" strike="noStrike">
                <a:solidFill>
                  <a:srgbClr val="ffffff"/>
                </a:solidFill>
                <a:latin typeface="Arial"/>
                <a:ea typeface="Arial"/>
              </a:rPr>
              <a:t>so we can communicate our instructions to Python.  In the beginning we will make lots of mistakes and speak gibberish like small children.</a:t>
            </a:r>
            <a:endParaRPr b="0" lang="en-US" sz="3000" spc="-1" strike="noStrike">
              <a:latin typeface="Arial"/>
            </a:endParaRPr>
          </a:p>
          <a:p>
            <a:pPr marL="749160" indent="-353880">
              <a:lnSpc>
                <a:spcPct val="100000"/>
              </a:lnSpc>
              <a:spcBef>
                <a:spcPts val="3501"/>
              </a:spcBef>
              <a:buClr>
                <a:srgbClr val="ffffff"/>
              </a:buClr>
              <a:buFont typeface="Cabin"/>
              <a:buChar char="•"/>
            </a:pPr>
            <a:r>
              <a:rPr b="0" lang="en-US" sz="3000" spc="-1" strike="noStrike">
                <a:solidFill>
                  <a:srgbClr val="ffffff"/>
                </a:solidFill>
                <a:latin typeface="Arial"/>
                <a:ea typeface="Arial"/>
              </a:rPr>
              <a:t>When you make a mistake, the computer does not think you are “cute”.  It says </a:t>
            </a:r>
            <a:r>
              <a:rPr b="0" lang="en-US" sz="3000" spc="-1" strike="noStrike">
                <a:solidFill>
                  <a:srgbClr val="e06666"/>
                </a:solidFill>
                <a:latin typeface="Arial"/>
                <a:ea typeface="Arial"/>
              </a:rPr>
              <a:t>“syntax error”</a:t>
            </a:r>
            <a:r>
              <a:rPr b="0" lang="en-US" sz="3000" spc="-1" strike="noStrike">
                <a:solidFill>
                  <a:srgbClr val="ffffff"/>
                </a:solidFill>
                <a:latin typeface="Arial"/>
                <a:ea typeface="Arial"/>
              </a:rPr>
              <a:t> - given that it knows the language and you are just learning it.  It seems like Python is cruel and unfeeling.</a:t>
            </a:r>
            <a:endParaRPr b="0" lang="en-US" sz="3000" spc="-1" strike="noStrike">
              <a:latin typeface="Arial"/>
            </a:endParaRPr>
          </a:p>
          <a:p>
            <a:pPr marL="749160" indent="-353880">
              <a:lnSpc>
                <a:spcPct val="100000"/>
              </a:lnSpc>
              <a:spcBef>
                <a:spcPts val="3501"/>
              </a:spcBef>
              <a:buClr>
                <a:srgbClr val="ffffff"/>
              </a:buClr>
              <a:buFont typeface="Cabin"/>
              <a:buChar char="•"/>
            </a:pPr>
            <a:r>
              <a:rPr b="0" lang="en-US" sz="3000" spc="-1" strike="noStrike">
                <a:solidFill>
                  <a:srgbClr val="ffffff"/>
                </a:solidFill>
                <a:latin typeface="Arial"/>
                <a:ea typeface="Arial"/>
              </a:rPr>
              <a:t>You must remember that you are intelligent and can learn. The computer is simple and very fast, but cannot learn. So </a:t>
            </a:r>
            <a:r>
              <a:rPr b="0" lang="en-US" sz="3000" spc="-1" strike="noStrike">
                <a:solidFill>
                  <a:srgbClr val="ffff00"/>
                </a:solidFill>
                <a:latin typeface="Arial"/>
                <a:ea typeface="Arial"/>
              </a:rPr>
              <a:t>it is easier for you to learn Python than for the computer to learn English</a:t>
            </a:r>
            <a:r>
              <a:rPr b="0" lang="en-US" sz="3000" spc="-1" strike="noStrike">
                <a:solidFill>
                  <a:srgbClr val="ffffff"/>
                </a:solidFill>
                <a:latin typeface="Arial"/>
                <a:ea typeface="Arial"/>
              </a:rPr>
              <a:t>...</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155600" y="2666880"/>
            <a:ext cx="13931280" cy="249948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200" spc="-1" strike="noStrike">
                <a:solidFill>
                  <a:srgbClr val="ffd966"/>
                </a:solidFill>
                <a:latin typeface="Arial"/>
                <a:ea typeface="Arial"/>
              </a:rPr>
              <a:t>Talking to Python</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336320" y="1325160"/>
            <a:ext cx="12627720" cy="3248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Arial"/>
              </a:rPr>
              <a:t>csev$ </a:t>
            </a:r>
            <a:r>
              <a:rPr b="0" lang="en-US" sz="3600" spc="-1" strike="noStrike">
                <a:solidFill>
                  <a:srgbClr val="ffff00"/>
                </a:solidFill>
                <a:latin typeface="Arial"/>
                <a:ea typeface="Arial"/>
              </a:rPr>
              <a:t>python3</a:t>
            </a:r>
            <a:endParaRPr b="0" lang="en-US" sz="3600" spc="-1" strike="noStrike">
              <a:latin typeface="Arial"/>
            </a:endParaRPr>
          </a:p>
          <a:p>
            <a:pPr>
              <a:lnSpc>
                <a:spcPct val="100000"/>
              </a:lnSpc>
            </a:pPr>
            <a:r>
              <a:rPr b="0" lang="en-US" sz="3600" spc="-1" strike="noStrike">
                <a:solidFill>
                  <a:srgbClr val="ffffff"/>
                </a:solidFill>
                <a:latin typeface="Arial"/>
                <a:ea typeface="Arial"/>
              </a:rPr>
              <a:t>Python 3.5.1 (v3.5.1:37a07cee5969, Dec  5 2015, 21:12:44) [GCC 4.2.1 (Apple Inc. build 5666) (dot 3)] on darwinType "help", "copyright", "credits" or "license" for more information.</a:t>
            </a:r>
            <a:endParaRPr b="0" lang="en-US" sz="3600" spc="-1" strike="noStrike">
              <a:latin typeface="Arial"/>
            </a:endParaRPr>
          </a:p>
          <a:p>
            <a:pPr>
              <a:lnSpc>
                <a:spcPct val="100000"/>
              </a:lnSpc>
            </a:pPr>
            <a:r>
              <a:rPr b="0" lang="en-US" sz="3600" spc="-1" strike="noStrike">
                <a:solidFill>
                  <a:srgbClr val="ffffff"/>
                </a:solidFill>
                <a:latin typeface="Arial"/>
                <a:ea typeface="Arial"/>
              </a:rPr>
              <a:t>&gt;&gt;&gt; </a:t>
            </a:r>
            <a:endParaRPr b="0" lang="en-US" sz="3600" spc="-1" strike="noStrike">
              <a:latin typeface="Arial"/>
            </a:endParaRPr>
          </a:p>
        </p:txBody>
      </p:sp>
      <p:grpSp>
        <p:nvGrpSpPr>
          <p:cNvPr id="300" name="Group 2"/>
          <p:cNvGrpSpPr/>
          <p:nvPr/>
        </p:nvGrpSpPr>
        <p:grpSpPr>
          <a:xfrm>
            <a:off x="2916720" y="4219560"/>
            <a:ext cx="4238640" cy="857520"/>
            <a:chOff x="2916720" y="4219560"/>
            <a:chExt cx="4238640" cy="857520"/>
          </a:xfrm>
        </p:grpSpPr>
        <p:sp>
          <p:nvSpPr>
            <p:cNvPr id="301" name="CustomShape 3"/>
            <p:cNvSpPr/>
            <p:nvPr/>
          </p:nvSpPr>
          <p:spPr>
            <a:xfrm>
              <a:off x="4881240" y="4235760"/>
              <a:ext cx="2274120" cy="8413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00"/>
                  </a:solidFill>
                  <a:latin typeface="Arial"/>
                  <a:ea typeface="Arial"/>
                </a:rPr>
                <a:t>What next?</a:t>
              </a:r>
              <a:endParaRPr b="0" lang="en-US" sz="3600" spc="-1" strike="noStrike">
                <a:latin typeface="Arial"/>
              </a:endParaRPr>
            </a:p>
          </p:txBody>
        </p:sp>
        <p:sp>
          <p:nvSpPr>
            <p:cNvPr id="302" name="CustomShape 4"/>
            <p:cNvSpPr/>
            <p:nvPr/>
          </p:nvSpPr>
          <p:spPr>
            <a:xfrm>
              <a:off x="2916720" y="4219560"/>
              <a:ext cx="2280600" cy="436680"/>
            </a:xfrm>
            <a:custGeom>
              <a:avLst/>
              <a:gdLst/>
              <a:ahLst/>
              <a:rect l="l" t="t" r="r" b="b"/>
              <a:pathLst>
                <a:path w="21600" h="21600">
                  <a:moveTo>
                    <a:pt x="0" y="0"/>
                  </a:moveTo>
                  <a:lnTo>
                    <a:pt x="21600" y="21600"/>
                  </a:lnTo>
                </a:path>
              </a:pathLst>
            </a:custGeom>
            <a:noFill/>
            <a:ln w="76320">
              <a:solidFill>
                <a:srgbClr val="ffff00"/>
              </a:solidFill>
              <a:miter/>
              <a:headEnd len="med" type="stealth" w="me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1820880" y="1519200"/>
            <a:ext cx="12627720" cy="6092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Arial"/>
              </a:rPr>
              <a:t>csev$ </a:t>
            </a:r>
            <a:r>
              <a:rPr b="0" lang="en-US" sz="3600" spc="-1" strike="noStrike">
                <a:solidFill>
                  <a:srgbClr val="ffff00"/>
                </a:solidFill>
                <a:latin typeface="Arial"/>
                <a:ea typeface="Arial"/>
              </a:rPr>
              <a:t>python3</a:t>
            </a:r>
            <a:endParaRPr b="0" lang="en-US" sz="3600" spc="-1" strike="noStrike">
              <a:latin typeface="Arial"/>
            </a:endParaRPr>
          </a:p>
          <a:p>
            <a:pPr>
              <a:lnSpc>
                <a:spcPct val="100000"/>
              </a:lnSpc>
            </a:pPr>
            <a:r>
              <a:rPr b="0" lang="en-US" sz="3600" spc="-1" strike="noStrike">
                <a:solidFill>
                  <a:srgbClr val="ffffff"/>
                </a:solidFill>
                <a:latin typeface="Arial"/>
                <a:ea typeface="Arial"/>
              </a:rPr>
              <a:t>Python 3.5.1 (v3.5.1:37a07cee5969, Dec  5 2015, 21:12:44) [GCC 4.2.1 (Apple Inc. build 5666) (dot 3)] on darwinType "help", "copyright", "credits" or "license" for more information.</a:t>
            </a:r>
            <a:endParaRPr b="0" lang="en-US" sz="3600" spc="-1" strike="noStrike">
              <a:latin typeface="Arial"/>
            </a:endParaRPr>
          </a:p>
          <a:p>
            <a:pPr>
              <a:lnSpc>
                <a:spcPct val="100000"/>
              </a:lnSpc>
            </a:pPr>
            <a:r>
              <a:rPr b="0" lang="en-US" sz="3600" spc="-1" strike="noStrike">
                <a:solidFill>
                  <a:srgbClr val="ffffff"/>
                </a:solidFill>
                <a:latin typeface="Arial"/>
                <a:ea typeface="Arial"/>
              </a:rPr>
              <a:t>&gt;&gt;&gt; </a:t>
            </a:r>
            <a:r>
              <a:rPr b="0" lang="en-US" sz="3600" spc="-1" strike="noStrike">
                <a:solidFill>
                  <a:srgbClr val="ffff00"/>
                </a:solidFill>
                <a:latin typeface="Arial"/>
                <a:ea typeface="Arial"/>
              </a:rPr>
              <a:t>x = 1</a:t>
            </a:r>
            <a:endParaRPr b="0" lang="en-US" sz="3600" spc="-1" strike="noStrike">
              <a:latin typeface="Arial"/>
            </a:endParaRPr>
          </a:p>
          <a:p>
            <a:pPr>
              <a:lnSpc>
                <a:spcPct val="100000"/>
              </a:lnSpc>
            </a:pPr>
            <a:r>
              <a:rPr b="0" lang="en-US" sz="3600" spc="-1" strike="noStrike">
                <a:solidFill>
                  <a:srgbClr val="ffffff"/>
                </a:solidFill>
                <a:latin typeface="Arial"/>
                <a:ea typeface="Arial"/>
              </a:rPr>
              <a:t>&gt;&gt;&gt; </a:t>
            </a:r>
            <a:r>
              <a:rPr b="0" lang="en-US" sz="3600" spc="-1" strike="noStrike">
                <a:solidFill>
                  <a:srgbClr val="ffff00"/>
                </a:solidFill>
                <a:latin typeface="Arial"/>
                <a:ea typeface="Arial"/>
              </a:rPr>
              <a:t>print(x)</a:t>
            </a:r>
            <a:endParaRPr b="0" lang="en-US" sz="3600" spc="-1" strike="noStrike">
              <a:latin typeface="Arial"/>
            </a:endParaRPr>
          </a:p>
          <a:p>
            <a:pPr>
              <a:lnSpc>
                <a:spcPct val="100000"/>
              </a:lnSpc>
            </a:pPr>
            <a:r>
              <a:rPr b="0" lang="en-US" sz="3600" spc="-1" strike="noStrike">
                <a:solidFill>
                  <a:srgbClr val="ffffff"/>
                </a:solidFill>
                <a:latin typeface="Arial"/>
                <a:ea typeface="Arial"/>
              </a:rPr>
              <a:t>1</a:t>
            </a:r>
            <a:endParaRPr b="0" lang="en-US" sz="3600" spc="-1" strike="noStrike">
              <a:latin typeface="Arial"/>
            </a:endParaRPr>
          </a:p>
          <a:p>
            <a:pPr>
              <a:lnSpc>
                <a:spcPct val="100000"/>
              </a:lnSpc>
            </a:pPr>
            <a:r>
              <a:rPr b="0" lang="en-US" sz="3600" spc="-1" strike="noStrike">
                <a:solidFill>
                  <a:srgbClr val="ffffff"/>
                </a:solidFill>
                <a:latin typeface="Arial"/>
                <a:ea typeface="Arial"/>
              </a:rPr>
              <a:t>&gt;&gt;&gt; </a:t>
            </a:r>
            <a:r>
              <a:rPr b="0" lang="en-US" sz="3600" spc="-1" strike="noStrike">
                <a:solidFill>
                  <a:srgbClr val="ffff00"/>
                </a:solidFill>
                <a:latin typeface="Arial"/>
                <a:ea typeface="Arial"/>
              </a:rPr>
              <a:t>x = x + 1</a:t>
            </a:r>
            <a:endParaRPr b="0" lang="en-US" sz="3600" spc="-1" strike="noStrike">
              <a:latin typeface="Arial"/>
            </a:endParaRPr>
          </a:p>
          <a:p>
            <a:pPr>
              <a:lnSpc>
                <a:spcPct val="100000"/>
              </a:lnSpc>
            </a:pPr>
            <a:r>
              <a:rPr b="0" lang="en-US" sz="3600" spc="-1" strike="noStrike">
                <a:solidFill>
                  <a:srgbClr val="ffffff"/>
                </a:solidFill>
                <a:latin typeface="Arial"/>
                <a:ea typeface="Arial"/>
              </a:rPr>
              <a:t>&gt;&gt;&gt;</a:t>
            </a:r>
            <a:r>
              <a:rPr b="0" lang="en-US" sz="3600" spc="-1" strike="noStrike">
                <a:solidFill>
                  <a:srgbClr val="ff7f00"/>
                </a:solidFill>
                <a:latin typeface="Arial"/>
                <a:ea typeface="Arial"/>
              </a:rPr>
              <a:t> </a:t>
            </a:r>
            <a:r>
              <a:rPr b="0" lang="en-US" sz="3600" spc="-1" strike="noStrike">
                <a:solidFill>
                  <a:srgbClr val="ffff00"/>
                </a:solidFill>
                <a:latin typeface="Arial"/>
                <a:ea typeface="Arial"/>
              </a:rPr>
              <a:t>print(x)</a:t>
            </a:r>
            <a:endParaRPr b="0" lang="en-US" sz="3600" spc="-1" strike="noStrike">
              <a:latin typeface="Arial"/>
            </a:endParaRPr>
          </a:p>
          <a:p>
            <a:pPr>
              <a:lnSpc>
                <a:spcPct val="100000"/>
              </a:lnSpc>
            </a:pPr>
            <a:r>
              <a:rPr b="0" lang="en-US" sz="3600" spc="-1" strike="noStrike">
                <a:solidFill>
                  <a:srgbClr val="ffffff"/>
                </a:solidFill>
                <a:latin typeface="Arial"/>
                <a:ea typeface="Arial"/>
              </a:rPr>
              <a:t>2</a:t>
            </a:r>
            <a:endParaRPr b="0" lang="en-US" sz="3600" spc="-1" strike="noStrike">
              <a:latin typeface="Arial"/>
            </a:endParaRPr>
          </a:p>
          <a:p>
            <a:pPr>
              <a:lnSpc>
                <a:spcPct val="100000"/>
              </a:lnSpc>
            </a:pPr>
            <a:r>
              <a:rPr b="0" lang="en-US" sz="3600" spc="-1" strike="noStrike">
                <a:solidFill>
                  <a:srgbClr val="ffffff"/>
                </a:solidFill>
                <a:latin typeface="Arial"/>
                <a:ea typeface="Arial"/>
              </a:rPr>
              <a:t>&gt;&gt;&gt; </a:t>
            </a:r>
            <a:r>
              <a:rPr b="0" lang="en-US" sz="3600" spc="-1" strike="noStrike">
                <a:solidFill>
                  <a:srgbClr val="ffff00"/>
                </a:solidFill>
                <a:latin typeface="Arial"/>
                <a:ea typeface="Arial"/>
              </a:rPr>
              <a:t>exit()</a:t>
            </a:r>
            <a:endParaRPr b="0" lang="en-US" sz="3600" spc="-1" strike="noStrike">
              <a:latin typeface="Arial"/>
            </a:endParaRPr>
          </a:p>
        </p:txBody>
      </p:sp>
      <p:sp>
        <p:nvSpPr>
          <p:cNvPr id="304" name="CustomShape 2"/>
          <p:cNvSpPr/>
          <p:nvPr/>
        </p:nvSpPr>
        <p:spPr>
          <a:xfrm>
            <a:off x="5618880" y="5505480"/>
            <a:ext cx="9535320" cy="1663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00"/>
                </a:solidFill>
                <a:latin typeface="Arial"/>
                <a:ea typeface="Arial"/>
              </a:rPr>
              <a:t>This is a good test to make sure that you have Python correctly installed.  Note that quit() also works to end the interactive session.</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155600" y="1536840"/>
            <a:ext cx="13931280" cy="3085200"/>
          </a:xfrm>
          <a:prstGeom prst="rect">
            <a:avLst/>
          </a:prstGeom>
          <a:noFill/>
          <a:ln>
            <a:noFill/>
          </a:ln>
        </p:spPr>
        <p:style>
          <a:lnRef idx="0"/>
          <a:fillRef idx="0"/>
          <a:effectRef idx="0"/>
          <a:fontRef idx="minor"/>
        </p:style>
        <p:txBody>
          <a:bodyPr lIns="38160" rIns="38160" tIns="38160" bIns="38160" anchor="b">
            <a:noAutofit/>
          </a:bodyPr>
          <a:p>
            <a:pPr algn="ctr">
              <a:lnSpc>
                <a:spcPct val="100000"/>
              </a:lnSpc>
            </a:pPr>
            <a:r>
              <a:rPr b="0" lang="en-US" sz="7200" spc="-1" strike="noStrike">
                <a:solidFill>
                  <a:srgbClr val="ffd966"/>
                </a:solidFill>
                <a:latin typeface="Arial"/>
                <a:ea typeface="Arial"/>
              </a:rPr>
              <a:t>What Do We Say?</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812880" y="768240"/>
            <a:ext cx="125848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200" spc="-1" strike="noStrike">
                <a:solidFill>
                  <a:srgbClr val="ffd966"/>
                </a:solidFill>
                <a:latin typeface="Arial"/>
                <a:ea typeface="Arial"/>
              </a:rPr>
              <a:t>Programmers Anticipate Needs</a:t>
            </a:r>
            <a:endParaRPr b="0" lang="en-US" sz="7200" spc="-1" strike="noStrike">
              <a:latin typeface="Arial"/>
            </a:endParaRPr>
          </a:p>
        </p:txBody>
      </p:sp>
      <p:sp>
        <p:nvSpPr>
          <p:cNvPr id="184" name="CustomShape 2"/>
          <p:cNvSpPr/>
          <p:nvPr/>
        </p:nvSpPr>
        <p:spPr>
          <a:xfrm>
            <a:off x="812880" y="2133720"/>
            <a:ext cx="8311320" cy="6033240"/>
          </a:xfrm>
          <a:prstGeom prst="rect">
            <a:avLst/>
          </a:prstGeom>
          <a:noFill/>
          <a:ln>
            <a:noFill/>
          </a:ln>
        </p:spPr>
        <p:style>
          <a:lnRef idx="0"/>
          <a:fillRef idx="0"/>
          <a:effectRef idx="0"/>
          <a:fontRef idx="minor"/>
        </p:style>
        <p:txBody>
          <a:bodyPr lIns="38160" rIns="38160" tIns="38160" bIns="38160" anchor="ctr">
            <a:noAutofit/>
          </a:bodyPr>
          <a:p>
            <a:pPr marL="749160" indent="-344880">
              <a:lnSpc>
                <a:spcPct val="100000"/>
              </a:lnSpc>
              <a:buClr>
                <a:srgbClr val="ffffff"/>
              </a:buClr>
              <a:buFont typeface="Cabin"/>
              <a:buChar char="•"/>
            </a:pPr>
            <a:r>
              <a:rPr b="0" lang="en-US" sz="3200" spc="-1" strike="noStrike">
                <a:solidFill>
                  <a:srgbClr val="ffffff"/>
                </a:solidFill>
                <a:latin typeface="Arial"/>
                <a:ea typeface="Arial"/>
              </a:rPr>
              <a:t>iPhone applications are a market</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ff"/>
                </a:solidFill>
                <a:latin typeface="Arial"/>
                <a:ea typeface="Arial"/>
              </a:rPr>
              <a:t>iPhone applications have over 3 billion downloads</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ff"/>
                </a:solidFill>
                <a:latin typeface="Arial"/>
                <a:ea typeface="Arial"/>
              </a:rPr>
              <a:t>Programmers have left their jobs to be full-time iPhone developers</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ff"/>
                </a:solidFill>
                <a:latin typeface="Arial"/>
                <a:ea typeface="Arial"/>
              </a:rPr>
              <a:t>Programmers know the </a:t>
            </a:r>
            <a:r>
              <a:rPr b="0" lang="en-US" sz="3200" spc="-1" strike="noStrike">
                <a:solidFill>
                  <a:srgbClr val="00ff00"/>
                </a:solidFill>
                <a:latin typeface="Arial"/>
                <a:ea typeface="Arial"/>
              </a:rPr>
              <a:t>ways of the program</a:t>
            </a:r>
            <a:endParaRPr b="0" lang="en-US" sz="3200" spc="-1" strike="noStrike">
              <a:latin typeface="Arial"/>
            </a:endParaRPr>
          </a:p>
        </p:txBody>
      </p:sp>
      <p:sp>
        <p:nvSpPr>
          <p:cNvPr id="185" name="CustomShape 3"/>
          <p:cNvSpPr/>
          <p:nvPr/>
        </p:nvSpPr>
        <p:spPr>
          <a:xfrm>
            <a:off x="9740880" y="5283360"/>
            <a:ext cx="5701680" cy="3148920"/>
          </a:xfrm>
          <a:prstGeom prst="roundRect">
            <a:avLst>
              <a:gd name="adj" fmla="val 1306"/>
            </a:avLst>
          </a:prstGeom>
          <a:solidFill>
            <a:schemeClr val="accent1">
              <a:alpha val="50000"/>
            </a:schemeClr>
          </a:solidFill>
          <a:ln>
            <a:noFill/>
          </a:ln>
        </p:spPr>
        <p:style>
          <a:lnRef idx="0"/>
          <a:fillRef idx="0"/>
          <a:effectRef idx="0"/>
          <a:fontRef idx="minor"/>
        </p:style>
      </p:sp>
      <p:sp>
        <p:nvSpPr>
          <p:cNvPr id="186" name="CustomShape 4"/>
          <p:cNvSpPr/>
          <p:nvPr/>
        </p:nvSpPr>
        <p:spPr>
          <a:xfrm>
            <a:off x="10159920" y="568944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Pick</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Me!</a:t>
            </a:r>
            <a:endParaRPr b="0" lang="en-US" sz="2600" spc="-1" strike="noStrike">
              <a:latin typeface="Arial"/>
            </a:endParaRPr>
          </a:p>
        </p:txBody>
      </p:sp>
      <p:sp>
        <p:nvSpPr>
          <p:cNvPr id="187" name="CustomShape 5"/>
          <p:cNvSpPr/>
          <p:nvPr/>
        </p:nvSpPr>
        <p:spPr>
          <a:xfrm>
            <a:off x="10159920" y="707400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Pick</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Me!</a:t>
            </a:r>
            <a:endParaRPr b="0" lang="en-US" sz="2600" spc="-1" strike="noStrike">
              <a:latin typeface="Arial"/>
            </a:endParaRPr>
          </a:p>
        </p:txBody>
      </p:sp>
      <p:sp>
        <p:nvSpPr>
          <p:cNvPr id="188" name="CustomShape 6"/>
          <p:cNvSpPr/>
          <p:nvPr/>
        </p:nvSpPr>
        <p:spPr>
          <a:xfrm>
            <a:off x="11582280" y="568944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Pick</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Me!</a:t>
            </a:r>
            <a:endParaRPr b="0" lang="en-US" sz="2600" spc="-1" strike="noStrike">
              <a:latin typeface="Arial"/>
            </a:endParaRPr>
          </a:p>
        </p:txBody>
      </p:sp>
      <p:sp>
        <p:nvSpPr>
          <p:cNvPr id="189" name="CustomShape 7"/>
          <p:cNvSpPr/>
          <p:nvPr/>
        </p:nvSpPr>
        <p:spPr>
          <a:xfrm>
            <a:off x="11582280" y="707400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Pick</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Me!</a:t>
            </a:r>
            <a:endParaRPr b="0" lang="en-US" sz="2600" spc="-1" strike="noStrike">
              <a:latin typeface="Arial"/>
            </a:endParaRPr>
          </a:p>
        </p:txBody>
      </p:sp>
      <p:sp>
        <p:nvSpPr>
          <p:cNvPr id="190" name="CustomShape 8"/>
          <p:cNvSpPr/>
          <p:nvPr/>
        </p:nvSpPr>
        <p:spPr>
          <a:xfrm>
            <a:off x="13004640" y="7074000"/>
            <a:ext cx="1091520" cy="1091520"/>
          </a:xfrm>
          <a:prstGeom prst="roundRect">
            <a:avLst>
              <a:gd name="adj" fmla="val 3767"/>
            </a:avLst>
          </a:prstGeom>
          <a:solidFill>
            <a:srgbClr val="00ff00"/>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Pay</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Me!</a:t>
            </a:r>
            <a:endParaRPr b="0" lang="en-US" sz="2600" spc="-1" strike="noStrike">
              <a:latin typeface="Arial"/>
            </a:endParaRPr>
          </a:p>
        </p:txBody>
      </p:sp>
      <p:sp>
        <p:nvSpPr>
          <p:cNvPr id="191" name="CustomShape 9"/>
          <p:cNvSpPr/>
          <p:nvPr/>
        </p:nvSpPr>
        <p:spPr>
          <a:xfrm>
            <a:off x="13004640" y="5689440"/>
            <a:ext cx="1091520" cy="1091520"/>
          </a:xfrm>
          <a:prstGeom prst="roundRect">
            <a:avLst>
              <a:gd name="adj" fmla="val 3767"/>
            </a:avLst>
          </a:prstGeom>
          <a:solidFill>
            <a:schemeClr val="accent1"/>
          </a:solid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Arial"/>
              </a:rPr>
              <a:t>Pick</a:t>
            </a:r>
            <a:endParaRPr b="0" lang="en-US" sz="2600" spc="-1" strike="noStrike">
              <a:latin typeface="Arial"/>
            </a:endParaRPr>
          </a:p>
          <a:p>
            <a:pPr algn="ctr">
              <a:lnSpc>
                <a:spcPct val="100000"/>
              </a:lnSpc>
            </a:pPr>
            <a:r>
              <a:rPr b="0" lang="en-US" sz="2600" spc="-1" strike="noStrike">
                <a:solidFill>
                  <a:srgbClr val="000000"/>
                </a:solidFill>
                <a:latin typeface="Arial"/>
                <a:ea typeface="Arial"/>
              </a:rPr>
              <a:t>Me!</a:t>
            </a:r>
            <a:endParaRPr b="0" lang="en-US" sz="2600" spc="-1" strike="noStrike">
              <a:latin typeface="Arial"/>
            </a:endParaRPr>
          </a:p>
        </p:txBody>
      </p:sp>
      <p:sp>
        <p:nvSpPr>
          <p:cNvPr id="192" name="CustomShape 10"/>
          <p:cNvSpPr/>
          <p:nvPr/>
        </p:nvSpPr>
        <p:spPr>
          <a:xfrm>
            <a:off x="14300280" y="6413400"/>
            <a:ext cx="875520" cy="875520"/>
          </a:xfrm>
          <a:prstGeom prst="ellipse">
            <a:avLst/>
          </a:prstGeom>
          <a:blipFill rotWithShape="0">
            <a:blip r:embed="rId1"/>
            <a:stretch>
              <a:fillRect/>
            </a:stretch>
          </a:blipFill>
          <a:ln>
            <a:noFill/>
          </a:ln>
        </p:spPr>
        <p:style>
          <a:lnRef idx="0"/>
          <a:fillRef idx="0"/>
          <a:effectRef idx="0"/>
          <a:fontRef idx="minor"/>
        </p:style>
      </p:sp>
      <p:pic>
        <p:nvPicPr>
          <p:cNvPr id="193" name="Shape 246" descr=""/>
          <p:cNvPicPr/>
          <p:nvPr/>
        </p:nvPicPr>
        <p:blipFill>
          <a:blip r:embed="rId2"/>
          <a:stretch/>
        </p:blipFill>
        <p:spPr>
          <a:xfrm>
            <a:off x="13398480" y="793800"/>
            <a:ext cx="2171160" cy="4025160"/>
          </a:xfrm>
          <a:prstGeom prst="rect">
            <a:avLst/>
          </a:prstGeom>
          <a:ln>
            <a:noFill/>
          </a:ln>
        </p:spPr>
      </p:pic>
      <p:pic>
        <p:nvPicPr>
          <p:cNvPr id="194" name="Shape 247" descr=""/>
          <p:cNvPicPr/>
          <p:nvPr/>
        </p:nvPicPr>
        <p:blipFill>
          <a:blip r:embed="rId3"/>
          <a:stretch/>
        </p:blipFill>
        <p:spPr>
          <a:xfrm>
            <a:off x="9810720" y="3546360"/>
            <a:ext cx="799200" cy="1139040"/>
          </a:xfrm>
          <a:prstGeom prst="rect">
            <a:avLst/>
          </a:prstGeom>
          <a:ln>
            <a:noFill/>
          </a:ln>
        </p:spPr>
      </p:pic>
      <p:sp>
        <p:nvSpPr>
          <p:cNvPr id="195" name="CustomShape 11"/>
          <p:cNvSpPr/>
          <p:nvPr/>
        </p:nvSpPr>
        <p:spPr>
          <a:xfrm>
            <a:off x="10718640" y="2463840"/>
            <a:ext cx="2412360" cy="1269360"/>
          </a:xfrm>
          <a:prstGeom prst="wedgeEllipseCallout">
            <a:avLst>
              <a:gd name="adj1" fmla="val -47109"/>
              <a:gd name="adj2" fmla="val 66488"/>
            </a:avLst>
          </a:prstGeom>
          <a:blipFill rotWithShape="0">
            <a:blip r:embed="rId4"/>
            <a:stretch>
              <a:fillRect/>
            </a:stretch>
          </a:blipFill>
          <a:ln w="50760">
            <a:solidFill>
              <a:srgbClr val="00ff00"/>
            </a:solidFill>
            <a:miter/>
          </a:ln>
        </p:spPr>
        <p:style>
          <a:lnRef idx="0"/>
          <a:fillRef idx="0"/>
          <a:effectRef idx="0"/>
          <a:fontRef idx="minor"/>
        </p:style>
      </p:sp>
      <p:sp>
        <p:nvSpPr>
          <p:cNvPr id="196" name="CustomShape 12"/>
          <p:cNvSpPr/>
          <p:nvPr/>
        </p:nvSpPr>
        <p:spPr>
          <a:xfrm>
            <a:off x="12376080" y="3782880"/>
            <a:ext cx="627840" cy="3290040"/>
          </a:xfrm>
          <a:custGeom>
            <a:avLst/>
            <a:gdLst/>
            <a:ahLst/>
            <a:rect l="l" t="t" r="r" b="b"/>
            <a:pathLst>
              <a:path w="21600" h="21600">
                <a:moveTo>
                  <a:pt x="0" y="0"/>
                </a:moveTo>
                <a:lnTo>
                  <a:pt x="21600" y="21600"/>
                </a:lnTo>
              </a:path>
            </a:pathLst>
          </a:custGeom>
          <a:noFill/>
          <a:ln w="88920">
            <a:solidFill>
              <a:srgbClr val="00ff00"/>
            </a:solidFill>
            <a:miter/>
            <a:tailEnd len="med" type="stealth"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Elements of Python</a:t>
            </a:r>
            <a:endParaRPr b="0" lang="en-US" sz="7600" spc="-1" strike="noStrike">
              <a:latin typeface="Arial"/>
            </a:endParaRPr>
          </a:p>
        </p:txBody>
      </p:sp>
      <p:sp>
        <p:nvSpPr>
          <p:cNvPr id="307" name="CustomShape 2"/>
          <p:cNvSpPr/>
          <p:nvPr/>
        </p:nvSpPr>
        <p:spPr>
          <a:xfrm>
            <a:off x="812880" y="2133720"/>
            <a:ext cx="14629680" cy="4374000"/>
          </a:xfrm>
          <a:prstGeom prst="rect">
            <a:avLst/>
          </a:prstGeom>
          <a:noFill/>
          <a:ln>
            <a:noFill/>
          </a:ln>
        </p:spPr>
        <p:style>
          <a:lnRef idx="0"/>
          <a:fillRef idx="0"/>
          <a:effectRef idx="0"/>
          <a:fontRef idx="minor"/>
        </p:style>
        <p:txBody>
          <a:bodyPr lIns="38160" rIns="38160" tIns="38160" bIns="38160" anchor="ctr">
            <a:noAutofit/>
          </a:bodyPr>
          <a:p>
            <a:pPr marL="787320" indent="-570960">
              <a:lnSpc>
                <a:spcPct val="100000"/>
              </a:lnSpc>
              <a:buClr>
                <a:srgbClr val="ffffff"/>
              </a:buClr>
              <a:buSzPct val="171000"/>
              <a:buFont typeface="Arial"/>
              <a:buChar char="•"/>
            </a:pPr>
            <a:r>
              <a:rPr b="0" lang="en-US" sz="3600" spc="-1" strike="noStrike">
                <a:solidFill>
                  <a:srgbClr val="ffff00"/>
                </a:solidFill>
                <a:latin typeface="Arial"/>
                <a:ea typeface="Arial"/>
              </a:rPr>
              <a:t>Vocabulary / Words</a:t>
            </a:r>
            <a:r>
              <a:rPr b="0" lang="en-US" sz="3600" spc="-1" strike="noStrike">
                <a:solidFill>
                  <a:srgbClr val="ffffff"/>
                </a:solidFill>
                <a:latin typeface="Arial"/>
                <a:ea typeface="Arial"/>
              </a:rPr>
              <a:t> - Variables and Reserved words (Chapter 2)</a:t>
            </a:r>
            <a:endParaRPr b="0" lang="en-US" sz="3600" spc="-1" strike="noStrike">
              <a:latin typeface="Arial"/>
            </a:endParaRPr>
          </a:p>
          <a:p>
            <a:pPr marL="749160" indent="-532800">
              <a:lnSpc>
                <a:spcPct val="100000"/>
              </a:lnSpc>
              <a:spcBef>
                <a:spcPts val="3501"/>
              </a:spcBef>
              <a:buClr>
                <a:srgbClr val="ffffff"/>
              </a:buClr>
              <a:buSzPct val="171000"/>
              <a:buFont typeface="Cabin"/>
              <a:buChar char="•"/>
            </a:pPr>
            <a:r>
              <a:rPr b="0" lang="en-US" sz="3600" spc="-1" strike="noStrike">
                <a:solidFill>
                  <a:srgbClr val="ffff00"/>
                </a:solidFill>
                <a:latin typeface="Arial"/>
                <a:ea typeface="Arial"/>
              </a:rPr>
              <a:t>Sentence structure</a:t>
            </a:r>
            <a:r>
              <a:rPr b="0" lang="en-US" sz="3600" spc="-1" strike="noStrike">
                <a:solidFill>
                  <a:srgbClr val="ffffff"/>
                </a:solidFill>
                <a:latin typeface="Arial"/>
                <a:ea typeface="Arial"/>
              </a:rPr>
              <a:t> - valid syntax patterns (Chapters 3-5)</a:t>
            </a:r>
            <a:endParaRPr b="0" lang="en-US" sz="3600" spc="-1" strike="noStrike">
              <a:latin typeface="Arial"/>
            </a:endParaRPr>
          </a:p>
          <a:p>
            <a:pPr marL="749160" indent="-532800">
              <a:lnSpc>
                <a:spcPct val="100000"/>
              </a:lnSpc>
              <a:spcBef>
                <a:spcPts val="3501"/>
              </a:spcBef>
              <a:buClr>
                <a:srgbClr val="ffffff"/>
              </a:buClr>
              <a:buSzPct val="171000"/>
              <a:buFont typeface="Cabin"/>
              <a:buChar char="•"/>
            </a:pPr>
            <a:r>
              <a:rPr b="0" lang="en-US" sz="3600" spc="-1" strike="noStrike">
                <a:solidFill>
                  <a:srgbClr val="ffff00"/>
                </a:solidFill>
                <a:latin typeface="Arial"/>
                <a:ea typeface="Arial"/>
              </a:rPr>
              <a:t>Story structure</a:t>
            </a:r>
            <a:r>
              <a:rPr b="0" lang="en-US" sz="3600" spc="-1" strike="noStrike">
                <a:solidFill>
                  <a:srgbClr val="ffffff"/>
                </a:solidFill>
                <a:latin typeface="Arial"/>
                <a:ea typeface="Arial"/>
              </a:rPr>
              <a:t> - constructing a program for a purpose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19400" y="736920"/>
            <a:ext cx="9838440" cy="7567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ff00"/>
                </a:solidFill>
                <a:latin typeface="Courier New"/>
                <a:ea typeface="Courier New"/>
              </a:rPr>
              <a:t>name = input('Enter file:')</a:t>
            </a:r>
            <a:endParaRPr b="0" lang="en-US" sz="2800" spc="-1" strike="noStrike">
              <a:latin typeface="Arial"/>
            </a:endParaRPr>
          </a:p>
          <a:p>
            <a:pPr>
              <a:lnSpc>
                <a:spcPct val="100000"/>
              </a:lnSpc>
            </a:pPr>
            <a:r>
              <a:rPr b="0" lang="en-US" sz="2800" spc="-1" strike="noStrike">
                <a:solidFill>
                  <a:srgbClr val="00ff00"/>
                </a:solidFill>
                <a:latin typeface="Courier New"/>
                <a:ea typeface="Courier New"/>
              </a:rPr>
              <a:t>handle = open(name)</a:t>
            </a:r>
            <a:endParaRPr b="0" lang="en-US" sz="2800" spc="-1" strike="noStrike">
              <a:latin typeface="Arial"/>
            </a:endParaRPr>
          </a:p>
          <a:p>
            <a:pPr algn="ctr">
              <a:lnSpc>
                <a:spcPct val="100000"/>
              </a:lnSpc>
            </a:pP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counts = dict()</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for line in handle:</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    </a:t>
            </a:r>
            <a:r>
              <a:rPr b="0" lang="en-US" sz="2800" spc="-1" strike="noStrike">
                <a:solidFill>
                  <a:srgbClr val="ff00ff"/>
                </a:solidFill>
                <a:latin typeface="Courier New"/>
                <a:ea typeface="Courier New"/>
              </a:rPr>
              <a:t>words = line.split()</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    </a:t>
            </a:r>
            <a:r>
              <a:rPr b="0" lang="en-US" sz="2800" spc="-1" strike="noStrike">
                <a:solidFill>
                  <a:srgbClr val="ff00ff"/>
                </a:solidFill>
                <a:latin typeface="Courier New"/>
                <a:ea typeface="Courier New"/>
              </a:rPr>
              <a:t>for word in words:</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        </a:t>
            </a:r>
            <a:r>
              <a:rPr b="0" lang="en-US" sz="2800" spc="-1" strike="noStrike">
                <a:solidFill>
                  <a:srgbClr val="ff00ff"/>
                </a:solidFill>
                <a:latin typeface="Courier New"/>
                <a:ea typeface="Courier New"/>
              </a:rPr>
              <a:t>counts[word] = counts.get(word,0) + 1</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bigcount = None</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bigword = None</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for word,count in counts.items():</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    </a:t>
            </a:r>
            <a:r>
              <a:rPr b="0" lang="en-US" sz="2800" spc="-1" strike="noStrike">
                <a:solidFill>
                  <a:srgbClr val="00ffff"/>
                </a:solidFill>
                <a:latin typeface="Courier New"/>
                <a:ea typeface="Courier New"/>
              </a:rPr>
              <a:t>if bigcount is None or count &gt; bigcount:</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        </a:t>
            </a:r>
            <a:r>
              <a:rPr b="0" lang="en-US" sz="2800" spc="-1" strike="noStrike">
                <a:solidFill>
                  <a:srgbClr val="00ffff"/>
                </a:solidFill>
                <a:latin typeface="Courier New"/>
                <a:ea typeface="Courier New"/>
              </a:rPr>
              <a:t>bigword = word</a:t>
            </a:r>
            <a:endParaRPr b="0" lang="en-US" sz="2800" spc="-1" strike="noStrike">
              <a:latin typeface="Arial"/>
            </a:endParaRPr>
          </a:p>
          <a:p>
            <a:pPr>
              <a:lnSpc>
                <a:spcPct val="100000"/>
              </a:lnSpc>
            </a:pPr>
            <a:r>
              <a:rPr b="0" lang="en-US" sz="2800" spc="-1" strike="noStrike">
                <a:solidFill>
                  <a:srgbClr val="00ffff"/>
                </a:solidFill>
                <a:latin typeface="Courier New"/>
                <a:ea typeface="Courier New"/>
              </a:rPr>
              <a:t>        </a:t>
            </a:r>
            <a:r>
              <a:rPr b="0" lang="en-US" sz="2800" spc="-1" strike="noStrike">
                <a:solidFill>
                  <a:srgbClr val="00ffff"/>
                </a:solidFill>
                <a:latin typeface="Courier New"/>
                <a:ea typeface="Courier New"/>
              </a:rPr>
              <a:t>bigcount = count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ff7f00"/>
                </a:solidFill>
                <a:latin typeface="Courier New"/>
                <a:ea typeface="Courier New"/>
              </a:rPr>
              <a:t>print(bigword, bigcount)</a:t>
            </a:r>
            <a:endParaRPr b="0" lang="en-US" sz="2800" spc="-1" strike="noStrike">
              <a:latin typeface="Arial"/>
            </a:endParaRPr>
          </a:p>
        </p:txBody>
      </p:sp>
      <p:sp>
        <p:nvSpPr>
          <p:cNvPr id="309" name="CustomShape 2"/>
          <p:cNvSpPr/>
          <p:nvPr/>
        </p:nvSpPr>
        <p:spPr>
          <a:xfrm>
            <a:off x="10840680" y="4690800"/>
            <a:ext cx="4444200" cy="1688400"/>
          </a:xfrm>
          <a:prstGeom prst="rect">
            <a:avLst/>
          </a:prstGeom>
          <a:noFill/>
          <a:ln w="12600">
            <a:solidFill>
              <a:srgbClr val="ffff00"/>
            </a:solidFill>
            <a:miter/>
          </a:ln>
        </p:spPr>
        <p:style>
          <a:lnRef idx="0"/>
          <a:fillRef idx="0"/>
          <a:effectRef idx="0"/>
          <a:fontRef idx="minor"/>
        </p:style>
        <p:txBody>
          <a:bodyPr lIns="0" rIns="0" tIns="0" bIns="0" anchor="ctr">
            <a:noAutofit/>
          </a:bodyPr>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python words.py </a:t>
            </a:r>
            <a:endParaRPr b="0" lang="en-US" sz="3600" spc="-1" strike="noStrike">
              <a:latin typeface="Arial"/>
            </a:endParaRPr>
          </a:p>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Enter file: words.txt</a:t>
            </a:r>
            <a:endParaRPr b="0" lang="en-US" sz="3600" spc="-1" strike="noStrike">
              <a:latin typeface="Arial"/>
            </a:endParaRPr>
          </a:p>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to 16</a:t>
            </a:r>
            <a:endParaRPr b="0" lang="en-US" sz="3600" spc="-1" strike="noStrike">
              <a:latin typeface="Arial"/>
            </a:endParaRPr>
          </a:p>
        </p:txBody>
      </p:sp>
      <p:sp>
        <p:nvSpPr>
          <p:cNvPr id="310" name="CustomShape 3"/>
          <p:cNvSpPr/>
          <p:nvPr/>
        </p:nvSpPr>
        <p:spPr>
          <a:xfrm>
            <a:off x="10258560" y="1496160"/>
            <a:ext cx="4812480" cy="2590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300" spc="-1" strike="noStrike">
                <a:solidFill>
                  <a:srgbClr val="ffffff"/>
                </a:solidFill>
                <a:latin typeface="Arial"/>
                <a:ea typeface="Arial"/>
              </a:rPr>
              <a:t>A short “story” about how to count words in a file in Python</a:t>
            </a:r>
            <a:endParaRPr b="0" lang="en-US" sz="43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Reserved Words</a:t>
            </a:r>
            <a:endParaRPr b="0" lang="en-US" sz="7600" spc="-1" strike="noStrike">
              <a:latin typeface="Arial"/>
            </a:endParaRPr>
          </a:p>
        </p:txBody>
      </p:sp>
      <p:sp>
        <p:nvSpPr>
          <p:cNvPr id="312" name="CustomShape 2"/>
          <p:cNvSpPr/>
          <p:nvPr/>
        </p:nvSpPr>
        <p:spPr>
          <a:xfrm>
            <a:off x="1298880" y="2529360"/>
            <a:ext cx="14143680" cy="1186200"/>
          </a:xfrm>
          <a:prstGeom prst="rect">
            <a:avLst/>
          </a:prstGeom>
          <a:noFill/>
          <a:ln>
            <a:noFill/>
          </a:ln>
        </p:spPr>
        <p:style>
          <a:lnRef idx="0"/>
          <a:fillRef idx="0"/>
          <a:effectRef idx="0"/>
          <a:fontRef idx="minor"/>
        </p:style>
        <p:txBody>
          <a:bodyPr lIns="38160" rIns="38160" tIns="38160" bIns="38160">
            <a:noAutofit/>
          </a:bodyPr>
          <a:p>
            <a:pPr marL="216000">
              <a:lnSpc>
                <a:spcPct val="100000"/>
              </a:lnSpc>
            </a:pPr>
            <a:r>
              <a:rPr b="0" lang="en-US" sz="3600" spc="-1" strike="noStrike">
                <a:solidFill>
                  <a:srgbClr val="ffffff"/>
                </a:solidFill>
                <a:latin typeface="Arial"/>
                <a:ea typeface="Arial"/>
              </a:rPr>
              <a:t>You</a:t>
            </a:r>
            <a:r>
              <a:rPr b="0" lang="en-US" sz="3600" spc="-1" strike="noStrike">
                <a:solidFill>
                  <a:srgbClr val="ffff00"/>
                </a:solidFill>
                <a:latin typeface="Arial"/>
                <a:ea typeface="Arial"/>
              </a:rPr>
              <a:t> </a:t>
            </a:r>
            <a:r>
              <a:rPr b="0" lang="en-US" sz="3600" spc="-1" strike="noStrike">
                <a:solidFill>
                  <a:srgbClr val="ffffff"/>
                </a:solidFill>
                <a:latin typeface="Arial"/>
                <a:ea typeface="Arial"/>
              </a:rPr>
              <a:t>cannot</a:t>
            </a:r>
            <a:r>
              <a:rPr b="0" lang="en-US" sz="3600" spc="-1" strike="noStrike">
                <a:solidFill>
                  <a:srgbClr val="ffff00"/>
                </a:solidFill>
                <a:latin typeface="Arial"/>
                <a:ea typeface="Arial"/>
              </a:rPr>
              <a:t> </a:t>
            </a:r>
            <a:r>
              <a:rPr b="0" lang="en-US" sz="3600" spc="-1" strike="noStrike">
                <a:solidFill>
                  <a:srgbClr val="ffffff"/>
                </a:solidFill>
                <a:latin typeface="Arial"/>
                <a:ea typeface="Arial"/>
              </a:rPr>
              <a:t>use </a:t>
            </a:r>
            <a:r>
              <a:rPr b="0" lang="en-US" sz="3600" spc="-1" strike="noStrike">
                <a:solidFill>
                  <a:srgbClr val="ffff00"/>
                </a:solidFill>
                <a:latin typeface="Arial"/>
                <a:ea typeface="Arial"/>
              </a:rPr>
              <a:t>reserved words</a:t>
            </a:r>
            <a:r>
              <a:rPr b="0" lang="en-US" sz="3600" spc="-1" strike="noStrike">
                <a:solidFill>
                  <a:srgbClr val="ffffff"/>
                </a:solidFill>
                <a:latin typeface="Arial"/>
                <a:ea typeface="Arial"/>
              </a:rPr>
              <a:t> as variable names / identifiers</a:t>
            </a:r>
            <a:endParaRPr b="0" lang="en-US" sz="3600" spc="-1" strike="noStrike">
              <a:latin typeface="Arial"/>
            </a:endParaRPr>
          </a:p>
        </p:txBody>
      </p:sp>
      <p:sp>
        <p:nvSpPr>
          <p:cNvPr id="313" name="CustomShape 3"/>
          <p:cNvSpPr/>
          <p:nvPr/>
        </p:nvSpPr>
        <p:spPr>
          <a:xfrm>
            <a:off x="3346200" y="3482640"/>
            <a:ext cx="10369080" cy="41814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200" spc="-1" strike="noStrike">
                <a:solidFill>
                  <a:srgbClr val="ffff00"/>
                </a:solidFill>
                <a:latin typeface="Courier New"/>
                <a:ea typeface="Courier New"/>
              </a:rPr>
              <a:t>False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class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return</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is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finally </a:t>
            </a:r>
            <a:endParaRPr b="0" lang="en-US" sz="3200" spc="-1" strike="noStrike">
              <a:latin typeface="Arial"/>
            </a:endParaRPr>
          </a:p>
          <a:p>
            <a:pPr>
              <a:lnSpc>
                <a:spcPct val="100000"/>
              </a:lnSpc>
            </a:pPr>
            <a:r>
              <a:rPr b="0" lang="en-US" sz="3200" spc="-1" strike="noStrike">
                <a:solidFill>
                  <a:srgbClr val="ffff00"/>
                </a:solidFill>
                <a:latin typeface="Courier New"/>
                <a:ea typeface="Courier New"/>
              </a:rPr>
              <a:t>None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if</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for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lambda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continue </a:t>
            </a:r>
            <a:endParaRPr b="0" lang="en-US" sz="3200" spc="-1" strike="noStrike">
              <a:latin typeface="Arial"/>
            </a:endParaRPr>
          </a:p>
          <a:p>
            <a:pPr>
              <a:lnSpc>
                <a:spcPct val="100000"/>
              </a:lnSpc>
            </a:pPr>
            <a:r>
              <a:rPr b="0" lang="en-US" sz="3200" spc="-1" strike="noStrike">
                <a:solidFill>
                  <a:srgbClr val="ffff00"/>
                </a:solidFill>
                <a:latin typeface="Courier New"/>
                <a:ea typeface="Courier New"/>
              </a:rPr>
              <a:t>True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def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from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while</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nonlocal</a:t>
            </a:r>
            <a:endParaRPr b="0" lang="en-US" sz="3200" spc="-1" strike="noStrike">
              <a:latin typeface="Arial"/>
            </a:endParaRPr>
          </a:p>
          <a:p>
            <a:pPr>
              <a:lnSpc>
                <a:spcPct val="100000"/>
              </a:lnSpc>
            </a:pPr>
            <a:r>
              <a:rPr b="0" lang="en-US" sz="3200" spc="-1" strike="noStrike">
                <a:solidFill>
                  <a:srgbClr val="ffff00"/>
                </a:solidFill>
                <a:latin typeface="Courier New"/>
                <a:ea typeface="Courier New"/>
              </a:rPr>
              <a:t>and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del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global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not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with</a:t>
            </a:r>
            <a:endParaRPr b="0" lang="en-US" sz="3200" spc="-1" strike="noStrike">
              <a:latin typeface="Arial"/>
            </a:endParaRPr>
          </a:p>
          <a:p>
            <a:pPr>
              <a:lnSpc>
                <a:spcPct val="100000"/>
              </a:lnSpc>
            </a:pPr>
            <a:r>
              <a:rPr b="0" lang="en-US" sz="3200" spc="-1" strike="noStrike">
                <a:solidFill>
                  <a:srgbClr val="ffff00"/>
                </a:solidFill>
                <a:latin typeface="Courier New"/>
                <a:ea typeface="Courier New"/>
              </a:rPr>
              <a:t>as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elif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try</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or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yield</a:t>
            </a:r>
            <a:endParaRPr b="0" lang="en-US" sz="3200" spc="-1" strike="noStrike">
              <a:latin typeface="Arial"/>
            </a:endParaRPr>
          </a:p>
          <a:p>
            <a:pPr>
              <a:lnSpc>
                <a:spcPct val="100000"/>
              </a:lnSpc>
            </a:pPr>
            <a:r>
              <a:rPr b="0" lang="en-US" sz="3200" spc="-1" strike="noStrike">
                <a:solidFill>
                  <a:srgbClr val="ffff00"/>
                </a:solidFill>
                <a:latin typeface="Courier New"/>
                <a:ea typeface="Courier New"/>
              </a:rPr>
              <a:t>assert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else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import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pass</a:t>
            </a:r>
            <a:endParaRPr b="0" lang="en-US" sz="3200" spc="-1" strike="noStrike">
              <a:latin typeface="Arial"/>
            </a:endParaRPr>
          </a:p>
          <a:p>
            <a:pPr>
              <a:lnSpc>
                <a:spcPct val="100000"/>
              </a:lnSpc>
            </a:pPr>
            <a:r>
              <a:rPr b="0" lang="en-US" sz="3200" spc="-1" strike="noStrike">
                <a:solidFill>
                  <a:srgbClr val="ffff00"/>
                </a:solidFill>
                <a:latin typeface="Courier New"/>
                <a:ea typeface="Courier New"/>
              </a:rPr>
              <a:t>break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except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in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	</a:t>
            </a:r>
            <a:r>
              <a:rPr b="0" lang="en-US" sz="3200" spc="-1" strike="noStrike">
                <a:solidFill>
                  <a:srgbClr val="ffff00"/>
                </a:solidFill>
                <a:latin typeface="Courier New"/>
                <a:ea typeface="Courier New"/>
              </a:rPr>
              <a:t>raise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Sentences or Lines</a:t>
            </a:r>
            <a:endParaRPr b="0" lang="en-US" sz="7600" spc="-1" strike="noStrike">
              <a:latin typeface="Arial"/>
            </a:endParaRPr>
          </a:p>
        </p:txBody>
      </p:sp>
      <p:sp>
        <p:nvSpPr>
          <p:cNvPr id="315" name="CustomShape 2"/>
          <p:cNvSpPr/>
          <p:nvPr/>
        </p:nvSpPr>
        <p:spPr>
          <a:xfrm>
            <a:off x="1554120" y="2730240"/>
            <a:ext cx="4002840" cy="40377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800" spc="-1" strike="noStrike">
                <a:solidFill>
                  <a:srgbClr val="ff9900"/>
                </a:solidFill>
                <a:latin typeface="Courier New"/>
                <a:ea typeface="Courier New"/>
              </a:rPr>
              <a:t>x</a:t>
            </a:r>
            <a:r>
              <a:rPr b="0" lang="en-US" sz="4800" spc="-1" strike="noStrike">
                <a:solidFill>
                  <a:srgbClr val="ff7f00"/>
                </a:solidFill>
                <a:latin typeface="Courier New"/>
                <a:ea typeface="Courier New"/>
              </a:rPr>
              <a:t> </a:t>
            </a:r>
            <a:r>
              <a:rPr b="0" lang="en-US" sz="4800" spc="-1" strike="noStrike">
                <a:solidFill>
                  <a:srgbClr val="ffffff"/>
                </a:solidFill>
                <a:latin typeface="Courier New"/>
                <a:ea typeface="Courier New"/>
              </a:rPr>
              <a:t>=</a:t>
            </a:r>
            <a:r>
              <a:rPr b="0" lang="en-US" sz="4800" spc="-1" strike="noStrike">
                <a:solidFill>
                  <a:srgbClr val="ff7f00"/>
                </a:solidFill>
                <a:latin typeface="Courier New"/>
                <a:ea typeface="Courier New"/>
              </a:rPr>
              <a:t> </a:t>
            </a:r>
            <a:r>
              <a:rPr b="0" lang="en-US" sz="4800" spc="-1" strike="noStrike">
                <a:solidFill>
                  <a:srgbClr val="00ffff"/>
                </a:solidFill>
                <a:latin typeface="Courier New"/>
                <a:ea typeface="Courier New"/>
              </a:rPr>
              <a:t>2</a:t>
            </a:r>
            <a:endParaRPr b="0" lang="en-US" sz="4800" spc="-1" strike="noStrike">
              <a:latin typeface="Arial"/>
            </a:endParaRPr>
          </a:p>
          <a:p>
            <a:pPr>
              <a:lnSpc>
                <a:spcPct val="100000"/>
              </a:lnSpc>
            </a:pPr>
            <a:r>
              <a:rPr b="0" lang="en-US" sz="4800" spc="-1" strike="noStrike">
                <a:solidFill>
                  <a:srgbClr val="ff9900"/>
                </a:solidFill>
                <a:latin typeface="Courier New"/>
                <a:ea typeface="Courier New"/>
              </a:rPr>
              <a:t>x</a:t>
            </a:r>
            <a:r>
              <a:rPr b="0" lang="en-US" sz="4800" spc="-1" strike="noStrike">
                <a:solidFill>
                  <a:srgbClr val="ff7f00"/>
                </a:solidFill>
                <a:latin typeface="Courier New"/>
                <a:ea typeface="Courier New"/>
              </a:rPr>
              <a:t> </a:t>
            </a:r>
            <a:r>
              <a:rPr b="0" lang="en-US" sz="4800" spc="-1" strike="noStrike">
                <a:solidFill>
                  <a:srgbClr val="ffffff"/>
                </a:solidFill>
                <a:latin typeface="Courier New"/>
                <a:ea typeface="Courier New"/>
              </a:rPr>
              <a:t>=</a:t>
            </a:r>
            <a:r>
              <a:rPr b="0" lang="en-US" sz="4800" spc="-1" strike="noStrike">
                <a:solidFill>
                  <a:srgbClr val="ff7f00"/>
                </a:solidFill>
                <a:latin typeface="Courier New"/>
                <a:ea typeface="Courier New"/>
              </a:rPr>
              <a:t> </a:t>
            </a:r>
            <a:r>
              <a:rPr b="0" lang="en-US" sz="4800" spc="-1" strike="noStrike">
                <a:solidFill>
                  <a:srgbClr val="ff9900"/>
                </a:solidFill>
                <a:latin typeface="Courier New"/>
                <a:ea typeface="Courier New"/>
              </a:rPr>
              <a:t>x</a:t>
            </a:r>
            <a:r>
              <a:rPr b="0" lang="en-US" sz="4800" spc="-1" strike="noStrike">
                <a:solidFill>
                  <a:srgbClr val="ff7f00"/>
                </a:solidFill>
                <a:latin typeface="Courier New"/>
                <a:ea typeface="Courier New"/>
              </a:rPr>
              <a:t> </a:t>
            </a:r>
            <a:r>
              <a:rPr b="0" lang="en-US" sz="4800" spc="-1" strike="noStrike">
                <a:solidFill>
                  <a:srgbClr val="ffffff"/>
                </a:solidFill>
                <a:latin typeface="Courier New"/>
                <a:ea typeface="Courier New"/>
              </a:rPr>
              <a:t>+</a:t>
            </a:r>
            <a:r>
              <a:rPr b="0" lang="en-US" sz="4800" spc="-1" strike="noStrike">
                <a:solidFill>
                  <a:srgbClr val="ff7f00"/>
                </a:solidFill>
                <a:latin typeface="Courier New"/>
                <a:ea typeface="Courier New"/>
              </a:rPr>
              <a:t> </a:t>
            </a:r>
            <a:r>
              <a:rPr b="0" lang="en-US" sz="4800" spc="-1" strike="noStrike">
                <a:solidFill>
                  <a:srgbClr val="00ffff"/>
                </a:solidFill>
                <a:latin typeface="Courier New"/>
                <a:ea typeface="Courier New"/>
              </a:rPr>
              <a:t>2</a:t>
            </a:r>
            <a:endParaRPr b="0" lang="en-US" sz="4800" spc="-1" strike="noStrike">
              <a:latin typeface="Arial"/>
            </a:endParaRPr>
          </a:p>
          <a:p>
            <a:pPr>
              <a:lnSpc>
                <a:spcPct val="100000"/>
              </a:lnSpc>
            </a:pPr>
            <a:r>
              <a:rPr b="0" lang="en-US" sz="4800" spc="-1" strike="noStrike">
                <a:solidFill>
                  <a:srgbClr val="ffff00"/>
                </a:solidFill>
                <a:latin typeface="Courier New"/>
                <a:ea typeface="Courier New"/>
              </a:rPr>
              <a:t>print(</a:t>
            </a:r>
            <a:r>
              <a:rPr b="0" lang="en-US" sz="4800" spc="-1" strike="noStrike">
                <a:solidFill>
                  <a:srgbClr val="ff9900"/>
                </a:solidFill>
                <a:latin typeface="Courier New"/>
                <a:ea typeface="Courier New"/>
              </a:rPr>
              <a:t>x</a:t>
            </a:r>
            <a:r>
              <a:rPr b="0" lang="en-US" sz="4800" spc="-1" strike="noStrike">
                <a:solidFill>
                  <a:srgbClr val="ffff00"/>
                </a:solidFill>
                <a:latin typeface="Courier New"/>
                <a:ea typeface="Courier New"/>
              </a:rPr>
              <a:t>)</a:t>
            </a:r>
            <a:endParaRPr b="0" lang="en-US" sz="4800" spc="-1" strike="noStrike">
              <a:latin typeface="Arial"/>
            </a:endParaRPr>
          </a:p>
        </p:txBody>
      </p:sp>
      <p:sp>
        <p:nvSpPr>
          <p:cNvPr id="316" name="CustomShape 3"/>
          <p:cNvSpPr/>
          <p:nvPr/>
        </p:nvSpPr>
        <p:spPr>
          <a:xfrm>
            <a:off x="1323000" y="7037280"/>
            <a:ext cx="2340720" cy="7232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200" spc="-1" strike="noStrike">
                <a:solidFill>
                  <a:srgbClr val="ff9900"/>
                </a:solidFill>
                <a:latin typeface="Arial"/>
                <a:ea typeface="Arial"/>
              </a:rPr>
              <a:t>Variable</a:t>
            </a:r>
            <a:endParaRPr b="0" lang="en-US" sz="4200" spc="-1" strike="noStrike">
              <a:latin typeface="Arial"/>
            </a:endParaRPr>
          </a:p>
        </p:txBody>
      </p:sp>
      <p:sp>
        <p:nvSpPr>
          <p:cNvPr id="317" name="CustomShape 4"/>
          <p:cNvSpPr/>
          <p:nvPr/>
        </p:nvSpPr>
        <p:spPr>
          <a:xfrm>
            <a:off x="4696200" y="7037280"/>
            <a:ext cx="2196360" cy="7232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200" spc="-1" strike="noStrike">
                <a:solidFill>
                  <a:srgbClr val="ffffff"/>
                </a:solidFill>
                <a:latin typeface="Arial"/>
                <a:ea typeface="Arial"/>
              </a:rPr>
              <a:t>Operator</a:t>
            </a:r>
            <a:endParaRPr b="0" lang="en-US" sz="4200" spc="-1" strike="noStrike">
              <a:latin typeface="Arial"/>
            </a:endParaRPr>
          </a:p>
        </p:txBody>
      </p:sp>
      <p:sp>
        <p:nvSpPr>
          <p:cNvPr id="318" name="CustomShape 5"/>
          <p:cNvSpPr/>
          <p:nvPr/>
        </p:nvSpPr>
        <p:spPr>
          <a:xfrm>
            <a:off x="8080920" y="7088400"/>
            <a:ext cx="2336040" cy="7232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200" spc="-1" strike="noStrike">
                <a:solidFill>
                  <a:srgbClr val="00ffff"/>
                </a:solidFill>
                <a:latin typeface="Arial"/>
                <a:ea typeface="Arial"/>
              </a:rPr>
              <a:t>Constant</a:t>
            </a:r>
            <a:endParaRPr b="0" lang="en-US" sz="4200" spc="-1" strike="noStrike">
              <a:latin typeface="Arial"/>
            </a:endParaRPr>
          </a:p>
        </p:txBody>
      </p:sp>
      <p:sp>
        <p:nvSpPr>
          <p:cNvPr id="319" name="CustomShape 6"/>
          <p:cNvSpPr/>
          <p:nvPr/>
        </p:nvSpPr>
        <p:spPr>
          <a:xfrm>
            <a:off x="11729160" y="7088400"/>
            <a:ext cx="3488760" cy="7232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200" spc="-1" strike="noStrike">
                <a:solidFill>
                  <a:srgbClr val="ffff00"/>
                </a:solidFill>
                <a:latin typeface="Arial"/>
                <a:ea typeface="Arial"/>
              </a:rPr>
              <a:t>Function</a:t>
            </a:r>
            <a:endParaRPr b="0" lang="en-US" sz="4200" spc="-1" strike="noStrike">
              <a:latin typeface="Arial"/>
            </a:endParaRPr>
          </a:p>
        </p:txBody>
      </p:sp>
      <p:sp>
        <p:nvSpPr>
          <p:cNvPr id="320" name="CustomShape 7"/>
          <p:cNvSpPr/>
          <p:nvPr/>
        </p:nvSpPr>
        <p:spPr>
          <a:xfrm>
            <a:off x="7213680" y="2717640"/>
            <a:ext cx="8875080" cy="40377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5400" spc="-1" strike="noStrike">
                <a:solidFill>
                  <a:srgbClr val="ffffff"/>
                </a:solidFill>
                <a:latin typeface="Arial"/>
                <a:ea typeface="Arial"/>
              </a:rPr>
              <a:t>Assignment statement</a:t>
            </a:r>
            <a:endParaRPr b="0" lang="en-US" sz="5400" spc="-1" strike="noStrike">
              <a:latin typeface="Arial"/>
            </a:endParaRPr>
          </a:p>
          <a:p>
            <a:pPr>
              <a:lnSpc>
                <a:spcPct val="100000"/>
              </a:lnSpc>
            </a:pPr>
            <a:r>
              <a:rPr b="0" lang="en-US" sz="5400" spc="-1" strike="noStrike">
                <a:solidFill>
                  <a:srgbClr val="ffffff"/>
                </a:solidFill>
                <a:latin typeface="Arial"/>
                <a:ea typeface="Arial"/>
              </a:rPr>
              <a:t>Assignment with expression</a:t>
            </a:r>
            <a:endParaRPr b="0" lang="en-US" sz="5400" spc="-1" strike="noStrike">
              <a:latin typeface="Arial"/>
            </a:endParaRPr>
          </a:p>
          <a:p>
            <a:pPr>
              <a:lnSpc>
                <a:spcPct val="100000"/>
              </a:lnSpc>
            </a:pPr>
            <a:r>
              <a:rPr b="0" lang="en-US" sz="5400" spc="-1" strike="noStrike">
                <a:solidFill>
                  <a:srgbClr val="ffffff"/>
                </a:solidFill>
                <a:latin typeface="Arial"/>
                <a:ea typeface="Arial"/>
              </a:rPr>
              <a:t>Print statement</a:t>
            </a:r>
            <a:endParaRPr b="0" lang="en-US" sz="5400" spc="-1" strike="noStrike">
              <a:latin typeface="Arial"/>
            </a:endParaRPr>
          </a:p>
        </p:txBody>
      </p:sp>
      <p:sp>
        <p:nvSpPr>
          <p:cNvPr id="321" name="CustomShape 8"/>
          <p:cNvSpPr/>
          <p:nvPr/>
        </p:nvSpPr>
        <p:spPr>
          <a:xfrm flipH="1" rot="10800000">
            <a:off x="5308560" y="3887280"/>
            <a:ext cx="1329480" cy="16560"/>
          </a:xfrm>
          <a:custGeom>
            <a:avLst/>
            <a:gdLst/>
            <a:ahLst/>
            <a:rect l="l" t="t" r="r" b="b"/>
            <a:pathLst>
              <a:path w="21600" h="21600">
                <a:moveTo>
                  <a:pt x="0" y="0"/>
                </a:moveTo>
                <a:lnTo>
                  <a:pt x="21600" y="21600"/>
                </a:lnTo>
              </a:path>
            </a:pathLst>
          </a:custGeom>
          <a:noFill/>
          <a:ln w="63360">
            <a:solidFill>
              <a:schemeClr val="lt1"/>
            </a:solidFill>
            <a:miter/>
            <a:headEnd len="med" type="stealth" w="med"/>
          </a:ln>
        </p:spPr>
        <p:style>
          <a:lnRef idx="0"/>
          <a:fillRef idx="0"/>
          <a:effectRef idx="0"/>
          <a:fontRef idx="minor"/>
        </p:style>
      </p:sp>
      <p:sp>
        <p:nvSpPr>
          <p:cNvPr id="322" name="CustomShape 9"/>
          <p:cNvSpPr/>
          <p:nvPr/>
        </p:nvSpPr>
        <p:spPr>
          <a:xfrm flipH="1" rot="10800000">
            <a:off x="5816880" y="4734720"/>
            <a:ext cx="932760" cy="7200"/>
          </a:xfrm>
          <a:custGeom>
            <a:avLst/>
            <a:gdLst/>
            <a:ahLst/>
            <a:rect l="l" t="t" r="r" b="b"/>
            <a:pathLst>
              <a:path w="21600" h="21600">
                <a:moveTo>
                  <a:pt x="0" y="0"/>
                </a:moveTo>
                <a:lnTo>
                  <a:pt x="21600" y="21600"/>
                </a:lnTo>
              </a:path>
            </a:pathLst>
          </a:custGeom>
          <a:noFill/>
          <a:ln w="63360">
            <a:solidFill>
              <a:schemeClr val="lt1"/>
            </a:solidFill>
            <a:miter/>
            <a:headEnd len="med" type="stealth" w="med"/>
          </a:ln>
        </p:spPr>
        <p:style>
          <a:lnRef idx="0"/>
          <a:fillRef idx="0"/>
          <a:effectRef idx="0"/>
          <a:fontRef idx="minor"/>
        </p:style>
      </p:sp>
      <p:sp>
        <p:nvSpPr>
          <p:cNvPr id="323" name="CustomShape 10"/>
          <p:cNvSpPr/>
          <p:nvPr/>
        </p:nvSpPr>
        <p:spPr>
          <a:xfrm flipH="1" rot="10800000">
            <a:off x="5384880" y="5563440"/>
            <a:ext cx="1329480" cy="16560"/>
          </a:xfrm>
          <a:custGeom>
            <a:avLst/>
            <a:gdLst/>
            <a:ahLst/>
            <a:rect l="l" t="t" r="r" b="b"/>
            <a:pathLst>
              <a:path w="21600" h="21600">
                <a:moveTo>
                  <a:pt x="0" y="0"/>
                </a:moveTo>
                <a:lnTo>
                  <a:pt x="21600" y="21600"/>
                </a:lnTo>
              </a:path>
            </a:pathLst>
          </a:custGeom>
          <a:noFill/>
          <a:ln w="63360">
            <a:solidFill>
              <a:schemeClr val="lt1"/>
            </a:solidFill>
            <a:miter/>
            <a:headEnd len="med" type="stealth"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155600" y="2685240"/>
            <a:ext cx="13931280" cy="253548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200" spc="-1" strike="noStrike">
                <a:solidFill>
                  <a:srgbClr val="ffd966"/>
                </a:solidFill>
                <a:latin typeface="Arial"/>
                <a:ea typeface="Arial"/>
              </a:rPr>
              <a:t>Programming Paragraphs</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400" spc="-1" strike="noStrike">
                <a:solidFill>
                  <a:srgbClr val="ffd966"/>
                </a:solidFill>
                <a:latin typeface="Arial"/>
                <a:ea typeface="Arial"/>
              </a:rPr>
              <a:t>Python Scripts</a:t>
            </a:r>
            <a:endParaRPr b="0" lang="en-US" sz="7400" spc="-1" strike="noStrike">
              <a:latin typeface="Arial"/>
            </a:endParaRPr>
          </a:p>
        </p:txBody>
      </p:sp>
      <p:sp>
        <p:nvSpPr>
          <p:cNvPr id="326" name="CustomShape 2"/>
          <p:cNvSpPr/>
          <p:nvPr/>
        </p:nvSpPr>
        <p:spPr>
          <a:xfrm>
            <a:off x="812880" y="2133720"/>
            <a:ext cx="14629680" cy="6033240"/>
          </a:xfrm>
          <a:prstGeom prst="rect">
            <a:avLst/>
          </a:prstGeom>
          <a:noFill/>
          <a:ln>
            <a:noFill/>
          </a:ln>
        </p:spPr>
        <p:style>
          <a:lnRef idx="0"/>
          <a:fillRef idx="0"/>
          <a:effectRef idx="0"/>
          <a:fontRef idx="minor"/>
        </p:style>
        <p:txBody>
          <a:bodyPr lIns="38160" rIns="38160" tIns="38160" bIns="38160" anchor="ctr">
            <a:noAutofit/>
          </a:bodyPr>
          <a:p>
            <a:pPr marL="749160" indent="-379440">
              <a:lnSpc>
                <a:spcPct val="100000"/>
              </a:lnSpc>
              <a:buClr>
                <a:srgbClr val="ffffff"/>
              </a:buClr>
              <a:buFont typeface="Cabin"/>
              <a:buChar char="•"/>
            </a:pPr>
            <a:r>
              <a:rPr b="0" lang="en-US" sz="3400" spc="-1" strike="noStrike">
                <a:solidFill>
                  <a:srgbClr val="ffffff"/>
                </a:solidFill>
                <a:latin typeface="Arial"/>
                <a:ea typeface="Arial"/>
              </a:rPr>
              <a:t>Interactive Python is good for experiments and programs of 3-4 lines long.</a:t>
            </a:r>
            <a:endParaRPr b="0" lang="en-US" sz="3400" spc="-1" strike="noStrike">
              <a:latin typeface="Arial"/>
            </a:endParaRPr>
          </a:p>
          <a:p>
            <a:pPr marL="749160" indent="-379440">
              <a:lnSpc>
                <a:spcPct val="100000"/>
              </a:lnSpc>
              <a:spcBef>
                <a:spcPts val="3501"/>
              </a:spcBef>
              <a:buClr>
                <a:srgbClr val="ffffff"/>
              </a:buClr>
              <a:buFont typeface="Cabin"/>
              <a:buChar char="•"/>
            </a:pPr>
            <a:r>
              <a:rPr b="0" lang="en-US" sz="3400" spc="-1" strike="noStrike">
                <a:solidFill>
                  <a:srgbClr val="ffffff"/>
                </a:solidFill>
                <a:latin typeface="Arial"/>
                <a:ea typeface="Arial"/>
              </a:rPr>
              <a:t>Most programs are much longer, so we type them into a file and tell Python to run the commands in the file.</a:t>
            </a:r>
            <a:endParaRPr b="0" lang="en-US" sz="3400" spc="-1" strike="noStrike">
              <a:latin typeface="Arial"/>
            </a:endParaRPr>
          </a:p>
          <a:p>
            <a:pPr marL="749160" indent="-379440">
              <a:lnSpc>
                <a:spcPct val="100000"/>
              </a:lnSpc>
              <a:spcBef>
                <a:spcPts val="3501"/>
              </a:spcBef>
              <a:buClr>
                <a:srgbClr val="ffffff"/>
              </a:buClr>
              <a:buFont typeface="Cabin"/>
              <a:buChar char="•"/>
            </a:pPr>
            <a:r>
              <a:rPr b="0" lang="en-US" sz="3400" spc="-1" strike="noStrike">
                <a:solidFill>
                  <a:srgbClr val="ffffff"/>
                </a:solidFill>
                <a:latin typeface="Arial"/>
                <a:ea typeface="Arial"/>
              </a:rPr>
              <a:t>In a sense, we are “giving Python a script”.</a:t>
            </a:r>
            <a:endParaRPr b="0" lang="en-US" sz="3400" spc="-1" strike="noStrike">
              <a:latin typeface="Arial"/>
            </a:endParaRPr>
          </a:p>
          <a:p>
            <a:pPr marL="749160" indent="-379440">
              <a:lnSpc>
                <a:spcPct val="100000"/>
              </a:lnSpc>
              <a:spcBef>
                <a:spcPts val="3501"/>
              </a:spcBef>
              <a:buClr>
                <a:srgbClr val="ffffff"/>
              </a:buClr>
              <a:buFont typeface="Cabin"/>
              <a:buChar char="•"/>
            </a:pPr>
            <a:r>
              <a:rPr b="0" lang="en-US" sz="3400" spc="-1" strike="noStrike">
                <a:solidFill>
                  <a:srgbClr val="ffffff"/>
                </a:solidFill>
                <a:latin typeface="Arial"/>
                <a:ea typeface="Arial"/>
              </a:rPr>
              <a:t>As a convention, we add “.py” as the suffix on the end of these files to indicate they contain Python.</a:t>
            </a:r>
            <a:endParaRPr b="0" lang="en-US" sz="3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400" spc="-1" strike="noStrike">
                <a:solidFill>
                  <a:srgbClr val="ffd966"/>
                </a:solidFill>
                <a:latin typeface="Arial"/>
                <a:ea typeface="Arial"/>
              </a:rPr>
              <a:t>Interactive versus Script</a:t>
            </a:r>
            <a:endParaRPr b="0" lang="en-US" sz="7400" spc="-1" strike="noStrike">
              <a:latin typeface="Arial"/>
            </a:endParaRPr>
          </a:p>
        </p:txBody>
      </p:sp>
      <p:sp>
        <p:nvSpPr>
          <p:cNvPr id="328" name="CustomShape 2"/>
          <p:cNvSpPr/>
          <p:nvPr/>
        </p:nvSpPr>
        <p:spPr>
          <a:xfrm>
            <a:off x="812880" y="2133720"/>
            <a:ext cx="14629680" cy="6033240"/>
          </a:xfrm>
          <a:prstGeom prst="rect">
            <a:avLst/>
          </a:prstGeom>
          <a:noFill/>
          <a:ln>
            <a:noFill/>
          </a:ln>
        </p:spPr>
        <p:style>
          <a:lnRef idx="0"/>
          <a:fillRef idx="0"/>
          <a:effectRef idx="0"/>
          <a:fontRef idx="minor"/>
        </p:style>
        <p:txBody>
          <a:bodyPr lIns="38160" rIns="38160" tIns="38160" bIns="38160" anchor="ctr">
            <a:noAutofit/>
          </a:bodyPr>
          <a:p>
            <a:pPr marL="749160" indent="-532800">
              <a:lnSpc>
                <a:spcPct val="100000"/>
              </a:lnSpc>
              <a:buClr>
                <a:srgbClr val="ffff00"/>
              </a:buClr>
              <a:buSzPct val="171000"/>
              <a:buFont typeface="Cabin"/>
              <a:buChar char="•"/>
            </a:pPr>
            <a:r>
              <a:rPr b="0" lang="en-US" sz="3400" spc="-1" strike="noStrike">
                <a:solidFill>
                  <a:srgbClr val="ffff00"/>
                </a:solidFill>
                <a:latin typeface="Arial"/>
                <a:ea typeface="Arial"/>
              </a:rPr>
              <a:t>Interactive</a:t>
            </a:r>
            <a:endParaRPr b="0" lang="en-US" sz="3400" spc="-1" strike="noStrike">
              <a:latin typeface="Arial"/>
            </a:endParaRPr>
          </a:p>
          <a:p>
            <a:pPr marL="507960">
              <a:lnSpc>
                <a:spcPct val="100000"/>
              </a:lnSpc>
              <a:spcBef>
                <a:spcPts val="3501"/>
              </a:spcBef>
            </a:pPr>
            <a:r>
              <a:rPr b="0" lang="en-US" sz="3400" spc="-1" strike="noStrike">
                <a:solidFill>
                  <a:srgbClr val="ffffff"/>
                </a:solidFill>
                <a:latin typeface="Arial"/>
                <a:ea typeface="Arial"/>
              </a:rPr>
              <a:t> </a:t>
            </a:r>
            <a:r>
              <a:rPr b="0" lang="en-US" sz="3400" spc="-1" strike="noStrike">
                <a:solidFill>
                  <a:srgbClr val="ffffff"/>
                </a:solidFill>
                <a:latin typeface="Arial"/>
                <a:ea typeface="Arial"/>
              </a:rPr>
              <a:t>-  You type directly to Python one line at a time and it responds</a:t>
            </a:r>
            <a:endParaRPr b="0" lang="en-US" sz="3400" spc="-1" strike="noStrike">
              <a:latin typeface="Arial"/>
            </a:endParaRPr>
          </a:p>
          <a:p>
            <a:pPr marL="749160" indent="-532800">
              <a:lnSpc>
                <a:spcPct val="100000"/>
              </a:lnSpc>
              <a:spcBef>
                <a:spcPts val="3501"/>
              </a:spcBef>
              <a:buClr>
                <a:srgbClr val="ffff00"/>
              </a:buClr>
              <a:buSzPct val="171000"/>
              <a:buFont typeface="Cabin"/>
              <a:buChar char="•"/>
            </a:pPr>
            <a:r>
              <a:rPr b="0" lang="en-US" sz="3400" spc="-1" strike="noStrike">
                <a:solidFill>
                  <a:srgbClr val="ffff00"/>
                </a:solidFill>
                <a:latin typeface="Arial"/>
                <a:ea typeface="Arial"/>
              </a:rPr>
              <a:t>Script</a:t>
            </a:r>
            <a:endParaRPr b="0" lang="en-US" sz="3400" spc="-1" strike="noStrike">
              <a:latin typeface="Arial"/>
            </a:endParaRPr>
          </a:p>
          <a:p>
            <a:pPr marL="507960">
              <a:lnSpc>
                <a:spcPct val="100000"/>
              </a:lnSpc>
              <a:spcBef>
                <a:spcPts val="3501"/>
              </a:spcBef>
            </a:pPr>
            <a:r>
              <a:rPr b="0" lang="en-US" sz="3400" spc="-1" strike="noStrike">
                <a:solidFill>
                  <a:srgbClr val="ffffff"/>
                </a:solidFill>
                <a:latin typeface="Arial"/>
                <a:ea typeface="Arial"/>
              </a:rPr>
              <a:t> </a:t>
            </a:r>
            <a:r>
              <a:rPr b="0" lang="en-US" sz="3400" spc="-1" strike="noStrike">
                <a:solidFill>
                  <a:srgbClr val="ffffff"/>
                </a:solidFill>
                <a:latin typeface="Arial"/>
                <a:ea typeface="Arial"/>
              </a:rPr>
              <a:t>-  You enter a sequence of statements (lines) into a file using a text  editor and tell Python to execute the statements in the file</a:t>
            </a:r>
            <a:endParaRPr b="0" lang="en-US" sz="3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Program Steps or Program Flow</a:t>
            </a:r>
            <a:endParaRPr b="0" lang="en-US" sz="7600" spc="-1" strike="noStrike">
              <a:latin typeface="Arial"/>
            </a:endParaRPr>
          </a:p>
        </p:txBody>
      </p:sp>
      <p:sp>
        <p:nvSpPr>
          <p:cNvPr id="330" name="CustomShape 2"/>
          <p:cNvSpPr/>
          <p:nvPr/>
        </p:nvSpPr>
        <p:spPr>
          <a:xfrm>
            <a:off x="812880" y="2133720"/>
            <a:ext cx="14629680" cy="6033240"/>
          </a:xfrm>
          <a:prstGeom prst="rect">
            <a:avLst/>
          </a:prstGeom>
          <a:noFill/>
          <a:ln>
            <a:noFill/>
          </a:ln>
        </p:spPr>
        <p:style>
          <a:lnRef idx="0"/>
          <a:fillRef idx="0"/>
          <a:effectRef idx="0"/>
          <a:fontRef idx="minor"/>
        </p:style>
        <p:txBody>
          <a:bodyPr lIns="38160" rIns="38160" tIns="38160" bIns="38160" anchor="ctr">
            <a:noAutofit/>
          </a:bodyPr>
          <a:p>
            <a:pPr marL="749160" indent="-532800">
              <a:lnSpc>
                <a:spcPct val="100000"/>
              </a:lnSpc>
              <a:buClr>
                <a:srgbClr val="ffffff"/>
              </a:buClr>
              <a:buSzPct val="171000"/>
              <a:buFont typeface="Cabin"/>
              <a:buChar char="•"/>
            </a:pPr>
            <a:r>
              <a:rPr b="0" lang="en-US" sz="3600" spc="-1" strike="noStrike">
                <a:solidFill>
                  <a:srgbClr val="ffffff"/>
                </a:solidFill>
                <a:latin typeface="Arial"/>
                <a:ea typeface="Arial"/>
              </a:rPr>
              <a:t>Like a recipe or installation instructions, a program is a </a:t>
            </a:r>
            <a:r>
              <a:rPr b="0" lang="en-US" sz="3600" spc="-1" strike="noStrike">
                <a:solidFill>
                  <a:srgbClr val="ffff00"/>
                </a:solidFill>
                <a:latin typeface="Arial"/>
                <a:ea typeface="Arial"/>
              </a:rPr>
              <a:t>sequence</a:t>
            </a:r>
            <a:r>
              <a:rPr b="0" lang="en-US" sz="3600" spc="-1" strike="noStrike">
                <a:solidFill>
                  <a:srgbClr val="ffffff"/>
                </a:solidFill>
                <a:latin typeface="Arial"/>
                <a:ea typeface="Arial"/>
              </a:rPr>
              <a:t> of steps to be done in order.</a:t>
            </a:r>
            <a:endParaRPr b="0" lang="en-US" sz="3600" spc="-1" strike="noStrike">
              <a:latin typeface="Arial"/>
            </a:endParaRPr>
          </a:p>
          <a:p>
            <a:pPr marL="749160" indent="-532800">
              <a:lnSpc>
                <a:spcPct val="100000"/>
              </a:lnSpc>
              <a:spcBef>
                <a:spcPts val="3501"/>
              </a:spcBef>
              <a:buClr>
                <a:srgbClr val="ffffff"/>
              </a:buClr>
              <a:buSzPct val="171000"/>
              <a:buFont typeface="Cabin"/>
              <a:buChar char="•"/>
            </a:pPr>
            <a:r>
              <a:rPr b="0" lang="en-US" sz="3600" spc="-1" strike="noStrike">
                <a:solidFill>
                  <a:srgbClr val="ffffff"/>
                </a:solidFill>
                <a:latin typeface="Arial"/>
                <a:ea typeface="Arial"/>
              </a:rPr>
              <a:t>Some steps are </a:t>
            </a:r>
            <a:r>
              <a:rPr b="0" lang="en-US" sz="3600" spc="-1" strike="noStrike">
                <a:solidFill>
                  <a:srgbClr val="ffff00"/>
                </a:solidFill>
                <a:latin typeface="Arial"/>
                <a:ea typeface="Arial"/>
              </a:rPr>
              <a:t>conditional</a:t>
            </a:r>
            <a:r>
              <a:rPr b="0" lang="en-US" sz="3600" spc="-1" strike="noStrike">
                <a:solidFill>
                  <a:srgbClr val="ffffff"/>
                </a:solidFill>
                <a:latin typeface="Arial"/>
                <a:ea typeface="Arial"/>
              </a:rPr>
              <a:t> - they may be skipped.</a:t>
            </a:r>
            <a:endParaRPr b="0" lang="en-US" sz="3600" spc="-1" strike="noStrike">
              <a:latin typeface="Arial"/>
            </a:endParaRPr>
          </a:p>
          <a:p>
            <a:pPr marL="749160" indent="-532800">
              <a:lnSpc>
                <a:spcPct val="100000"/>
              </a:lnSpc>
              <a:spcBef>
                <a:spcPts val="3501"/>
              </a:spcBef>
              <a:buClr>
                <a:srgbClr val="ffffff"/>
              </a:buClr>
              <a:buSzPct val="171000"/>
              <a:buFont typeface="Cabin"/>
              <a:buChar char="•"/>
            </a:pPr>
            <a:r>
              <a:rPr b="0" lang="en-US" sz="3600" spc="-1" strike="noStrike">
                <a:solidFill>
                  <a:srgbClr val="ffffff"/>
                </a:solidFill>
                <a:latin typeface="Arial"/>
                <a:ea typeface="Arial"/>
              </a:rPr>
              <a:t>Sometimes a step or group of steps is to be </a:t>
            </a:r>
            <a:r>
              <a:rPr b="0" lang="en-US" sz="3600" spc="-1" strike="noStrike">
                <a:solidFill>
                  <a:srgbClr val="ffff00"/>
                </a:solidFill>
                <a:latin typeface="Arial"/>
                <a:ea typeface="Arial"/>
              </a:rPr>
              <a:t>repeated</a:t>
            </a:r>
            <a:r>
              <a:rPr b="0" lang="en-US" sz="3600" spc="-1" strike="noStrike">
                <a:solidFill>
                  <a:srgbClr val="ffffff"/>
                </a:solidFill>
                <a:latin typeface="Arial"/>
                <a:ea typeface="Arial"/>
              </a:rPr>
              <a:t>.</a:t>
            </a:r>
            <a:endParaRPr b="0" lang="en-US" sz="3600" spc="-1" strike="noStrike">
              <a:latin typeface="Arial"/>
            </a:endParaRPr>
          </a:p>
          <a:p>
            <a:pPr marL="749160" indent="-532800">
              <a:lnSpc>
                <a:spcPct val="100000"/>
              </a:lnSpc>
              <a:spcBef>
                <a:spcPts val="3501"/>
              </a:spcBef>
              <a:buClr>
                <a:srgbClr val="ffffff"/>
              </a:buClr>
              <a:buSzPct val="171000"/>
              <a:buFont typeface="Cabin"/>
              <a:buChar char="•"/>
            </a:pPr>
            <a:r>
              <a:rPr b="0" lang="en-US" sz="3600" spc="-1" strike="noStrike">
                <a:solidFill>
                  <a:srgbClr val="ffffff"/>
                </a:solidFill>
                <a:latin typeface="Arial"/>
                <a:ea typeface="Arial"/>
              </a:rPr>
              <a:t>Sometimes we store a set of steps to be used over and over as needed several places throughout the program (Chapter 4).</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Sequential Steps</a:t>
            </a:r>
            <a:endParaRPr b="0" lang="en-US" sz="7600" spc="-1" strike="noStrike">
              <a:latin typeface="Arial"/>
            </a:endParaRPr>
          </a:p>
        </p:txBody>
      </p:sp>
      <p:sp>
        <p:nvSpPr>
          <p:cNvPr id="332" name="CustomShape 2"/>
          <p:cNvSpPr/>
          <p:nvPr/>
        </p:nvSpPr>
        <p:spPr>
          <a:xfrm>
            <a:off x="6582240" y="2826360"/>
            <a:ext cx="3243960" cy="32680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Arial"/>
              </a:rPr>
              <a:t>Program:</a:t>
            </a:r>
            <a:endParaRPr b="0" lang="en-US" sz="3600" spc="-1" strike="noStrike">
              <a:latin typeface="Arial"/>
            </a:endParaRPr>
          </a:p>
          <a:p>
            <a:pPr algn="ctr">
              <a:lnSpc>
                <a:spcPct val="100000"/>
              </a:lnSpc>
            </a:pPr>
            <a:endParaRPr b="0" lang="en-US" sz="3600" spc="-1" strike="noStrike">
              <a:latin typeface="Arial"/>
            </a:endParaRPr>
          </a:p>
          <a:p>
            <a:pPr>
              <a:lnSpc>
                <a:spcPct val="100000"/>
              </a:lnSpc>
            </a:pPr>
            <a:r>
              <a:rPr b="0" lang="en-US" sz="3600" spc="-1" strike="noStrike">
                <a:solidFill>
                  <a:srgbClr val="00ff00"/>
                </a:solidFill>
                <a:latin typeface="Courier New"/>
                <a:ea typeface="Courier New"/>
              </a:rPr>
              <a:t>x = 2</a:t>
            </a:r>
            <a:endParaRPr b="0" lang="en-US" sz="3600" spc="-1" strike="noStrike">
              <a:latin typeface="Arial"/>
            </a:endParaRPr>
          </a:p>
          <a:p>
            <a:pPr>
              <a:lnSpc>
                <a:spcPct val="100000"/>
              </a:lnSpc>
            </a:pPr>
            <a:r>
              <a:rPr b="0" lang="en-US" sz="3600" spc="-1" strike="noStrike">
                <a:solidFill>
                  <a:srgbClr val="ffff00"/>
                </a:solidFill>
                <a:latin typeface="Courier New"/>
                <a:ea typeface="Courier New"/>
              </a:rPr>
              <a:t>print(</a:t>
            </a:r>
            <a:r>
              <a:rPr b="0" lang="en-US" sz="3600" spc="-1" strike="noStrike">
                <a:solidFill>
                  <a:srgbClr val="00ff00"/>
                </a:solidFill>
                <a:latin typeface="Courier New"/>
                <a:ea typeface="Courier New"/>
              </a:rPr>
              <a:t>x</a:t>
            </a:r>
            <a:r>
              <a:rPr b="0" lang="en-US" sz="3600" spc="-1" strike="noStrike">
                <a:solidFill>
                  <a:srgbClr val="ffff00"/>
                </a:solidFill>
                <a:latin typeface="Courier New"/>
                <a:ea typeface="Courier New"/>
              </a:rPr>
              <a:t>)</a:t>
            </a:r>
            <a:endParaRPr b="0" lang="en-US" sz="3600" spc="-1" strike="noStrike">
              <a:latin typeface="Arial"/>
            </a:endParaRPr>
          </a:p>
          <a:p>
            <a:pPr>
              <a:lnSpc>
                <a:spcPct val="100000"/>
              </a:lnSpc>
            </a:pPr>
            <a:r>
              <a:rPr b="0" lang="en-US" sz="3600" spc="-1" strike="noStrike">
                <a:solidFill>
                  <a:srgbClr val="00ff00"/>
                </a:solidFill>
                <a:latin typeface="Courier New"/>
                <a:ea typeface="Courier New"/>
              </a:rPr>
              <a:t>x = x + 2</a:t>
            </a:r>
            <a:endParaRPr b="0" lang="en-US" sz="3600" spc="-1" strike="noStrike">
              <a:latin typeface="Arial"/>
            </a:endParaRPr>
          </a:p>
          <a:p>
            <a:pPr>
              <a:lnSpc>
                <a:spcPct val="100000"/>
              </a:lnSpc>
            </a:pPr>
            <a:r>
              <a:rPr b="0" lang="en-US" sz="3600" spc="-1" strike="noStrike">
                <a:solidFill>
                  <a:srgbClr val="ffff00"/>
                </a:solidFill>
                <a:latin typeface="Courier New"/>
                <a:ea typeface="Courier New"/>
              </a:rPr>
              <a:t>print(</a:t>
            </a:r>
            <a:r>
              <a:rPr b="0" lang="en-US" sz="3600" spc="-1" strike="noStrike">
                <a:solidFill>
                  <a:srgbClr val="00ff00"/>
                </a:solidFill>
                <a:latin typeface="Courier New"/>
                <a:ea typeface="Courier New"/>
              </a:rPr>
              <a:t>x</a:t>
            </a:r>
            <a:r>
              <a:rPr b="0" lang="en-US" sz="3600" spc="-1" strike="noStrike">
                <a:solidFill>
                  <a:srgbClr val="ffff00"/>
                </a:solidFill>
                <a:latin typeface="Courier New"/>
                <a:ea typeface="Courier New"/>
              </a:rPr>
              <a:t>)</a:t>
            </a:r>
            <a:endParaRPr b="0" lang="en-US" sz="3600" spc="-1" strike="noStrike">
              <a:latin typeface="Arial"/>
            </a:endParaRPr>
          </a:p>
        </p:txBody>
      </p:sp>
      <p:sp>
        <p:nvSpPr>
          <p:cNvPr id="333" name="CustomShape 3"/>
          <p:cNvSpPr/>
          <p:nvPr/>
        </p:nvSpPr>
        <p:spPr>
          <a:xfrm>
            <a:off x="11812680" y="3325320"/>
            <a:ext cx="1733400" cy="2131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Arial"/>
              </a:rPr>
              <a:t>Output:</a:t>
            </a:r>
            <a:endParaRPr b="0" lang="en-US" sz="3600" spc="-1" strike="noStrike">
              <a:latin typeface="Arial"/>
            </a:endParaRPr>
          </a:p>
          <a:p>
            <a:pPr algn="ctr">
              <a:lnSpc>
                <a:spcPct val="100000"/>
              </a:lnSpc>
            </a:pPr>
            <a:endParaRPr b="0" lang="en-US" sz="3600" spc="-1" strike="noStrike">
              <a:latin typeface="Arial"/>
            </a:endParaRPr>
          </a:p>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2</a:t>
            </a:r>
            <a:endParaRPr b="0" lang="en-US" sz="3600" spc="-1" strike="noStrike">
              <a:latin typeface="Arial"/>
            </a:endParaRPr>
          </a:p>
          <a:p>
            <a:pPr>
              <a:lnSpc>
                <a:spcPct val="100000"/>
              </a:lnSpc>
            </a:pPr>
            <a:r>
              <a:rPr b="0" lang="en-US" sz="3600" spc="-1" strike="noStrike">
                <a:solidFill>
                  <a:srgbClr val="ffff00"/>
                </a:solidFill>
                <a:latin typeface="Arial"/>
                <a:ea typeface="Arial"/>
              </a:rPr>
              <a:t>  </a:t>
            </a:r>
            <a:r>
              <a:rPr b="0" lang="en-US" sz="3600" spc="-1" strike="noStrike">
                <a:solidFill>
                  <a:srgbClr val="ffff00"/>
                </a:solidFill>
                <a:latin typeface="Arial"/>
                <a:ea typeface="Arial"/>
              </a:rPr>
              <a:t>4</a:t>
            </a:r>
            <a:endParaRPr b="0" lang="en-US" sz="3600" spc="-1" strike="noStrike">
              <a:latin typeface="Arial"/>
            </a:endParaRPr>
          </a:p>
        </p:txBody>
      </p:sp>
      <p:sp>
        <p:nvSpPr>
          <p:cNvPr id="334" name="CustomShape 4"/>
          <p:cNvSpPr/>
          <p:nvPr/>
        </p:nvSpPr>
        <p:spPr>
          <a:xfrm>
            <a:off x="1587600" y="2742840"/>
            <a:ext cx="2742480" cy="59616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500" spc="-1" strike="noStrike">
                <a:solidFill>
                  <a:srgbClr val="ffffff"/>
                </a:solidFill>
                <a:latin typeface="Arial"/>
                <a:ea typeface="Arial"/>
              </a:rPr>
              <a:t>x = 2</a:t>
            </a:r>
            <a:endParaRPr b="0" lang="en-US" sz="3500" spc="-1" strike="noStrike">
              <a:latin typeface="Arial"/>
            </a:endParaRPr>
          </a:p>
        </p:txBody>
      </p:sp>
      <p:sp>
        <p:nvSpPr>
          <p:cNvPr id="335" name="CustomShape 5"/>
          <p:cNvSpPr/>
          <p:nvPr/>
        </p:nvSpPr>
        <p:spPr>
          <a:xfrm>
            <a:off x="1587600" y="3847680"/>
            <a:ext cx="2742480" cy="59616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500" spc="-1" strike="noStrike">
                <a:solidFill>
                  <a:srgbClr val="ffffff"/>
                </a:solidFill>
                <a:latin typeface="Arial"/>
                <a:ea typeface="Arial"/>
              </a:rPr>
              <a:t>print(x)</a:t>
            </a:r>
            <a:endParaRPr b="0" lang="en-US" sz="3500" spc="-1" strike="noStrike">
              <a:latin typeface="Arial"/>
            </a:endParaRPr>
          </a:p>
        </p:txBody>
      </p:sp>
      <p:sp>
        <p:nvSpPr>
          <p:cNvPr id="336" name="CustomShape 6"/>
          <p:cNvSpPr/>
          <p:nvPr/>
        </p:nvSpPr>
        <p:spPr>
          <a:xfrm rot="10800000">
            <a:off x="2940480" y="334044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37" name="CustomShape 7"/>
          <p:cNvSpPr/>
          <p:nvPr/>
        </p:nvSpPr>
        <p:spPr>
          <a:xfrm>
            <a:off x="1587600" y="4928760"/>
            <a:ext cx="2742480" cy="59616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500" spc="-1" strike="noStrike">
                <a:solidFill>
                  <a:srgbClr val="ffffff"/>
                </a:solidFill>
                <a:latin typeface="Arial"/>
                <a:ea typeface="Arial"/>
              </a:rPr>
              <a:t>x = x + 2</a:t>
            </a:r>
            <a:endParaRPr b="0" lang="en-US" sz="3500" spc="-1" strike="noStrike">
              <a:latin typeface="Arial"/>
            </a:endParaRPr>
          </a:p>
        </p:txBody>
      </p:sp>
      <p:sp>
        <p:nvSpPr>
          <p:cNvPr id="338" name="CustomShape 8"/>
          <p:cNvSpPr/>
          <p:nvPr/>
        </p:nvSpPr>
        <p:spPr>
          <a:xfrm rot="10800000">
            <a:off x="2940480" y="443772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39" name="CustomShape 9"/>
          <p:cNvSpPr/>
          <p:nvPr/>
        </p:nvSpPr>
        <p:spPr>
          <a:xfrm>
            <a:off x="1587600" y="6031800"/>
            <a:ext cx="2742480" cy="59616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500" spc="-1" strike="noStrike">
                <a:solidFill>
                  <a:srgbClr val="ffffff"/>
                </a:solidFill>
                <a:latin typeface="Arial"/>
                <a:ea typeface="Arial"/>
              </a:rPr>
              <a:t>print(x)</a:t>
            </a:r>
            <a:endParaRPr b="0" lang="en-US" sz="3500" spc="-1" strike="noStrike">
              <a:latin typeface="Arial"/>
            </a:endParaRPr>
          </a:p>
        </p:txBody>
      </p:sp>
      <p:sp>
        <p:nvSpPr>
          <p:cNvPr id="340" name="CustomShape 10"/>
          <p:cNvSpPr/>
          <p:nvPr/>
        </p:nvSpPr>
        <p:spPr>
          <a:xfrm rot="10800000">
            <a:off x="2940480" y="552636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41" name="CustomShape 11"/>
          <p:cNvSpPr/>
          <p:nvPr/>
        </p:nvSpPr>
        <p:spPr>
          <a:xfrm flipH="1">
            <a:off x="8773560" y="4669200"/>
            <a:ext cx="2761920" cy="71280"/>
          </a:xfrm>
          <a:custGeom>
            <a:avLst/>
            <a:gdLst/>
            <a:ahLst/>
            <a:rect l="l" t="t" r="r" b="b"/>
            <a:pathLst>
              <a:path w="21600" h="21600">
                <a:moveTo>
                  <a:pt x="0" y="0"/>
                </a:moveTo>
                <a:lnTo>
                  <a:pt x="21600" y="21600"/>
                </a:lnTo>
              </a:path>
            </a:pathLst>
          </a:custGeom>
          <a:noFill/>
          <a:ln w="50760">
            <a:solidFill>
              <a:srgbClr val="ffffff"/>
            </a:solidFill>
            <a:miter/>
            <a:headEnd len="med" type="stealth" w="med"/>
          </a:ln>
        </p:spPr>
        <p:style>
          <a:lnRef idx="0"/>
          <a:fillRef idx="0"/>
          <a:effectRef idx="0"/>
          <a:fontRef idx="minor"/>
        </p:style>
      </p:sp>
      <p:sp>
        <p:nvSpPr>
          <p:cNvPr id="342" name="CustomShape 12"/>
          <p:cNvSpPr/>
          <p:nvPr/>
        </p:nvSpPr>
        <p:spPr>
          <a:xfrm flipH="1">
            <a:off x="8773560" y="5279040"/>
            <a:ext cx="2782440" cy="613080"/>
          </a:xfrm>
          <a:custGeom>
            <a:avLst/>
            <a:gdLst/>
            <a:ahLst/>
            <a:rect l="l" t="t" r="r" b="b"/>
            <a:pathLst>
              <a:path w="21600" h="21600">
                <a:moveTo>
                  <a:pt x="0" y="0"/>
                </a:moveTo>
                <a:lnTo>
                  <a:pt x="21600" y="21600"/>
                </a:lnTo>
              </a:path>
            </a:pathLst>
          </a:custGeom>
          <a:noFill/>
          <a:ln w="50760">
            <a:solidFill>
              <a:srgbClr val="ffffff"/>
            </a:solidFill>
            <a:miter/>
            <a:headEnd len="med" type="stealth" w="med"/>
          </a:ln>
        </p:spPr>
        <p:style>
          <a:lnRef idx="0"/>
          <a:fillRef idx="0"/>
          <a:effectRef idx="0"/>
          <a:fontRef idx="minor"/>
        </p:style>
      </p:sp>
      <p:sp>
        <p:nvSpPr>
          <p:cNvPr id="343" name="CustomShape 13"/>
          <p:cNvSpPr/>
          <p:nvPr/>
        </p:nvSpPr>
        <p:spPr>
          <a:xfrm>
            <a:off x="2054160" y="7227360"/>
            <a:ext cx="12400560" cy="10659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ffffff"/>
                </a:solidFill>
                <a:latin typeface="Arial"/>
                <a:ea typeface="Arial"/>
              </a:rPr>
              <a:t>When a program is running, it flows from one step to the next.  As programmers, we set up “paths” for the program to follow.</a:t>
            </a:r>
            <a:endParaRPr b="0" lang="en-US" sz="33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5854680" y="768240"/>
            <a:ext cx="95878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Conditional Steps</a:t>
            </a:r>
            <a:endParaRPr b="0" lang="en-US" sz="7600" spc="-1" strike="noStrike">
              <a:latin typeface="Arial"/>
            </a:endParaRPr>
          </a:p>
        </p:txBody>
      </p:sp>
      <p:sp>
        <p:nvSpPr>
          <p:cNvPr id="345" name="CustomShape 2"/>
          <p:cNvSpPr/>
          <p:nvPr/>
        </p:nvSpPr>
        <p:spPr>
          <a:xfrm>
            <a:off x="13683960" y="3562200"/>
            <a:ext cx="1580400" cy="21837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Arial"/>
              </a:rPr>
              <a:t>Output:</a:t>
            </a:r>
            <a:endParaRPr b="0" lang="en-US" sz="3600" spc="-1" strike="noStrike">
              <a:latin typeface="Arial"/>
            </a:endParaRPr>
          </a:p>
          <a:p>
            <a:pPr algn="ctr">
              <a:lnSpc>
                <a:spcPct val="100000"/>
              </a:lnSpc>
            </a:pPr>
            <a:endParaRPr b="0" lang="en-US" sz="3600" spc="-1" strike="noStrike">
              <a:latin typeface="Arial"/>
            </a:endParaRPr>
          </a:p>
          <a:p>
            <a:pPr>
              <a:lnSpc>
                <a:spcPct val="100000"/>
              </a:lnSpc>
            </a:pPr>
            <a:r>
              <a:rPr b="0" lang="en-US" sz="3600" spc="-1" strike="noStrike">
                <a:solidFill>
                  <a:srgbClr val="ffff00"/>
                </a:solidFill>
                <a:latin typeface="Arial"/>
                <a:ea typeface="Arial"/>
              </a:rPr>
              <a:t>Smaller</a:t>
            </a:r>
            <a:endParaRPr b="0" lang="en-US" sz="3600" spc="-1" strike="noStrike">
              <a:latin typeface="Arial"/>
            </a:endParaRPr>
          </a:p>
          <a:p>
            <a:pPr>
              <a:lnSpc>
                <a:spcPct val="100000"/>
              </a:lnSpc>
            </a:pPr>
            <a:r>
              <a:rPr b="0" lang="en-US" sz="3600" spc="-1" strike="noStrike">
                <a:solidFill>
                  <a:srgbClr val="ffff00"/>
                </a:solidFill>
                <a:latin typeface="Arial"/>
                <a:ea typeface="Arial"/>
              </a:rPr>
              <a:t>Finis </a:t>
            </a:r>
            <a:endParaRPr b="0" lang="en-US" sz="3600" spc="-1" strike="noStrike">
              <a:latin typeface="Arial"/>
            </a:endParaRPr>
          </a:p>
        </p:txBody>
      </p:sp>
      <p:sp>
        <p:nvSpPr>
          <p:cNvPr id="346" name="CustomShape 3"/>
          <p:cNvSpPr/>
          <p:nvPr/>
        </p:nvSpPr>
        <p:spPr>
          <a:xfrm>
            <a:off x="7799400" y="2873520"/>
            <a:ext cx="4534560" cy="4984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Arial"/>
              </a:rPr>
              <a:t>Program:</a:t>
            </a:r>
            <a:endParaRPr b="0" lang="en-US" sz="3600" spc="-1" strike="noStrike">
              <a:latin typeface="Arial"/>
            </a:endParaRPr>
          </a:p>
          <a:p>
            <a:pPr algn="ctr">
              <a:lnSpc>
                <a:spcPct val="100000"/>
              </a:lnSpc>
            </a:pPr>
            <a:endParaRPr b="0" lang="en-US" sz="3600" spc="-1" strike="noStrike">
              <a:latin typeface="Arial"/>
            </a:endParaRPr>
          </a:p>
          <a:p>
            <a:pPr>
              <a:lnSpc>
                <a:spcPct val="100000"/>
              </a:lnSpc>
            </a:pPr>
            <a:r>
              <a:rPr b="0" lang="en-US" sz="2800" spc="-1" strike="noStrike">
                <a:solidFill>
                  <a:srgbClr val="00ff00"/>
                </a:solidFill>
                <a:latin typeface="Courier New"/>
                <a:ea typeface="Courier New"/>
              </a:rPr>
              <a:t>x = 5</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if</a:t>
            </a:r>
            <a:r>
              <a:rPr b="0" lang="en-US" sz="2800" spc="-1" strike="noStrike">
                <a:solidFill>
                  <a:srgbClr val="ff7f00"/>
                </a:solidFill>
                <a:latin typeface="Courier New"/>
                <a:ea typeface="Courier New"/>
              </a:rPr>
              <a:t> </a:t>
            </a:r>
            <a:r>
              <a:rPr b="0" lang="en-US" sz="2800" spc="-1" strike="noStrike">
                <a:solidFill>
                  <a:srgbClr val="00ff00"/>
                </a:solidFill>
                <a:latin typeface="Courier New"/>
                <a:ea typeface="Courier New"/>
              </a:rPr>
              <a:t>x &lt; 10:</a:t>
            </a:r>
            <a:endParaRPr b="0" lang="en-US" sz="2800" spc="-1" strike="noStrike">
              <a:latin typeface="Arial"/>
            </a:endParaRPr>
          </a:p>
          <a:p>
            <a:pPr>
              <a:lnSpc>
                <a:spcPct val="100000"/>
              </a:lnSpc>
            </a:pPr>
            <a:r>
              <a:rPr b="0" lang="en-US" sz="2800" spc="-1" strike="noStrike">
                <a:solidFill>
                  <a:srgbClr val="ff7f00"/>
                </a:solidFill>
                <a:latin typeface="Courier New"/>
                <a:ea typeface="Courier New"/>
              </a:rPr>
              <a:t>    </a:t>
            </a:r>
            <a:r>
              <a:rPr b="0" lang="en-US" sz="2800" spc="-1" strike="noStrike">
                <a:solidFill>
                  <a:srgbClr val="ffff00"/>
                </a:solidFill>
                <a:latin typeface="Courier New"/>
                <a:ea typeface="Courier New"/>
              </a:rPr>
              <a:t>print(</a:t>
            </a:r>
            <a:r>
              <a:rPr b="0" lang="en-US" sz="2800" spc="-1" strike="noStrike">
                <a:solidFill>
                  <a:srgbClr val="00ff00"/>
                </a:solidFill>
                <a:latin typeface="Courier New"/>
                <a:ea typeface="Courier New"/>
              </a:rPr>
              <a:t>'Smaller'</a:t>
            </a:r>
            <a:r>
              <a:rPr b="0" lang="en-US" sz="2800" spc="-1" strike="noStrike">
                <a:solidFill>
                  <a:srgbClr val="ffff00"/>
                </a:solidFill>
                <a:latin typeface="Courier New"/>
                <a:ea typeface="Courier New"/>
              </a:rPr>
              <a:t>)</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if</a:t>
            </a:r>
            <a:r>
              <a:rPr b="0" lang="en-US" sz="2800" spc="-1" strike="noStrike">
                <a:solidFill>
                  <a:srgbClr val="ff7f00"/>
                </a:solidFill>
                <a:latin typeface="Courier New"/>
                <a:ea typeface="Courier New"/>
              </a:rPr>
              <a:t> </a:t>
            </a:r>
            <a:r>
              <a:rPr b="0" lang="en-US" sz="2800" spc="-1" strike="noStrike">
                <a:solidFill>
                  <a:srgbClr val="00ff00"/>
                </a:solidFill>
                <a:latin typeface="Courier New"/>
                <a:ea typeface="Courier New"/>
              </a:rPr>
              <a:t>x &gt; 20:</a:t>
            </a:r>
            <a:endParaRPr b="0" lang="en-US" sz="2800" spc="-1" strike="noStrike">
              <a:latin typeface="Arial"/>
            </a:endParaRPr>
          </a:p>
          <a:p>
            <a:pPr>
              <a:lnSpc>
                <a:spcPct val="100000"/>
              </a:lnSpc>
            </a:pPr>
            <a:r>
              <a:rPr b="0" lang="en-US" sz="2800" spc="-1" strike="noStrike">
                <a:solidFill>
                  <a:srgbClr val="ff7f00"/>
                </a:solidFill>
                <a:latin typeface="Courier New"/>
                <a:ea typeface="Courier New"/>
              </a:rPr>
              <a:t>    </a:t>
            </a:r>
            <a:r>
              <a:rPr b="0" lang="en-US" sz="2800" spc="-1" strike="noStrike">
                <a:solidFill>
                  <a:srgbClr val="ffff00"/>
                </a:solidFill>
                <a:latin typeface="Courier New"/>
                <a:ea typeface="Courier New"/>
              </a:rPr>
              <a:t>print(</a:t>
            </a:r>
            <a:r>
              <a:rPr b="0" lang="en-US" sz="2800" spc="-1" strike="noStrike">
                <a:solidFill>
                  <a:srgbClr val="00ff00"/>
                </a:solidFill>
                <a:latin typeface="Courier New"/>
                <a:ea typeface="Courier New"/>
              </a:rPr>
              <a:t>'Bigger'</a:t>
            </a:r>
            <a:r>
              <a:rPr b="0" lang="en-US" sz="2800" spc="-1" strike="noStrike">
                <a:solidFill>
                  <a:srgbClr val="ffff00"/>
                </a:solidFill>
                <a:latin typeface="Courier New"/>
                <a:ea typeface="Courier New"/>
              </a:rPr>
              <a:t>)</a:t>
            </a:r>
            <a:endParaRPr b="0" lang="en-US" sz="2800" spc="-1" strike="noStrike">
              <a:latin typeface="Arial"/>
            </a:endParaRPr>
          </a:p>
          <a:p>
            <a:pPr algn="ctr">
              <a:lnSpc>
                <a:spcPct val="100000"/>
              </a:lnSpc>
            </a:pP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print(</a:t>
            </a:r>
            <a:r>
              <a:rPr b="0" lang="en-US" sz="2800" spc="-1" strike="noStrike">
                <a:solidFill>
                  <a:srgbClr val="00ff00"/>
                </a:solidFill>
                <a:latin typeface="Courier New"/>
                <a:ea typeface="Courier New"/>
              </a:rPr>
              <a:t>'Finis'</a:t>
            </a:r>
            <a:r>
              <a:rPr b="0" lang="en-US" sz="2800" spc="-1" strike="noStrike">
                <a:solidFill>
                  <a:srgbClr val="ffff00"/>
                </a:solidFill>
                <a:latin typeface="Courier New"/>
                <a:ea typeface="Courier New"/>
              </a:rPr>
              <a:t>)</a:t>
            </a:r>
            <a:endParaRPr b="0" lang="en-US" sz="2800" spc="-1" strike="noStrike">
              <a:latin typeface="Arial"/>
            </a:endParaRPr>
          </a:p>
        </p:txBody>
      </p:sp>
      <p:sp>
        <p:nvSpPr>
          <p:cNvPr id="347" name="CustomShape 4"/>
          <p:cNvSpPr/>
          <p:nvPr/>
        </p:nvSpPr>
        <p:spPr>
          <a:xfrm>
            <a:off x="1244520" y="977760"/>
            <a:ext cx="2742480" cy="59616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x = 5</a:t>
            </a:r>
            <a:endParaRPr b="0" lang="en-US" sz="3000" spc="-1" strike="noStrike">
              <a:latin typeface="Arial"/>
            </a:endParaRPr>
          </a:p>
        </p:txBody>
      </p:sp>
      <p:sp>
        <p:nvSpPr>
          <p:cNvPr id="348" name="CustomShape 5"/>
          <p:cNvSpPr/>
          <p:nvPr/>
        </p:nvSpPr>
        <p:spPr>
          <a:xfrm rot="10800000">
            <a:off x="2597760" y="157716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49" name="CustomShape 6"/>
          <p:cNvSpPr/>
          <p:nvPr/>
        </p:nvSpPr>
        <p:spPr>
          <a:xfrm flipH="1">
            <a:off x="12333960" y="4948200"/>
            <a:ext cx="1205640" cy="416880"/>
          </a:xfrm>
          <a:custGeom>
            <a:avLst/>
            <a:gdLst/>
            <a:ahLst/>
            <a:rect l="l" t="t" r="r" b="b"/>
            <a:pathLst>
              <a:path w="21600" h="21600">
                <a:moveTo>
                  <a:pt x="0" y="0"/>
                </a:moveTo>
                <a:lnTo>
                  <a:pt x="21600" y="21600"/>
                </a:lnTo>
              </a:path>
            </a:pathLst>
          </a:custGeom>
          <a:noFill/>
          <a:ln w="50760">
            <a:solidFill>
              <a:srgbClr val="ffffff"/>
            </a:solidFill>
            <a:miter/>
            <a:headEnd len="med" type="stealth" w="med"/>
          </a:ln>
        </p:spPr>
        <p:style>
          <a:lnRef idx="0"/>
          <a:fillRef idx="0"/>
          <a:effectRef idx="0"/>
          <a:fontRef idx="minor"/>
        </p:style>
      </p:sp>
      <p:sp>
        <p:nvSpPr>
          <p:cNvPr id="350" name="CustomShape 7"/>
          <p:cNvSpPr/>
          <p:nvPr/>
        </p:nvSpPr>
        <p:spPr>
          <a:xfrm>
            <a:off x="1181160" y="2120760"/>
            <a:ext cx="2869560" cy="1269360"/>
          </a:xfrm>
          <a:prstGeom prst="diamond">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x &lt; 10 ?</a:t>
            </a:r>
            <a:endParaRPr b="0" lang="en-US" sz="3000" spc="-1" strike="noStrike">
              <a:latin typeface="Arial"/>
            </a:endParaRPr>
          </a:p>
        </p:txBody>
      </p:sp>
      <p:sp>
        <p:nvSpPr>
          <p:cNvPr id="351" name="CustomShape 8"/>
          <p:cNvSpPr/>
          <p:nvPr/>
        </p:nvSpPr>
        <p:spPr>
          <a:xfrm rot="10800000">
            <a:off x="2597760" y="3339360"/>
            <a:ext cx="18360" cy="160884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52" name="CustomShape 9"/>
          <p:cNvSpPr/>
          <p:nvPr/>
        </p:nvSpPr>
        <p:spPr>
          <a:xfrm>
            <a:off x="3327480" y="3352680"/>
            <a:ext cx="2920320" cy="74844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print('Smaller')</a:t>
            </a:r>
            <a:endParaRPr b="0" lang="en-US" sz="3000" spc="-1" strike="noStrike">
              <a:latin typeface="Arial"/>
            </a:endParaRPr>
          </a:p>
        </p:txBody>
      </p:sp>
      <p:sp>
        <p:nvSpPr>
          <p:cNvPr id="353" name="CustomShape 10"/>
          <p:cNvSpPr/>
          <p:nvPr/>
        </p:nvSpPr>
        <p:spPr>
          <a:xfrm rot="10800000">
            <a:off x="4039200" y="2749680"/>
            <a:ext cx="777240" cy="1512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54" name="CustomShape 11"/>
          <p:cNvSpPr/>
          <p:nvPr/>
        </p:nvSpPr>
        <p:spPr>
          <a:xfrm flipH="1" rot="10800000">
            <a:off x="4783320" y="275040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55" name="CustomShape 12"/>
          <p:cNvSpPr/>
          <p:nvPr/>
        </p:nvSpPr>
        <p:spPr>
          <a:xfrm flipH="1">
            <a:off x="4782240" y="4087800"/>
            <a:ext cx="15120" cy="3135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56" name="CustomShape 13"/>
          <p:cNvSpPr/>
          <p:nvPr/>
        </p:nvSpPr>
        <p:spPr>
          <a:xfrm>
            <a:off x="2649600" y="4419720"/>
            <a:ext cx="2148840" cy="36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57" name="CustomShape 14"/>
          <p:cNvSpPr/>
          <p:nvPr/>
        </p:nvSpPr>
        <p:spPr>
          <a:xfrm>
            <a:off x="1181160" y="4863960"/>
            <a:ext cx="2869560" cy="1269360"/>
          </a:xfrm>
          <a:prstGeom prst="diamond">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x &gt; 20 ?</a:t>
            </a:r>
            <a:endParaRPr b="0" lang="en-US" sz="3000" spc="-1" strike="noStrike">
              <a:latin typeface="Arial"/>
            </a:endParaRPr>
          </a:p>
        </p:txBody>
      </p:sp>
      <p:sp>
        <p:nvSpPr>
          <p:cNvPr id="358" name="CustomShape 15"/>
          <p:cNvSpPr/>
          <p:nvPr/>
        </p:nvSpPr>
        <p:spPr>
          <a:xfrm rot="10800000">
            <a:off x="2597760" y="6098400"/>
            <a:ext cx="18360" cy="160884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59" name="CustomShape 16"/>
          <p:cNvSpPr/>
          <p:nvPr/>
        </p:nvSpPr>
        <p:spPr>
          <a:xfrm>
            <a:off x="3327480" y="6095880"/>
            <a:ext cx="2920320" cy="74844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print('Bigger')</a:t>
            </a:r>
            <a:endParaRPr b="0" lang="en-US" sz="3000" spc="-1" strike="noStrike">
              <a:latin typeface="Arial"/>
            </a:endParaRPr>
          </a:p>
        </p:txBody>
      </p:sp>
      <p:sp>
        <p:nvSpPr>
          <p:cNvPr id="360" name="CustomShape 17"/>
          <p:cNvSpPr/>
          <p:nvPr/>
        </p:nvSpPr>
        <p:spPr>
          <a:xfrm rot="10800000">
            <a:off x="4039200" y="5493600"/>
            <a:ext cx="777240" cy="1512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61" name="CustomShape 18"/>
          <p:cNvSpPr/>
          <p:nvPr/>
        </p:nvSpPr>
        <p:spPr>
          <a:xfrm flipH="1" rot="10800000">
            <a:off x="4783320" y="549360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62" name="CustomShape 19"/>
          <p:cNvSpPr/>
          <p:nvPr/>
        </p:nvSpPr>
        <p:spPr>
          <a:xfrm flipH="1">
            <a:off x="4782240" y="6831000"/>
            <a:ext cx="15120" cy="3135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63" name="CustomShape 20"/>
          <p:cNvSpPr/>
          <p:nvPr/>
        </p:nvSpPr>
        <p:spPr>
          <a:xfrm>
            <a:off x="2649600" y="7162920"/>
            <a:ext cx="2148840" cy="36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64" name="CustomShape 21"/>
          <p:cNvSpPr/>
          <p:nvPr/>
        </p:nvSpPr>
        <p:spPr>
          <a:xfrm flipH="1">
            <a:off x="11430720" y="5508720"/>
            <a:ext cx="2108520" cy="1653480"/>
          </a:xfrm>
          <a:custGeom>
            <a:avLst/>
            <a:gdLst/>
            <a:ahLst/>
            <a:rect l="l" t="t" r="r" b="b"/>
            <a:pathLst>
              <a:path w="21600" h="21600">
                <a:moveTo>
                  <a:pt x="0" y="0"/>
                </a:moveTo>
                <a:lnTo>
                  <a:pt x="21600" y="21600"/>
                </a:lnTo>
              </a:path>
            </a:pathLst>
          </a:custGeom>
          <a:noFill/>
          <a:ln w="50760">
            <a:solidFill>
              <a:srgbClr val="ffffff"/>
            </a:solidFill>
            <a:miter/>
            <a:headEnd len="med" type="stealth" w="med"/>
          </a:ln>
        </p:spPr>
        <p:style>
          <a:lnRef idx="0"/>
          <a:fillRef idx="0"/>
          <a:effectRef idx="0"/>
          <a:fontRef idx="minor"/>
        </p:style>
      </p:sp>
      <p:sp>
        <p:nvSpPr>
          <p:cNvPr id="365" name="CustomShape 22"/>
          <p:cNvSpPr/>
          <p:nvPr/>
        </p:nvSpPr>
        <p:spPr>
          <a:xfrm>
            <a:off x="1244520" y="7658280"/>
            <a:ext cx="2742480" cy="59616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print('Finis')</a:t>
            </a:r>
            <a:endParaRPr b="0" lang="en-US" sz="3000" spc="-1" strike="noStrike">
              <a:latin typeface="Arial"/>
            </a:endParaRPr>
          </a:p>
        </p:txBody>
      </p:sp>
      <p:sp>
        <p:nvSpPr>
          <p:cNvPr id="366" name="CustomShape 23"/>
          <p:cNvSpPr/>
          <p:nvPr/>
        </p:nvSpPr>
        <p:spPr>
          <a:xfrm>
            <a:off x="4414680" y="2108160"/>
            <a:ext cx="724680" cy="621720"/>
          </a:xfrm>
          <a:prstGeom prst="rect">
            <a:avLst/>
          </a:prstGeom>
          <a:noFill/>
          <a:ln w="936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Yes</a:t>
            </a:r>
            <a:endParaRPr b="0" lang="en-US" sz="3000" spc="-1" strike="noStrike">
              <a:latin typeface="Arial"/>
            </a:endParaRPr>
          </a:p>
        </p:txBody>
      </p:sp>
      <p:sp>
        <p:nvSpPr>
          <p:cNvPr id="367" name="CustomShape 24"/>
          <p:cNvSpPr/>
          <p:nvPr/>
        </p:nvSpPr>
        <p:spPr>
          <a:xfrm>
            <a:off x="5747760" y="2784960"/>
            <a:ext cx="3656880" cy="456480"/>
          </a:xfrm>
          <a:prstGeom prst="rect">
            <a:avLst/>
          </a:prstGeom>
          <a:noFill/>
          <a:ln>
            <a:noFill/>
          </a:ln>
        </p:spPr>
        <p:style>
          <a:lnRef idx="0"/>
          <a:fillRef idx="0"/>
          <a:effectRef idx="0"/>
          <a:fontRef idx="minor"/>
        </p:style>
      </p:sp>
      <p:sp>
        <p:nvSpPr>
          <p:cNvPr id="368" name="CustomShape 25"/>
          <p:cNvSpPr/>
          <p:nvPr/>
        </p:nvSpPr>
        <p:spPr>
          <a:xfrm>
            <a:off x="1652400" y="3609360"/>
            <a:ext cx="724680" cy="621360"/>
          </a:xfrm>
          <a:prstGeom prst="rect">
            <a:avLst/>
          </a:prstGeom>
          <a:noFill/>
          <a:ln w="936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No</a:t>
            </a:r>
            <a:endParaRPr b="0" lang="en-US" sz="3000" spc="-1" strike="noStrike">
              <a:latin typeface="Arial"/>
            </a:endParaRPr>
          </a:p>
        </p:txBody>
      </p:sp>
      <p:sp>
        <p:nvSpPr>
          <p:cNvPr id="369" name="CustomShape 26"/>
          <p:cNvSpPr/>
          <p:nvPr/>
        </p:nvSpPr>
        <p:spPr>
          <a:xfrm>
            <a:off x="1663560" y="6285960"/>
            <a:ext cx="724680" cy="621360"/>
          </a:xfrm>
          <a:prstGeom prst="rect">
            <a:avLst/>
          </a:prstGeom>
          <a:noFill/>
          <a:ln w="936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No</a:t>
            </a:r>
            <a:endParaRPr b="0" lang="en-US" sz="3000" spc="-1" strike="noStrike">
              <a:latin typeface="Arial"/>
            </a:endParaRPr>
          </a:p>
        </p:txBody>
      </p:sp>
      <p:sp>
        <p:nvSpPr>
          <p:cNvPr id="370" name="CustomShape 27"/>
          <p:cNvSpPr/>
          <p:nvPr/>
        </p:nvSpPr>
        <p:spPr>
          <a:xfrm>
            <a:off x="4414680" y="4802760"/>
            <a:ext cx="724680" cy="621720"/>
          </a:xfrm>
          <a:prstGeom prst="rect">
            <a:avLst/>
          </a:prstGeom>
          <a:noFill/>
          <a:ln w="936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ffffff"/>
                </a:solidFill>
                <a:latin typeface="Arial"/>
                <a:ea typeface="Arial"/>
              </a:rPr>
              <a:t>Yes</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Users vs. Programmers</a:t>
            </a:r>
            <a:endParaRPr b="0" lang="en-US" sz="7600" spc="-1" strike="noStrike">
              <a:latin typeface="Arial"/>
            </a:endParaRPr>
          </a:p>
        </p:txBody>
      </p:sp>
      <p:sp>
        <p:nvSpPr>
          <p:cNvPr id="198" name="CustomShape 2"/>
          <p:cNvSpPr/>
          <p:nvPr/>
        </p:nvSpPr>
        <p:spPr>
          <a:xfrm>
            <a:off x="812880" y="2133720"/>
            <a:ext cx="14629680" cy="6033240"/>
          </a:xfrm>
          <a:prstGeom prst="rect">
            <a:avLst/>
          </a:prstGeom>
          <a:noFill/>
          <a:ln>
            <a:noFill/>
          </a:ln>
        </p:spPr>
        <p:style>
          <a:lnRef idx="0"/>
          <a:fillRef idx="0"/>
          <a:effectRef idx="0"/>
          <a:fontRef idx="minor"/>
        </p:style>
        <p:txBody>
          <a:bodyPr lIns="38160" rIns="38160" tIns="38160" bIns="38160" anchor="ctr">
            <a:noAutofit/>
          </a:bodyPr>
          <a:p>
            <a:pPr marL="749160" indent="-344880">
              <a:lnSpc>
                <a:spcPct val="100000"/>
              </a:lnSpc>
              <a:buClr>
                <a:srgbClr val="ffffff"/>
              </a:buClr>
              <a:buFont typeface="Cabin"/>
              <a:buChar char="•"/>
            </a:pPr>
            <a:r>
              <a:rPr b="0" lang="en-US" sz="3200" spc="-1" strike="noStrike">
                <a:solidFill>
                  <a:srgbClr val="ffffff"/>
                </a:solidFill>
                <a:latin typeface="Arial"/>
                <a:ea typeface="Arial"/>
              </a:rPr>
              <a:t>Users see computers as a set of tools - word processor, spreadsheet, map, to-do list, etc.</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ff"/>
                </a:solidFill>
                <a:latin typeface="Arial"/>
                <a:ea typeface="Arial"/>
              </a:rPr>
              <a:t>Programmers learn the computer “ways” and the computer language</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ff"/>
                </a:solidFill>
                <a:latin typeface="Arial"/>
                <a:ea typeface="Arial"/>
              </a:rPr>
              <a:t>Programmers have some tools that allow them to build new tools</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ff"/>
                </a:solidFill>
                <a:latin typeface="Arial"/>
                <a:ea typeface="Arial"/>
              </a:rPr>
              <a:t>Programmers sometimes write tools for lots of users and sometimes programmers write little “helpers” for themselves to automate a task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5889600" y="768240"/>
            <a:ext cx="955296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Repeated Steps</a:t>
            </a:r>
            <a:endParaRPr b="0" lang="en-US" sz="7600" spc="-1" strike="noStrike">
              <a:latin typeface="Arial"/>
            </a:endParaRPr>
          </a:p>
        </p:txBody>
      </p:sp>
      <p:sp>
        <p:nvSpPr>
          <p:cNvPr id="372" name="CustomShape 2"/>
          <p:cNvSpPr/>
          <p:nvPr/>
        </p:nvSpPr>
        <p:spPr>
          <a:xfrm>
            <a:off x="13337280" y="2406240"/>
            <a:ext cx="1992960" cy="4266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Arial"/>
              </a:rPr>
              <a:t>Output:</a:t>
            </a:r>
            <a:endParaRPr b="0" lang="en-US" sz="3600" spc="-1" strike="noStrike">
              <a:latin typeface="Arial"/>
            </a:endParaRPr>
          </a:p>
          <a:p>
            <a:pPr algn="ctr">
              <a:lnSpc>
                <a:spcPct val="100000"/>
              </a:lnSpc>
            </a:pPr>
            <a:endParaRPr b="0" lang="en-US" sz="3600" spc="-1" strike="noStrike">
              <a:latin typeface="Arial"/>
            </a:endParaRPr>
          </a:p>
          <a:p>
            <a:pPr>
              <a:lnSpc>
                <a:spcPct val="100000"/>
              </a:lnSpc>
            </a:pPr>
            <a:r>
              <a:rPr b="0" lang="en-US" sz="3600" spc="-1" strike="noStrike">
                <a:solidFill>
                  <a:srgbClr val="ffff00"/>
                </a:solidFill>
                <a:latin typeface="Arial"/>
                <a:ea typeface="Arial"/>
              </a:rPr>
              <a:t>5</a:t>
            </a:r>
            <a:endParaRPr b="0" lang="en-US" sz="3600" spc="-1" strike="noStrike">
              <a:latin typeface="Arial"/>
            </a:endParaRPr>
          </a:p>
          <a:p>
            <a:pPr>
              <a:lnSpc>
                <a:spcPct val="100000"/>
              </a:lnSpc>
            </a:pPr>
            <a:r>
              <a:rPr b="0" lang="en-US" sz="3600" spc="-1" strike="noStrike">
                <a:solidFill>
                  <a:srgbClr val="ffff00"/>
                </a:solidFill>
                <a:latin typeface="Arial"/>
                <a:ea typeface="Arial"/>
              </a:rPr>
              <a:t>4</a:t>
            </a:r>
            <a:endParaRPr b="0" lang="en-US" sz="3600" spc="-1" strike="noStrike">
              <a:latin typeface="Arial"/>
            </a:endParaRPr>
          </a:p>
          <a:p>
            <a:pPr>
              <a:lnSpc>
                <a:spcPct val="100000"/>
              </a:lnSpc>
            </a:pPr>
            <a:r>
              <a:rPr b="0" lang="en-US" sz="3600" spc="-1" strike="noStrike">
                <a:solidFill>
                  <a:srgbClr val="ffff00"/>
                </a:solidFill>
                <a:latin typeface="Arial"/>
                <a:ea typeface="Arial"/>
              </a:rPr>
              <a:t>3</a:t>
            </a:r>
            <a:endParaRPr b="0" lang="en-US" sz="3600" spc="-1" strike="noStrike">
              <a:latin typeface="Arial"/>
            </a:endParaRPr>
          </a:p>
          <a:p>
            <a:pPr>
              <a:lnSpc>
                <a:spcPct val="100000"/>
              </a:lnSpc>
            </a:pPr>
            <a:r>
              <a:rPr b="0" lang="en-US" sz="3600" spc="-1" strike="noStrike">
                <a:solidFill>
                  <a:srgbClr val="ffff00"/>
                </a:solidFill>
                <a:latin typeface="Arial"/>
                <a:ea typeface="Arial"/>
              </a:rPr>
              <a:t>2</a:t>
            </a:r>
            <a:endParaRPr b="0" lang="en-US" sz="3600" spc="-1" strike="noStrike">
              <a:latin typeface="Arial"/>
            </a:endParaRPr>
          </a:p>
          <a:p>
            <a:pPr>
              <a:lnSpc>
                <a:spcPct val="100000"/>
              </a:lnSpc>
            </a:pPr>
            <a:r>
              <a:rPr b="0" lang="en-US" sz="3600" spc="-1" strike="noStrike">
                <a:solidFill>
                  <a:srgbClr val="ffff00"/>
                </a:solidFill>
                <a:latin typeface="Arial"/>
                <a:ea typeface="Arial"/>
              </a:rPr>
              <a:t>1</a:t>
            </a:r>
            <a:endParaRPr b="0" lang="en-US" sz="3600" spc="-1" strike="noStrike">
              <a:latin typeface="Arial"/>
            </a:endParaRPr>
          </a:p>
          <a:p>
            <a:pPr>
              <a:lnSpc>
                <a:spcPct val="100000"/>
              </a:lnSpc>
            </a:pPr>
            <a:r>
              <a:rPr b="0" lang="en-US" sz="3600" spc="-1" strike="noStrike">
                <a:solidFill>
                  <a:srgbClr val="ffff00"/>
                </a:solidFill>
                <a:latin typeface="Arial"/>
                <a:ea typeface="Arial"/>
              </a:rPr>
              <a:t>Blastoff!</a:t>
            </a:r>
            <a:endParaRPr b="0" lang="en-US" sz="3600" spc="-1" strike="noStrike">
              <a:latin typeface="Arial"/>
            </a:endParaRPr>
          </a:p>
        </p:txBody>
      </p:sp>
      <p:sp>
        <p:nvSpPr>
          <p:cNvPr id="373" name="CustomShape 3"/>
          <p:cNvSpPr/>
          <p:nvPr/>
        </p:nvSpPr>
        <p:spPr>
          <a:xfrm>
            <a:off x="7491960" y="2611800"/>
            <a:ext cx="3894480" cy="38757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Arial"/>
              </a:rPr>
              <a:t>Program:</a:t>
            </a:r>
            <a:endParaRPr b="0" lang="en-US" sz="3600" spc="-1" strike="noStrike">
              <a:latin typeface="Arial"/>
            </a:endParaRPr>
          </a:p>
          <a:p>
            <a:pPr algn="ctr">
              <a:lnSpc>
                <a:spcPct val="100000"/>
              </a:lnSpc>
            </a:pPr>
            <a:endParaRPr b="0" lang="en-US" sz="3600" spc="-1" strike="noStrike">
              <a:latin typeface="Arial"/>
            </a:endParaRPr>
          </a:p>
          <a:p>
            <a:pPr>
              <a:lnSpc>
                <a:spcPct val="100000"/>
              </a:lnSpc>
            </a:pPr>
            <a:r>
              <a:rPr b="0" lang="en-US" sz="2800" spc="-1" strike="noStrike">
                <a:solidFill>
                  <a:srgbClr val="00ff00"/>
                </a:solidFill>
                <a:latin typeface="Courier New"/>
                <a:ea typeface="Courier New"/>
              </a:rPr>
              <a:t>n = 5</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while</a:t>
            </a:r>
            <a:r>
              <a:rPr b="0" lang="en-US" sz="2800" spc="-1" strike="noStrike">
                <a:solidFill>
                  <a:srgbClr val="00ff00"/>
                </a:solidFill>
                <a:latin typeface="Courier New"/>
                <a:ea typeface="Courier New"/>
              </a:rPr>
              <a:t> n &gt; 0</a:t>
            </a:r>
            <a:r>
              <a:rPr b="0" lang="en-US" sz="2800" spc="-1" strike="noStrike">
                <a:solidFill>
                  <a:srgbClr val="ffff00"/>
                </a:solidFill>
                <a:latin typeface="Courier New"/>
                <a:ea typeface="Courier New"/>
              </a:rPr>
              <a:t> :</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    </a:t>
            </a:r>
            <a:r>
              <a:rPr b="0" lang="en-US" sz="2800" spc="-1" strike="noStrike">
                <a:solidFill>
                  <a:srgbClr val="ffff00"/>
                </a:solidFill>
                <a:latin typeface="Courier New"/>
                <a:ea typeface="Courier New"/>
              </a:rPr>
              <a:t>print(</a:t>
            </a:r>
            <a:r>
              <a:rPr b="0" lang="en-US" sz="2800" spc="-1" strike="noStrike">
                <a:solidFill>
                  <a:srgbClr val="00ff00"/>
                </a:solidFill>
                <a:latin typeface="Courier New"/>
                <a:ea typeface="Courier New"/>
              </a:rPr>
              <a:t>n</a:t>
            </a:r>
            <a:r>
              <a:rPr b="0" lang="en-US" sz="2800" spc="-1" strike="noStrike">
                <a:solidFill>
                  <a:srgbClr val="ffff00"/>
                </a:solidFill>
                <a:latin typeface="Courier New"/>
                <a:ea typeface="Courier New"/>
              </a:rPr>
              <a:t>)</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    </a:t>
            </a:r>
            <a:r>
              <a:rPr b="0" lang="en-US" sz="2800" spc="-1" strike="noStrike">
                <a:solidFill>
                  <a:srgbClr val="00ff00"/>
                </a:solidFill>
                <a:latin typeface="Courier New"/>
                <a:ea typeface="Courier New"/>
              </a:rPr>
              <a:t>n = n – 1</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print(</a:t>
            </a:r>
            <a:r>
              <a:rPr b="0" lang="en-US" sz="2800" spc="-1" strike="noStrike">
                <a:solidFill>
                  <a:srgbClr val="00ff00"/>
                </a:solidFill>
                <a:latin typeface="Courier New"/>
                <a:ea typeface="Courier New"/>
              </a:rPr>
              <a:t>'Blastoff!'</a:t>
            </a:r>
            <a:r>
              <a:rPr b="1" lang="en-US" sz="2800" spc="-1" strike="noStrike">
                <a:solidFill>
                  <a:srgbClr val="ffff00"/>
                </a:solidFill>
                <a:latin typeface="Courier New"/>
                <a:ea typeface="Courier New"/>
              </a:rPr>
              <a:t>)</a:t>
            </a:r>
            <a:endParaRPr b="0" lang="en-US" sz="2800" spc="-1" strike="noStrike">
              <a:latin typeface="Arial"/>
            </a:endParaRPr>
          </a:p>
        </p:txBody>
      </p:sp>
      <p:sp>
        <p:nvSpPr>
          <p:cNvPr id="374" name="CustomShape 4"/>
          <p:cNvSpPr/>
          <p:nvPr/>
        </p:nvSpPr>
        <p:spPr>
          <a:xfrm rot="10800000">
            <a:off x="2838960" y="1982520"/>
            <a:ext cx="13680" cy="56592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75" name="CustomShape 5"/>
          <p:cNvSpPr/>
          <p:nvPr/>
        </p:nvSpPr>
        <p:spPr>
          <a:xfrm flipH="1">
            <a:off x="10128960" y="3846240"/>
            <a:ext cx="2720160" cy="1231200"/>
          </a:xfrm>
          <a:custGeom>
            <a:avLst/>
            <a:gdLst/>
            <a:ahLst/>
            <a:rect l="l" t="t" r="r" b="b"/>
            <a:pathLst>
              <a:path w="21600" h="21600">
                <a:moveTo>
                  <a:pt x="0" y="0"/>
                </a:moveTo>
                <a:lnTo>
                  <a:pt x="21600" y="21600"/>
                </a:lnTo>
              </a:path>
            </a:pathLst>
          </a:custGeom>
          <a:noFill/>
          <a:ln w="50760">
            <a:solidFill>
              <a:srgbClr val="ffffff"/>
            </a:solidFill>
            <a:miter/>
            <a:headEnd len="med" type="stealth" w="med"/>
          </a:ln>
        </p:spPr>
        <p:style>
          <a:lnRef idx="0"/>
          <a:fillRef idx="0"/>
          <a:effectRef idx="0"/>
          <a:fontRef idx="minor"/>
        </p:style>
      </p:sp>
      <p:sp>
        <p:nvSpPr>
          <p:cNvPr id="376" name="CustomShape 6"/>
          <p:cNvSpPr/>
          <p:nvPr/>
        </p:nvSpPr>
        <p:spPr>
          <a:xfrm>
            <a:off x="1422360" y="2527560"/>
            <a:ext cx="2869560" cy="1269000"/>
          </a:xfrm>
          <a:prstGeom prst="diamond">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ff"/>
                </a:solidFill>
                <a:latin typeface="Arial"/>
                <a:ea typeface="Arial"/>
              </a:rPr>
              <a:t>n &gt; 0 ?</a:t>
            </a:r>
            <a:endParaRPr b="0" lang="en-US" sz="3600" spc="-1" strike="noStrike">
              <a:latin typeface="Arial"/>
            </a:endParaRPr>
          </a:p>
        </p:txBody>
      </p:sp>
      <p:sp>
        <p:nvSpPr>
          <p:cNvPr id="377" name="CustomShape 7"/>
          <p:cNvSpPr/>
          <p:nvPr/>
        </p:nvSpPr>
        <p:spPr>
          <a:xfrm flipH="1" rot="10800000">
            <a:off x="2836440" y="3798360"/>
            <a:ext cx="19800" cy="231696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378" name="CustomShape 8"/>
          <p:cNvSpPr/>
          <p:nvPr/>
        </p:nvSpPr>
        <p:spPr>
          <a:xfrm rot="10800000">
            <a:off x="4280400" y="3156840"/>
            <a:ext cx="777240" cy="1512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79" name="CustomShape 9"/>
          <p:cNvSpPr/>
          <p:nvPr/>
        </p:nvSpPr>
        <p:spPr>
          <a:xfrm flipH="1" rot="10800000">
            <a:off x="5024520" y="315720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80" name="CustomShape 10"/>
          <p:cNvSpPr/>
          <p:nvPr/>
        </p:nvSpPr>
        <p:spPr>
          <a:xfrm flipH="1">
            <a:off x="5023800" y="5778720"/>
            <a:ext cx="3960" cy="2991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81" name="CustomShape 11"/>
          <p:cNvSpPr/>
          <p:nvPr/>
        </p:nvSpPr>
        <p:spPr>
          <a:xfrm>
            <a:off x="2852640" y="6081840"/>
            <a:ext cx="2187000" cy="1368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82" name="CustomShape 12"/>
          <p:cNvSpPr/>
          <p:nvPr/>
        </p:nvSpPr>
        <p:spPr>
          <a:xfrm flipH="1">
            <a:off x="1065960" y="3171960"/>
            <a:ext cx="396000" cy="2520"/>
          </a:xfrm>
          <a:custGeom>
            <a:avLst/>
            <a:gdLst/>
            <a:ahLst/>
            <a:rect l="l" t="t" r="r" b="b"/>
            <a:pathLst>
              <a:path w="21600" h="21600">
                <a:moveTo>
                  <a:pt x="0" y="0"/>
                </a:moveTo>
                <a:lnTo>
                  <a:pt x="21600" y="21600"/>
                </a:lnTo>
              </a:path>
            </a:pathLst>
          </a:custGeom>
          <a:noFill/>
          <a:ln w="76320">
            <a:solidFill>
              <a:srgbClr val="00ffff"/>
            </a:solidFill>
            <a:miter/>
            <a:tailEnd len="med" type="stealth" w="med"/>
          </a:ln>
        </p:spPr>
        <p:style>
          <a:lnRef idx="0"/>
          <a:fillRef idx="0"/>
          <a:effectRef idx="0"/>
          <a:fontRef idx="minor"/>
        </p:style>
      </p:sp>
      <p:sp>
        <p:nvSpPr>
          <p:cNvPr id="383" name="CustomShape 13"/>
          <p:cNvSpPr/>
          <p:nvPr/>
        </p:nvSpPr>
        <p:spPr>
          <a:xfrm flipH="1" rot="10800000">
            <a:off x="2839320" y="6560640"/>
            <a:ext cx="15120" cy="6436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84" name="CustomShape 14"/>
          <p:cNvSpPr/>
          <p:nvPr/>
        </p:nvSpPr>
        <p:spPr>
          <a:xfrm flipV="1">
            <a:off x="1100160" y="3155400"/>
            <a:ext cx="360" cy="347796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
        <p:nvSpPr>
          <p:cNvPr id="385" name="CustomShape 15"/>
          <p:cNvSpPr/>
          <p:nvPr/>
        </p:nvSpPr>
        <p:spPr>
          <a:xfrm>
            <a:off x="1084320" y="6577200"/>
            <a:ext cx="1751760" cy="360"/>
          </a:xfrm>
          <a:custGeom>
            <a:avLst/>
            <a:gdLst/>
            <a:ahLst/>
            <a:rect l="l" t="t" r="r" b="b"/>
            <a:pathLst>
              <a:path w="21600" h="21600">
                <a:moveTo>
                  <a:pt x="0" y="0"/>
                </a:moveTo>
                <a:lnTo>
                  <a:pt x="21600" y="21600"/>
                </a:lnTo>
              </a:path>
            </a:pathLst>
          </a:custGeom>
          <a:noFill/>
          <a:ln w="76320">
            <a:solidFill>
              <a:srgbClr val="00ffff"/>
            </a:solidFill>
            <a:miter/>
          </a:ln>
        </p:spPr>
        <p:style>
          <a:lnRef idx="0"/>
          <a:fillRef idx="0"/>
          <a:effectRef idx="0"/>
          <a:fontRef idx="minor"/>
        </p:style>
      </p:sp>
      <p:sp>
        <p:nvSpPr>
          <p:cNvPr id="386" name="CustomShape 16"/>
          <p:cNvSpPr/>
          <p:nvPr/>
        </p:nvSpPr>
        <p:spPr>
          <a:xfrm flipH="1" flipV="1">
            <a:off x="11386440" y="6114600"/>
            <a:ext cx="1691640" cy="335160"/>
          </a:xfrm>
          <a:custGeom>
            <a:avLst/>
            <a:gdLst/>
            <a:ahLst/>
            <a:rect l="l" t="t" r="r" b="b"/>
            <a:pathLst>
              <a:path w="21600" h="21600">
                <a:moveTo>
                  <a:pt x="0" y="0"/>
                </a:moveTo>
                <a:lnTo>
                  <a:pt x="21600" y="21600"/>
                </a:lnTo>
              </a:path>
            </a:pathLst>
          </a:custGeom>
          <a:noFill/>
          <a:ln w="50760">
            <a:solidFill>
              <a:srgbClr val="ffffff"/>
            </a:solidFill>
            <a:miter/>
            <a:headEnd len="med" type="stealth" w="med"/>
          </a:ln>
        </p:spPr>
        <p:style>
          <a:lnRef idx="0"/>
          <a:fillRef idx="0"/>
          <a:effectRef idx="0"/>
          <a:fontRef idx="minor"/>
        </p:style>
      </p:sp>
      <p:sp>
        <p:nvSpPr>
          <p:cNvPr id="387" name="CustomShape 17"/>
          <p:cNvSpPr/>
          <p:nvPr/>
        </p:nvSpPr>
        <p:spPr>
          <a:xfrm>
            <a:off x="5158080" y="6997680"/>
            <a:ext cx="10584720" cy="11923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Arial"/>
              </a:rPr>
              <a:t>Loops (repeated steps) have </a:t>
            </a:r>
            <a:r>
              <a:rPr b="0" lang="en-US" sz="3200" spc="-1" strike="noStrike">
                <a:solidFill>
                  <a:srgbClr val="00ff00"/>
                </a:solidFill>
                <a:latin typeface="Arial"/>
                <a:ea typeface="Arial"/>
              </a:rPr>
              <a:t>iteration variables</a:t>
            </a:r>
            <a:r>
              <a:rPr b="0" lang="en-US" sz="3200" spc="-1" strike="noStrike">
                <a:solidFill>
                  <a:srgbClr val="ff0000"/>
                </a:solidFill>
                <a:latin typeface="Arial"/>
                <a:ea typeface="Arial"/>
              </a:rPr>
              <a:t> </a:t>
            </a:r>
            <a:r>
              <a:rPr b="0" lang="en-US" sz="3200" spc="-1" strike="noStrike">
                <a:solidFill>
                  <a:srgbClr val="ffffff"/>
                </a:solidFill>
                <a:latin typeface="Arial"/>
                <a:ea typeface="Arial"/>
              </a:rPr>
              <a:t>that change each time through a loop.</a:t>
            </a:r>
            <a:endParaRPr b="0" lang="en-US" sz="3200" spc="-1" strike="noStrike">
              <a:latin typeface="Arial"/>
            </a:endParaRPr>
          </a:p>
        </p:txBody>
      </p:sp>
      <p:sp>
        <p:nvSpPr>
          <p:cNvPr id="388" name="CustomShape 18"/>
          <p:cNvSpPr/>
          <p:nvPr/>
        </p:nvSpPr>
        <p:spPr>
          <a:xfrm>
            <a:off x="542880" y="2413440"/>
            <a:ext cx="723240" cy="621720"/>
          </a:xfrm>
          <a:prstGeom prst="rect">
            <a:avLst/>
          </a:prstGeom>
          <a:noFill/>
          <a:ln w="936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ff"/>
                </a:solidFill>
                <a:latin typeface="Arial"/>
                <a:ea typeface="Arial"/>
              </a:rPr>
              <a:t>No</a:t>
            </a:r>
            <a:endParaRPr b="0" lang="en-US" sz="3600" spc="-1" strike="noStrike">
              <a:latin typeface="Arial"/>
            </a:endParaRPr>
          </a:p>
        </p:txBody>
      </p:sp>
      <p:sp>
        <p:nvSpPr>
          <p:cNvPr id="389" name="CustomShape 19"/>
          <p:cNvSpPr/>
          <p:nvPr/>
        </p:nvSpPr>
        <p:spPr>
          <a:xfrm>
            <a:off x="1338120" y="7175880"/>
            <a:ext cx="3050640" cy="74880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500" spc="-1" strike="noStrike">
                <a:solidFill>
                  <a:srgbClr val="ffffff"/>
                </a:solidFill>
                <a:latin typeface="Arial"/>
                <a:ea typeface="Arial"/>
              </a:rPr>
              <a:t>print('Blastoff')</a:t>
            </a:r>
            <a:endParaRPr b="0" lang="en-US" sz="3500" spc="-1" strike="noStrike">
              <a:latin typeface="Arial"/>
            </a:endParaRPr>
          </a:p>
        </p:txBody>
      </p:sp>
      <p:sp>
        <p:nvSpPr>
          <p:cNvPr id="390" name="CustomShape 20"/>
          <p:cNvSpPr/>
          <p:nvPr/>
        </p:nvSpPr>
        <p:spPr>
          <a:xfrm>
            <a:off x="4659480" y="2413440"/>
            <a:ext cx="996840" cy="621720"/>
          </a:xfrm>
          <a:prstGeom prst="rect">
            <a:avLst/>
          </a:prstGeom>
          <a:noFill/>
          <a:ln w="936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ff"/>
                </a:solidFill>
                <a:latin typeface="Arial"/>
                <a:ea typeface="Arial"/>
              </a:rPr>
              <a:t>Yes</a:t>
            </a:r>
            <a:endParaRPr b="0" lang="en-US" sz="3600" spc="-1" strike="noStrike">
              <a:latin typeface="Arial"/>
            </a:endParaRPr>
          </a:p>
        </p:txBody>
      </p:sp>
      <p:sp>
        <p:nvSpPr>
          <p:cNvPr id="391" name="CustomShape 21"/>
          <p:cNvSpPr/>
          <p:nvPr/>
        </p:nvSpPr>
        <p:spPr>
          <a:xfrm>
            <a:off x="1397160" y="1232280"/>
            <a:ext cx="2920320" cy="74880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500" spc="-1" strike="noStrike">
                <a:solidFill>
                  <a:srgbClr val="ffffff"/>
                </a:solidFill>
                <a:latin typeface="Arial"/>
                <a:ea typeface="Arial"/>
              </a:rPr>
              <a:t>n = 5</a:t>
            </a:r>
            <a:endParaRPr b="0" lang="en-US" sz="3500" spc="-1" strike="noStrike">
              <a:latin typeface="Arial"/>
            </a:endParaRPr>
          </a:p>
        </p:txBody>
      </p:sp>
      <p:sp>
        <p:nvSpPr>
          <p:cNvPr id="392" name="CustomShape 22"/>
          <p:cNvSpPr/>
          <p:nvPr/>
        </p:nvSpPr>
        <p:spPr>
          <a:xfrm>
            <a:off x="3581280" y="3810240"/>
            <a:ext cx="2920320" cy="74880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500" spc="-1" strike="noStrike">
                <a:solidFill>
                  <a:srgbClr val="ffffff"/>
                </a:solidFill>
                <a:latin typeface="Arial"/>
                <a:ea typeface="Arial"/>
              </a:rPr>
              <a:t>print(n)</a:t>
            </a:r>
            <a:endParaRPr b="0" lang="en-US" sz="3500" spc="-1" strike="noStrike">
              <a:latin typeface="Arial"/>
            </a:endParaRPr>
          </a:p>
        </p:txBody>
      </p:sp>
      <p:sp>
        <p:nvSpPr>
          <p:cNvPr id="393" name="CustomShape 23"/>
          <p:cNvSpPr/>
          <p:nvPr/>
        </p:nvSpPr>
        <p:spPr>
          <a:xfrm flipH="1" flipV="1">
            <a:off x="10128960" y="5205960"/>
            <a:ext cx="2797920" cy="635760"/>
          </a:xfrm>
          <a:custGeom>
            <a:avLst/>
            <a:gdLst/>
            <a:ahLst/>
            <a:rect l="l" t="t" r="r" b="b"/>
            <a:pathLst>
              <a:path w="21600" h="21600">
                <a:moveTo>
                  <a:pt x="0" y="0"/>
                </a:moveTo>
                <a:lnTo>
                  <a:pt x="21600" y="21600"/>
                </a:lnTo>
              </a:path>
            </a:pathLst>
          </a:custGeom>
          <a:noFill/>
          <a:ln w="50760">
            <a:solidFill>
              <a:srgbClr val="ffffff"/>
            </a:solidFill>
            <a:miter/>
            <a:headEnd len="med" type="stealth" w="med"/>
          </a:ln>
        </p:spPr>
        <p:style>
          <a:lnRef idx="0"/>
          <a:fillRef idx="0"/>
          <a:effectRef idx="0"/>
          <a:fontRef idx="minor"/>
        </p:style>
      </p:sp>
      <p:sp>
        <p:nvSpPr>
          <p:cNvPr id="394" name="CustomShape 24"/>
          <p:cNvSpPr/>
          <p:nvPr/>
        </p:nvSpPr>
        <p:spPr>
          <a:xfrm>
            <a:off x="3568680" y="5029560"/>
            <a:ext cx="2920320" cy="748800"/>
          </a:xfrm>
          <a:prstGeom prst="rect">
            <a:avLst/>
          </a:prstGeom>
          <a:noFill/>
          <a:ln w="76320">
            <a:solidFill>
              <a:srgbClr val="00ffff"/>
            </a:solidFill>
            <a:round/>
          </a:ln>
        </p:spPr>
        <p:style>
          <a:lnRef idx="0"/>
          <a:fillRef idx="0"/>
          <a:effectRef idx="0"/>
          <a:fontRef idx="minor"/>
        </p:style>
        <p:txBody>
          <a:bodyPr lIns="0" rIns="0" tIns="0" bIns="0" anchor="ctr">
            <a:noAutofit/>
          </a:bodyPr>
          <a:p>
            <a:pPr algn="ctr">
              <a:lnSpc>
                <a:spcPct val="100000"/>
              </a:lnSpc>
            </a:pPr>
            <a:r>
              <a:rPr b="0" lang="en-US" sz="3500" spc="-1" strike="noStrike">
                <a:solidFill>
                  <a:srgbClr val="ffffff"/>
                </a:solidFill>
                <a:latin typeface="Arial"/>
                <a:ea typeface="Arial"/>
              </a:rPr>
              <a:t> </a:t>
            </a:r>
            <a:r>
              <a:rPr b="0" lang="en-US" sz="3500" spc="-1" strike="noStrike">
                <a:solidFill>
                  <a:srgbClr val="ffffff"/>
                </a:solidFill>
                <a:latin typeface="Arial"/>
                <a:ea typeface="Arial"/>
              </a:rPr>
              <a:t>n = n -1</a:t>
            </a:r>
            <a:endParaRPr b="0" lang="en-US" sz="3500" spc="-1" strike="noStrike">
              <a:latin typeface="Arial"/>
            </a:endParaRPr>
          </a:p>
        </p:txBody>
      </p:sp>
      <p:sp>
        <p:nvSpPr>
          <p:cNvPr id="395" name="CustomShape 25"/>
          <p:cNvSpPr/>
          <p:nvPr/>
        </p:nvSpPr>
        <p:spPr>
          <a:xfrm flipV="1">
            <a:off x="5029200" y="4559040"/>
            <a:ext cx="11880" cy="469080"/>
          </a:xfrm>
          <a:custGeom>
            <a:avLst/>
            <a:gdLst/>
            <a:ahLst/>
            <a:rect l="l" t="t" r="r" b="b"/>
            <a:pathLst>
              <a:path w="21600" h="21600">
                <a:moveTo>
                  <a:pt x="0" y="0"/>
                </a:moveTo>
                <a:lnTo>
                  <a:pt x="21600" y="21600"/>
                </a:lnTo>
              </a:path>
            </a:pathLst>
          </a:custGeom>
          <a:noFill/>
          <a:ln w="76320">
            <a:solidFill>
              <a:srgbClr val="00ffff"/>
            </a:solidFill>
            <a:miter/>
            <a:headEnd len="med" type="stealth"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998280" y="778320"/>
            <a:ext cx="10034640" cy="7548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ffff00"/>
                </a:solidFill>
                <a:latin typeface="Courier New"/>
                <a:ea typeface="Courier New"/>
              </a:rPr>
              <a:t>name = </a:t>
            </a:r>
            <a:r>
              <a:rPr b="0" lang="en-US" sz="2800" spc="-1" strike="noStrike">
                <a:solidFill>
                  <a:srgbClr val="ffffff"/>
                </a:solidFill>
                <a:latin typeface="Courier New"/>
                <a:ea typeface="Courier New"/>
              </a:rPr>
              <a:t>input</a:t>
            </a:r>
            <a:r>
              <a:rPr b="0" lang="en-US" sz="2800" spc="-1" strike="noStrike">
                <a:solidFill>
                  <a:srgbClr val="ffff00"/>
                </a:solidFill>
                <a:latin typeface="Courier New"/>
                <a:ea typeface="Courier New"/>
              </a:rPr>
              <a:t>('Enter file:')</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handle = open(name, 'r')</a:t>
            </a:r>
            <a:endParaRPr b="0" lang="en-US" sz="2800" spc="-1" strike="noStrike">
              <a:latin typeface="Arial"/>
            </a:endParaRPr>
          </a:p>
          <a:p>
            <a:pPr algn="ctr">
              <a:lnSpc>
                <a:spcPct val="100000"/>
              </a:lnSpc>
            </a:pP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counts = dict()</a:t>
            </a:r>
            <a:endParaRPr b="0" lang="en-US" sz="2800" spc="-1" strike="noStrike">
              <a:latin typeface="Arial"/>
            </a:endParaRPr>
          </a:p>
          <a:p>
            <a:pPr>
              <a:lnSpc>
                <a:spcPct val="100000"/>
              </a:lnSpc>
            </a:pPr>
            <a:r>
              <a:rPr b="0" lang="en-US" sz="2800" spc="-1" strike="noStrike">
                <a:solidFill>
                  <a:srgbClr val="00fa00"/>
                </a:solidFill>
                <a:latin typeface="Courier New"/>
                <a:ea typeface="Courier New"/>
              </a:rPr>
              <a:t>for line in handle:</a:t>
            </a:r>
            <a:endParaRPr b="0" lang="en-US" sz="2800" spc="-1" strike="noStrike">
              <a:latin typeface="Arial"/>
            </a:endParaRPr>
          </a:p>
          <a:p>
            <a:pPr>
              <a:lnSpc>
                <a:spcPct val="100000"/>
              </a:lnSpc>
            </a:pPr>
            <a:r>
              <a:rPr b="0" lang="en-US" sz="2800" spc="-1" strike="noStrike">
                <a:solidFill>
                  <a:srgbClr val="00fa00"/>
                </a:solidFill>
                <a:latin typeface="Courier New"/>
                <a:ea typeface="Courier New"/>
              </a:rPr>
              <a:t>    </a:t>
            </a:r>
            <a:r>
              <a:rPr b="0" lang="en-US" sz="2800" spc="-1" strike="noStrike">
                <a:solidFill>
                  <a:srgbClr val="00fa00"/>
                </a:solidFill>
                <a:latin typeface="Courier New"/>
                <a:ea typeface="Courier New"/>
              </a:rPr>
              <a:t>words = line.split()</a:t>
            </a:r>
            <a:endParaRPr b="0" lang="en-US" sz="2800" spc="-1" strike="noStrike">
              <a:latin typeface="Arial"/>
            </a:endParaRPr>
          </a:p>
          <a:p>
            <a:pPr>
              <a:lnSpc>
                <a:spcPct val="100000"/>
              </a:lnSpc>
            </a:pPr>
            <a:r>
              <a:rPr b="0" lang="en-US" sz="2800" spc="-1" strike="noStrike">
                <a:solidFill>
                  <a:srgbClr val="00fa00"/>
                </a:solidFill>
                <a:latin typeface="Courier New"/>
                <a:ea typeface="Courier New"/>
              </a:rPr>
              <a:t>    </a:t>
            </a:r>
            <a:r>
              <a:rPr b="0" lang="en-US" sz="2800" spc="-1" strike="noStrike">
                <a:solidFill>
                  <a:srgbClr val="00fa00"/>
                </a:solidFill>
                <a:latin typeface="Courier New"/>
                <a:ea typeface="Courier New"/>
              </a:rPr>
              <a:t>for word in words:</a:t>
            </a:r>
            <a:endParaRPr b="0" lang="en-US" sz="2800" spc="-1" strike="noStrike">
              <a:latin typeface="Arial"/>
            </a:endParaRPr>
          </a:p>
          <a:p>
            <a:pPr>
              <a:lnSpc>
                <a:spcPct val="100000"/>
              </a:lnSpc>
            </a:pPr>
            <a:r>
              <a:rPr b="0" lang="en-US" sz="2800" spc="-1" strike="noStrike">
                <a:solidFill>
                  <a:srgbClr val="00fa00"/>
                </a:solidFill>
                <a:latin typeface="Courier New"/>
                <a:ea typeface="Courier New"/>
              </a:rPr>
              <a:t>        </a:t>
            </a:r>
            <a:r>
              <a:rPr b="0" lang="en-US" sz="2800" spc="-1" strike="noStrike">
                <a:solidFill>
                  <a:srgbClr val="00fa00"/>
                </a:solidFill>
                <a:latin typeface="Courier New"/>
                <a:ea typeface="Courier New"/>
              </a:rPr>
              <a:t>counts[word] = counts.get(word,0) + 1</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bigcount = None</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bigword = None</a:t>
            </a:r>
            <a:endParaRPr b="0" lang="en-US" sz="2800" spc="-1" strike="noStrike">
              <a:latin typeface="Arial"/>
            </a:endParaRPr>
          </a:p>
          <a:p>
            <a:pPr>
              <a:lnSpc>
                <a:spcPct val="100000"/>
              </a:lnSpc>
            </a:pPr>
            <a:r>
              <a:rPr b="0" lang="en-US" sz="2800" spc="-1" strike="noStrike">
                <a:solidFill>
                  <a:srgbClr val="00fa00"/>
                </a:solidFill>
                <a:latin typeface="Courier New"/>
                <a:ea typeface="Courier New"/>
              </a:rPr>
              <a:t>for word,count in counts.items():</a:t>
            </a:r>
            <a:endParaRPr b="0" lang="en-US" sz="2800" spc="-1" strike="noStrike">
              <a:latin typeface="Arial"/>
            </a:endParaRPr>
          </a:p>
          <a:p>
            <a:pPr>
              <a:lnSpc>
                <a:spcPct val="100000"/>
              </a:lnSpc>
            </a:pPr>
            <a:r>
              <a:rPr b="0" lang="en-US" sz="2800" spc="-1" strike="noStrike">
                <a:solidFill>
                  <a:srgbClr val="ff9300"/>
                </a:solidFill>
                <a:latin typeface="Courier New"/>
                <a:ea typeface="Courier New"/>
              </a:rPr>
              <a:t>    </a:t>
            </a:r>
            <a:r>
              <a:rPr b="0" lang="en-US" sz="2800" spc="-1" strike="noStrike">
                <a:solidFill>
                  <a:srgbClr val="ff9300"/>
                </a:solidFill>
                <a:latin typeface="Courier New"/>
                <a:ea typeface="Courier New"/>
              </a:rPr>
              <a:t>if bigcount is None or count &gt; bigcount:</a:t>
            </a:r>
            <a:endParaRPr b="0" lang="en-US" sz="2800" spc="-1" strike="noStrike">
              <a:latin typeface="Arial"/>
            </a:endParaRPr>
          </a:p>
          <a:p>
            <a:pPr>
              <a:lnSpc>
                <a:spcPct val="100000"/>
              </a:lnSpc>
            </a:pPr>
            <a:r>
              <a:rPr b="0" lang="en-US" sz="2800" spc="-1" strike="noStrike">
                <a:solidFill>
                  <a:srgbClr val="ff9300"/>
                </a:solidFill>
                <a:latin typeface="Courier New"/>
                <a:ea typeface="Courier New"/>
              </a:rPr>
              <a:t>        </a:t>
            </a:r>
            <a:r>
              <a:rPr b="0" lang="en-US" sz="2800" spc="-1" strike="noStrike">
                <a:solidFill>
                  <a:srgbClr val="ff9300"/>
                </a:solidFill>
                <a:latin typeface="Courier New"/>
                <a:ea typeface="Courier New"/>
              </a:rPr>
              <a:t>bigword = word</a:t>
            </a:r>
            <a:endParaRPr b="0" lang="en-US" sz="2800" spc="-1" strike="noStrike">
              <a:latin typeface="Arial"/>
            </a:endParaRPr>
          </a:p>
          <a:p>
            <a:pPr>
              <a:lnSpc>
                <a:spcPct val="100000"/>
              </a:lnSpc>
            </a:pPr>
            <a:r>
              <a:rPr b="0" lang="en-US" sz="2800" spc="-1" strike="noStrike">
                <a:solidFill>
                  <a:srgbClr val="ff9300"/>
                </a:solidFill>
                <a:latin typeface="Courier New"/>
                <a:ea typeface="Courier New"/>
              </a:rPr>
              <a:t>        </a:t>
            </a:r>
            <a:r>
              <a:rPr b="0" lang="en-US" sz="2800" spc="-1" strike="noStrike">
                <a:solidFill>
                  <a:srgbClr val="ff9300"/>
                </a:solidFill>
                <a:latin typeface="Courier New"/>
                <a:ea typeface="Courier New"/>
              </a:rPr>
              <a:t>bigcount = count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print(bigword, bigcount)</a:t>
            </a:r>
            <a:endParaRPr b="0" lang="en-US" sz="2800" spc="-1" strike="noStrike">
              <a:latin typeface="Arial"/>
            </a:endParaRPr>
          </a:p>
        </p:txBody>
      </p:sp>
      <p:sp>
        <p:nvSpPr>
          <p:cNvPr id="397" name="CustomShape 2"/>
          <p:cNvSpPr/>
          <p:nvPr/>
        </p:nvSpPr>
        <p:spPr>
          <a:xfrm>
            <a:off x="12081960" y="615600"/>
            <a:ext cx="2549520" cy="2736000"/>
          </a:xfrm>
          <a:prstGeom prst="rect">
            <a:avLst/>
          </a:prstGeom>
          <a:noFill/>
          <a:ln>
            <a:noFill/>
          </a:ln>
        </p:spPr>
        <p:style>
          <a:lnRef idx="0"/>
          <a:fillRef idx="0"/>
          <a:effectRef idx="0"/>
          <a:fontRef idx="minor"/>
        </p:style>
        <p:txBody>
          <a:bodyPr lIns="0" rIns="0" tIns="0" bIns="0" anchor="ctr">
            <a:noAutofit/>
          </a:bodyPr>
          <a:p>
            <a:pPr algn="ctr">
              <a:lnSpc>
                <a:spcPct val="150000"/>
              </a:lnSpc>
            </a:pPr>
            <a:r>
              <a:rPr b="0" lang="en-US" sz="3000" spc="-1" strike="noStrike">
                <a:solidFill>
                  <a:srgbClr val="ffff00"/>
                </a:solidFill>
                <a:latin typeface="Arial"/>
                <a:ea typeface="Arial"/>
              </a:rPr>
              <a:t>Sequential</a:t>
            </a:r>
            <a:endParaRPr b="0" lang="en-US" sz="3000" spc="-1" strike="noStrike">
              <a:latin typeface="Arial"/>
            </a:endParaRPr>
          </a:p>
          <a:p>
            <a:pPr algn="ctr">
              <a:lnSpc>
                <a:spcPct val="150000"/>
              </a:lnSpc>
            </a:pPr>
            <a:r>
              <a:rPr b="0" lang="en-US" sz="3000" spc="-1" strike="noStrike">
                <a:solidFill>
                  <a:srgbClr val="00ff00"/>
                </a:solidFill>
                <a:latin typeface="Arial"/>
                <a:ea typeface="Arial"/>
              </a:rPr>
              <a:t>Repeated</a:t>
            </a:r>
            <a:endParaRPr b="0" lang="en-US" sz="3000" spc="-1" strike="noStrike">
              <a:latin typeface="Arial"/>
            </a:endParaRPr>
          </a:p>
          <a:p>
            <a:pPr algn="ctr">
              <a:lnSpc>
                <a:spcPct val="150000"/>
              </a:lnSpc>
            </a:pPr>
            <a:r>
              <a:rPr b="0" lang="en-US" sz="3000" spc="-1" strike="noStrike">
                <a:solidFill>
                  <a:srgbClr val="ff9900"/>
                </a:solidFill>
                <a:latin typeface="Arial"/>
                <a:ea typeface="Arial"/>
              </a:rPr>
              <a:t>Conditional</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998280" y="778320"/>
            <a:ext cx="10034640" cy="7548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ffff00"/>
                </a:solidFill>
                <a:latin typeface="Courier New"/>
                <a:ea typeface="Courier New"/>
              </a:rPr>
              <a:t>name = </a:t>
            </a:r>
            <a:r>
              <a:rPr b="0" lang="en-US" sz="2800" spc="-1" strike="noStrike">
                <a:solidFill>
                  <a:srgbClr val="ffffff"/>
                </a:solidFill>
                <a:latin typeface="Courier New"/>
                <a:ea typeface="Courier New"/>
              </a:rPr>
              <a:t>input</a:t>
            </a:r>
            <a:r>
              <a:rPr b="0" lang="en-US" sz="2800" spc="-1" strike="noStrike">
                <a:solidFill>
                  <a:srgbClr val="ffff00"/>
                </a:solidFill>
                <a:latin typeface="Courier New"/>
                <a:ea typeface="Courier New"/>
              </a:rPr>
              <a:t>('Enter file:')</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handle = open(name, 'r')</a:t>
            </a:r>
            <a:endParaRPr b="0" lang="en-US" sz="2800" spc="-1" strike="noStrike">
              <a:latin typeface="Arial"/>
            </a:endParaRPr>
          </a:p>
          <a:p>
            <a:pPr algn="ctr">
              <a:lnSpc>
                <a:spcPct val="100000"/>
              </a:lnSpc>
            </a:pP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counts = dict()</a:t>
            </a:r>
            <a:endParaRPr b="0" lang="en-US" sz="2800" spc="-1" strike="noStrike">
              <a:latin typeface="Arial"/>
            </a:endParaRPr>
          </a:p>
          <a:p>
            <a:pPr>
              <a:lnSpc>
                <a:spcPct val="100000"/>
              </a:lnSpc>
            </a:pPr>
            <a:r>
              <a:rPr b="0" lang="en-US" sz="2800" spc="-1" strike="noStrike">
                <a:solidFill>
                  <a:srgbClr val="00ff00"/>
                </a:solidFill>
                <a:latin typeface="Courier New"/>
                <a:ea typeface="Courier New"/>
              </a:rPr>
              <a:t>for line in handle:</a:t>
            </a:r>
            <a:endParaRPr b="0" lang="en-US" sz="2800" spc="-1" strike="noStrike">
              <a:latin typeface="Arial"/>
            </a:endParaRPr>
          </a:p>
          <a:p>
            <a:pPr>
              <a:lnSpc>
                <a:spcPct val="100000"/>
              </a:lnSpc>
            </a:pPr>
            <a:r>
              <a:rPr b="0" lang="en-US" sz="2800" spc="-1" strike="noStrike">
                <a:solidFill>
                  <a:srgbClr val="00ff00"/>
                </a:solidFill>
                <a:latin typeface="Courier New"/>
                <a:ea typeface="Courier New"/>
              </a:rPr>
              <a:t>    </a:t>
            </a:r>
            <a:r>
              <a:rPr b="0" lang="en-US" sz="2800" spc="-1" strike="noStrike">
                <a:solidFill>
                  <a:srgbClr val="00ff00"/>
                </a:solidFill>
                <a:latin typeface="Courier New"/>
                <a:ea typeface="Courier New"/>
              </a:rPr>
              <a:t>words = line.split()</a:t>
            </a:r>
            <a:endParaRPr b="0" lang="en-US" sz="2800" spc="-1" strike="noStrike">
              <a:latin typeface="Arial"/>
            </a:endParaRPr>
          </a:p>
          <a:p>
            <a:pPr>
              <a:lnSpc>
                <a:spcPct val="100000"/>
              </a:lnSpc>
            </a:pPr>
            <a:r>
              <a:rPr b="0" lang="en-US" sz="2800" spc="-1" strike="noStrike">
                <a:solidFill>
                  <a:srgbClr val="00ff00"/>
                </a:solidFill>
                <a:latin typeface="Courier New"/>
                <a:ea typeface="Courier New"/>
              </a:rPr>
              <a:t>    </a:t>
            </a:r>
            <a:r>
              <a:rPr b="0" lang="en-US" sz="2800" spc="-1" strike="noStrike">
                <a:solidFill>
                  <a:srgbClr val="00ff00"/>
                </a:solidFill>
                <a:latin typeface="Courier New"/>
                <a:ea typeface="Courier New"/>
              </a:rPr>
              <a:t>for word in words:</a:t>
            </a:r>
            <a:endParaRPr b="0" lang="en-US" sz="2800" spc="-1" strike="noStrike">
              <a:latin typeface="Arial"/>
            </a:endParaRPr>
          </a:p>
          <a:p>
            <a:pPr>
              <a:lnSpc>
                <a:spcPct val="100000"/>
              </a:lnSpc>
            </a:pPr>
            <a:r>
              <a:rPr b="0" lang="en-US" sz="2800" spc="-1" strike="noStrike">
                <a:solidFill>
                  <a:srgbClr val="00ff00"/>
                </a:solidFill>
                <a:latin typeface="Courier New"/>
                <a:ea typeface="Courier New"/>
              </a:rPr>
              <a:t>        </a:t>
            </a:r>
            <a:r>
              <a:rPr b="0" lang="en-US" sz="2800" spc="-1" strike="noStrike">
                <a:solidFill>
                  <a:srgbClr val="00ff00"/>
                </a:solidFill>
                <a:latin typeface="Courier New"/>
                <a:ea typeface="Courier New"/>
              </a:rPr>
              <a:t>counts[word] = counts.get(word,0) + 1</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bigcount = None</a:t>
            </a: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bigword = None</a:t>
            </a:r>
            <a:endParaRPr b="0" lang="en-US" sz="2800" spc="-1" strike="noStrike">
              <a:latin typeface="Arial"/>
            </a:endParaRPr>
          </a:p>
          <a:p>
            <a:pPr>
              <a:lnSpc>
                <a:spcPct val="100000"/>
              </a:lnSpc>
            </a:pPr>
            <a:r>
              <a:rPr b="0" lang="en-US" sz="2800" spc="-1" strike="noStrike">
                <a:solidFill>
                  <a:srgbClr val="00ff00"/>
                </a:solidFill>
                <a:latin typeface="Courier New"/>
                <a:ea typeface="Courier New"/>
              </a:rPr>
              <a:t>for word,count in counts.items():</a:t>
            </a:r>
            <a:endParaRPr b="0" lang="en-US" sz="2800" spc="-1" strike="noStrike">
              <a:latin typeface="Arial"/>
            </a:endParaRPr>
          </a:p>
          <a:p>
            <a:pPr>
              <a:lnSpc>
                <a:spcPct val="100000"/>
              </a:lnSpc>
            </a:pPr>
            <a:r>
              <a:rPr b="0" lang="en-US" sz="2800" spc="-1" strike="noStrike">
                <a:solidFill>
                  <a:srgbClr val="ff00ff"/>
                </a:solidFill>
                <a:latin typeface="Courier New"/>
                <a:ea typeface="Courier New"/>
              </a:rPr>
              <a:t>  </a:t>
            </a:r>
            <a:r>
              <a:rPr b="0" lang="en-US" sz="2800" spc="-1" strike="noStrike">
                <a:solidFill>
                  <a:srgbClr val="ff7f00"/>
                </a:solidFill>
                <a:latin typeface="Courier New"/>
                <a:ea typeface="Courier New"/>
              </a:rPr>
              <a:t>  </a:t>
            </a:r>
            <a:r>
              <a:rPr b="0" lang="en-US" sz="2800" spc="-1" strike="noStrike">
                <a:solidFill>
                  <a:srgbClr val="ff9900"/>
                </a:solidFill>
                <a:latin typeface="Courier New"/>
                <a:ea typeface="Courier New"/>
              </a:rPr>
              <a:t>if bigcount is None or count &gt; bigcount:</a:t>
            </a:r>
            <a:endParaRPr b="0" lang="en-US" sz="2800" spc="-1" strike="noStrike">
              <a:latin typeface="Arial"/>
            </a:endParaRPr>
          </a:p>
          <a:p>
            <a:pPr>
              <a:lnSpc>
                <a:spcPct val="100000"/>
              </a:lnSpc>
            </a:pPr>
            <a:r>
              <a:rPr b="0" lang="en-US" sz="2800" spc="-1" strike="noStrike">
                <a:solidFill>
                  <a:srgbClr val="ff9900"/>
                </a:solidFill>
                <a:latin typeface="Courier New"/>
                <a:ea typeface="Courier New"/>
              </a:rPr>
              <a:t>        </a:t>
            </a:r>
            <a:r>
              <a:rPr b="0" lang="en-US" sz="2800" spc="-1" strike="noStrike">
                <a:solidFill>
                  <a:srgbClr val="ff9900"/>
                </a:solidFill>
                <a:latin typeface="Courier New"/>
                <a:ea typeface="Courier New"/>
              </a:rPr>
              <a:t>bigword = word</a:t>
            </a:r>
            <a:endParaRPr b="0" lang="en-US" sz="2800" spc="-1" strike="noStrike">
              <a:latin typeface="Arial"/>
            </a:endParaRPr>
          </a:p>
          <a:p>
            <a:pPr>
              <a:lnSpc>
                <a:spcPct val="100000"/>
              </a:lnSpc>
            </a:pPr>
            <a:r>
              <a:rPr b="0" lang="en-US" sz="2800" spc="-1" strike="noStrike">
                <a:solidFill>
                  <a:srgbClr val="ff9900"/>
                </a:solidFill>
                <a:latin typeface="Courier New"/>
                <a:ea typeface="Courier New"/>
              </a:rPr>
              <a:t>        </a:t>
            </a:r>
            <a:r>
              <a:rPr b="0" lang="en-US" sz="2800" spc="-1" strike="noStrike">
                <a:solidFill>
                  <a:srgbClr val="ff9900"/>
                </a:solidFill>
                <a:latin typeface="Courier New"/>
                <a:ea typeface="Courier New"/>
              </a:rPr>
              <a:t>bigcount = count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ffff00"/>
                </a:solidFill>
                <a:latin typeface="Courier New"/>
                <a:ea typeface="Courier New"/>
              </a:rPr>
              <a:t>print(bigword, bigcount)</a:t>
            </a:r>
            <a:endParaRPr b="0" lang="en-US" sz="2800" spc="-1" strike="noStrike">
              <a:latin typeface="Arial"/>
            </a:endParaRPr>
          </a:p>
        </p:txBody>
      </p:sp>
      <p:sp>
        <p:nvSpPr>
          <p:cNvPr id="399" name="CustomShape 2"/>
          <p:cNvSpPr/>
          <p:nvPr/>
        </p:nvSpPr>
        <p:spPr>
          <a:xfrm>
            <a:off x="12003120" y="712080"/>
            <a:ext cx="3995280" cy="7679880"/>
          </a:xfrm>
          <a:prstGeom prst="rect">
            <a:avLst/>
          </a:prstGeom>
          <a:noFill/>
          <a:ln w="9360">
            <a:solidFill>
              <a:srgbClr val="ffffff"/>
            </a:solidFill>
            <a:round/>
          </a:ln>
        </p:spPr>
        <p:style>
          <a:lnRef idx="0"/>
          <a:fillRef idx="0"/>
          <a:effectRef idx="0"/>
          <a:fontRef idx="minor"/>
        </p:style>
        <p:txBody>
          <a:bodyPr lIns="0" rIns="0" tIns="0" bIns="0" anchor="ctr">
            <a:noAutofit/>
          </a:bodyPr>
          <a:p>
            <a:pPr algn="ctr">
              <a:lnSpc>
                <a:spcPct val="115000"/>
              </a:lnSpc>
            </a:pPr>
            <a:r>
              <a:rPr b="0" lang="en-US" sz="3000" spc="-1" strike="noStrike">
                <a:solidFill>
                  <a:srgbClr val="ffff00"/>
                </a:solidFill>
                <a:latin typeface="Arial"/>
                <a:ea typeface="Arial"/>
              </a:rPr>
              <a:t>A short Python “Story” about how to count words in a file</a:t>
            </a:r>
            <a:endParaRPr b="0" lang="en-US" sz="3000" spc="-1" strike="noStrike">
              <a:latin typeface="Arial"/>
            </a:endParaRPr>
          </a:p>
          <a:p>
            <a:pPr algn="ctr">
              <a:lnSpc>
                <a:spcPct val="115000"/>
              </a:lnSpc>
            </a:pPr>
            <a:endParaRPr b="0" lang="en-US" sz="3000" spc="-1" strike="noStrike">
              <a:latin typeface="Arial"/>
            </a:endParaRPr>
          </a:p>
          <a:p>
            <a:pPr algn="ctr">
              <a:lnSpc>
                <a:spcPct val="115000"/>
              </a:lnSpc>
            </a:pPr>
            <a:r>
              <a:rPr b="0" lang="en-US" sz="3000" spc="-1" strike="noStrike">
                <a:solidFill>
                  <a:srgbClr val="ffffff"/>
                </a:solidFill>
                <a:latin typeface="Arial"/>
                <a:ea typeface="Arial"/>
              </a:rPr>
              <a:t>A word used to read data from a user </a:t>
            </a:r>
            <a:endParaRPr b="0" lang="en-US" sz="3000" spc="-1" strike="noStrike">
              <a:latin typeface="Arial"/>
            </a:endParaRPr>
          </a:p>
          <a:p>
            <a:pPr algn="ctr">
              <a:lnSpc>
                <a:spcPct val="115000"/>
              </a:lnSpc>
            </a:pPr>
            <a:endParaRPr b="0" lang="en-US" sz="3000" spc="-1" strike="noStrike">
              <a:latin typeface="Arial"/>
            </a:endParaRPr>
          </a:p>
          <a:p>
            <a:pPr algn="ctr">
              <a:lnSpc>
                <a:spcPct val="115000"/>
              </a:lnSpc>
            </a:pPr>
            <a:r>
              <a:rPr b="0" lang="en-US" sz="3000" spc="-1" strike="noStrike">
                <a:solidFill>
                  <a:srgbClr val="00fa00"/>
                </a:solidFill>
                <a:latin typeface="Arial"/>
                <a:ea typeface="Arial"/>
              </a:rPr>
              <a:t>A sentence about updating one of the many counts</a:t>
            </a:r>
            <a:endParaRPr b="0" lang="en-US" sz="3000" spc="-1" strike="noStrike">
              <a:latin typeface="Arial"/>
            </a:endParaRPr>
          </a:p>
          <a:p>
            <a:pPr algn="ctr">
              <a:lnSpc>
                <a:spcPct val="115000"/>
              </a:lnSpc>
            </a:pPr>
            <a:endParaRPr b="0" lang="en-US" sz="3000" spc="-1" strike="noStrike">
              <a:latin typeface="Arial"/>
            </a:endParaRPr>
          </a:p>
          <a:p>
            <a:pPr algn="ctr">
              <a:lnSpc>
                <a:spcPct val="115000"/>
              </a:lnSpc>
            </a:pPr>
            <a:r>
              <a:rPr b="0" lang="en-US" sz="3000" spc="-1" strike="noStrike">
                <a:solidFill>
                  <a:srgbClr val="ff9900"/>
                </a:solidFill>
                <a:latin typeface="Arial"/>
                <a:ea typeface="Arial"/>
              </a:rPr>
              <a:t>A paragraph about how  to find the largest item in a list</a:t>
            </a:r>
            <a:endParaRPr b="0" lang="en-US" sz="3000" spc="-1" strike="noStrike">
              <a:latin typeface="Arial"/>
            </a:endParaRPr>
          </a:p>
        </p:txBody>
      </p:sp>
      <p:sp>
        <p:nvSpPr>
          <p:cNvPr id="400" name="CustomShape 3"/>
          <p:cNvSpPr/>
          <p:nvPr/>
        </p:nvSpPr>
        <p:spPr>
          <a:xfrm>
            <a:off x="6986520" y="1211400"/>
            <a:ext cx="5172120" cy="23234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401" name="CustomShape 4"/>
          <p:cNvSpPr/>
          <p:nvPr/>
        </p:nvSpPr>
        <p:spPr>
          <a:xfrm>
            <a:off x="9890280" y="4349880"/>
            <a:ext cx="2268720" cy="856440"/>
          </a:xfrm>
          <a:custGeom>
            <a:avLst/>
            <a:gdLst/>
            <a:ahLst/>
            <a:rect l="l" t="t" r="r" b="b"/>
            <a:pathLst>
              <a:path w="21600" h="21600">
                <a:moveTo>
                  <a:pt x="0" y="0"/>
                </a:moveTo>
                <a:lnTo>
                  <a:pt x="21600" y="21600"/>
                </a:lnTo>
              </a:path>
            </a:pathLst>
          </a:custGeom>
          <a:noFill/>
          <a:ln w="38160">
            <a:solidFill>
              <a:srgbClr val="ffff00"/>
            </a:solidFill>
            <a:round/>
          </a:ln>
        </p:spPr>
        <p:style>
          <a:lnRef idx="0"/>
          <a:fillRef idx="0"/>
          <a:effectRef idx="0"/>
          <a:fontRef idx="minor"/>
        </p:style>
      </p:sp>
      <p:sp>
        <p:nvSpPr>
          <p:cNvPr id="402" name="CustomShape 5"/>
          <p:cNvSpPr/>
          <p:nvPr/>
        </p:nvSpPr>
        <p:spPr>
          <a:xfrm>
            <a:off x="10213920" y="6887160"/>
            <a:ext cx="1788480" cy="680040"/>
          </a:xfrm>
          <a:custGeom>
            <a:avLst/>
            <a:gdLst/>
            <a:ahLst/>
            <a:rect l="l" t="t" r="r" b="b"/>
            <a:pathLst>
              <a:path w="21600" h="21600">
                <a:moveTo>
                  <a:pt x="0" y="0"/>
                </a:moveTo>
                <a:lnTo>
                  <a:pt x="21600" y="21600"/>
                </a:lnTo>
              </a:path>
            </a:pathLst>
          </a:custGeom>
          <a:noFill/>
          <a:ln w="38160">
            <a:solidFill>
              <a:srgbClr val="ff99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Summary</a:t>
            </a:r>
            <a:endParaRPr b="0" lang="en-US" sz="7600" spc="-1" strike="noStrike">
              <a:latin typeface="Arial"/>
            </a:endParaRPr>
          </a:p>
        </p:txBody>
      </p:sp>
      <p:sp>
        <p:nvSpPr>
          <p:cNvPr id="404" name="CustomShape 2"/>
          <p:cNvSpPr/>
          <p:nvPr/>
        </p:nvSpPr>
        <p:spPr>
          <a:xfrm>
            <a:off x="812880" y="2138760"/>
            <a:ext cx="14629680" cy="5109120"/>
          </a:xfrm>
          <a:prstGeom prst="rect">
            <a:avLst/>
          </a:prstGeom>
          <a:noFill/>
          <a:ln>
            <a:noFill/>
          </a:ln>
        </p:spPr>
        <p:style>
          <a:lnRef idx="0"/>
          <a:fillRef idx="0"/>
          <a:effectRef idx="0"/>
          <a:fontRef idx="minor"/>
        </p:style>
        <p:txBody>
          <a:bodyPr lIns="38160" rIns="38160" tIns="38160" bIns="38160" anchor="ctr">
            <a:noAutofit/>
          </a:bodyPr>
          <a:p>
            <a:pPr marL="749160" indent="-532800">
              <a:lnSpc>
                <a:spcPct val="100000"/>
              </a:lnSpc>
              <a:buClr>
                <a:srgbClr val="ffffff"/>
              </a:buClr>
              <a:buSzPct val="171000"/>
              <a:buFont typeface="Cabin"/>
              <a:buChar char="•"/>
            </a:pPr>
            <a:r>
              <a:rPr b="0" lang="en-US" sz="3600" spc="-1" strike="noStrike">
                <a:solidFill>
                  <a:srgbClr val="ffffff"/>
                </a:solidFill>
                <a:latin typeface="Arial"/>
                <a:ea typeface="Arial"/>
              </a:rPr>
              <a:t>This is a quick overview of </a:t>
            </a:r>
            <a:r>
              <a:rPr b="0" lang="en-US" sz="3600" spc="-1" strike="noStrike">
                <a:solidFill>
                  <a:srgbClr val="ffff00"/>
                </a:solidFill>
                <a:latin typeface="Arial"/>
                <a:ea typeface="Arial"/>
              </a:rPr>
              <a:t>Chapter 1</a:t>
            </a:r>
            <a:endParaRPr b="0" lang="en-US" sz="3600" spc="-1" strike="noStrike">
              <a:latin typeface="Arial"/>
            </a:endParaRPr>
          </a:p>
          <a:p>
            <a:pPr marL="749160" indent="-532800">
              <a:lnSpc>
                <a:spcPct val="100000"/>
              </a:lnSpc>
              <a:spcBef>
                <a:spcPts val="3501"/>
              </a:spcBef>
              <a:buClr>
                <a:srgbClr val="ffffff"/>
              </a:buClr>
              <a:buSzPct val="171000"/>
              <a:buFont typeface="Cabin"/>
              <a:buChar char="•"/>
            </a:pPr>
            <a:r>
              <a:rPr b="0" lang="en-US" sz="3600" spc="-1" strike="noStrike">
                <a:solidFill>
                  <a:srgbClr val="ffffff"/>
                </a:solidFill>
                <a:latin typeface="Arial"/>
                <a:ea typeface="Arial"/>
              </a:rPr>
              <a:t>We will revisit these concepts throughout the course</a:t>
            </a:r>
            <a:endParaRPr b="0" lang="en-US" sz="3600" spc="-1" strike="noStrike">
              <a:latin typeface="Arial"/>
            </a:endParaRPr>
          </a:p>
          <a:p>
            <a:pPr marL="749160" indent="-532800">
              <a:lnSpc>
                <a:spcPct val="100000"/>
              </a:lnSpc>
              <a:spcBef>
                <a:spcPts val="3501"/>
              </a:spcBef>
              <a:buClr>
                <a:srgbClr val="ffffff"/>
              </a:buClr>
              <a:buSzPct val="171000"/>
              <a:buFont typeface="Cabin"/>
              <a:buChar char="•"/>
            </a:pPr>
            <a:r>
              <a:rPr b="0" lang="en-US" sz="3600" spc="-1" strike="noStrike">
                <a:solidFill>
                  <a:srgbClr val="ffffff"/>
                </a:solidFill>
                <a:latin typeface="Arial"/>
                <a:ea typeface="Arial"/>
              </a:rPr>
              <a:t>Focus on the big picture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812880" y="768240"/>
            <a:ext cx="14629680" cy="1364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US" sz="3600" spc="-1" strike="noStrike">
                <a:solidFill>
                  <a:srgbClr val="ffff00"/>
                </a:solidFill>
                <a:latin typeface="Arial"/>
                <a:ea typeface="Arial"/>
              </a:rPr>
              <a:t>Acknowledgements / Contributions</a:t>
            </a:r>
            <a:endParaRPr b="0" lang="en-US" sz="3600" spc="-1" strike="noStrike">
              <a:latin typeface="Arial"/>
            </a:endParaRPr>
          </a:p>
        </p:txBody>
      </p:sp>
      <p:sp>
        <p:nvSpPr>
          <p:cNvPr id="406" name="CustomShape 2"/>
          <p:cNvSpPr/>
          <p:nvPr/>
        </p:nvSpPr>
        <p:spPr>
          <a:xfrm>
            <a:off x="1206000" y="2198880"/>
            <a:ext cx="6796800" cy="5913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800" spc="-1" strike="noStrike">
                <a:solidFill>
                  <a:srgbClr val="ffffff"/>
                </a:solidFill>
                <a:latin typeface="Arial"/>
                <a:ea typeface="Arial"/>
              </a:rPr>
              <a:t>These slides are Copyright 2010-  Charles R. Severance (</a:t>
            </a:r>
            <a:r>
              <a:rPr b="0" lang="en-US" sz="1800" spc="-1" strike="noStrike" u="sng">
                <a:solidFill>
                  <a:srgbClr val="009999"/>
                </a:solidFill>
                <a:uFillTx/>
                <a:latin typeface="Arial"/>
                <a:ea typeface="Arial"/>
                <a:hlinkClick r:id="rId1"/>
              </a:rPr>
              <a:t>www.dr-chuck.com</a:t>
            </a:r>
            <a:r>
              <a:rPr b="0" lang="en-US" sz="1800" spc="-1" strike="noStrike">
                <a:solidFill>
                  <a:srgbClr val="ffffff"/>
                </a:solidFill>
                <a:latin typeface="Arial"/>
                <a:ea typeface="Aria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Arial"/>
              </a:rPr>
              <a:t>Initial Development: Charles Severance, University of Michigan School of Information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Arial"/>
              </a:rPr>
              <a:t>… </a:t>
            </a:r>
            <a:r>
              <a:rPr b="0" lang="en-US" sz="1800" spc="-1" strike="noStrike">
                <a:solidFill>
                  <a:srgbClr val="ffffff"/>
                </a:solidFill>
                <a:latin typeface="Arial"/>
                <a:ea typeface="Arial"/>
              </a:rPr>
              <a:t>Insert new Contributors and Translators here</a:t>
            </a:r>
            <a:endParaRPr b="0" lang="en-US" sz="1800" spc="-1" strike="noStrike">
              <a:latin typeface="Arial"/>
            </a:endParaRPr>
          </a:p>
          <a:p>
            <a:pPr>
              <a:lnSpc>
                <a:spcPct val="100000"/>
              </a:lnSpc>
            </a:pPr>
            <a:endParaRPr b="0" lang="en-US" sz="1800" spc="-1" strike="noStrike">
              <a:latin typeface="Arial"/>
            </a:endParaRPr>
          </a:p>
        </p:txBody>
      </p:sp>
      <p:pic>
        <p:nvPicPr>
          <p:cNvPr id="407" name="Shape 649" descr=""/>
          <p:cNvPicPr/>
          <p:nvPr/>
        </p:nvPicPr>
        <p:blipFill>
          <a:blip r:embed="rId2"/>
          <a:stretch/>
        </p:blipFill>
        <p:spPr>
          <a:xfrm>
            <a:off x="13897800" y="1130040"/>
            <a:ext cx="1967760" cy="667800"/>
          </a:xfrm>
          <a:prstGeom prst="rect">
            <a:avLst/>
          </a:prstGeom>
          <a:ln>
            <a:noFill/>
          </a:ln>
        </p:spPr>
      </p:pic>
      <p:sp>
        <p:nvSpPr>
          <p:cNvPr id="408" name="CustomShape 3"/>
          <p:cNvSpPr/>
          <p:nvPr/>
        </p:nvSpPr>
        <p:spPr>
          <a:xfrm>
            <a:off x="8704440" y="2329200"/>
            <a:ext cx="6796800" cy="5782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800" spc="-1" strike="noStrike">
                <a:solidFill>
                  <a:srgbClr val="ffffff"/>
                </a:solidFill>
                <a:latin typeface="Arial"/>
                <a:ea typeface="Arial"/>
              </a:rPr>
              <a:t>Continue…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7600" spc="-1" strike="noStrike">
                <a:solidFill>
                  <a:srgbClr val="ffd966"/>
                </a:solidFill>
                <a:latin typeface="Arial"/>
                <a:ea typeface="Arial"/>
              </a:rPr>
              <a:t>Why be a Programmer?</a:t>
            </a:r>
            <a:endParaRPr b="0" lang="en-US" sz="7600" spc="-1" strike="noStrike">
              <a:latin typeface="Arial"/>
            </a:endParaRPr>
          </a:p>
        </p:txBody>
      </p:sp>
      <p:sp>
        <p:nvSpPr>
          <p:cNvPr id="200" name="CustomShape 2"/>
          <p:cNvSpPr/>
          <p:nvPr/>
        </p:nvSpPr>
        <p:spPr>
          <a:xfrm>
            <a:off x="812880" y="2133720"/>
            <a:ext cx="14629680" cy="6033240"/>
          </a:xfrm>
          <a:prstGeom prst="rect">
            <a:avLst/>
          </a:prstGeom>
          <a:noFill/>
          <a:ln>
            <a:noFill/>
          </a:ln>
        </p:spPr>
        <p:style>
          <a:lnRef idx="0"/>
          <a:fillRef idx="0"/>
          <a:effectRef idx="0"/>
          <a:fontRef idx="minor"/>
        </p:style>
        <p:txBody>
          <a:bodyPr lIns="38160" rIns="38160" tIns="38160" bIns="38160" anchor="ctr">
            <a:noAutofit/>
          </a:bodyPr>
          <a:p>
            <a:pPr marL="749160" indent="-370440">
              <a:lnSpc>
                <a:spcPct val="100000"/>
              </a:lnSpc>
              <a:buClr>
                <a:srgbClr val="ffff00"/>
              </a:buClr>
              <a:buFont typeface="Cabin"/>
              <a:buChar char="•"/>
            </a:pPr>
            <a:r>
              <a:rPr b="0" lang="en-US" sz="3600" spc="-1" strike="noStrike">
                <a:solidFill>
                  <a:srgbClr val="ffff00"/>
                </a:solidFill>
                <a:latin typeface="Arial"/>
                <a:ea typeface="Arial"/>
              </a:rPr>
              <a:t>To get some task done - we are the user and programmer</a:t>
            </a:r>
            <a:endParaRPr b="0" lang="en-US" sz="3600" spc="-1" strike="noStrike">
              <a:latin typeface="Arial"/>
            </a:endParaRPr>
          </a:p>
          <a:p>
            <a:pPr marL="670320">
              <a:lnSpc>
                <a:spcPct val="100000"/>
              </a:lnSpc>
              <a:spcBef>
                <a:spcPts val="3501"/>
              </a:spcBef>
            </a:pPr>
            <a:r>
              <a:rPr b="0" lang="en-US" sz="3600" spc="-1" strike="noStrike">
                <a:solidFill>
                  <a:srgbClr val="ffffff"/>
                </a:solidFill>
                <a:latin typeface="Arial"/>
                <a:ea typeface="Arial"/>
              </a:rPr>
              <a:t> </a:t>
            </a:r>
            <a:r>
              <a:rPr b="0" lang="en-US" sz="3600" spc="-1" strike="noStrike">
                <a:solidFill>
                  <a:srgbClr val="ffffff"/>
                </a:solidFill>
                <a:latin typeface="Arial"/>
                <a:ea typeface="Arial"/>
              </a:rPr>
              <a:t>-  Clean up survey data</a:t>
            </a:r>
            <a:endParaRPr b="0" lang="en-US" sz="3600" spc="-1" strike="noStrike">
              <a:latin typeface="Arial"/>
            </a:endParaRPr>
          </a:p>
          <a:p>
            <a:pPr marL="749160" indent="-370440">
              <a:lnSpc>
                <a:spcPct val="100000"/>
              </a:lnSpc>
              <a:spcBef>
                <a:spcPts val="3501"/>
              </a:spcBef>
              <a:buClr>
                <a:srgbClr val="ffff00"/>
              </a:buClr>
              <a:buFont typeface="Cabin"/>
              <a:buChar char="•"/>
            </a:pPr>
            <a:r>
              <a:rPr b="0" lang="en-US" sz="3600" spc="-1" strike="noStrike">
                <a:solidFill>
                  <a:srgbClr val="ffff00"/>
                </a:solidFill>
                <a:latin typeface="Arial"/>
                <a:ea typeface="Arial"/>
              </a:rPr>
              <a:t>To produce something for others to use - a programming job</a:t>
            </a:r>
            <a:endParaRPr b="0" lang="en-US" sz="3600" spc="-1" strike="noStrike">
              <a:latin typeface="Arial"/>
            </a:endParaRPr>
          </a:p>
          <a:p>
            <a:pPr marL="670320">
              <a:lnSpc>
                <a:spcPct val="100000"/>
              </a:lnSpc>
              <a:spcBef>
                <a:spcPts val="3501"/>
              </a:spcBef>
            </a:pPr>
            <a:r>
              <a:rPr b="0" lang="en-US" sz="3600" spc="-1" strike="noStrike">
                <a:solidFill>
                  <a:srgbClr val="ffffff"/>
                </a:solidFill>
                <a:latin typeface="Arial"/>
                <a:ea typeface="Arial"/>
              </a:rPr>
              <a:t> </a:t>
            </a:r>
            <a:r>
              <a:rPr b="0" lang="en-US" sz="3600" spc="-1" strike="noStrike">
                <a:solidFill>
                  <a:srgbClr val="ffffff"/>
                </a:solidFill>
                <a:latin typeface="Arial"/>
                <a:ea typeface="Arial"/>
              </a:rPr>
              <a:t>-  Fix a performance problem in the Sakai software</a:t>
            </a:r>
            <a:endParaRPr b="0" lang="en-US" sz="3600" spc="-1" strike="noStrike">
              <a:latin typeface="Arial"/>
            </a:endParaRPr>
          </a:p>
          <a:p>
            <a:pPr marL="670320">
              <a:lnSpc>
                <a:spcPct val="100000"/>
              </a:lnSpc>
              <a:spcBef>
                <a:spcPts val="3501"/>
              </a:spcBef>
            </a:pPr>
            <a:r>
              <a:rPr b="0" lang="en-US" sz="3600" spc="-1" strike="noStrike">
                <a:solidFill>
                  <a:srgbClr val="ffffff"/>
                </a:solidFill>
                <a:latin typeface="Arial"/>
                <a:ea typeface="Arial"/>
              </a:rPr>
              <a:t> </a:t>
            </a:r>
            <a:r>
              <a:rPr b="0" lang="en-US" sz="3600" spc="-1" strike="noStrike">
                <a:solidFill>
                  <a:srgbClr val="ffffff"/>
                </a:solidFill>
                <a:latin typeface="Arial"/>
                <a:ea typeface="Arial"/>
              </a:rPr>
              <a:t>-  Add a guestbook to a web site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812520" y="364680"/>
            <a:ext cx="14630040" cy="1526400"/>
          </a:xfrm>
          <a:prstGeom prst="rect">
            <a:avLst/>
          </a:prstGeom>
          <a:noFill/>
          <a:ln>
            <a:noFill/>
          </a:ln>
        </p:spPr>
        <p:txBody>
          <a:bodyPr lIns="0" rIns="0" tIns="0" bIns="0" anchor="ctr">
            <a:spAutoFit/>
          </a:bodyPr>
          <a:p>
            <a:pPr algn="ctr"/>
            <a:r>
              <a:rPr b="0" lang="en-US" sz="4400" spc="-1" strike="noStrike">
                <a:latin typeface="Arial"/>
              </a:rPr>
              <a:t>Why to be a programmer? </a:t>
            </a:r>
            <a:endParaRPr b="0" lang="en-US" sz="4400" spc="-1" strike="noStrike">
              <a:latin typeface="Arial"/>
            </a:endParaRPr>
          </a:p>
        </p:txBody>
      </p:sp>
      <p:sp>
        <p:nvSpPr>
          <p:cNvPr id="202" name="TextShape 2"/>
          <p:cNvSpPr txBox="1"/>
          <p:nvPr/>
        </p:nvSpPr>
        <p:spPr>
          <a:xfrm>
            <a:off x="812520" y="2139480"/>
            <a:ext cx="14630040" cy="530280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 </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1. to earn money </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2. get your task done </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3. modify open source code to add features </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812880" y="768240"/>
            <a:ext cx="14629680" cy="13647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flipH="1" rot="10800000">
            <a:off x="5083920" y="4085640"/>
            <a:ext cx="1041480" cy="1260720"/>
          </a:xfrm>
          <a:custGeom>
            <a:avLst/>
            <a:gdLst/>
            <a:ahLst/>
            <a:rect l="l" t="t" r="r" b="b"/>
            <a:pathLst>
              <a:path w="21600" h="21600">
                <a:moveTo>
                  <a:pt x="0" y="0"/>
                </a:moveTo>
                <a:lnTo>
                  <a:pt x="21600" y="21600"/>
                </a:lnTo>
              </a:path>
            </a:pathLst>
          </a:custGeom>
          <a:noFill/>
          <a:ln w="216000">
            <a:solidFill>
              <a:srgbClr val="2e2f30"/>
            </a:solidFill>
            <a:miter/>
          </a:ln>
        </p:spPr>
        <p:style>
          <a:lnRef idx="0"/>
          <a:fillRef idx="0"/>
          <a:effectRef idx="0"/>
          <a:fontRef idx="minor"/>
        </p:style>
      </p:sp>
      <p:sp>
        <p:nvSpPr>
          <p:cNvPr id="205" name="CustomShape 2"/>
          <p:cNvSpPr/>
          <p:nvPr/>
        </p:nvSpPr>
        <p:spPr>
          <a:xfrm flipH="1" rot="10800000">
            <a:off x="7743600" y="4196520"/>
            <a:ext cx="66600" cy="1008720"/>
          </a:xfrm>
          <a:custGeom>
            <a:avLst/>
            <a:gdLst/>
            <a:ahLst/>
            <a:rect l="l" t="t" r="r" b="b"/>
            <a:pathLst>
              <a:path w="21600" h="21600">
                <a:moveTo>
                  <a:pt x="0" y="0"/>
                </a:moveTo>
                <a:lnTo>
                  <a:pt x="21600" y="21600"/>
                </a:lnTo>
              </a:path>
            </a:pathLst>
          </a:custGeom>
          <a:noFill/>
          <a:ln w="216000">
            <a:solidFill>
              <a:srgbClr val="2e2f30"/>
            </a:solidFill>
            <a:miter/>
          </a:ln>
        </p:spPr>
        <p:style>
          <a:lnRef idx="0"/>
          <a:fillRef idx="0"/>
          <a:effectRef idx="0"/>
          <a:fontRef idx="minor"/>
        </p:style>
      </p:sp>
      <p:sp>
        <p:nvSpPr>
          <p:cNvPr id="206" name="CustomShape 3"/>
          <p:cNvSpPr/>
          <p:nvPr/>
        </p:nvSpPr>
        <p:spPr>
          <a:xfrm rot="10800000">
            <a:off x="8919720" y="4176000"/>
            <a:ext cx="2302920" cy="772560"/>
          </a:xfrm>
          <a:custGeom>
            <a:avLst/>
            <a:gdLst/>
            <a:ahLst/>
            <a:rect l="l" t="t" r="r" b="b"/>
            <a:pathLst>
              <a:path w="21600" h="21600">
                <a:moveTo>
                  <a:pt x="0" y="0"/>
                </a:moveTo>
                <a:lnTo>
                  <a:pt x="21600" y="21600"/>
                </a:lnTo>
              </a:path>
            </a:pathLst>
          </a:custGeom>
          <a:noFill/>
          <a:ln w="216000">
            <a:solidFill>
              <a:srgbClr val="2e2f30"/>
            </a:solidFill>
            <a:miter/>
          </a:ln>
        </p:spPr>
        <p:style>
          <a:lnRef idx="0"/>
          <a:fillRef idx="0"/>
          <a:effectRef idx="0"/>
          <a:fontRef idx="minor"/>
        </p:style>
      </p:sp>
      <p:pic>
        <p:nvPicPr>
          <p:cNvPr id="207" name="Shape 263" descr=""/>
          <p:cNvPicPr/>
          <p:nvPr/>
        </p:nvPicPr>
        <p:blipFill>
          <a:blip r:embed="rId1"/>
          <a:stretch/>
        </p:blipFill>
        <p:spPr>
          <a:xfrm>
            <a:off x="9155160" y="1148400"/>
            <a:ext cx="986040" cy="1402920"/>
          </a:xfrm>
          <a:prstGeom prst="rect">
            <a:avLst/>
          </a:prstGeom>
          <a:ln>
            <a:noFill/>
          </a:ln>
        </p:spPr>
      </p:pic>
      <p:sp>
        <p:nvSpPr>
          <p:cNvPr id="208" name="CustomShape 4"/>
          <p:cNvSpPr/>
          <p:nvPr/>
        </p:nvSpPr>
        <p:spPr>
          <a:xfrm>
            <a:off x="4004280" y="2963880"/>
            <a:ext cx="8253360" cy="1318680"/>
          </a:xfrm>
          <a:prstGeom prst="rect">
            <a:avLst/>
          </a:prstGeom>
          <a:blipFill rotWithShape="0">
            <a:blip r:embed="rId2"/>
            <a:stretch>
              <a:fillRect/>
            </a:stretch>
          </a:blipFill>
          <a:ln w="25560">
            <a:solidFill>
              <a:srgbClr val="000000"/>
            </a:solidFill>
            <a:miter/>
          </a:ln>
        </p:spPr>
        <p:style>
          <a:lnRef idx="0"/>
          <a:fillRef idx="0"/>
          <a:effectRef idx="0"/>
          <a:fontRef idx="minor"/>
        </p:style>
        <p:txBody>
          <a:bodyPr lIns="38160" rIns="38160" tIns="38160" bIns="38160" anchor="ctr">
            <a:noAutofit/>
          </a:bodyPr>
          <a:p>
            <a:pPr algn="ctr">
              <a:lnSpc>
                <a:spcPct val="100000"/>
              </a:lnSpc>
            </a:pPr>
            <a:r>
              <a:rPr b="0" lang="en-US" sz="4400" spc="-1" strike="noStrike">
                <a:solidFill>
                  <a:srgbClr val="ffffff"/>
                </a:solidFill>
                <a:latin typeface="Ovo"/>
                <a:ea typeface="Ovo"/>
              </a:rPr>
              <a:t>Computer</a:t>
            </a:r>
            <a:endParaRPr b="0" lang="en-US" sz="4400" spc="-1" strike="noStrike">
              <a:latin typeface="Arial"/>
            </a:endParaRPr>
          </a:p>
          <a:p>
            <a:pPr algn="ctr">
              <a:lnSpc>
                <a:spcPct val="100000"/>
              </a:lnSpc>
            </a:pPr>
            <a:r>
              <a:rPr b="0" lang="en-US" sz="4400" spc="-1" strike="noStrike">
                <a:solidFill>
                  <a:srgbClr val="ffffff"/>
                </a:solidFill>
                <a:latin typeface="Ovo"/>
                <a:ea typeface="Ovo"/>
              </a:rPr>
              <a:t>Hardware + Software</a:t>
            </a:r>
            <a:endParaRPr b="0" lang="en-US" sz="4400" spc="-1" strike="noStrike">
              <a:latin typeface="Arial"/>
            </a:endParaRPr>
          </a:p>
        </p:txBody>
      </p:sp>
      <p:sp>
        <p:nvSpPr>
          <p:cNvPr id="209" name="CustomShape 5"/>
          <p:cNvSpPr/>
          <p:nvPr/>
        </p:nvSpPr>
        <p:spPr>
          <a:xfrm>
            <a:off x="10052640" y="4853160"/>
            <a:ext cx="2416320" cy="1139040"/>
          </a:xfrm>
          <a:prstGeom prst="roundRect">
            <a:avLst>
              <a:gd name="adj" fmla="val 3000"/>
            </a:avLst>
          </a:prstGeom>
          <a:blipFill rotWithShape="0">
            <a:blip r:embed="rId3"/>
            <a:stretch>
              <a:fillRect/>
            </a:stretch>
          </a:blipFill>
          <a:ln w="25560">
            <a:solidFill>
              <a:srgbClr val="000000"/>
            </a:solidFill>
            <a:miter/>
          </a:ln>
        </p:spPr>
        <p:style>
          <a:lnRef idx="0"/>
          <a:fillRef idx="0"/>
          <a:effectRef idx="0"/>
          <a:fontRef idx="minor"/>
        </p:style>
        <p:txBody>
          <a:bodyPr lIns="38160" rIns="38160" tIns="38160" bIns="38160" anchor="ctr">
            <a:noAutofit/>
          </a:bodyPr>
          <a:p>
            <a:pPr algn="ctr">
              <a:lnSpc>
                <a:spcPct val="100000"/>
              </a:lnSpc>
            </a:pPr>
            <a:r>
              <a:rPr b="0" lang="en-US" sz="3800" spc="-1" strike="noStrike">
                <a:solidFill>
                  <a:srgbClr val="ffffff"/>
                </a:solidFill>
                <a:latin typeface="Ovo"/>
                <a:ea typeface="Ovo"/>
              </a:rPr>
              <a:t>Networks</a:t>
            </a:r>
            <a:endParaRPr b="0" lang="en-US" sz="3800" spc="-1" strike="noStrike">
              <a:latin typeface="Arial"/>
            </a:endParaRPr>
          </a:p>
        </p:txBody>
      </p:sp>
      <p:sp>
        <p:nvSpPr>
          <p:cNvPr id="210" name="CustomShape 6"/>
          <p:cNvSpPr/>
          <p:nvPr/>
        </p:nvSpPr>
        <p:spPr>
          <a:xfrm>
            <a:off x="9155160" y="5236920"/>
            <a:ext cx="774000" cy="52704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3800" spc="-1" strike="noStrike">
                <a:solidFill>
                  <a:srgbClr val="ffffff"/>
                </a:solidFill>
                <a:latin typeface="Ovo"/>
                <a:ea typeface="Ovo"/>
              </a:rPr>
              <a:t>....</a:t>
            </a:r>
            <a:endParaRPr b="0" lang="en-US" sz="3800" spc="-1" strike="noStrike">
              <a:latin typeface="Arial"/>
            </a:endParaRPr>
          </a:p>
        </p:txBody>
      </p:sp>
      <p:pic>
        <p:nvPicPr>
          <p:cNvPr id="211" name="Shape 267" descr=""/>
          <p:cNvPicPr/>
          <p:nvPr/>
        </p:nvPicPr>
        <p:blipFill>
          <a:blip r:embed="rId4"/>
          <a:stretch/>
        </p:blipFill>
        <p:spPr>
          <a:xfrm>
            <a:off x="4437360" y="1053360"/>
            <a:ext cx="3017880" cy="1585080"/>
          </a:xfrm>
          <a:prstGeom prst="rect">
            <a:avLst/>
          </a:prstGeom>
          <a:ln>
            <a:noFill/>
          </a:ln>
        </p:spPr>
      </p:pic>
      <p:pic>
        <p:nvPicPr>
          <p:cNvPr id="212" name="Shape 268" descr=""/>
          <p:cNvPicPr/>
          <p:nvPr/>
        </p:nvPicPr>
        <p:blipFill>
          <a:blip r:embed="rId5"/>
          <a:stretch/>
        </p:blipFill>
        <p:spPr>
          <a:xfrm>
            <a:off x="10559160" y="894960"/>
            <a:ext cx="1025640" cy="1904400"/>
          </a:xfrm>
          <a:prstGeom prst="rect">
            <a:avLst/>
          </a:prstGeom>
          <a:ln>
            <a:noFill/>
          </a:ln>
        </p:spPr>
      </p:pic>
      <p:sp>
        <p:nvSpPr>
          <p:cNvPr id="213" name="CustomShape 7"/>
          <p:cNvSpPr/>
          <p:nvPr/>
        </p:nvSpPr>
        <p:spPr>
          <a:xfrm>
            <a:off x="2830320" y="6469560"/>
            <a:ext cx="11247840" cy="205668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2800" spc="-1" strike="noStrike">
                <a:solidFill>
                  <a:srgbClr val="ffffff"/>
                </a:solidFill>
                <a:latin typeface="Arial"/>
                <a:ea typeface="Arial"/>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endParaRPr b="0" lang="en-US" sz="2800" spc="-1" strike="noStrike">
              <a:latin typeface="Arial"/>
            </a:endParaRPr>
          </a:p>
        </p:txBody>
      </p:sp>
      <p:sp>
        <p:nvSpPr>
          <p:cNvPr id="214" name="CustomShape 8"/>
          <p:cNvSpPr/>
          <p:nvPr/>
        </p:nvSpPr>
        <p:spPr>
          <a:xfrm>
            <a:off x="6251760" y="4843800"/>
            <a:ext cx="2666520" cy="1139040"/>
          </a:xfrm>
          <a:prstGeom prst="roundRect">
            <a:avLst>
              <a:gd name="adj" fmla="val 3000"/>
            </a:avLst>
          </a:prstGeom>
          <a:blipFill rotWithShape="0">
            <a:blip r:embed="rId6"/>
            <a:stretch>
              <a:fillRect/>
            </a:stretch>
          </a:blipFill>
          <a:ln w="25560">
            <a:solidFill>
              <a:srgbClr val="000000"/>
            </a:solidFill>
            <a:miter/>
          </a:ln>
        </p:spPr>
        <p:style>
          <a:lnRef idx="0"/>
          <a:fillRef idx="0"/>
          <a:effectRef idx="0"/>
          <a:fontRef idx="minor"/>
        </p:style>
        <p:txBody>
          <a:bodyPr lIns="38160" rIns="38160" tIns="38160" bIns="38160" anchor="ctr">
            <a:noAutofit/>
          </a:bodyPr>
          <a:p>
            <a:pPr algn="ctr">
              <a:lnSpc>
                <a:spcPct val="100000"/>
              </a:lnSpc>
            </a:pPr>
            <a:r>
              <a:rPr b="0" lang="en-US" sz="3800" spc="-1" strike="noStrike">
                <a:solidFill>
                  <a:srgbClr val="ffffff"/>
                </a:solidFill>
                <a:latin typeface="Ovo"/>
                <a:ea typeface="Ovo"/>
              </a:rPr>
              <a:t>Information</a:t>
            </a:r>
            <a:endParaRPr b="0" lang="en-US" sz="3800" spc="-1" strike="noStrike">
              <a:latin typeface="Arial"/>
            </a:endParaRPr>
          </a:p>
        </p:txBody>
      </p:sp>
      <p:sp>
        <p:nvSpPr>
          <p:cNvPr id="215" name="CustomShape 9"/>
          <p:cNvSpPr/>
          <p:nvPr/>
        </p:nvSpPr>
        <p:spPr>
          <a:xfrm>
            <a:off x="3363120" y="4843800"/>
            <a:ext cx="2416320" cy="1139040"/>
          </a:xfrm>
          <a:prstGeom prst="roundRect">
            <a:avLst>
              <a:gd name="adj" fmla="val 3000"/>
            </a:avLst>
          </a:prstGeom>
          <a:blipFill rotWithShape="0">
            <a:blip r:embed="rId7"/>
            <a:stretch>
              <a:fillRect/>
            </a:stretch>
          </a:blipFill>
          <a:ln w="25560">
            <a:solidFill>
              <a:srgbClr val="000000"/>
            </a:solidFill>
            <a:miter/>
          </a:ln>
        </p:spPr>
        <p:style>
          <a:lnRef idx="0"/>
          <a:fillRef idx="0"/>
          <a:effectRef idx="0"/>
          <a:fontRef idx="minor"/>
        </p:style>
        <p:txBody>
          <a:bodyPr lIns="38160" rIns="38160" tIns="38160" bIns="38160" anchor="ctr">
            <a:noAutofit/>
          </a:bodyPr>
          <a:p>
            <a:pPr algn="ctr">
              <a:lnSpc>
                <a:spcPct val="100000"/>
              </a:lnSpc>
            </a:pPr>
            <a:r>
              <a:rPr b="0" lang="en-US" sz="3800" spc="-1" strike="noStrike">
                <a:solidFill>
                  <a:srgbClr val="ffffff"/>
                </a:solidFill>
                <a:latin typeface="Ovo"/>
                <a:ea typeface="Ovo"/>
              </a:rPr>
              <a:t>Data</a:t>
            </a:r>
            <a:endParaRPr b="0" lang="en-US" sz="3800" spc="-1" strike="noStrike">
              <a:latin typeface="Arial"/>
            </a:endParaRPr>
          </a:p>
        </p:txBody>
      </p:sp>
      <p:sp>
        <p:nvSpPr>
          <p:cNvPr id="216" name="CustomShape 10"/>
          <p:cNvSpPr/>
          <p:nvPr/>
        </p:nvSpPr>
        <p:spPr>
          <a:xfrm>
            <a:off x="7866360" y="1639080"/>
            <a:ext cx="1052280" cy="548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800" spc="-1" strike="noStrike">
                <a:solidFill>
                  <a:srgbClr val="ffffff"/>
                </a:solidFill>
                <a:latin typeface="Arial"/>
                <a:ea typeface="Arial"/>
              </a:rPr>
              <a:t>User</a:t>
            </a:r>
            <a:endParaRPr b="0" lang="en-US" sz="3800" spc="-1" strike="noStrike">
              <a:latin typeface="Arial"/>
            </a:endParaRPr>
          </a:p>
        </p:txBody>
      </p:sp>
      <p:pic>
        <p:nvPicPr>
          <p:cNvPr id="217" name="Shape 274" descr=""/>
          <p:cNvPicPr/>
          <p:nvPr/>
        </p:nvPicPr>
        <p:blipFill>
          <a:blip r:embed="rId8"/>
          <a:stretch/>
        </p:blipFill>
        <p:spPr>
          <a:xfrm>
            <a:off x="11168640" y="3353040"/>
            <a:ext cx="379440" cy="540360"/>
          </a:xfrm>
          <a:prstGeom prst="rect">
            <a:avLst/>
          </a:prstGeom>
          <a:ln>
            <a:noFill/>
          </a:ln>
        </p:spPr>
      </p:pic>
      <p:sp>
        <p:nvSpPr>
          <p:cNvPr id="218" name="CustomShape 11"/>
          <p:cNvSpPr/>
          <p:nvPr/>
        </p:nvSpPr>
        <p:spPr>
          <a:xfrm>
            <a:off x="12399480" y="3349080"/>
            <a:ext cx="3125160" cy="547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800" spc="-1" strike="noStrike">
                <a:solidFill>
                  <a:srgbClr val="ffffff"/>
                </a:solidFill>
                <a:latin typeface="Arial"/>
                <a:ea typeface="Arial"/>
              </a:rPr>
              <a:t>Programmer</a:t>
            </a:r>
            <a:endParaRPr b="0" lang="en-US" sz="3800" spc="-1" strike="noStrike">
              <a:latin typeface="Arial"/>
            </a:endParaRPr>
          </a:p>
        </p:txBody>
      </p:sp>
      <p:sp>
        <p:nvSpPr>
          <p:cNvPr id="219" name="CustomShape 12"/>
          <p:cNvSpPr/>
          <p:nvPr/>
        </p:nvSpPr>
        <p:spPr>
          <a:xfrm rot="10800000">
            <a:off x="10025640" y="2479320"/>
            <a:ext cx="914760" cy="883440"/>
          </a:xfrm>
          <a:custGeom>
            <a:avLst/>
            <a:gdLst/>
            <a:ahLst/>
            <a:rect l="l" t="t" r="r" b="b"/>
            <a:pathLst>
              <a:path w="21600" h="21600">
                <a:moveTo>
                  <a:pt x="0" y="0"/>
                </a:moveTo>
                <a:lnTo>
                  <a:pt x="21600" y="21600"/>
                </a:lnTo>
              </a:path>
            </a:pathLst>
          </a:custGeom>
          <a:noFill/>
          <a:ln w="101520">
            <a:solidFill>
              <a:srgbClr val="ffff00"/>
            </a:solidFill>
            <a:miter/>
            <a:headEnd len="med" type="stealth"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812880" y="768240"/>
            <a:ext cx="14629680" cy="1364760"/>
          </a:xfrm>
          <a:prstGeom prst="rect">
            <a:avLst/>
          </a:prstGeom>
          <a:noFill/>
          <a:ln>
            <a:noFill/>
          </a:ln>
        </p:spPr>
        <p:style>
          <a:lnRef idx="0"/>
          <a:fillRef idx="0"/>
          <a:effectRef idx="0"/>
          <a:fontRef idx="minor"/>
        </p:style>
        <p:txBody>
          <a:bodyPr lIns="38160" rIns="38160" tIns="38160" bIns="38160" anchor="ctr">
            <a:noAutofit/>
          </a:bodyPr>
          <a:p>
            <a:pPr algn="ctr">
              <a:lnSpc>
                <a:spcPct val="100000"/>
              </a:lnSpc>
            </a:pPr>
            <a:r>
              <a:rPr b="0" lang="en-US" sz="6000" spc="-1" strike="noStrike">
                <a:solidFill>
                  <a:srgbClr val="ffd966"/>
                </a:solidFill>
                <a:latin typeface="Arial"/>
                <a:ea typeface="Arial"/>
              </a:rPr>
              <a:t>What is Code?  Software? A Program?</a:t>
            </a:r>
            <a:endParaRPr b="0" lang="en-US" sz="6000" spc="-1" strike="noStrike">
              <a:latin typeface="Arial"/>
            </a:endParaRPr>
          </a:p>
        </p:txBody>
      </p:sp>
      <p:sp>
        <p:nvSpPr>
          <p:cNvPr id="221" name="CustomShape 2"/>
          <p:cNvSpPr/>
          <p:nvPr/>
        </p:nvSpPr>
        <p:spPr>
          <a:xfrm>
            <a:off x="812880" y="2133720"/>
            <a:ext cx="14629680" cy="6033240"/>
          </a:xfrm>
          <a:prstGeom prst="rect">
            <a:avLst/>
          </a:prstGeom>
          <a:noFill/>
          <a:ln>
            <a:noFill/>
          </a:ln>
        </p:spPr>
        <p:style>
          <a:lnRef idx="0"/>
          <a:fillRef idx="0"/>
          <a:effectRef idx="0"/>
          <a:fontRef idx="minor"/>
        </p:style>
        <p:txBody>
          <a:bodyPr lIns="38160" rIns="38160" tIns="38160" bIns="38160" anchor="ctr">
            <a:noAutofit/>
          </a:bodyPr>
          <a:p>
            <a:pPr marL="749160" indent="-344880">
              <a:lnSpc>
                <a:spcPct val="100000"/>
              </a:lnSpc>
              <a:buClr>
                <a:srgbClr val="ffff00"/>
              </a:buClr>
              <a:buFont typeface="Cabin"/>
              <a:buChar char="•"/>
            </a:pPr>
            <a:r>
              <a:rPr b="0" lang="en-US" sz="3200" spc="-1" strike="noStrike">
                <a:solidFill>
                  <a:srgbClr val="ffff00"/>
                </a:solidFill>
                <a:latin typeface="Arial"/>
                <a:ea typeface="Arial"/>
              </a:rPr>
              <a:t>A sequence of stored instructions </a:t>
            </a:r>
            <a:endParaRPr b="0" lang="en-US" sz="3200" spc="-1" strike="noStrike">
              <a:latin typeface="Arial"/>
            </a:endParaRPr>
          </a:p>
          <a:p>
            <a:pPr marL="695880">
              <a:lnSpc>
                <a:spcPct val="100000"/>
              </a:lnSpc>
              <a:spcBef>
                <a:spcPts val="3501"/>
              </a:spcBef>
            </a:pPr>
            <a:r>
              <a:rPr b="0" lang="en-US" sz="3200" spc="-1" strike="noStrike">
                <a:solidFill>
                  <a:srgbClr val="ffffff"/>
                </a:solidFill>
                <a:latin typeface="Arial"/>
                <a:ea typeface="Arial"/>
              </a:rPr>
              <a:t>-  It is a little piece of our intelligence in the computer</a:t>
            </a:r>
            <a:endParaRPr b="0" lang="en-US" sz="3200" spc="-1" strike="noStrike">
              <a:latin typeface="Arial"/>
            </a:endParaRPr>
          </a:p>
          <a:p>
            <a:pPr marL="695880">
              <a:lnSpc>
                <a:spcPct val="100000"/>
              </a:lnSpc>
              <a:spcBef>
                <a:spcPts val="3501"/>
              </a:spcBef>
            </a:pPr>
            <a:r>
              <a:rPr b="0" lang="en-US" sz="3200" spc="-1" strike="noStrike">
                <a:solidFill>
                  <a:srgbClr val="ffffff"/>
                </a:solidFill>
                <a:latin typeface="Arial"/>
                <a:ea typeface="Arial"/>
              </a:rPr>
              <a:t>-  We figure something out and then we encode it and then give it to someone else to save them the time and energy of figuring it out</a:t>
            </a:r>
            <a:endParaRPr b="0" lang="en-US" sz="3200" spc="-1" strike="noStrike">
              <a:latin typeface="Arial"/>
            </a:endParaRPr>
          </a:p>
          <a:p>
            <a:pPr marL="749160" indent="-344880">
              <a:lnSpc>
                <a:spcPct val="100000"/>
              </a:lnSpc>
              <a:spcBef>
                <a:spcPts val="3501"/>
              </a:spcBef>
              <a:buClr>
                <a:srgbClr val="ffffff"/>
              </a:buClr>
              <a:buFont typeface="Cabin"/>
              <a:buChar char="•"/>
            </a:pPr>
            <a:r>
              <a:rPr b="0" lang="en-US" sz="3200" spc="-1" strike="noStrike">
                <a:solidFill>
                  <a:srgbClr val="ffff00"/>
                </a:solidFill>
                <a:latin typeface="Arial"/>
                <a:ea typeface="Arial"/>
              </a:rPr>
              <a:t>A piece of creative art</a:t>
            </a:r>
            <a:r>
              <a:rPr b="0" lang="en-US" sz="3200" spc="-1" strike="noStrike">
                <a:solidFill>
                  <a:srgbClr val="ffffff"/>
                </a:solidFill>
                <a:latin typeface="Arial"/>
                <a:ea typeface="Arial"/>
              </a:rPr>
              <a:t> - particularly when we do a good job on user experience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651</TotalTime>
  <Application>LibreOffice/6.2.6.2$Linux_X86_64 LibreOffice_project/20$Build-2</Application>
  <Words>2068</Words>
  <Paragraphs>358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Motaz Saad</cp:lastModifiedBy>
  <dcterms:modified xsi:type="dcterms:W3CDTF">2019-09-12T06:00:32Z</dcterms:modified>
  <cp:revision>72</cp:revision>
  <dc:subject/>
  <dc:title>Why Program?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39</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42</vt:i4>
  </property>
</Properties>
</file>