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learning training in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SGD &amp; </a:t>
            </a:r>
            <a:r>
              <a:rPr lang="en-US" altLang="zh-CN" dirty="0" err="1" smtClean="0"/>
              <a:t>Minibatch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基本思想：样本数据由多台机器同时处理，每台机器相当于获取一部分的数据，然后进行传统</a:t>
            </a:r>
            <a:r>
              <a:rPr lang="en-US" altLang="zh-CN" dirty="0" smtClean="0"/>
              <a:t>SGD</a:t>
            </a:r>
            <a:r>
              <a:rPr lang="zh-CN" altLang="en-US" dirty="0" smtClean="0"/>
              <a:t>训练，完成后输出每个节点参数的梯度更新，最后汇总聚合更新全局的参数。</a:t>
            </a:r>
            <a:endParaRPr lang="en-US" altLang="zh-CN" dirty="0" smtClean="0"/>
          </a:p>
          <a:p>
            <a:r>
              <a:rPr lang="en-US" altLang="zh-CN" dirty="0" smtClean="0"/>
              <a:t>Trick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每个节点分配的样本数量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2 </a:t>
            </a:r>
            <a:r>
              <a:rPr lang="zh-CN" altLang="en-US" sz="2400" dirty="0" smtClean="0"/>
              <a:t>如何依据所有节点的梯度更新来更新全局参数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3 learning rate</a:t>
            </a:r>
            <a:r>
              <a:rPr lang="zh-CN" altLang="en-US" sz="2400" dirty="0" smtClean="0"/>
              <a:t>的动态适配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SGD &amp; </a:t>
            </a:r>
            <a:r>
              <a:rPr lang="en-US" altLang="zh-CN" dirty="0" err="1" smtClean="0"/>
              <a:t>Minibatch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Minibatch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每个节点获取的数据不用</a:t>
            </a:r>
            <a:r>
              <a:rPr lang="en-US" altLang="zh-CN" dirty="0" smtClean="0"/>
              <a:t>SGD</a:t>
            </a:r>
            <a:r>
              <a:rPr lang="zh-CN" altLang="en-US" dirty="0" smtClean="0"/>
              <a:t>，而用批量梯度计算法训练。最后获取的梯度再做归总聚合更新。</a:t>
            </a:r>
            <a:endParaRPr lang="en-US" altLang="zh-CN" dirty="0" smtClean="0"/>
          </a:p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基于这个思想。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理论上，定义合适的凸损失函数，就可以针对参数计算梯度，从而利用</a:t>
            </a:r>
            <a:r>
              <a:rPr lang="en-US" altLang="zh-CN" dirty="0" smtClean="0"/>
              <a:t>SGD</a:t>
            </a:r>
            <a:r>
              <a:rPr lang="zh-CN" altLang="en-US" dirty="0" smtClean="0"/>
              <a:t>进行参数的更新以达到训练的最优化结果。</a:t>
            </a:r>
            <a:endParaRPr lang="en-US" altLang="zh-CN" dirty="0" smtClean="0"/>
          </a:p>
          <a:p>
            <a:r>
              <a:rPr lang="en-US" altLang="zh-CN" dirty="0" smtClean="0"/>
              <a:t>Deep Learning</a:t>
            </a:r>
            <a:r>
              <a:rPr lang="zh-CN" altLang="en-US" dirty="0" smtClean="0"/>
              <a:t>基本算法包括</a:t>
            </a:r>
            <a:r>
              <a:rPr lang="en-US" altLang="zh-CN" dirty="0" smtClean="0"/>
              <a:t>: Logistic Regression/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, BP,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, RBM,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 Regression /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L1/L2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857496"/>
            <a:ext cx="4898606" cy="857256"/>
          </a:xfrm>
          <a:prstGeom prst="rect">
            <a:avLst/>
          </a:prstGeom>
        </p:spPr>
      </p:pic>
      <p:pic>
        <p:nvPicPr>
          <p:cNvPr id="6" name="图片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786322"/>
            <a:ext cx="5181634" cy="457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Backpropagation</a:t>
            </a:r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388110"/>
            <a:ext cx="5810274" cy="3184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Refer to http://ufldl.stanford.edu/wiki/index.php/Backpropagation_Algorithm</a:t>
            </a:r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21" y="2857496"/>
            <a:ext cx="4646833" cy="695329"/>
          </a:xfrm>
          <a:prstGeom prst="rect">
            <a:avLst/>
          </a:prstGeom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786190"/>
            <a:ext cx="6300792" cy="1400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85992"/>
            <a:ext cx="381000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endParaRPr lang="en-US" altLang="zh-CN" dirty="0" smtClean="0"/>
          </a:p>
          <a:p>
            <a:r>
              <a:rPr lang="en-US" altLang="zh-CN" dirty="0" smtClean="0"/>
              <a:t>Y=</a:t>
            </a:r>
            <a:r>
              <a:rPr lang="en-US" altLang="zh-CN" dirty="0" err="1" smtClean="0"/>
              <a:t>sigmod</a:t>
            </a:r>
            <a:r>
              <a:rPr lang="en-US" altLang="zh-CN" dirty="0" smtClean="0"/>
              <a:t>(W*X + b)  (encode)</a:t>
            </a:r>
          </a:p>
          <a:p>
            <a:r>
              <a:rPr lang="en-US" altLang="zh-CN" dirty="0" smtClean="0"/>
              <a:t>Z=</a:t>
            </a:r>
            <a:r>
              <a:rPr lang="en-US" altLang="zh-CN" dirty="0" err="1" smtClean="0"/>
              <a:t>sigmod</a:t>
            </a:r>
            <a:r>
              <a:rPr lang="en-US" altLang="zh-CN" dirty="0" smtClean="0"/>
              <a:t>(W’*Y + b’) (decode)</a:t>
            </a:r>
          </a:p>
          <a:p>
            <a:r>
              <a:rPr lang="en-US" altLang="zh-CN" dirty="0" smtClean="0"/>
              <a:t>X = Z means auto encode. In many times, W = transpose of W’ (tied weights). </a:t>
            </a:r>
          </a:p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  </a:t>
            </a:r>
            <a:r>
              <a:rPr lang="en-US" i="1" dirty="0" smtClean="0"/>
              <a:t>squared error or cross-entropy</a:t>
            </a:r>
            <a:r>
              <a:rPr lang="en-US" dirty="0" smtClean="0"/>
              <a:t>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29" y="5119700"/>
            <a:ext cx="3804069" cy="517560"/>
          </a:xfrm>
          <a:prstGeom prst="rect">
            <a:avLst/>
          </a:prstGeom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5743593"/>
            <a:ext cx="5342756" cy="7572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Denoising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only difference with traditional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encode with corrupt input.</a:t>
            </a:r>
          </a:p>
          <a:p>
            <a:r>
              <a:rPr lang="en-US" altLang="zh-CN" dirty="0" smtClean="0"/>
              <a:t>X’ = corruption(X),  Y = </a:t>
            </a:r>
            <a:r>
              <a:rPr lang="en-US" altLang="zh-CN" dirty="0" err="1" smtClean="0"/>
              <a:t>sigmod</a:t>
            </a:r>
            <a:r>
              <a:rPr lang="en-US" altLang="zh-CN" dirty="0" smtClean="0"/>
              <a:t>(W*X’ + b)</a:t>
            </a:r>
          </a:p>
          <a:p>
            <a:r>
              <a:rPr lang="en-US" altLang="zh-CN" dirty="0" smtClean="0"/>
              <a:t>Corruption implementation: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i="1" dirty="0" smtClean="0"/>
              <a:t>X=[x1,x2,…,</a:t>
            </a:r>
            <a:r>
              <a:rPr lang="en-US" altLang="zh-CN" sz="2400" i="1" dirty="0" err="1" smtClean="0"/>
              <a:t>xn</a:t>
            </a:r>
            <a:r>
              <a:rPr lang="en-US" altLang="zh-CN" sz="2400" i="1" dirty="0" smtClean="0"/>
              <a:t>]  X’=[x’1,x’2,…,</a:t>
            </a:r>
            <a:r>
              <a:rPr lang="en-US" altLang="zh-CN" sz="2400" i="1" dirty="0" err="1" smtClean="0"/>
              <a:t>x’n</a:t>
            </a:r>
            <a:r>
              <a:rPr lang="en-US" altLang="zh-CN" sz="2400" i="1" dirty="0" smtClean="0"/>
              <a:t>]  </a:t>
            </a:r>
            <a:r>
              <a:rPr lang="en-US" altLang="zh-CN" sz="2400" i="1" dirty="0" err="1" smtClean="0"/>
              <a:t>corruption_level</a:t>
            </a:r>
            <a:r>
              <a:rPr lang="en-US" altLang="zh-CN" sz="2400" i="1" dirty="0" smtClean="0"/>
              <a:t> = 1 - p</a:t>
            </a:r>
          </a:p>
          <a:p>
            <a:pPr>
              <a:buNone/>
            </a:pPr>
            <a:r>
              <a:rPr lang="en-US" altLang="zh-CN" sz="2400" i="1" dirty="0" smtClean="0"/>
              <a:t>     </a:t>
            </a:r>
            <a:r>
              <a:rPr lang="en-US" altLang="zh-CN" sz="2400" i="1" dirty="0" err="1" smtClean="0"/>
              <a:t>x’i</a:t>
            </a:r>
            <a:r>
              <a:rPr lang="en-US" altLang="zh-CN" sz="2400" i="1" dirty="0" smtClean="0"/>
              <a:t> = </a:t>
            </a:r>
            <a:r>
              <a:rPr lang="en-US" altLang="zh-CN" sz="2400" i="1" dirty="0" err="1" smtClean="0"/>
              <a:t>rand.nextDouble</a:t>
            </a:r>
            <a:r>
              <a:rPr lang="en-US" altLang="zh-CN" sz="2400" i="1" dirty="0" smtClean="0"/>
              <a:t>() &lt; p ? 1 : 0  (</a:t>
            </a:r>
            <a:r>
              <a:rPr lang="en-US" altLang="zh-CN" sz="2400" i="1" dirty="0" err="1" smtClean="0"/>
              <a:t>i</a:t>
            </a:r>
            <a:r>
              <a:rPr lang="en-US" altLang="zh-CN" sz="2400" i="1" dirty="0" smtClean="0"/>
              <a:t>=1..n)</a:t>
            </a:r>
          </a:p>
          <a:p>
            <a:pPr>
              <a:buNone/>
            </a:pPr>
            <a:endParaRPr lang="en-US" altLang="zh-CN" sz="2400" i="1" dirty="0" smtClean="0"/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Refer to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       http://deeplearning.net/tutorial/dA.html#daa</a:t>
            </a:r>
          </a:p>
          <a:p>
            <a:pPr>
              <a:buNone/>
            </a:pPr>
            <a:endParaRPr lang="zh-CN" altLang="en-US" sz="2400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Restricted Boltzmann Machines (RBM)</a:t>
            </a:r>
          </a:p>
          <a:p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73" y="2916934"/>
            <a:ext cx="4165153" cy="229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深度学习最近比较火</a:t>
            </a:r>
            <a:endParaRPr lang="en-US" altLang="zh-CN" dirty="0" smtClean="0"/>
          </a:p>
          <a:p>
            <a:r>
              <a:rPr lang="zh-CN" altLang="en-US" dirty="0" smtClean="0"/>
              <a:t>实际产品应用中，如何对</a:t>
            </a:r>
            <a:r>
              <a:rPr lang="en-US" altLang="zh-CN" dirty="0" smtClean="0"/>
              <a:t>DL</a:t>
            </a:r>
            <a:r>
              <a:rPr lang="zh-CN" altLang="en-US" dirty="0" smtClean="0"/>
              <a:t>问题进行计算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在这方面走在最前沿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Restricted Boltzmann Machines (RBM)</a:t>
            </a:r>
          </a:p>
          <a:p>
            <a:r>
              <a:rPr lang="zh-CN" altLang="en-US" dirty="0" smtClean="0"/>
              <a:t>损失函数</a:t>
            </a:r>
            <a:r>
              <a:rPr lang="en-US" altLang="zh-CN" dirty="0" smtClean="0">
                <a:sym typeface="Wingdings" pitchFamily="2" charset="2"/>
              </a:rPr>
              <a:t>:  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  ||X – reconstruct(X)|| square error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  Reconstruct</a:t>
            </a:r>
            <a:r>
              <a:rPr lang="zh-CN" altLang="en-US" dirty="0" smtClean="0">
                <a:sym typeface="Wingdings" pitchFamily="2" charset="2"/>
              </a:rPr>
              <a:t>的过程包括：</a:t>
            </a:r>
            <a:r>
              <a:rPr lang="en-US" altLang="zh-CN" dirty="0" smtClean="0">
                <a:sym typeface="Wingdings" pitchFamily="2" charset="2"/>
              </a:rPr>
              <a:t>Sampling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Contrastive Divergence (CD-k). 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lvl="0"/>
            <a:r>
              <a:rPr lang="en-US" altLang="zh-CN" sz="2200" dirty="0" smtClean="0">
                <a:solidFill>
                  <a:prstClr val="black"/>
                </a:solidFill>
              </a:rPr>
              <a:t>Refer to :</a:t>
            </a:r>
          </a:p>
          <a:p>
            <a:pPr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      http://deeplearning.net/tutorial/rbm.html#rbm</a:t>
            </a:r>
          </a:p>
          <a:p>
            <a:pPr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      http://blog.echen.me/2011/07/18/introduction-to-restricted-boltzmann-machines/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Convolution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layer distribution: </a:t>
            </a:r>
          </a:p>
          <a:p>
            <a:pPr>
              <a:buNone/>
            </a:pPr>
            <a:r>
              <a:rPr lang="en-US" altLang="zh-CN" dirty="0" smtClean="0"/>
              <a:t>    1 Model replica distribution</a:t>
            </a:r>
          </a:p>
          <a:p>
            <a:pPr>
              <a:buNone/>
            </a:pPr>
            <a:r>
              <a:rPr lang="en-US" altLang="zh-CN" dirty="0" smtClean="0"/>
              <a:t>    2 Model inner distribution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replica distribution</a:t>
            </a:r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071678"/>
            <a:ext cx="8003937" cy="47577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Model replica distribution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相当于一个模型复本，负责训练被随机分配到的样本数据</a:t>
            </a:r>
            <a:r>
              <a:rPr lang="en-US" altLang="zh-CN" sz="2400" dirty="0" smtClean="0"/>
              <a:t>(Data Shards)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相互之间没有通信，只需要和</a:t>
            </a:r>
            <a:r>
              <a:rPr lang="en-US" altLang="zh-CN" sz="2400" dirty="0" err="1" smtClean="0"/>
              <a:t>ParameterServer</a:t>
            </a:r>
            <a:r>
              <a:rPr lang="zh-CN" altLang="en-US" sz="2400" dirty="0" smtClean="0"/>
              <a:t>通信即可。包括</a:t>
            </a:r>
            <a:r>
              <a:rPr lang="en-US" altLang="zh-CN" sz="2400" dirty="0" smtClean="0"/>
              <a:t>: 1 </a:t>
            </a:r>
            <a:r>
              <a:rPr lang="zh-CN" altLang="en-US" sz="2400" dirty="0" smtClean="0"/>
              <a:t>发送梯度更新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update_send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获取当前参数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curr_fetch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Downpour SGD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Sandblaster L-BFGS</a:t>
            </a:r>
            <a:r>
              <a:rPr lang="zh-CN" altLang="en-US" sz="2400" dirty="0" smtClean="0"/>
              <a:t>两种模式。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针对</a:t>
            </a:r>
            <a:r>
              <a:rPr lang="en-US" altLang="zh-CN" sz="2400" dirty="0" smtClean="0"/>
              <a:t>SGD</a:t>
            </a:r>
            <a:r>
              <a:rPr lang="zh-CN" altLang="en-US" sz="2400" dirty="0" smtClean="0"/>
              <a:t>，使用了</a:t>
            </a:r>
            <a:r>
              <a:rPr lang="en-US" altLang="zh-CN" sz="2400" dirty="0" err="1" smtClean="0"/>
              <a:t>minibatch</a:t>
            </a:r>
            <a:r>
              <a:rPr lang="zh-CN" altLang="en-US" sz="2400" dirty="0" smtClean="0"/>
              <a:t>以及</a:t>
            </a:r>
            <a:r>
              <a:rPr lang="en-US" altLang="zh-CN" sz="2400" dirty="0" err="1" smtClean="0"/>
              <a:t>Adagrad</a:t>
            </a:r>
            <a:r>
              <a:rPr lang="zh-CN" altLang="en-US" sz="2400" dirty="0" smtClean="0"/>
              <a:t>自动调节</a:t>
            </a:r>
            <a:r>
              <a:rPr lang="en-US" altLang="zh-CN" sz="2400" dirty="0" smtClean="0"/>
              <a:t>Learning Rate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针对</a:t>
            </a:r>
            <a:r>
              <a:rPr lang="en-US" altLang="zh-CN" sz="2400" dirty="0" smtClean="0"/>
              <a:t>L-BFGS</a:t>
            </a:r>
            <a:r>
              <a:rPr lang="zh-CN" altLang="en-US" sz="2400" dirty="0" smtClean="0"/>
              <a:t>，多一个</a:t>
            </a:r>
            <a:r>
              <a:rPr lang="en-US" altLang="zh-CN" sz="2400" dirty="0" smtClean="0"/>
              <a:t>Coordinator</a:t>
            </a:r>
            <a:r>
              <a:rPr lang="zh-CN" altLang="en-US" sz="2400" dirty="0" smtClean="0"/>
              <a:t>节点，用于最优化过程的控制。参数的更新</a:t>
            </a:r>
            <a:r>
              <a:rPr lang="en-US" altLang="zh-CN" sz="2400" dirty="0" smtClean="0"/>
              <a:t>(update &amp;&amp; fetch)</a:t>
            </a:r>
            <a:r>
              <a:rPr lang="zh-CN" altLang="en-US" sz="2400" dirty="0" smtClean="0"/>
              <a:t>只在</a:t>
            </a:r>
            <a:r>
              <a:rPr lang="en-US" altLang="zh-CN" sz="2400" dirty="0" smtClean="0"/>
              <a:t>batch</a:t>
            </a:r>
            <a:r>
              <a:rPr lang="zh-CN" altLang="en-US" sz="2400" dirty="0" smtClean="0"/>
              <a:t>完成之后。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inner distribution</a:t>
            </a:r>
          </a:p>
          <a:p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2" y="2268312"/>
            <a:ext cx="4633934" cy="41610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inner distribution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400" dirty="0" smtClean="0"/>
              <a:t>每一个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也是由多台机器组成的一个计算集群。由实际构建的深度网络结构进行分布式计算任务的分配。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每一</a:t>
            </a:r>
            <a:r>
              <a:rPr lang="en-US" altLang="zh-CN" sz="2400" dirty="0" smtClean="0"/>
              <a:t>CPU core</a:t>
            </a:r>
            <a:r>
              <a:rPr lang="zh-CN" altLang="en-US" sz="2400" dirty="0" smtClean="0"/>
              <a:t>负责计算若干个节点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深度网络节点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，而不同的单机之间需要一定的通信，用于计算传播。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适合于节点数量巨大</a:t>
            </a:r>
            <a:r>
              <a:rPr lang="en-US" altLang="zh-CN" sz="2400" dirty="0" smtClean="0"/>
              <a:t>(billion</a:t>
            </a:r>
            <a:r>
              <a:rPr lang="zh-CN" altLang="en-US" sz="2400" dirty="0" smtClean="0"/>
              <a:t>级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，同时网络不需要全节点连接的场景。</a:t>
            </a:r>
            <a:r>
              <a:rPr lang="en-US" altLang="zh-CN" sz="2400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2" y="2143116"/>
            <a:ext cx="7793254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38365"/>
            <a:ext cx="8398692" cy="45053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100" dirty="0" smtClean="0"/>
              <a:t>      We found that Downpour SGD, a highly asynchronous variant of SGD works surprisingly well for training </a:t>
            </a:r>
            <a:r>
              <a:rPr lang="en-US" altLang="zh-CN" sz="2100" dirty="0" err="1" smtClean="0"/>
              <a:t>nonconvex</a:t>
            </a:r>
            <a:r>
              <a:rPr lang="en-US" altLang="zh-CN" sz="2100" dirty="0" smtClean="0"/>
              <a:t> deep learning models</a:t>
            </a:r>
          </a:p>
          <a:p>
            <a:pPr>
              <a:buNone/>
            </a:pPr>
            <a:r>
              <a:rPr lang="en-US" altLang="zh-CN" sz="2100" dirty="0" smtClean="0"/>
              <a:t>      That said, the combination of Downpour SGD with the </a:t>
            </a:r>
            <a:r>
              <a:rPr lang="en-US" altLang="zh-CN" sz="2100" dirty="0" err="1" smtClean="0"/>
              <a:t>Adagrad</a:t>
            </a:r>
            <a:r>
              <a:rPr lang="en-US" altLang="zh-CN" sz="2100" dirty="0" smtClean="0"/>
              <a:t> adaptive learning rate procedure emerges as the clearly dominant method when working with a computational budget of 2000 CPU cores or less.</a:t>
            </a:r>
          </a:p>
          <a:p>
            <a:pPr>
              <a:buNone/>
            </a:pPr>
            <a:r>
              <a:rPr lang="en-US" altLang="zh-CN" sz="2100" dirty="0" smtClean="0"/>
              <a:t>      Our experiments show that our new large-scale training methods can use a cluster of machines to train even modestly sized deep networks significantly faster than a GPU, and without the GPU’s limitation on the maximum size of the model.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深度学习计算的困难</a:t>
            </a:r>
            <a:endParaRPr lang="en-US" altLang="zh-CN" dirty="0" smtClean="0"/>
          </a:p>
          <a:p>
            <a:r>
              <a:rPr lang="en-US" altLang="zh-CN" dirty="0" smtClean="0"/>
              <a:t>SGD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minibatch</a:t>
            </a:r>
            <a:endParaRPr lang="en-US" altLang="zh-CN" dirty="0" smtClean="0"/>
          </a:p>
          <a:p>
            <a:r>
              <a:rPr lang="en-US" altLang="zh-CN" dirty="0" smtClean="0"/>
              <a:t>BP,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, RBM,CNN</a:t>
            </a:r>
          </a:p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endParaRPr lang="en-US" altLang="zh-CN" dirty="0" smtClean="0"/>
          </a:p>
          <a:p>
            <a:r>
              <a:rPr lang="en-US" altLang="zh-CN" dirty="0" smtClean="0"/>
              <a:t>Our implementation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NeteaseOpenDL</a:t>
            </a:r>
            <a:endParaRPr lang="en-US" altLang="zh-CN" dirty="0" smtClean="0"/>
          </a:p>
          <a:p>
            <a:r>
              <a:rPr lang="en-US" altLang="zh-CN" dirty="0" smtClean="0"/>
              <a:t>Java, Spark</a:t>
            </a:r>
          </a:p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参考</a:t>
            </a:r>
            <a:r>
              <a:rPr lang="en-US" altLang="zh-CN" sz="2400" dirty="0" smtClean="0"/>
              <a:t>Google’s Downpour SGD</a:t>
            </a:r>
            <a:r>
              <a:rPr lang="zh-CN" altLang="en-US" sz="2400" dirty="0" smtClean="0"/>
              <a:t>，每一个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处理一部分样本数据，所有的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运行完之后聚合更新参数。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2 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计算采用</a:t>
            </a:r>
            <a:r>
              <a:rPr lang="en-US" altLang="zh-CN" sz="2400" dirty="0" err="1" smtClean="0"/>
              <a:t>minibatch</a:t>
            </a:r>
            <a:r>
              <a:rPr lang="zh-CN" altLang="en-US" sz="2400" dirty="0" smtClean="0"/>
              <a:t>，可以只用基于</a:t>
            </a:r>
            <a:r>
              <a:rPr lang="en-US" altLang="zh-CN" sz="2400" dirty="0" err="1" smtClean="0"/>
              <a:t>Adagrad</a:t>
            </a:r>
            <a:r>
              <a:rPr lang="zh-CN" altLang="en-US" sz="2400" dirty="0" smtClean="0"/>
              <a:t>更新</a:t>
            </a:r>
            <a:r>
              <a:rPr lang="en-US" altLang="zh-CN" sz="2400" dirty="0" smtClean="0"/>
              <a:t>learning rate</a:t>
            </a:r>
            <a:r>
              <a:rPr lang="zh-CN" altLang="en-US" sz="2400" dirty="0" smtClean="0"/>
              <a:t>的批量梯度更新法；也可以用共轭梯度更新法。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3 </a:t>
            </a:r>
            <a:r>
              <a:rPr lang="zh-CN" altLang="en-US" sz="2400" dirty="0" smtClean="0"/>
              <a:t>单机模型利用多线程实现伪分布式；多机器模型利用</a:t>
            </a:r>
            <a:r>
              <a:rPr lang="en-US" altLang="zh-CN" sz="2400" dirty="0" smtClean="0"/>
              <a:t>Spark</a:t>
            </a:r>
            <a:r>
              <a:rPr lang="zh-CN" altLang="en-US" sz="2400" dirty="0" smtClean="0"/>
              <a:t>实现轻量级的分布式集群。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4 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不实现分布式。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当前已经实现的算法包括：</a:t>
            </a:r>
            <a:r>
              <a:rPr lang="en-US" altLang="zh-CN" dirty="0" smtClean="0"/>
              <a:t>LR/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, RBM,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, DNN. </a:t>
            </a:r>
          </a:p>
          <a:p>
            <a:r>
              <a:rPr lang="zh-CN" altLang="en-US" dirty="0" smtClean="0"/>
              <a:t>实验情况：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1800" dirty="0" smtClean="0"/>
              <a:t>1 SGD</a:t>
            </a:r>
            <a:r>
              <a:rPr lang="zh-CN" altLang="en-US" sz="1800" dirty="0" smtClean="0"/>
              <a:t>收敛比较慢，容易收敛到局部最优解。基于</a:t>
            </a:r>
            <a:r>
              <a:rPr lang="en-US" altLang="zh-CN" sz="1800" dirty="0" err="1" smtClean="0"/>
              <a:t>minibatch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CG(</a:t>
            </a:r>
            <a:r>
              <a:rPr lang="zh-CN" altLang="en-US" sz="1800" dirty="0" smtClean="0"/>
              <a:t>共轭梯度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有很好的收敛效果，速度快，稳定。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2 MNIST</a:t>
            </a:r>
            <a:r>
              <a:rPr lang="zh-CN" altLang="en-US" sz="1800" dirty="0" smtClean="0"/>
              <a:t>数据做测试，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万样本，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万训练，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万预测。单层结构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softmax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准确率大概到</a:t>
            </a:r>
            <a:r>
              <a:rPr lang="en-US" altLang="zh-CN" sz="1800" dirty="0" smtClean="0"/>
              <a:t>89%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SdA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DNN</a:t>
            </a:r>
            <a:r>
              <a:rPr lang="zh-CN" altLang="en-US" sz="1800" dirty="0" smtClean="0"/>
              <a:t>均可以达到</a:t>
            </a:r>
            <a:r>
              <a:rPr lang="en-US" altLang="zh-CN" sz="1800" dirty="0" smtClean="0"/>
              <a:t>92 – 93%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3 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CG</a:t>
            </a:r>
            <a:r>
              <a:rPr lang="zh-CN" altLang="en-US" sz="1800" dirty="0" smtClean="0"/>
              <a:t>的时候，总迭代次数可以大大下降很多。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存在的问题以及后续优化的点：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计算速度慢。主要时间花在每个</a:t>
            </a:r>
            <a:r>
              <a:rPr lang="en-US" altLang="zh-CN" sz="2400" dirty="0" err="1" smtClean="0"/>
              <a:t>ModelReplica</a:t>
            </a:r>
            <a:r>
              <a:rPr lang="zh-CN" altLang="en-US" sz="2400" dirty="0" smtClean="0"/>
              <a:t>计算共轭梯度上。由于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本身就不适合做浮点计算密集型的任务，因此优化方案考虑直接用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实现算法，或者直接用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实现</a:t>
            </a:r>
            <a:r>
              <a:rPr lang="en-US" altLang="zh-CN" sz="2400" dirty="0" err="1" smtClean="0"/>
              <a:t>minibatch</a:t>
            </a:r>
            <a:r>
              <a:rPr lang="zh-CN" altLang="en-US" sz="2400" dirty="0" smtClean="0"/>
              <a:t>的计算。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没实现</a:t>
            </a:r>
            <a:r>
              <a:rPr lang="en-US" altLang="zh-CN" sz="2400" dirty="0" err="1" smtClean="0"/>
              <a:t>ParameterServer</a:t>
            </a:r>
            <a:r>
              <a:rPr lang="zh-CN" altLang="en-US" sz="2400" dirty="0" smtClean="0"/>
              <a:t>机制。还没有完全的异步模式。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目前都是基于</a:t>
            </a:r>
            <a:r>
              <a:rPr lang="en-US" altLang="zh-CN" sz="2400" dirty="0" smtClean="0"/>
              <a:t>double</a:t>
            </a:r>
            <a:r>
              <a:rPr lang="zh-CN" altLang="en-US" sz="2400" dirty="0" smtClean="0"/>
              <a:t>数组的方式进行计算，后续要引入基于稀疏向量，稀疏矩阵的优化计算。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大规模样本预处理机制：随机选取少量样本通过</a:t>
            </a:r>
            <a:r>
              <a:rPr lang="en-US" altLang="zh-CN" sz="2400" dirty="0" smtClean="0"/>
              <a:t>CG</a:t>
            </a:r>
            <a:r>
              <a:rPr lang="zh-CN" altLang="en-US" sz="2400" dirty="0" smtClean="0"/>
              <a:t>获取初始化参数，然后再做分布式计算。加快收敛的执行过程。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[1] Large Scale Distributed Deep Networks. Jeffrey Dean, Google Inc.</a:t>
            </a:r>
          </a:p>
          <a:p>
            <a:r>
              <a:rPr lang="en-US" altLang="zh-CN" dirty="0" smtClean="0"/>
              <a:t>[2] Building High-level Features Using Large Scale Unsupervised Learning. </a:t>
            </a:r>
            <a:r>
              <a:rPr lang="en-US" altLang="zh-CN" dirty="0" err="1" smtClean="0"/>
              <a:t>Quoc</a:t>
            </a:r>
            <a:r>
              <a:rPr lang="en-US" altLang="zh-CN" dirty="0" smtClean="0"/>
              <a:t> V. </a:t>
            </a:r>
            <a:r>
              <a:rPr lang="en-US" altLang="zh-CN" dirty="0" err="1" smtClean="0"/>
              <a:t>Le,Marc'Aurelio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Ranzato</a:t>
            </a:r>
            <a:r>
              <a:rPr lang="en-US" altLang="zh-CN" dirty="0" smtClean="0"/>
              <a:t>, Stanford &amp; Google Inc.</a:t>
            </a:r>
          </a:p>
          <a:p>
            <a:r>
              <a:rPr lang="en-US" altLang="zh-CN" dirty="0" smtClean="0"/>
              <a:t>[3] Efficient large-scale distributed training of conditional maximum entropy models. G. Mann, R. McDonald.</a:t>
            </a:r>
          </a:p>
          <a:p>
            <a:r>
              <a:rPr lang="en-US" altLang="zh-CN" dirty="0" smtClean="0"/>
              <a:t>[4] Parallelized Stochastic Gradient Descent. Martin A. </a:t>
            </a:r>
            <a:r>
              <a:rPr lang="en-US" altLang="zh-CN" dirty="0" err="1" smtClean="0"/>
              <a:t>Zinkevich</a:t>
            </a:r>
            <a:r>
              <a:rPr lang="en-US" altLang="zh-CN" dirty="0" smtClean="0"/>
              <a:t>, Yahoo Inc.</a:t>
            </a:r>
          </a:p>
          <a:p>
            <a:r>
              <a:rPr lang="en-US" altLang="zh-CN" dirty="0" smtClean="0"/>
              <a:t>[5] http://deeplearning.net/tutorial/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深度学习计算的困难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计算复杂度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样本数量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，输入层节点</a:t>
            </a:r>
            <a:r>
              <a:rPr lang="en-US" altLang="zh-CN" dirty="0" smtClean="0"/>
              <a:t>n0</a:t>
            </a:r>
            <a:r>
              <a:rPr lang="zh-CN" altLang="en-US" dirty="0" smtClean="0"/>
              <a:t>，隐藏层</a:t>
            </a:r>
            <a:r>
              <a:rPr lang="en-US" altLang="zh-CN" dirty="0" smtClean="0"/>
              <a:t>K</a:t>
            </a:r>
            <a:r>
              <a:rPr lang="zh-CN" altLang="en-US" dirty="0" smtClean="0"/>
              <a:t>层，节点分别是</a:t>
            </a:r>
            <a:r>
              <a:rPr lang="en-US" altLang="zh-CN" dirty="0" smtClean="0"/>
              <a:t>n1,n2,…,</a:t>
            </a:r>
            <a:r>
              <a:rPr lang="en-US" altLang="zh-CN" dirty="0" err="1" smtClean="0"/>
              <a:t>nk</a:t>
            </a:r>
            <a:r>
              <a:rPr lang="zh-CN" altLang="en-US" dirty="0" smtClean="0"/>
              <a:t>，输出层</a:t>
            </a:r>
            <a:r>
              <a:rPr lang="en-US" altLang="zh-CN" dirty="0" err="1" smtClean="0"/>
              <a:t>nl</a:t>
            </a:r>
            <a:r>
              <a:rPr lang="zh-CN" altLang="en-US" dirty="0" smtClean="0"/>
              <a:t>。一次批量迭代的计算复杂度</a:t>
            </a:r>
            <a:r>
              <a:rPr lang="en-US" altLang="zh-CN" dirty="0" smtClean="0"/>
              <a:t>O(m*n0*n1) + O(m*n1*n2) +….+ O(m*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要训练的参数往往比传统的</a:t>
            </a:r>
            <a:r>
              <a:rPr lang="en-US" altLang="zh-CN" dirty="0" smtClean="0">
                <a:solidFill>
                  <a:prstClr val="black"/>
                </a:solidFill>
              </a:rPr>
              <a:t>ML</a:t>
            </a:r>
            <a:r>
              <a:rPr lang="zh-CN" altLang="en-US" smtClean="0">
                <a:solidFill>
                  <a:prstClr val="black"/>
                </a:solidFill>
              </a:rPr>
              <a:t>方法多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深度学习计算的困难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实验的网络规模</a:t>
            </a:r>
            <a:endParaRPr lang="en-US" altLang="zh-CN" dirty="0" smtClean="0"/>
          </a:p>
          <a:p>
            <a:r>
              <a:rPr lang="zh-CN" altLang="en-US" dirty="0" smtClean="0"/>
              <a:t>语音：</a:t>
            </a:r>
            <a:r>
              <a:rPr lang="en-US" altLang="zh-CN" sz="1400" dirty="0" smtClean="0"/>
              <a:t>We used a deep network with five layers: four hidden layer</a:t>
            </a:r>
          </a:p>
          <a:p>
            <a:pPr>
              <a:buNone/>
            </a:pPr>
            <a:r>
              <a:rPr lang="en-US" altLang="zh-CN" sz="1400" dirty="0" smtClean="0"/>
              <a:t>            with </a:t>
            </a:r>
            <a:r>
              <a:rPr lang="en-US" altLang="zh-CN" sz="1400" dirty="0" err="1" smtClean="0"/>
              <a:t>sigmoidal</a:t>
            </a:r>
            <a:r>
              <a:rPr lang="en-US" altLang="zh-CN" sz="1400" dirty="0" smtClean="0"/>
              <a:t> activations and 2560 nodes each, and a </a:t>
            </a:r>
            <a:r>
              <a:rPr lang="en-US" altLang="zh-CN" sz="1400" dirty="0" err="1" smtClean="0"/>
              <a:t>softmax</a:t>
            </a:r>
            <a:r>
              <a:rPr lang="en-US" altLang="zh-CN" sz="1400" dirty="0" smtClean="0"/>
              <a:t> output layer with 8192 nodes. The</a:t>
            </a:r>
          </a:p>
          <a:p>
            <a:pPr>
              <a:buNone/>
            </a:pPr>
            <a:r>
              <a:rPr lang="en-US" altLang="zh-CN" sz="1400" dirty="0" smtClean="0"/>
              <a:t>            input representation was 11 consecutive overlapping 25 ms frames of speech, each represented by</a:t>
            </a:r>
          </a:p>
          <a:p>
            <a:pPr>
              <a:buNone/>
            </a:pPr>
            <a:r>
              <a:rPr lang="en-US" altLang="zh-CN" sz="1400" dirty="0" smtClean="0"/>
              <a:t>            40 log-energy values. The network was fully-connected layer-to-layer, for a total of approximately</a:t>
            </a:r>
          </a:p>
          <a:p>
            <a:pPr>
              <a:buNone/>
            </a:pPr>
            <a:r>
              <a:rPr lang="en-US" altLang="zh-CN" sz="1400" dirty="0" smtClean="0"/>
              <a:t>            42 million model parameters. We trained on a data set of 1.1 billion weakly labeled examples,</a:t>
            </a:r>
          </a:p>
          <a:p>
            <a:pPr>
              <a:buNone/>
            </a:pPr>
            <a:r>
              <a:rPr lang="en-US" altLang="zh-CN" sz="1400" dirty="0" smtClean="0"/>
              <a:t>            and evaluated on a hold out test set. 【1】</a:t>
            </a:r>
          </a:p>
          <a:p>
            <a:r>
              <a:rPr lang="zh-CN" altLang="en-US" dirty="0" smtClean="0">
                <a:solidFill>
                  <a:prstClr val="black"/>
                </a:solidFill>
              </a:rPr>
              <a:t>图像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卷积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</a:rPr>
              <a:t>In our experiments, the first 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sublayer</a:t>
            </a:r>
            <a:r>
              <a:rPr lang="en-US" altLang="zh-CN" sz="1400" dirty="0" smtClean="0">
                <a:solidFill>
                  <a:prstClr val="black"/>
                </a:solidFill>
              </a:rPr>
              <a:t> has receptive fields of 18x18 pixels and the second sub-layer pools over 5x5 overlapping neighborhoods of features (i.e., pooling size).</a:t>
            </a:r>
          </a:p>
          <a:p>
            <a:pPr>
              <a:buNone/>
            </a:pPr>
            <a:r>
              <a:rPr lang="en-US" altLang="zh-CN" sz="1400" dirty="0" smtClean="0">
                <a:solidFill>
                  <a:prstClr val="black"/>
                </a:solidFill>
              </a:rPr>
              <a:t>          In terms of scale, our network is perhaps one of the largest known networks to date. It has 1 billion trainable parameters. </a:t>
            </a:r>
            <a:r>
              <a:rPr lang="en-US" altLang="zh-CN" sz="1400" dirty="0" smtClean="0"/>
              <a:t>【2】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深度学习计算的困难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卷积网络单层结构</a:t>
            </a:r>
          </a:p>
          <a:p>
            <a:endParaRPr lang="zh-CN" altLang="en-US" dirty="0"/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9331"/>
            <a:ext cx="5529282" cy="42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深度学习计算的困难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计算密集型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高富帅的硬件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2 Memory limit, high cost of I/O for large scale data.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SGD &amp; </a:t>
            </a:r>
            <a:r>
              <a:rPr lang="en-US" altLang="zh-CN" dirty="0" err="1" smtClean="0"/>
              <a:t>Minibatch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SGD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速度快，鲁棒性强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2 online</a:t>
            </a:r>
            <a:r>
              <a:rPr lang="zh-CN" altLang="en-US" sz="2800" dirty="0" smtClean="0"/>
              <a:t>计算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3 learning rate</a:t>
            </a:r>
            <a:r>
              <a:rPr lang="zh-CN" altLang="en-US" sz="2800" dirty="0" smtClean="0"/>
              <a:t>动态适配问题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4 </a:t>
            </a:r>
            <a:r>
              <a:rPr lang="zh-CN" altLang="en-US" sz="2800" dirty="0" smtClean="0"/>
              <a:t>分布式计算问题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SGD &amp; </a:t>
            </a:r>
            <a:r>
              <a:rPr lang="en-US" altLang="zh-CN" dirty="0" err="1" smtClean="0"/>
              <a:t>Minibatch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rate (</a:t>
            </a:r>
            <a:r>
              <a:rPr lang="zh-CN" altLang="en-US" dirty="0" smtClean="0"/>
              <a:t>逐渐减少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Adagrad</a:t>
            </a:r>
            <a:r>
              <a:rPr lang="en-US" altLang="zh-CN" sz="2400" dirty="0" smtClean="0"/>
              <a:t> adaptive learning[1],[3]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lr_curr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lr_base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weight_sum</a:t>
            </a:r>
            <a:endParaRPr lang="en-US" altLang="zh-CN" sz="2400" dirty="0" smtClean="0"/>
          </a:p>
          <a:p>
            <a:r>
              <a:rPr lang="zh-CN" altLang="en-US" dirty="0" smtClean="0"/>
              <a:t>分布式并行计算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G. Mann, R. McDonald[3], Martin A. </a:t>
            </a:r>
            <a:r>
              <a:rPr lang="en-US" altLang="zh-CN" sz="2400" dirty="0" err="1" smtClean="0"/>
              <a:t>Zinkevich</a:t>
            </a:r>
            <a:r>
              <a:rPr lang="en-US" altLang="zh-CN" sz="2400" dirty="0" smtClean="0"/>
              <a:t>[4]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paper</a:t>
            </a:r>
            <a:r>
              <a:rPr lang="zh-CN" altLang="en-US" sz="2400" dirty="0" smtClean="0"/>
              <a:t>中提出了如何将传统</a:t>
            </a:r>
            <a:r>
              <a:rPr lang="en-US" altLang="zh-CN" sz="2400" dirty="0" smtClean="0"/>
              <a:t>SGD</a:t>
            </a:r>
            <a:r>
              <a:rPr lang="zh-CN" altLang="en-US" sz="2400" dirty="0" smtClean="0"/>
              <a:t>算法实现分布式并行化。核心基本思想是一致的。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1535</Words>
  <PresentationFormat>全屏显示(4:3)</PresentationFormat>
  <Paragraphs>163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Deep learning training in practice</vt:lpstr>
      <vt:lpstr>前言</vt:lpstr>
      <vt:lpstr>内容</vt:lpstr>
      <vt:lpstr>深度学习计算的困难</vt:lpstr>
      <vt:lpstr>深度学习计算的困难</vt:lpstr>
      <vt:lpstr>深度学习计算的困难</vt:lpstr>
      <vt:lpstr>深度学习计算的困难</vt:lpstr>
      <vt:lpstr>SGD &amp; Minibatch</vt:lpstr>
      <vt:lpstr>SGD &amp; Minibatch</vt:lpstr>
      <vt:lpstr>SGD &amp; Minibatch</vt:lpstr>
      <vt:lpstr>SGD &amp; Minibatch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Deep Learning Algorithm</vt:lpstr>
      <vt:lpstr>Google’s DistBelief</vt:lpstr>
      <vt:lpstr>Google’s DistBelief</vt:lpstr>
      <vt:lpstr>Google’s DistBelief</vt:lpstr>
      <vt:lpstr>Google’s DistBelief</vt:lpstr>
      <vt:lpstr>Google’s DistBelief</vt:lpstr>
      <vt:lpstr>Google’s DistBelief</vt:lpstr>
      <vt:lpstr>Google’s DistBelief</vt:lpstr>
      <vt:lpstr>Google’s DistBelief</vt:lpstr>
      <vt:lpstr>Our implementation</vt:lpstr>
      <vt:lpstr>Our implementation</vt:lpstr>
      <vt:lpstr>Our implementation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training in practice</dc:title>
  <cp:lastModifiedBy>微软用户</cp:lastModifiedBy>
  <cp:revision>134</cp:revision>
  <dcterms:modified xsi:type="dcterms:W3CDTF">2013-09-09T09:19:16Z</dcterms:modified>
</cp:coreProperties>
</file>