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2" r:id="rId5"/>
    <p:sldId id="283" r:id="rId6"/>
    <p:sldId id="285" r:id="rId7"/>
    <p:sldId id="284" r:id="rId8"/>
    <p:sldId id="265" r:id="rId9"/>
    <p:sldId id="27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3" autoAdjust="0"/>
    <p:restoredTop sz="94660"/>
  </p:normalViewPr>
  <p:slideViewPr>
    <p:cSldViewPr snapToGrid="0">
      <p:cViewPr varScale="1">
        <p:scale>
          <a:sx n="55" d="100"/>
          <a:sy n="55" d="100"/>
        </p:scale>
        <p:origin x="66"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7" name="任意多边形 6"/>
          <p:cNvSpPr/>
          <p:nvPr userDrawn="1">
            <p:custDataLst>
              <p:tags r:id="rId2"/>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3"/>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9" Type="http://schemas.openxmlformats.org/officeDocument/2006/relationships/notesSlide" Target="../notesSlides/notesSlide6.xml"/><Relationship Id="rId18" Type="http://schemas.openxmlformats.org/officeDocument/2006/relationships/slideLayout" Target="../slideLayouts/slideLayout2.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tags" Target="../tags/tag36.xml"/><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lstStyle/>
          <a:p>
            <a:r>
              <a:rPr lang="en-GB"/>
              <a:t>Consensus without identity:</a:t>
            </a:r>
            <a:br>
              <a:rPr lang="en-GB"/>
            </a:br>
            <a:r>
              <a:rPr lang="en-US"/>
              <a:t>using a</a:t>
            </a:r>
            <a:r>
              <a:rPr lang="en-GB"/>
              <a:t> block chain</a:t>
            </a:r>
            <a:endParaRPr lang="en-GB" altLang="en-US" dirty="0">
              <a:latin typeface="Calibri" panose="020F0502020204030204" pitchFamily="34" charset="0"/>
            </a:endParaRPr>
          </a:p>
        </p:txBody>
      </p:sp>
      <p:sp>
        <p:nvSpPr>
          <p:cNvPr id="3" name="副标题 2"/>
          <p:cNvSpPr>
            <a:spLocks noGrp="1"/>
          </p:cNvSpPr>
          <p:nvPr>
            <p:ph type="subTitle" idx="1"/>
            <p:custDataLst>
              <p:tags r:id="rId2"/>
            </p:custDataLst>
          </p:nvPr>
        </p:nvSpPr>
        <p:spPr/>
        <p:txBody>
          <a:bodyPr>
            <a:noAutofit/>
          </a:bodyPr>
          <a:lstStyle/>
          <a:p>
            <a:r>
              <a:rPr lang="en-GB" sz="4000" b="1">
                <a:cs typeface="+mn-lt"/>
                <a:sym typeface="+mn-ea"/>
              </a:rPr>
              <a:t>Bitcoin’s consensus algorithm</a:t>
            </a:r>
            <a:endParaRPr lang="en-GB" altLang="en-US" sz="4000" b="1" dirty="0">
              <a:cs typeface="+mn-lt"/>
              <a:sym typeface="+mn-ea"/>
            </a:endParaRPr>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lnSpcReduction="10000"/>
            <a:scene3d>
              <a:camera prst="orthographicFront"/>
              <a:lightRig rig="threePt" dir="t"/>
            </a:scene3d>
          </a:bodyPr>
          <a:lstStyle>
            <a:defPPr>
              <a:defRPr lang="zh-CN"/>
            </a:defPPr>
            <a:lvl1pPr algn="ctr">
              <a:lnSpc>
                <a:spcPct val="90000"/>
              </a:lnSpc>
              <a:spcBef>
                <a:spcPct val="0"/>
              </a:spcBef>
              <a:buNone/>
              <a:defRPr sz="4400">
                <a:latin typeface="+mj-lt"/>
                <a:ea typeface="+mj-ea"/>
                <a:cs typeface="+mj-cs"/>
              </a:defRPr>
            </a:lvl1pPr>
          </a:lstStyle>
          <a:p>
            <a:pPr algn="l"/>
            <a:r>
              <a:rPr lang="en-GB" sz="3600" b="1" u="sng" dirty="0">
                <a:ln/>
                <a:solidFill>
                  <a:schemeClr val="accent1"/>
                </a:solidFill>
                <a:effectLst>
                  <a:outerShdw blurRad="38100" dist="25400" dir="5400000" algn="ctr" rotWithShape="0">
                    <a:srgbClr val="6E747A">
                      <a:alpha val="43000"/>
                    </a:srgbClr>
                  </a:outerShdw>
                </a:effectLst>
                <a:sym typeface="Trebuchet MS" panose="020B0603020202020204"/>
              </a:rPr>
              <a:t>Bitcoin nodes </a:t>
            </a:r>
            <a:r>
              <a:rPr lang="en-US" sz="3600" b="1" u="sng" dirty="0">
                <a:ln/>
                <a:solidFill>
                  <a:schemeClr val="accent1"/>
                </a:solidFill>
                <a:effectLst>
                  <a:outerShdw blurRad="38100" dist="25400" dir="5400000" algn="ctr" rotWithShape="0">
                    <a:srgbClr val="6E747A">
                      <a:alpha val="43000"/>
                    </a:srgbClr>
                  </a:outerShdw>
                </a:effectLst>
                <a:sym typeface="Trebuchet MS" panose="020B0603020202020204"/>
              </a:rPr>
              <a:t>don’t </a:t>
            </a:r>
            <a:r>
              <a:rPr lang="en-GB" sz="3600" b="1" u="sng" dirty="0">
                <a:ln/>
                <a:solidFill>
                  <a:schemeClr val="accent1"/>
                </a:solidFill>
                <a:effectLst>
                  <a:outerShdw blurRad="38100" dist="25400" dir="5400000" algn="ctr" rotWithShape="0">
                    <a:srgbClr val="6E747A">
                      <a:alpha val="43000"/>
                    </a:srgbClr>
                  </a:outerShdw>
                </a:effectLst>
                <a:sym typeface="Trebuchet MS" panose="020B0603020202020204"/>
              </a:rPr>
              <a:t>have </a:t>
            </a:r>
            <a:r>
              <a:rPr lang="en-US" sz="3600" b="1" u="sng" dirty="0">
                <a:ln/>
                <a:solidFill>
                  <a:schemeClr val="accent1"/>
                </a:solidFill>
                <a:effectLst>
                  <a:outerShdw blurRad="38100" dist="25400" dir="5400000" algn="ctr" rotWithShape="0">
                    <a:srgbClr val="6E747A">
                      <a:alpha val="43000"/>
                    </a:srgbClr>
                  </a:outerShdw>
                </a:effectLst>
                <a:sym typeface="Trebuchet MS" panose="020B0603020202020204"/>
              </a:rPr>
              <a:t>long-term </a:t>
            </a:r>
            <a:r>
              <a:rPr lang="en-GB" sz="3600" b="1" u="sng" dirty="0">
                <a:ln/>
                <a:solidFill>
                  <a:schemeClr val="accent1"/>
                </a:solidFill>
                <a:effectLst>
                  <a:outerShdw blurRad="38100" dist="25400" dir="5400000" algn="ctr" rotWithShape="0">
                    <a:srgbClr val="6E747A">
                      <a:alpha val="43000"/>
                    </a:srgbClr>
                  </a:outerShdw>
                </a:effectLst>
                <a:sym typeface="Trebuchet MS" panose="020B0603020202020204"/>
              </a:rPr>
              <a:t>identities</a:t>
            </a:r>
            <a:endParaRPr lang="en-GB" sz="3600" b="1" u="sng" dirty="0">
              <a:ln/>
              <a:solidFill>
                <a:schemeClr val="accent1"/>
              </a:solidFill>
              <a:effectLst>
                <a:outerShdw blurRad="38100" dist="25400" dir="5400000" algn="ctr" rotWithShape="0">
                  <a:srgbClr val="6E747A">
                    <a:alpha val="43000"/>
                  </a:srgbClr>
                </a:outerShdw>
              </a:effectLst>
              <a:sym typeface="Trebuchet MS" panose="020B0603020202020204"/>
            </a:endParaRPr>
          </a:p>
          <a:p>
            <a:pPr algn="l"/>
            <a:endParaRPr lang="en-GB" altLang="en-US" sz="3600" b="1" u="sng" dirty="0">
              <a:ln/>
              <a:solidFill>
                <a:schemeClr val="accent1"/>
              </a:solidFill>
              <a:effectLst>
                <a:outerShdw blurRad="38100" dist="25400" dir="5400000" algn="ctr" rotWithShape="0">
                  <a:srgbClr val="6E747A">
                    <a:alpha val="43000"/>
                  </a:srgbClr>
                </a:outerShdw>
              </a:effectLst>
              <a:sym typeface="Trebuchet MS" panose="020B0603020202020204"/>
            </a:endParaRPr>
          </a:p>
        </p:txBody>
      </p:sp>
      <p:sp>
        <p:nvSpPr>
          <p:cNvPr id="5" name="文本框 4"/>
          <p:cNvSpPr txBox="1"/>
          <p:nvPr>
            <p:custDataLst>
              <p:tags r:id="rId2"/>
            </p:custDataLst>
          </p:nvPr>
        </p:nvSpPr>
        <p:spPr>
          <a:xfrm>
            <a:off x="771490" y="1382605"/>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en-GB" b="1" u="sng">
                <a:latin typeface="Times New Roman" panose="02020603050405020304" charset="0"/>
                <a:cs typeface="Times New Roman" panose="02020603050405020304" charset="0"/>
              </a:rPr>
              <a:t>1. </a:t>
            </a:r>
            <a:r>
              <a:rPr lang="en-GB" b="1" u="sng">
                <a:latin typeface="Times New Roman" panose="02020603050405020304" charset="0"/>
                <a:cs typeface="Times New Roman" panose="02020603050405020304" charset="0"/>
              </a:rPr>
              <a:t>Identity</a:t>
            </a:r>
            <a:r>
              <a:rPr lang="en-GB" u="sng">
                <a:latin typeface="Times New Roman" panose="02020603050405020304" charset="0"/>
                <a:cs typeface="Times New Roman" panose="02020603050405020304" charset="0"/>
              </a:rPr>
              <a:t> is hard in a P2P system — Sybil attack</a:t>
            </a:r>
            <a:endParaRPr lang="en-GB" u="sng">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I</a:t>
            </a:r>
            <a:r>
              <a:rPr lang="en-US" sz="2200">
                <a:latin typeface="Times New Roman" panose="02020603050405020304" charset="0"/>
                <a:cs typeface="Times New Roman" panose="02020603050405020304" charset="0"/>
              </a:rPr>
              <a:t>n a P2P system, it's challenging to establish genuine user or node identities because participants can easily create multiple fake identities (Sybil attack) to manipulate the network.</a:t>
            </a:r>
            <a:endParaRPr lang="en-US" sz="2200">
              <a:latin typeface="Times New Roman" panose="02020603050405020304" charset="0"/>
              <a:cs typeface="Times New Roman" panose="02020603050405020304" charset="0"/>
            </a:endParaRPr>
          </a:p>
          <a:p>
            <a:pPr algn="just"/>
            <a:r>
              <a:rPr lang="en-US" sz="2200">
                <a:latin typeface="Times New Roman" panose="02020603050405020304" charset="0"/>
                <a:cs typeface="Times New Roman" panose="02020603050405020304" charset="0"/>
              </a:rPr>
              <a:t>The Sybil attack is a security threat where a single malicious participant creates multiple fake identities to control a significant portion of the network and potentially disrupt the consensus process or gain undue influence.</a:t>
            </a:r>
            <a:endParaRPr lang="en-US" sz="2200">
              <a:latin typeface="Times New Roman" panose="02020603050405020304" charset="0"/>
              <a:cs typeface="Times New Roman" panose="02020603050405020304" charset="0"/>
            </a:endParaRPr>
          </a:p>
          <a:p>
            <a:pPr marL="0" indent="0">
              <a:buNone/>
            </a:pPr>
            <a:r>
              <a:rPr lang="en-US" altLang="en-GB" b="1" u="sng"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rPr>
              <a:t>2. </a:t>
            </a:r>
            <a:r>
              <a:rPr lang="en-GB" b="1" u="sng"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rPr>
              <a:t>Pseudonymity</a:t>
            </a:r>
            <a:r>
              <a:rPr lang="en-GB" u="sng"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rPr>
              <a:t> is a goal of Bitcoin</a:t>
            </a:r>
            <a:endParaRPr lang="en-GB" u="sng"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endParaRPr>
          </a:p>
          <a:p>
            <a:pPr>
              <a:buFont typeface="Arial" panose="020B0604020202020204" pitchFamily="34" charset="0"/>
              <a:buChar char="•"/>
            </a:pPr>
            <a:r>
              <a:rPr lang="en-US" sz="2200">
                <a:latin typeface="Times New Roman" panose="02020603050405020304" charset="0"/>
                <a:cs typeface="Times New Roman" panose="02020603050405020304" charset="0"/>
              </a:rPr>
              <a:t>Bitcoin and many other blockchain systems aim to provide pseudonymity rather than full anonymity or real-world identity. </a:t>
            </a:r>
            <a:endParaRPr lang="en-US" sz="2200">
              <a:latin typeface="Times New Roman" panose="02020603050405020304" charset="0"/>
              <a:cs typeface="Times New Roman" panose="02020603050405020304" charset="0"/>
            </a:endParaRPr>
          </a:p>
          <a:p>
            <a:pPr>
              <a:buFont typeface="Arial" panose="020B0604020202020204" pitchFamily="34" charset="0"/>
              <a:buChar char="•"/>
            </a:pPr>
            <a:r>
              <a:rPr lang="en-US" sz="2200">
                <a:latin typeface="Times New Roman" panose="02020603050405020304" charset="0"/>
                <a:cs typeface="Times New Roman" panose="02020603050405020304" charset="0"/>
              </a:rPr>
              <a:t>This means that while users may not reveal their real identities, they have consistent pseudonyms or addresses that can be used to track their transactions</a:t>
            </a:r>
            <a:endParaRPr lang="en-US" sz="2200">
              <a:latin typeface="Times New Roman" panose="02020603050405020304" charset="0"/>
              <a:cs typeface="Times New Roman" panose="02020603050405020304" charset="0"/>
            </a:endParaRPr>
          </a:p>
          <a:p>
            <a:pPr marL="0" indent="0">
              <a:buNone/>
            </a:pPr>
            <a:endParaRPr lang="en-GB" sz="2200" u="sng"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endParaRPr>
          </a:p>
          <a:p>
            <a:endParaRPr lang="en-GB" altLang="en-US" sz="2200" u="sng"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endParaRPr>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1487170"/>
            <a:ext cx="10514965" cy="43522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atin typeface="Times New Roman" panose="02020603050405020304" charset="0"/>
                <a:cs typeface="Times New Roman" panose="02020603050405020304" charset="0"/>
              </a:rPr>
              <a:t>Easy Protocol Design: Having identities (like unique IDs) for participants in a consensus protocol makes it simpler to create and manage the rules of the protocol. For example, you can instruct a specific node with a low ID to perform a task.</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Pragmatic Reasons: Some protocols require node IDs to work effectively. They might have instructions like, "Now, the node with the lowest ID should do something." Without IDs, these instructions can be tricky to implement.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Security: When we assume that less than 50% of nodes are malicious (acting dishonestly) in a network, having identities can help. If it's challenging to create new node identities, we can make certain assumptions about how many malicious nodes there are. This can be used to prove that the network is secure.</a:t>
            </a:r>
            <a:endParaRPr 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p:txBody>
      </p:sp>
      <p:sp>
        <p:nvSpPr>
          <p:cNvPr id="9" name="文本框 8"/>
          <p:cNvSpPr txBox="1"/>
          <p:nvPr>
            <p:custDataLst>
              <p:tags r:id="rId2"/>
            </p:custDataLst>
          </p:nvPr>
        </p:nvSpPr>
        <p:spPr>
          <a:xfrm>
            <a:off x="838165" y="431545"/>
            <a:ext cx="10515600" cy="1324800"/>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r>
              <a:rPr lang="en-GB" sz="3600" b="1" u="sng" dirty="0">
                <a:ln/>
                <a:solidFill>
                  <a:schemeClr val="accent1"/>
                </a:solidFill>
                <a:effectLst>
                  <a:outerShdw blurRad="38100" dist="25400" dir="5400000" algn="ctr" rotWithShape="0">
                    <a:srgbClr val="6E747A">
                      <a:alpha val="43000"/>
                    </a:srgbClr>
                  </a:outerShdw>
                </a:effectLst>
                <a:cs typeface="+mj-lt"/>
                <a:sym typeface="Trebuchet MS" panose="020B0603020202020204"/>
              </a:rPr>
              <a:t>Why </a:t>
            </a:r>
            <a:r>
              <a:rPr lang="en-US" sz="3600" b="1" u="sng" dirty="0">
                <a:ln/>
                <a:solidFill>
                  <a:schemeClr val="accent1"/>
                </a:solidFill>
                <a:effectLst>
                  <a:outerShdw blurRad="38100" dist="25400" dir="5400000" algn="ctr" rotWithShape="0">
                    <a:srgbClr val="6E747A">
                      <a:alpha val="43000"/>
                    </a:srgbClr>
                  </a:outerShdw>
                </a:effectLst>
                <a:cs typeface="+mj-lt"/>
                <a:sym typeface="Trebuchet MS" panose="020B0603020202020204"/>
              </a:rPr>
              <a:t>having </a:t>
            </a:r>
            <a:r>
              <a:rPr lang="en-GB" sz="3600" b="1" u="sng" dirty="0">
                <a:ln/>
                <a:solidFill>
                  <a:schemeClr val="accent1"/>
                </a:solidFill>
                <a:effectLst>
                  <a:outerShdw blurRad="38100" dist="25400" dir="5400000" algn="ctr" rotWithShape="0">
                    <a:srgbClr val="6E747A">
                      <a:alpha val="43000"/>
                    </a:srgbClr>
                  </a:outerShdw>
                </a:effectLst>
                <a:cs typeface="+mj-lt"/>
                <a:sym typeface="Trebuchet MS" panose="020B0603020202020204"/>
              </a:rPr>
              <a:t>identity </a:t>
            </a:r>
            <a:r>
              <a:rPr lang="en-US" sz="3600" b="1" u="sng" dirty="0">
                <a:ln/>
                <a:solidFill>
                  <a:schemeClr val="accent1"/>
                </a:solidFill>
                <a:effectLst>
                  <a:outerShdw blurRad="38100" dist="25400" dir="5400000" algn="ctr" rotWithShape="0">
                    <a:srgbClr val="6E747A">
                      <a:alpha val="43000"/>
                    </a:srgbClr>
                  </a:outerShdw>
                </a:effectLst>
                <a:cs typeface="+mj-lt"/>
                <a:sym typeface="Trebuchet MS" panose="020B0603020202020204"/>
              </a:rPr>
              <a:t>is useful for consensus</a:t>
            </a:r>
            <a:r>
              <a:rPr lang="en-GB" sz="3600" b="1" u="sng" dirty="0">
                <a:ln/>
                <a:solidFill>
                  <a:schemeClr val="accent1"/>
                </a:solidFill>
                <a:effectLst>
                  <a:outerShdw blurRad="38100" dist="25400" dir="5400000" algn="ctr" rotWithShape="0">
                    <a:srgbClr val="6E747A">
                      <a:alpha val="43000"/>
                    </a:srgbClr>
                  </a:outerShdw>
                </a:effectLst>
                <a:cs typeface="+mj-lt"/>
                <a:sym typeface="Trebuchet MS" panose="020B0603020202020204"/>
              </a:rPr>
              <a:t>?</a:t>
            </a:r>
            <a:endParaRPr lang="en-GB" sz="3600" b="1" u="sng" dirty="0">
              <a:ln/>
              <a:solidFill>
                <a:schemeClr val="accent1"/>
              </a:solidFill>
              <a:effectLst>
                <a:outerShdw blurRad="38100" dist="25400" dir="5400000" algn="ctr" rotWithShape="0">
                  <a:srgbClr val="6E747A">
                    <a:alpha val="43000"/>
                  </a:srgbClr>
                </a:outerShdw>
              </a:effectLst>
              <a:cs typeface="+mj-lt"/>
              <a:sym typeface="Trebuchet MS" panose="020B0603020202020204"/>
            </a:endParaRPr>
          </a:p>
          <a:p>
            <a:pPr algn="l"/>
            <a:endParaRPr lang="en-GB" altLang="en-US" sz="3600" b="1" u="sng" dirty="0">
              <a:ln/>
              <a:solidFill>
                <a:schemeClr val="accent1"/>
              </a:solidFill>
              <a:effectLst>
                <a:outerShdw blurRad="38100" dist="25400" dir="5400000" algn="ctr" rotWithShape="0">
                  <a:srgbClr val="6E747A">
                    <a:alpha val="43000"/>
                  </a:srgbClr>
                </a:outerShdw>
              </a:effectLst>
              <a:cs typeface="+mj-lt"/>
              <a:sym typeface="Trebuchet MS" panose="020B0603020202020204"/>
            </a:endParaRPr>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457200"/>
            <a:ext cx="8993505" cy="1602105"/>
          </a:xfrm>
          <a:prstGeom prst="rect">
            <a:avLst/>
          </a:prstGeom>
        </p:spPr>
        <p:txBody>
          <a:bodyPr vert="horz" lIns="91440" tIns="45720" rIns="91440" bIns="45720" rtlCol="0" anchor="b">
            <a:normAutofit/>
          </a:bodyPr>
          <a:lstStyle>
            <a:defPPr>
              <a:defRPr lang="zh-CN"/>
            </a:defPPr>
            <a:lvl1pPr>
              <a:defRPr sz="3200"/>
            </a:lvl1pPr>
          </a:lstStyle>
          <a:p>
            <a:r>
              <a:rPr lang="en-GB" b="1" u="sng" dirty="0">
                <a:ln/>
                <a:solidFill>
                  <a:schemeClr val="accent1"/>
                </a:solidFill>
                <a:effectLst>
                  <a:outerShdw blurRad="38100" dist="25400" dir="5400000" algn="ctr" rotWithShape="0">
                    <a:srgbClr val="6E747A">
                      <a:alpha val="43000"/>
                    </a:srgbClr>
                  </a:outerShdw>
                </a:effectLst>
                <a:latin typeface="+mj-lt"/>
                <a:cs typeface="+mj-lt"/>
                <a:sym typeface="Trebuchet MS" panose="020B0603020202020204"/>
              </a:rPr>
              <a:t>How to overcome lack of identit</a:t>
            </a:r>
            <a:r>
              <a:rPr lang="en-US" b="1" u="sng" dirty="0">
                <a:ln/>
                <a:solidFill>
                  <a:schemeClr val="accent1"/>
                </a:solidFill>
                <a:effectLst>
                  <a:outerShdw blurRad="38100" dist="25400" dir="5400000" algn="ctr" rotWithShape="0">
                    <a:srgbClr val="6E747A">
                      <a:alpha val="43000"/>
                    </a:srgbClr>
                  </a:outerShdw>
                </a:effectLst>
                <a:latin typeface="+mj-lt"/>
                <a:cs typeface="+mj-lt"/>
                <a:sym typeface="Trebuchet MS" panose="020B0603020202020204"/>
              </a:rPr>
              <a:t>y in Bitcoins?</a:t>
            </a:r>
            <a:endParaRPr lang="en-US" b="1" u="sng" dirty="0">
              <a:ln/>
              <a:solidFill>
                <a:schemeClr val="accent1"/>
              </a:solidFill>
              <a:effectLst>
                <a:outerShdw blurRad="38100" dist="25400" dir="5400000" algn="ctr" rotWithShape="0">
                  <a:srgbClr val="6E747A">
                    <a:alpha val="43000"/>
                  </a:srgbClr>
                </a:outerShdw>
              </a:effectLst>
              <a:latin typeface="+mj-lt"/>
              <a:cs typeface="+mj-lt"/>
              <a:sym typeface="Trebuchet MS" panose="020B0603020202020204"/>
            </a:endParaRPr>
          </a:p>
          <a:p>
            <a:endParaRPr lang="en-US" altLang="en-US" b="1" u="sng" dirty="0">
              <a:ln/>
              <a:solidFill>
                <a:schemeClr val="accent1"/>
              </a:solidFill>
              <a:effectLst>
                <a:outerShdw blurRad="38100" dist="25400" dir="5400000" algn="ctr" rotWithShape="0">
                  <a:srgbClr val="6E747A">
                    <a:alpha val="43000"/>
                  </a:srgbClr>
                </a:outerShdw>
              </a:effectLst>
              <a:latin typeface="+mj-lt"/>
              <a:ea typeface="+mj-ea"/>
              <a:cs typeface="+mj-lt"/>
              <a:sym typeface="Trebuchet MS" panose="020B0603020202020204"/>
            </a:endParaRPr>
          </a:p>
        </p:txBody>
      </p:sp>
      <p:sp>
        <p:nvSpPr>
          <p:cNvPr id="6" name="文本框 5"/>
          <p:cNvSpPr txBox="1"/>
          <p:nvPr>
            <p:custDataLst>
              <p:tags r:id="rId2"/>
            </p:custDataLst>
          </p:nvPr>
        </p:nvSpPr>
        <p:spPr>
          <a:xfrm>
            <a:off x="559435" y="1809750"/>
            <a:ext cx="10801985" cy="4129405"/>
          </a:xfrm>
          <a:prstGeom prst="rect">
            <a:avLst/>
          </a:prstGeom>
        </p:spPr>
        <p:txBody>
          <a:bodyPr vert="horz" lIns="91440" tIns="45720" rIns="91440" bIns="45720" rtlCol="0"/>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Arial" panose="020B0604020202020204" pitchFamily="34" charset="0"/>
              <a:buChar char="•"/>
            </a:pPr>
            <a:r>
              <a:rPr lang="en-US" sz="2200" b="1">
                <a:latin typeface="Times New Roman" panose="02020603050405020304" charset="0"/>
                <a:cs typeface="Times New Roman" panose="02020603050405020304" charset="0"/>
              </a:rPr>
              <a:t>Weaker Assumption: Selecting a Random Node</a:t>
            </a:r>
            <a:endParaRPr lang="en-US" sz="2200" b="1">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Imagine you're in a big group of people, like at a lottery or raffle. You want to choose someone from the group randomly, but you don't know who everyone is.</a:t>
            </a:r>
            <a:endParaRPr lang="en-US" sz="22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200" b="1">
                <a:latin typeface="Times New Roman" panose="02020603050405020304" charset="0"/>
                <a:cs typeface="Times New Roman" panose="02020603050405020304" charset="0"/>
              </a:rPr>
              <a:t>Analogy: Lottery or Raffle</a:t>
            </a:r>
            <a:endParaRPr lang="en-US" sz="2200" b="1">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Think of it like a lottery or raffle where everyone gets a ticket or a token with a number on it. We don't know who has which number, but we want to pick one ticket randomly.</a:t>
            </a:r>
            <a:endParaRPr lang="en-US" sz="22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200" b="1">
                <a:latin typeface="Times New Roman" panose="02020603050405020304" charset="0"/>
                <a:cs typeface="Times New Roman" panose="02020603050405020304" charset="0"/>
              </a:rPr>
              <a:t>Key Assumptions:</a:t>
            </a:r>
            <a:endParaRPr lang="en-US" sz="2200" b="1">
              <a:latin typeface="Times New Roman" panose="02020603050405020304" charset="0"/>
              <a:cs typeface="Times New Roman" panose="02020603050405020304" charset="0"/>
            </a:endParaRPr>
          </a:p>
          <a:p>
            <a:pPr marL="342900" indent="-342900">
              <a:buFont typeface="Wingdings" panose="05000000000000000000" charset="0"/>
              <a:buChar char="Ø"/>
            </a:pPr>
            <a:r>
              <a:rPr lang="en-US" sz="2200" b="1">
                <a:latin typeface="Times New Roman" panose="02020603050405020304" charset="0"/>
                <a:cs typeface="Times New Roman" panose="02020603050405020304" charset="0"/>
              </a:rPr>
              <a:t>Random Selection: </a:t>
            </a:r>
            <a:r>
              <a:rPr lang="en-US" sz="2200">
                <a:latin typeface="Times New Roman" panose="02020603050405020304" charset="0"/>
                <a:cs typeface="Times New Roman" panose="02020603050405020304" charset="0"/>
              </a:rPr>
              <a:t>We can pick a token (or ticket) randomly without knowing who it belongs to.</a:t>
            </a:r>
            <a:endParaRPr lang="en-US" sz="2200">
              <a:latin typeface="Times New Roman" panose="02020603050405020304" charset="0"/>
              <a:cs typeface="Times New Roman" panose="02020603050405020304" charset="0"/>
            </a:endParaRPr>
          </a:p>
          <a:p>
            <a:pPr marL="342900" indent="-342900">
              <a:buFont typeface="Wingdings" panose="05000000000000000000" charset="0"/>
              <a:buChar char="Ø"/>
            </a:pPr>
            <a:r>
              <a:rPr lang="en-US" sz="2200" b="1">
                <a:latin typeface="Times New Roman" panose="02020603050405020304" charset="0"/>
                <a:cs typeface="Times New Roman" panose="02020603050405020304" charset="0"/>
              </a:rPr>
              <a:t>Sybil Nodes:</a:t>
            </a:r>
            <a:r>
              <a:rPr lang="en-US" sz="2200">
                <a:latin typeface="Times New Roman" panose="02020603050405020304" charset="0"/>
                <a:cs typeface="Times New Roman" panose="02020603050405020304" charset="0"/>
              </a:rPr>
              <a:t> Sometimes, a troublemaker (let's call them an "adversary") might try to cheat by getting multiple tokens. But even if they cheat and get lots of tokens, we want to make sure they can only use one of them when we randomly pick a winner.</a:t>
            </a:r>
            <a:endParaRPr lang="en-US" sz="2200">
              <a:latin typeface="Times New Roman" panose="02020603050405020304" charset="0"/>
              <a:cs typeface="Times New Roman" panose="02020603050405020304" charset="0"/>
            </a:endParaRPr>
          </a:p>
          <a:p>
            <a:endParaRPr lang="en-US" altLang="en-US" sz="2200">
              <a:latin typeface="Times New Roman" panose="02020603050405020304" charset="0"/>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62450" y="853583"/>
            <a:ext cx="9082800" cy="939600"/>
          </a:xfrm>
          <a:prstGeom prst="rect">
            <a:avLst/>
          </a:prstGeom>
          <a:noFill/>
        </p:spPr>
        <p:txBody>
          <a:bodyPr wrap="square" rtlCol="0" anchor="ctr" anchorCtr="0">
            <a:normAutofit/>
          </a:bodyPr>
          <a:lstStyle/>
          <a:p>
            <a:r>
              <a:rPr lang="en-GB" sz="4000" b="1" u="sng" dirty="0">
                <a:ln/>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sym typeface="Trebuchet MS" panose="020B0603020202020204"/>
              </a:rPr>
              <a:t>Key idea: implicit consensus</a:t>
            </a:r>
            <a:endParaRPr lang="en-GB" sz="4000" b="1" u="sng" dirty="0">
              <a:ln/>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sym typeface="Trebuchet MS" panose="020B0603020202020204"/>
            </a:endParaRPr>
          </a:p>
          <a:p>
            <a:endParaRPr lang="en-GB" altLang="en-US" sz="4000" b="1" u="sng"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mj-ea"/>
              <a:cs typeface="Arial" panose="020B0604020202020204" pitchFamily="34" charset="0"/>
              <a:sym typeface="Trebuchet MS" panose="020B0603020202020204"/>
            </a:endParaRPr>
          </a:p>
        </p:txBody>
      </p:sp>
      <p:sp>
        <p:nvSpPr>
          <p:cNvPr id="3" name="Text Box 2"/>
          <p:cNvSpPr txBox="1"/>
          <p:nvPr/>
        </p:nvSpPr>
        <p:spPr>
          <a:xfrm>
            <a:off x="1095375" y="1584325"/>
            <a:ext cx="10001250" cy="4154170"/>
          </a:xfrm>
          <a:prstGeom prst="rect">
            <a:avLst/>
          </a:prstGeom>
          <a:noFill/>
        </p:spPr>
        <p:txBody>
          <a:bodyPr wrap="square" rtlCol="0" anchor="t">
            <a:spAutoFit/>
          </a:bodyPr>
          <a:p>
            <a:pPr marL="457200" marR="0" lvl="0" indent="-457200" algn="l" rtl="0">
              <a:lnSpc>
                <a:spcPct val="100000"/>
              </a:lnSpc>
              <a:spcBef>
                <a:spcPts val="0"/>
              </a:spcBef>
              <a:spcAft>
                <a:spcPts val="0"/>
              </a:spcAft>
              <a:buClr>
                <a:schemeClr val="dk1"/>
              </a:buClr>
              <a:buSzPct val="100000"/>
              <a:buFont typeface="+mj-lt"/>
              <a:buAutoNum type="arabicPeriod"/>
            </a:pPr>
            <a:r>
              <a:rPr lang="en-GB" sz="2400" b="1">
                <a:latin typeface="Times New Roman" panose="02020603050405020304" charset="0"/>
                <a:cs typeface="Times New Roman" panose="02020603050405020304" charset="0"/>
              </a:rPr>
              <a:t>In each round (</a:t>
            </a:r>
            <a:r>
              <a:rPr lang="en-US" sz="2400" b="1">
                <a:latin typeface="Times New Roman" panose="02020603050405020304" charset="0"/>
                <a:cs typeface="Times New Roman" panose="02020603050405020304" charset="0"/>
              </a:rPr>
              <a:t>corresponds to a different block in the block chain</a:t>
            </a:r>
            <a:r>
              <a:rPr lang="en-GB" sz="2400" b="1">
                <a:latin typeface="Times New Roman" panose="02020603050405020304" charset="0"/>
                <a:cs typeface="Times New Roman" panose="02020603050405020304" charset="0"/>
              </a:rPr>
              <a:t>), random node is picked</a:t>
            </a:r>
            <a:endParaRPr lang="en-GB" sz="2400" b="1">
              <a:latin typeface="Times New Roman" panose="02020603050405020304" charset="0"/>
              <a:cs typeface="Times New Roman" panose="02020603050405020304" charset="0"/>
            </a:endParaRPr>
          </a:p>
          <a:p>
            <a:pPr marL="457200" marR="0" lvl="0" indent="-457200" algn="l" rtl="0">
              <a:lnSpc>
                <a:spcPct val="100000"/>
              </a:lnSpc>
              <a:spcBef>
                <a:spcPts val="0"/>
              </a:spcBef>
              <a:spcAft>
                <a:spcPts val="0"/>
              </a:spcAft>
              <a:buClr>
                <a:schemeClr val="dk1"/>
              </a:buClr>
              <a:buSzPct val="100000"/>
              <a:buFont typeface="+mj-lt"/>
              <a:buAutoNum type="arabicPeriod"/>
            </a:pPr>
            <a:endParaRPr sz="2400" b="1">
              <a:latin typeface="Times New Roman" panose="02020603050405020304" charset="0"/>
              <a:cs typeface="Times New Roman" panose="02020603050405020304" charset="0"/>
            </a:endParaRPr>
          </a:p>
          <a:p>
            <a:pPr marL="457200" marR="0" lvl="0" indent="-457200" algn="l" rtl="0">
              <a:lnSpc>
                <a:spcPct val="100000"/>
              </a:lnSpc>
              <a:spcBef>
                <a:spcPts val="0"/>
              </a:spcBef>
              <a:spcAft>
                <a:spcPts val="0"/>
              </a:spcAft>
              <a:buClr>
                <a:schemeClr val="dk1"/>
              </a:buClr>
              <a:buSzPct val="100000"/>
              <a:buFont typeface="+mj-lt"/>
              <a:buAutoNum type="arabicPeriod"/>
            </a:pPr>
            <a:r>
              <a:rPr lang="en-GB" sz="2400" b="1">
                <a:latin typeface="Times New Roman" panose="02020603050405020304" charset="0"/>
                <a:cs typeface="Times New Roman" panose="02020603050405020304" charset="0"/>
              </a:rPr>
              <a:t>This node proposes the next block in the chain</a:t>
            </a:r>
            <a:endParaRPr lang="en-GB" sz="2400" b="1">
              <a:latin typeface="Times New Roman" panose="02020603050405020304" charset="0"/>
              <a:cs typeface="Times New Roman" panose="02020603050405020304" charset="0"/>
            </a:endParaRPr>
          </a:p>
          <a:p>
            <a:pPr lvl="1">
              <a:lnSpc>
                <a:spcPct val="100000"/>
              </a:lnSpc>
              <a:buClr>
                <a:schemeClr val="dk1"/>
              </a:buClr>
              <a:buSzPct val="100000"/>
            </a:pPr>
            <a:r>
              <a:rPr lang="en-GB" sz="2400" b="1">
                <a:latin typeface="Times New Roman" panose="02020603050405020304" charset="0"/>
                <a:cs typeface="Times New Roman" panose="02020603050405020304" charset="0"/>
              </a:rPr>
              <a:t> No consensu</a:t>
            </a:r>
            <a:r>
              <a:rPr lang="en-US" sz="2400" b="1">
                <a:latin typeface="Times New Roman" panose="02020603050405020304" charset="0"/>
                <a:cs typeface="Times New Roman" panose="02020603050405020304" charset="0"/>
              </a:rPr>
              <a:t>s or voting done by this node!</a:t>
            </a:r>
            <a:endParaRPr lang="en-GB" sz="2400" b="1">
              <a:latin typeface="Times New Roman" panose="02020603050405020304" charset="0"/>
              <a:cs typeface="Times New Roman" panose="02020603050405020304" charset="0"/>
            </a:endParaRPr>
          </a:p>
          <a:p>
            <a:pPr marL="457200" marR="0" lvl="0" indent="-457200" algn="l" rtl="0">
              <a:lnSpc>
                <a:spcPct val="100000"/>
              </a:lnSpc>
              <a:spcBef>
                <a:spcPts val="0"/>
              </a:spcBef>
              <a:spcAft>
                <a:spcPts val="0"/>
              </a:spcAft>
              <a:buClr>
                <a:schemeClr val="dk1"/>
              </a:buClr>
              <a:buSzPct val="100000"/>
              <a:buFont typeface="+mj-lt"/>
              <a:buAutoNum type="arabicPeriod"/>
            </a:pPr>
            <a:endParaRPr sz="2400" b="1">
              <a:latin typeface="Times New Roman" panose="02020603050405020304" charset="0"/>
              <a:cs typeface="Times New Roman" panose="02020603050405020304" charset="0"/>
            </a:endParaRPr>
          </a:p>
          <a:p>
            <a:pPr marL="457200" marR="0" lvl="0" indent="-457200" algn="l" rtl="0">
              <a:lnSpc>
                <a:spcPct val="100000"/>
              </a:lnSpc>
              <a:spcBef>
                <a:spcPts val="0"/>
              </a:spcBef>
              <a:spcAft>
                <a:spcPts val="0"/>
              </a:spcAft>
              <a:buClr>
                <a:schemeClr val="dk1"/>
              </a:buClr>
              <a:buSzPct val="100000"/>
              <a:buFont typeface="+mj-lt"/>
              <a:buAutoNum type="arabicPeriod"/>
            </a:pPr>
            <a:r>
              <a:rPr lang="en-GB" sz="2400" b="1">
                <a:latin typeface="Times New Roman" panose="02020603050405020304" charset="0"/>
                <a:cs typeface="Times New Roman" panose="02020603050405020304" charset="0"/>
              </a:rPr>
              <a:t>Other nodes implicitly accept/reject this block</a:t>
            </a:r>
            <a:endParaRPr lang="en-GB" sz="2400" b="1">
              <a:latin typeface="Times New Roman" panose="02020603050405020304" charset="0"/>
              <a:cs typeface="Times New Roman" panose="02020603050405020304" charset="0"/>
            </a:endParaRPr>
          </a:p>
          <a:p>
            <a:pPr lvl="1">
              <a:lnSpc>
                <a:spcPct val="100000"/>
              </a:lnSpc>
              <a:buClr>
                <a:schemeClr val="dk1"/>
              </a:buClr>
              <a:buSzPct val="100000"/>
            </a:pPr>
            <a:r>
              <a:rPr lang="en-GB" sz="2400" b="1">
                <a:latin typeface="Times New Roman" panose="02020603050405020304" charset="0"/>
                <a:cs typeface="Times New Roman" panose="02020603050405020304" charset="0"/>
              </a:rPr>
              <a:t>by either extending it </a:t>
            </a:r>
            <a:endParaRPr lang="en-GB" sz="2400" b="1">
              <a:latin typeface="Times New Roman" panose="02020603050405020304" charset="0"/>
              <a:cs typeface="Times New Roman" panose="02020603050405020304" charset="0"/>
            </a:endParaRPr>
          </a:p>
          <a:p>
            <a:pPr lvl="1">
              <a:lnSpc>
                <a:spcPct val="100000"/>
              </a:lnSpc>
              <a:buClr>
                <a:schemeClr val="dk1"/>
              </a:buClr>
              <a:buSzPct val="100000"/>
            </a:pPr>
            <a:r>
              <a:rPr lang="en-GB" sz="2400" b="1">
                <a:latin typeface="Times New Roman" panose="02020603050405020304" charset="0"/>
                <a:cs typeface="Times New Roman" panose="02020603050405020304" charset="0"/>
              </a:rPr>
              <a:t>or ignoring it and extending chain from earlier block</a:t>
            </a:r>
            <a:endParaRPr lang="en-GB" sz="2400" b="1">
              <a:latin typeface="Times New Roman" panose="02020603050405020304" charset="0"/>
              <a:cs typeface="Times New Roman" panose="02020603050405020304" charset="0"/>
            </a:endParaRPr>
          </a:p>
          <a:p>
            <a:pPr marL="457200" marR="0" lvl="0" indent="-457200" algn="l" rtl="0">
              <a:lnSpc>
                <a:spcPct val="100000"/>
              </a:lnSpc>
              <a:spcBef>
                <a:spcPts val="0"/>
              </a:spcBef>
              <a:spcAft>
                <a:spcPts val="0"/>
              </a:spcAft>
              <a:buClr>
                <a:schemeClr val="dk1"/>
              </a:buClr>
              <a:buSzPct val="100000"/>
              <a:buFont typeface="+mj-lt"/>
              <a:buAutoNum type="arabicPeriod"/>
            </a:pPr>
            <a:endParaRPr sz="2400" b="1">
              <a:latin typeface="Times New Roman" panose="02020603050405020304" charset="0"/>
              <a:cs typeface="Times New Roman" panose="02020603050405020304" charset="0"/>
            </a:endParaRPr>
          </a:p>
          <a:p>
            <a:pPr marL="457200" marR="0" lvl="0" indent="-457200" algn="l" rtl="0">
              <a:lnSpc>
                <a:spcPct val="100000"/>
              </a:lnSpc>
              <a:spcBef>
                <a:spcPts val="0"/>
              </a:spcBef>
              <a:spcAft>
                <a:spcPts val="0"/>
              </a:spcAft>
              <a:buClr>
                <a:schemeClr val="dk1"/>
              </a:buClr>
              <a:buSzPct val="100000"/>
              <a:buFont typeface="+mj-lt"/>
              <a:buAutoNum type="arabicPeriod"/>
            </a:pPr>
            <a:r>
              <a:rPr lang="en-GB" sz="2400" b="1">
                <a:latin typeface="Times New Roman" panose="02020603050405020304" charset="0"/>
                <a:cs typeface="Times New Roman" panose="02020603050405020304" charset="0"/>
              </a:rPr>
              <a:t>Every block contains hash of the block it extends</a:t>
            </a:r>
            <a:endParaRPr lang="en-GB" sz="2400" b="1">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1077322" y="2279590"/>
            <a:ext cx="4662923" cy="702488"/>
            <a:chOff x="826350" y="3169425"/>
            <a:chExt cx="3885350" cy="585343"/>
          </a:xfrm>
        </p:grpSpPr>
        <p:sp>
          <p:nvSpPr>
            <p:cNvPr id="5"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r>
                <a:rPr lang="en-US" altLang="zh-CN" sz="3200" dirty="0">
                  <a:gradFill>
                    <a:gsLst>
                      <a:gs pos="0">
                        <a:schemeClr val="accent1"/>
                      </a:gs>
                      <a:gs pos="100000">
                        <a:schemeClr val="accent2"/>
                      </a:gs>
                    </a:gsLst>
                    <a:lin ang="5400000" scaled="1"/>
                  </a:gradFill>
                </a:rPr>
                <a:t>1</a:t>
              </a:r>
              <a:endParaRPr lang="zh-CN" altLang="en-US" sz="3200" dirty="0" err="1">
                <a:gradFill>
                  <a:gsLst>
                    <a:gs pos="0">
                      <a:schemeClr val="accent1"/>
                    </a:gs>
                    <a:gs pos="100000">
                      <a:schemeClr val="accent2"/>
                    </a:gs>
                  </a:gsLst>
                  <a:lin ang="5400000" scaled="1"/>
                </a:gradFill>
              </a:endParaRPr>
            </a:p>
          </p:txBody>
        </p:sp>
        <p:sp>
          <p:nvSpPr>
            <p:cNvPr id="6" name="MH_SubTitle_1"/>
            <p:cNvSpPr/>
            <p:nvPr>
              <p:custDataLst>
                <p:tags r:id="rId3"/>
              </p:custDataLst>
            </p:nvPr>
          </p:nvSpPr>
          <p:spPr>
            <a:xfrm>
              <a:off x="1536700" y="3196940"/>
              <a:ext cx="3175000" cy="557828"/>
            </a:xfrm>
            <a:prstGeom prst="rect">
              <a:avLst/>
            </a:prstGeom>
          </p:spPr>
          <p:txBody>
            <a:bodyPr lIns="0" tIns="0" rIns="0" bIns="0" anchor="ctr">
              <a:noAutofit/>
            </a:bodyPr>
            <a:lstStyle/>
            <a:p>
              <a:pPr algn="just">
                <a:defRPr/>
              </a:pPr>
              <a:r>
                <a:rPr lang="en-GB" sz="2000" b="1">
                  <a:latin typeface="Times New Roman" panose="02020603050405020304" charset="0"/>
                  <a:cs typeface="Times New Roman" panose="02020603050405020304" charset="0"/>
                </a:rPr>
                <a:t>New transactions are broadcast to all nodes</a:t>
              </a:r>
              <a:endParaRPr lang="en-GB" sz="2000" b="1">
                <a:latin typeface="Times New Roman" panose="02020603050405020304" charset="0"/>
                <a:cs typeface="Times New Roman" panose="02020603050405020304" charset="0"/>
              </a:endParaRPr>
            </a:p>
            <a:p>
              <a:pPr algn="just">
                <a:defRPr/>
              </a:pPr>
              <a:endParaRPr lang="en-GB" altLang="zh-CN" sz="2000" b="1" kern="0">
                <a:latin typeface="Times New Roman" panose="02020603050405020304" charset="0"/>
                <a:cs typeface="Times New Roman" panose="02020603050405020304" charset="0"/>
              </a:endParaRPr>
            </a:p>
          </p:txBody>
        </p:sp>
      </p:grpSp>
      <p:grpSp>
        <p:nvGrpSpPr>
          <p:cNvPr id="20" name="组合 19"/>
          <p:cNvGrpSpPr/>
          <p:nvPr>
            <p:custDataLst>
              <p:tags r:id="rId4"/>
            </p:custDataLst>
          </p:nvPr>
        </p:nvGrpSpPr>
        <p:grpSpPr>
          <a:xfrm>
            <a:off x="6451755" y="2275150"/>
            <a:ext cx="4662923" cy="702488"/>
            <a:chOff x="826350" y="3169425"/>
            <a:chExt cx="3885350" cy="585343"/>
          </a:xfrm>
        </p:grpSpPr>
        <p:sp>
          <p:nvSpPr>
            <p:cNvPr id="21" name="MH_Other_1"/>
            <p:cNvSpPr/>
            <p:nvPr>
              <p:custDataLst>
                <p:tags r:id="rId5"/>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r>
                <a:rPr lang="en-US" altLang="zh-CN" sz="3200">
                  <a:gradFill>
                    <a:gsLst>
                      <a:gs pos="0">
                        <a:schemeClr val="accent1"/>
                      </a:gs>
                      <a:gs pos="100000">
                        <a:schemeClr val="accent2"/>
                      </a:gs>
                    </a:gsLst>
                    <a:lin ang="5400000" scaled="1"/>
                  </a:gradFill>
                </a:rPr>
                <a:t>2</a:t>
              </a:r>
              <a:endParaRPr lang="zh-CN" altLang="en-US" sz="3200" dirty="0" err="1">
                <a:gradFill>
                  <a:gsLst>
                    <a:gs pos="0">
                      <a:schemeClr val="accent1"/>
                    </a:gs>
                    <a:gs pos="100000">
                      <a:schemeClr val="accent2"/>
                    </a:gs>
                  </a:gsLst>
                  <a:lin ang="5400000" scaled="1"/>
                </a:gradFill>
              </a:endParaRPr>
            </a:p>
          </p:txBody>
        </p:sp>
        <p:sp>
          <p:nvSpPr>
            <p:cNvPr id="22" name="MH_SubTitle_1"/>
            <p:cNvSpPr/>
            <p:nvPr>
              <p:custDataLst>
                <p:tags r:id="rId6"/>
              </p:custDataLst>
            </p:nvPr>
          </p:nvSpPr>
          <p:spPr>
            <a:xfrm>
              <a:off x="1536700" y="3196940"/>
              <a:ext cx="3175000" cy="557828"/>
            </a:xfrm>
            <a:prstGeom prst="rect">
              <a:avLst/>
            </a:prstGeom>
          </p:spPr>
          <p:txBody>
            <a:bodyPr lIns="0" tIns="0" rIns="0" bIns="0" anchor="ctr">
              <a:normAutofit/>
            </a:bodyPr>
            <a:lstStyle/>
            <a:p>
              <a:pPr algn="just">
                <a:defRPr/>
              </a:pPr>
              <a:r>
                <a:rPr lang="en-GB" sz="2000" b="1">
                  <a:latin typeface="Times New Roman" panose="02020603050405020304" charset="0"/>
                  <a:cs typeface="Times New Roman" panose="02020603050405020304" charset="0"/>
                </a:rPr>
                <a:t>Each node collects new transactions into a block</a:t>
              </a:r>
              <a:endParaRPr lang="en-GB" sz="2000" b="1">
                <a:latin typeface="Times New Roman" panose="02020603050405020304" charset="0"/>
                <a:cs typeface="Times New Roman" panose="02020603050405020304" charset="0"/>
              </a:endParaRPr>
            </a:p>
            <a:p>
              <a:pPr algn="just">
                <a:defRPr/>
              </a:pPr>
              <a:endParaRPr lang="en-GB" altLang="zh-CN" sz="2000" b="1" kern="0">
                <a:latin typeface="Times New Roman" panose="02020603050405020304" charset="0"/>
                <a:cs typeface="Times New Roman" panose="02020603050405020304" charset="0"/>
              </a:endParaRPr>
            </a:p>
          </p:txBody>
        </p:sp>
      </p:grpSp>
      <p:grpSp>
        <p:nvGrpSpPr>
          <p:cNvPr id="23" name="组合 22"/>
          <p:cNvGrpSpPr/>
          <p:nvPr>
            <p:custDataLst>
              <p:tags r:id="rId7"/>
            </p:custDataLst>
          </p:nvPr>
        </p:nvGrpSpPr>
        <p:grpSpPr>
          <a:xfrm>
            <a:off x="1154157" y="3684598"/>
            <a:ext cx="4586723" cy="790118"/>
            <a:chOff x="890372" y="3065191"/>
            <a:chExt cx="3821857" cy="658360"/>
          </a:xfrm>
        </p:grpSpPr>
        <p:sp>
          <p:nvSpPr>
            <p:cNvPr id="24" name="MH_Other_1"/>
            <p:cNvSpPr/>
            <p:nvPr>
              <p:custDataLst>
                <p:tags r:id="rId8"/>
              </p:custDataLst>
            </p:nvPr>
          </p:nvSpPr>
          <p:spPr>
            <a:xfrm>
              <a:off x="890372" y="3065191"/>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r>
                <a:rPr lang="en-US" altLang="zh-CN" sz="3200">
                  <a:gradFill>
                    <a:gsLst>
                      <a:gs pos="0">
                        <a:schemeClr val="accent1"/>
                      </a:gs>
                      <a:gs pos="100000">
                        <a:schemeClr val="accent2"/>
                      </a:gs>
                    </a:gsLst>
                    <a:lin ang="5400000" scaled="1"/>
                  </a:gradFill>
                </a:rPr>
                <a:t>3</a:t>
              </a:r>
              <a:endParaRPr lang="zh-CN" altLang="en-US" sz="3200" dirty="0" err="1">
                <a:gradFill>
                  <a:gsLst>
                    <a:gs pos="0">
                      <a:schemeClr val="accent1"/>
                    </a:gs>
                    <a:gs pos="100000">
                      <a:schemeClr val="accent2"/>
                    </a:gs>
                  </a:gsLst>
                  <a:lin ang="5400000" scaled="1"/>
                </a:gradFill>
              </a:endParaRPr>
            </a:p>
          </p:txBody>
        </p:sp>
        <p:sp>
          <p:nvSpPr>
            <p:cNvPr id="25" name="MH_SubTitle_1"/>
            <p:cNvSpPr/>
            <p:nvPr>
              <p:custDataLst>
                <p:tags r:id="rId9"/>
              </p:custDataLst>
            </p:nvPr>
          </p:nvSpPr>
          <p:spPr>
            <a:xfrm>
              <a:off x="1537229" y="3165723"/>
              <a:ext cx="3175000" cy="557828"/>
            </a:xfrm>
            <a:prstGeom prst="rect">
              <a:avLst/>
            </a:prstGeom>
          </p:spPr>
          <p:txBody>
            <a:bodyPr lIns="0" tIns="0" rIns="0" bIns="0" anchor="ctr"/>
            <a:lstStyle/>
            <a:p>
              <a:pPr algn="just">
                <a:defRPr/>
              </a:pPr>
              <a:r>
                <a:rPr lang="en-GB" sz="2000" b="1"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rPr>
                <a:t>In each round a </a:t>
              </a:r>
              <a:r>
                <a:rPr lang="en-GB" sz="2000" b="1" u="sng"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rPr>
                <a:t>random</a:t>
              </a:r>
              <a:r>
                <a:rPr lang="en-GB" sz="2000" b="1"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rPr>
                <a:t> node gets to broadcast its block</a:t>
              </a:r>
              <a:endParaRPr lang="en-GB" sz="2000" b="1" i="0" u="none" strike="noStrike" cap="none"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endParaRPr>
            </a:p>
            <a:p>
              <a:pPr algn="just">
                <a:defRPr/>
              </a:pPr>
              <a:endParaRPr lang="en-GB" altLang="zh-CN" sz="2000" b="1" i="0" u="none" strike="noStrike" kern="0" cap="none"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endParaRPr>
            </a:p>
          </p:txBody>
        </p:sp>
      </p:grpSp>
      <p:grpSp>
        <p:nvGrpSpPr>
          <p:cNvPr id="26" name="组合 25"/>
          <p:cNvGrpSpPr/>
          <p:nvPr>
            <p:custDataLst>
              <p:tags r:id="rId10"/>
            </p:custDataLst>
          </p:nvPr>
        </p:nvGrpSpPr>
        <p:grpSpPr>
          <a:xfrm>
            <a:off x="6451755" y="3805250"/>
            <a:ext cx="4662923" cy="702488"/>
            <a:chOff x="826350" y="3169425"/>
            <a:chExt cx="3885350" cy="585343"/>
          </a:xfrm>
        </p:grpSpPr>
        <p:sp>
          <p:nvSpPr>
            <p:cNvPr id="27" name="MH_Other_1"/>
            <p:cNvSpPr/>
            <p:nvPr>
              <p:custDataLst>
                <p:tags r:id="rId11"/>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r>
                <a:rPr lang="en-US" altLang="zh-CN" sz="3200">
                  <a:gradFill>
                    <a:gsLst>
                      <a:gs pos="0">
                        <a:schemeClr val="accent1"/>
                      </a:gs>
                      <a:gs pos="100000">
                        <a:schemeClr val="accent2"/>
                      </a:gs>
                    </a:gsLst>
                    <a:lin ang="5400000" scaled="1"/>
                  </a:gradFill>
                </a:rPr>
                <a:t>4</a:t>
              </a:r>
              <a:endParaRPr lang="zh-CN" altLang="en-US" sz="3200" dirty="0" err="1">
                <a:gradFill>
                  <a:gsLst>
                    <a:gs pos="0">
                      <a:schemeClr val="accent1"/>
                    </a:gs>
                    <a:gs pos="100000">
                      <a:schemeClr val="accent2"/>
                    </a:gs>
                  </a:gsLst>
                  <a:lin ang="5400000" scaled="1"/>
                </a:gradFill>
              </a:endParaRPr>
            </a:p>
          </p:txBody>
        </p:sp>
        <p:sp>
          <p:nvSpPr>
            <p:cNvPr id="28" name="MH_SubTitle_1"/>
            <p:cNvSpPr/>
            <p:nvPr>
              <p:custDataLst>
                <p:tags r:id="rId12"/>
              </p:custDataLst>
            </p:nvPr>
          </p:nvSpPr>
          <p:spPr>
            <a:xfrm>
              <a:off x="1536700" y="3196940"/>
              <a:ext cx="3175000" cy="557828"/>
            </a:xfrm>
            <a:prstGeom prst="rect">
              <a:avLst/>
            </a:prstGeom>
          </p:spPr>
          <p:txBody>
            <a:bodyPr lIns="0" tIns="0" rIns="0" bIns="0" anchor="ctr"/>
            <a:lstStyle/>
            <a:p>
              <a:pPr algn="just">
                <a:defRPr/>
              </a:pPr>
              <a:r>
                <a:rPr lang="en-GB" sz="2000" b="1"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rPr>
                <a:t>Other nodes accept the block only if all transactions in it are valid (unspent, valid signatures)</a:t>
              </a:r>
              <a:endParaRPr lang="en-GB" sz="2000" b="1" i="0" u="none" strike="noStrike" cap="none"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endParaRPr>
            </a:p>
            <a:p>
              <a:pPr algn="just">
                <a:defRPr/>
              </a:pPr>
              <a:endParaRPr lang="en-GB" altLang="zh-CN" sz="2000" b="1" i="0" u="none" strike="noStrike" kern="0" cap="none"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endParaRPr>
            </a:p>
          </p:txBody>
        </p:sp>
      </p:grpSp>
      <p:grpSp>
        <p:nvGrpSpPr>
          <p:cNvPr id="29" name="组合 28"/>
          <p:cNvGrpSpPr/>
          <p:nvPr>
            <p:custDataLst>
              <p:tags r:id="rId13"/>
            </p:custDataLst>
          </p:nvPr>
        </p:nvGrpSpPr>
        <p:grpSpPr>
          <a:xfrm>
            <a:off x="1077322" y="5339792"/>
            <a:ext cx="5442585" cy="702488"/>
            <a:chOff x="826350" y="3169425"/>
            <a:chExt cx="4534998" cy="585343"/>
          </a:xfrm>
        </p:grpSpPr>
        <p:sp>
          <p:nvSpPr>
            <p:cNvPr id="30" name="MH_Other_1"/>
            <p:cNvSpPr/>
            <p:nvPr>
              <p:custDataLst>
                <p:tags r:id="rId14"/>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r>
                <a:rPr lang="en-US" altLang="zh-CN" sz="3200">
                  <a:gradFill>
                    <a:gsLst>
                      <a:gs pos="0">
                        <a:schemeClr val="accent1"/>
                      </a:gs>
                      <a:gs pos="100000">
                        <a:schemeClr val="accent2"/>
                      </a:gs>
                    </a:gsLst>
                    <a:lin ang="5400000" scaled="1"/>
                  </a:gradFill>
                </a:rPr>
                <a:t>5</a:t>
              </a:r>
              <a:endParaRPr lang="zh-CN" altLang="en-US" sz="3200" dirty="0" err="1">
                <a:gradFill>
                  <a:gsLst>
                    <a:gs pos="0">
                      <a:schemeClr val="accent1"/>
                    </a:gs>
                    <a:gs pos="100000">
                      <a:schemeClr val="accent2"/>
                    </a:gs>
                  </a:gsLst>
                  <a:lin ang="5400000" scaled="1"/>
                </a:gradFill>
              </a:endParaRPr>
            </a:p>
          </p:txBody>
        </p:sp>
        <p:sp>
          <p:nvSpPr>
            <p:cNvPr id="31" name="MH_SubTitle_1"/>
            <p:cNvSpPr/>
            <p:nvPr>
              <p:custDataLst>
                <p:tags r:id="rId15"/>
              </p:custDataLst>
            </p:nvPr>
          </p:nvSpPr>
          <p:spPr>
            <a:xfrm>
              <a:off x="1536944" y="3196939"/>
              <a:ext cx="3824404" cy="557681"/>
            </a:xfrm>
            <a:prstGeom prst="rect">
              <a:avLst/>
            </a:prstGeom>
          </p:spPr>
          <p:txBody>
            <a:bodyPr lIns="0" tIns="0" rIns="0" bIns="0" anchor="ctr"/>
            <a:lstStyle/>
            <a:p>
              <a:pPr algn="just">
                <a:defRPr/>
              </a:pPr>
              <a:r>
                <a:rPr lang="en-GB" sz="2000" b="1"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rPr>
                <a:t>Nodes express their acceptance of the block by including its hash in the next block they create</a:t>
              </a:r>
              <a:endParaRPr lang="en-GB" sz="2000" b="1" i="0" u="none" strike="noStrike" cap="none"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endParaRPr>
            </a:p>
            <a:p>
              <a:pPr algn="just">
                <a:defRPr/>
              </a:pPr>
              <a:endParaRPr lang="en-GB" altLang="zh-CN" sz="2000" b="1" i="0" u="none" strike="noStrike" kern="0" cap="none" dirty="0">
                <a:solidFill>
                  <a:schemeClr val="dk1"/>
                </a:solidFill>
                <a:latin typeface="Times New Roman" panose="02020603050405020304" charset="0"/>
                <a:ea typeface="Trebuchet MS" panose="020B0603020202020204"/>
                <a:cs typeface="Times New Roman" panose="02020603050405020304" charset="0"/>
                <a:sym typeface="Trebuchet MS" panose="020B0603020202020204"/>
              </a:endParaRPr>
            </a:p>
          </p:txBody>
        </p:sp>
      </p:grpSp>
      <p:sp>
        <p:nvSpPr>
          <p:cNvPr id="2" name="文本框 1"/>
          <p:cNvSpPr txBox="1"/>
          <p:nvPr>
            <p:custDataLst>
              <p:tags r:id="rId16"/>
            </p:custDataLst>
          </p:nvPr>
        </p:nvSpPr>
        <p:spPr>
          <a:xfrm>
            <a:off x="838800" y="87120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en-GB" sz="3600" u="sng" dirty="0">
                <a:sym typeface="Trebuchet MS" panose="020B0603020202020204"/>
              </a:rPr>
              <a:t>Consensus algorithm (simplified)</a:t>
            </a:r>
            <a:endParaRPr lang="en-GB" sz="3600" u="sng" dirty="0">
              <a:sym typeface="Trebuchet MS" panose="020B0603020202020204"/>
            </a:endParaRPr>
          </a:p>
          <a:p>
            <a:endParaRPr lang="zh-CN" altLang="en-US" sz="3600" u="sng" dirty="0"/>
          </a:p>
        </p:txBody>
      </p:sp>
    </p:spTree>
    <p:custDataLst>
      <p:tags r:id="rId17"/>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u="sng"/>
              <a:t>Bitcoin </a:t>
            </a:r>
            <a:r>
              <a:rPr lang="en-GB" u="sng">
                <a:sym typeface="+mn-ea"/>
              </a:rPr>
              <a:t>Consensus</a:t>
            </a:r>
            <a:endParaRPr lang="en-US" u="sng"/>
          </a:p>
        </p:txBody>
      </p:sp>
      <p:pic>
        <p:nvPicPr>
          <p:cNvPr id="100" name="Content Placeholder 99"/>
          <p:cNvPicPr>
            <a:picLocks noChangeAspect="1"/>
          </p:cNvPicPr>
          <p:nvPr>
            <p:ph sz="half" idx="1"/>
          </p:nvPr>
        </p:nvPicPr>
        <p:blipFill>
          <a:blip r:embed="rId1"/>
          <a:stretch>
            <a:fillRect/>
          </a:stretch>
        </p:blipFill>
        <p:spPr>
          <a:xfrm>
            <a:off x="775970" y="2096770"/>
            <a:ext cx="3893185" cy="2811145"/>
          </a:xfrm>
          <a:prstGeom prst="rect">
            <a:avLst/>
          </a:prstGeom>
          <a:noFill/>
          <a:ln w="9525">
            <a:noFill/>
          </a:ln>
        </p:spPr>
      </p:pic>
      <p:pic>
        <p:nvPicPr>
          <p:cNvPr id="101" name="Content Placeholder 100"/>
          <p:cNvPicPr>
            <a:picLocks noChangeAspect="1"/>
          </p:cNvPicPr>
          <p:nvPr>
            <p:ph sz="half" idx="2"/>
          </p:nvPr>
        </p:nvPicPr>
        <p:blipFill>
          <a:blip r:embed="rId2"/>
          <a:stretch>
            <a:fillRect/>
          </a:stretch>
        </p:blipFill>
        <p:spPr>
          <a:xfrm>
            <a:off x="5562600" y="3144520"/>
            <a:ext cx="4721225" cy="3061970"/>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3145622"/>
  <p:tag name="MH_LIBRARY" val="GRAPHIC"/>
  <p:tag name="MH_ORDER" val="Freeform 9"/>
</p:tagLst>
</file>

<file path=ppt/tags/tag1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EMPLATE_CATEGORY" val="custom"/>
  <p:tag name="KSO_WM_TEMPLATE_INDEX" val="160564"/>
  <p:tag name="KSO_WM_TAG_VERSION" val="1.0"/>
  <p:tag name="KSO_WM_SLIDE_ID" val="custom160564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EMPLATE_CATEGORY" val="custom"/>
  <p:tag name="KSO_WM_TEMPLATE_INDEX" val="160564"/>
  <p:tag name="KSO_WM_TAG_VERSION" val="1.0"/>
  <p:tag name="KSO_WM_SLIDE_ID" val="custom160564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19.xml><?xml version="1.0" encoding="utf-8"?>
<p:tagLst xmlns:p="http://schemas.openxmlformats.org/presentationml/2006/main">
  <p:tag name="KSO_WM_TAG_VERSION" val="1.0"/>
  <p:tag name="KSO_WM_BEAUTIFY_FLAG" val="#wm#"/>
  <p:tag name="KSO_WM_UNIT_TYPE" val="i"/>
  <p:tag name="KSO_WM_UNIT_ID" val="custom160564_18*i*0"/>
  <p:tag name="KSO_WM_TEMPLATE_CATEGORY" val="custom"/>
  <p:tag name="KSO_WM_TEMPLATE_INDEX" val="160564"/>
  <p:tag name="KSO_WM_UNIT_INDEX" val="0"/>
</p:tagLst>
</file>

<file path=ppt/tags/tag2.xml><?xml version="1.0" encoding="utf-8"?>
<p:tagLst xmlns:p="http://schemas.openxmlformats.org/presentationml/2006/main">
  <p:tag name="MH" val="20150923145622"/>
  <p:tag name="MH_LIBRARY" val="GRAPHIC"/>
  <p:tag name="MH_ORDER" val="Straight Connector 13"/>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8*l_i*1_1"/>
  <p:tag name="KSO_WM_UNIT_CLEAR" val="1"/>
  <p:tag name="KSO_WM_UNIT_LAYERLEVEL" val="1_1"/>
  <p:tag name="KSO_WM_DIAGRAM_GROUP_CODE" val="l1-2"/>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8*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22.xml><?xml version="1.0" encoding="utf-8"?>
<p:tagLst xmlns:p="http://schemas.openxmlformats.org/presentationml/2006/main">
  <p:tag name="KSO_WM_TAG_VERSION" val="1.0"/>
  <p:tag name="KSO_WM_BEAUTIFY_FLAG" val="#wm#"/>
  <p:tag name="KSO_WM_UNIT_TYPE" val="i"/>
  <p:tag name="KSO_WM_UNIT_ID" val="custom160564_18*i*5"/>
  <p:tag name="KSO_WM_TEMPLATE_CATEGORY" val="custom"/>
  <p:tag name="KSO_WM_TEMPLATE_INDEX" val="160564"/>
  <p:tag name="KSO_WM_UNIT_INDEX" val="5"/>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2"/>
  <p:tag name="KSO_WM_UNIT_ID" val="custom160564_18*l_i*1_2"/>
  <p:tag name="KSO_WM_UNIT_CLEAR" val="1"/>
  <p:tag name="KSO_WM_UNIT_LAYERLEVEL" val="1_1"/>
  <p:tag name="KSO_WM_DIAGRAM_GROUP_CODE" val="l1-2"/>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2_1"/>
  <p:tag name="KSO_WM_UNIT_ID" val="custom160564_18*l_h_f*1_2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25.xml><?xml version="1.0" encoding="utf-8"?>
<p:tagLst xmlns:p="http://schemas.openxmlformats.org/presentationml/2006/main">
  <p:tag name="KSO_WM_TAG_VERSION" val="1.0"/>
  <p:tag name="KSO_WM_BEAUTIFY_FLAG" val="#wm#"/>
  <p:tag name="KSO_WM_UNIT_TYPE" val="i"/>
  <p:tag name="KSO_WM_UNIT_ID" val="custom160564_18*i*10"/>
  <p:tag name="KSO_WM_TEMPLATE_CATEGORY" val="custom"/>
  <p:tag name="KSO_WM_TEMPLATE_INDEX" val="160564"/>
  <p:tag name="KSO_WM_UNIT_INDEX" val="10"/>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3"/>
  <p:tag name="KSO_WM_UNIT_ID" val="custom160564_18*l_i*1_3"/>
  <p:tag name="KSO_WM_UNIT_CLEAR" val="1"/>
  <p:tag name="KSO_WM_UNIT_LAYERLEVEL" val="1_1"/>
  <p:tag name="KSO_WM_DIAGRAM_GROUP_CODE" val="l1-2"/>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3_1"/>
  <p:tag name="KSO_WM_UNIT_ID" val="custom160564_18*l_h_f*1_3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28.xml><?xml version="1.0" encoding="utf-8"?>
<p:tagLst xmlns:p="http://schemas.openxmlformats.org/presentationml/2006/main">
  <p:tag name="KSO_WM_TAG_VERSION" val="1.0"/>
  <p:tag name="KSO_WM_BEAUTIFY_FLAG" val="#wm#"/>
  <p:tag name="KSO_WM_UNIT_TYPE" val="i"/>
  <p:tag name="KSO_WM_UNIT_ID" val="custom160564_18*i*15"/>
  <p:tag name="KSO_WM_TEMPLATE_CATEGORY" val="custom"/>
  <p:tag name="KSO_WM_TEMPLATE_INDEX" val="160564"/>
  <p:tag name="KSO_WM_UNIT_INDEX" val="15"/>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4"/>
  <p:tag name="KSO_WM_UNIT_ID" val="custom160564_18*l_i*1_4"/>
  <p:tag name="KSO_WM_UNIT_CLEAR" val="1"/>
  <p:tag name="KSO_WM_UNIT_LAYERLEVEL" val="1_1"/>
  <p:tag name="KSO_WM_DIAGRAM_GROUP_CODE" val="l1-2"/>
</p:tagLst>
</file>

<file path=ppt/tags/tag3.xml><?xml version="1.0" encoding="utf-8"?>
<p:tagLst xmlns:p="http://schemas.openxmlformats.org/presentationml/2006/main">
  <p:tag name="KSO_WM_TAG_VERSION" val="1.0"/>
  <p:tag name="KSO_WM_TEMPLATE_CATEGORY" val="custom"/>
  <p:tag name="KSO_WM_TEMPLATE_INDEX" val="160564"/>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4_1"/>
  <p:tag name="KSO_WM_UNIT_ID" val="custom160564_18*l_h_f*1_4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31.xml><?xml version="1.0" encoding="utf-8"?>
<p:tagLst xmlns:p="http://schemas.openxmlformats.org/presentationml/2006/main">
  <p:tag name="KSO_WM_TAG_VERSION" val="1.0"/>
  <p:tag name="KSO_WM_BEAUTIFY_FLAG" val="#wm#"/>
  <p:tag name="KSO_WM_UNIT_TYPE" val="i"/>
  <p:tag name="KSO_WM_UNIT_ID" val="custom160564_18*i*20"/>
  <p:tag name="KSO_WM_TEMPLATE_CATEGORY" val="custom"/>
  <p:tag name="KSO_WM_TEMPLATE_INDEX" val="160564"/>
  <p:tag name="KSO_WM_UNIT_INDEX" val="20"/>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5"/>
  <p:tag name="KSO_WM_UNIT_ID" val="custom160564_18*l_i*1_5"/>
  <p:tag name="KSO_WM_UNIT_CLEAR" val="1"/>
  <p:tag name="KSO_WM_UNIT_LAYERLEVEL" val="1_1"/>
  <p:tag name="KSO_WM_DIAGRAM_GROUP_CODE" val="l1-2"/>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5_1"/>
  <p:tag name="KSO_WM_UNIT_ID" val="custom160564_18*l_h_f*1_5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1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8"/>
  <p:tag name="KSO_WM_SLIDE_INDEX" val="18"/>
  <p:tag name="KSO_WM_SLIDE_ITEM_CNT" val="6"/>
  <p:tag name="KSO_WM_SLIDE_LAYOUT" val="a_l"/>
  <p:tag name="KSO_WM_SLIDE_LAYOUT_CNT" val="1_1"/>
  <p:tag name="KSO_WM_SLIDE_TYPE" val="text"/>
  <p:tag name="KSO_WM_BEAUTIFY_FLAG" val="#wm#"/>
  <p:tag name="KSO_WM_SLIDE_POSITION" val="85*179"/>
  <p:tag name="KSO_WM_SLIDE_SIZE" val="790*297"/>
  <p:tag name="KSO_WM_DIAGRAM_GROUP_CODE" val="l1-2"/>
</p:tagLst>
</file>

<file path=ppt/tags/tag36.xml><?xml version="1.0" encoding="utf-8"?>
<p:tagLst xmlns:p="http://schemas.openxmlformats.org/presentationml/2006/main">
  <p:tag name="MH_TYPE" val="#NeiR#"/>
  <p:tag name="MH_NUMBER" val="2"/>
  <p:tag name="MH_CATEGORY" val="#TuWHP#"/>
  <p:tag name="MH_LAYOUT" val="SubTitleText"/>
  <p:tag name="MH" val="20150923151204"/>
  <p:tag name="MH_LIBRARY" val="GRAPHIC"/>
  <p:tag name="KSO_WM_TEMPLATE_CATEGORY" val="custom"/>
  <p:tag name="KSO_WM_TEMPLATE_INDEX" val="160564"/>
  <p:tag name="KSO_WM_TAG_VERSION" val="1.0"/>
  <p:tag name="KSO_WM_SLIDE_ID" val="custom160564_27"/>
  <p:tag name="KSO_WM_SLIDE_INDEX" val="27"/>
  <p:tag name="KSO_WM_SLIDE_ITEM_CNT" val="3"/>
  <p:tag name="KSO_WM_SLIDE_LAYOUT" val="a_f_d"/>
  <p:tag name="KSO_WM_SLIDE_LAYOUT_CNT" val="1_1_2"/>
  <p:tag name="KSO_WM_SLIDE_TYPE" val="text"/>
  <p:tag name="KSO_WM_BEAUTIFY_FLAG" val="#wm#"/>
  <p:tag name="KSO_WM_SLIDE_POSITION" val="132*170"/>
  <p:tag name="KSO_WM_SLIDE_SIZE" val="697*331"/>
</p:tagLst>
</file>

<file path=ppt/tags/tag4.xml><?xml version="1.0" encoding="utf-8"?>
<p:tagLst xmlns:p="http://schemas.openxmlformats.org/presentationml/2006/main">
  <p:tag name="KSO_WM_TAG_VERSION" val="1.0"/>
  <p:tag name="KSO_WM_TEMPLATE_CATEGORY" val="custom"/>
  <p:tag name="KSO_WM_TEMPLATE_INDEX" val="16056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Office Theme">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3280</Words>
  <Application>WPS Presentation</Application>
  <PresentationFormat>宽屏</PresentationFormat>
  <Paragraphs>80</Paragraphs>
  <Slides>7</Slides>
  <Notes>29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Arial</vt:lpstr>
      <vt:lpstr>SimSun</vt:lpstr>
      <vt:lpstr>Wingdings</vt:lpstr>
      <vt:lpstr>黑体</vt:lpstr>
      <vt:lpstr>Wingdings 3</vt:lpstr>
      <vt:lpstr>Calibri</vt:lpstr>
      <vt:lpstr>Arial Narrow</vt:lpstr>
      <vt:lpstr>Microsoft YaHei</vt:lpstr>
      <vt:lpstr>Arial Unicode MS</vt:lpstr>
      <vt:lpstr>黑体</vt:lpstr>
      <vt:lpstr>Trebuchet MS</vt:lpstr>
      <vt:lpstr>Times New Roman</vt:lpstr>
      <vt:lpstr>Wingdings</vt:lpstr>
      <vt:lpstr>Arial</vt:lpstr>
      <vt:lpstr>Office Theme</vt:lpstr>
      <vt:lpstr>LOREM IPSUM DOLOR</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rekha</cp:lastModifiedBy>
  <cp:revision>190</cp:revision>
  <dcterms:created xsi:type="dcterms:W3CDTF">2015-09-21T02:24:00Z</dcterms:created>
  <dcterms:modified xsi:type="dcterms:W3CDTF">2023-10-08T18:28:28Z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1033-12.2.0.13215</vt:lpwstr>
  </property>
  <property fmtid="{D5CDD505-2E9C-101B-9397-08002B2CF9AE}" pid="3" name="ICV">
    <vt:lpwstr>A527F5A76B854E558581C1C76F99EF2D_13</vt:lpwstr>
  </property>
</Properties>
</file>