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5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8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20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61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64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9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8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4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7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8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8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561A-A650-4B61-BF7F-D97C71DDDB8E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F5B51C-B929-4C9A-AE98-DBC0C2493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0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6%AC%A7%E6%8B%89%E5%87%BD%E6%95%B0" TargetMode="External"/><Relationship Id="rId3" Type="http://schemas.openxmlformats.org/officeDocument/2006/relationships/hyperlink" Target="https://baike.baidu.com/item/%E6%95%B0%E8%AE%BA/3700" TargetMode="External"/><Relationship Id="rId7" Type="http://schemas.openxmlformats.org/officeDocument/2006/relationships/hyperlink" Target="https://baike.baidu.com/item/%E6%95%B0%E8%AE%BA%E5%87%BD%E6%95%B0" TargetMode="External"/><Relationship Id="rId12" Type="http://schemas.openxmlformats.org/officeDocument/2006/relationships/hyperlink" Target="https://baike.baidu.com/item/%E7%8B%84%E5%88%A9%E5%85%8B%E9%9B%B7" TargetMode="External"/><Relationship Id="rId2" Type="http://schemas.openxmlformats.org/officeDocument/2006/relationships/hyperlink" Target="https://baike.baidu.com/item/%E5%8D%B7%E7%A7%AF/941100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baike.baidu.com/item/%E5%A4%8D%E6%95%B0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baike.baidu.com/item/%E5%B9%82" TargetMode="External"/><Relationship Id="rId4" Type="http://schemas.openxmlformats.org/officeDocument/2006/relationships/hyperlink" Target="https://baike.baidu.com/item/%E6%95%B0%E8%AE%BA%E5%87%BD%E6%95%B0/8555075" TargetMode="External"/><Relationship Id="rId9" Type="http://schemas.openxmlformats.org/officeDocument/2006/relationships/hyperlink" Target="https://baike.baidu.com/item/%E8%8E%AB%E6%AF%94%E4%B9%8C%E6%96%AF%E5%87%BD%E6%95%B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i-wiki.org/math/mobiu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E4867-5FA3-4EEE-85D5-F834B2D4A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5"/>
            <a:ext cx="6637866" cy="4910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莫比乌斯反演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22C518-A67B-4D7D-9A65-6B371D95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274003" y="4656665"/>
            <a:ext cx="572730" cy="107526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徐嘉辉</a:t>
            </a:r>
          </a:p>
        </p:txBody>
      </p:sp>
    </p:spTree>
    <p:extLst>
      <p:ext uri="{BB962C8B-B14F-4D97-AF65-F5344CB8AC3E}">
        <p14:creationId xmlns:p14="http://schemas.microsoft.com/office/powerpoint/2010/main" val="127520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9C0A2-8F13-4C90-B038-158A24F7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莫比乌斯反演有什么用？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E6376-83D6-4FD9-BEE2-5921CFCD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对于一些函数</a:t>
            </a:r>
            <a:r>
              <a:rPr lang="en-US" altLang="zh-CN" dirty="0"/>
              <a:t>f(n)</a:t>
            </a:r>
            <a:r>
              <a:rPr lang="zh-CN" altLang="en-US" dirty="0"/>
              <a:t>，如果我们很难直接求出它的值，而容易求出倍数和或约数和</a:t>
            </a:r>
            <a:r>
              <a:rPr lang="en-US" altLang="zh-CN" dirty="0"/>
              <a:t>F(n)</a:t>
            </a:r>
            <a:r>
              <a:rPr lang="zh-CN" altLang="en-US" dirty="0"/>
              <a:t>，那么我们可以通过莫比乌斯反演来求得</a:t>
            </a:r>
            <a:r>
              <a:rPr lang="en-US" altLang="zh-CN" dirty="0"/>
              <a:t>f(n)</a:t>
            </a:r>
            <a:r>
              <a:rPr lang="zh-CN" altLang="en-US" dirty="0"/>
              <a:t>的值</a:t>
            </a:r>
          </a:p>
          <a:p>
            <a:pPr eaLnBrk="1" hangingPunct="1"/>
            <a:r>
              <a:rPr lang="zh-CN" altLang="en-US" dirty="0"/>
              <a:t>例：</a:t>
            </a:r>
            <a:r>
              <a:rPr lang="en-US" altLang="zh-CN" dirty="0"/>
              <a:t>f(n)</a:t>
            </a:r>
            <a:r>
              <a:rPr lang="zh-CN" altLang="en-US" dirty="0"/>
              <a:t>表示某一范围内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)=n</a:t>
            </a:r>
            <a:r>
              <a:rPr lang="zh-CN" altLang="en-US" dirty="0"/>
              <a:t>的数对的数量，</a:t>
            </a:r>
            <a:r>
              <a:rPr lang="en-US" altLang="zh-CN" dirty="0"/>
              <a:t>F(n)</a:t>
            </a:r>
            <a:r>
              <a:rPr lang="zh-CN" altLang="en-US" dirty="0"/>
              <a:t>表示某一范围内</a:t>
            </a:r>
            <a:r>
              <a:rPr lang="en-US" altLang="zh-CN" dirty="0"/>
              <a:t>n|(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的数对的数量</a:t>
            </a:r>
          </a:p>
          <a:p>
            <a:pPr eaLnBrk="1" hangingPunct="1"/>
            <a:r>
              <a:rPr lang="zh-CN" altLang="en-US" dirty="0"/>
              <a:t>那么直接求</a:t>
            </a:r>
            <a:r>
              <a:rPr lang="en-US" altLang="zh-CN" dirty="0"/>
              <a:t>f(n)</a:t>
            </a:r>
            <a:r>
              <a:rPr lang="zh-CN" altLang="en-US" dirty="0"/>
              <a:t>并不是很好求，而</a:t>
            </a:r>
            <a:r>
              <a:rPr lang="en-US" altLang="zh-CN" dirty="0"/>
              <a:t>F(n)</a:t>
            </a:r>
            <a:r>
              <a:rPr lang="zh-CN" altLang="en-US" dirty="0"/>
              <a:t>求起来相对无脑一些，我们可以通过对</a:t>
            </a:r>
            <a:r>
              <a:rPr lang="en-US" altLang="zh-CN" dirty="0"/>
              <a:t>F(n)</a:t>
            </a:r>
            <a:r>
              <a:rPr lang="zh-CN" altLang="en-US" dirty="0"/>
              <a:t>进行莫比乌斯反演来求得</a:t>
            </a:r>
            <a:r>
              <a:rPr lang="en-US" altLang="zh-CN" dirty="0"/>
              <a:t>f(n)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85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7CF1BA-1180-4D20-839C-A50EC896E7C9}"/>
              </a:ext>
            </a:extLst>
          </p:cNvPr>
          <p:cNvSpPr txBox="1"/>
          <p:nvPr/>
        </p:nvSpPr>
        <p:spPr>
          <a:xfrm>
            <a:off x="812800" y="558800"/>
            <a:ext cx="8754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BZOJ2301(</a:t>
            </a:r>
            <a:r>
              <a:rPr lang="zh-CN" altLang="en-US"/>
              <a:t>所有教程都有的经典例题</a:t>
            </a:r>
            <a:r>
              <a:rPr lang="en-US" altLang="zh-CN"/>
              <a:t>)</a:t>
            </a:r>
          </a:p>
          <a:p>
            <a:r>
              <a:rPr lang="zh-CN" altLang="en-US"/>
              <a:t>题意： 对于给出的 </a:t>
            </a:r>
            <a:r>
              <a:rPr lang="en-US" altLang="zh-CN"/>
              <a:t>n </a:t>
            </a:r>
            <a:r>
              <a:rPr lang="zh-CN" altLang="en-US"/>
              <a:t>个询问，每次求有多少个数对 </a:t>
            </a:r>
            <a:r>
              <a:rPr lang="en-US" altLang="zh-CN"/>
              <a:t>(x, y)</a:t>
            </a:r>
            <a:r>
              <a:rPr lang="zh-CN" altLang="en-US"/>
              <a:t>，满足 </a:t>
            </a:r>
            <a:r>
              <a:rPr lang="en-US" altLang="zh-CN"/>
              <a:t>a &lt;= x &lt;= b, c &lt;= y &lt;= d</a:t>
            </a:r>
            <a:r>
              <a:rPr lang="zh-CN" altLang="en-US"/>
              <a:t>，且</a:t>
            </a:r>
            <a:r>
              <a:rPr lang="en-US" altLang="zh-CN"/>
              <a:t>gcd(x, y) = k</a:t>
            </a:r>
            <a:r>
              <a:rPr lang="zh-CN" altLang="en-US"/>
              <a:t>， </a:t>
            </a:r>
            <a:r>
              <a:rPr lang="en-US" altLang="zh-CN"/>
              <a:t>gcd(x, y) </a:t>
            </a:r>
            <a:r>
              <a:rPr lang="zh-CN" altLang="en-US"/>
              <a:t>函数为 </a:t>
            </a:r>
            <a:r>
              <a:rPr lang="en-US" altLang="zh-CN"/>
              <a:t>x </a:t>
            </a:r>
            <a:r>
              <a:rPr lang="zh-CN" altLang="en-US"/>
              <a:t>和 </a:t>
            </a:r>
            <a:r>
              <a:rPr lang="en-US" altLang="zh-CN"/>
              <a:t>y </a:t>
            </a:r>
            <a:r>
              <a:rPr lang="zh-CN" altLang="en-US"/>
              <a:t>的最大公约数。</a:t>
            </a:r>
            <a:r>
              <a:rPr lang="en-US" altLang="zh-CN"/>
              <a:t>1 &lt;= n &lt;= 50000, 1 &lt;= a &lt;= b &lt;=50000, 1 &lt;= c &lt;= d &lt;= 50000, 1 &lt;= k &lt;= 50000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71403F-5C2C-4910-A7A7-8E669DB9E213}"/>
              </a:ext>
            </a:extLst>
          </p:cNvPr>
          <p:cNvSpPr txBox="1"/>
          <p:nvPr/>
        </p:nvSpPr>
        <p:spPr>
          <a:xfrm>
            <a:off x="948267" y="2302933"/>
            <a:ext cx="90000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dirty="0"/>
              <a:t>首先利用容斥原理将一个询问拆分成四个，每次询问有多少个数对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满足</a:t>
            </a:r>
            <a:r>
              <a:rPr lang="en-US" altLang="zh-CN" dirty="0"/>
              <a:t>1&lt;=x&lt;=n,1&lt;=y&lt;=m</a:t>
            </a:r>
            <a:r>
              <a:rPr lang="zh-CN" altLang="en-US" dirty="0"/>
              <a:t>且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)=k</a:t>
            </a:r>
          </a:p>
          <a:p>
            <a:pPr eaLnBrk="1" hangingPunct="1"/>
            <a:r>
              <a:rPr lang="zh-CN" altLang="en-US" dirty="0"/>
              <a:t>这个问题等价于询问有多少个数对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满足</a:t>
            </a:r>
            <a:r>
              <a:rPr lang="en-US" altLang="zh-CN" dirty="0"/>
              <a:t>1&lt;=x&lt;=floor(n/k),1&lt;=y&lt;=floor(m/k)</a:t>
            </a:r>
            <a:r>
              <a:rPr lang="zh-CN" altLang="en-US" dirty="0"/>
              <a:t>且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互质</a:t>
            </a:r>
          </a:p>
          <a:p>
            <a:pPr eaLnBrk="1" hangingPunct="1"/>
            <a:r>
              <a:rPr lang="zh-CN" altLang="en-US" dirty="0"/>
              <a:t>由于之前的结论，我们可以令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1&lt;=x&lt;=n,1&lt;=y&lt;=m</a:t>
            </a:r>
            <a:r>
              <a:rPr lang="zh-CN" altLang="en-US" dirty="0"/>
              <a:t>且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)=</a:t>
            </a:r>
            <a:r>
              <a:rPr lang="en-US" altLang="zh-CN" dirty="0" err="1"/>
              <a:t>i</a:t>
            </a:r>
            <a:r>
              <a:rPr lang="zh-CN" altLang="en-US" dirty="0"/>
              <a:t>的数对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的个数，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1&lt;=x&lt;=n,1&lt;=y&lt;=m</a:t>
            </a:r>
            <a:r>
              <a:rPr lang="zh-CN" altLang="en-US" dirty="0"/>
              <a:t>且</a:t>
            </a:r>
            <a:r>
              <a:rPr lang="en-US" altLang="zh-CN" dirty="0" err="1"/>
              <a:t>i|gcd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的数对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的个数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那么显然有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反演后可得</a:t>
            </a:r>
          </a:p>
          <a:p>
            <a:pPr eaLnBrk="1" hangingPunct="1"/>
            <a:r>
              <a:rPr lang="zh-CN" altLang="en-US" dirty="0"/>
              <a:t>枚举原题中</a:t>
            </a:r>
            <a:r>
              <a:rPr lang="en-US" altLang="zh-CN" dirty="0"/>
              <a:t>k</a:t>
            </a:r>
            <a:r>
              <a:rPr lang="zh-CN" altLang="en-US" dirty="0"/>
              <a:t>的每一个倍数，我们就可以</a:t>
            </a:r>
            <a:r>
              <a:rPr lang="en-US" altLang="zh-CN" dirty="0"/>
              <a:t>O(n)</a:t>
            </a:r>
            <a:r>
              <a:rPr lang="zh-CN" altLang="en-US" dirty="0"/>
              <a:t>时间处理每个询问了</a:t>
            </a:r>
          </a:p>
          <a:p>
            <a:endParaRPr lang="zh-CN" altLang="en-US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BEBC01EA-8D61-4D96-A199-4927FD9E2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729276"/>
              </p:ext>
            </p:extLst>
          </p:nvPr>
        </p:nvGraphicFramePr>
        <p:xfrm>
          <a:off x="2364317" y="3945466"/>
          <a:ext cx="20891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990600" imgH="431800" progId="Equation.DSMT4">
                  <p:embed/>
                </p:oleObj>
              </mc:Choice>
              <mc:Fallback>
                <p:oleObj r:id="rId3" imgW="990600" imgH="431800" progId="Equation.DSMT4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5CAD7301-8E25-44EB-9426-D9C2B494CF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317" y="3945466"/>
                        <a:ext cx="20891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936A494-B634-49EA-9FF1-2BC78F94E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174285"/>
              </p:ext>
            </p:extLst>
          </p:nvPr>
        </p:nvGraphicFramePr>
        <p:xfrm>
          <a:off x="2243667" y="4694767"/>
          <a:ext cx="54467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5" imgW="2500815" imgH="444307" progId="Equation.DSMT4">
                  <p:embed/>
                </p:oleObj>
              </mc:Choice>
              <mc:Fallback>
                <p:oleObj r:id="rId5" imgW="2500815" imgH="444307" progId="Equation.DSMT4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A26E7780-E67B-46D9-B103-51AEF613DE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667" y="4694767"/>
                        <a:ext cx="54467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41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65D63-29AE-432C-B967-13B634AE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2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继续优化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40F15-0B96-4A04-8D87-AB58F231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整除分块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E4E7A4-BA79-4BE6-9EB0-A51504DEB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2672225"/>
            <a:ext cx="7239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8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0185F2-8F2B-439D-B03F-FFCA114AA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8" y="704586"/>
            <a:ext cx="7823556" cy="64161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97D716-5982-4C66-81EC-A00B9D89798B}"/>
              </a:ext>
            </a:extLst>
          </p:cNvPr>
          <p:cNvSpPr txBox="1"/>
          <p:nvPr/>
        </p:nvSpPr>
        <p:spPr>
          <a:xfrm>
            <a:off x="711200" y="1744133"/>
            <a:ext cx="7027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dirty="0"/>
              <a:t>if(n&gt;m) swap(</a:t>
            </a:r>
            <a:r>
              <a:rPr lang="en-US" altLang="zh-CN" dirty="0" err="1"/>
              <a:t>n,m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=last+1)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last=min(n/(n/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),m/(m/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));</a:t>
            </a:r>
          </a:p>
          <a:p>
            <a:pPr eaLnBrk="1" hangingPunct="1"/>
            <a:r>
              <a:rPr lang="en-US" altLang="zh-CN" dirty="0"/>
              <a:t>	re+=(n/</a:t>
            </a:r>
            <a:r>
              <a:rPr lang="en-US" altLang="zh-CN" dirty="0" err="1"/>
              <a:t>i</a:t>
            </a:r>
            <a:r>
              <a:rPr lang="en-US" altLang="zh-CN" dirty="0"/>
              <a:t>)*(m/</a:t>
            </a:r>
            <a:r>
              <a:rPr lang="en-US" altLang="zh-CN" dirty="0" err="1"/>
              <a:t>i</a:t>
            </a:r>
            <a:r>
              <a:rPr lang="en-US" altLang="zh-CN" dirty="0"/>
              <a:t>)*(sum[last]-sum[i-1]);</a:t>
            </a:r>
          </a:p>
          <a:p>
            <a:pPr eaLnBrk="1" hangingPunct="1"/>
            <a:r>
              <a:rPr lang="en-US" altLang="zh-CN" dirty="0"/>
              <a:t>}</a:t>
            </a:r>
          </a:p>
          <a:p>
            <a:pPr eaLnBrk="1" hangingPunct="1"/>
            <a:r>
              <a:rPr lang="en-US" altLang="zh-CN" dirty="0"/>
              <a:t>return re;</a:t>
            </a:r>
          </a:p>
        </p:txBody>
      </p:sp>
    </p:spTree>
    <p:extLst>
      <p:ext uri="{BB962C8B-B14F-4D97-AF65-F5344CB8AC3E}">
        <p14:creationId xmlns:p14="http://schemas.microsoft.com/office/powerpoint/2010/main" val="411885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16CBB9B-652A-4B84-9EE5-55C5DCA57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0" y="101600"/>
            <a:ext cx="6155219" cy="656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310E1-9CEE-41E6-BED0-3F2C9C17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9467"/>
            <a:ext cx="8596668" cy="651933"/>
          </a:xfrm>
        </p:spPr>
        <p:txBody>
          <a:bodyPr>
            <a:normAutofit fontScale="90000"/>
          </a:bodyPr>
          <a:lstStyle/>
          <a:p>
            <a:r>
              <a:rPr lang="en-US" altLang="zh-CN" sz="1600" i="0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600" i="0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蓝桥杯</a:t>
            </a:r>
            <a:r>
              <a:rPr lang="en-US" altLang="zh-CN" sz="1600" i="0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 2018</a:t>
            </a:r>
            <a:r>
              <a:rPr lang="zh-CN" altLang="en-US" sz="1600" i="0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年国赛 矩阵求和</a:t>
            </a:r>
            <a:br>
              <a:rPr lang="zh-CN" altLang="en-US" b="1" i="0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03AA3-EFDB-406B-99C1-6CF86EDB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1401"/>
            <a:ext cx="8596668" cy="49999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标题：矩阵求和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经过重重笔试面试的考验，小明成功进入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Macrohard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公司工作。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今天小明的任务是填满这么一张表：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表有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行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列，行和列的编号都从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算起。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其中第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行第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个元素的值是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gcd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j)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的平方，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gcd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表示最大公约数，以下是这个表的前四行的前四列：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1  1  1  1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1  4  1  4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1  1  9  1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1  4  1 16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小明突然冒出一个奇怪的想法，他想知道这张表中所有元素的和。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由于表过于庞大，他希望借助计算机的力量。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「输入格式」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一行一个正整数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意义见题。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「输出格式」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一行一个数，表示所有元素的和。由于答案比较大，请输出模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(10^9 + 7)(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即：十亿零七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后的结果。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「样例输入」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「样例输出」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48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「数据范围」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30%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 &lt;= 1000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存在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10%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 = 10^5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60%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 &lt;= 10^6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100%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 &lt;= 10^7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资源约定：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峰值内存消耗（含虚拟机）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 256M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消耗 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 2000ms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19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C52DF-2E5E-414D-B498-AE183296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4A6DE6-3ADF-4D05-8E6F-848D8B3F5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3" y="178594"/>
            <a:ext cx="9800167" cy="6500812"/>
          </a:xfrm>
        </p:spPr>
      </p:pic>
    </p:spTree>
    <p:extLst>
      <p:ext uri="{BB962C8B-B14F-4D97-AF65-F5344CB8AC3E}">
        <p14:creationId xmlns:p14="http://schemas.microsoft.com/office/powerpoint/2010/main" val="325373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240B3-8504-45F3-A001-CB67389C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02826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7746F5-4EBC-44DD-91E2-945206778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3" y="0"/>
            <a:ext cx="5398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7DDB6-7277-45F6-926F-D79EFADC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68" y="2277534"/>
            <a:ext cx="6217534" cy="2802466"/>
          </a:xfrm>
        </p:spPr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accent6">
                    <a:lumMod val="75000"/>
                  </a:schemeClr>
                </a:solidFill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6727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8E910-4F88-4DBC-B629-95C49936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0601"/>
            <a:ext cx="8596668" cy="5050762"/>
          </a:xfrm>
        </p:spPr>
        <p:txBody>
          <a:bodyPr/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莫比乌斯函数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莫比乌斯函数的线性筛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狄利克雷卷积和积性函数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莫比乌斯函数卷积意义下的逆元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莫比乌斯反演证明</a:t>
            </a:r>
            <a:endParaRPr lang="en-US" altLang="zh-CN" sz="3200" dirty="0"/>
          </a:p>
          <a:p>
            <a:r>
              <a:rPr lang="en-US" altLang="zh-CN" sz="3200" dirty="0"/>
              <a:t>6</a:t>
            </a:r>
            <a:r>
              <a:rPr lang="zh-CN" altLang="en-US" sz="3200" dirty="0"/>
              <a:t>例题选讲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AE63D-59FA-4A2F-A434-52A15976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63601"/>
          </a:xfrm>
        </p:spPr>
        <p:txBody>
          <a:bodyPr>
            <a:normAutofit/>
          </a:bodyPr>
          <a:lstStyle/>
          <a:p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默比乌斯函数，也称为莫比乌斯函数、缪比乌斯函数，数论函数，由德国数学家和天文学家默比乌斯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(August Ferdinand Möbius ,1790–1868)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提出。梅滕斯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(Mertens)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首先使用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μ(n)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作为莫比乌斯函数的记号，故也被称为梅滕斯函数。默比乌斯函数在数论中有着广泛应用。</a:t>
            </a:r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1AC211A-5F4D-46C8-8B56-33E60537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9" y="1868487"/>
            <a:ext cx="4667250" cy="88582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A9541DA-32C0-4B84-858B-BF3CEEE2EFD4}"/>
              </a:ext>
            </a:extLst>
          </p:cNvPr>
          <p:cNvSpPr txBox="1"/>
          <p:nvPr/>
        </p:nvSpPr>
        <p:spPr>
          <a:xfrm>
            <a:off x="770467" y="3132667"/>
            <a:ext cx="656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根据唯一分解定理，如果一个数可以被分为多个质数的乘积切每个质数只出现一次，那么他的莫比乌斯函数为</a:t>
            </a:r>
            <a:r>
              <a:rPr lang="en-US" altLang="zh-CN" dirty="0"/>
              <a:t>-1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次方，其中</a:t>
            </a:r>
            <a:r>
              <a:rPr lang="en-US" altLang="zh-CN" dirty="0"/>
              <a:t>k</a:t>
            </a:r>
            <a:r>
              <a:rPr lang="zh-CN" altLang="en-US" dirty="0"/>
              <a:t>为因子个数</a:t>
            </a:r>
          </a:p>
        </p:txBody>
      </p:sp>
    </p:spTree>
    <p:extLst>
      <p:ext uri="{BB962C8B-B14F-4D97-AF65-F5344CB8AC3E}">
        <p14:creationId xmlns:p14="http://schemas.microsoft.com/office/powerpoint/2010/main" val="150648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94C96-97CB-479E-AC82-06C677B6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莫比乌斯函数的线性筛法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8BAF8-45EE-48BD-9A93-498B85F0B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267"/>
            <a:ext cx="8596668" cy="458509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mu[1]=1;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=2;i&lt;=</a:t>
            </a:r>
            <a:r>
              <a:rPr lang="en-US" altLang="zh-CN" sz="1200" dirty="0" err="1"/>
              <a:t>n;i</a:t>
            </a:r>
            <a:r>
              <a:rPr lang="en-US" altLang="zh-CN" sz="1200" dirty="0"/>
              <a:t>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if(!</a:t>
            </a:r>
            <a:r>
              <a:rPr lang="en-US" altLang="zh-CN" sz="1200" dirty="0" err="1"/>
              <a:t>not_prime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	prime[++tot]=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	</a:t>
            </a:r>
            <a:r>
              <a:rPr lang="en-US" altLang="zh-CN" sz="1200" dirty="0">
                <a:solidFill>
                  <a:srgbClr val="FF0000"/>
                </a:solidFill>
              </a:rPr>
              <a:t>mu[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en-US" altLang="zh-CN" sz="1200" dirty="0">
                <a:solidFill>
                  <a:srgbClr val="FF0000"/>
                </a:solidFill>
              </a:rPr>
              <a:t>]=-1;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for(j=1;prime[j]*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&lt;=</a:t>
            </a:r>
            <a:r>
              <a:rPr lang="en-US" altLang="zh-CN" sz="1200" dirty="0" err="1"/>
              <a:t>n;j</a:t>
            </a:r>
            <a:r>
              <a:rPr lang="en-US" altLang="zh-CN" sz="1200" dirty="0"/>
              <a:t>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	</a:t>
            </a:r>
            <a:r>
              <a:rPr lang="en-US" altLang="zh-CN" sz="1200" dirty="0" err="1"/>
              <a:t>not_prime</a:t>
            </a:r>
            <a:r>
              <a:rPr lang="en-US" altLang="zh-CN" sz="1200" dirty="0"/>
              <a:t>[prime[j]*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]=1;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	if(</a:t>
            </a:r>
            <a:r>
              <a:rPr lang="en-US" altLang="zh-CN" sz="1200" dirty="0" err="1"/>
              <a:t>i%prime</a:t>
            </a:r>
            <a:r>
              <a:rPr lang="en-US" altLang="zh-CN" sz="1200" dirty="0"/>
              <a:t>[j]==0)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		</a:t>
            </a:r>
            <a:r>
              <a:rPr lang="en-US" altLang="zh-CN" sz="1200" dirty="0">
                <a:solidFill>
                  <a:srgbClr val="FF0000"/>
                </a:solidFill>
              </a:rPr>
              <a:t>mu[prime[j]*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en-US" altLang="zh-CN" sz="1200" dirty="0">
                <a:solidFill>
                  <a:srgbClr val="FF0000"/>
                </a:solidFill>
              </a:rPr>
              <a:t>]=0;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		break;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	</a:t>
            </a:r>
            <a:r>
              <a:rPr lang="en-US" altLang="zh-CN" sz="1200" dirty="0">
                <a:solidFill>
                  <a:srgbClr val="FF0000"/>
                </a:solidFill>
              </a:rPr>
              <a:t>mu[prime[j]*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en-US" altLang="zh-CN" sz="1200" dirty="0">
                <a:solidFill>
                  <a:srgbClr val="FF0000"/>
                </a:solidFill>
              </a:rPr>
              <a:t>]=-mu[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en-US" altLang="zh-CN" sz="1200" dirty="0">
                <a:solidFill>
                  <a:srgbClr val="FF0000"/>
                </a:solidFill>
              </a:rPr>
              <a:t>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753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3E22E-62D0-4DF4-A699-39B75495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狄利克雷卷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积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(Dirichlet product)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亦称狄利克雷卷积、</a:t>
            </a:r>
            <a:r>
              <a:rPr lang="zh-CN" altLang="en-US" sz="16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卷积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，是</a:t>
            </a:r>
            <a:r>
              <a:rPr lang="zh-CN" altLang="en-US" sz="16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数论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函数的重要运算之一。设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f(n)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g(n)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是两个</a:t>
            </a:r>
            <a:r>
              <a:rPr lang="zh-CN" altLang="en-US" sz="16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数论函数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，它们的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Dirichlet(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狄利克雷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乘积也是一个数论函数，简记为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h(n)=f(n)*g(n)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E65545-3C74-41A3-9BD5-818F37DA4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708679"/>
            <a:ext cx="2381250" cy="866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77059E-486B-4936-BFAD-4E69531D0E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4" y="2698221"/>
            <a:ext cx="2143125" cy="8858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FF949F0-510A-4F8C-B7E4-043CC4528C47}"/>
              </a:ext>
            </a:extLst>
          </p:cNvPr>
          <p:cNvSpPr txBox="1"/>
          <p:nvPr/>
        </p:nvSpPr>
        <p:spPr>
          <a:xfrm>
            <a:off x="3674533" y="1811867"/>
            <a:ext cx="5782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积性函数：对于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gad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的整数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有性质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f(ab)=f(a)f(b)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7"/>
              </a:rPr>
              <a:t>数论函数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完全积性函数：对于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任意整数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有性质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f(ab)=f(a)f(b)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7"/>
              </a:rPr>
              <a:t>数论函数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3FA0B2-6719-491F-AF5A-24CD3AE55ACC}"/>
              </a:ext>
            </a:extLst>
          </p:cNvPr>
          <p:cNvSpPr txBox="1"/>
          <p:nvPr/>
        </p:nvSpPr>
        <p:spPr>
          <a:xfrm>
            <a:off x="677334" y="3584046"/>
            <a:ext cx="10625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l-GR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φ(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－</a:t>
            </a: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欧拉函数</a:t>
            </a:r>
            <a:endParaRPr lang="zh-CN" altLang="en-US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l-GR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μ(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－</a:t>
            </a: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莫比乌斯函数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，关于非平方数的质因子数目</a:t>
            </a:r>
            <a:endParaRPr lang="en-US" altLang="zh-CN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1(n) 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－不变的函数，定义为 </a:t>
            </a:r>
            <a:r>
              <a:rPr lang="en-US" altLang="zh-CN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1(n) = 1 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（完全积性）</a:t>
            </a:r>
          </a:p>
          <a:p>
            <a:pPr algn="l"/>
            <a:r>
              <a:rPr lang="en-US" altLang="zh-CN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Id(n) 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－单位函数，定义为 </a:t>
            </a:r>
            <a:r>
              <a:rPr lang="en-US" altLang="zh-CN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Id(n) = n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（完全积性）</a:t>
            </a:r>
            <a:endParaRPr lang="zh-CN" altLang="en-US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n,k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－最大公因子，当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固定的情况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d(n)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的正因子数目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d=1*1;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l-GR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σ(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的所有正因子之和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d=1*id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l-GR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k(n)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－ 因子函数，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的所有正因子的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次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10"/>
              </a:rPr>
              <a:t>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之和，当中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可为任何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11"/>
              </a:rPr>
              <a:t>复数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algn="l"/>
            <a:r>
              <a:rPr lang="el-GR" altLang="zh-CN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ε(</a:t>
            </a:r>
            <a:r>
              <a:rPr lang="en-US" altLang="zh-CN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n) </a:t>
            </a:r>
            <a:r>
              <a:rPr lang="zh-CN" altLang="en-US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－定义为：</a:t>
            </a:r>
            <a:r>
              <a:rPr lang="el-GR" altLang="zh-CN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altLang="zh-CN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=[n==1]</a:t>
            </a:r>
            <a:r>
              <a:rPr lang="zh-CN" altLang="en-US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。别称为“对于</a:t>
            </a:r>
            <a:r>
              <a:rPr lang="zh-CN" altLang="en-US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狄利克雷</a:t>
            </a:r>
            <a:r>
              <a:rPr lang="zh-CN" altLang="en-US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卷积的乘法单位</a:t>
            </a:r>
            <a:r>
              <a:rPr lang="zh-CN" altLang="en-US" dirty="0">
                <a:solidFill>
                  <a:schemeClr val="accent6"/>
                </a:solidFill>
                <a:latin typeface="arial" panose="020B0604020202020204" pitchFamily="34" charset="0"/>
              </a:rPr>
              <a:t>元</a:t>
            </a:r>
            <a:r>
              <a:rPr lang="zh-CN" altLang="en-US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”（完全积性）</a:t>
            </a:r>
          </a:p>
        </p:txBody>
      </p:sp>
    </p:spTree>
    <p:extLst>
      <p:ext uri="{BB962C8B-B14F-4D97-AF65-F5344CB8AC3E}">
        <p14:creationId xmlns:p14="http://schemas.microsoft.com/office/powerpoint/2010/main" val="416057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BB95E-97AC-404D-9FA5-F10F8CF1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533"/>
          </a:xfrm>
        </p:spPr>
        <p:txBody>
          <a:bodyPr>
            <a:normAutofit fontScale="90000"/>
          </a:bodyPr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莫比乌斯函数的逆元</a:t>
            </a:r>
            <a:br>
              <a:rPr lang="en-US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l-GR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*1=</a:t>
            </a:r>
            <a:r>
              <a:rPr lang="el-GR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ε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A96B93-AFF2-4449-BC5D-C99620202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81200"/>
            <a:ext cx="70580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A823E8-A6F5-4FCF-AA38-FAB9E342A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1" y="270404"/>
            <a:ext cx="8733896" cy="54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5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5FD58-BD03-4569-95C5-B7ED053E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莫比乌斯反演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A52CDB-6E19-4560-9DBC-1F45C1813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0" y="1495425"/>
            <a:ext cx="4714875" cy="666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C017F3-48AA-4BDD-9DA7-385FF5C329BC}"/>
              </a:ext>
            </a:extLst>
          </p:cNvPr>
          <p:cNvSpPr txBox="1"/>
          <p:nvPr/>
        </p:nvSpPr>
        <p:spPr>
          <a:xfrm>
            <a:off x="956733" y="2506134"/>
            <a:ext cx="7713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我们先将原命题化成狄利克雷卷积 的形式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f*1=g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求证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f=g*u</a:t>
            </a:r>
          </a:p>
          <a:p>
            <a:r>
              <a:rPr lang="zh-CN" altLang="en-US" dirty="0"/>
              <a:t>根据单位函数性质任何函数卷单位函数等于他本身</a:t>
            </a:r>
            <a:endParaRPr lang="en-US" altLang="zh-CN" dirty="0"/>
          </a:p>
          <a:p>
            <a:r>
              <a:rPr lang="zh-CN" altLang="en-US" dirty="0"/>
              <a:t>所以有</a:t>
            </a:r>
            <a:r>
              <a:rPr lang="en-US" altLang="zh-CN" dirty="0"/>
              <a:t>f*1=g*</a:t>
            </a:r>
            <a:r>
              <a:rPr lang="el-GR" altLang="zh-CN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altLang="zh-CN" b="0" i="0" dirty="0">
                <a:effectLst/>
                <a:latin typeface="arial" panose="020B0604020202020204" pitchFamily="34" charset="0"/>
              </a:rPr>
              <a:t>ε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/>
              <a:t>又因为</a:t>
            </a:r>
            <a:r>
              <a:rPr lang="el-GR" altLang="zh-CN" b="0" i="0" dirty="0">
                <a:effectLst/>
                <a:latin typeface="arial" panose="020B0604020202020204" pitchFamily="34" charset="0"/>
              </a:rPr>
              <a:t>ε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=u*1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所以有</a:t>
            </a:r>
            <a:r>
              <a:rPr lang="en-US" altLang="zh-CN" dirty="0"/>
              <a:t>f*1=g*</a:t>
            </a:r>
            <a:r>
              <a:rPr lang="el-GR" altLang="zh-CN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u*1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/>
              <a:t>双方同时卷积</a:t>
            </a:r>
            <a:r>
              <a:rPr lang="en-US" altLang="zh-CN" dirty="0"/>
              <a:t>1</a:t>
            </a:r>
            <a:r>
              <a:rPr lang="zh-CN" altLang="en-US" dirty="0"/>
              <a:t>的逆元可得</a:t>
            </a:r>
            <a:endParaRPr lang="en-US" altLang="zh-CN" dirty="0"/>
          </a:p>
          <a:p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f=g*u</a:t>
            </a:r>
          </a:p>
          <a:p>
            <a:r>
              <a:rPr lang="zh-CN" altLang="en-US" dirty="0"/>
              <a:t>证毕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298E1FD9-6BAB-482A-89B5-E60F7DFF1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1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01EDB-4D47-419A-BF2D-FAD194B6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另一种证明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CA87A0-58ED-45C9-A933-1109CC697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7" y="1668197"/>
            <a:ext cx="7334250" cy="249555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657ECC-DF68-470C-8032-1B547EB2544F}"/>
              </a:ext>
            </a:extLst>
          </p:cNvPr>
          <p:cNvSpPr txBox="1"/>
          <p:nvPr/>
        </p:nvSpPr>
        <p:spPr>
          <a:xfrm>
            <a:off x="1168400" y="5977467"/>
            <a:ext cx="694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https://oi-wiki.org/math/mobius/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64504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1460</Words>
  <Application>Microsoft Office PowerPoint</Application>
  <PresentationFormat>宽屏</PresentationFormat>
  <Paragraphs>91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-apple-system</vt:lpstr>
      <vt:lpstr>微软雅黑</vt:lpstr>
      <vt:lpstr>微软雅黑</vt:lpstr>
      <vt:lpstr>Arial</vt:lpstr>
      <vt:lpstr>Arial</vt:lpstr>
      <vt:lpstr>Trebuchet MS</vt:lpstr>
      <vt:lpstr>Wingdings 3</vt:lpstr>
      <vt:lpstr>平面</vt:lpstr>
      <vt:lpstr>Equation.DSMT4</vt:lpstr>
      <vt:lpstr>莫比乌斯反演</vt:lpstr>
      <vt:lpstr>PowerPoint 演示文稿</vt:lpstr>
      <vt:lpstr>默比乌斯函数，也称为莫比乌斯函数、缪比乌斯函数，数论函数，由德国数学家和天文学家默比乌斯(August Ferdinand Möbius ,1790–1868)提出。梅滕斯(Mertens)首先使用μ(n)作为莫比乌斯函数的记号，故也被称为梅滕斯函数。默比乌斯函数在数论中有着广泛应用。</vt:lpstr>
      <vt:lpstr>莫比乌斯函数的线性筛法</vt:lpstr>
      <vt:lpstr>狄利克雷卷积(Dirichlet product)亦称狄利克雷卷积、卷积，是数论函数的重要运算之一。设f(n)、g(n)是两个数论函数，它们的Dirichlet(狄利克雷)乘积也是一个数论函数，简记为h(n)=f(n)*g(n)。</vt:lpstr>
      <vt:lpstr>莫比乌斯函数的逆元 μ*1= ε</vt:lpstr>
      <vt:lpstr>PowerPoint 演示文稿</vt:lpstr>
      <vt:lpstr>莫比乌斯反演</vt:lpstr>
      <vt:lpstr>另一种证明</vt:lpstr>
      <vt:lpstr>莫比乌斯反演有什么用？</vt:lpstr>
      <vt:lpstr>PowerPoint 演示文稿</vt:lpstr>
      <vt:lpstr>继续优化</vt:lpstr>
      <vt:lpstr>PowerPoint 演示文稿</vt:lpstr>
      <vt:lpstr>PowerPoint 演示文稿</vt:lpstr>
      <vt:lpstr>【蓝桥杯】 2018年国赛 矩阵求和 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莫比乌斯反演</dc:title>
  <dc:creator>徐 嘉辉</dc:creator>
  <cp:lastModifiedBy>徐 嘉辉</cp:lastModifiedBy>
  <cp:revision>14</cp:revision>
  <dcterms:created xsi:type="dcterms:W3CDTF">2020-08-24T07:13:46Z</dcterms:created>
  <dcterms:modified xsi:type="dcterms:W3CDTF">2020-08-24T22:16:11Z</dcterms:modified>
</cp:coreProperties>
</file>