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6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52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0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23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4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9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9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9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1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1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78F1-9606-4285-911E-E96511E37B71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3A12C7-2C08-4AE2-9750-14521FFDA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E4A01-BE3B-451A-B67C-9D3048E0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609599"/>
            <a:ext cx="6784801" cy="179493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</a:rPr>
              <a:t>KMP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</a:rPr>
              <a:t>算法详解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1919-9E53-4866-AEC1-F049010A712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015767" y="4814901"/>
            <a:ext cx="516468" cy="974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徐嘉辉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64E381-DBA0-4BA4-B68D-BE90BDF4B2CF}"/>
              </a:ext>
            </a:extLst>
          </p:cNvPr>
          <p:cNvSpPr txBox="1"/>
          <p:nvPr/>
        </p:nvSpPr>
        <p:spPr>
          <a:xfrm>
            <a:off x="982133" y="56049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深圳技术大学</a:t>
            </a:r>
          </a:p>
        </p:txBody>
      </p:sp>
    </p:spTree>
    <p:extLst>
      <p:ext uri="{BB962C8B-B14F-4D97-AF65-F5344CB8AC3E}">
        <p14:creationId xmlns:p14="http://schemas.microsoft.com/office/powerpoint/2010/main" val="16406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804D8-D4DC-4A4B-8C98-343F8880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933"/>
            <a:ext cx="8596668" cy="5770429"/>
          </a:xfrm>
        </p:spPr>
        <p:txBody>
          <a:bodyPr>
            <a:noAutofit/>
          </a:bodyPr>
          <a:lstStyle/>
          <a:p>
            <a:r>
              <a:rPr lang="en-US" altLang="zh-CN" sz="1000" dirty="0"/>
              <a:t>void </a:t>
            </a:r>
            <a:r>
              <a:rPr lang="en-US" altLang="zh-CN" sz="1000" dirty="0" err="1"/>
              <a:t>GetNext</a:t>
            </a:r>
            <a:r>
              <a:rPr lang="en-US" altLang="zh-CN" sz="1000" dirty="0"/>
              <a:t>(char* </a:t>
            </a:r>
            <a:r>
              <a:rPr lang="en-US" altLang="zh-CN" sz="1000" dirty="0" err="1"/>
              <a:t>p,int</a:t>
            </a:r>
            <a:r>
              <a:rPr lang="en-US" altLang="zh-CN" sz="1000" dirty="0"/>
              <a:t> next[])</a:t>
            </a:r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	int </a:t>
            </a:r>
            <a:r>
              <a:rPr lang="en-US" altLang="zh-CN" sz="1000" dirty="0" err="1"/>
              <a:t>pLen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strlen</a:t>
            </a:r>
            <a:r>
              <a:rPr lang="en-US" altLang="zh-CN" sz="1000" dirty="0"/>
              <a:t>(p);</a:t>
            </a:r>
          </a:p>
          <a:p>
            <a:r>
              <a:rPr lang="en-US" altLang="zh-CN" sz="1000" dirty="0"/>
              <a:t>	next[0] = -1;</a:t>
            </a:r>
          </a:p>
          <a:p>
            <a:r>
              <a:rPr lang="en-US" altLang="zh-CN" sz="1000" dirty="0"/>
              <a:t>	int k = -1;</a:t>
            </a:r>
          </a:p>
          <a:p>
            <a:r>
              <a:rPr lang="en-US" altLang="zh-CN" sz="1000" dirty="0"/>
              <a:t>	int j = 0;</a:t>
            </a:r>
          </a:p>
          <a:p>
            <a:r>
              <a:rPr lang="en-US" altLang="zh-CN" sz="1000" dirty="0"/>
              <a:t>	while (j &lt; </a:t>
            </a:r>
            <a:r>
              <a:rPr lang="en-US" altLang="zh-CN" sz="1000" dirty="0" err="1"/>
              <a:t>pLen</a:t>
            </a:r>
            <a:r>
              <a:rPr lang="en-US" altLang="zh-CN" sz="1000" dirty="0"/>
              <a:t> - 1)</a:t>
            </a:r>
          </a:p>
          <a:p>
            <a:r>
              <a:rPr lang="en-US" altLang="zh-CN" sz="1000" dirty="0"/>
              <a:t>	{</a:t>
            </a:r>
          </a:p>
          <a:p>
            <a:r>
              <a:rPr lang="en-US" altLang="zh-CN" sz="1000" dirty="0"/>
              <a:t>		//p[k]</a:t>
            </a:r>
            <a:r>
              <a:rPr lang="zh-CN" altLang="en-US" sz="1000" dirty="0"/>
              <a:t>表示前缀，</a:t>
            </a:r>
            <a:r>
              <a:rPr lang="en-US" altLang="zh-CN" sz="1000" dirty="0"/>
              <a:t>p[j]</a:t>
            </a:r>
            <a:r>
              <a:rPr lang="zh-CN" altLang="en-US" sz="1000" dirty="0"/>
              <a:t>表示后缀</a:t>
            </a:r>
          </a:p>
          <a:p>
            <a:r>
              <a:rPr lang="zh-CN" altLang="en-US" sz="1000" dirty="0"/>
              <a:t>		</a:t>
            </a:r>
            <a:r>
              <a:rPr lang="en-US" altLang="zh-CN" sz="1000" dirty="0"/>
              <a:t>if (k == -1 || p[j] == p[k]) </a:t>
            </a:r>
          </a:p>
          <a:p>
            <a:r>
              <a:rPr lang="en-US" altLang="zh-CN" sz="1000" dirty="0"/>
              <a:t>		{</a:t>
            </a:r>
          </a:p>
          <a:p>
            <a:r>
              <a:rPr lang="en-US" altLang="zh-CN" sz="1000" dirty="0"/>
              <a:t>			++k;</a:t>
            </a:r>
          </a:p>
          <a:p>
            <a:r>
              <a:rPr lang="en-US" altLang="zh-CN" sz="1000" dirty="0"/>
              <a:t>			++j;</a:t>
            </a:r>
          </a:p>
          <a:p>
            <a:r>
              <a:rPr lang="en-US" altLang="zh-CN" sz="1000" dirty="0"/>
              <a:t>			next[j] = k;</a:t>
            </a:r>
          </a:p>
          <a:p>
            <a:r>
              <a:rPr lang="en-US" altLang="zh-CN" sz="1000" dirty="0"/>
              <a:t>		}</a:t>
            </a:r>
          </a:p>
          <a:p>
            <a:r>
              <a:rPr lang="en-US" altLang="zh-CN" sz="1000" dirty="0"/>
              <a:t>		else </a:t>
            </a:r>
          </a:p>
          <a:p>
            <a:r>
              <a:rPr lang="en-US" altLang="zh-CN" sz="1000" dirty="0"/>
              <a:t>		{</a:t>
            </a:r>
          </a:p>
          <a:p>
            <a:r>
              <a:rPr lang="en-US" altLang="zh-CN" sz="1000" dirty="0"/>
              <a:t>			k = next[k];</a:t>
            </a:r>
          </a:p>
          <a:p>
            <a:r>
              <a:rPr lang="en-US" altLang="zh-CN" sz="1000" dirty="0"/>
              <a:t>		}</a:t>
            </a:r>
          </a:p>
          <a:p>
            <a:r>
              <a:rPr lang="en-US" altLang="zh-CN" sz="1000" dirty="0"/>
              <a:t>	}</a:t>
            </a:r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334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6002F-5CB1-4638-90D2-725CBE8E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继续优化</a:t>
            </a:r>
            <a:r>
              <a:rPr lang="en-US" altLang="zh-CN" dirty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E521D-F567-48CB-91CB-C40627CA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如果用之前的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数组方法求模式串“</a:t>
            </a:r>
            <a:r>
              <a:rPr lang="en-US" altLang="zh-CN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abab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数组，可得其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数组为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-1 0 0 1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0 0 1 2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整体右移一位，初值赋为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），当它跟下图中的文本串去匹配的时候，发现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跟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失配，于是模式串右移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 - next[j] = 3 - 1 =2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  <a:endParaRPr lang="en-US" altLang="zh-CN" i="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i="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i="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右移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位后，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又跟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失配。事实上，因为在上一步的匹配中，已经得知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p[3] = b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，与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s[3] = c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失配，而右移两位之后，让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 next[3] ] = p[1] = b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再跟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s[3]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匹配时，必然失配。问题出在哪呢？问题出在不该出现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p[j] = p[ next[j] 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。为什么呢？理由是：当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p[j] != s[</a:t>
            </a:r>
            <a:r>
              <a:rPr lang="en-US" altLang="zh-CN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时，下次匹配必然是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 next [j]]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跟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s[</a:t>
            </a:r>
            <a:r>
              <a:rPr lang="en-US" altLang="zh-CN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匹配，如果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p[j] = p[ next[j] 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，必然导致后一步匹配失败（因为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p[j]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已经跟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s[</a:t>
            </a:r>
            <a:r>
              <a:rPr lang="en-US" altLang="zh-CN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失配，然后你还用跟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p[j]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等同的值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p[next[j]]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去跟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s[</a:t>
            </a:r>
            <a:r>
              <a:rPr lang="en-US" altLang="zh-CN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匹配，很显然，必然失配），所以不能允许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p[j] = p[ next[j ]]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。如果出现了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p[j] = p[ next[j] 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咋办呢？如果出现了，则需要再次递归，即令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next[j] = next[ next[j] ]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i="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159854-F665-4C7E-A335-5C3D1EBE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93" y="2406650"/>
            <a:ext cx="3190173" cy="12953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08F0A6-305B-4C31-987A-B7E22C66F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6" y="2406650"/>
            <a:ext cx="3494780" cy="12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FDE2ECF-F9B2-4FE0-9DB5-176648F6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61938"/>
            <a:ext cx="8596312" cy="5780087"/>
          </a:xfrm>
        </p:spPr>
        <p:txBody>
          <a:bodyPr>
            <a:noAutofit/>
          </a:bodyPr>
          <a:lstStyle/>
          <a:p>
            <a:r>
              <a:rPr lang="en-US" altLang="zh-CN" sz="800" dirty="0"/>
              <a:t>void </a:t>
            </a:r>
            <a:r>
              <a:rPr lang="en-US" altLang="zh-CN" sz="800" dirty="0" err="1"/>
              <a:t>GetNextval</a:t>
            </a:r>
            <a:r>
              <a:rPr lang="en-US" altLang="zh-CN" sz="800" dirty="0"/>
              <a:t>(char* p, int next[])</a:t>
            </a:r>
          </a:p>
          <a:p>
            <a:r>
              <a:rPr lang="en-US" altLang="zh-CN" sz="800" dirty="0"/>
              <a:t>{</a:t>
            </a:r>
          </a:p>
          <a:p>
            <a:r>
              <a:rPr lang="en-US" altLang="zh-CN" sz="800" dirty="0"/>
              <a:t>	int </a:t>
            </a:r>
            <a:r>
              <a:rPr lang="en-US" altLang="zh-CN" sz="800" dirty="0" err="1"/>
              <a:t>pLen</a:t>
            </a:r>
            <a:r>
              <a:rPr lang="en-US" altLang="zh-CN" sz="800" dirty="0"/>
              <a:t> = </a:t>
            </a:r>
            <a:r>
              <a:rPr lang="en-US" altLang="zh-CN" sz="800" dirty="0" err="1"/>
              <a:t>strlen</a:t>
            </a:r>
            <a:r>
              <a:rPr lang="en-US" altLang="zh-CN" sz="800" dirty="0"/>
              <a:t>(p);</a:t>
            </a:r>
          </a:p>
          <a:p>
            <a:r>
              <a:rPr lang="en-US" altLang="zh-CN" sz="800" dirty="0"/>
              <a:t>	next[0] = -1;</a:t>
            </a:r>
          </a:p>
          <a:p>
            <a:r>
              <a:rPr lang="en-US" altLang="zh-CN" sz="800" dirty="0"/>
              <a:t>	int k = -1;</a:t>
            </a:r>
          </a:p>
          <a:p>
            <a:r>
              <a:rPr lang="en-US" altLang="zh-CN" sz="800" dirty="0"/>
              <a:t>	int j = 0;</a:t>
            </a:r>
          </a:p>
          <a:p>
            <a:r>
              <a:rPr lang="en-US" altLang="zh-CN" sz="800" dirty="0"/>
              <a:t>	while (j &lt; </a:t>
            </a:r>
            <a:r>
              <a:rPr lang="en-US" altLang="zh-CN" sz="800" dirty="0" err="1"/>
              <a:t>pLen</a:t>
            </a:r>
            <a:r>
              <a:rPr lang="en-US" altLang="zh-CN" sz="800" dirty="0"/>
              <a:t> - 1)</a:t>
            </a:r>
          </a:p>
          <a:p>
            <a:r>
              <a:rPr lang="en-US" altLang="zh-CN" sz="800" dirty="0"/>
              <a:t>	{</a:t>
            </a:r>
            <a:r>
              <a:rPr lang="zh-CN" altLang="en-US" sz="800" dirty="0"/>
              <a:t>		</a:t>
            </a:r>
            <a:r>
              <a:rPr lang="en-US" altLang="zh-CN" sz="800" dirty="0"/>
              <a:t>if (k == -1 || p[j] == p[k])</a:t>
            </a:r>
          </a:p>
          <a:p>
            <a:r>
              <a:rPr lang="en-US" altLang="zh-CN" sz="800" dirty="0"/>
              <a:t>		{</a:t>
            </a:r>
          </a:p>
          <a:p>
            <a:r>
              <a:rPr lang="en-US" altLang="zh-CN" sz="800" dirty="0"/>
              <a:t>			++j;</a:t>
            </a:r>
          </a:p>
          <a:p>
            <a:r>
              <a:rPr lang="en-US" altLang="zh-CN" sz="800" dirty="0"/>
              <a:t>			++k;</a:t>
            </a:r>
          </a:p>
          <a:p>
            <a:r>
              <a:rPr lang="en-US" altLang="zh-CN" sz="800" dirty="0"/>
              <a:t>			//</a:t>
            </a:r>
            <a:r>
              <a:rPr lang="zh-CN" altLang="en-US" sz="800" dirty="0"/>
              <a:t>较之前</a:t>
            </a:r>
            <a:r>
              <a:rPr lang="en-US" altLang="zh-CN" sz="800" dirty="0"/>
              <a:t>next</a:t>
            </a:r>
            <a:r>
              <a:rPr lang="zh-CN" altLang="en-US" sz="800" dirty="0"/>
              <a:t>数组求法，改动在下面</a:t>
            </a:r>
            <a:r>
              <a:rPr lang="en-US" altLang="zh-CN" sz="800" dirty="0"/>
              <a:t>4</a:t>
            </a:r>
            <a:r>
              <a:rPr lang="zh-CN" altLang="en-US" sz="800" dirty="0"/>
              <a:t>行</a:t>
            </a:r>
          </a:p>
          <a:p>
            <a:r>
              <a:rPr lang="zh-CN" altLang="en-US" sz="800" dirty="0"/>
              <a:t>			</a:t>
            </a:r>
            <a:r>
              <a:rPr lang="en-US" altLang="zh-CN" sz="800" dirty="0">
                <a:solidFill>
                  <a:srgbClr val="FF0000"/>
                </a:solidFill>
              </a:rPr>
              <a:t>if (p[j] != p[k])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				next[j] = k;   //</a:t>
            </a:r>
            <a:r>
              <a:rPr lang="zh-CN" altLang="en-US" sz="800" dirty="0">
                <a:solidFill>
                  <a:srgbClr val="FF0000"/>
                </a:solidFill>
              </a:rPr>
              <a:t>之前只有这一行</a:t>
            </a:r>
          </a:p>
          <a:p>
            <a:r>
              <a:rPr lang="zh-CN" altLang="en-US" sz="800" dirty="0">
                <a:solidFill>
                  <a:srgbClr val="FF0000"/>
                </a:solidFill>
              </a:rPr>
              <a:t>			</a:t>
            </a:r>
            <a:r>
              <a:rPr lang="en-US" altLang="zh-CN" sz="800" dirty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				next[j] = next[k];</a:t>
            </a:r>
          </a:p>
          <a:p>
            <a:r>
              <a:rPr lang="en-US" altLang="zh-CN" sz="800" dirty="0"/>
              <a:t>		}</a:t>
            </a:r>
          </a:p>
          <a:p>
            <a:r>
              <a:rPr lang="en-US" altLang="zh-CN" sz="800" dirty="0"/>
              <a:t>		else</a:t>
            </a:r>
          </a:p>
          <a:p>
            <a:r>
              <a:rPr lang="en-US" altLang="zh-CN" sz="800" dirty="0"/>
              <a:t>		{</a:t>
            </a:r>
          </a:p>
          <a:p>
            <a:r>
              <a:rPr lang="en-US" altLang="zh-CN" sz="800" dirty="0"/>
              <a:t>			k = next[k];</a:t>
            </a:r>
          </a:p>
          <a:p>
            <a:r>
              <a:rPr lang="en-US" altLang="zh-CN" sz="800" dirty="0"/>
              <a:t>		}</a:t>
            </a:r>
          </a:p>
          <a:p>
            <a:r>
              <a:rPr lang="en-US" altLang="zh-CN" sz="800" dirty="0"/>
              <a:t>	}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270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44A7F-76E5-4F70-91B6-BD83FE36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6400"/>
            <a:ext cx="8596668" cy="118533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Kmp</a:t>
            </a:r>
            <a:r>
              <a:rPr lang="zh-CN" altLang="en-US" dirty="0">
                <a:solidFill>
                  <a:schemeClr val="tx1"/>
                </a:solidFill>
              </a:rPr>
              <a:t>主体代码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2906-73BA-4306-BD08-A82051C4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6733"/>
            <a:ext cx="8596668" cy="5084629"/>
          </a:xfrm>
        </p:spPr>
        <p:txBody>
          <a:bodyPr>
            <a:noAutofit/>
          </a:bodyPr>
          <a:lstStyle/>
          <a:p>
            <a:r>
              <a:rPr lang="en-US" altLang="zh-CN" sz="800" dirty="0"/>
              <a:t>int </a:t>
            </a:r>
            <a:r>
              <a:rPr lang="en-US" altLang="zh-CN" sz="800" dirty="0" err="1"/>
              <a:t>KmpSearch</a:t>
            </a:r>
            <a:r>
              <a:rPr lang="en-US" altLang="zh-CN" sz="800" dirty="0"/>
              <a:t>(char* s, char* p)</a:t>
            </a:r>
          </a:p>
          <a:p>
            <a:r>
              <a:rPr lang="en-US" altLang="zh-CN" sz="800" dirty="0"/>
              <a:t>{</a:t>
            </a:r>
          </a:p>
          <a:p>
            <a:r>
              <a:rPr lang="en-US" altLang="zh-CN" sz="800" dirty="0"/>
              <a:t>	int </a:t>
            </a:r>
            <a:r>
              <a:rPr lang="en-US" altLang="zh-CN" sz="800" dirty="0" err="1"/>
              <a:t>i</a:t>
            </a:r>
            <a:r>
              <a:rPr lang="en-US" altLang="zh-CN" sz="800" dirty="0"/>
              <a:t> = 0, j = 0;</a:t>
            </a:r>
          </a:p>
          <a:p>
            <a:r>
              <a:rPr lang="en-US" altLang="zh-CN" sz="800" dirty="0"/>
              <a:t>	int </a:t>
            </a:r>
            <a:r>
              <a:rPr lang="en-US" altLang="zh-CN" sz="800" dirty="0" err="1"/>
              <a:t>sLen</a:t>
            </a:r>
            <a:r>
              <a:rPr lang="en-US" altLang="zh-CN" sz="800" dirty="0"/>
              <a:t> = </a:t>
            </a:r>
            <a:r>
              <a:rPr lang="en-US" altLang="zh-CN" sz="800" dirty="0" err="1"/>
              <a:t>strlen</a:t>
            </a:r>
            <a:r>
              <a:rPr lang="en-US" altLang="zh-CN" sz="800" dirty="0"/>
              <a:t>(s);	int </a:t>
            </a:r>
            <a:r>
              <a:rPr lang="en-US" altLang="zh-CN" sz="800" dirty="0" err="1"/>
              <a:t>pLen</a:t>
            </a:r>
            <a:r>
              <a:rPr lang="en-US" altLang="zh-CN" sz="800" dirty="0"/>
              <a:t> = </a:t>
            </a:r>
            <a:r>
              <a:rPr lang="en-US" altLang="zh-CN" sz="800" dirty="0" err="1"/>
              <a:t>strlen</a:t>
            </a:r>
            <a:r>
              <a:rPr lang="en-US" altLang="zh-CN" sz="800" dirty="0"/>
              <a:t>(p);</a:t>
            </a:r>
          </a:p>
          <a:p>
            <a:r>
              <a:rPr lang="en-US" altLang="zh-CN" sz="800" dirty="0"/>
              <a:t>	while (</a:t>
            </a:r>
            <a:r>
              <a:rPr lang="en-US" altLang="zh-CN" sz="800" dirty="0" err="1"/>
              <a:t>i</a:t>
            </a:r>
            <a:r>
              <a:rPr lang="en-US" altLang="zh-CN" sz="800" dirty="0"/>
              <a:t> &lt; </a:t>
            </a:r>
            <a:r>
              <a:rPr lang="en-US" altLang="zh-CN" sz="800" dirty="0" err="1"/>
              <a:t>sLen</a:t>
            </a:r>
            <a:r>
              <a:rPr lang="en-US" altLang="zh-CN" sz="800" dirty="0"/>
              <a:t> &amp;&amp; j &lt; </a:t>
            </a:r>
            <a:r>
              <a:rPr lang="en-US" altLang="zh-CN" sz="800" dirty="0" err="1"/>
              <a:t>pLen</a:t>
            </a:r>
            <a:r>
              <a:rPr lang="en-US" altLang="zh-CN" sz="800" dirty="0"/>
              <a:t>)</a:t>
            </a:r>
          </a:p>
          <a:p>
            <a:r>
              <a:rPr lang="en-US" altLang="zh-CN" sz="800" dirty="0"/>
              <a:t>	{</a:t>
            </a:r>
          </a:p>
          <a:p>
            <a:r>
              <a:rPr lang="en-US" altLang="zh-CN" sz="800" dirty="0"/>
              <a:t>		if (j == -1 || s[</a:t>
            </a:r>
            <a:r>
              <a:rPr lang="en-US" altLang="zh-CN" sz="800" dirty="0" err="1"/>
              <a:t>i</a:t>
            </a:r>
            <a:r>
              <a:rPr lang="en-US" altLang="zh-CN" sz="800" dirty="0"/>
              <a:t>] == p[j])</a:t>
            </a:r>
          </a:p>
          <a:p>
            <a:r>
              <a:rPr lang="en-US" altLang="zh-CN" sz="800" dirty="0"/>
              <a:t>		{</a:t>
            </a:r>
          </a:p>
          <a:p>
            <a:r>
              <a:rPr lang="en-US" altLang="zh-CN" sz="800" dirty="0"/>
              <a:t>			</a:t>
            </a:r>
            <a:r>
              <a:rPr lang="en-US" altLang="zh-CN" sz="800" dirty="0" err="1"/>
              <a:t>i</a:t>
            </a:r>
            <a:r>
              <a:rPr lang="en-US" altLang="zh-CN" sz="800" dirty="0"/>
              <a:t>++;</a:t>
            </a:r>
          </a:p>
          <a:p>
            <a:r>
              <a:rPr lang="en-US" altLang="zh-CN" sz="800" dirty="0"/>
              <a:t>			</a:t>
            </a:r>
            <a:r>
              <a:rPr lang="en-US" altLang="zh-CN" sz="800" dirty="0" err="1"/>
              <a:t>j++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		}</a:t>
            </a:r>
          </a:p>
          <a:p>
            <a:r>
              <a:rPr lang="en-US" altLang="zh-CN" sz="800" dirty="0"/>
              <a:t>		else</a:t>
            </a:r>
          </a:p>
          <a:p>
            <a:r>
              <a:rPr lang="en-US" altLang="zh-CN" sz="800" dirty="0"/>
              <a:t>		{</a:t>
            </a:r>
          </a:p>
          <a:p>
            <a:r>
              <a:rPr lang="zh-CN" altLang="en-US" sz="800" dirty="0"/>
              <a:t>			</a:t>
            </a:r>
            <a:r>
              <a:rPr lang="en-US" altLang="zh-CN" sz="800" dirty="0"/>
              <a:t>j = next[j];</a:t>
            </a:r>
          </a:p>
          <a:p>
            <a:r>
              <a:rPr lang="en-US" altLang="zh-CN" sz="800" dirty="0"/>
              <a:t>		}</a:t>
            </a:r>
          </a:p>
          <a:p>
            <a:r>
              <a:rPr lang="en-US" altLang="zh-CN" sz="800" dirty="0"/>
              <a:t>	}</a:t>
            </a:r>
          </a:p>
          <a:p>
            <a:r>
              <a:rPr lang="en-US" altLang="zh-CN" sz="800" dirty="0"/>
              <a:t>	if (j == </a:t>
            </a:r>
            <a:r>
              <a:rPr lang="en-US" altLang="zh-CN" sz="800" dirty="0" err="1"/>
              <a:t>pLen</a:t>
            </a:r>
            <a:r>
              <a:rPr lang="en-US" altLang="zh-CN" sz="800" dirty="0"/>
              <a:t>)</a:t>
            </a:r>
          </a:p>
          <a:p>
            <a:r>
              <a:rPr lang="en-US" altLang="zh-CN" sz="800" dirty="0"/>
              <a:t>		return </a:t>
            </a:r>
            <a:r>
              <a:rPr lang="en-US" altLang="zh-CN" sz="800" dirty="0" err="1"/>
              <a:t>i</a:t>
            </a:r>
            <a:r>
              <a:rPr lang="en-US" altLang="zh-CN" sz="800" dirty="0"/>
              <a:t> - j;</a:t>
            </a:r>
          </a:p>
          <a:p>
            <a:r>
              <a:rPr lang="en-US" altLang="zh-CN" sz="800" dirty="0"/>
              <a:t>	else</a:t>
            </a:r>
          </a:p>
          <a:p>
            <a:r>
              <a:rPr lang="en-US" altLang="zh-CN" sz="800" dirty="0"/>
              <a:t>		return -1;</a:t>
            </a:r>
          </a:p>
          <a:p>
            <a:r>
              <a:rPr lang="en-US" altLang="zh-CN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59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F91A-909F-4E49-9B38-A2963899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133"/>
            <a:ext cx="8596668" cy="5965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举个简单的例子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53780-0961-4A38-80DE-CCCBD9B8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9867"/>
            <a:ext cx="8596668" cy="4991495"/>
          </a:xfrm>
        </p:spPr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 S[3]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P[3]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匹配失败</a:t>
            </a:r>
            <a:endParaRPr lang="en-US" altLang="zh-CN" b="0" i="0" dirty="0">
              <a:solidFill>
                <a:srgbClr val="4D4D4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4D4D4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4D4D4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0" i="1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 S[3]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保持不变，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的下一个匹配位置是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P[next[3]]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next[3]=0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P[next[3]]=P[0]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S[3]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匹配。</a:t>
            </a:r>
            <a:endParaRPr lang="en-US" altLang="zh-CN" b="0" i="0" dirty="0">
              <a:solidFill>
                <a:srgbClr val="4D4D4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4D4D4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4D4D4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 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 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由于上一步骤中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P[0]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S[3]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还是不匹配。此时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j=next [0]=-1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，由于满足条件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j==-1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，所以执行“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++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, ++j”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，即主串指针下移一个位置，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P[0]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S[4]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开始匹配。最后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j==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pLen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，跳出循环，输出结果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- j = 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（即模式串第一次在文本串中出现的位置），匹配成功，算法结束。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36F93F-82A9-45DD-A8F5-B40F98D2D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98" y="1386417"/>
            <a:ext cx="2260394" cy="891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70803D-498A-4E97-B9E2-4E6C7D49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78" y="2901950"/>
            <a:ext cx="2468033" cy="8814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88E00A-5A72-48EC-AE9E-99BAB8F11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78" y="4923702"/>
            <a:ext cx="3004965" cy="11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5F4F-7A25-49BC-84FD-9054F9B4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Kmp</a:t>
            </a:r>
            <a:r>
              <a:rPr lang="zh-CN" altLang="en-US" dirty="0">
                <a:solidFill>
                  <a:schemeClr val="tx1"/>
                </a:solidFill>
              </a:rPr>
              <a:t>复杂度的分析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840A-71A9-43E9-A1A0-61433A88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我们发现如果某个字符匹配成功，模式串首字符的位置保持不动，仅仅是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++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j++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；如果匹配失配，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不变（即 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不回溯），模式串会跳过匹配过的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 [j]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个字符。整个算法最坏的情况是，当模式串首字符位于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- j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的位置时才匹配成功，算法结束。</a:t>
            </a:r>
            <a:b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所以，如果文本串的长度为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，模式串的长度为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，那么匹配过程的时间复杂度为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O(n)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，算上计算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O(m)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时间，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KMP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的整体时间复杂度为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O(m + n)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01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84C66-5DC3-49FC-92FB-1562917F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扩展算法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092F5-AE1C-4E9F-9D64-24DCFD06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BM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算法</a:t>
            </a:r>
          </a:p>
          <a:p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Sunday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算法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67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0789E-2659-4D41-BB8C-DBB28F96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79133"/>
            <a:ext cx="12192000" cy="3662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>
                <a:latin typeface="楷体" panose="02010609060101010101" pitchFamily="49" charset="-122"/>
                <a:ea typeface="楷体" panose="02010609060101010101" pitchFamily="49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85951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C979A-A886-4CF2-B307-2FCC3218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2601"/>
            <a:ext cx="8596668" cy="1295399"/>
          </a:xfrm>
        </p:spPr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有一个文本串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，和一个模式串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，现在要查找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中的位置，怎么查找呢？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28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E998-A893-46E1-B39F-A82413C9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逐个比对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A5D8A-6163-433F-9144-D434FEF8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0"/>
            <a:ext cx="8596668" cy="685800"/>
          </a:xfrm>
        </p:spPr>
        <p:txBody>
          <a:bodyPr/>
          <a:lstStyle/>
          <a:p>
            <a:r>
              <a:rPr lang="zh-CN" altLang="en-US" dirty="0"/>
              <a:t>先将模式串和文本串开头对齐，一直向后比，知道完全相同或出现不同，将模式串和文本串第二位对齐。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321C4-7660-4493-9025-DD74D6DF4FA0}"/>
              </a:ext>
            </a:extLst>
          </p:cNvPr>
          <p:cNvSpPr txBox="1"/>
          <p:nvPr/>
        </p:nvSpPr>
        <p:spPr>
          <a:xfrm>
            <a:off x="753533" y="2184400"/>
            <a:ext cx="8195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int </a:t>
            </a:r>
            <a:r>
              <a:rPr lang="en-US" altLang="zh-CN" sz="900" dirty="0" err="1"/>
              <a:t>ViolentMatch</a:t>
            </a:r>
            <a:r>
              <a:rPr lang="en-US" altLang="zh-CN" sz="900" dirty="0"/>
              <a:t>(char* s, char* p)</a:t>
            </a:r>
          </a:p>
          <a:p>
            <a:r>
              <a:rPr lang="en-US" altLang="zh-CN" sz="900" dirty="0"/>
              <a:t>{</a:t>
            </a:r>
          </a:p>
          <a:p>
            <a:r>
              <a:rPr lang="en-US" altLang="zh-CN" sz="900" dirty="0"/>
              <a:t>	int </a:t>
            </a:r>
            <a:r>
              <a:rPr lang="en-US" altLang="zh-CN" sz="900" dirty="0" err="1"/>
              <a:t>sLen</a:t>
            </a:r>
            <a:r>
              <a:rPr lang="en-US" altLang="zh-CN" sz="900" dirty="0"/>
              <a:t> = </a:t>
            </a:r>
            <a:r>
              <a:rPr lang="en-US" altLang="zh-CN" sz="900" dirty="0" err="1"/>
              <a:t>strlen</a:t>
            </a:r>
            <a:r>
              <a:rPr lang="en-US" altLang="zh-CN" sz="900" dirty="0"/>
              <a:t>(s);</a:t>
            </a:r>
          </a:p>
          <a:p>
            <a:r>
              <a:rPr lang="en-US" altLang="zh-CN" sz="900" dirty="0"/>
              <a:t>	int </a:t>
            </a:r>
            <a:r>
              <a:rPr lang="en-US" altLang="zh-CN" sz="900" dirty="0" err="1"/>
              <a:t>pLen</a:t>
            </a:r>
            <a:r>
              <a:rPr lang="en-US" altLang="zh-CN" sz="900" dirty="0"/>
              <a:t> = </a:t>
            </a:r>
            <a:r>
              <a:rPr lang="en-US" altLang="zh-CN" sz="900" dirty="0" err="1"/>
              <a:t>strlen</a:t>
            </a:r>
            <a:r>
              <a:rPr lang="en-US" altLang="zh-CN" sz="900" dirty="0"/>
              <a:t>(p);</a:t>
            </a:r>
          </a:p>
          <a:p>
            <a:r>
              <a:rPr lang="en-US" altLang="zh-CN" sz="900" dirty="0"/>
              <a:t> </a:t>
            </a:r>
          </a:p>
          <a:p>
            <a:r>
              <a:rPr lang="en-US" altLang="zh-CN" sz="900" dirty="0"/>
              <a:t>	int </a:t>
            </a:r>
            <a:r>
              <a:rPr lang="en-US" altLang="zh-CN" sz="900" dirty="0" err="1"/>
              <a:t>i</a:t>
            </a:r>
            <a:r>
              <a:rPr lang="en-US" altLang="zh-CN" sz="900" dirty="0"/>
              <a:t> = 0;</a:t>
            </a:r>
          </a:p>
          <a:p>
            <a:r>
              <a:rPr lang="en-US" altLang="zh-CN" sz="900" dirty="0"/>
              <a:t>	int j = 0;</a:t>
            </a:r>
          </a:p>
          <a:p>
            <a:r>
              <a:rPr lang="en-US" altLang="zh-CN" sz="900" dirty="0"/>
              <a:t>	while (</a:t>
            </a:r>
            <a:r>
              <a:rPr lang="en-US" altLang="zh-CN" sz="900" dirty="0" err="1"/>
              <a:t>i</a:t>
            </a:r>
            <a:r>
              <a:rPr lang="en-US" altLang="zh-CN" sz="900" dirty="0"/>
              <a:t> &lt; </a:t>
            </a:r>
            <a:r>
              <a:rPr lang="en-US" altLang="zh-CN" sz="900" dirty="0" err="1"/>
              <a:t>sLen</a:t>
            </a:r>
            <a:r>
              <a:rPr lang="en-US" altLang="zh-CN" sz="900" dirty="0"/>
              <a:t> &amp;&amp; j &lt; </a:t>
            </a:r>
            <a:r>
              <a:rPr lang="en-US" altLang="zh-CN" sz="900" dirty="0" err="1"/>
              <a:t>pLen</a:t>
            </a:r>
            <a:r>
              <a:rPr lang="en-US" altLang="zh-CN" sz="900" dirty="0"/>
              <a:t>)</a:t>
            </a:r>
          </a:p>
          <a:p>
            <a:r>
              <a:rPr lang="en-US" altLang="zh-CN" sz="900" dirty="0"/>
              <a:t>	{</a:t>
            </a:r>
          </a:p>
          <a:p>
            <a:r>
              <a:rPr lang="en-US" altLang="zh-CN" sz="900" dirty="0"/>
              <a:t>		if (s[</a:t>
            </a:r>
            <a:r>
              <a:rPr lang="en-US" altLang="zh-CN" sz="900" dirty="0" err="1"/>
              <a:t>i</a:t>
            </a:r>
            <a:r>
              <a:rPr lang="en-US" altLang="zh-CN" sz="900" dirty="0"/>
              <a:t>] == p[j])</a:t>
            </a:r>
          </a:p>
          <a:p>
            <a:r>
              <a:rPr lang="en-US" altLang="zh-CN" sz="900" dirty="0"/>
              <a:t>		{</a:t>
            </a:r>
          </a:p>
          <a:p>
            <a:r>
              <a:rPr lang="en-US" altLang="zh-CN" sz="900" dirty="0"/>
              <a:t>			//①</a:t>
            </a:r>
            <a:r>
              <a:rPr lang="zh-CN" altLang="en-US" sz="900" dirty="0"/>
              <a:t>如果当前字符匹配成功（即</a:t>
            </a:r>
            <a:r>
              <a:rPr lang="en-US" altLang="zh-CN" sz="900" dirty="0"/>
              <a:t>S[</a:t>
            </a:r>
            <a:r>
              <a:rPr lang="en-US" altLang="zh-CN" sz="900" dirty="0" err="1"/>
              <a:t>i</a:t>
            </a:r>
            <a:r>
              <a:rPr lang="en-US" altLang="zh-CN" sz="900" dirty="0"/>
              <a:t>] == P[j]</a:t>
            </a:r>
            <a:r>
              <a:rPr lang="zh-CN" altLang="en-US" sz="900" dirty="0"/>
              <a:t>），则</a:t>
            </a:r>
            <a:r>
              <a:rPr lang="en-US" altLang="zh-CN" sz="900" dirty="0" err="1"/>
              <a:t>i</a:t>
            </a:r>
            <a:r>
              <a:rPr lang="en-US" altLang="zh-CN" sz="900" dirty="0"/>
              <a:t>++</a:t>
            </a:r>
            <a:r>
              <a:rPr lang="zh-CN" altLang="en-US" sz="900" dirty="0"/>
              <a:t>，</a:t>
            </a:r>
            <a:r>
              <a:rPr lang="en-US" altLang="zh-CN" sz="900" dirty="0" err="1"/>
              <a:t>j++</a:t>
            </a:r>
            <a:r>
              <a:rPr lang="en-US" altLang="zh-CN" sz="900" dirty="0"/>
              <a:t>    </a:t>
            </a:r>
          </a:p>
          <a:p>
            <a:r>
              <a:rPr lang="en-US" altLang="zh-CN" sz="900" dirty="0"/>
              <a:t>			</a:t>
            </a:r>
            <a:r>
              <a:rPr lang="en-US" altLang="zh-CN" sz="900" dirty="0" err="1"/>
              <a:t>i</a:t>
            </a:r>
            <a:r>
              <a:rPr lang="en-US" altLang="zh-CN" sz="900" dirty="0"/>
              <a:t>++;</a:t>
            </a:r>
          </a:p>
          <a:p>
            <a:r>
              <a:rPr lang="en-US" altLang="zh-CN" sz="900" dirty="0"/>
              <a:t>			</a:t>
            </a:r>
            <a:r>
              <a:rPr lang="en-US" altLang="zh-CN" sz="900" dirty="0" err="1"/>
              <a:t>j++</a:t>
            </a:r>
            <a:r>
              <a:rPr lang="en-US" altLang="zh-CN" sz="900" dirty="0"/>
              <a:t>;</a:t>
            </a:r>
          </a:p>
          <a:p>
            <a:r>
              <a:rPr lang="en-US" altLang="zh-CN" sz="900" dirty="0"/>
              <a:t>		}</a:t>
            </a:r>
          </a:p>
          <a:p>
            <a:r>
              <a:rPr lang="en-US" altLang="zh-CN" sz="900" dirty="0"/>
              <a:t>		else</a:t>
            </a:r>
          </a:p>
          <a:p>
            <a:r>
              <a:rPr lang="en-US" altLang="zh-CN" sz="900" dirty="0"/>
              <a:t>		{</a:t>
            </a:r>
          </a:p>
          <a:p>
            <a:r>
              <a:rPr lang="en-US" altLang="zh-CN" sz="900" dirty="0"/>
              <a:t>			//②</a:t>
            </a:r>
            <a:r>
              <a:rPr lang="zh-CN" altLang="en-US" sz="900" dirty="0"/>
              <a:t>如果失配（即</a:t>
            </a:r>
            <a:r>
              <a:rPr lang="en-US" altLang="zh-CN" sz="900" dirty="0"/>
              <a:t>S[</a:t>
            </a:r>
            <a:r>
              <a:rPr lang="en-US" altLang="zh-CN" sz="900" dirty="0" err="1"/>
              <a:t>i</a:t>
            </a:r>
            <a:r>
              <a:rPr lang="en-US" altLang="zh-CN" sz="900" dirty="0"/>
              <a:t>]! = P[j]</a:t>
            </a:r>
            <a:r>
              <a:rPr lang="zh-CN" altLang="en-US" sz="900" dirty="0"/>
              <a:t>），令</a:t>
            </a:r>
            <a:r>
              <a:rPr lang="en-US" altLang="zh-CN" sz="900" dirty="0" err="1"/>
              <a:t>i</a:t>
            </a:r>
            <a:r>
              <a:rPr lang="en-US" altLang="zh-CN" sz="900" dirty="0"/>
              <a:t> = </a:t>
            </a:r>
            <a:r>
              <a:rPr lang="en-US" altLang="zh-CN" sz="900" dirty="0" err="1"/>
              <a:t>i</a:t>
            </a:r>
            <a:r>
              <a:rPr lang="en-US" altLang="zh-CN" sz="900" dirty="0"/>
              <a:t> - (j - 1)</a:t>
            </a:r>
            <a:r>
              <a:rPr lang="zh-CN" altLang="en-US" sz="900" dirty="0"/>
              <a:t>，</a:t>
            </a:r>
            <a:r>
              <a:rPr lang="en-US" altLang="zh-CN" sz="900" dirty="0"/>
              <a:t>j = 0    </a:t>
            </a:r>
          </a:p>
          <a:p>
            <a:r>
              <a:rPr lang="en-US" altLang="zh-CN" sz="900" dirty="0"/>
              <a:t>			</a:t>
            </a:r>
            <a:r>
              <a:rPr lang="en-US" altLang="zh-CN" sz="900" dirty="0" err="1"/>
              <a:t>i</a:t>
            </a:r>
            <a:r>
              <a:rPr lang="en-US" altLang="zh-CN" sz="900" dirty="0"/>
              <a:t> = </a:t>
            </a:r>
            <a:r>
              <a:rPr lang="en-US" altLang="zh-CN" sz="900" dirty="0" err="1"/>
              <a:t>i</a:t>
            </a:r>
            <a:r>
              <a:rPr lang="en-US" altLang="zh-CN" sz="900" dirty="0"/>
              <a:t> - j + 1;</a:t>
            </a:r>
          </a:p>
          <a:p>
            <a:r>
              <a:rPr lang="en-US" altLang="zh-CN" sz="900" dirty="0"/>
              <a:t>			j = 0;</a:t>
            </a:r>
          </a:p>
          <a:p>
            <a:r>
              <a:rPr lang="en-US" altLang="zh-CN" sz="900" dirty="0"/>
              <a:t>		}</a:t>
            </a:r>
          </a:p>
          <a:p>
            <a:r>
              <a:rPr lang="en-US" altLang="zh-CN" sz="900" dirty="0"/>
              <a:t>	}</a:t>
            </a:r>
          </a:p>
          <a:p>
            <a:r>
              <a:rPr lang="en-US" altLang="zh-CN" sz="900" dirty="0"/>
              <a:t>	//</a:t>
            </a:r>
            <a:r>
              <a:rPr lang="zh-CN" altLang="en-US" sz="900" dirty="0"/>
              <a:t>匹配成功，返回模式串</a:t>
            </a:r>
            <a:r>
              <a:rPr lang="en-US" altLang="zh-CN" sz="900" dirty="0"/>
              <a:t>p</a:t>
            </a:r>
            <a:r>
              <a:rPr lang="zh-CN" altLang="en-US" sz="900" dirty="0"/>
              <a:t>在文本串</a:t>
            </a:r>
            <a:r>
              <a:rPr lang="en-US" altLang="zh-CN" sz="900" dirty="0"/>
              <a:t>s</a:t>
            </a:r>
            <a:r>
              <a:rPr lang="zh-CN" altLang="en-US" sz="900" dirty="0"/>
              <a:t>中的位置，否则返回</a:t>
            </a:r>
            <a:r>
              <a:rPr lang="en-US" altLang="zh-CN" sz="900" dirty="0"/>
              <a:t>-1</a:t>
            </a:r>
          </a:p>
          <a:p>
            <a:r>
              <a:rPr lang="en-US" altLang="zh-CN" sz="900" dirty="0"/>
              <a:t>	if (j == </a:t>
            </a:r>
            <a:r>
              <a:rPr lang="en-US" altLang="zh-CN" sz="900" dirty="0" err="1"/>
              <a:t>pLen</a:t>
            </a:r>
            <a:r>
              <a:rPr lang="en-US" altLang="zh-CN" sz="900" dirty="0"/>
              <a:t>)</a:t>
            </a:r>
          </a:p>
          <a:p>
            <a:r>
              <a:rPr lang="en-US" altLang="zh-CN" sz="900" dirty="0"/>
              <a:t>		return </a:t>
            </a:r>
            <a:r>
              <a:rPr lang="en-US" altLang="zh-CN" sz="900" dirty="0" err="1"/>
              <a:t>i</a:t>
            </a:r>
            <a:r>
              <a:rPr lang="en-US" altLang="zh-CN" sz="900" dirty="0"/>
              <a:t> - j;</a:t>
            </a:r>
          </a:p>
          <a:p>
            <a:r>
              <a:rPr lang="en-US" altLang="zh-CN" sz="900" dirty="0"/>
              <a:t>	else</a:t>
            </a:r>
          </a:p>
          <a:p>
            <a:r>
              <a:rPr lang="en-US" altLang="zh-CN" sz="900" dirty="0"/>
              <a:t>		return -1;</a:t>
            </a:r>
          </a:p>
          <a:p>
            <a:r>
              <a:rPr lang="en-US" altLang="zh-CN" sz="900" dirty="0"/>
              <a:t>}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26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1A8CE-8F4C-4ACC-8312-B5DC2D59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2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一点小优化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D72BC-96B3-4595-903B-3FB29C2A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考虑到每次移动都只移动一，那么在最坏情况下需要移动（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n-m+1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）次，且每次都需要比较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次，所以算法复杂度为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m*(n-m+1)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等于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n/2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时，也就是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移动文本串的指针去匹配模式串，对于文本串维护一个数组记录下一次该字符出现的位置，实际上对于极端数据，该优化的复杂度甚至比原来要低一点点。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87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FB5DD-29D7-49D4-8FF1-DDDBC900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转换思路，继续优化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5A700-1AB7-4657-8A0F-30E89A29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6134"/>
            <a:ext cx="8596668" cy="2353734"/>
          </a:xfrm>
        </p:spPr>
        <p:txBody>
          <a:bodyPr/>
          <a:lstStyle/>
          <a:p>
            <a:r>
              <a:rPr lang="zh-CN" altLang="en-US" dirty="0"/>
              <a:t>刚刚我们想移动文本串去匹配模式串，转换思路，我们可以通过移动模式串去匹配文本串每次让文本串保持不动，只移动模式串的指针。</a:t>
            </a:r>
            <a:endParaRPr lang="en-US" altLang="zh-CN" dirty="0"/>
          </a:p>
          <a:p>
            <a:r>
              <a:rPr lang="zh-CN" altLang="en-US" dirty="0"/>
              <a:t>这也就是</a:t>
            </a:r>
            <a:r>
              <a:rPr lang="en-US" altLang="zh-CN" dirty="0" err="1"/>
              <a:t>kmp</a:t>
            </a:r>
            <a:r>
              <a:rPr lang="zh-CN" altLang="en-US" dirty="0"/>
              <a:t>算法最基础的思想。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算法是由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D.E.Knuth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J.H.Morris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V.R.Pratt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提出的，因此人们称它为克努特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莫里斯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普拉特操作（简称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算法）。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算法的核心是利用匹配失败后的信息，尽量减少模式串与主串的匹配次数以达到快速匹配的目的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18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4CC5-7A51-448C-934A-2842D4E2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Kmp</a:t>
            </a:r>
            <a:r>
              <a:rPr lang="zh-CN" altLang="en-US" dirty="0">
                <a:solidFill>
                  <a:schemeClr val="tx1"/>
                </a:solidFill>
              </a:rPr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542A3-980B-41DF-9691-B8A4D210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假设现在文本串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匹配到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位置，模式串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匹配到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位置如果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j = 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，或者当前字符匹配成功（即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] == P[j]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），都令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++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j++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，继续匹配下一个字符；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如果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j != 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，且当前字符匹配失败（即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] != P[j]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），则令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不变，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j = next[j]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。此举意味着失配时，模式串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相对于文本串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向右移动了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j - next [j]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位。</a:t>
            </a:r>
            <a:endParaRPr lang="en-US" altLang="zh-CN" b="0" i="0" dirty="0">
              <a:solidFill>
                <a:srgbClr val="333333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换言之，当匹配失败时，模式串向右移动的位数为：失配字符所在位置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-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失配字符对应的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next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zh-CN" altLang="en-US" dirty="0">
                <a:solidFill>
                  <a:srgbClr val="3333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即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移动的实际位数为：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j - next[j]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，且此值大于等于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02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4FAC5-2F52-4041-9A3D-DAEEAF8D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0E280-E0E4-4BFC-BC6E-8DA1C48C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next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数组的含义就是一个固定字符串的最长前缀和最长后缀相同的长度。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比如：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abcjkdabc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，那么这个数组的最长前缀和最长后缀相同必然是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abc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cbcbc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，最长前缀和最长后缀相同是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cbc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abcbc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，最长前缀和最长后缀相同是不存在的。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7B818E-BAB9-48D0-AB46-400D9353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583517"/>
            <a:ext cx="5581650" cy="1333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C81712-D1A8-42B6-A349-25A194F9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4817202"/>
            <a:ext cx="56483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8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DC436-B423-4B1A-B915-31D647AB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1" y="148861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寻找前缀后缀最长公共元素长度对于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 = p0 p1 ...pj-1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pj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，寻找模式串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中长度最大且相等的前缀和后缀。如果存在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p0 p1 ...pk-1 pk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 k pj-k+1...pj-1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pj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，那么在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pj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的模式串中有最大长度为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k+1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的相同前缀后缀。举个例子，如果给定的模式串为“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abab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，那么它的各个子串的前缀后缀的公共元素的最大长度分别为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0012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数组考虑的是除当前字符外的最长相同前缀后缀，所以通过第     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步骤求得各个前缀后缀的公共元素的最大长度后，只要稍作变形即可：将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步骤中求得的值整体右移一位第一位的初值为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数组进行匹配匹配失配，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 = next 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，模式串向右移动的位数为：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 - next[j]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。换言之，当模式串的后缀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-k pj-k+1, ..., pj-1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跟文本串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-k si-k+1, ..., si-1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匹配成功，但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跟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匹配失败时，因为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next[j] = 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，相当于在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不包含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pj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的模式串中有最大长度为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的相同前缀后缀，即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p0 p1 ...pk-1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-k pj-k+1...pj-1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，故令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 = next[j]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，从而让模式串右移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 - next[j]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位，使得模式串的前缀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p0 p1, ..., pk-1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对应着文本串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-k si-k+1, ..., si-1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，而后让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跟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继续匹配。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86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059DD-B8A8-4617-9557-56D4AF78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Next</a:t>
            </a:r>
            <a:r>
              <a:rPr lang="zh-CN" altLang="en-US" dirty="0">
                <a:solidFill>
                  <a:schemeClr val="tx1"/>
                </a:solidFill>
              </a:rPr>
              <a:t>具体求法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577C1-22D9-401D-AA9D-A218C4A2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533"/>
            <a:ext cx="8596668" cy="4652829"/>
          </a:xfrm>
        </p:spPr>
        <p:txBody>
          <a:bodyPr/>
          <a:lstStyle/>
          <a:p>
            <a:r>
              <a:rPr lang="zh-CN" altLang="en-US" dirty="0"/>
              <a:t>从前往后递推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j+1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个序列字符：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k=next[j]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就是上一步最长前缀结尾的位置。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p[k] == p[j]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next[j + 1 ] = next [j] + 1 = k + 1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p[k ] ≠ p[j]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，如果此时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p[ next[k] ] == p[j 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next[ j + 1 ] =  next[k] + 1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，否则继续递归前缀索引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k = next[k]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，而后重复此过程。 相当于在字符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p[j+1]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之前不存在长度为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k+1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的前缀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"p0 p1, …, pk-1 pk"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跟后缀“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pj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-k pj-k+1, …, pj-1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pj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相等，那么是否可能存在另一个值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t+1 &lt; k+1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，使得长度更小的前缀 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p0 p1, …, pt-1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pt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”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等于长度更小的后缀 “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pj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-t pj-t+1, …, pj-1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pj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”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呢？如果存在，那么这个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t+1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便是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next[ j+1]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的值，此相当于利用已经求得的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next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数组（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next [0, ..., k, ..., j]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）进行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串前缀跟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串后缀的匹配。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4B2726-6BB7-466F-98C3-F0DD0261F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53" y="4347103"/>
            <a:ext cx="6067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5198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2440</Words>
  <Application>Microsoft Office PowerPoint</Application>
  <PresentationFormat>宽屏</PresentationFormat>
  <Paragraphs>142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PingFang SC</vt:lpstr>
      <vt:lpstr>华文仿宋</vt:lpstr>
      <vt:lpstr>楷体</vt:lpstr>
      <vt:lpstr>Arial</vt:lpstr>
      <vt:lpstr>Arial</vt:lpstr>
      <vt:lpstr>Trebuchet MS</vt:lpstr>
      <vt:lpstr>Wingdings 3</vt:lpstr>
      <vt:lpstr>平面</vt:lpstr>
      <vt:lpstr>KMP算法详解</vt:lpstr>
      <vt:lpstr>PowerPoint 演示文稿</vt:lpstr>
      <vt:lpstr>逐个比对</vt:lpstr>
      <vt:lpstr>一点小优化</vt:lpstr>
      <vt:lpstr>转换思路，继续优化</vt:lpstr>
      <vt:lpstr>Kmp的步骤</vt:lpstr>
      <vt:lpstr>Next数组是什么？</vt:lpstr>
      <vt:lpstr>PowerPoint 演示文稿</vt:lpstr>
      <vt:lpstr>Next具体求法</vt:lpstr>
      <vt:lpstr>PowerPoint 演示文稿</vt:lpstr>
      <vt:lpstr>继续优化next</vt:lpstr>
      <vt:lpstr>PowerPoint 演示文稿</vt:lpstr>
      <vt:lpstr>Kmp主体代码</vt:lpstr>
      <vt:lpstr>举个简单的例子</vt:lpstr>
      <vt:lpstr>Kmp复杂度的分析</vt:lpstr>
      <vt:lpstr>扩展算法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KMP算法详解</dc:title>
  <dc:creator>徐 嘉辉</dc:creator>
  <cp:lastModifiedBy>徐 嘉辉</cp:lastModifiedBy>
  <cp:revision>12</cp:revision>
  <dcterms:created xsi:type="dcterms:W3CDTF">2020-10-28T09:32:48Z</dcterms:created>
  <dcterms:modified xsi:type="dcterms:W3CDTF">2020-10-29T22:28:35Z</dcterms:modified>
</cp:coreProperties>
</file>