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58" r:id="rId5"/>
    <p:sldId id="260" r:id="rId6"/>
    <p:sldId id="256" r:id="rId7"/>
    <p:sldId id="257" r:id="rId8"/>
    <p:sldId id="259" r:id="rId9"/>
    <p:sldId id="261" r:id="rId10"/>
    <p:sldId id="262" r:id="rId11"/>
    <p:sldId id="264" r:id="rId12"/>
    <p:sldId id="263" r:id="rId13"/>
    <p:sldId id="266" r:id="rId14"/>
    <p:sldId id="282" r:id="rId15"/>
    <p:sldId id="283" r:id="rId16"/>
    <p:sldId id="265" r:id="rId17"/>
    <p:sldId id="268" r:id="rId18"/>
    <p:sldId id="269" r:id="rId19"/>
    <p:sldId id="270" r:id="rId20"/>
    <p:sldId id="284" r:id="rId21"/>
    <p:sldId id="272" r:id="rId22"/>
    <p:sldId id="273" r:id="rId23"/>
    <p:sldId id="274" r:id="rId24"/>
    <p:sldId id="267" r:id="rId25"/>
    <p:sldId id="271" r:id="rId26"/>
    <p:sldId id="275" r:id="rId27"/>
    <p:sldId id="276" r:id="rId28"/>
    <p:sldId id="27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E3FF4-4CD5-4495-BC48-32E4B0762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3EF37-F893-4853-88A3-544F4A9B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F7A7E-46FD-4D3F-9A46-A12029E2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988A-F526-480C-BD84-44EEA7AA83AB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27D9B-5ADB-4A48-ACD8-35F8D238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FD18B-09C3-44CD-9277-5552E3F6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EE-9AEA-4753-AAC9-FAA90E870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6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0A6B4-9C25-474B-BC63-17CDE262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388754-DDE0-410F-8102-50AEEF95E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3846F-A8FA-4605-A773-409DA1BB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988A-F526-480C-BD84-44EEA7AA83AB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FAE01-A0BC-4284-9E67-173BA559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D302D-871C-4373-82BA-6F6AE6AC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EE-9AEA-4753-AAC9-FAA90E870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7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58E6ED-A061-4A05-B8E6-26E8BA309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9CF013-F963-4422-9878-0F40268D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E3295-63BF-44F4-943B-3A678A05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988A-F526-480C-BD84-44EEA7AA83AB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E3D0C-26D5-477F-8172-E718217F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9CA99-B08A-42F2-9591-AFE8FE45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EE-9AEA-4753-AAC9-FAA90E870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2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B68E7-9FBF-4CEC-91C8-75BCB590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FB31C-AE4B-4153-97F7-43EE6B4F0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2C2EF-5437-4C59-9685-B5166D9E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988A-F526-480C-BD84-44EEA7AA83AB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8DE84-7C52-4EE8-8C7F-FD570DB5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51678-0EFC-43D1-AC09-D9769692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EE-9AEA-4753-AAC9-FAA90E870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5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2CB47-DC29-420E-BE88-315AA75F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5F7D46-8557-4825-B37A-3294D2BE2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482C2-F50A-4580-AA77-AAE6D134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988A-F526-480C-BD84-44EEA7AA83AB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EB5E1-91A4-4B66-A5F6-DEF648FA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04D45-9D7C-41E9-AD5D-FBCEB70D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EE-9AEA-4753-AAC9-FAA90E870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41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FC506-540E-4812-9986-29D48E8B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C855D-51A7-4B45-9E64-D0AF307E4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A4AC83-B1CF-4C22-9CAC-74CB7092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04D210-124A-4883-A405-4DA3A0E9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988A-F526-480C-BD84-44EEA7AA83AB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320D4-79D5-4557-9A43-015F45EB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C19320-CC19-4ECF-B3B6-59631771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EE-9AEA-4753-AAC9-FAA90E870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25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A2E5B-2C85-4705-894B-1D3CB6E5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B32F01-491E-4C5F-B812-E462BAB25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6FA8C7-D5BE-4527-8E09-A329E6CE4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64AFF5-4DF3-4195-B76A-527E5DB75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6CEB5-2D38-4E42-A1E6-5A0972C72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D7C7B8-A94B-4228-847C-E678514C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988A-F526-480C-BD84-44EEA7AA83AB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DB7D72-A1A1-4E3C-BAF1-8396A7EF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C55088-5641-4EF0-B583-6FAA5D15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EE-9AEA-4753-AAC9-FAA90E870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32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FE5CC-EEE9-4434-AD8A-78227950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CD0EE-D6B5-4402-B197-EAF1A12A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988A-F526-480C-BD84-44EEA7AA83AB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82CCF0-E6B4-4927-BE80-C4B8091B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EC201E-0727-4D56-BE1D-A6AB4EEE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EE-9AEA-4753-AAC9-FAA90E870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51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528B3D-E28B-4BBA-8BBD-FD22A3C7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988A-F526-480C-BD84-44EEA7AA83AB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C84FA2-9E7A-4B45-938E-CD280FF6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677858-2BB8-4072-BC2E-6E8B4588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EE-9AEA-4753-AAC9-FAA90E870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7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B4312-D913-40DF-9906-6291F9B1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6FCA7-D5E2-44E2-84E7-9D29BDA1C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E563BB-7B13-4EDE-9AEB-5D27E66DA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3418B-F209-4BA2-A552-22106907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988A-F526-480C-BD84-44EEA7AA83AB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49C4C-9DF2-4B0F-AA11-F79D7220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73087-BAC1-4E03-B172-DD132DCC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EE-9AEA-4753-AAC9-FAA90E870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95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1DD4A-02E1-4FD3-A158-97D82274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DEBDA5-742B-4E6C-B9E0-2EB38B7C2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A9DC19-CFBA-4BD4-B2B2-B3D2F5539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7B659-9F1F-4067-B433-E342EA08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988A-F526-480C-BD84-44EEA7AA83AB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7D6BD-EB98-4355-A1BC-125F7FFD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754EC-B656-42CA-AF1A-94AE9433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EE-9AEA-4753-AAC9-FAA90E870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76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15EE30-AD4F-420B-8E0B-FB83F8C3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FAD126-EFE8-4947-8718-EAE642785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23E55-2836-4A55-9DB2-52EB6151B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B988A-F526-480C-BD84-44EEA7AA83AB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A93EF-C77C-4268-8FFC-B78B5394F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ED2BC-1796-4C63-8266-5BCEC7E7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090EE-9AEA-4753-AAC9-FAA90E870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53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5C44F6-68AE-4542-86F4-ECA8D12F886C}"/>
              </a:ext>
            </a:extLst>
          </p:cNvPr>
          <p:cNvSpPr txBox="1"/>
          <p:nvPr/>
        </p:nvSpPr>
        <p:spPr>
          <a:xfrm>
            <a:off x="358727" y="122708"/>
            <a:ext cx="114370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1.1 </a:t>
            </a:r>
            <a:r>
              <a:rPr lang="zh-CN" altLang="en-US" dirty="0"/>
              <a:t>物联网发展简史与概述</a:t>
            </a:r>
            <a:endParaRPr lang="en-US" altLang="zh-CN" dirty="0"/>
          </a:p>
          <a:p>
            <a:r>
              <a:rPr lang="zh-CN" altLang="en-US" dirty="0"/>
              <a:t>物联网（</a:t>
            </a:r>
            <a:r>
              <a:rPr lang="en-US" altLang="zh-CN" dirty="0"/>
              <a:t>The Internet of things</a:t>
            </a:r>
            <a:r>
              <a:rPr lang="zh-CN" altLang="en-US" dirty="0"/>
              <a:t>）起源于传媒领域，是信息科学技术产业的第三次革命。物联网是基于互联网、广播电视网、传统电信网等信息承载体，让所有能够被独立寻址的普通物理对象实现互联互通的网络。</a:t>
            </a:r>
          </a:p>
          <a:p>
            <a:r>
              <a:rPr lang="zh-CN" altLang="en-US" dirty="0"/>
              <a:t>“物联网概念”是在“互联网概念”的基础上，将其用户端延伸和扩展到任何物品与物品之间，进行信息交换和通信的一种网络概念。</a:t>
            </a:r>
            <a:endParaRPr lang="en-US" altLang="zh-CN" dirty="0"/>
          </a:p>
          <a:p>
            <a:r>
              <a:rPr lang="zh-CN" altLang="en-US" dirty="0"/>
              <a:t>物联网</a:t>
            </a:r>
            <a:r>
              <a:rPr lang="en-US" altLang="zh-CN" dirty="0"/>
              <a:t>(Internet of Things)</a:t>
            </a:r>
            <a:r>
              <a:rPr lang="zh-CN" altLang="en-US" dirty="0"/>
              <a:t>，国内外普遍公认的是</a:t>
            </a:r>
            <a:r>
              <a:rPr lang="en-US" altLang="zh-CN" dirty="0"/>
              <a:t>MIT Auto-ID</a:t>
            </a:r>
            <a:r>
              <a:rPr lang="zh-CN" altLang="en-US" dirty="0"/>
              <a:t>中心</a:t>
            </a:r>
            <a:r>
              <a:rPr lang="en-US" altLang="zh-CN" dirty="0"/>
              <a:t>Ashton</a:t>
            </a:r>
            <a:r>
              <a:rPr lang="zh-CN" altLang="en-US" dirty="0"/>
              <a:t>教授</a:t>
            </a:r>
            <a:r>
              <a:rPr lang="en-US" altLang="zh-CN" dirty="0"/>
              <a:t>1999</a:t>
            </a:r>
            <a:r>
              <a:rPr lang="zh-CN" altLang="en-US" dirty="0"/>
              <a:t>年在研究</a:t>
            </a:r>
            <a:r>
              <a:rPr lang="en-US" altLang="zh-CN" dirty="0"/>
              <a:t>RFID</a:t>
            </a:r>
            <a:r>
              <a:rPr lang="zh-CN" altLang="en-US" dirty="0"/>
              <a:t>时最早提出来的。在</a:t>
            </a:r>
            <a:r>
              <a:rPr lang="en-US" altLang="zh-CN" dirty="0"/>
              <a:t>2005</a:t>
            </a:r>
            <a:r>
              <a:rPr lang="zh-CN" altLang="en-US" dirty="0"/>
              <a:t>年国际电信联盟</a:t>
            </a:r>
            <a:r>
              <a:rPr lang="en-US" altLang="zh-CN" dirty="0"/>
              <a:t>ITU</a:t>
            </a:r>
            <a:r>
              <a:rPr lang="zh-CN" altLang="en-US" dirty="0"/>
              <a:t>）发布的同名报告中，物联网的定义和范围已经发生了变化，覆盖范围有了较大的拓展，不再只是指基于</a:t>
            </a:r>
            <a:r>
              <a:rPr lang="en-US" altLang="zh-CN" dirty="0"/>
              <a:t>RFID</a:t>
            </a:r>
            <a:r>
              <a:rPr lang="zh-CN" altLang="en-US" dirty="0"/>
              <a:t>技术的物联网。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252203-3296-4540-820B-43F9C5D79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87"/>
          <a:stretch/>
        </p:blipFill>
        <p:spPr>
          <a:xfrm>
            <a:off x="1351158" y="2531177"/>
            <a:ext cx="8448675" cy="420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3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023153-C1EB-496F-A873-F5F34EAEB46B}"/>
              </a:ext>
            </a:extLst>
          </p:cNvPr>
          <p:cNvSpPr txBox="1"/>
          <p:nvPr/>
        </p:nvSpPr>
        <p:spPr>
          <a:xfrm>
            <a:off x="330591" y="260252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2.4 </a:t>
            </a:r>
            <a:r>
              <a:rPr lang="zh-CN" altLang="en-US" dirty="0"/>
              <a:t>模拟信号小型项目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0981A3-8040-409D-93A0-2CC4D2FB9DB1}"/>
              </a:ext>
            </a:extLst>
          </p:cNvPr>
          <p:cNvSpPr txBox="1"/>
          <p:nvPr/>
        </p:nvSpPr>
        <p:spPr>
          <a:xfrm>
            <a:off x="330591" y="792480"/>
            <a:ext cx="1033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实验一 控制单片机输出不同占空比的</a:t>
            </a:r>
            <a:r>
              <a:rPr lang="en-US" altLang="zh-CN" dirty="0"/>
              <a:t>PWM</a:t>
            </a:r>
            <a:r>
              <a:rPr lang="zh-CN" altLang="en-US" dirty="0"/>
              <a:t>波，来实现呼吸灯的效果，实验电路图如下所示：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E35496-45B0-4E67-A43D-D0A600522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47" y="1563711"/>
            <a:ext cx="52197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7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E12D6A-8115-44F8-9778-62D7E813AE2D}"/>
              </a:ext>
            </a:extLst>
          </p:cNvPr>
          <p:cNvSpPr txBox="1"/>
          <p:nvPr/>
        </p:nvSpPr>
        <p:spPr>
          <a:xfrm>
            <a:off x="630702" y="744786"/>
            <a:ext cx="1027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如下所示，编写程序，并且下载到单片机上，观察</a:t>
            </a:r>
            <a:r>
              <a:rPr lang="en-US" altLang="zh-CN" dirty="0"/>
              <a:t>LED</a:t>
            </a:r>
            <a:r>
              <a:rPr lang="zh-CN" altLang="en-US" dirty="0"/>
              <a:t>是否出现逐渐变亮的现象。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68C0E5-9BC4-4FEF-B669-DE37D1DDE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48" y="2440305"/>
            <a:ext cx="60769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56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28B525-5E34-4FAA-A42A-8AA3656EB390}"/>
              </a:ext>
            </a:extLst>
          </p:cNvPr>
          <p:cNvSpPr txBox="1"/>
          <p:nvPr/>
        </p:nvSpPr>
        <p:spPr>
          <a:xfrm>
            <a:off x="422031" y="454855"/>
            <a:ext cx="1033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实验二 控制单片机输出不同占空比的</a:t>
            </a:r>
            <a:r>
              <a:rPr lang="en-US" altLang="zh-CN" dirty="0"/>
              <a:t>PWM</a:t>
            </a:r>
            <a:r>
              <a:rPr lang="zh-CN" altLang="en-US" dirty="0"/>
              <a:t>波，来控制舵机的角度，实验电路图如下所示：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BDD154-C399-41C3-A14B-DEEE0634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06" y="1727248"/>
            <a:ext cx="5829154" cy="400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2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E12D6A-8115-44F8-9778-62D7E813AE2D}"/>
              </a:ext>
            </a:extLst>
          </p:cNvPr>
          <p:cNvSpPr txBox="1"/>
          <p:nvPr/>
        </p:nvSpPr>
        <p:spPr>
          <a:xfrm>
            <a:off x="630702" y="744786"/>
            <a:ext cx="1027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如下所示，编写程序，并且下载到单片机上，观察舵机是否出现每隔</a:t>
            </a:r>
            <a:r>
              <a:rPr lang="en-US" altLang="zh-CN" dirty="0"/>
              <a:t>500</a:t>
            </a:r>
            <a:r>
              <a:rPr lang="zh-CN" altLang="en-US" dirty="0"/>
              <a:t>毫秒转动一次。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6DC8EC-1C9A-4C81-843D-E940955F0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37" t="14083" r="46307" b="23649"/>
          <a:stretch/>
        </p:blipFill>
        <p:spPr>
          <a:xfrm>
            <a:off x="1730326" y="1842868"/>
            <a:ext cx="4600136" cy="42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02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FD09DB-7241-4F7E-888B-37E7AB562CB8}"/>
              </a:ext>
            </a:extLst>
          </p:cNvPr>
          <p:cNvSpPr txBox="1"/>
          <p:nvPr/>
        </p:nvSpPr>
        <p:spPr>
          <a:xfrm>
            <a:off x="506437" y="321771"/>
            <a:ext cx="231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3.1 ESP8266</a:t>
            </a:r>
            <a:r>
              <a:rPr lang="zh-CN" altLang="en-US" dirty="0"/>
              <a:t>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C885CB-9C1F-4A9D-AAA1-068F828521A9}"/>
              </a:ext>
            </a:extLst>
          </p:cNvPr>
          <p:cNvSpPr txBox="1"/>
          <p:nvPr/>
        </p:nvSpPr>
        <p:spPr>
          <a:xfrm>
            <a:off x="400927" y="889843"/>
            <a:ext cx="116269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、它里面有一个</a:t>
            </a:r>
            <a:r>
              <a:rPr lang="en-US" altLang="zh-CN" dirty="0"/>
              <a:t>MCU</a:t>
            </a:r>
            <a:r>
              <a:rPr lang="zh-CN" altLang="en-US" dirty="0"/>
              <a:t>，所以我们可以把它当作</a:t>
            </a:r>
            <a:r>
              <a:rPr lang="en-US" altLang="zh-CN" dirty="0"/>
              <a:t>MCU</a:t>
            </a:r>
            <a:r>
              <a:rPr lang="zh-CN" altLang="en-US" dirty="0"/>
              <a:t>来使用。常用的功能包括：</a:t>
            </a:r>
            <a:r>
              <a:rPr lang="en-US" altLang="zh-CN" dirty="0"/>
              <a:t>IO</a:t>
            </a:r>
            <a:r>
              <a:rPr lang="zh-CN" altLang="en-US" dirty="0"/>
              <a:t>控制、定时器、中断、</a:t>
            </a:r>
            <a:r>
              <a:rPr lang="en-US" altLang="zh-CN" dirty="0"/>
              <a:t>PWM</a:t>
            </a:r>
            <a:r>
              <a:rPr lang="zh-CN" altLang="en-US" dirty="0"/>
              <a:t>、</a:t>
            </a:r>
            <a:r>
              <a:rPr lang="en-US" altLang="zh-CN" dirty="0" err="1"/>
              <a:t>FreeRTOS</a:t>
            </a:r>
            <a:r>
              <a:rPr lang="zh-CN" altLang="en-US" dirty="0"/>
              <a:t>、串行通信</a:t>
            </a:r>
            <a:r>
              <a:rPr lang="en-US" altLang="zh-CN" dirty="0"/>
              <a:t>(UART</a:t>
            </a:r>
            <a:r>
              <a:rPr lang="zh-CN" altLang="en-US" dirty="0"/>
              <a:t>、</a:t>
            </a:r>
            <a:r>
              <a:rPr lang="en-US" altLang="zh-CN" dirty="0"/>
              <a:t>IIC</a:t>
            </a:r>
            <a:r>
              <a:rPr lang="zh-CN" altLang="en-US" dirty="0"/>
              <a:t>、</a:t>
            </a:r>
            <a:r>
              <a:rPr lang="en-US" altLang="zh-CN" dirty="0"/>
              <a:t>SPI)</a:t>
            </a:r>
            <a:r>
              <a:rPr lang="zh-CN" altLang="en-US" dirty="0"/>
              <a:t>等。因此，</a:t>
            </a:r>
            <a:r>
              <a:rPr lang="en-US" altLang="zh-CN" dirty="0"/>
              <a:t>ESP8266</a:t>
            </a:r>
            <a:r>
              <a:rPr lang="zh-CN" altLang="en-US" dirty="0"/>
              <a:t>可以完成单片机能完成的大部分操作。但需要注意的是，</a:t>
            </a:r>
            <a:r>
              <a:rPr lang="en-US" altLang="zh-CN" dirty="0"/>
              <a:t>ESP8266</a:t>
            </a:r>
            <a:r>
              <a:rPr lang="zh-CN" altLang="en-US" dirty="0"/>
              <a:t>的通用</a:t>
            </a:r>
            <a:r>
              <a:rPr lang="en-US" altLang="zh-CN" dirty="0"/>
              <a:t>IO</a:t>
            </a:r>
            <a:r>
              <a:rPr lang="zh-CN" altLang="en-US" dirty="0"/>
              <a:t>较少。如果外围设备较多，则需要考虑扩展</a:t>
            </a:r>
            <a:r>
              <a:rPr lang="en-US" altLang="zh-CN" dirty="0"/>
              <a:t>IO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、可以联网！这是很重要的一点！因为它是为物联网环境而生的，所以这是它的主要目的。因为它价格实惠，而且可以在家里或任何地方直接连接到</a:t>
            </a:r>
            <a:r>
              <a:rPr lang="en-US" altLang="zh-CN" dirty="0" err="1"/>
              <a:t>WiFi</a:t>
            </a:r>
            <a:r>
              <a:rPr lang="zh-CN" altLang="en-US" dirty="0"/>
              <a:t>，所以它可以成为一款出色的物联网设备。</a:t>
            </a:r>
          </a:p>
          <a:p>
            <a:endParaRPr lang="zh-CN" altLang="en-US" dirty="0"/>
          </a:p>
          <a:p>
            <a:r>
              <a:rPr lang="zh-CN" altLang="en-US" dirty="0"/>
              <a:t>它可以检测工作环境中的任何传感器信息，如温湿度、光照强度、土壤湿度、水温等，然后通过</a:t>
            </a:r>
            <a:r>
              <a:rPr lang="en-US" altLang="zh-CN" dirty="0" err="1"/>
              <a:t>wifi</a:t>
            </a:r>
            <a:r>
              <a:rPr lang="zh-CN" altLang="en-US" dirty="0"/>
              <a:t>上传到服务器。而且我们只需要登录服务器，我们就可以在家里或其他地方观察信息。</a:t>
            </a:r>
          </a:p>
          <a:p>
            <a:endParaRPr lang="zh-CN" altLang="en-US" dirty="0"/>
          </a:p>
          <a:p>
            <a:r>
              <a:rPr lang="zh-CN" altLang="en-US" dirty="0"/>
              <a:t>不仅可以监控，只要能连接到</a:t>
            </a:r>
            <a:r>
              <a:rPr lang="en-US" altLang="zh-CN" dirty="0" err="1"/>
              <a:t>wifi</a:t>
            </a:r>
            <a:r>
              <a:rPr lang="zh-CN" altLang="en-US" dirty="0"/>
              <a:t>，还可以通过网络远程控制</a:t>
            </a:r>
            <a:r>
              <a:rPr lang="en-US" altLang="zh-CN" dirty="0"/>
              <a:t>ESP8266</a:t>
            </a:r>
            <a:r>
              <a:rPr lang="zh-CN" altLang="en-US" dirty="0"/>
              <a:t>，实现所需的设备控制：电灯、电饭煲、空调、窗帘、插座等。</a:t>
            </a:r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、可以通过第三方网站的</a:t>
            </a:r>
            <a:r>
              <a:rPr lang="en-US" altLang="zh-CN" dirty="0"/>
              <a:t>API</a:t>
            </a:r>
            <a:r>
              <a:rPr lang="zh-CN" altLang="en-US" dirty="0"/>
              <a:t>接口获取相关信息。比如，用</a:t>
            </a:r>
            <a:r>
              <a:rPr lang="en-US" altLang="zh-CN" dirty="0"/>
              <a:t>ESP8266</a:t>
            </a:r>
            <a:r>
              <a:rPr lang="zh-CN" altLang="en-US" dirty="0"/>
              <a:t>获取了天气预报网站的数据，了解了成都市未来三天的天气情况。这也是一个非常方便的功能。</a:t>
            </a:r>
          </a:p>
          <a:p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、它可以被用作获取所需信息的爬行程序</a:t>
            </a:r>
            <a:r>
              <a:rPr lang="en-US" altLang="zh-CN" dirty="0"/>
              <a:t>(</a:t>
            </a:r>
            <a:r>
              <a:rPr lang="zh-CN" altLang="en-US" dirty="0"/>
              <a:t>请注意，您不能从事非法活动</a:t>
            </a:r>
            <a:r>
              <a:rPr lang="en-US" altLang="zh-CN" dirty="0"/>
              <a:t>)</a:t>
            </a:r>
            <a:r>
              <a:rPr lang="zh-CN" altLang="en-US" dirty="0"/>
              <a:t>。由于</a:t>
            </a:r>
            <a:r>
              <a:rPr lang="en-US" altLang="zh-CN" dirty="0"/>
              <a:t>ESP8266</a:t>
            </a:r>
            <a:r>
              <a:rPr lang="zh-CN" altLang="en-US" dirty="0"/>
              <a:t>可以联网进行</a:t>
            </a:r>
            <a:r>
              <a:rPr lang="en-US" altLang="zh-CN" dirty="0"/>
              <a:t>POST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操作，我们可以阅读一些网页，然后过滤掉所需的信息</a:t>
            </a:r>
            <a:r>
              <a:rPr lang="en-US" altLang="zh-CN" dirty="0"/>
              <a:t>(</a:t>
            </a:r>
            <a:r>
              <a:rPr lang="zh-CN" altLang="en-US" dirty="0"/>
              <a:t>无论是显示还是存储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6020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5E4171-00D5-4625-866D-08AB6BAEDDB0}"/>
              </a:ext>
            </a:extLst>
          </p:cNvPr>
          <p:cNvSpPr txBox="1"/>
          <p:nvPr/>
        </p:nvSpPr>
        <p:spPr>
          <a:xfrm>
            <a:off x="626012" y="520504"/>
            <a:ext cx="8356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3.2</a:t>
            </a:r>
            <a:r>
              <a:rPr lang="zh-CN" altLang="en-US" dirty="0"/>
              <a:t>和</a:t>
            </a:r>
            <a:r>
              <a:rPr lang="en-US" altLang="zh-CN" dirty="0"/>
              <a:t>3.3</a:t>
            </a:r>
            <a:r>
              <a:rPr lang="zh-CN" altLang="en-US" dirty="0"/>
              <a:t>需要用</a:t>
            </a:r>
            <a:r>
              <a:rPr lang="en-US" altLang="zh-CN" dirty="0" err="1"/>
              <a:t>arduino</a:t>
            </a:r>
            <a:r>
              <a:rPr lang="zh-CN" altLang="en-US" dirty="0"/>
              <a:t>搭建</a:t>
            </a:r>
            <a:r>
              <a:rPr lang="en-US" altLang="zh-CN" dirty="0"/>
              <a:t>esp8266</a:t>
            </a:r>
            <a:r>
              <a:rPr lang="zh-CN" altLang="en-US" dirty="0"/>
              <a:t>编程环境，安装对应的包，并且需要写代码来进行编程，这里不多做介绍。</a:t>
            </a:r>
          </a:p>
        </p:txBody>
      </p:sp>
    </p:spTree>
    <p:extLst>
      <p:ext uri="{BB962C8B-B14F-4D97-AF65-F5344CB8AC3E}">
        <p14:creationId xmlns:p14="http://schemas.microsoft.com/office/powerpoint/2010/main" val="3683092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0EDA3C-459C-4504-92C1-13288C5F0AC2}"/>
              </a:ext>
            </a:extLst>
          </p:cNvPr>
          <p:cNvSpPr txBox="1"/>
          <p:nvPr/>
        </p:nvSpPr>
        <p:spPr>
          <a:xfrm>
            <a:off x="316523" y="253218"/>
            <a:ext cx="422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 STM32</a:t>
            </a:r>
            <a:r>
              <a:rPr lang="zh-CN" altLang="en-US" dirty="0"/>
              <a:t>数模综合项目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7A2DC2-3E05-4B27-8D0D-B48CB4B8388B}"/>
              </a:ext>
            </a:extLst>
          </p:cNvPr>
          <p:cNvSpPr txBox="1"/>
          <p:nvPr/>
        </p:nvSpPr>
        <p:spPr>
          <a:xfrm>
            <a:off x="316522" y="799514"/>
            <a:ext cx="794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按键控制呼吸灯</a:t>
            </a:r>
            <a:r>
              <a:rPr lang="en-US" altLang="zh-CN" dirty="0"/>
              <a:t>LED</a:t>
            </a:r>
            <a:r>
              <a:rPr lang="zh-CN" altLang="en-US" dirty="0"/>
              <a:t>的亮度，电路图如下所示：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6A0AC6-608E-4C8B-9668-89337752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49" y="1475542"/>
            <a:ext cx="627690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51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E12D6A-8115-44F8-9778-62D7E813AE2D}"/>
              </a:ext>
            </a:extLst>
          </p:cNvPr>
          <p:cNvSpPr txBox="1"/>
          <p:nvPr/>
        </p:nvSpPr>
        <p:spPr>
          <a:xfrm>
            <a:off x="630702" y="744786"/>
            <a:ext cx="1027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如下所示，编写程序，并且下载到单片机上，每按下一次按键，就可以看到呼吸灯</a:t>
            </a:r>
            <a:r>
              <a:rPr lang="en-US" altLang="zh-CN" dirty="0"/>
              <a:t>LED</a:t>
            </a:r>
            <a:r>
              <a:rPr lang="zh-CN" altLang="en-US" dirty="0"/>
              <a:t>的亮度会有增加。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2CCFC1-8D8E-4FCC-9C9E-FB466469D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" y="1652514"/>
            <a:ext cx="68961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0EDA3C-459C-4504-92C1-13288C5F0AC2}"/>
              </a:ext>
            </a:extLst>
          </p:cNvPr>
          <p:cNvSpPr txBox="1"/>
          <p:nvPr/>
        </p:nvSpPr>
        <p:spPr>
          <a:xfrm>
            <a:off x="316523" y="253218"/>
            <a:ext cx="422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 STM32</a:t>
            </a:r>
            <a:r>
              <a:rPr lang="zh-CN" altLang="en-US" dirty="0"/>
              <a:t>数模综合项目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7A2DC2-3E05-4B27-8D0D-B48CB4B8388B}"/>
              </a:ext>
            </a:extLst>
          </p:cNvPr>
          <p:cNvSpPr txBox="1"/>
          <p:nvPr/>
        </p:nvSpPr>
        <p:spPr>
          <a:xfrm>
            <a:off x="316522" y="799514"/>
            <a:ext cx="794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按键控制舵机的转动，电路图如下所示：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05BBF1-57C4-4E6A-914F-38CFC630C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013" y="984180"/>
            <a:ext cx="66198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E12D6A-8115-44F8-9778-62D7E813AE2D}"/>
              </a:ext>
            </a:extLst>
          </p:cNvPr>
          <p:cNvSpPr txBox="1"/>
          <p:nvPr/>
        </p:nvSpPr>
        <p:spPr>
          <a:xfrm>
            <a:off x="630702" y="744786"/>
            <a:ext cx="1027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如下所示，编写程序，并且下载到单片机上，每按下一次按键，就可以看到舵机的输出角度有增加。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C58B5B-F7DE-41B6-ACB4-9F737C1B0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11" y="1703215"/>
            <a:ext cx="6592912" cy="469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9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30C8D8-57D0-47E2-B353-DE628804478F}"/>
              </a:ext>
            </a:extLst>
          </p:cNvPr>
          <p:cNvSpPr txBox="1"/>
          <p:nvPr/>
        </p:nvSpPr>
        <p:spPr>
          <a:xfrm>
            <a:off x="562708" y="385076"/>
            <a:ext cx="1062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1.2 </a:t>
            </a:r>
            <a:r>
              <a:rPr lang="zh-CN" altLang="en-US" dirty="0"/>
              <a:t>物联网应用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3FB645-54C9-42C2-BDD8-1A521F788717}"/>
              </a:ext>
            </a:extLst>
          </p:cNvPr>
          <p:cNvSpPr txBox="1"/>
          <p:nvPr/>
        </p:nvSpPr>
        <p:spPr>
          <a:xfrm>
            <a:off x="602566" y="1177556"/>
            <a:ext cx="106211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智能快递柜：将云计算和物联网等技术结合，实现快件存取和后台中心数据处理，通过</a:t>
            </a:r>
            <a:r>
              <a:rPr lang="en-US" altLang="zh-CN" dirty="0"/>
              <a:t>RFID</a:t>
            </a:r>
            <a:r>
              <a:rPr lang="zh-CN" altLang="en-US" dirty="0"/>
              <a:t>或摄像头实时采集、监测货物收发等数据。</a:t>
            </a:r>
            <a:endParaRPr lang="en-US" altLang="zh-CN" dirty="0"/>
          </a:p>
          <a:p>
            <a:r>
              <a:rPr lang="zh-CN" altLang="en-US" dirty="0"/>
              <a:t>汽车联网：利用先进的传感器及控制技术等实现自动驾驶或智能驾驶， 实时监控车辆运行状态， 降低交通事故发生率。</a:t>
            </a:r>
            <a:endParaRPr lang="en-US" altLang="zh-CN" dirty="0"/>
          </a:p>
          <a:p>
            <a:r>
              <a:rPr lang="zh-CN" altLang="en-US" dirty="0"/>
              <a:t>门禁系统：主要以感应卡式，指纹，虹膜以及面 部识别等为主，有安全、便捷和高效 的特点，能联动视频抓拍、远程开门、手机位置探测及轨迹分析等。</a:t>
            </a:r>
            <a:endParaRPr lang="en-US" altLang="zh-CN" dirty="0"/>
          </a:p>
          <a:p>
            <a:r>
              <a:rPr lang="zh-CN" altLang="en-US" dirty="0"/>
              <a:t>智能燃气表：通过网络技术， 将用气量传输到燃气集团，无需入户抄表，且能显示燃气用量及用气时间等数据。</a:t>
            </a:r>
            <a:endParaRPr lang="en-US" altLang="zh-CN" dirty="0"/>
          </a:p>
          <a:p>
            <a:r>
              <a:rPr lang="zh-CN" altLang="en-US" dirty="0"/>
              <a:t>数字化医院：将传统的医疗设备进行数字化改造，实现了数字化设备远程管理、远程监控以及电子病历查阅等功能。</a:t>
            </a:r>
            <a:endParaRPr lang="en-US" altLang="zh-CN" dirty="0"/>
          </a:p>
          <a:p>
            <a:r>
              <a:rPr lang="zh-CN" altLang="en-US" dirty="0"/>
              <a:t>无人便利店：采用</a:t>
            </a:r>
            <a:r>
              <a:rPr lang="en-US" altLang="zh-CN" dirty="0"/>
              <a:t>RFID</a:t>
            </a:r>
            <a:r>
              <a:rPr lang="zh-CN" altLang="en-US" dirty="0"/>
              <a:t>技术，用户仅需扫码开门，便可进行商品选购，关门之后系统会自动识别所选商品，并自动完成扣款结算</a:t>
            </a:r>
          </a:p>
        </p:txBody>
      </p:sp>
    </p:spTree>
    <p:extLst>
      <p:ext uri="{BB962C8B-B14F-4D97-AF65-F5344CB8AC3E}">
        <p14:creationId xmlns:p14="http://schemas.microsoft.com/office/powerpoint/2010/main" val="942905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150D39-09AA-45DA-BF5A-DBE3D945AC8F}"/>
              </a:ext>
            </a:extLst>
          </p:cNvPr>
          <p:cNvSpPr txBox="1"/>
          <p:nvPr/>
        </p:nvSpPr>
        <p:spPr>
          <a:xfrm>
            <a:off x="611945" y="414997"/>
            <a:ext cx="78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6.1</a:t>
            </a:r>
            <a:r>
              <a:rPr lang="zh-CN" altLang="en-US" dirty="0"/>
              <a:t> 初时语音识别技术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A27FD4-C6A7-43CA-9231-BE1EA6EA1B3A}"/>
              </a:ext>
            </a:extLst>
          </p:cNvPr>
          <p:cNvSpPr txBox="1"/>
          <p:nvPr/>
        </p:nvSpPr>
        <p:spPr>
          <a:xfrm>
            <a:off x="609600" y="1059207"/>
            <a:ext cx="1097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着数据处理技术的进步以及移动互联网的快速普及，计算机技术被广泛地运用到了社会的各个领域，随之而来的则是海量数据的产生。其中，语音数据受到了人们越来越多的重视。语音识别是一门交叉学科。近二十年来。语音识别技术取得显著进步，开始从实验室走向市场。人们预计，未来</a:t>
            </a:r>
            <a:r>
              <a:rPr lang="en-US" altLang="zh-CN" dirty="0"/>
              <a:t>10</a:t>
            </a:r>
            <a:r>
              <a:rPr lang="zh-CN" altLang="en-US" dirty="0"/>
              <a:t>年内，语音识别技术将进入工业、家电、通信、汽车电子、医疗、家庭服务、消费电子产品等各个领域。语音识别听写机在一些领域的应用被美国新闻界评为</a:t>
            </a:r>
            <a:r>
              <a:rPr lang="en-US" altLang="zh-CN" dirty="0"/>
              <a:t>1997</a:t>
            </a:r>
            <a:r>
              <a:rPr lang="zh-CN" altLang="en-US" dirty="0"/>
              <a:t>年计算机发展十件大事之一。很多专家都认为语音识别技术是</a:t>
            </a:r>
            <a:r>
              <a:rPr lang="en-US" altLang="zh-CN" dirty="0"/>
              <a:t>2000</a:t>
            </a:r>
            <a:r>
              <a:rPr lang="zh-CN" altLang="en-US" dirty="0"/>
              <a:t>年至</a:t>
            </a:r>
            <a:r>
              <a:rPr lang="en-US" altLang="zh-CN" dirty="0"/>
              <a:t>2010</a:t>
            </a:r>
            <a:r>
              <a:rPr lang="zh-CN" altLang="en-US" dirty="0"/>
              <a:t>年间信息技术领域十大重要的科拄发展技术之一。语音识别技术所涉及的领域包括：信号处理、模式识别、概率论和信息论、发声机理和听觉机理、人工智能等等。</a:t>
            </a:r>
            <a:endParaRPr lang="en-US" altLang="zh-CN" dirty="0"/>
          </a:p>
          <a:p>
            <a:r>
              <a:rPr lang="zh-CN" altLang="en-US" dirty="0"/>
              <a:t>语音识别较语音合成而言，技术上要复杂，但应用却更加广泛。语音识别</a:t>
            </a:r>
            <a:r>
              <a:rPr lang="en-US" altLang="zh-CN" dirty="0"/>
              <a:t>ASR(Automatic Speech Recognition)</a:t>
            </a:r>
            <a:r>
              <a:rPr lang="zh-CN" altLang="en-US" dirty="0"/>
              <a:t>的最大优势在于使得人机用户界面更加自然和容易使用。</a:t>
            </a:r>
          </a:p>
        </p:txBody>
      </p:sp>
    </p:spTree>
    <p:extLst>
      <p:ext uri="{BB962C8B-B14F-4D97-AF65-F5344CB8AC3E}">
        <p14:creationId xmlns:p14="http://schemas.microsoft.com/office/powerpoint/2010/main" val="276742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0EDA3C-459C-4504-92C1-13288C5F0AC2}"/>
              </a:ext>
            </a:extLst>
          </p:cNvPr>
          <p:cNvSpPr txBox="1"/>
          <p:nvPr/>
        </p:nvSpPr>
        <p:spPr>
          <a:xfrm>
            <a:off x="274319" y="147710"/>
            <a:ext cx="256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6.2 </a:t>
            </a:r>
            <a:r>
              <a:rPr lang="zh-CN" altLang="en-US" dirty="0"/>
              <a:t>语音识别项目一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798503-039F-41C7-8E26-B1693A25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11" y="953379"/>
            <a:ext cx="7724775" cy="4838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956C41E-0A27-4D99-A5EA-5503C51EB8D4}"/>
              </a:ext>
            </a:extLst>
          </p:cNvPr>
          <p:cNvSpPr txBox="1"/>
          <p:nvPr/>
        </p:nvSpPr>
        <p:spPr>
          <a:xfrm>
            <a:off x="8108486" y="1065921"/>
            <a:ext cx="3699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如图所示，将程序下载至单片机中，使用微信公众号，语音输入“挥挥手”，观察舵机是否按照程序中预期的设定来执行。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9708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0EDA3C-459C-4504-92C1-13288C5F0AC2}"/>
              </a:ext>
            </a:extLst>
          </p:cNvPr>
          <p:cNvSpPr txBox="1"/>
          <p:nvPr/>
        </p:nvSpPr>
        <p:spPr>
          <a:xfrm>
            <a:off x="274319" y="147710"/>
            <a:ext cx="256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6.3 </a:t>
            </a:r>
            <a:r>
              <a:rPr lang="zh-CN" altLang="en-US" dirty="0"/>
              <a:t>语音识别项目二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D76E77-2A89-47CE-9A6E-5284F7FA2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17"/>
          <a:stretch/>
        </p:blipFill>
        <p:spPr>
          <a:xfrm>
            <a:off x="613450" y="591132"/>
            <a:ext cx="10569481" cy="59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86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11AFEDC-4C3B-4AF9-BEB1-2C620C85D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" t="16599" b="21905"/>
          <a:stretch/>
        </p:blipFill>
        <p:spPr>
          <a:xfrm rot="5400000">
            <a:off x="1443982" y="-79862"/>
            <a:ext cx="5158134" cy="7069494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10101DAC-37D0-44AE-81D6-A785F7F6F55D}"/>
              </a:ext>
            </a:extLst>
          </p:cNvPr>
          <p:cNvSpPr/>
          <p:nvPr/>
        </p:nvSpPr>
        <p:spPr>
          <a:xfrm>
            <a:off x="6096000" y="2309719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2C8AD3-76D4-4407-B48D-5C8CDB903F7E}"/>
              </a:ext>
            </a:extLst>
          </p:cNvPr>
          <p:cNvSpPr txBox="1"/>
          <p:nvPr/>
        </p:nvSpPr>
        <p:spPr>
          <a:xfrm>
            <a:off x="6169867" y="2286785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71138BF-AEF9-419D-8A96-D9352280D699}"/>
              </a:ext>
            </a:extLst>
          </p:cNvPr>
          <p:cNvSpPr/>
          <p:nvPr/>
        </p:nvSpPr>
        <p:spPr>
          <a:xfrm>
            <a:off x="4505908" y="5074691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E6A8049-2322-4E94-ACFB-596BE74996EA}"/>
              </a:ext>
            </a:extLst>
          </p:cNvPr>
          <p:cNvSpPr txBox="1"/>
          <p:nvPr/>
        </p:nvSpPr>
        <p:spPr>
          <a:xfrm>
            <a:off x="4579775" y="5051757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BECC9A2-BE9E-4E81-B4BD-BAFB35F720CB}"/>
              </a:ext>
            </a:extLst>
          </p:cNvPr>
          <p:cNvSpPr/>
          <p:nvPr/>
        </p:nvSpPr>
        <p:spPr>
          <a:xfrm>
            <a:off x="3781230" y="5282291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070D3C4-CAAE-4165-9154-3FEE500A4C2F}"/>
              </a:ext>
            </a:extLst>
          </p:cNvPr>
          <p:cNvSpPr txBox="1"/>
          <p:nvPr/>
        </p:nvSpPr>
        <p:spPr>
          <a:xfrm>
            <a:off x="3855097" y="5259357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2E9F1C0-9AF6-42FF-BE8C-AB56AF1AFE15}"/>
              </a:ext>
            </a:extLst>
          </p:cNvPr>
          <p:cNvSpPr/>
          <p:nvPr/>
        </p:nvSpPr>
        <p:spPr>
          <a:xfrm>
            <a:off x="2698879" y="5455303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5D2C1F-1726-4978-8848-7B2591752D80}"/>
              </a:ext>
            </a:extLst>
          </p:cNvPr>
          <p:cNvSpPr txBox="1"/>
          <p:nvPr/>
        </p:nvSpPr>
        <p:spPr>
          <a:xfrm>
            <a:off x="2772746" y="5432369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D0AB35D-F375-478C-8705-109DC3429EAC}"/>
              </a:ext>
            </a:extLst>
          </p:cNvPr>
          <p:cNvSpPr/>
          <p:nvPr/>
        </p:nvSpPr>
        <p:spPr>
          <a:xfrm>
            <a:off x="1439247" y="3519588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F7BA62-F4B1-4785-8496-AF073545808C}"/>
              </a:ext>
            </a:extLst>
          </p:cNvPr>
          <p:cNvSpPr txBox="1"/>
          <p:nvPr/>
        </p:nvSpPr>
        <p:spPr>
          <a:xfrm>
            <a:off x="1513114" y="3496654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9E961F7-296F-4A15-A535-89FDB5C0D8DB}"/>
              </a:ext>
            </a:extLst>
          </p:cNvPr>
          <p:cNvSpPr/>
          <p:nvPr/>
        </p:nvSpPr>
        <p:spPr>
          <a:xfrm>
            <a:off x="3781230" y="1569491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DD404D1-A388-4805-A8D0-5389F6212611}"/>
              </a:ext>
            </a:extLst>
          </p:cNvPr>
          <p:cNvSpPr txBox="1"/>
          <p:nvPr/>
        </p:nvSpPr>
        <p:spPr>
          <a:xfrm>
            <a:off x="3855097" y="1546557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6E65EF6-9E88-4FDE-9C00-6E7FEFDC0D45}"/>
              </a:ext>
            </a:extLst>
          </p:cNvPr>
          <p:cNvSpPr/>
          <p:nvPr/>
        </p:nvSpPr>
        <p:spPr>
          <a:xfrm>
            <a:off x="3707362" y="3156372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EAC14EB-D7FD-45BC-8012-68B659ED0B70}"/>
              </a:ext>
            </a:extLst>
          </p:cNvPr>
          <p:cNvSpPr txBox="1"/>
          <p:nvPr/>
        </p:nvSpPr>
        <p:spPr>
          <a:xfrm>
            <a:off x="3781229" y="3133438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33FB03B-2D1F-4E24-A3DC-09FEF9DAE98A}"/>
              </a:ext>
            </a:extLst>
          </p:cNvPr>
          <p:cNvSpPr/>
          <p:nvPr/>
        </p:nvSpPr>
        <p:spPr>
          <a:xfrm>
            <a:off x="1105678" y="1407759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CCCA76D-D41C-4AA1-A911-215C95682D68}"/>
              </a:ext>
            </a:extLst>
          </p:cNvPr>
          <p:cNvSpPr txBox="1"/>
          <p:nvPr/>
        </p:nvSpPr>
        <p:spPr>
          <a:xfrm>
            <a:off x="1179545" y="1384825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B968873-5948-429F-B8D2-68C3F7C34AB0}"/>
              </a:ext>
            </a:extLst>
          </p:cNvPr>
          <p:cNvSpPr/>
          <p:nvPr/>
        </p:nvSpPr>
        <p:spPr>
          <a:xfrm>
            <a:off x="4839477" y="1538391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3C835DB-60D8-4EB9-B1F3-4F2BB6723F3E}"/>
              </a:ext>
            </a:extLst>
          </p:cNvPr>
          <p:cNvSpPr txBox="1"/>
          <p:nvPr/>
        </p:nvSpPr>
        <p:spPr>
          <a:xfrm>
            <a:off x="4913344" y="1515457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BD0A58A-EE73-4C2B-8D1E-D38E159C6B29}"/>
              </a:ext>
            </a:extLst>
          </p:cNvPr>
          <p:cNvSpPr/>
          <p:nvPr/>
        </p:nvSpPr>
        <p:spPr>
          <a:xfrm>
            <a:off x="6152761" y="991931"/>
            <a:ext cx="424543" cy="3928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AC0C8CB-9163-4826-AB27-F8B6B85BF723}"/>
              </a:ext>
            </a:extLst>
          </p:cNvPr>
          <p:cNvSpPr txBox="1"/>
          <p:nvPr/>
        </p:nvSpPr>
        <p:spPr>
          <a:xfrm>
            <a:off x="6152761" y="991931"/>
            <a:ext cx="5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CAEFCD8-74A5-4FEB-9A36-64AC9788A2FD}"/>
              </a:ext>
            </a:extLst>
          </p:cNvPr>
          <p:cNvSpPr/>
          <p:nvPr/>
        </p:nvSpPr>
        <p:spPr>
          <a:xfrm>
            <a:off x="3243941" y="4214049"/>
            <a:ext cx="424543" cy="3928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5C888A3-9202-4948-9DB1-1FB03BF36276}"/>
              </a:ext>
            </a:extLst>
          </p:cNvPr>
          <p:cNvSpPr txBox="1"/>
          <p:nvPr/>
        </p:nvSpPr>
        <p:spPr>
          <a:xfrm>
            <a:off x="3243941" y="4214049"/>
            <a:ext cx="5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052B4FF-1D30-4484-BB5C-CFF5C307F476}"/>
              </a:ext>
            </a:extLst>
          </p:cNvPr>
          <p:cNvSpPr/>
          <p:nvPr/>
        </p:nvSpPr>
        <p:spPr>
          <a:xfrm>
            <a:off x="4224046" y="3334922"/>
            <a:ext cx="424543" cy="3928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E341883-1A7A-49BF-817C-69C4F588739B}"/>
              </a:ext>
            </a:extLst>
          </p:cNvPr>
          <p:cNvSpPr txBox="1"/>
          <p:nvPr/>
        </p:nvSpPr>
        <p:spPr>
          <a:xfrm>
            <a:off x="4224046" y="3334922"/>
            <a:ext cx="5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DCEF638-2C27-4A42-89BA-0E3A71070CDE}"/>
              </a:ext>
            </a:extLst>
          </p:cNvPr>
          <p:cNvSpPr txBox="1"/>
          <p:nvPr/>
        </p:nvSpPr>
        <p:spPr>
          <a:xfrm>
            <a:off x="8221824" y="1163272"/>
            <a:ext cx="28687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：电源模块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：电源输入接口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：总电源开关</a:t>
            </a:r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：</a:t>
            </a:r>
            <a:r>
              <a:rPr lang="en-US" altLang="zh-CN" sz="2000" dirty="0"/>
              <a:t>5V</a:t>
            </a:r>
            <a:r>
              <a:rPr lang="zh-CN" altLang="en-US" sz="2000" dirty="0"/>
              <a:t>稳压模块</a:t>
            </a:r>
            <a:endParaRPr lang="en-US" altLang="zh-CN" sz="2000" dirty="0"/>
          </a:p>
          <a:p>
            <a:r>
              <a:rPr lang="en-US" altLang="zh-CN" sz="2000" dirty="0"/>
              <a:t>5</a:t>
            </a:r>
            <a:r>
              <a:rPr lang="zh-CN" altLang="en-US" sz="2000" dirty="0"/>
              <a:t>：主控单片机</a:t>
            </a:r>
            <a:endParaRPr lang="en-US" altLang="zh-CN" sz="2000" dirty="0"/>
          </a:p>
          <a:p>
            <a:r>
              <a:rPr lang="en-US" altLang="zh-CN" sz="2000" dirty="0"/>
              <a:t>6</a:t>
            </a:r>
            <a:r>
              <a:rPr lang="zh-CN" altLang="en-US" sz="2000" dirty="0"/>
              <a:t>：</a:t>
            </a:r>
            <a:r>
              <a:rPr lang="en-US" altLang="zh-CN" sz="2000" dirty="0"/>
              <a:t>ESP8266</a:t>
            </a:r>
          </a:p>
          <a:p>
            <a:r>
              <a:rPr lang="en-US" altLang="zh-CN" sz="2000" dirty="0"/>
              <a:t>7</a:t>
            </a:r>
            <a:r>
              <a:rPr lang="zh-CN" altLang="en-US" sz="2000" dirty="0"/>
              <a:t>：电机驱动模块</a:t>
            </a:r>
            <a:endParaRPr lang="en-US" altLang="zh-CN" sz="2000" dirty="0"/>
          </a:p>
          <a:p>
            <a:r>
              <a:rPr lang="en-US" altLang="zh-CN" sz="2000" dirty="0"/>
              <a:t>8</a:t>
            </a:r>
            <a:r>
              <a:rPr lang="zh-CN" altLang="en-US" sz="2000" dirty="0"/>
              <a:t>：电路板</a:t>
            </a:r>
            <a:endParaRPr lang="en-US" altLang="zh-CN" sz="2000" dirty="0"/>
          </a:p>
          <a:p>
            <a:r>
              <a:rPr lang="en-US" altLang="zh-CN" sz="2000" dirty="0"/>
              <a:t>9</a:t>
            </a:r>
            <a:r>
              <a:rPr lang="zh-CN" altLang="en-US" sz="2000" dirty="0"/>
              <a:t>：舵机</a:t>
            </a:r>
            <a:endParaRPr lang="en-US" altLang="zh-CN" sz="2000" dirty="0"/>
          </a:p>
          <a:p>
            <a:r>
              <a:rPr lang="en-US" altLang="zh-CN" sz="2000" dirty="0"/>
              <a:t>10</a:t>
            </a:r>
            <a:r>
              <a:rPr lang="zh-CN" altLang="en-US" sz="2000" dirty="0"/>
              <a:t>：小车框架</a:t>
            </a:r>
            <a:endParaRPr lang="en-US" altLang="zh-CN" sz="2000" dirty="0"/>
          </a:p>
          <a:p>
            <a:r>
              <a:rPr lang="en-US" altLang="zh-CN" sz="2000" dirty="0"/>
              <a:t>11</a:t>
            </a:r>
            <a:r>
              <a:rPr lang="zh-CN" altLang="en-US" sz="2000" dirty="0"/>
              <a:t>：舵机输出接口</a:t>
            </a:r>
            <a:endParaRPr lang="en-US" altLang="zh-CN" sz="2000" dirty="0"/>
          </a:p>
          <a:p>
            <a:r>
              <a:rPr lang="en-US" altLang="zh-CN" sz="2000" dirty="0"/>
              <a:t>12</a:t>
            </a:r>
            <a:r>
              <a:rPr lang="zh-CN" altLang="en-US" sz="2000" dirty="0"/>
              <a:t>：电机驱动输出接口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393FDBD-70FF-41E6-909D-ED9331DF8A5B}"/>
              </a:ext>
            </a:extLst>
          </p:cNvPr>
          <p:cNvSpPr txBox="1"/>
          <p:nvPr/>
        </p:nvSpPr>
        <p:spPr>
          <a:xfrm>
            <a:off x="472128" y="297169"/>
            <a:ext cx="177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7.2 </a:t>
            </a:r>
            <a:r>
              <a:rPr lang="zh-CN" altLang="en-US" dirty="0"/>
              <a:t>部件介绍</a:t>
            </a:r>
          </a:p>
        </p:txBody>
      </p:sp>
    </p:spTree>
    <p:extLst>
      <p:ext uri="{BB962C8B-B14F-4D97-AF65-F5344CB8AC3E}">
        <p14:creationId xmlns:p14="http://schemas.microsoft.com/office/powerpoint/2010/main" val="3570709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3416AE3-50AD-4107-AD55-185685C128FE}"/>
              </a:ext>
            </a:extLst>
          </p:cNvPr>
          <p:cNvSpPr txBox="1"/>
          <p:nvPr/>
        </p:nvSpPr>
        <p:spPr>
          <a:xfrm>
            <a:off x="408823" y="395643"/>
            <a:ext cx="426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程序设计之顺序结构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64E8D4-65D2-4E7C-AA09-500BAFCD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068" y="395643"/>
            <a:ext cx="4133850" cy="6324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CF32766-5075-421C-8A57-619763F343C4}"/>
              </a:ext>
            </a:extLst>
          </p:cNvPr>
          <p:cNvSpPr txBox="1"/>
          <p:nvPr/>
        </p:nvSpPr>
        <p:spPr>
          <a:xfrm>
            <a:off x="408823" y="1230923"/>
            <a:ext cx="618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如图所示，按照顺序结构编写程序，首先点亮</a:t>
            </a:r>
            <a:r>
              <a:rPr lang="en-US" altLang="zh-CN" dirty="0"/>
              <a:t>LED</a:t>
            </a:r>
            <a:r>
              <a:rPr lang="zh-CN" altLang="en-US" dirty="0"/>
              <a:t>灯，持续一秒；关闭</a:t>
            </a:r>
            <a:r>
              <a:rPr lang="en-US" altLang="zh-CN" dirty="0"/>
              <a:t>LED</a:t>
            </a:r>
            <a:r>
              <a:rPr lang="zh-CN" altLang="en-US" dirty="0"/>
              <a:t>灯，持续一秒；控制舵机至</a:t>
            </a:r>
            <a:r>
              <a:rPr lang="en-US" altLang="zh-CN" dirty="0"/>
              <a:t>30</a:t>
            </a:r>
            <a:r>
              <a:rPr lang="zh-CN" altLang="en-US" dirty="0"/>
              <a:t>度的位置，持续</a:t>
            </a:r>
            <a:r>
              <a:rPr lang="en-US" altLang="zh-CN" dirty="0"/>
              <a:t>500</a:t>
            </a:r>
            <a:r>
              <a:rPr lang="zh-CN" altLang="en-US" dirty="0"/>
              <a:t>毫秒；点亮</a:t>
            </a:r>
            <a:r>
              <a:rPr lang="en-US" altLang="zh-CN" dirty="0"/>
              <a:t>LED</a:t>
            </a:r>
            <a:r>
              <a:rPr lang="zh-CN" altLang="en-US" dirty="0"/>
              <a:t>灯，持续一秒；关闭</a:t>
            </a:r>
            <a:r>
              <a:rPr lang="en-US" altLang="zh-CN" dirty="0"/>
              <a:t>LED</a:t>
            </a:r>
            <a:r>
              <a:rPr lang="zh-CN" altLang="en-US" dirty="0"/>
              <a:t>灯，持续一秒；控制舵机至</a:t>
            </a:r>
            <a:r>
              <a:rPr lang="en-US" altLang="zh-CN" dirty="0"/>
              <a:t>150</a:t>
            </a:r>
            <a:r>
              <a:rPr lang="zh-CN" altLang="en-US" dirty="0"/>
              <a:t>度，持续</a:t>
            </a:r>
            <a:r>
              <a:rPr lang="en-US" altLang="zh-CN" dirty="0"/>
              <a:t>500</a:t>
            </a:r>
            <a:r>
              <a:rPr lang="zh-CN" altLang="en-US" dirty="0"/>
              <a:t>毫秒。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5464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FE768D-B8A0-4B95-8751-B9B293441CF6}"/>
              </a:ext>
            </a:extLst>
          </p:cNvPr>
          <p:cNvSpPr txBox="1"/>
          <p:nvPr/>
        </p:nvSpPr>
        <p:spPr>
          <a:xfrm>
            <a:off x="486195" y="402677"/>
            <a:ext cx="426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7.4 </a:t>
            </a:r>
            <a:r>
              <a:rPr lang="zh-CN" altLang="en-US" dirty="0"/>
              <a:t>程序设计之分支结构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22130D-0B2B-4AB3-950B-A2C996058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179" y="1044159"/>
            <a:ext cx="3876675" cy="401002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594C4120-C58E-4FE8-8140-EF6A08458F1A}"/>
              </a:ext>
            </a:extLst>
          </p:cNvPr>
          <p:cNvSpPr/>
          <p:nvPr/>
        </p:nvSpPr>
        <p:spPr>
          <a:xfrm>
            <a:off x="10716199" y="3082602"/>
            <a:ext cx="375064" cy="34634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DC2FE2-E856-46B4-85E4-6E846C7A1632}"/>
              </a:ext>
            </a:extLst>
          </p:cNvPr>
          <p:cNvSpPr txBox="1"/>
          <p:nvPr/>
        </p:nvSpPr>
        <p:spPr>
          <a:xfrm>
            <a:off x="10790065" y="3059668"/>
            <a:ext cx="23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D677E3-8029-4F98-BFBB-04FB9F47868A}"/>
              </a:ext>
            </a:extLst>
          </p:cNvPr>
          <p:cNvSpPr/>
          <p:nvPr/>
        </p:nvSpPr>
        <p:spPr>
          <a:xfrm>
            <a:off x="7673926" y="3052689"/>
            <a:ext cx="3548648" cy="1744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B9EF53-5E13-44D6-A3F2-546D98691634}"/>
              </a:ext>
            </a:extLst>
          </p:cNvPr>
          <p:cNvSpPr txBox="1"/>
          <p:nvPr/>
        </p:nvSpPr>
        <p:spPr>
          <a:xfrm>
            <a:off x="563567" y="1308295"/>
            <a:ext cx="6751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如图所示，使用</a:t>
            </a:r>
            <a:r>
              <a:rPr lang="en-US" altLang="zh-CN" dirty="0"/>
              <a:t>2</a:t>
            </a:r>
            <a:r>
              <a:rPr lang="zh-CN" altLang="en-US" dirty="0"/>
              <a:t>处的分支结构，判断变量</a:t>
            </a:r>
            <a:r>
              <a:rPr lang="en-US" altLang="zh-CN" dirty="0"/>
              <a:t>led</a:t>
            </a:r>
            <a:r>
              <a:rPr lang="zh-CN" altLang="en-US" dirty="0"/>
              <a:t>的值是否大于</a:t>
            </a:r>
            <a:r>
              <a:rPr lang="en-US" altLang="zh-CN" dirty="0"/>
              <a:t>0</a:t>
            </a:r>
            <a:r>
              <a:rPr lang="zh-CN" altLang="en-US" dirty="0"/>
              <a:t>，如果大于</a:t>
            </a:r>
            <a:r>
              <a:rPr lang="en-US" altLang="zh-CN" dirty="0"/>
              <a:t>0</a:t>
            </a:r>
            <a:r>
              <a:rPr lang="zh-CN" altLang="en-US" dirty="0"/>
              <a:t>，则将</a:t>
            </a:r>
            <a:r>
              <a:rPr lang="en-US" altLang="zh-CN" dirty="0"/>
              <a:t>led</a:t>
            </a:r>
            <a:r>
              <a:rPr lang="zh-CN" altLang="en-US" dirty="0"/>
              <a:t>输出引脚置为高电平；否则置为低电平；变量</a:t>
            </a:r>
            <a:r>
              <a:rPr lang="en-US" altLang="zh-CN" dirty="0"/>
              <a:t>led</a:t>
            </a:r>
            <a:r>
              <a:rPr lang="zh-CN" altLang="en-US" dirty="0"/>
              <a:t>的值取决于是否有按键按下，其值初始化为</a:t>
            </a:r>
            <a:r>
              <a:rPr lang="en-US" altLang="zh-CN" dirty="0"/>
              <a:t>1</a:t>
            </a:r>
            <a:r>
              <a:rPr lang="zh-CN" altLang="en-US" dirty="0"/>
              <a:t>，当有按键按下时，将变量</a:t>
            </a:r>
            <a:r>
              <a:rPr lang="en-US" altLang="zh-CN" dirty="0"/>
              <a:t>led</a:t>
            </a:r>
            <a:r>
              <a:rPr lang="zh-CN" altLang="en-US" dirty="0"/>
              <a:t>的值去反，即由正数变为负数，或者由负数变为正数；将程序下载至单片机，每次按下按键，就会看到</a:t>
            </a:r>
            <a:r>
              <a:rPr lang="en-US" altLang="zh-CN" dirty="0"/>
              <a:t>led</a:t>
            </a:r>
            <a:r>
              <a:rPr lang="zh-CN" altLang="en-US" dirty="0"/>
              <a:t>交替的随着按键的按下而开和关。</a:t>
            </a:r>
          </a:p>
        </p:txBody>
      </p:sp>
    </p:spTree>
    <p:extLst>
      <p:ext uri="{BB962C8B-B14F-4D97-AF65-F5344CB8AC3E}">
        <p14:creationId xmlns:p14="http://schemas.microsoft.com/office/powerpoint/2010/main" val="3660035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BD44B5C-6549-410D-B757-9D3006457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784"/>
          <a:stretch/>
        </p:blipFill>
        <p:spPr>
          <a:xfrm>
            <a:off x="1028699" y="3313308"/>
            <a:ext cx="5393202" cy="28479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609D83C-4B55-41BA-BB46-F8BCAE77EA75}"/>
              </a:ext>
            </a:extLst>
          </p:cNvPr>
          <p:cNvSpPr txBox="1"/>
          <p:nvPr/>
        </p:nvSpPr>
        <p:spPr>
          <a:xfrm>
            <a:off x="563567" y="395644"/>
            <a:ext cx="426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7.5 </a:t>
            </a:r>
            <a:r>
              <a:rPr lang="zh-CN" altLang="en-US" dirty="0"/>
              <a:t>程序设计之循环结构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85CC73-E2D5-4292-9402-E8B1F2C3347F}"/>
              </a:ext>
            </a:extLst>
          </p:cNvPr>
          <p:cNvSpPr txBox="1"/>
          <p:nvPr/>
        </p:nvSpPr>
        <p:spPr>
          <a:xfrm>
            <a:off x="563566" y="1308295"/>
            <a:ext cx="11035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如图所示，调用循环模块，变量</a:t>
            </a:r>
            <a:r>
              <a:rPr lang="en-US" altLang="zh-CN" dirty="0" err="1"/>
              <a:t>i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增加到</a:t>
            </a:r>
            <a:r>
              <a:rPr lang="en-US" altLang="zh-CN" dirty="0"/>
              <a:t>180</a:t>
            </a:r>
            <a:r>
              <a:rPr lang="zh-CN" altLang="en-US" dirty="0"/>
              <a:t>，步长为</a:t>
            </a:r>
            <a:r>
              <a:rPr lang="en-US" altLang="zh-CN" dirty="0"/>
              <a:t>20</a:t>
            </a:r>
            <a:r>
              <a:rPr lang="zh-CN" altLang="en-US" dirty="0"/>
              <a:t>，每次循环将变量作为输入，调用舵机模块，使舵机输出的角度为</a:t>
            </a:r>
            <a:r>
              <a:rPr lang="en-US" altLang="zh-CN" dirty="0" err="1"/>
              <a:t>i</a:t>
            </a:r>
            <a:r>
              <a:rPr lang="zh-CN" altLang="en-US" dirty="0"/>
              <a:t>，并持续</a:t>
            </a:r>
            <a:r>
              <a:rPr lang="en-US" altLang="zh-CN" dirty="0"/>
              <a:t>500</a:t>
            </a:r>
            <a:r>
              <a:rPr lang="zh-CN" altLang="en-US" dirty="0"/>
              <a:t>毫秒；将程序下载至单片机上，观察舵机是否有间隔</a:t>
            </a:r>
            <a:r>
              <a:rPr lang="en-US" altLang="zh-CN" dirty="0"/>
              <a:t>500</a:t>
            </a:r>
            <a:r>
              <a:rPr lang="zh-CN" altLang="en-US" dirty="0"/>
              <a:t>毫秒在持续转动。</a:t>
            </a:r>
          </a:p>
        </p:txBody>
      </p:sp>
    </p:spTree>
    <p:extLst>
      <p:ext uri="{BB962C8B-B14F-4D97-AF65-F5344CB8AC3E}">
        <p14:creationId xmlns:p14="http://schemas.microsoft.com/office/powerpoint/2010/main" val="948295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6E7F0B-D426-48EA-B43A-ED8E5167D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245" y="1368962"/>
            <a:ext cx="4495800" cy="35433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A82C284-3077-4B52-95A2-8A11A97D5773}"/>
              </a:ext>
            </a:extLst>
          </p:cNvPr>
          <p:cNvSpPr txBox="1"/>
          <p:nvPr/>
        </p:nvSpPr>
        <p:spPr>
          <a:xfrm>
            <a:off x="547156" y="501152"/>
            <a:ext cx="426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7.6 </a:t>
            </a:r>
            <a:r>
              <a:rPr lang="zh-CN" altLang="en-US" dirty="0"/>
              <a:t>函数的创建与调用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739E33A-342C-45D8-8661-825BFFE58373}"/>
              </a:ext>
            </a:extLst>
          </p:cNvPr>
          <p:cNvSpPr/>
          <p:nvPr/>
        </p:nvSpPr>
        <p:spPr>
          <a:xfrm>
            <a:off x="11222574" y="1444717"/>
            <a:ext cx="375064" cy="34634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0B5ACD-CB5E-4E64-B1E1-C44130E56A36}"/>
              </a:ext>
            </a:extLst>
          </p:cNvPr>
          <p:cNvSpPr txBox="1"/>
          <p:nvPr/>
        </p:nvSpPr>
        <p:spPr>
          <a:xfrm>
            <a:off x="11296440" y="1421783"/>
            <a:ext cx="23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A1C3965-812D-4AEF-A82E-E536E0C06EFA}"/>
              </a:ext>
            </a:extLst>
          </p:cNvPr>
          <p:cNvSpPr/>
          <p:nvPr/>
        </p:nvSpPr>
        <p:spPr>
          <a:xfrm>
            <a:off x="7151985" y="1421783"/>
            <a:ext cx="4547059" cy="19333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F8D9C46-E3EC-406B-A636-9F2FC523B445}"/>
              </a:ext>
            </a:extLst>
          </p:cNvPr>
          <p:cNvSpPr/>
          <p:nvPr/>
        </p:nvSpPr>
        <p:spPr>
          <a:xfrm>
            <a:off x="10730267" y="3670703"/>
            <a:ext cx="375064" cy="34634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824E18-C7C9-42FD-99F3-9BCEA0CB44FE}"/>
              </a:ext>
            </a:extLst>
          </p:cNvPr>
          <p:cNvSpPr txBox="1"/>
          <p:nvPr/>
        </p:nvSpPr>
        <p:spPr>
          <a:xfrm>
            <a:off x="10804133" y="3647769"/>
            <a:ext cx="23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0FC55D9-4B1E-4116-B5DD-27A4E30F44B9}"/>
              </a:ext>
            </a:extLst>
          </p:cNvPr>
          <p:cNvSpPr/>
          <p:nvPr/>
        </p:nvSpPr>
        <p:spPr>
          <a:xfrm>
            <a:off x="7152047" y="3663235"/>
            <a:ext cx="4070527" cy="11338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E001ED-6357-430F-B8A6-94EC3DC55F64}"/>
              </a:ext>
            </a:extLst>
          </p:cNvPr>
          <p:cNvSpPr txBox="1"/>
          <p:nvPr/>
        </p:nvSpPr>
        <p:spPr>
          <a:xfrm>
            <a:off x="547156" y="1315329"/>
            <a:ext cx="6000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如图所示，在</a:t>
            </a:r>
            <a:r>
              <a:rPr lang="en-US" altLang="zh-CN" dirty="0"/>
              <a:t>1</a:t>
            </a:r>
            <a:r>
              <a:rPr lang="zh-CN" altLang="en-US" dirty="0"/>
              <a:t>处创建一个函数，功能为点亮</a:t>
            </a:r>
            <a:r>
              <a:rPr lang="en-US" altLang="zh-CN" dirty="0"/>
              <a:t>LED</a:t>
            </a:r>
            <a:r>
              <a:rPr lang="zh-CN" altLang="en-US" dirty="0"/>
              <a:t>灯，并持续一秒后，关闭</a:t>
            </a:r>
            <a:r>
              <a:rPr lang="en-US" altLang="zh-CN" dirty="0"/>
              <a:t>LED</a:t>
            </a:r>
            <a:r>
              <a:rPr lang="zh-CN" altLang="en-US" dirty="0"/>
              <a:t>；在</a:t>
            </a:r>
            <a:r>
              <a:rPr lang="en-US" altLang="zh-CN" dirty="0"/>
              <a:t>2</a:t>
            </a:r>
            <a:r>
              <a:rPr lang="zh-CN" altLang="en-US" dirty="0"/>
              <a:t>处判断是否有按键按下，如果有按键按下，则执行</a:t>
            </a:r>
            <a:r>
              <a:rPr lang="en-US" altLang="zh-CN" dirty="0"/>
              <a:t>1</a:t>
            </a:r>
            <a:r>
              <a:rPr lang="zh-CN" altLang="en-US" dirty="0"/>
              <a:t>中的函数；将程序下载至单片机，手动按下按键，观察</a:t>
            </a:r>
            <a:r>
              <a:rPr lang="en-US" altLang="zh-CN" dirty="0"/>
              <a:t>LED</a:t>
            </a:r>
            <a:r>
              <a:rPr lang="zh-CN" altLang="en-US" dirty="0"/>
              <a:t>是否点亮一秒钟。</a:t>
            </a:r>
          </a:p>
        </p:txBody>
      </p:sp>
    </p:spTree>
    <p:extLst>
      <p:ext uri="{BB962C8B-B14F-4D97-AF65-F5344CB8AC3E}">
        <p14:creationId xmlns:p14="http://schemas.microsoft.com/office/powerpoint/2010/main" val="2786547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EB01E0-90AD-436C-836F-3302A69B4030}"/>
              </a:ext>
            </a:extLst>
          </p:cNvPr>
          <p:cNvSpPr txBox="1"/>
          <p:nvPr/>
        </p:nvSpPr>
        <p:spPr>
          <a:xfrm>
            <a:off x="279918" y="149290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7.7 </a:t>
            </a:r>
            <a:r>
              <a:rPr lang="zh-CN" altLang="en-US" dirty="0"/>
              <a:t>语音模块调用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084BFB-AE0A-4BD9-AE6B-F52EA4FC3C96}"/>
              </a:ext>
            </a:extLst>
          </p:cNvPr>
          <p:cNvPicPr/>
          <p:nvPr/>
        </p:nvPicPr>
        <p:blipFill rotWithShape="1">
          <a:blip r:embed="rId2"/>
          <a:srcRect t="9010"/>
          <a:stretch/>
        </p:blipFill>
        <p:spPr>
          <a:xfrm>
            <a:off x="177281" y="518622"/>
            <a:ext cx="6615404" cy="6344816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2CA14FDE-3077-4818-9061-D79514AB18FC}"/>
              </a:ext>
            </a:extLst>
          </p:cNvPr>
          <p:cNvSpPr/>
          <p:nvPr/>
        </p:nvSpPr>
        <p:spPr>
          <a:xfrm>
            <a:off x="279918" y="681135"/>
            <a:ext cx="3321698" cy="905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DD02AF1-E066-407E-AA2F-9456CABD3A1D}"/>
              </a:ext>
            </a:extLst>
          </p:cNvPr>
          <p:cNvSpPr/>
          <p:nvPr/>
        </p:nvSpPr>
        <p:spPr>
          <a:xfrm>
            <a:off x="3415004" y="541556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E5168-BE7C-4DA6-B17B-50D41327C748}"/>
              </a:ext>
            </a:extLst>
          </p:cNvPr>
          <p:cNvSpPr txBox="1"/>
          <p:nvPr/>
        </p:nvSpPr>
        <p:spPr>
          <a:xfrm>
            <a:off x="3488871" y="518622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8F4FB56-0B8E-42B9-985E-22C8C7DC03C8}"/>
              </a:ext>
            </a:extLst>
          </p:cNvPr>
          <p:cNvSpPr/>
          <p:nvPr/>
        </p:nvSpPr>
        <p:spPr>
          <a:xfrm>
            <a:off x="206050" y="1718379"/>
            <a:ext cx="3321698" cy="905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0C5B9BF-7F9D-4F6C-B335-9ECD8B10A4E3}"/>
              </a:ext>
            </a:extLst>
          </p:cNvPr>
          <p:cNvSpPr/>
          <p:nvPr/>
        </p:nvSpPr>
        <p:spPr>
          <a:xfrm>
            <a:off x="3341136" y="1578800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4BA597-1C8A-419B-B864-AF9916768A3C}"/>
              </a:ext>
            </a:extLst>
          </p:cNvPr>
          <p:cNvSpPr txBox="1"/>
          <p:nvPr/>
        </p:nvSpPr>
        <p:spPr>
          <a:xfrm>
            <a:off x="3415003" y="1555866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8D4236A-E905-4BA9-A178-3E886705C0F1}"/>
              </a:ext>
            </a:extLst>
          </p:cNvPr>
          <p:cNvSpPr/>
          <p:nvPr/>
        </p:nvSpPr>
        <p:spPr>
          <a:xfrm>
            <a:off x="223156" y="3124955"/>
            <a:ext cx="3321698" cy="23225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8F171A-A3AD-42EC-8D94-F38EE1D984B6}"/>
              </a:ext>
            </a:extLst>
          </p:cNvPr>
          <p:cNvSpPr/>
          <p:nvPr/>
        </p:nvSpPr>
        <p:spPr>
          <a:xfrm>
            <a:off x="3108648" y="3150576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D08CCD-A68D-4F7E-B774-B028EB9C889A}"/>
              </a:ext>
            </a:extLst>
          </p:cNvPr>
          <p:cNvSpPr txBox="1"/>
          <p:nvPr/>
        </p:nvSpPr>
        <p:spPr>
          <a:xfrm>
            <a:off x="3182515" y="3127642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2A848D3-597A-4F93-9391-6009EB14FE5A}"/>
              </a:ext>
            </a:extLst>
          </p:cNvPr>
          <p:cNvSpPr/>
          <p:nvPr/>
        </p:nvSpPr>
        <p:spPr>
          <a:xfrm>
            <a:off x="3822441" y="3827860"/>
            <a:ext cx="2615681" cy="30301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90E2AE7-55EB-4812-8EE6-56A68052DFF8}"/>
              </a:ext>
            </a:extLst>
          </p:cNvPr>
          <p:cNvSpPr/>
          <p:nvPr/>
        </p:nvSpPr>
        <p:spPr>
          <a:xfrm>
            <a:off x="6003470" y="3798641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75B49DD-F00F-4C25-85AF-B6D64E4EADCA}"/>
              </a:ext>
            </a:extLst>
          </p:cNvPr>
          <p:cNvSpPr txBox="1"/>
          <p:nvPr/>
        </p:nvSpPr>
        <p:spPr>
          <a:xfrm>
            <a:off x="6077337" y="3775707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907675-A048-459A-8F11-98A4E61AC9C6}"/>
              </a:ext>
            </a:extLst>
          </p:cNvPr>
          <p:cNvSpPr txBox="1"/>
          <p:nvPr/>
        </p:nvSpPr>
        <p:spPr>
          <a:xfrm>
            <a:off x="6718041" y="358056"/>
            <a:ext cx="54739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：输入微信公众号获取的</a:t>
            </a:r>
            <a:r>
              <a:rPr lang="en-US" altLang="zh-CN" dirty="0"/>
              <a:t>key</a:t>
            </a:r>
            <a:r>
              <a:rPr lang="zh-CN" altLang="en-US" dirty="0"/>
              <a:t>值、需要连入的</a:t>
            </a:r>
            <a:r>
              <a:rPr lang="en-US" altLang="zh-CN" dirty="0"/>
              <a:t>WIFI</a:t>
            </a:r>
            <a:r>
              <a:rPr lang="zh-CN" altLang="en-US" dirty="0"/>
              <a:t>信息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：输入自定义的语音控制指令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：当收到小车相关控制指令时，控制小车的两个电机执行对应的操作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：当收到舵机相关的控制指令时，控制舵机按照自己预期的动作来操作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7FC3FF-2154-4349-994E-EE7BEAACDF70}"/>
              </a:ext>
            </a:extLst>
          </p:cNvPr>
          <p:cNvSpPr txBox="1"/>
          <p:nvPr/>
        </p:nvSpPr>
        <p:spPr>
          <a:xfrm>
            <a:off x="6792685" y="2944710"/>
            <a:ext cx="5473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将程序下载到主控单片机上，语音输入</a:t>
            </a:r>
            <a:r>
              <a:rPr lang="en-US" altLang="zh-CN" dirty="0"/>
              <a:t>2</a:t>
            </a:r>
            <a:r>
              <a:rPr lang="zh-CN" altLang="en-US" dirty="0"/>
              <a:t>中的控制指令，观察系统是否有按照预期的操作来执行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B99A1CB-9C86-4A0A-9058-1B64269A08F1}"/>
              </a:ext>
            </a:extLst>
          </p:cNvPr>
          <p:cNvSpPr txBox="1"/>
          <p:nvPr/>
        </p:nvSpPr>
        <p:spPr>
          <a:xfrm>
            <a:off x="6794239" y="3960373"/>
            <a:ext cx="5473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拓展练习：</a:t>
            </a:r>
            <a:endParaRPr lang="en-US" altLang="zh-CN" dirty="0"/>
          </a:p>
          <a:p>
            <a:r>
              <a:rPr lang="zh-CN" altLang="en-US" dirty="0"/>
              <a:t>上述实验验证成功后，继续修改语音控制指令，以及收到指令时需要执行的操作，再次进行试验，验证程序是否按照预期执行</a:t>
            </a:r>
          </a:p>
        </p:txBody>
      </p:sp>
    </p:spTree>
    <p:extLst>
      <p:ext uri="{BB962C8B-B14F-4D97-AF65-F5344CB8AC3E}">
        <p14:creationId xmlns:p14="http://schemas.microsoft.com/office/powerpoint/2010/main" val="101129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DAE26D-988C-4175-BB86-10AB8C22E4A2}"/>
              </a:ext>
            </a:extLst>
          </p:cNvPr>
          <p:cNvSpPr txBox="1"/>
          <p:nvPr/>
        </p:nvSpPr>
        <p:spPr>
          <a:xfrm>
            <a:off x="351692" y="267286"/>
            <a:ext cx="324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2.1 </a:t>
            </a:r>
            <a:r>
              <a:rPr lang="zh-CN" altLang="en-US" dirty="0"/>
              <a:t>开发板各接口功能说明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C3143D-D6B2-48AF-A91A-3024D4687D7E}"/>
              </a:ext>
            </a:extLst>
          </p:cNvPr>
          <p:cNvSpPr txBox="1"/>
          <p:nvPr/>
        </p:nvSpPr>
        <p:spPr>
          <a:xfrm>
            <a:off x="407962" y="912055"/>
            <a:ext cx="4586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LED</a:t>
            </a:r>
            <a:r>
              <a:rPr lang="zh-CN" altLang="en-US" dirty="0"/>
              <a:t>：</a:t>
            </a:r>
            <a:r>
              <a:rPr lang="en-US" altLang="zh-CN" dirty="0"/>
              <a:t>PC13</a:t>
            </a:r>
          </a:p>
          <a:p>
            <a:r>
              <a:rPr lang="en-US" altLang="zh-CN" dirty="0"/>
              <a:t>KEY</a:t>
            </a:r>
            <a:r>
              <a:rPr lang="zh-CN" altLang="en-US" dirty="0"/>
              <a:t>：</a:t>
            </a:r>
            <a:r>
              <a:rPr lang="en-US" altLang="zh-CN" dirty="0"/>
              <a:t>PA0</a:t>
            </a:r>
          </a:p>
          <a:p>
            <a:r>
              <a:rPr lang="en-US" altLang="zh-CN" dirty="0"/>
              <a:t>PWM</a:t>
            </a:r>
            <a:r>
              <a:rPr lang="zh-CN" altLang="en-US" dirty="0"/>
              <a:t>输出</a:t>
            </a:r>
            <a:r>
              <a:rPr lang="en-US" altLang="zh-CN" dirty="0"/>
              <a:t>(</a:t>
            </a:r>
            <a:r>
              <a:rPr lang="zh-CN" altLang="en-US" dirty="0"/>
              <a:t>舵机、呼吸灯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PA1</a:t>
            </a:r>
          </a:p>
          <a:p>
            <a:r>
              <a:rPr lang="zh-CN" altLang="en-US" dirty="0"/>
              <a:t>电机驱动：</a:t>
            </a:r>
            <a:r>
              <a:rPr lang="en-US" altLang="zh-CN" dirty="0"/>
              <a:t>PA6,PA7,PB0,PB1</a:t>
            </a:r>
          </a:p>
          <a:p>
            <a:r>
              <a:rPr lang="zh-CN" altLang="en-US" dirty="0"/>
              <a:t>剩余引脚可按需开发使用</a:t>
            </a:r>
          </a:p>
        </p:txBody>
      </p:sp>
    </p:spTree>
    <p:extLst>
      <p:ext uri="{BB962C8B-B14F-4D97-AF65-F5344CB8AC3E}">
        <p14:creationId xmlns:p14="http://schemas.microsoft.com/office/powerpoint/2010/main" val="407077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2A6A93E-9A6F-4EC6-89E9-A7FC8E566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68"/>
          <a:stretch/>
        </p:blipFill>
        <p:spPr>
          <a:xfrm>
            <a:off x="68461" y="803979"/>
            <a:ext cx="12055078" cy="616753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B30D7C7-BCD6-4C96-B189-3B78C479BA32}"/>
              </a:ext>
            </a:extLst>
          </p:cNvPr>
          <p:cNvSpPr txBox="1"/>
          <p:nvPr/>
        </p:nvSpPr>
        <p:spPr>
          <a:xfrm>
            <a:off x="158189" y="16707"/>
            <a:ext cx="61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编程软件介绍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2B1A4D-0272-48D5-A230-ADF105504862}"/>
              </a:ext>
            </a:extLst>
          </p:cNvPr>
          <p:cNvSpPr txBox="1"/>
          <p:nvPr/>
        </p:nvSpPr>
        <p:spPr>
          <a:xfrm>
            <a:off x="478399" y="301882"/>
            <a:ext cx="1012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本课程所使用的编程软件不需要安装，双击后即可使用，只有在“编译下载”时需要连接网络，软件界面如下所示：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29A6119-FAD8-4BD5-A43B-71E73DDF82F4}"/>
              </a:ext>
            </a:extLst>
          </p:cNvPr>
          <p:cNvSpPr/>
          <p:nvPr/>
        </p:nvSpPr>
        <p:spPr>
          <a:xfrm>
            <a:off x="5892282" y="803979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4F0339-68E2-45F6-AFEB-E6D1A9EE10BA}"/>
              </a:ext>
            </a:extLst>
          </p:cNvPr>
          <p:cNvSpPr txBox="1"/>
          <p:nvPr/>
        </p:nvSpPr>
        <p:spPr>
          <a:xfrm>
            <a:off x="5966149" y="781045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928BA2-B852-4072-B0F5-EE4DF6BBEEF3}"/>
              </a:ext>
            </a:extLst>
          </p:cNvPr>
          <p:cNvSpPr txBox="1"/>
          <p:nvPr/>
        </p:nvSpPr>
        <p:spPr>
          <a:xfrm>
            <a:off x="1595533" y="1910829"/>
            <a:ext cx="8126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：每次电脑连接上主控单片机后，需要点击一下“刷新串口”按钮，右侧会显示串口号，当有多个串口设备时，可以点击下拉按钮，选择对应的串口号；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：“编译下载”按钮，当程序写完之后，即可点击该按钮来下载程序；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：为代码区，模块化编程产生的程序代码在该区域可以实时查看</a:t>
            </a:r>
            <a:endParaRPr lang="en-US" altLang="zh-CN" dirty="0"/>
          </a:p>
          <a:p>
            <a:r>
              <a:rPr lang="zh-CN" altLang="en-US" dirty="0"/>
              <a:t>“输入</a:t>
            </a:r>
            <a:r>
              <a:rPr lang="en-US" altLang="zh-CN" dirty="0"/>
              <a:t>/</a:t>
            </a:r>
            <a:r>
              <a:rPr lang="zh-CN" altLang="en-US" dirty="0"/>
              <a:t>输出”：基本的</a:t>
            </a:r>
            <a:r>
              <a:rPr lang="en-US" altLang="zh-CN" dirty="0"/>
              <a:t>IO</a:t>
            </a:r>
            <a:r>
              <a:rPr lang="zh-CN" altLang="en-US" dirty="0"/>
              <a:t>引脚的输出、输入功能</a:t>
            </a:r>
            <a:endParaRPr lang="en-US" altLang="zh-CN" dirty="0"/>
          </a:p>
          <a:p>
            <a:r>
              <a:rPr lang="zh-CN" altLang="en-US" dirty="0"/>
              <a:t>“控制”：提供一些基本的控制语法，如循环、判断、延时等功能</a:t>
            </a:r>
            <a:endParaRPr lang="en-US" altLang="zh-CN" dirty="0"/>
          </a:p>
          <a:p>
            <a:r>
              <a:rPr lang="zh-CN" altLang="en-US" dirty="0"/>
              <a:t>“数学”：基本的数学运算，如四则运算、变量赋值等</a:t>
            </a:r>
            <a:endParaRPr lang="en-US" altLang="zh-CN" dirty="0"/>
          </a:p>
          <a:p>
            <a:r>
              <a:rPr lang="zh-CN" altLang="en-US" dirty="0"/>
              <a:t>“逻辑”：与或非等逻辑运算</a:t>
            </a:r>
            <a:endParaRPr lang="en-US" altLang="zh-CN" dirty="0"/>
          </a:p>
          <a:p>
            <a:r>
              <a:rPr lang="zh-CN" altLang="en-US" dirty="0"/>
              <a:t>“文本”：字符串模块</a:t>
            </a:r>
            <a:endParaRPr lang="en-US" altLang="zh-CN" dirty="0"/>
          </a:p>
          <a:p>
            <a:r>
              <a:rPr lang="zh-CN" altLang="en-US" dirty="0"/>
              <a:t>“变量”：可以新建变量、使用变量等功能</a:t>
            </a:r>
            <a:endParaRPr lang="en-US" altLang="zh-CN" dirty="0"/>
          </a:p>
          <a:p>
            <a:r>
              <a:rPr lang="zh-CN" altLang="en-US" dirty="0"/>
              <a:t>“串口”：可以打印消息到串口上，连接上电脑，即可通过查看其打印的消息</a:t>
            </a:r>
            <a:endParaRPr lang="en-US" altLang="zh-CN" dirty="0"/>
          </a:p>
          <a:p>
            <a:r>
              <a:rPr lang="zh-CN" altLang="en-US" dirty="0"/>
              <a:t>“语音识别”：提供语音识别功能，可以通过该模块输入自定义语音，当收到对应的语音时，可以执行相应的操作</a:t>
            </a:r>
            <a:endParaRPr lang="en-US" altLang="zh-CN" dirty="0"/>
          </a:p>
          <a:p>
            <a:r>
              <a:rPr lang="zh-CN" altLang="en-US" dirty="0"/>
              <a:t>“执行器”：包含电机、舵机的控制功能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872E8CB-0523-4797-BE2D-444106E6627B}"/>
              </a:ext>
            </a:extLst>
          </p:cNvPr>
          <p:cNvSpPr/>
          <p:nvPr/>
        </p:nvSpPr>
        <p:spPr>
          <a:xfrm>
            <a:off x="2660003" y="786481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7BBCD6-3A9F-48B1-AF02-7C049CAD0147}"/>
              </a:ext>
            </a:extLst>
          </p:cNvPr>
          <p:cNvSpPr txBox="1"/>
          <p:nvPr/>
        </p:nvSpPr>
        <p:spPr>
          <a:xfrm>
            <a:off x="2733870" y="763547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5DA52DA-5F89-4EB6-B1C3-9825CDB46879}"/>
              </a:ext>
            </a:extLst>
          </p:cNvPr>
          <p:cNvSpPr/>
          <p:nvPr/>
        </p:nvSpPr>
        <p:spPr>
          <a:xfrm>
            <a:off x="10594135" y="2553077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883E43-1AE7-4592-8EB2-820324C848B2}"/>
              </a:ext>
            </a:extLst>
          </p:cNvPr>
          <p:cNvSpPr txBox="1"/>
          <p:nvPr/>
        </p:nvSpPr>
        <p:spPr>
          <a:xfrm>
            <a:off x="10668002" y="2530143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99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D081C9-7680-4E8D-A9B7-D979FFE8BD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6580" y="2155474"/>
            <a:ext cx="7984155" cy="35548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123BEF-D9EA-43D0-BCC5-D1A1E7556346}"/>
              </a:ext>
            </a:extLst>
          </p:cNvPr>
          <p:cNvSpPr txBox="1"/>
          <p:nvPr/>
        </p:nvSpPr>
        <p:spPr>
          <a:xfrm>
            <a:off x="279917" y="702906"/>
            <a:ext cx="1040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点击完“编译下载”按钮后，会跳出一个黑框框，会显示如下消息所示，直到最后出现“</a:t>
            </a:r>
            <a:r>
              <a:rPr lang="en-US" altLang="zh-CN" dirty="0"/>
              <a:t>DOWNLOAD SUCCESS!!!”</a:t>
            </a:r>
            <a:r>
              <a:rPr lang="zh-CN" altLang="en-US" dirty="0"/>
              <a:t>，表示下载成功；如果卡在某一行不动了，则尝试按下键盘上的“回车键”，下载便会继续进行，直到看到</a:t>
            </a:r>
            <a:r>
              <a:rPr lang="en-US" altLang="zh-CN" dirty="0"/>
              <a:t>”DOWNLOAD SUCCESS!!”</a:t>
            </a:r>
            <a:r>
              <a:rPr lang="zh-CN" altLang="en-US" dirty="0"/>
              <a:t>为止。</a:t>
            </a:r>
          </a:p>
        </p:txBody>
      </p:sp>
    </p:spTree>
    <p:extLst>
      <p:ext uri="{BB962C8B-B14F-4D97-AF65-F5344CB8AC3E}">
        <p14:creationId xmlns:p14="http://schemas.microsoft.com/office/powerpoint/2010/main" val="38194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178A34-6FE4-42B6-8116-8B81AABFF02D}"/>
              </a:ext>
            </a:extLst>
          </p:cNvPr>
          <p:cNvSpPr txBox="1"/>
          <p:nvPr/>
        </p:nvSpPr>
        <p:spPr>
          <a:xfrm>
            <a:off x="429065" y="225083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数字信号小型项目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581457-0384-4846-96C8-ABF5D5C52042}"/>
              </a:ext>
            </a:extLst>
          </p:cNvPr>
          <p:cNvSpPr txBox="1"/>
          <p:nvPr/>
        </p:nvSpPr>
        <p:spPr>
          <a:xfrm>
            <a:off x="429065" y="594415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实验一：点亮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A0370C-5B59-4C76-B5FA-75091A4F2396}"/>
              </a:ext>
            </a:extLst>
          </p:cNvPr>
          <p:cNvSpPr txBox="1"/>
          <p:nvPr/>
        </p:nvSpPr>
        <p:spPr>
          <a:xfrm>
            <a:off x="414998" y="963747"/>
            <a:ext cx="1007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硬件电路：</a:t>
            </a:r>
            <a:endParaRPr lang="en-US" altLang="zh-CN" dirty="0"/>
          </a:p>
          <a:p>
            <a:r>
              <a:rPr lang="zh-CN" altLang="en-US" dirty="0"/>
              <a:t>如下所示，将单片机的</a:t>
            </a:r>
            <a:r>
              <a:rPr lang="en-US" altLang="zh-CN" dirty="0"/>
              <a:t>PC13</a:t>
            </a:r>
            <a:r>
              <a:rPr lang="zh-CN" altLang="en-US" dirty="0"/>
              <a:t>引脚接到</a:t>
            </a:r>
            <a:r>
              <a:rPr lang="en-US" altLang="zh-CN" dirty="0"/>
              <a:t>LED</a:t>
            </a:r>
            <a:r>
              <a:rPr lang="zh-CN" altLang="en-US" dirty="0"/>
              <a:t>的正极，将单片机的</a:t>
            </a:r>
            <a:r>
              <a:rPr lang="en-US" altLang="zh-CN" dirty="0"/>
              <a:t>GND</a:t>
            </a:r>
            <a:r>
              <a:rPr lang="zh-CN" altLang="en-US" dirty="0"/>
              <a:t>引脚接到</a:t>
            </a:r>
            <a:r>
              <a:rPr lang="en-US" altLang="zh-CN" dirty="0"/>
              <a:t>LED</a:t>
            </a:r>
            <a:r>
              <a:rPr lang="zh-CN" altLang="en-US" dirty="0"/>
              <a:t>的</a:t>
            </a:r>
            <a:r>
              <a:rPr lang="en-US" altLang="zh-CN" dirty="0"/>
              <a:t>GND</a:t>
            </a:r>
            <a:r>
              <a:rPr lang="zh-CN" altLang="en-US" dirty="0"/>
              <a:t>引脚即可。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C63BBA-7E18-41C6-BA24-8538F39DD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014" y="2063994"/>
            <a:ext cx="53530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9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0AEF3C0-C96F-4A40-B3C1-5C50C2F8B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4" y="1762125"/>
            <a:ext cx="9667875" cy="33337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066F983-093E-499A-B7F7-780C1FB7CF8F}"/>
              </a:ext>
            </a:extLst>
          </p:cNvPr>
          <p:cNvSpPr txBox="1"/>
          <p:nvPr/>
        </p:nvSpPr>
        <p:spPr>
          <a:xfrm>
            <a:off x="433754" y="737751"/>
            <a:ext cx="1027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如下所示，编写程序，并且下载到单片机上，观察</a:t>
            </a:r>
            <a:r>
              <a:rPr lang="en-US" altLang="zh-CN" dirty="0"/>
              <a:t>LED</a:t>
            </a:r>
            <a:r>
              <a:rPr lang="zh-CN" altLang="en-US" dirty="0"/>
              <a:t>是否有按照一秒的时间间隔进行交替闪烁。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381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2FE83B-B890-4091-A1D1-5AEC0A9134DD}"/>
              </a:ext>
            </a:extLst>
          </p:cNvPr>
          <p:cNvSpPr txBox="1"/>
          <p:nvPr/>
        </p:nvSpPr>
        <p:spPr>
          <a:xfrm>
            <a:off x="541606" y="422031"/>
            <a:ext cx="421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实验二 按键实验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4E0906-5192-4858-9A5D-4E134A4E0196}"/>
              </a:ext>
            </a:extLst>
          </p:cNvPr>
          <p:cNvSpPr txBox="1"/>
          <p:nvPr/>
        </p:nvSpPr>
        <p:spPr>
          <a:xfrm>
            <a:off x="422032" y="791363"/>
            <a:ext cx="10072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硬件电路：</a:t>
            </a:r>
            <a:endParaRPr lang="en-US" altLang="zh-CN" dirty="0"/>
          </a:p>
          <a:p>
            <a:r>
              <a:rPr lang="zh-CN" altLang="en-US" dirty="0"/>
              <a:t>如下所示，将单片机的</a:t>
            </a:r>
            <a:r>
              <a:rPr lang="en-US" altLang="zh-CN" dirty="0"/>
              <a:t>PA0</a:t>
            </a:r>
            <a:r>
              <a:rPr lang="zh-CN" altLang="en-US" dirty="0"/>
              <a:t>引脚接到开关的一端，将开关的另一端接</a:t>
            </a:r>
            <a:r>
              <a:rPr lang="en-US" altLang="zh-CN" dirty="0"/>
              <a:t>GND</a:t>
            </a:r>
            <a:r>
              <a:rPr lang="zh-CN" altLang="en-US" dirty="0"/>
              <a:t>；</a:t>
            </a:r>
            <a:r>
              <a:rPr lang="en-US" altLang="zh-CN" dirty="0"/>
              <a:t>PC13</a:t>
            </a:r>
            <a:r>
              <a:rPr lang="zh-CN" altLang="en-US" dirty="0"/>
              <a:t>引脚接到</a:t>
            </a:r>
            <a:r>
              <a:rPr lang="en-US" altLang="zh-CN" dirty="0"/>
              <a:t>LED</a:t>
            </a:r>
            <a:r>
              <a:rPr lang="zh-CN" altLang="en-US" dirty="0"/>
              <a:t>的正极，将</a:t>
            </a:r>
            <a:r>
              <a:rPr lang="en-US" altLang="zh-CN" dirty="0"/>
              <a:t>LED</a:t>
            </a:r>
            <a:r>
              <a:rPr lang="zh-CN" altLang="en-US" dirty="0"/>
              <a:t>的</a:t>
            </a:r>
            <a:r>
              <a:rPr lang="en-US" altLang="zh-CN" dirty="0"/>
              <a:t>GND</a:t>
            </a:r>
            <a:r>
              <a:rPr lang="zh-CN" altLang="en-US" dirty="0"/>
              <a:t>引脚接到</a:t>
            </a:r>
            <a:r>
              <a:rPr lang="en-US" altLang="zh-CN" dirty="0"/>
              <a:t>GND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7F368A-C245-408E-9052-4EF1490DD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751" y="1616219"/>
            <a:ext cx="627690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7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E12D6A-8115-44F8-9778-62D7E813AE2D}"/>
              </a:ext>
            </a:extLst>
          </p:cNvPr>
          <p:cNvSpPr txBox="1"/>
          <p:nvPr/>
        </p:nvSpPr>
        <p:spPr>
          <a:xfrm>
            <a:off x="490025" y="744786"/>
            <a:ext cx="1027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如下所示，编写程序，并且下载到单片机上，按下按键，观察</a:t>
            </a:r>
            <a:r>
              <a:rPr lang="en-US" altLang="zh-CN" dirty="0"/>
              <a:t>LED</a:t>
            </a:r>
            <a:r>
              <a:rPr lang="zh-CN" altLang="en-US" dirty="0"/>
              <a:t>是否有点亮，经过</a:t>
            </a:r>
            <a:r>
              <a:rPr lang="en-US" altLang="zh-CN" dirty="0"/>
              <a:t>500</a:t>
            </a:r>
            <a:r>
              <a:rPr lang="zh-CN" altLang="en-US" dirty="0"/>
              <a:t>毫秒后，是否有熄灭。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963A37-E085-439F-8929-40054AF5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89" y="2585158"/>
            <a:ext cx="56578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1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2195</Words>
  <Application>Microsoft Office PowerPoint</Application>
  <PresentationFormat>宽屏</PresentationFormat>
  <Paragraphs>122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zhais</dc:creator>
  <cp:lastModifiedBy>zhais</cp:lastModifiedBy>
  <cp:revision>92</cp:revision>
  <dcterms:created xsi:type="dcterms:W3CDTF">2022-03-15T14:36:01Z</dcterms:created>
  <dcterms:modified xsi:type="dcterms:W3CDTF">2022-03-17T14:45:13Z</dcterms:modified>
</cp:coreProperties>
</file>