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56" r:id="rId3"/>
    <p:sldId id="257" r:id="rId4"/>
    <p:sldId id="260" r:id="rId5"/>
    <p:sldId id="261" r:id="rId6"/>
    <p:sldId id="262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63" r:id="rId15"/>
    <p:sldId id="271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hais" initials="z" lastIdx="1" clrIdx="0">
    <p:extLst>
      <p:ext uri="{19B8F6BF-5375-455C-9EA6-DF929625EA0E}">
        <p15:presenceInfo xmlns:p15="http://schemas.microsoft.com/office/powerpoint/2012/main" userId="98c558cc3c0526a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1DB787-546B-4F95-891C-F2A3F1977C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F39359E-D76C-460A-910A-3B46A7B97A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04211A-DDEC-4EE7-AD94-695A1116F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FDCD2-9D13-45FF-9FD9-890F1A3E6897}" type="datetimeFigureOut">
              <a:rPr lang="zh-CN" altLang="en-US" smtClean="0"/>
              <a:t>2022/3/12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74324E-DA70-465D-A70F-B06BF0423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098805-E162-4935-AABC-6E6F89617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E654B-F679-45B6-A016-8F0E71E05A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5530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874EA3-F484-4F6A-B32E-A0C4AED27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887D8E4-DB94-410B-82DF-35D1EB2EA9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E4FE3A-9C60-43E4-BACF-D50C3393F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FDCD2-9D13-45FF-9FD9-890F1A3E6897}" type="datetimeFigureOut">
              <a:rPr lang="zh-CN" altLang="en-US" smtClean="0"/>
              <a:t>2022/3/12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DC9FAF-E006-4314-A12D-EE04C9879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292316-1BA7-4BDA-B539-5E6ED5350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E654B-F679-45B6-A016-8F0E71E05A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2834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83E8501-6285-46E0-BD58-E82F39BC33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EB9C764-76D6-4C3A-AFDE-BCC096DD8E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56D2A0-D978-4B4B-8FFC-87337E31C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FDCD2-9D13-45FF-9FD9-890F1A3E6897}" type="datetimeFigureOut">
              <a:rPr lang="zh-CN" altLang="en-US" smtClean="0"/>
              <a:t>2022/3/12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180322-5FDC-47E5-9F6F-F7A0768FC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AF3D59-16B9-4B57-801E-14CAFDB0B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E654B-F679-45B6-A016-8F0E71E05A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344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0F3438-C9A2-46F6-81DE-D879B9327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AC6DF4-818B-4995-B3B8-FC2A1FD99B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D845D9-4FE9-4F7C-992E-BABDF0BFA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FDCD2-9D13-45FF-9FD9-890F1A3E6897}" type="datetimeFigureOut">
              <a:rPr lang="zh-CN" altLang="en-US" smtClean="0"/>
              <a:t>2022/3/12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459F6A-5F29-46B3-8F1B-43595327F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D31CFF-0917-4C4F-96AF-69878A86A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E654B-F679-45B6-A016-8F0E71E05A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8357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23FC9F-791F-4912-AC0D-6F6CB655A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D9474ED-B543-448D-ABB7-DA79BD561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DABB17-1E25-4E37-928E-D5F336A66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FDCD2-9D13-45FF-9FD9-890F1A3E6897}" type="datetimeFigureOut">
              <a:rPr lang="zh-CN" altLang="en-US" smtClean="0"/>
              <a:t>2022/3/12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C0D676-DC95-4831-9CB6-1EBA4097F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3BE576-6E4D-43C4-A085-C020E56C9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E654B-F679-45B6-A016-8F0E71E05A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98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C5CEC5-6B1A-4B56-B85E-3B40B29B2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EFE566-C137-4FA3-9E41-2C624DA202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4E865C0-2C9E-456E-B010-75C5A55CCD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7F769DA-9102-47B1-A83B-8E45CCF8C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FDCD2-9D13-45FF-9FD9-890F1A3E6897}" type="datetimeFigureOut">
              <a:rPr lang="zh-CN" altLang="en-US" smtClean="0"/>
              <a:t>2022/3/12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B67C317-6496-4178-83E0-5FA5C5D5C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D0350B3-407D-4F85-A74A-4B2605DF8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E654B-F679-45B6-A016-8F0E71E05A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8831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5EA709-9B86-4154-AAF6-1C04E24A7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65C0475-4125-467F-9662-3922490CA7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49AA417-2DE3-45F8-AEA7-AAB758E308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DA48864-2E7D-48C9-8550-C1AAF8B288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9E304FF-801E-4820-BA64-42AED33A22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3B7AE11-BAA9-4DCD-895A-6909F81EE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FDCD2-9D13-45FF-9FD9-890F1A3E6897}" type="datetimeFigureOut">
              <a:rPr lang="zh-CN" altLang="en-US" smtClean="0"/>
              <a:t>2022/3/12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463E84A-9656-4FA9-AF84-7237955CE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E0FEDB4-5D44-4305-9ACB-AD2E45398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E654B-F679-45B6-A016-8F0E71E05A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2897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C1435B-8D9D-47DE-A70D-8E09D94A8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5B2A04B-A729-4E10-9693-A225AE1D7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FDCD2-9D13-45FF-9FD9-890F1A3E6897}" type="datetimeFigureOut">
              <a:rPr lang="zh-CN" altLang="en-US" smtClean="0"/>
              <a:t>2022/3/12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D21D70C-A12E-48AB-BDEA-4ABBC0D29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19A5E1B-1EE5-47D6-B0E2-637CAD43E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E654B-F679-45B6-A016-8F0E71E05A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9953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519BBD7-22CA-4CCF-89D9-032736673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FDCD2-9D13-45FF-9FD9-890F1A3E6897}" type="datetimeFigureOut">
              <a:rPr lang="zh-CN" altLang="en-US" smtClean="0"/>
              <a:t>2022/3/12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1E5E0C7-5817-4481-8E51-6897CA287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9F72C23-42D7-4A2D-95A9-A2CE3A567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E654B-F679-45B6-A016-8F0E71E05A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7100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381B4C-F0B8-4457-B8B9-E566494DE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E11D74-BD5E-4E2C-A00C-172E1D205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5FC0C07-8C34-4E03-A01D-DBCF534210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A8C9C97-6278-4DA6-AE3A-151C07634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FDCD2-9D13-45FF-9FD9-890F1A3E6897}" type="datetimeFigureOut">
              <a:rPr lang="zh-CN" altLang="en-US" smtClean="0"/>
              <a:t>2022/3/12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0CC10CA-0547-49E9-A50E-D1CB1DC37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63734D8-A091-4F97-B07F-2A530AD20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E654B-F679-45B6-A016-8F0E71E05A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2231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FC42B1-05C1-48E8-9218-22606D248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6796B65-DFC7-442B-AF3A-C5C1292C14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C6DCC37-04AB-4804-9B58-E8856CAB24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87D0BF5-4CA5-4829-A626-9557CD04F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FDCD2-9D13-45FF-9FD9-890F1A3E6897}" type="datetimeFigureOut">
              <a:rPr lang="zh-CN" altLang="en-US" smtClean="0"/>
              <a:t>2022/3/12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5CBD428-F7A4-43C2-BD50-243BDDC95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4A1FD76-3D04-45AA-BBC9-2AAFBC190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E654B-F679-45B6-A016-8F0E71E05A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7336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809C1CC-366F-4C65-A410-8C632F289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4ABDA4D-EB7D-4B45-AA36-ADAD0870D4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358D23-1CD3-4BB8-A3F1-D8C2FB4223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EFDCD2-9D13-45FF-9FD9-890F1A3E6897}" type="datetimeFigureOut">
              <a:rPr lang="zh-CN" altLang="en-US" smtClean="0"/>
              <a:t>2022/3/12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CAA0C9-38A6-4816-8A5F-A82C1E89A1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6D1AB8-F298-4964-B5E8-60AE2C9A2C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8E654B-F679-45B6-A016-8F0E71E05A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20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C82CE73-5FD5-48BB-8385-28E0B2F30AB5}"/>
              </a:ext>
            </a:extLst>
          </p:cNvPr>
          <p:cNvSpPr txBox="1"/>
          <p:nvPr/>
        </p:nvSpPr>
        <p:spPr>
          <a:xfrm>
            <a:off x="671804" y="485192"/>
            <a:ext cx="674603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目录</a:t>
            </a:r>
            <a:endParaRPr lang="en-US" altLang="zh-CN" sz="2400" dirty="0"/>
          </a:p>
          <a:p>
            <a:r>
              <a:rPr lang="zh-CN" altLang="en-US" sz="2400" dirty="0"/>
              <a:t>第一章：认识元器件</a:t>
            </a:r>
          </a:p>
          <a:p>
            <a:r>
              <a:rPr lang="zh-CN" altLang="en-US" sz="2400" dirty="0"/>
              <a:t>第二章：系统功能框架介绍</a:t>
            </a:r>
            <a:endParaRPr lang="en-US" altLang="zh-CN" sz="2400" dirty="0"/>
          </a:p>
          <a:p>
            <a:r>
              <a:rPr lang="zh-CN" altLang="en-US" sz="2400" dirty="0"/>
              <a:t>第三章：编程软件使用方法</a:t>
            </a:r>
          </a:p>
          <a:p>
            <a:r>
              <a:rPr lang="zh-CN" altLang="en-US" sz="2400" dirty="0"/>
              <a:t>第四章 点亮第一个</a:t>
            </a:r>
            <a:r>
              <a:rPr lang="en-US" altLang="zh-CN" sz="2400" dirty="0"/>
              <a:t>LED</a:t>
            </a:r>
            <a:r>
              <a:rPr lang="zh-CN" altLang="en-US" sz="2400" dirty="0"/>
              <a:t>灯</a:t>
            </a:r>
            <a:endParaRPr lang="en-US" altLang="zh-CN" sz="2400" dirty="0"/>
          </a:p>
          <a:p>
            <a:r>
              <a:rPr lang="zh-CN" altLang="en-US" sz="2400" dirty="0"/>
              <a:t>第五章 电机控制方法</a:t>
            </a:r>
            <a:endParaRPr lang="en-US" altLang="zh-CN" sz="2400" dirty="0"/>
          </a:p>
          <a:p>
            <a:r>
              <a:rPr lang="zh-CN" altLang="en-US" sz="2400" dirty="0"/>
              <a:t>第六章 舵机的控制方法</a:t>
            </a:r>
            <a:endParaRPr lang="en-US" altLang="zh-CN" sz="2400" dirty="0"/>
          </a:p>
          <a:p>
            <a:r>
              <a:rPr lang="zh-CN" altLang="en-US" sz="2400" dirty="0"/>
              <a:t>第七章 语音识别模块的使用方法</a:t>
            </a:r>
          </a:p>
          <a:p>
            <a:r>
              <a:rPr lang="zh-CN" altLang="en-US" sz="2400" dirty="0"/>
              <a:t>第八章 系统整体程序</a:t>
            </a:r>
          </a:p>
          <a:p>
            <a:r>
              <a:rPr lang="zh-CN" altLang="en-US" sz="2400" dirty="0"/>
              <a:t>第九章 智能语音控制系统与家庭物联网的结合</a:t>
            </a:r>
          </a:p>
        </p:txBody>
      </p:sp>
    </p:spTree>
    <p:extLst>
      <p:ext uri="{BB962C8B-B14F-4D97-AF65-F5344CB8AC3E}">
        <p14:creationId xmlns:p14="http://schemas.microsoft.com/office/powerpoint/2010/main" val="18530633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8420E91-302C-41B6-9798-5DBB33734E1F}"/>
              </a:ext>
            </a:extLst>
          </p:cNvPr>
          <p:cNvSpPr txBox="1"/>
          <p:nvPr/>
        </p:nvSpPr>
        <p:spPr>
          <a:xfrm>
            <a:off x="391885" y="354564"/>
            <a:ext cx="99557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舵机的控制原理：</a:t>
            </a:r>
            <a:endParaRPr lang="en-US" altLang="zh-CN" dirty="0"/>
          </a:p>
          <a:p>
            <a:r>
              <a:rPr lang="zh-CN" altLang="en-US" dirty="0"/>
              <a:t>通过主控单片机输出特定的</a:t>
            </a:r>
            <a:r>
              <a:rPr lang="en-US" altLang="zh-CN" dirty="0"/>
              <a:t>PWM</a:t>
            </a:r>
            <a:r>
              <a:rPr lang="zh-CN" altLang="en-US" dirty="0"/>
              <a:t>波形，即可直接控制舵机输出对应的角度，其电路原理图如下所示：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7C0F77E-9EC6-4C5A-90F5-00870B7A72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2428" y="1136099"/>
            <a:ext cx="3362325" cy="1133475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7A948B3E-1369-478A-9173-4C55190DCBC6}"/>
              </a:ext>
            </a:extLst>
          </p:cNvPr>
          <p:cNvSpPr txBox="1"/>
          <p:nvPr/>
        </p:nvSpPr>
        <p:spPr>
          <a:xfrm>
            <a:off x="485191" y="2736981"/>
            <a:ext cx="878943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该实验利用舵机的转动，模拟招手的效果，具体控制方法如下：</a:t>
            </a:r>
            <a:endParaRPr lang="en-US" altLang="zh-CN" dirty="0"/>
          </a:p>
          <a:p>
            <a:r>
              <a:rPr lang="en-US" altLang="zh-CN" dirty="0"/>
              <a:t>1)</a:t>
            </a:r>
            <a:r>
              <a:rPr lang="zh-CN" altLang="en-US" dirty="0"/>
              <a:t>控制舵机转至</a:t>
            </a:r>
            <a:r>
              <a:rPr lang="en-US" altLang="zh-CN" dirty="0"/>
              <a:t>30</a:t>
            </a:r>
            <a:r>
              <a:rPr lang="zh-CN" altLang="en-US" dirty="0"/>
              <a:t>度位置，延时</a:t>
            </a:r>
            <a:r>
              <a:rPr lang="en-US" altLang="zh-CN" dirty="0"/>
              <a:t>500</a:t>
            </a:r>
            <a:r>
              <a:rPr lang="zh-CN" altLang="en-US" dirty="0"/>
              <a:t>毫秒</a:t>
            </a:r>
            <a:endParaRPr lang="en-US" altLang="zh-CN" dirty="0"/>
          </a:p>
          <a:p>
            <a:r>
              <a:rPr lang="en-US" altLang="zh-CN" dirty="0"/>
              <a:t>2)</a:t>
            </a:r>
            <a:r>
              <a:rPr lang="zh-CN" altLang="en-US" dirty="0"/>
              <a:t>控制舵机转至</a:t>
            </a:r>
            <a:r>
              <a:rPr lang="en-US" altLang="zh-CN" dirty="0"/>
              <a:t>150</a:t>
            </a:r>
            <a:r>
              <a:rPr lang="zh-CN" altLang="en-US" dirty="0"/>
              <a:t>度位置，延时</a:t>
            </a:r>
            <a:r>
              <a:rPr lang="en-US" altLang="zh-CN" dirty="0"/>
              <a:t>500</a:t>
            </a:r>
            <a:r>
              <a:rPr lang="zh-CN" altLang="en-US" dirty="0"/>
              <a:t>毫秒</a:t>
            </a:r>
            <a:endParaRPr lang="en-US" altLang="zh-CN" dirty="0"/>
          </a:p>
          <a:p>
            <a:r>
              <a:rPr lang="en-US" altLang="zh-CN" dirty="0"/>
              <a:t>3)</a:t>
            </a:r>
            <a:r>
              <a:rPr lang="zh-CN" altLang="en-US" dirty="0"/>
              <a:t>控制舵机转至</a:t>
            </a:r>
            <a:r>
              <a:rPr lang="en-US" altLang="zh-CN" dirty="0"/>
              <a:t>30</a:t>
            </a:r>
            <a:r>
              <a:rPr lang="zh-CN" altLang="en-US" dirty="0"/>
              <a:t>度位置，延时</a:t>
            </a:r>
            <a:r>
              <a:rPr lang="en-US" altLang="zh-CN" dirty="0"/>
              <a:t>500</a:t>
            </a:r>
            <a:r>
              <a:rPr lang="zh-CN" altLang="en-US" dirty="0"/>
              <a:t>毫秒</a:t>
            </a:r>
            <a:endParaRPr lang="en-US" altLang="zh-CN" dirty="0"/>
          </a:p>
          <a:p>
            <a:r>
              <a:rPr lang="en-US" altLang="zh-CN" dirty="0"/>
              <a:t>4)</a:t>
            </a:r>
            <a:r>
              <a:rPr lang="zh-CN" altLang="en-US" dirty="0"/>
              <a:t>控制舵机转至</a:t>
            </a:r>
            <a:r>
              <a:rPr lang="en-US" altLang="zh-CN" dirty="0"/>
              <a:t>150</a:t>
            </a:r>
            <a:r>
              <a:rPr lang="zh-CN" altLang="en-US" dirty="0"/>
              <a:t>度位置，延时</a:t>
            </a:r>
            <a:r>
              <a:rPr lang="en-US" altLang="zh-CN" dirty="0"/>
              <a:t>500</a:t>
            </a:r>
            <a:r>
              <a:rPr lang="zh-CN" altLang="en-US" dirty="0"/>
              <a:t>毫秒</a:t>
            </a:r>
            <a:endParaRPr lang="en-US" altLang="zh-CN" dirty="0"/>
          </a:p>
          <a:p>
            <a:r>
              <a:rPr lang="zh-CN" altLang="en-US" dirty="0"/>
              <a:t>下载程序到主控单片机，观察是否按照预期的程序来执行</a:t>
            </a:r>
            <a:endParaRPr lang="en-US" altLang="zh-CN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B3A5C60-2EE6-47AE-A303-2DD6A041593B}"/>
              </a:ext>
            </a:extLst>
          </p:cNvPr>
          <p:cNvSpPr txBox="1"/>
          <p:nvPr/>
        </p:nvSpPr>
        <p:spPr>
          <a:xfrm>
            <a:off x="485191" y="4635548"/>
            <a:ext cx="87894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拓展练习：</a:t>
            </a:r>
            <a:endParaRPr lang="en-US" altLang="zh-CN" dirty="0"/>
          </a:p>
          <a:p>
            <a:r>
              <a:rPr lang="zh-CN" altLang="en-US" dirty="0"/>
              <a:t>可以和</a:t>
            </a:r>
            <a:r>
              <a:rPr lang="en-US" altLang="zh-CN" dirty="0"/>
              <a:t>LED</a:t>
            </a:r>
            <a:r>
              <a:rPr lang="zh-CN" altLang="en-US" dirty="0"/>
              <a:t>、按键结合，通过按键来控制舵机的执行，同时用</a:t>
            </a:r>
            <a:r>
              <a:rPr lang="en-US" altLang="zh-CN" dirty="0"/>
              <a:t>LED</a:t>
            </a:r>
            <a:r>
              <a:rPr lang="zh-CN" altLang="en-US" dirty="0"/>
              <a:t>显示执行结果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421222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0D13307-E274-4E3E-AAD5-61E731522D38}"/>
              </a:ext>
            </a:extLst>
          </p:cNvPr>
          <p:cNvSpPr txBox="1"/>
          <p:nvPr/>
        </p:nvSpPr>
        <p:spPr>
          <a:xfrm>
            <a:off x="391885" y="354564"/>
            <a:ext cx="9955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第七章 语音识别模块的使用方法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9BF762F-F4EF-4C5E-AB08-093E261CD7C0}"/>
              </a:ext>
            </a:extLst>
          </p:cNvPr>
          <p:cNvSpPr txBox="1"/>
          <p:nvPr/>
        </p:nvSpPr>
        <p:spPr>
          <a:xfrm>
            <a:off x="317240" y="870858"/>
            <a:ext cx="99557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语音识别所需要的</a:t>
            </a:r>
            <a:r>
              <a:rPr lang="en-US" altLang="zh-CN" dirty="0"/>
              <a:t>key</a:t>
            </a:r>
            <a:r>
              <a:rPr lang="zh-CN" altLang="en-US" dirty="0"/>
              <a:t>的获取：</a:t>
            </a:r>
            <a:endParaRPr lang="en-US" altLang="zh-CN" dirty="0"/>
          </a:p>
          <a:p>
            <a:r>
              <a:rPr lang="zh-CN" altLang="en-US" dirty="0"/>
              <a:t>该系统是通过微信公众号“如易科技“来进行语音输入的，需要在该公众号获取</a:t>
            </a:r>
            <a:r>
              <a:rPr lang="en-US" altLang="zh-CN" dirty="0"/>
              <a:t>key</a:t>
            </a:r>
            <a:r>
              <a:rPr lang="zh-CN" altLang="en-US" dirty="0"/>
              <a:t>：微信公众号如易科技</a:t>
            </a:r>
            <a:r>
              <a:rPr lang="en-US" altLang="zh-CN" dirty="0"/>
              <a:t>--&gt;KEY--&gt;</a:t>
            </a:r>
            <a:r>
              <a:rPr lang="zh-CN" altLang="en-US" dirty="0"/>
              <a:t>获取</a:t>
            </a:r>
            <a:r>
              <a:rPr lang="en-US" altLang="zh-CN" dirty="0"/>
              <a:t>Key</a:t>
            </a:r>
            <a:r>
              <a:rPr lang="zh-CN" altLang="en-US" dirty="0"/>
              <a:t>；即可获得一个</a:t>
            </a:r>
            <a:r>
              <a:rPr lang="en-US" altLang="zh-CN" dirty="0"/>
              <a:t>key</a:t>
            </a:r>
            <a:r>
              <a:rPr lang="zh-CN" altLang="en-US" dirty="0"/>
              <a:t>值，</a:t>
            </a:r>
            <a:r>
              <a:rPr lang="zh-CN" altLang="zh-CN" dirty="0"/>
              <a:t>将其输入到”语音模块初始化“模块中的”输入</a:t>
            </a:r>
            <a:r>
              <a:rPr lang="en-US" altLang="zh-CN" dirty="0"/>
              <a:t>key</a:t>
            </a:r>
            <a:r>
              <a:rPr lang="zh-CN" altLang="zh-CN" dirty="0"/>
              <a:t>值“中</a:t>
            </a:r>
            <a:r>
              <a:rPr lang="zh-CN" altLang="en-US" dirty="0"/>
              <a:t>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47F2382-FB33-4943-A6C3-076F08E6D7A0}"/>
              </a:ext>
            </a:extLst>
          </p:cNvPr>
          <p:cNvSpPr txBox="1"/>
          <p:nvPr/>
        </p:nvSpPr>
        <p:spPr>
          <a:xfrm>
            <a:off x="317240" y="2218149"/>
            <a:ext cx="9955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语音识别流程如下所示：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42E0C29-E7ED-4645-BDCC-FB308D7186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6535" y="3213245"/>
            <a:ext cx="4981575" cy="211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4809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89BA4A73-6B68-420C-A31C-48EFE70077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2517"/>
          <a:stretch/>
        </p:blipFill>
        <p:spPr>
          <a:xfrm>
            <a:off x="522010" y="727789"/>
            <a:ext cx="10569481" cy="5999583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729F4312-85FD-4094-831D-BEE74A9DAF83}"/>
              </a:ext>
            </a:extLst>
          </p:cNvPr>
          <p:cNvSpPr txBox="1"/>
          <p:nvPr/>
        </p:nvSpPr>
        <p:spPr>
          <a:xfrm>
            <a:off x="317240" y="195942"/>
            <a:ext cx="9955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编写程序应用语音识别模块</a:t>
            </a: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86EFA4F3-1F13-473D-8111-DCD5D0344E08}"/>
              </a:ext>
            </a:extLst>
          </p:cNvPr>
          <p:cNvSpPr/>
          <p:nvPr/>
        </p:nvSpPr>
        <p:spPr>
          <a:xfrm>
            <a:off x="4640424" y="2163025"/>
            <a:ext cx="407437" cy="26293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95E0CF6-EF2F-4091-B107-8C437971E347}"/>
              </a:ext>
            </a:extLst>
          </p:cNvPr>
          <p:cNvSpPr txBox="1"/>
          <p:nvPr/>
        </p:nvSpPr>
        <p:spPr>
          <a:xfrm>
            <a:off x="4714291" y="2090057"/>
            <a:ext cx="259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1D1AAE17-F07F-4EB1-84EE-DE530AA2021C}"/>
              </a:ext>
            </a:extLst>
          </p:cNvPr>
          <p:cNvSpPr/>
          <p:nvPr/>
        </p:nvSpPr>
        <p:spPr>
          <a:xfrm>
            <a:off x="4467418" y="2425958"/>
            <a:ext cx="407437" cy="261839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2CD74FB-9762-47BB-BB66-E685AC539D10}"/>
              </a:ext>
            </a:extLst>
          </p:cNvPr>
          <p:cNvSpPr txBox="1"/>
          <p:nvPr/>
        </p:nvSpPr>
        <p:spPr>
          <a:xfrm>
            <a:off x="4541285" y="2351896"/>
            <a:ext cx="259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2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73BBF13C-C33C-4277-8C2A-552F56E3BAC1}"/>
              </a:ext>
            </a:extLst>
          </p:cNvPr>
          <p:cNvSpPr/>
          <p:nvPr/>
        </p:nvSpPr>
        <p:spPr>
          <a:xfrm>
            <a:off x="4671137" y="2744675"/>
            <a:ext cx="381821" cy="213129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5736C29-D990-48A2-92DF-98069E328320}"/>
              </a:ext>
            </a:extLst>
          </p:cNvPr>
          <p:cNvSpPr txBox="1"/>
          <p:nvPr/>
        </p:nvSpPr>
        <p:spPr>
          <a:xfrm>
            <a:off x="4723425" y="2703529"/>
            <a:ext cx="243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3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4FFA6495-5683-421D-87AA-68E9C286B61E}"/>
              </a:ext>
            </a:extLst>
          </p:cNvPr>
          <p:cNvSpPr/>
          <p:nvPr/>
        </p:nvSpPr>
        <p:spPr>
          <a:xfrm>
            <a:off x="4800988" y="3072860"/>
            <a:ext cx="407437" cy="222301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7E7F07E-835F-43F7-A900-C911C813776E}"/>
              </a:ext>
            </a:extLst>
          </p:cNvPr>
          <p:cNvSpPr txBox="1"/>
          <p:nvPr/>
        </p:nvSpPr>
        <p:spPr>
          <a:xfrm>
            <a:off x="4874855" y="2999892"/>
            <a:ext cx="259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4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E95ED48F-1BFF-4915-AB19-11636134CD63}"/>
              </a:ext>
            </a:extLst>
          </p:cNvPr>
          <p:cNvSpPr/>
          <p:nvPr/>
        </p:nvSpPr>
        <p:spPr>
          <a:xfrm>
            <a:off x="4671137" y="3330494"/>
            <a:ext cx="407437" cy="222301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8284107-0A6A-41E7-AB95-377BB9ECC463}"/>
              </a:ext>
            </a:extLst>
          </p:cNvPr>
          <p:cNvSpPr txBox="1"/>
          <p:nvPr/>
        </p:nvSpPr>
        <p:spPr>
          <a:xfrm>
            <a:off x="4745004" y="3257526"/>
            <a:ext cx="259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5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6D61B438-FDE7-40FA-9FAE-A6A06888A115}"/>
              </a:ext>
            </a:extLst>
          </p:cNvPr>
          <p:cNvSpPr/>
          <p:nvPr/>
        </p:nvSpPr>
        <p:spPr>
          <a:xfrm>
            <a:off x="1819469" y="4730620"/>
            <a:ext cx="2820955" cy="163285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E82537D3-0962-4A6E-BC05-2138A16F6D65}"/>
              </a:ext>
            </a:extLst>
          </p:cNvPr>
          <p:cNvSpPr/>
          <p:nvPr/>
        </p:nvSpPr>
        <p:spPr>
          <a:xfrm>
            <a:off x="4059981" y="4697189"/>
            <a:ext cx="407437" cy="222301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A4DECE15-E233-4732-A53D-4B6C5D6123C9}"/>
              </a:ext>
            </a:extLst>
          </p:cNvPr>
          <p:cNvSpPr txBox="1"/>
          <p:nvPr/>
        </p:nvSpPr>
        <p:spPr>
          <a:xfrm>
            <a:off x="4133848" y="4624221"/>
            <a:ext cx="259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6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9E6522C2-62F6-442A-A7A3-DB02C5323EF7}"/>
              </a:ext>
            </a:extLst>
          </p:cNvPr>
          <p:cNvSpPr/>
          <p:nvPr/>
        </p:nvSpPr>
        <p:spPr>
          <a:xfrm>
            <a:off x="4640424" y="4730620"/>
            <a:ext cx="2749421" cy="156754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5C52D2AC-8639-4D9C-B7CD-0BF455965C6A}"/>
              </a:ext>
            </a:extLst>
          </p:cNvPr>
          <p:cNvSpPr/>
          <p:nvPr/>
        </p:nvSpPr>
        <p:spPr>
          <a:xfrm>
            <a:off x="6818341" y="4665305"/>
            <a:ext cx="407437" cy="222301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980ED88F-AC12-4379-9741-06EF55941721}"/>
              </a:ext>
            </a:extLst>
          </p:cNvPr>
          <p:cNvSpPr txBox="1"/>
          <p:nvPr/>
        </p:nvSpPr>
        <p:spPr>
          <a:xfrm>
            <a:off x="6892208" y="4592337"/>
            <a:ext cx="259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7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52908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F607CFEA-D96D-4FD2-9408-F8B4D2D8086B}"/>
              </a:ext>
            </a:extLst>
          </p:cNvPr>
          <p:cNvSpPr txBox="1"/>
          <p:nvPr/>
        </p:nvSpPr>
        <p:spPr>
          <a:xfrm>
            <a:off x="391885" y="354564"/>
            <a:ext cx="995576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：填入手机微信公众号“如易科技”获取到的</a:t>
            </a:r>
            <a:r>
              <a:rPr lang="en-US" altLang="zh-CN" dirty="0"/>
              <a:t>key</a:t>
            </a:r>
            <a:r>
              <a:rPr lang="zh-CN" altLang="en-US" dirty="0"/>
              <a:t>值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：填入</a:t>
            </a:r>
            <a:r>
              <a:rPr lang="en-US" altLang="zh-CN" dirty="0"/>
              <a:t>ESP8266</a:t>
            </a:r>
            <a:r>
              <a:rPr lang="zh-CN" altLang="en-US" dirty="0"/>
              <a:t>需要连入的</a:t>
            </a:r>
            <a:r>
              <a:rPr lang="en-US" altLang="zh-CN" dirty="0"/>
              <a:t>WIFI</a:t>
            </a:r>
            <a:r>
              <a:rPr lang="zh-CN" altLang="en-US" dirty="0"/>
              <a:t>的名字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：填入</a:t>
            </a:r>
            <a:r>
              <a:rPr lang="en-US" altLang="zh-CN" dirty="0"/>
              <a:t>ESP8266</a:t>
            </a:r>
            <a:r>
              <a:rPr lang="zh-CN" altLang="en-US" dirty="0"/>
              <a:t>需要连入的</a:t>
            </a:r>
            <a:r>
              <a:rPr lang="en-US" altLang="zh-CN" dirty="0"/>
              <a:t>WIFI</a:t>
            </a:r>
            <a:r>
              <a:rPr lang="zh-CN" altLang="en-US" dirty="0"/>
              <a:t>的密码</a:t>
            </a:r>
            <a:endParaRPr lang="en-US" altLang="zh-CN" dirty="0"/>
          </a:p>
          <a:p>
            <a:r>
              <a:rPr lang="en-US" altLang="zh-CN" dirty="0"/>
              <a:t>4</a:t>
            </a:r>
            <a:r>
              <a:rPr lang="zh-CN" altLang="en-US" dirty="0"/>
              <a:t>：填入自定义的语音控制指令</a:t>
            </a:r>
            <a:r>
              <a:rPr lang="en-US" altLang="zh-CN" dirty="0"/>
              <a:t>1</a:t>
            </a:r>
          </a:p>
          <a:p>
            <a:r>
              <a:rPr lang="en-US" altLang="zh-CN" dirty="0"/>
              <a:t>5</a:t>
            </a:r>
            <a:r>
              <a:rPr lang="zh-CN" altLang="en-US" dirty="0"/>
              <a:t>：填入自定义的语音控制指令</a:t>
            </a:r>
            <a:r>
              <a:rPr lang="en-US" altLang="zh-CN" dirty="0"/>
              <a:t>2</a:t>
            </a:r>
          </a:p>
          <a:p>
            <a:r>
              <a:rPr lang="en-US" altLang="zh-CN" dirty="0"/>
              <a:t>6</a:t>
            </a:r>
            <a:r>
              <a:rPr lang="zh-CN" altLang="en-US" dirty="0"/>
              <a:t>：当主控单片机收到指令</a:t>
            </a:r>
            <a:r>
              <a:rPr lang="en-US" altLang="zh-CN" dirty="0"/>
              <a:t>1</a:t>
            </a:r>
            <a:r>
              <a:rPr lang="zh-CN" altLang="en-US" dirty="0"/>
              <a:t>时，会执行此程序，这里让</a:t>
            </a:r>
            <a:r>
              <a:rPr lang="en-US" altLang="zh-CN" dirty="0"/>
              <a:t>LED</a:t>
            </a:r>
            <a:r>
              <a:rPr lang="zh-CN" altLang="en-US" dirty="0"/>
              <a:t>灯间隔</a:t>
            </a:r>
            <a:r>
              <a:rPr lang="en-US" altLang="zh-CN" dirty="0"/>
              <a:t>1000</a:t>
            </a:r>
            <a:r>
              <a:rPr lang="zh-CN" altLang="en-US" dirty="0"/>
              <a:t>毫秒闪烁一次</a:t>
            </a:r>
            <a:endParaRPr lang="en-US" altLang="zh-CN" dirty="0"/>
          </a:p>
          <a:p>
            <a:r>
              <a:rPr lang="en-US" altLang="zh-CN" dirty="0"/>
              <a:t>7</a:t>
            </a:r>
            <a:r>
              <a:rPr lang="zh-CN" altLang="en-US" dirty="0"/>
              <a:t>：当主控单片机收到指令</a:t>
            </a:r>
            <a:r>
              <a:rPr lang="en-US" altLang="zh-CN" dirty="0"/>
              <a:t>2</a:t>
            </a:r>
            <a:r>
              <a:rPr lang="zh-CN" altLang="en-US" dirty="0"/>
              <a:t>时，会执行此程序，这里让</a:t>
            </a:r>
            <a:r>
              <a:rPr lang="en-US" altLang="zh-CN" dirty="0"/>
              <a:t>LED</a:t>
            </a:r>
            <a:r>
              <a:rPr lang="zh-CN" altLang="en-US" dirty="0"/>
              <a:t>灯间隔</a:t>
            </a:r>
            <a:r>
              <a:rPr lang="en-US" altLang="zh-CN" dirty="0"/>
              <a:t>200</a:t>
            </a:r>
            <a:r>
              <a:rPr lang="zh-CN" altLang="en-US" dirty="0"/>
              <a:t>毫秒闪烁一次</a:t>
            </a:r>
            <a:endParaRPr lang="en-US" altLang="zh-CN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E70C49D-0F49-47D3-8C57-F43DFBE27B0E}"/>
              </a:ext>
            </a:extLst>
          </p:cNvPr>
          <p:cNvSpPr txBox="1"/>
          <p:nvPr/>
        </p:nvSpPr>
        <p:spPr>
          <a:xfrm>
            <a:off x="391885" y="2640564"/>
            <a:ext cx="99557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将程序下载到主控单片机内，使用手机微信公众号，语音输入程序中自定义的指令</a:t>
            </a:r>
            <a:r>
              <a:rPr lang="en-US" altLang="zh-CN" dirty="0"/>
              <a:t>1</a:t>
            </a:r>
            <a:r>
              <a:rPr lang="zh-CN" altLang="en-US" dirty="0"/>
              <a:t>或者指令</a:t>
            </a:r>
            <a:r>
              <a:rPr lang="en-US" altLang="zh-CN" dirty="0"/>
              <a:t>2</a:t>
            </a:r>
            <a:r>
              <a:rPr lang="zh-CN" altLang="en-US" dirty="0"/>
              <a:t>，观察</a:t>
            </a:r>
            <a:r>
              <a:rPr lang="en-US" altLang="zh-CN" dirty="0"/>
              <a:t>LED</a:t>
            </a:r>
            <a:r>
              <a:rPr lang="zh-CN" altLang="en-US" dirty="0"/>
              <a:t>是否按照程序进行闪烁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CB3C8D7-8D90-456A-B47A-E313CB015CB5}"/>
              </a:ext>
            </a:extLst>
          </p:cNvPr>
          <p:cNvSpPr txBox="1"/>
          <p:nvPr/>
        </p:nvSpPr>
        <p:spPr>
          <a:xfrm>
            <a:off x="391885" y="3541570"/>
            <a:ext cx="99557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拓展练习：</a:t>
            </a:r>
            <a:endParaRPr lang="en-US" altLang="zh-CN" dirty="0"/>
          </a:p>
          <a:p>
            <a:r>
              <a:rPr lang="zh-CN" altLang="en-US" dirty="0"/>
              <a:t>写入新的自定义控制指令（</a:t>
            </a:r>
            <a:r>
              <a:rPr lang="en-US" altLang="zh-CN" dirty="0"/>
              <a:t>4</a:t>
            </a:r>
            <a:r>
              <a:rPr lang="zh-CN" altLang="en-US" dirty="0"/>
              <a:t>和</a:t>
            </a:r>
            <a:r>
              <a:rPr lang="en-US" altLang="zh-CN" dirty="0"/>
              <a:t>5</a:t>
            </a:r>
            <a:r>
              <a:rPr lang="zh-CN" altLang="en-US" dirty="0"/>
              <a:t>的内容），并且替换收到指令时需要执行的操作（更换</a:t>
            </a:r>
            <a:r>
              <a:rPr lang="en-US" altLang="zh-CN" dirty="0"/>
              <a:t>6</a:t>
            </a:r>
            <a:r>
              <a:rPr lang="zh-CN" altLang="en-US" dirty="0"/>
              <a:t>和</a:t>
            </a:r>
            <a:r>
              <a:rPr lang="en-US" altLang="zh-CN" dirty="0"/>
              <a:t>7</a:t>
            </a:r>
            <a:r>
              <a:rPr lang="zh-CN" altLang="en-US" dirty="0"/>
              <a:t>的内容，可以控制舵机等其他操作），再次实验，语音输入控制指令，观察单片机能否按照程序预期来执行。</a:t>
            </a:r>
          </a:p>
        </p:txBody>
      </p:sp>
    </p:spTree>
    <p:extLst>
      <p:ext uri="{BB962C8B-B14F-4D97-AF65-F5344CB8AC3E}">
        <p14:creationId xmlns:p14="http://schemas.microsoft.com/office/powerpoint/2010/main" val="38954722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AEB01E0-90AD-436C-836F-3302A69B4030}"/>
              </a:ext>
            </a:extLst>
          </p:cNvPr>
          <p:cNvSpPr txBox="1"/>
          <p:nvPr/>
        </p:nvSpPr>
        <p:spPr>
          <a:xfrm>
            <a:off x="279918" y="149290"/>
            <a:ext cx="3032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第八章 系统整体程序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B084BFB-AE0A-4BD9-AE6B-F52EA4FC3C96}"/>
              </a:ext>
            </a:extLst>
          </p:cNvPr>
          <p:cNvPicPr/>
          <p:nvPr/>
        </p:nvPicPr>
        <p:blipFill rotWithShape="1">
          <a:blip r:embed="rId2"/>
          <a:srcRect t="9010"/>
          <a:stretch/>
        </p:blipFill>
        <p:spPr>
          <a:xfrm>
            <a:off x="177281" y="518622"/>
            <a:ext cx="6615404" cy="6344816"/>
          </a:xfrm>
          <a:prstGeom prst="rect">
            <a:avLst/>
          </a:prstGeom>
        </p:spPr>
      </p:pic>
      <p:sp>
        <p:nvSpPr>
          <p:cNvPr id="4" name="矩形: 圆角 3">
            <a:extLst>
              <a:ext uri="{FF2B5EF4-FFF2-40B4-BE49-F238E27FC236}">
                <a16:creationId xmlns:a16="http://schemas.microsoft.com/office/drawing/2014/main" id="{2CA14FDE-3077-4818-9061-D79514AB18FC}"/>
              </a:ext>
            </a:extLst>
          </p:cNvPr>
          <p:cNvSpPr/>
          <p:nvPr/>
        </p:nvSpPr>
        <p:spPr>
          <a:xfrm>
            <a:off x="279918" y="681135"/>
            <a:ext cx="3321698" cy="90506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ADD02AF1-E066-407E-AA2F-9456CABD3A1D}"/>
              </a:ext>
            </a:extLst>
          </p:cNvPr>
          <p:cNvSpPr/>
          <p:nvPr/>
        </p:nvSpPr>
        <p:spPr>
          <a:xfrm>
            <a:off x="3415004" y="541556"/>
            <a:ext cx="407437" cy="369332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5DE5168-BE7C-4DA6-B17B-50D41327C748}"/>
              </a:ext>
            </a:extLst>
          </p:cNvPr>
          <p:cNvSpPr txBox="1"/>
          <p:nvPr/>
        </p:nvSpPr>
        <p:spPr>
          <a:xfrm>
            <a:off x="3488871" y="518622"/>
            <a:ext cx="259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B8F4FB56-0B8E-42B9-985E-22C8C7DC03C8}"/>
              </a:ext>
            </a:extLst>
          </p:cNvPr>
          <p:cNvSpPr/>
          <p:nvPr/>
        </p:nvSpPr>
        <p:spPr>
          <a:xfrm>
            <a:off x="206050" y="1718379"/>
            <a:ext cx="3321698" cy="90506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70C5B9BF-7F9D-4F6C-B335-9ECD8B10A4E3}"/>
              </a:ext>
            </a:extLst>
          </p:cNvPr>
          <p:cNvSpPr/>
          <p:nvPr/>
        </p:nvSpPr>
        <p:spPr>
          <a:xfrm>
            <a:off x="3341136" y="1578800"/>
            <a:ext cx="407437" cy="369332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84BA597-1C8A-419B-B864-AF9916768A3C}"/>
              </a:ext>
            </a:extLst>
          </p:cNvPr>
          <p:cNvSpPr txBox="1"/>
          <p:nvPr/>
        </p:nvSpPr>
        <p:spPr>
          <a:xfrm>
            <a:off x="3415003" y="1555866"/>
            <a:ext cx="259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2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B8D4236A-E905-4BA9-A178-3E886705C0F1}"/>
              </a:ext>
            </a:extLst>
          </p:cNvPr>
          <p:cNvSpPr/>
          <p:nvPr/>
        </p:nvSpPr>
        <p:spPr>
          <a:xfrm>
            <a:off x="223156" y="3124955"/>
            <a:ext cx="3321698" cy="232255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BE8F171A-A3AD-42EC-8D94-F38EE1D984B6}"/>
              </a:ext>
            </a:extLst>
          </p:cNvPr>
          <p:cNvSpPr/>
          <p:nvPr/>
        </p:nvSpPr>
        <p:spPr>
          <a:xfrm>
            <a:off x="3108648" y="3150576"/>
            <a:ext cx="407437" cy="369332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8D08CCD-A68D-4F7E-B774-B028EB9C889A}"/>
              </a:ext>
            </a:extLst>
          </p:cNvPr>
          <p:cNvSpPr txBox="1"/>
          <p:nvPr/>
        </p:nvSpPr>
        <p:spPr>
          <a:xfrm>
            <a:off x="3182515" y="3127642"/>
            <a:ext cx="259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3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C2A848D3-597A-4F93-9391-6009EB14FE5A}"/>
              </a:ext>
            </a:extLst>
          </p:cNvPr>
          <p:cNvSpPr/>
          <p:nvPr/>
        </p:nvSpPr>
        <p:spPr>
          <a:xfrm>
            <a:off x="3822441" y="3827860"/>
            <a:ext cx="2615681" cy="303013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190E2AE7-55EB-4812-8EE6-56A68052DFF8}"/>
              </a:ext>
            </a:extLst>
          </p:cNvPr>
          <p:cNvSpPr/>
          <p:nvPr/>
        </p:nvSpPr>
        <p:spPr>
          <a:xfrm>
            <a:off x="6003470" y="3798641"/>
            <a:ext cx="407437" cy="369332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975B49DD-F00F-4C25-85AF-B6D64E4EADCA}"/>
              </a:ext>
            </a:extLst>
          </p:cNvPr>
          <p:cNvSpPr txBox="1"/>
          <p:nvPr/>
        </p:nvSpPr>
        <p:spPr>
          <a:xfrm>
            <a:off x="6077337" y="3775707"/>
            <a:ext cx="259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4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A907675-A048-459A-8F11-98A4E61AC9C6}"/>
              </a:ext>
            </a:extLst>
          </p:cNvPr>
          <p:cNvSpPr txBox="1"/>
          <p:nvPr/>
        </p:nvSpPr>
        <p:spPr>
          <a:xfrm>
            <a:off x="6718041" y="358056"/>
            <a:ext cx="547395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：输入微信公众号获取的</a:t>
            </a:r>
            <a:r>
              <a:rPr lang="en-US" altLang="zh-CN" dirty="0"/>
              <a:t>key</a:t>
            </a:r>
            <a:r>
              <a:rPr lang="zh-CN" altLang="en-US" dirty="0"/>
              <a:t>值、需要连入的</a:t>
            </a:r>
            <a:r>
              <a:rPr lang="en-US" altLang="zh-CN" dirty="0"/>
              <a:t>WIFI</a:t>
            </a:r>
            <a:r>
              <a:rPr lang="zh-CN" altLang="en-US" dirty="0"/>
              <a:t>信息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：输入自定义的语音控制指令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：当收到小车相关控制指令时，控制小车的两个电机执行对应的操作</a:t>
            </a:r>
            <a:endParaRPr lang="en-US" altLang="zh-CN" dirty="0"/>
          </a:p>
          <a:p>
            <a:r>
              <a:rPr lang="en-US" altLang="zh-CN" dirty="0"/>
              <a:t>4</a:t>
            </a:r>
            <a:r>
              <a:rPr lang="zh-CN" altLang="en-US" dirty="0"/>
              <a:t>：当收到舵机相关的控制指令时，控制舵机按照自己预期的动作来操作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937FC3FF-2154-4349-994E-EE7BEAACDF70}"/>
              </a:ext>
            </a:extLst>
          </p:cNvPr>
          <p:cNvSpPr txBox="1"/>
          <p:nvPr/>
        </p:nvSpPr>
        <p:spPr>
          <a:xfrm>
            <a:off x="6792685" y="2944710"/>
            <a:ext cx="54739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将程序下载到主控单片机上，语音输入</a:t>
            </a:r>
            <a:r>
              <a:rPr lang="en-US" altLang="zh-CN" dirty="0"/>
              <a:t>2</a:t>
            </a:r>
            <a:r>
              <a:rPr lang="zh-CN" altLang="en-US" dirty="0"/>
              <a:t>中的控制指令，观察系统是否有按照预期的操作来执行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EB99A1CB-9C86-4A0A-9058-1B64269A08F1}"/>
              </a:ext>
            </a:extLst>
          </p:cNvPr>
          <p:cNvSpPr txBox="1"/>
          <p:nvPr/>
        </p:nvSpPr>
        <p:spPr>
          <a:xfrm>
            <a:off x="6794239" y="3960373"/>
            <a:ext cx="54739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拓展练习：</a:t>
            </a:r>
            <a:endParaRPr lang="en-US" altLang="zh-CN" dirty="0"/>
          </a:p>
          <a:p>
            <a:r>
              <a:rPr lang="zh-CN" altLang="en-US" dirty="0"/>
              <a:t>上述实验验证成功后，继续修改语音控制指令，以及收到指令时需要执行的操作，再次进行试验，验证程序是否按照预期执行</a:t>
            </a:r>
          </a:p>
        </p:txBody>
      </p:sp>
    </p:spTree>
    <p:extLst>
      <p:ext uri="{BB962C8B-B14F-4D97-AF65-F5344CB8AC3E}">
        <p14:creationId xmlns:p14="http://schemas.microsoft.com/office/powerpoint/2010/main" val="10112967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984373C-ACB8-4EDC-9C53-582A5D519C88}"/>
              </a:ext>
            </a:extLst>
          </p:cNvPr>
          <p:cNvSpPr txBox="1"/>
          <p:nvPr/>
        </p:nvSpPr>
        <p:spPr>
          <a:xfrm>
            <a:off x="503853" y="326571"/>
            <a:ext cx="7884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第九章 智能语音控制系统与家庭物联网的结合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D1F5CC4-1FCC-466E-95F7-E141303E3842}"/>
              </a:ext>
            </a:extLst>
          </p:cNvPr>
          <p:cNvSpPr txBox="1"/>
          <p:nvPr/>
        </p:nvSpPr>
        <p:spPr>
          <a:xfrm>
            <a:off x="503852" y="1000703"/>
            <a:ext cx="106368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本系统实验完成后，可以和实际生活相结合，将智能语音控制系统应用到生活中去；可以将继电器接入到系统中，用继电器来控制家里边的电灯泡、电风扇等生活电器；然后在程序中写入相应的语音控制指令，如“打开灯泡”、“打开电风扇”等等，再设置单片机控制对应的继电器，使其能够打开对应的电器。</a:t>
            </a:r>
          </a:p>
        </p:txBody>
      </p:sp>
    </p:spTree>
    <p:extLst>
      <p:ext uri="{BB962C8B-B14F-4D97-AF65-F5344CB8AC3E}">
        <p14:creationId xmlns:p14="http://schemas.microsoft.com/office/powerpoint/2010/main" val="1591774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21B51721-0797-444A-B5BA-0D875A0E6AA6}"/>
              </a:ext>
            </a:extLst>
          </p:cNvPr>
          <p:cNvSpPr txBox="1"/>
          <p:nvPr/>
        </p:nvSpPr>
        <p:spPr>
          <a:xfrm>
            <a:off x="488302" y="233266"/>
            <a:ext cx="2721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第一章：认识元器件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911AFEDC-4C3B-4AF9-BEB1-2C620C85D4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2" t="16599" b="21905"/>
          <a:stretch/>
        </p:blipFill>
        <p:spPr>
          <a:xfrm rot="5400000">
            <a:off x="1443982" y="-79862"/>
            <a:ext cx="5158134" cy="7069494"/>
          </a:xfrm>
          <a:prstGeom prst="rect">
            <a:avLst/>
          </a:prstGeom>
        </p:spPr>
      </p:pic>
      <p:sp>
        <p:nvSpPr>
          <p:cNvPr id="13" name="椭圆 12">
            <a:extLst>
              <a:ext uri="{FF2B5EF4-FFF2-40B4-BE49-F238E27FC236}">
                <a16:creationId xmlns:a16="http://schemas.microsoft.com/office/drawing/2014/main" id="{10101DAC-37D0-44AE-81D6-A785F7F6F55D}"/>
              </a:ext>
            </a:extLst>
          </p:cNvPr>
          <p:cNvSpPr/>
          <p:nvPr/>
        </p:nvSpPr>
        <p:spPr>
          <a:xfrm>
            <a:off x="6096000" y="2309719"/>
            <a:ext cx="407437" cy="369332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22C8AD3-76D4-4407-B48D-5C8CDB903F7E}"/>
              </a:ext>
            </a:extLst>
          </p:cNvPr>
          <p:cNvSpPr txBox="1"/>
          <p:nvPr/>
        </p:nvSpPr>
        <p:spPr>
          <a:xfrm>
            <a:off x="6169867" y="2286785"/>
            <a:ext cx="259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C71138BF-AEF9-419D-8A96-D9352280D699}"/>
              </a:ext>
            </a:extLst>
          </p:cNvPr>
          <p:cNvSpPr/>
          <p:nvPr/>
        </p:nvSpPr>
        <p:spPr>
          <a:xfrm>
            <a:off x="4505908" y="5074691"/>
            <a:ext cx="407437" cy="369332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6E6A8049-2322-4E94-ACFB-596BE74996EA}"/>
              </a:ext>
            </a:extLst>
          </p:cNvPr>
          <p:cNvSpPr txBox="1"/>
          <p:nvPr/>
        </p:nvSpPr>
        <p:spPr>
          <a:xfrm>
            <a:off x="4579775" y="5051757"/>
            <a:ext cx="259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2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2BECC9A2-BE9E-4E81-B4BD-BAFB35F720CB}"/>
              </a:ext>
            </a:extLst>
          </p:cNvPr>
          <p:cNvSpPr/>
          <p:nvPr/>
        </p:nvSpPr>
        <p:spPr>
          <a:xfrm>
            <a:off x="3781230" y="5282291"/>
            <a:ext cx="407437" cy="369332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C070D3C4-CAAE-4165-9154-3FEE500A4C2F}"/>
              </a:ext>
            </a:extLst>
          </p:cNvPr>
          <p:cNvSpPr txBox="1"/>
          <p:nvPr/>
        </p:nvSpPr>
        <p:spPr>
          <a:xfrm>
            <a:off x="3855097" y="5259357"/>
            <a:ext cx="259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3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02E9F1C0-9AF6-42FF-BE8C-AB56AF1AFE15}"/>
              </a:ext>
            </a:extLst>
          </p:cNvPr>
          <p:cNvSpPr/>
          <p:nvPr/>
        </p:nvSpPr>
        <p:spPr>
          <a:xfrm>
            <a:off x="2698879" y="5455303"/>
            <a:ext cx="407437" cy="369332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455D2C1F-1726-4978-8848-7B2591752D80}"/>
              </a:ext>
            </a:extLst>
          </p:cNvPr>
          <p:cNvSpPr txBox="1"/>
          <p:nvPr/>
        </p:nvSpPr>
        <p:spPr>
          <a:xfrm>
            <a:off x="2772746" y="5432369"/>
            <a:ext cx="259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4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4D0AB35D-F375-478C-8705-109DC3429EAC}"/>
              </a:ext>
            </a:extLst>
          </p:cNvPr>
          <p:cNvSpPr/>
          <p:nvPr/>
        </p:nvSpPr>
        <p:spPr>
          <a:xfrm>
            <a:off x="1439247" y="3519588"/>
            <a:ext cx="407437" cy="369332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07F7BA62-F4B1-4785-8496-AF073545808C}"/>
              </a:ext>
            </a:extLst>
          </p:cNvPr>
          <p:cNvSpPr txBox="1"/>
          <p:nvPr/>
        </p:nvSpPr>
        <p:spPr>
          <a:xfrm>
            <a:off x="1513114" y="3496654"/>
            <a:ext cx="259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5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B9E961F7-296F-4A15-A535-89FDB5C0D8DB}"/>
              </a:ext>
            </a:extLst>
          </p:cNvPr>
          <p:cNvSpPr/>
          <p:nvPr/>
        </p:nvSpPr>
        <p:spPr>
          <a:xfrm>
            <a:off x="3781230" y="1569491"/>
            <a:ext cx="407437" cy="369332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ADD404D1-A388-4805-A8D0-5389F6212611}"/>
              </a:ext>
            </a:extLst>
          </p:cNvPr>
          <p:cNvSpPr txBox="1"/>
          <p:nvPr/>
        </p:nvSpPr>
        <p:spPr>
          <a:xfrm>
            <a:off x="3855097" y="1546557"/>
            <a:ext cx="259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6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F6E65EF6-9E88-4FDE-9C00-6E7FEFDC0D45}"/>
              </a:ext>
            </a:extLst>
          </p:cNvPr>
          <p:cNvSpPr/>
          <p:nvPr/>
        </p:nvSpPr>
        <p:spPr>
          <a:xfrm>
            <a:off x="3707362" y="3156372"/>
            <a:ext cx="407437" cy="369332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9EAC14EB-D7FD-45BC-8012-68B659ED0B70}"/>
              </a:ext>
            </a:extLst>
          </p:cNvPr>
          <p:cNvSpPr txBox="1"/>
          <p:nvPr/>
        </p:nvSpPr>
        <p:spPr>
          <a:xfrm>
            <a:off x="3781229" y="3133438"/>
            <a:ext cx="259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7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B33FB03B-2D1F-4E24-A3DC-09FEF9DAE98A}"/>
              </a:ext>
            </a:extLst>
          </p:cNvPr>
          <p:cNvSpPr/>
          <p:nvPr/>
        </p:nvSpPr>
        <p:spPr>
          <a:xfrm>
            <a:off x="1105678" y="1407759"/>
            <a:ext cx="407437" cy="369332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CCCCA76D-D41C-4AA1-A911-215C95682D68}"/>
              </a:ext>
            </a:extLst>
          </p:cNvPr>
          <p:cNvSpPr txBox="1"/>
          <p:nvPr/>
        </p:nvSpPr>
        <p:spPr>
          <a:xfrm>
            <a:off x="1179545" y="1384825"/>
            <a:ext cx="259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8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BB968873-5948-429F-B8D2-68C3F7C34AB0}"/>
              </a:ext>
            </a:extLst>
          </p:cNvPr>
          <p:cNvSpPr/>
          <p:nvPr/>
        </p:nvSpPr>
        <p:spPr>
          <a:xfrm>
            <a:off x="4839477" y="1538391"/>
            <a:ext cx="407437" cy="369332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83C835DB-60D8-4EB9-B1F3-4F2BB6723F3E}"/>
              </a:ext>
            </a:extLst>
          </p:cNvPr>
          <p:cNvSpPr txBox="1"/>
          <p:nvPr/>
        </p:nvSpPr>
        <p:spPr>
          <a:xfrm>
            <a:off x="4913344" y="1515457"/>
            <a:ext cx="259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9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DBD0A58A-EE73-4C2B-8D1E-D38E159C6B29}"/>
              </a:ext>
            </a:extLst>
          </p:cNvPr>
          <p:cNvSpPr/>
          <p:nvPr/>
        </p:nvSpPr>
        <p:spPr>
          <a:xfrm>
            <a:off x="6152761" y="991931"/>
            <a:ext cx="424543" cy="39289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0AC0C8CB-9163-4826-AB27-F8B6B85BF723}"/>
              </a:ext>
            </a:extLst>
          </p:cNvPr>
          <p:cNvSpPr txBox="1"/>
          <p:nvPr/>
        </p:nvSpPr>
        <p:spPr>
          <a:xfrm>
            <a:off x="6152761" y="991931"/>
            <a:ext cx="509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10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5CAEFCD8-74A5-4FEB-9A36-64AC9788A2FD}"/>
              </a:ext>
            </a:extLst>
          </p:cNvPr>
          <p:cNvSpPr/>
          <p:nvPr/>
        </p:nvSpPr>
        <p:spPr>
          <a:xfrm>
            <a:off x="3243941" y="4214049"/>
            <a:ext cx="424543" cy="39289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05C888A3-9202-4948-9DB1-1FB03BF36276}"/>
              </a:ext>
            </a:extLst>
          </p:cNvPr>
          <p:cNvSpPr txBox="1"/>
          <p:nvPr/>
        </p:nvSpPr>
        <p:spPr>
          <a:xfrm>
            <a:off x="3243941" y="4214049"/>
            <a:ext cx="509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11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7052B4FF-1D30-4484-BB5C-CFF5C307F476}"/>
              </a:ext>
            </a:extLst>
          </p:cNvPr>
          <p:cNvSpPr/>
          <p:nvPr/>
        </p:nvSpPr>
        <p:spPr>
          <a:xfrm>
            <a:off x="4224046" y="3334922"/>
            <a:ext cx="424543" cy="39289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FE341883-1A7A-49BF-817C-69C4F588739B}"/>
              </a:ext>
            </a:extLst>
          </p:cNvPr>
          <p:cNvSpPr txBox="1"/>
          <p:nvPr/>
        </p:nvSpPr>
        <p:spPr>
          <a:xfrm>
            <a:off x="4224046" y="3334922"/>
            <a:ext cx="509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12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5DCEF638-2C27-4A42-89BA-0E3A71070CDE}"/>
              </a:ext>
            </a:extLst>
          </p:cNvPr>
          <p:cNvSpPr txBox="1"/>
          <p:nvPr/>
        </p:nvSpPr>
        <p:spPr>
          <a:xfrm>
            <a:off x="8221824" y="1163272"/>
            <a:ext cx="286877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1</a:t>
            </a:r>
            <a:r>
              <a:rPr lang="zh-CN" altLang="en-US" sz="2000" dirty="0"/>
              <a:t>：电源模块</a:t>
            </a:r>
            <a:endParaRPr lang="en-US" altLang="zh-CN" sz="2000" dirty="0"/>
          </a:p>
          <a:p>
            <a:r>
              <a:rPr lang="en-US" altLang="zh-CN" sz="2000" dirty="0"/>
              <a:t>2</a:t>
            </a:r>
            <a:r>
              <a:rPr lang="zh-CN" altLang="en-US" sz="2000" dirty="0"/>
              <a:t>：电源输入接口</a:t>
            </a:r>
            <a:endParaRPr lang="en-US" altLang="zh-CN" sz="2000" dirty="0"/>
          </a:p>
          <a:p>
            <a:r>
              <a:rPr lang="en-US" altLang="zh-CN" sz="2000" dirty="0"/>
              <a:t>3</a:t>
            </a:r>
            <a:r>
              <a:rPr lang="zh-CN" altLang="en-US" sz="2000" dirty="0"/>
              <a:t>：总电源开关</a:t>
            </a:r>
            <a:endParaRPr lang="en-US" altLang="zh-CN" sz="2000" dirty="0"/>
          </a:p>
          <a:p>
            <a:r>
              <a:rPr lang="en-US" altLang="zh-CN" sz="2000" dirty="0"/>
              <a:t>4</a:t>
            </a:r>
            <a:r>
              <a:rPr lang="zh-CN" altLang="en-US" sz="2000" dirty="0"/>
              <a:t>：</a:t>
            </a:r>
            <a:r>
              <a:rPr lang="en-US" altLang="zh-CN" sz="2000" dirty="0"/>
              <a:t>5V</a:t>
            </a:r>
            <a:r>
              <a:rPr lang="zh-CN" altLang="en-US" sz="2000" dirty="0"/>
              <a:t>稳压模块</a:t>
            </a:r>
            <a:endParaRPr lang="en-US" altLang="zh-CN" sz="2000" dirty="0"/>
          </a:p>
          <a:p>
            <a:r>
              <a:rPr lang="en-US" altLang="zh-CN" sz="2000" dirty="0"/>
              <a:t>5</a:t>
            </a:r>
            <a:r>
              <a:rPr lang="zh-CN" altLang="en-US" sz="2000" dirty="0"/>
              <a:t>：主控单片机</a:t>
            </a:r>
            <a:endParaRPr lang="en-US" altLang="zh-CN" sz="2000" dirty="0"/>
          </a:p>
          <a:p>
            <a:r>
              <a:rPr lang="en-US" altLang="zh-CN" sz="2000" dirty="0"/>
              <a:t>6</a:t>
            </a:r>
            <a:r>
              <a:rPr lang="zh-CN" altLang="en-US" sz="2000" dirty="0"/>
              <a:t>：</a:t>
            </a:r>
            <a:r>
              <a:rPr lang="en-US" altLang="zh-CN" sz="2000" dirty="0"/>
              <a:t>ESP8266</a:t>
            </a:r>
          </a:p>
          <a:p>
            <a:r>
              <a:rPr lang="en-US" altLang="zh-CN" sz="2000" dirty="0"/>
              <a:t>7</a:t>
            </a:r>
            <a:r>
              <a:rPr lang="zh-CN" altLang="en-US" sz="2000" dirty="0"/>
              <a:t>：电机驱动模块</a:t>
            </a:r>
            <a:endParaRPr lang="en-US" altLang="zh-CN" sz="2000" dirty="0"/>
          </a:p>
          <a:p>
            <a:r>
              <a:rPr lang="en-US" altLang="zh-CN" sz="2000" dirty="0"/>
              <a:t>8</a:t>
            </a:r>
            <a:r>
              <a:rPr lang="zh-CN" altLang="en-US" sz="2000" dirty="0"/>
              <a:t>：电路板</a:t>
            </a:r>
            <a:endParaRPr lang="en-US" altLang="zh-CN" sz="2000" dirty="0"/>
          </a:p>
          <a:p>
            <a:r>
              <a:rPr lang="en-US" altLang="zh-CN" sz="2000" dirty="0"/>
              <a:t>9</a:t>
            </a:r>
            <a:r>
              <a:rPr lang="zh-CN" altLang="en-US" sz="2000" dirty="0"/>
              <a:t>：舵机</a:t>
            </a:r>
            <a:endParaRPr lang="en-US" altLang="zh-CN" sz="2000" dirty="0"/>
          </a:p>
          <a:p>
            <a:r>
              <a:rPr lang="en-US" altLang="zh-CN" sz="2000" dirty="0"/>
              <a:t>10</a:t>
            </a:r>
            <a:r>
              <a:rPr lang="zh-CN" altLang="en-US" sz="2000" dirty="0"/>
              <a:t>：小车框架</a:t>
            </a:r>
            <a:endParaRPr lang="en-US" altLang="zh-CN" sz="2000" dirty="0"/>
          </a:p>
          <a:p>
            <a:r>
              <a:rPr lang="en-US" altLang="zh-CN" sz="2000" dirty="0"/>
              <a:t>11</a:t>
            </a:r>
            <a:r>
              <a:rPr lang="zh-CN" altLang="en-US" sz="2000" dirty="0"/>
              <a:t>：舵机输出接口</a:t>
            </a:r>
            <a:endParaRPr lang="en-US" altLang="zh-CN" sz="2000" dirty="0"/>
          </a:p>
          <a:p>
            <a:r>
              <a:rPr lang="en-US" altLang="zh-CN" sz="2000" dirty="0"/>
              <a:t>12</a:t>
            </a:r>
            <a:r>
              <a:rPr lang="zh-CN" altLang="en-US" sz="2000" dirty="0"/>
              <a:t>：电机驱动输出接口</a:t>
            </a:r>
          </a:p>
        </p:txBody>
      </p:sp>
    </p:spTree>
    <p:extLst>
      <p:ext uri="{BB962C8B-B14F-4D97-AF65-F5344CB8AC3E}">
        <p14:creationId xmlns:p14="http://schemas.microsoft.com/office/powerpoint/2010/main" val="3570709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310054E-B5A3-436B-ABEC-F30B12BF20E3}"/>
              </a:ext>
            </a:extLst>
          </p:cNvPr>
          <p:cNvSpPr txBox="1"/>
          <p:nvPr/>
        </p:nvSpPr>
        <p:spPr>
          <a:xfrm>
            <a:off x="391885" y="253873"/>
            <a:ext cx="3200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第二章：系统功能框架介绍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713DCA1-9B0D-4B3C-A6ED-1C9F8FBD33FD}"/>
              </a:ext>
            </a:extLst>
          </p:cNvPr>
          <p:cNvSpPr txBox="1"/>
          <p:nvPr/>
        </p:nvSpPr>
        <p:spPr>
          <a:xfrm>
            <a:off x="279917" y="779498"/>
            <a:ext cx="109448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智能语音控制小车系统实现了通过手机微信端输入语音，达到控制小车前进、停止等功能，以及对舵机的控制；系统使用模块化编程，不需要手动写入代码，操作简单，容易上手；语音控制指令可以自定义开发，在模块化编程阶段可以自定义输入；当收到特定指令时，主控单片机需要执行的操作，也可以自定义开发；整体框架如下所示：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4B3D121-A7F2-46DD-9B7A-6EC661E3E7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1162" y="2136120"/>
            <a:ext cx="7915275" cy="424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98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E2A6A93E-9A6F-4EC6-89E9-A7FC8E5660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0068"/>
          <a:stretch/>
        </p:blipFill>
        <p:spPr>
          <a:xfrm>
            <a:off x="68461" y="803979"/>
            <a:ext cx="12055078" cy="6167534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EB30D7C7-BCD6-4C96-B189-3B78C479BA32}"/>
              </a:ext>
            </a:extLst>
          </p:cNvPr>
          <p:cNvSpPr txBox="1"/>
          <p:nvPr/>
        </p:nvSpPr>
        <p:spPr>
          <a:xfrm>
            <a:off x="242596" y="65315"/>
            <a:ext cx="6195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第三章：编程软件使用方法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72B1A4D-0272-48D5-A230-ADF105504862}"/>
              </a:ext>
            </a:extLst>
          </p:cNvPr>
          <p:cNvSpPr txBox="1"/>
          <p:nvPr/>
        </p:nvSpPr>
        <p:spPr>
          <a:xfrm>
            <a:off x="242596" y="434647"/>
            <a:ext cx="10123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系统所使用的编程软件不需要安装，双击后即可使用，软件界面如下所示：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C29A6119-FAD8-4BD5-A43B-71E73DDF82F4}"/>
              </a:ext>
            </a:extLst>
          </p:cNvPr>
          <p:cNvSpPr/>
          <p:nvPr/>
        </p:nvSpPr>
        <p:spPr>
          <a:xfrm>
            <a:off x="5892282" y="803979"/>
            <a:ext cx="407437" cy="369332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14F0339-68E2-45F6-AFEB-E6D1A9EE10BA}"/>
              </a:ext>
            </a:extLst>
          </p:cNvPr>
          <p:cNvSpPr txBox="1"/>
          <p:nvPr/>
        </p:nvSpPr>
        <p:spPr>
          <a:xfrm>
            <a:off x="5966149" y="781045"/>
            <a:ext cx="259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7928BA2-B852-4072-B0F5-EE4DF6BBEEF3}"/>
              </a:ext>
            </a:extLst>
          </p:cNvPr>
          <p:cNvSpPr txBox="1"/>
          <p:nvPr/>
        </p:nvSpPr>
        <p:spPr>
          <a:xfrm>
            <a:off x="1595533" y="1910829"/>
            <a:ext cx="812696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：每次电脑连接上主控单片机后，需要点击一下“刷新串口”按钮，右侧会显示串口号，当有多个串口设备时，可以点击下拉按钮，选择对应的串口号；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：“编译下载”按钮，当程序写完之后，即可点击该按钮来下载程序；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：为代码区，模块化编程产生的程序代码在该区域可以实时查看</a:t>
            </a:r>
            <a:endParaRPr lang="en-US" altLang="zh-CN" dirty="0"/>
          </a:p>
          <a:p>
            <a:r>
              <a:rPr lang="zh-CN" altLang="en-US" dirty="0"/>
              <a:t>“输入</a:t>
            </a:r>
            <a:r>
              <a:rPr lang="en-US" altLang="zh-CN" dirty="0"/>
              <a:t>/</a:t>
            </a:r>
            <a:r>
              <a:rPr lang="zh-CN" altLang="en-US" dirty="0"/>
              <a:t>输出”：基本的</a:t>
            </a:r>
            <a:r>
              <a:rPr lang="en-US" altLang="zh-CN" dirty="0"/>
              <a:t>IO</a:t>
            </a:r>
            <a:r>
              <a:rPr lang="zh-CN" altLang="en-US" dirty="0"/>
              <a:t>引脚的输出、输入功能</a:t>
            </a:r>
            <a:endParaRPr lang="en-US" altLang="zh-CN" dirty="0"/>
          </a:p>
          <a:p>
            <a:r>
              <a:rPr lang="zh-CN" altLang="en-US" dirty="0"/>
              <a:t>“控制”：提供一些基本的控制语法，如循环、判断、延时等功能</a:t>
            </a:r>
            <a:endParaRPr lang="en-US" altLang="zh-CN" dirty="0"/>
          </a:p>
          <a:p>
            <a:r>
              <a:rPr lang="zh-CN" altLang="en-US" dirty="0"/>
              <a:t>“数学”：基本的数学运算，如四则运算、变量赋值等</a:t>
            </a:r>
            <a:endParaRPr lang="en-US" altLang="zh-CN" dirty="0"/>
          </a:p>
          <a:p>
            <a:r>
              <a:rPr lang="zh-CN" altLang="en-US" dirty="0"/>
              <a:t>“逻辑”：与或非等逻辑运算</a:t>
            </a:r>
            <a:endParaRPr lang="en-US" altLang="zh-CN" dirty="0"/>
          </a:p>
          <a:p>
            <a:r>
              <a:rPr lang="zh-CN" altLang="en-US" dirty="0"/>
              <a:t>“文本”：字符串模块</a:t>
            </a:r>
            <a:endParaRPr lang="en-US" altLang="zh-CN" dirty="0"/>
          </a:p>
          <a:p>
            <a:r>
              <a:rPr lang="zh-CN" altLang="en-US" dirty="0"/>
              <a:t>“变量”：可以新建变量、使用变量等功能</a:t>
            </a:r>
            <a:endParaRPr lang="en-US" altLang="zh-CN" dirty="0"/>
          </a:p>
          <a:p>
            <a:r>
              <a:rPr lang="zh-CN" altLang="en-US" dirty="0"/>
              <a:t>“串口”：可以打印消息到串口上，连接上电脑，即可通过查看其打印的消息</a:t>
            </a:r>
            <a:endParaRPr lang="en-US" altLang="zh-CN" dirty="0"/>
          </a:p>
          <a:p>
            <a:r>
              <a:rPr lang="zh-CN" altLang="en-US" dirty="0"/>
              <a:t>“语音识别”：提供语音识别功能，可以通过该模块输入自定义语音，当收到对应的语音时，可以执行相应的操作</a:t>
            </a:r>
            <a:endParaRPr lang="en-US" altLang="zh-CN" dirty="0"/>
          </a:p>
          <a:p>
            <a:r>
              <a:rPr lang="zh-CN" altLang="en-US" dirty="0"/>
              <a:t>“执行器”：包含电机、舵机的控制功能</a:t>
            </a: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4872E8CB-0523-4797-BE2D-444106E6627B}"/>
              </a:ext>
            </a:extLst>
          </p:cNvPr>
          <p:cNvSpPr/>
          <p:nvPr/>
        </p:nvSpPr>
        <p:spPr>
          <a:xfrm>
            <a:off x="2660003" y="786481"/>
            <a:ext cx="407437" cy="369332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37BBCD6-3A9F-48B1-AF02-7C049CAD0147}"/>
              </a:ext>
            </a:extLst>
          </p:cNvPr>
          <p:cNvSpPr txBox="1"/>
          <p:nvPr/>
        </p:nvSpPr>
        <p:spPr>
          <a:xfrm>
            <a:off x="2733870" y="763547"/>
            <a:ext cx="259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2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35DA52DA-5F89-4EB6-B1C3-9825CDB46879}"/>
              </a:ext>
            </a:extLst>
          </p:cNvPr>
          <p:cNvSpPr/>
          <p:nvPr/>
        </p:nvSpPr>
        <p:spPr>
          <a:xfrm>
            <a:off x="10594135" y="2553077"/>
            <a:ext cx="407437" cy="369332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B883E43-1AE7-4592-8EB2-820324C848B2}"/>
              </a:ext>
            </a:extLst>
          </p:cNvPr>
          <p:cNvSpPr txBox="1"/>
          <p:nvPr/>
        </p:nvSpPr>
        <p:spPr>
          <a:xfrm>
            <a:off x="10668002" y="2530143"/>
            <a:ext cx="259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3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39926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55DFEE7F-3523-4E46-A7FD-991B5A08FBFB}"/>
              </a:ext>
            </a:extLst>
          </p:cNvPr>
          <p:cNvSpPr txBox="1"/>
          <p:nvPr/>
        </p:nvSpPr>
        <p:spPr>
          <a:xfrm>
            <a:off x="279918" y="149290"/>
            <a:ext cx="3032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第四章 点亮第一个</a:t>
            </a:r>
            <a:r>
              <a:rPr lang="en-US" altLang="zh-CN" dirty="0"/>
              <a:t>LED</a:t>
            </a:r>
            <a:r>
              <a:rPr lang="zh-CN" altLang="en-US" dirty="0"/>
              <a:t>灯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74B64EA-1936-439F-A45E-22B19AEB4B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922"/>
          <a:stretch/>
        </p:blipFill>
        <p:spPr>
          <a:xfrm>
            <a:off x="457200" y="518622"/>
            <a:ext cx="10509463" cy="6246073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C60B9F02-2408-49E1-8414-31DD5581CD63}"/>
              </a:ext>
            </a:extLst>
          </p:cNvPr>
          <p:cNvSpPr txBox="1"/>
          <p:nvPr/>
        </p:nvSpPr>
        <p:spPr>
          <a:xfrm>
            <a:off x="1735494" y="3792035"/>
            <a:ext cx="782838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a)</a:t>
            </a:r>
            <a:r>
              <a:rPr lang="zh-CN" altLang="en-US" dirty="0"/>
              <a:t>“输入</a:t>
            </a:r>
            <a:r>
              <a:rPr lang="en-US" altLang="zh-CN" dirty="0"/>
              <a:t>/</a:t>
            </a:r>
            <a:r>
              <a:rPr lang="zh-CN" altLang="en-US" dirty="0"/>
              <a:t>输出”模块可以将某个引脚设置为高电平或者低电平，也可以读取某个引脚是否为高电平；延时功能在“控制”模块中；</a:t>
            </a:r>
            <a:endParaRPr lang="en-US" altLang="zh-CN" dirty="0"/>
          </a:p>
          <a:p>
            <a:r>
              <a:rPr lang="en-US" altLang="zh-CN" dirty="0"/>
              <a:t>b)</a:t>
            </a:r>
            <a:r>
              <a:rPr lang="zh-CN" altLang="en-US" dirty="0"/>
              <a:t>拖动模块，如</a:t>
            </a:r>
            <a:r>
              <a:rPr lang="en-US" altLang="zh-CN" dirty="0"/>
              <a:t>(1)</a:t>
            </a:r>
            <a:r>
              <a:rPr lang="zh-CN" altLang="en-US" dirty="0"/>
              <a:t>所示，即可实现让主控单片机上自带的</a:t>
            </a:r>
            <a:r>
              <a:rPr lang="en-US" altLang="zh-CN" dirty="0"/>
              <a:t>LED</a:t>
            </a:r>
            <a:r>
              <a:rPr lang="zh-CN" altLang="en-US" dirty="0"/>
              <a:t>灯按照</a:t>
            </a:r>
            <a:r>
              <a:rPr lang="en-US" altLang="zh-CN" dirty="0"/>
              <a:t>1000</a:t>
            </a:r>
            <a:r>
              <a:rPr lang="zh-CN" altLang="en-US" dirty="0"/>
              <a:t>毫秒的时间间隔进行闪烁；生成的程序代码如</a:t>
            </a:r>
            <a:r>
              <a:rPr lang="en-US" altLang="zh-CN" dirty="0"/>
              <a:t>(2)</a:t>
            </a:r>
            <a:r>
              <a:rPr lang="zh-CN" altLang="en-US" dirty="0"/>
              <a:t>所示；</a:t>
            </a:r>
            <a:endParaRPr lang="en-US" altLang="zh-CN" dirty="0"/>
          </a:p>
          <a:p>
            <a:r>
              <a:rPr lang="en-US" altLang="zh-CN" dirty="0"/>
              <a:t>c)</a:t>
            </a:r>
            <a:r>
              <a:rPr lang="zh-CN" altLang="en-US" dirty="0"/>
              <a:t>点击“编译下载”按钮，即可将程序下载到主控单片机上，观察单片机上的</a:t>
            </a:r>
            <a:r>
              <a:rPr lang="en-US" altLang="zh-CN" dirty="0"/>
              <a:t>LED</a:t>
            </a:r>
            <a:r>
              <a:rPr lang="zh-CN" altLang="en-US" dirty="0"/>
              <a:t>灯，是否按照预期的程序来执行。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B63DA4B0-C218-4095-BC0B-4ABD3BBFB64A}"/>
              </a:ext>
            </a:extLst>
          </p:cNvPr>
          <p:cNvSpPr/>
          <p:nvPr/>
        </p:nvSpPr>
        <p:spPr>
          <a:xfrm>
            <a:off x="4198776" y="1875453"/>
            <a:ext cx="2855167" cy="143691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91350825-C494-46A6-A357-63E8181A7279}"/>
              </a:ext>
            </a:extLst>
          </p:cNvPr>
          <p:cNvSpPr/>
          <p:nvPr/>
        </p:nvSpPr>
        <p:spPr>
          <a:xfrm>
            <a:off x="6646506" y="1898387"/>
            <a:ext cx="407437" cy="369332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42A422D-AE28-4B27-AEF9-062A378CB80E}"/>
              </a:ext>
            </a:extLst>
          </p:cNvPr>
          <p:cNvSpPr txBox="1"/>
          <p:nvPr/>
        </p:nvSpPr>
        <p:spPr>
          <a:xfrm>
            <a:off x="6720373" y="1875453"/>
            <a:ext cx="259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97273D66-FC3F-4397-BA9E-34ED03510615}"/>
              </a:ext>
            </a:extLst>
          </p:cNvPr>
          <p:cNvSpPr/>
          <p:nvPr/>
        </p:nvSpPr>
        <p:spPr>
          <a:xfrm>
            <a:off x="9938269" y="1357212"/>
            <a:ext cx="407437" cy="369332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FA06C56-0649-44A3-8DF5-E918BA4BF944}"/>
              </a:ext>
            </a:extLst>
          </p:cNvPr>
          <p:cNvSpPr txBox="1"/>
          <p:nvPr/>
        </p:nvSpPr>
        <p:spPr>
          <a:xfrm>
            <a:off x="10012136" y="1334278"/>
            <a:ext cx="259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2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2A9E90B5-AF42-4740-89F2-2B505548ED4D}"/>
              </a:ext>
            </a:extLst>
          </p:cNvPr>
          <p:cNvSpPr/>
          <p:nvPr/>
        </p:nvSpPr>
        <p:spPr>
          <a:xfrm>
            <a:off x="8201608" y="1334278"/>
            <a:ext cx="2015412" cy="190344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8663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BD081C9-7680-4E8D-A9B7-D979FFE8BD1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26580" y="2155474"/>
            <a:ext cx="7984155" cy="3554859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D0123BEF-D9EA-43D0-BCC5-D1A1E7556346}"/>
              </a:ext>
            </a:extLst>
          </p:cNvPr>
          <p:cNvSpPr txBox="1"/>
          <p:nvPr/>
        </p:nvSpPr>
        <p:spPr>
          <a:xfrm>
            <a:off x="279917" y="702906"/>
            <a:ext cx="104036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点击完“编译下载”按钮后，会跳出一个黑框框，会显示如下消息所示，直到最后出现“</a:t>
            </a:r>
            <a:r>
              <a:rPr lang="en-US" altLang="zh-CN" dirty="0"/>
              <a:t>DOWNLOAD SUCCESS!!!”</a:t>
            </a:r>
            <a:r>
              <a:rPr lang="zh-CN" altLang="en-US" dirty="0"/>
              <a:t>，表示下载成功；如果卡在某一行不动了，则尝试按下键盘上的“回车键”，下载便会继续进行，只到看到</a:t>
            </a:r>
            <a:r>
              <a:rPr lang="en-US" altLang="zh-CN" dirty="0"/>
              <a:t>”DOWNLOAD SUCCESS!!”</a:t>
            </a:r>
            <a:r>
              <a:rPr lang="zh-CN" altLang="en-US" dirty="0"/>
              <a:t>为止。</a:t>
            </a:r>
          </a:p>
        </p:txBody>
      </p:sp>
    </p:spTree>
    <p:extLst>
      <p:ext uri="{BB962C8B-B14F-4D97-AF65-F5344CB8AC3E}">
        <p14:creationId xmlns:p14="http://schemas.microsoft.com/office/powerpoint/2010/main" val="381946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DDFEEDE-464A-47E0-849D-06D5F39E62F7}"/>
              </a:ext>
            </a:extLst>
          </p:cNvPr>
          <p:cNvSpPr txBox="1"/>
          <p:nvPr/>
        </p:nvSpPr>
        <p:spPr>
          <a:xfrm>
            <a:off x="485192" y="205274"/>
            <a:ext cx="3032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第五章 电机控制方法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31C8448-476A-4EC2-B105-6455B4C88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0826"/>
          <a:stretch/>
        </p:blipFill>
        <p:spPr>
          <a:xfrm>
            <a:off x="1175659" y="681135"/>
            <a:ext cx="9985500" cy="5840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7957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DDFEEDE-464A-47E0-849D-06D5F39E62F7}"/>
              </a:ext>
            </a:extLst>
          </p:cNvPr>
          <p:cNvSpPr txBox="1"/>
          <p:nvPr/>
        </p:nvSpPr>
        <p:spPr>
          <a:xfrm>
            <a:off x="541175" y="373225"/>
            <a:ext cx="99557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电机转动的原理：</a:t>
            </a:r>
            <a:endParaRPr lang="en-US" altLang="zh-CN" dirty="0"/>
          </a:p>
          <a:p>
            <a:r>
              <a:rPr lang="zh-CN" altLang="en-US" dirty="0"/>
              <a:t>通过主控单片机输出特定的</a:t>
            </a:r>
            <a:r>
              <a:rPr lang="en-US" altLang="zh-CN" dirty="0"/>
              <a:t>PWM</a:t>
            </a:r>
            <a:r>
              <a:rPr lang="zh-CN" altLang="en-US" dirty="0"/>
              <a:t>波形给到电机驱动，电机驱动连接至电机，即可带动电机转动，电路原理图如下所示：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261F331-766C-4926-A45D-76011DC01369}"/>
              </a:ext>
            </a:extLst>
          </p:cNvPr>
          <p:cNvSpPr txBox="1"/>
          <p:nvPr/>
        </p:nvSpPr>
        <p:spPr>
          <a:xfrm>
            <a:off x="475860" y="3082213"/>
            <a:ext cx="878943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该实验中</a:t>
            </a:r>
            <a:r>
              <a:rPr lang="en-US" altLang="zh-CN" dirty="0"/>
              <a:t>M1</a:t>
            </a:r>
            <a:r>
              <a:rPr lang="zh-CN" altLang="en-US" dirty="0"/>
              <a:t>作为小车的左轮，</a:t>
            </a:r>
            <a:r>
              <a:rPr lang="en-US" altLang="zh-CN" dirty="0"/>
              <a:t>M2</a:t>
            </a:r>
            <a:r>
              <a:rPr lang="zh-CN" altLang="en-US" dirty="0"/>
              <a:t>作为小车的右轮，实现的功能为：</a:t>
            </a:r>
            <a:endParaRPr lang="en-US" altLang="zh-CN" dirty="0"/>
          </a:p>
          <a:p>
            <a:r>
              <a:rPr lang="en-US" altLang="zh-CN" dirty="0"/>
              <a:t>1)</a:t>
            </a:r>
            <a:r>
              <a:rPr lang="zh-CN" altLang="en-US" dirty="0"/>
              <a:t>设置小车左右轮速度都为</a:t>
            </a:r>
            <a:r>
              <a:rPr lang="en-US" altLang="zh-CN" dirty="0"/>
              <a:t>30</a:t>
            </a:r>
            <a:r>
              <a:rPr lang="zh-CN" altLang="en-US" dirty="0"/>
              <a:t>，延时</a:t>
            </a:r>
            <a:r>
              <a:rPr lang="en-US" altLang="zh-CN" dirty="0"/>
              <a:t>2000</a:t>
            </a:r>
            <a:r>
              <a:rPr lang="zh-CN" altLang="en-US" dirty="0"/>
              <a:t>毫秒，即小车执行前进</a:t>
            </a:r>
            <a:r>
              <a:rPr lang="en-US" altLang="zh-CN" dirty="0"/>
              <a:t>2000</a:t>
            </a:r>
            <a:r>
              <a:rPr lang="zh-CN" altLang="en-US" dirty="0"/>
              <a:t>毫秒</a:t>
            </a:r>
            <a:endParaRPr lang="en-US" altLang="zh-CN" dirty="0"/>
          </a:p>
          <a:p>
            <a:r>
              <a:rPr lang="en-US" altLang="zh-CN" dirty="0"/>
              <a:t>2)</a:t>
            </a:r>
            <a:r>
              <a:rPr lang="zh-CN" altLang="en-US" dirty="0"/>
              <a:t>设置小车左右轮速度都为</a:t>
            </a:r>
            <a:r>
              <a:rPr lang="en-US" altLang="zh-CN" dirty="0"/>
              <a:t>0</a:t>
            </a:r>
            <a:r>
              <a:rPr lang="zh-CN" altLang="en-US" dirty="0"/>
              <a:t>，延时</a:t>
            </a:r>
            <a:r>
              <a:rPr lang="en-US" altLang="zh-CN" dirty="0"/>
              <a:t>500</a:t>
            </a:r>
            <a:r>
              <a:rPr lang="zh-CN" altLang="en-US" dirty="0"/>
              <a:t>毫秒，即小车停止</a:t>
            </a:r>
            <a:r>
              <a:rPr lang="en-US" altLang="zh-CN" dirty="0"/>
              <a:t>500</a:t>
            </a:r>
            <a:r>
              <a:rPr lang="zh-CN" altLang="en-US" dirty="0"/>
              <a:t>毫秒</a:t>
            </a:r>
            <a:endParaRPr lang="en-US" altLang="zh-CN" dirty="0"/>
          </a:p>
          <a:p>
            <a:r>
              <a:rPr lang="en-US" altLang="zh-CN" dirty="0"/>
              <a:t>3)</a:t>
            </a:r>
            <a:r>
              <a:rPr lang="zh-CN" altLang="en-US" dirty="0"/>
              <a:t>设置小车左轮速度为</a:t>
            </a:r>
            <a:r>
              <a:rPr lang="en-US" altLang="zh-CN" dirty="0"/>
              <a:t>30</a:t>
            </a:r>
            <a:r>
              <a:rPr lang="zh-CN" altLang="en-US" dirty="0"/>
              <a:t>，右轮速度为</a:t>
            </a:r>
            <a:r>
              <a:rPr lang="en-US" altLang="zh-CN" dirty="0"/>
              <a:t>0</a:t>
            </a:r>
            <a:r>
              <a:rPr lang="zh-CN" altLang="en-US" dirty="0"/>
              <a:t>，延时</a:t>
            </a:r>
            <a:r>
              <a:rPr lang="en-US" altLang="zh-CN" dirty="0"/>
              <a:t>1000</a:t>
            </a:r>
            <a:r>
              <a:rPr lang="zh-CN" altLang="en-US" dirty="0"/>
              <a:t>毫秒，即小车右转</a:t>
            </a:r>
            <a:r>
              <a:rPr lang="en-US" altLang="zh-CN" dirty="0"/>
              <a:t>1000</a:t>
            </a:r>
            <a:r>
              <a:rPr lang="zh-CN" altLang="en-US" dirty="0"/>
              <a:t>毫秒</a:t>
            </a:r>
            <a:endParaRPr lang="en-US" altLang="zh-CN" dirty="0"/>
          </a:p>
          <a:p>
            <a:r>
              <a:rPr lang="en-US" altLang="zh-CN" dirty="0"/>
              <a:t>4)</a:t>
            </a:r>
            <a:r>
              <a:rPr lang="zh-CN" altLang="en-US" dirty="0"/>
              <a:t>设置小车左右轮速度都为</a:t>
            </a:r>
            <a:r>
              <a:rPr lang="en-US" altLang="zh-CN" dirty="0"/>
              <a:t>0</a:t>
            </a:r>
            <a:r>
              <a:rPr lang="zh-CN" altLang="en-US" dirty="0"/>
              <a:t>，延时</a:t>
            </a:r>
            <a:r>
              <a:rPr lang="en-US" altLang="zh-CN" dirty="0"/>
              <a:t>500</a:t>
            </a:r>
            <a:r>
              <a:rPr lang="zh-CN" altLang="en-US" dirty="0"/>
              <a:t>毫秒，即小车停止</a:t>
            </a:r>
            <a:r>
              <a:rPr lang="en-US" altLang="zh-CN" dirty="0"/>
              <a:t>500</a:t>
            </a:r>
            <a:r>
              <a:rPr lang="zh-CN" altLang="en-US" dirty="0"/>
              <a:t>毫秒</a:t>
            </a:r>
            <a:endParaRPr lang="en-US" altLang="zh-CN" dirty="0"/>
          </a:p>
          <a:p>
            <a:r>
              <a:rPr lang="zh-CN" altLang="en-US" dirty="0"/>
              <a:t>下载程序到主控</a:t>
            </a:r>
            <a:r>
              <a:rPr lang="en-US" altLang="zh-CN" dirty="0"/>
              <a:t>MCU</a:t>
            </a:r>
            <a:r>
              <a:rPr lang="zh-CN" altLang="en-US" dirty="0"/>
              <a:t>内，观察小车是否按照预期的程序来执行</a:t>
            </a:r>
            <a:endParaRPr lang="en-US" altLang="zh-CN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AB0ECE3-484E-4080-ABB3-E2A747306CBA}"/>
              </a:ext>
            </a:extLst>
          </p:cNvPr>
          <p:cNvSpPr txBox="1"/>
          <p:nvPr/>
        </p:nvSpPr>
        <p:spPr>
          <a:xfrm>
            <a:off x="541175" y="5306600"/>
            <a:ext cx="73898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拓展练习：</a:t>
            </a:r>
            <a:endParaRPr lang="en-US" altLang="zh-CN" dirty="0"/>
          </a:p>
          <a:p>
            <a:r>
              <a:rPr lang="zh-CN" altLang="en-US" dirty="0"/>
              <a:t>可以自己设定一个小车的运行轨迹，然后编写程序，实现其功能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4852806-84B2-4D6D-A146-2C8BDBC675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1041" y="1407353"/>
            <a:ext cx="5305425" cy="131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7981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5F8DC95-9296-4660-9288-301B9D7AAE16}"/>
              </a:ext>
            </a:extLst>
          </p:cNvPr>
          <p:cNvSpPr txBox="1"/>
          <p:nvPr/>
        </p:nvSpPr>
        <p:spPr>
          <a:xfrm>
            <a:off x="522514" y="289250"/>
            <a:ext cx="3032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第六章 舵机的控制方法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9CD87B6-E173-4535-BC3C-935599CD76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7007"/>
          <a:stretch/>
        </p:blipFill>
        <p:spPr>
          <a:xfrm>
            <a:off x="681773" y="877077"/>
            <a:ext cx="10585858" cy="5691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1108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</TotalTime>
  <Words>1496</Words>
  <Application>Microsoft Office PowerPoint</Application>
  <PresentationFormat>宽屏</PresentationFormat>
  <Paragraphs>119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9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zhais</dc:creator>
  <cp:lastModifiedBy>zhais</cp:lastModifiedBy>
  <cp:revision>105</cp:revision>
  <dcterms:created xsi:type="dcterms:W3CDTF">2022-03-12T02:06:50Z</dcterms:created>
  <dcterms:modified xsi:type="dcterms:W3CDTF">2022-03-12T07:30:17Z</dcterms:modified>
</cp:coreProperties>
</file>