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0" r:id="rId4"/>
    <p:sldId id="261"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58" r:id="rId37"/>
    <p:sldId id="29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DC840-154E-4A34-854B-0E2A67CAE8A9}" type="datetimeFigureOut">
              <a:rPr lang="zh-CN" altLang="en-US" smtClean="0"/>
              <a:pPr/>
              <a:t>2016-10-25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F251D-9964-4CEC-9109-C29DE7342EB0}" type="slidenum">
              <a:rPr lang="zh-CN" altLang="en-US" smtClean="0"/>
              <a:pPr/>
              <a:t>‹#›</a:t>
            </a:fld>
            <a:endParaRPr lang="zh-CN" altLang="en-US"/>
          </a:p>
        </p:txBody>
      </p:sp>
    </p:spTree>
    <p:extLst>
      <p:ext uri="{BB962C8B-B14F-4D97-AF65-F5344CB8AC3E}">
        <p14:creationId xmlns:p14="http://schemas.microsoft.com/office/powerpoint/2010/main" val="201080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首先，在学习之前，我们要先了解一下</a:t>
            </a:r>
            <a:r>
              <a:rPr lang="en-US" altLang="zh-CN" dirty="0" err="1" smtClean="0"/>
              <a:t>uml</a:t>
            </a:r>
            <a:r>
              <a:rPr lang="zh-CN" altLang="en-US" dirty="0" smtClean="0"/>
              <a:t>是什么东西。  蓝色超链接可以点进去任务介绍</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2</a:t>
            </a:fld>
            <a:endParaRPr lang="zh-CN" altLang="en-US"/>
          </a:p>
        </p:txBody>
      </p:sp>
    </p:spTree>
    <p:extLst>
      <p:ext uri="{BB962C8B-B14F-4D97-AF65-F5344CB8AC3E}">
        <p14:creationId xmlns:p14="http://schemas.microsoft.com/office/powerpoint/2010/main" val="257048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为什么要学习</a:t>
            </a:r>
            <a:r>
              <a:rPr lang="en-US" altLang="zh-CN" dirty="0" smtClean="0"/>
              <a:t>UML</a:t>
            </a:r>
            <a:r>
              <a:rPr lang="zh-CN" altLang="en-US" dirty="0" smtClean="0"/>
              <a:t>开始</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6</a:t>
            </a:fld>
            <a:endParaRPr lang="zh-CN" altLang="en-US"/>
          </a:p>
        </p:txBody>
      </p:sp>
    </p:spTree>
    <p:extLst>
      <p:ext uri="{BB962C8B-B14F-4D97-AF65-F5344CB8AC3E}">
        <p14:creationId xmlns:p14="http://schemas.microsoft.com/office/powerpoint/2010/main" val="235146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UML</a:t>
            </a:r>
            <a:r>
              <a:rPr lang="zh-CN" altLang="en-US" dirty="0" smtClean="0"/>
              <a:t>的好处</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7</a:t>
            </a:fld>
            <a:endParaRPr lang="zh-CN" altLang="en-US"/>
          </a:p>
        </p:txBody>
      </p:sp>
    </p:spTree>
    <p:extLst>
      <p:ext uri="{BB962C8B-B14F-4D97-AF65-F5344CB8AC3E}">
        <p14:creationId xmlns:p14="http://schemas.microsoft.com/office/powerpoint/2010/main" val="428770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先看图，注意书上</a:t>
            </a:r>
            <a:r>
              <a:rPr lang="en-US" altLang="zh-CN" dirty="0" smtClean="0"/>
              <a:t>uml2.0</a:t>
            </a:r>
            <a:r>
              <a:rPr lang="zh-CN" altLang="en-US" dirty="0" smtClean="0"/>
              <a:t>显示是即将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8</a:t>
            </a:fld>
            <a:endParaRPr lang="zh-CN" altLang="en-US"/>
          </a:p>
        </p:txBody>
      </p:sp>
    </p:spTree>
    <p:extLst>
      <p:ext uri="{BB962C8B-B14F-4D97-AF65-F5344CB8AC3E}">
        <p14:creationId xmlns:p14="http://schemas.microsoft.com/office/powerpoint/2010/main" val="5554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重要人名加粗，重要方法加粗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9</a:t>
            </a:fld>
            <a:endParaRPr lang="zh-CN" altLang="en-US"/>
          </a:p>
        </p:txBody>
      </p:sp>
    </p:spTree>
    <p:extLst>
      <p:ext uri="{BB962C8B-B14F-4D97-AF65-F5344CB8AC3E}">
        <p14:creationId xmlns:p14="http://schemas.microsoft.com/office/powerpoint/2010/main" val="410633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10</a:t>
            </a:fld>
            <a:endParaRPr lang="zh-CN" altLang="en-US"/>
          </a:p>
        </p:txBody>
      </p:sp>
    </p:spTree>
    <p:extLst>
      <p:ext uri="{BB962C8B-B14F-4D97-AF65-F5344CB8AC3E}">
        <p14:creationId xmlns:p14="http://schemas.microsoft.com/office/powerpoint/2010/main" val="26537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历史介绍完了，那么就可以开始介绍</a:t>
            </a:r>
            <a:r>
              <a:rPr lang="en-US" altLang="zh-CN" dirty="0" err="1" smtClean="0"/>
              <a:t>uml</a:t>
            </a:r>
            <a:r>
              <a:rPr lang="zh-CN" altLang="en-US" dirty="0" smtClean="0"/>
              <a:t>的特点了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12</a:t>
            </a:fld>
            <a:endParaRPr lang="zh-CN" altLang="en-US"/>
          </a:p>
        </p:txBody>
      </p:sp>
    </p:spTree>
    <p:extLst>
      <p:ext uri="{BB962C8B-B14F-4D97-AF65-F5344CB8AC3E}">
        <p14:creationId xmlns:p14="http://schemas.microsoft.com/office/powerpoint/2010/main" val="366920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有关</a:t>
            </a:r>
            <a:r>
              <a:rPr lang="en-US" altLang="zh-CN" dirty="0" smtClean="0"/>
              <a:t>UML</a:t>
            </a:r>
            <a:r>
              <a:rPr lang="zh-CN" altLang="en-US" dirty="0" smtClean="0"/>
              <a:t>的误区</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13</a:t>
            </a:fld>
            <a:endParaRPr lang="zh-CN" altLang="en-US"/>
          </a:p>
        </p:txBody>
      </p:sp>
    </p:spTree>
    <p:extLst>
      <p:ext uri="{BB962C8B-B14F-4D97-AF65-F5344CB8AC3E}">
        <p14:creationId xmlns:p14="http://schemas.microsoft.com/office/powerpoint/2010/main" val="2491740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P15</a:t>
            </a:r>
            <a:r>
              <a:rPr lang="zh-CN" altLang="en-US" dirty="0" smtClean="0"/>
              <a:t>页图的中文</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pPr/>
              <a:t>14</a:t>
            </a:fld>
            <a:endParaRPr lang="zh-CN" altLang="en-US"/>
          </a:p>
        </p:txBody>
      </p:sp>
    </p:spTree>
    <p:extLst>
      <p:ext uri="{BB962C8B-B14F-4D97-AF65-F5344CB8AC3E}">
        <p14:creationId xmlns:p14="http://schemas.microsoft.com/office/powerpoint/2010/main" val="282617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2016-10-25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2016-10-25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2016-10-25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2016-10-25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umlchina.com/Tools/Newindex1.htm" TargetMode="External"/><Relationship Id="rId2" Type="http://schemas.openxmlformats.org/officeDocument/2006/relationships/hyperlink" Target="https://zh.wikipedia.org/wiki/%E7%BB%9F%E4%B8%80%E5%BB%BA%E6%A8%A1%E8%AF%AD%E8%A8%80"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概述</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1995</a:t>
            </a:r>
            <a:r>
              <a:rPr lang="zh-CN" altLang="zh-CN" dirty="0" smtClean="0"/>
              <a:t>年秋，</a:t>
            </a:r>
            <a:r>
              <a:rPr lang="en-US" altLang="zh-CN" dirty="0" smtClean="0"/>
              <a:t>Rational</a:t>
            </a:r>
            <a:r>
              <a:rPr lang="zh-CN" altLang="zh-CN" dirty="0" smtClean="0"/>
              <a:t>公司收购了</a:t>
            </a:r>
            <a:r>
              <a:rPr lang="en-US" altLang="zh-CN" dirty="0" err="1" smtClean="0"/>
              <a:t>Objectory</a:t>
            </a:r>
            <a:r>
              <a:rPr lang="en-US" altLang="zh-CN" dirty="0" smtClean="0"/>
              <a:t> AB</a:t>
            </a:r>
            <a:r>
              <a:rPr lang="zh-CN" altLang="zh-CN" dirty="0" smtClean="0"/>
              <a:t>公司，其创始人</a:t>
            </a:r>
            <a:r>
              <a:rPr lang="en-US" altLang="zh-CN" dirty="0" err="1" smtClean="0"/>
              <a:t>Ivar</a:t>
            </a:r>
            <a:r>
              <a:rPr lang="en-US" altLang="zh-CN" dirty="0" smtClean="0"/>
              <a:t> Jacobson</a:t>
            </a:r>
            <a:r>
              <a:rPr lang="zh-CN" altLang="zh-CN" dirty="0" smtClean="0"/>
              <a:t>也加盟到</a:t>
            </a:r>
            <a:r>
              <a:rPr lang="en-US" altLang="zh-CN" dirty="0" smtClean="0"/>
              <a:t>Rational</a:t>
            </a:r>
            <a:r>
              <a:rPr lang="zh-CN" altLang="zh-CN" dirty="0" smtClean="0"/>
              <a:t>公司。经过</a:t>
            </a:r>
            <a:r>
              <a:rPr lang="en-US" altLang="zh-CN" dirty="0" err="1" smtClean="0"/>
              <a:t>Booch</a:t>
            </a:r>
            <a:r>
              <a:rPr lang="zh-CN" altLang="zh-CN" dirty="0" smtClean="0"/>
              <a:t>、</a:t>
            </a:r>
            <a:r>
              <a:rPr lang="en-US" altLang="zh-CN" dirty="0" err="1" smtClean="0"/>
              <a:t>Rumbaugh</a:t>
            </a:r>
            <a:r>
              <a:rPr lang="zh-CN" altLang="zh-CN" dirty="0" smtClean="0"/>
              <a:t>和</a:t>
            </a:r>
            <a:r>
              <a:rPr lang="en-US" altLang="zh-CN" dirty="0" smtClean="0"/>
              <a:t>Jacobson</a:t>
            </a:r>
            <a:r>
              <a:rPr lang="zh-CN" altLang="zh-CN" dirty="0" smtClean="0"/>
              <a:t>三人的共同努力，于</a:t>
            </a:r>
            <a:r>
              <a:rPr lang="en-US" altLang="zh-CN" dirty="0" smtClean="0"/>
              <a:t>1996</a:t>
            </a:r>
            <a:r>
              <a:rPr lang="zh-CN" altLang="zh-CN" dirty="0" smtClean="0"/>
              <a:t>年</a:t>
            </a:r>
            <a:r>
              <a:rPr lang="en-US" altLang="zh-CN" dirty="0" smtClean="0"/>
              <a:t>6</a:t>
            </a:r>
            <a:r>
              <a:rPr lang="zh-CN" altLang="zh-CN" dirty="0" smtClean="0"/>
              <a:t>月和</a:t>
            </a:r>
            <a:r>
              <a:rPr lang="en-US" altLang="zh-CN" dirty="0" smtClean="0"/>
              <a:t>10</a:t>
            </a:r>
            <a:r>
              <a:rPr lang="zh-CN" altLang="zh-CN" dirty="0" smtClean="0"/>
              <a:t>月分别发布了两个新的版本，即</a:t>
            </a:r>
            <a:r>
              <a:rPr lang="en-US" altLang="zh-CN" dirty="0" smtClean="0">
                <a:solidFill>
                  <a:srgbClr val="FF0000"/>
                </a:solidFill>
              </a:rPr>
              <a:t>UML 0.9</a:t>
            </a:r>
            <a:r>
              <a:rPr lang="zh-CN" altLang="zh-CN" dirty="0" smtClean="0"/>
              <a:t>和</a:t>
            </a:r>
            <a:r>
              <a:rPr lang="en-US" altLang="zh-CN" dirty="0" smtClean="0">
                <a:solidFill>
                  <a:srgbClr val="FF0000"/>
                </a:solidFill>
              </a:rPr>
              <a:t>UML 0.91</a:t>
            </a:r>
            <a:r>
              <a:rPr lang="zh-CN" altLang="zh-CN" dirty="0" smtClean="0"/>
              <a:t>，并将</a:t>
            </a:r>
            <a:r>
              <a:rPr lang="en-US" altLang="zh-CN" dirty="0" smtClean="0"/>
              <a:t>UM</a:t>
            </a:r>
            <a:r>
              <a:rPr lang="zh-CN" altLang="zh-CN" dirty="0" smtClean="0"/>
              <a:t>重新命名为</a:t>
            </a:r>
            <a:r>
              <a:rPr lang="en-US" altLang="zh-CN" dirty="0" smtClean="0">
                <a:solidFill>
                  <a:srgbClr val="FF0000"/>
                </a:solidFill>
              </a:rPr>
              <a:t>UML</a:t>
            </a:r>
            <a:r>
              <a:rPr lang="zh-CN" altLang="zh-CN" dirty="0" smtClean="0"/>
              <a:t>。</a:t>
            </a:r>
            <a:endParaRPr lang="en-US" altLang="zh-CN" dirty="0" smtClean="0"/>
          </a:p>
          <a:p>
            <a:pPr>
              <a:buNone/>
            </a:pPr>
            <a:r>
              <a:rPr lang="en-US" altLang="zh-CN" dirty="0" smtClean="0"/>
              <a:t>		UML</a:t>
            </a:r>
            <a:r>
              <a:rPr lang="zh-CN" altLang="zh-CN" dirty="0" smtClean="0"/>
              <a:t>的</a:t>
            </a:r>
            <a:r>
              <a:rPr lang="en-US" altLang="zh-CN" dirty="0" smtClean="0"/>
              <a:t>0.9</a:t>
            </a:r>
            <a:r>
              <a:rPr lang="zh-CN" altLang="zh-CN" dirty="0" smtClean="0"/>
              <a:t>版对外发布后，引起了</a:t>
            </a:r>
            <a:r>
              <a:rPr lang="en-US" altLang="zh-CN" b="1" dirty="0" smtClean="0"/>
              <a:t>OMG</a:t>
            </a:r>
            <a:r>
              <a:rPr lang="zh-CN" altLang="zh-CN" b="1" dirty="0" smtClean="0"/>
              <a:t>（</a:t>
            </a:r>
            <a:r>
              <a:rPr lang="en-US" altLang="zh-CN" b="1" dirty="0" smtClean="0"/>
              <a:t>Object Management Organization</a:t>
            </a:r>
            <a:r>
              <a:rPr lang="zh-CN" altLang="zh-CN" b="1" dirty="0" smtClean="0"/>
              <a:t>，对象管理组织）</a:t>
            </a:r>
            <a:r>
              <a:rPr lang="zh-CN" altLang="zh-CN" dirty="0" smtClean="0"/>
              <a:t>的关注，</a:t>
            </a:r>
            <a:r>
              <a:rPr lang="en-US" altLang="zh-CN" dirty="0" smtClean="0"/>
              <a:t>UML</a:t>
            </a:r>
            <a:r>
              <a:rPr lang="zh-CN" altLang="zh-CN" dirty="0" smtClean="0"/>
              <a:t>也在随后成为了</a:t>
            </a:r>
            <a:r>
              <a:rPr lang="en-US" altLang="zh-CN" dirty="0" smtClean="0"/>
              <a:t>OMG</a:t>
            </a:r>
            <a:r>
              <a:rPr lang="zh-CN" altLang="zh-CN" dirty="0" smtClean="0"/>
              <a:t>的正式提案。</a:t>
            </a:r>
          </a:p>
          <a:p>
            <a:pPr>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1997</a:t>
            </a:r>
            <a:r>
              <a:rPr lang="zh-CN" altLang="zh-CN" dirty="0" smtClean="0"/>
              <a:t>年</a:t>
            </a:r>
            <a:r>
              <a:rPr lang="en-US" altLang="zh-CN" dirty="0" smtClean="0"/>
              <a:t>1</a:t>
            </a:r>
            <a:r>
              <a:rPr lang="zh-CN" altLang="zh-CN" dirty="0" smtClean="0"/>
              <a:t>月，</a:t>
            </a:r>
            <a:r>
              <a:rPr lang="en-US" altLang="zh-CN" dirty="0" smtClean="0"/>
              <a:t>Rational</a:t>
            </a:r>
            <a:r>
              <a:rPr lang="zh-CN" altLang="zh-CN" dirty="0" smtClean="0"/>
              <a:t>公司组织成立了</a:t>
            </a:r>
            <a:r>
              <a:rPr lang="en-US" altLang="zh-CN" b="1" dirty="0" smtClean="0"/>
              <a:t>UML</a:t>
            </a:r>
            <a:r>
              <a:rPr lang="zh-CN" altLang="zh-CN" b="1" dirty="0" smtClean="0"/>
              <a:t>合作者联盟</a:t>
            </a:r>
            <a:r>
              <a:rPr lang="zh-CN" altLang="zh-CN" dirty="0" smtClean="0"/>
              <a:t>，以完善、加强和促进</a:t>
            </a:r>
            <a:r>
              <a:rPr lang="en-US" altLang="zh-CN" dirty="0" smtClean="0"/>
              <a:t>UML</a:t>
            </a:r>
            <a:r>
              <a:rPr lang="zh-CN" altLang="zh-CN" dirty="0" smtClean="0"/>
              <a:t>的定义工作。这一机构对</a:t>
            </a:r>
            <a:r>
              <a:rPr lang="en-US" altLang="zh-CN" dirty="0" smtClean="0">
                <a:solidFill>
                  <a:srgbClr val="FF0000"/>
                </a:solidFill>
              </a:rPr>
              <a:t>UML 1.0</a:t>
            </a:r>
            <a:r>
              <a:rPr lang="en-US" altLang="zh-CN" dirty="0" smtClean="0"/>
              <a:t>(1997</a:t>
            </a:r>
            <a:r>
              <a:rPr lang="zh-CN" altLang="zh-CN" dirty="0" smtClean="0"/>
              <a:t>年</a:t>
            </a:r>
            <a:r>
              <a:rPr lang="en-US" altLang="zh-CN" dirty="0" smtClean="0"/>
              <a:t>1</a:t>
            </a:r>
            <a:r>
              <a:rPr lang="zh-CN" altLang="zh-CN" dirty="0" smtClean="0"/>
              <a:t>月</a:t>
            </a:r>
            <a:r>
              <a:rPr lang="en-US" altLang="zh-CN" dirty="0" smtClean="0"/>
              <a:t>)</a:t>
            </a:r>
            <a:r>
              <a:rPr lang="zh-CN" altLang="zh-CN" dirty="0" smtClean="0"/>
              <a:t>及</a:t>
            </a:r>
            <a:r>
              <a:rPr lang="en-US" altLang="zh-CN" dirty="0" smtClean="0">
                <a:solidFill>
                  <a:srgbClr val="FF0000"/>
                </a:solidFill>
              </a:rPr>
              <a:t>UML 1.1</a:t>
            </a:r>
            <a:r>
              <a:rPr lang="en-US" altLang="zh-CN" dirty="0" smtClean="0"/>
              <a:t>(1997</a:t>
            </a:r>
            <a:r>
              <a:rPr lang="zh-CN" altLang="zh-CN" dirty="0" smtClean="0"/>
              <a:t>年</a:t>
            </a:r>
            <a:r>
              <a:rPr lang="en-US" altLang="zh-CN" dirty="0" smtClean="0"/>
              <a:t>11</a:t>
            </a:r>
            <a:r>
              <a:rPr lang="zh-CN" altLang="zh-CN" dirty="0" smtClean="0"/>
              <a:t>月</a:t>
            </a:r>
            <a:r>
              <a:rPr lang="en-US" altLang="zh-CN" dirty="0" smtClean="0"/>
              <a:t>17</a:t>
            </a:r>
            <a:r>
              <a:rPr lang="zh-CN" altLang="zh-CN" dirty="0" smtClean="0"/>
              <a:t>日</a:t>
            </a:r>
            <a:r>
              <a:rPr lang="en-US" altLang="zh-CN" dirty="0" smtClean="0"/>
              <a:t>)</a:t>
            </a:r>
            <a:r>
              <a:rPr lang="zh-CN" altLang="zh-CN" dirty="0" smtClean="0"/>
              <a:t>的定义和发布起了重要的促进作用。</a:t>
            </a:r>
            <a:r>
              <a:rPr lang="en-US" altLang="zh-CN" dirty="0" smtClean="0">
                <a:solidFill>
                  <a:srgbClr val="FF0000"/>
                </a:solidFill>
              </a:rPr>
              <a:t>UML 1.1</a:t>
            </a:r>
            <a:r>
              <a:rPr lang="zh-CN" altLang="zh-CN" dirty="0" smtClean="0">
                <a:solidFill>
                  <a:srgbClr val="FF0000"/>
                </a:solidFill>
              </a:rPr>
              <a:t>也成为</a:t>
            </a:r>
            <a:r>
              <a:rPr lang="en-US" altLang="zh-CN" dirty="0" smtClean="0">
                <a:solidFill>
                  <a:srgbClr val="FF0000"/>
                </a:solidFill>
              </a:rPr>
              <a:t>OMG</a:t>
            </a:r>
            <a:r>
              <a:rPr lang="zh-CN" altLang="zh-CN" dirty="0" smtClean="0">
                <a:solidFill>
                  <a:srgbClr val="FF0000"/>
                </a:solidFill>
              </a:rPr>
              <a:t>的</a:t>
            </a:r>
            <a:r>
              <a:rPr lang="zh-CN" altLang="zh-CN" b="1" dirty="0" smtClean="0">
                <a:solidFill>
                  <a:srgbClr val="FF0000"/>
                </a:solidFill>
              </a:rPr>
              <a:t>正式标准</a:t>
            </a:r>
            <a:r>
              <a:rPr lang="zh-CN" altLang="zh-CN" dirty="0" smtClean="0">
                <a:solidFill>
                  <a:srgbClr val="FF0000"/>
                </a:solidFill>
              </a:rPr>
              <a:t>。</a:t>
            </a:r>
          </a:p>
          <a:p>
            <a:pPr>
              <a:buNone/>
            </a:pPr>
            <a:r>
              <a:rPr lang="en-US" altLang="zh-CN" dirty="0" smtClean="0"/>
              <a:t>		1998</a:t>
            </a:r>
            <a:r>
              <a:rPr lang="zh-CN" altLang="zh-CN" dirty="0" smtClean="0"/>
              <a:t>年，</a:t>
            </a:r>
            <a:r>
              <a:rPr lang="en-US" altLang="zh-CN" dirty="0" smtClean="0"/>
              <a:t>OMG</a:t>
            </a:r>
            <a:r>
              <a:rPr lang="zh-CN" altLang="zh-CN" dirty="0" smtClean="0"/>
              <a:t>接管了</a:t>
            </a:r>
            <a:r>
              <a:rPr lang="en-US" altLang="zh-CN" dirty="0" smtClean="0"/>
              <a:t>UML</a:t>
            </a:r>
            <a:r>
              <a:rPr lang="zh-CN" altLang="zh-CN" dirty="0" smtClean="0"/>
              <a:t>标准的维护工作，全面负责</a:t>
            </a:r>
            <a:r>
              <a:rPr lang="en-US" altLang="zh-CN" dirty="0" smtClean="0"/>
              <a:t>UML</a:t>
            </a:r>
            <a:r>
              <a:rPr lang="zh-CN" altLang="zh-CN" dirty="0" smtClean="0"/>
              <a:t>的发展。</a:t>
            </a:r>
          </a:p>
          <a:p>
            <a:pPr>
              <a:buNone/>
            </a:pPr>
            <a:r>
              <a:rPr lang="en-US" altLang="zh-CN" dirty="0" smtClean="0"/>
              <a:t>		OMG</a:t>
            </a:r>
            <a:r>
              <a:rPr lang="zh-CN" altLang="zh-CN" dirty="0" smtClean="0"/>
              <a:t>从</a:t>
            </a:r>
            <a:r>
              <a:rPr lang="en-US" altLang="zh-CN" dirty="0" smtClean="0"/>
              <a:t>2000</a:t>
            </a:r>
            <a:r>
              <a:rPr lang="zh-CN" altLang="zh-CN" dirty="0" smtClean="0"/>
              <a:t>年起启动了</a:t>
            </a:r>
            <a:r>
              <a:rPr lang="en-US" altLang="zh-CN" dirty="0" smtClean="0">
                <a:solidFill>
                  <a:srgbClr val="FF0000"/>
                </a:solidFill>
              </a:rPr>
              <a:t>UML 2.0</a:t>
            </a:r>
            <a:r>
              <a:rPr lang="zh-CN" altLang="zh-CN" dirty="0" smtClean="0"/>
              <a:t>标准的制定工作。</a:t>
            </a:r>
            <a:r>
              <a:rPr lang="en-US" altLang="zh-CN" dirty="0" smtClean="0"/>
              <a:t>U2P</a:t>
            </a:r>
            <a:r>
              <a:rPr lang="zh-CN" altLang="zh-CN" dirty="0" smtClean="0"/>
              <a:t>组织（</a:t>
            </a:r>
            <a:r>
              <a:rPr lang="en-US" altLang="zh-CN" dirty="0" smtClean="0"/>
              <a:t>UML2 Partners Consortium</a:t>
            </a:r>
            <a:r>
              <a:rPr lang="zh-CN" altLang="zh-CN" dirty="0" smtClean="0"/>
              <a:t>）在</a:t>
            </a:r>
            <a:r>
              <a:rPr lang="en-US" altLang="zh-CN" dirty="0" smtClean="0"/>
              <a:t>UML 2.0</a:t>
            </a:r>
            <a:r>
              <a:rPr lang="zh-CN" altLang="zh-CN" dirty="0" smtClean="0"/>
              <a:t>标准的制定过程中发挥了主导作用。</a:t>
            </a:r>
          </a:p>
          <a:p>
            <a:pPr>
              <a:buNone/>
            </a:pPr>
            <a:r>
              <a:rPr lang="en-US" altLang="zh-CN" dirty="0" smtClean="0"/>
              <a:t>		UML 2.0</a:t>
            </a:r>
            <a:r>
              <a:rPr lang="zh-CN" altLang="zh-CN" dirty="0" smtClean="0"/>
              <a:t>上层结构（</a:t>
            </a:r>
            <a:r>
              <a:rPr lang="en-US" altLang="zh-CN" dirty="0" smtClean="0"/>
              <a:t>Superstructure</a:t>
            </a:r>
            <a:r>
              <a:rPr lang="zh-CN" altLang="zh-CN" dirty="0" smtClean="0"/>
              <a:t>）规范在</a:t>
            </a:r>
            <a:r>
              <a:rPr lang="en-US" altLang="zh-CN" dirty="0" smtClean="0"/>
              <a:t>2003</a:t>
            </a:r>
            <a:r>
              <a:rPr lang="zh-CN" altLang="zh-CN" dirty="0" smtClean="0"/>
              <a:t>年</a:t>
            </a:r>
            <a:r>
              <a:rPr lang="en-US" altLang="zh-CN" dirty="0" smtClean="0"/>
              <a:t>6</a:t>
            </a:r>
            <a:r>
              <a:rPr lang="zh-CN" altLang="zh-CN" dirty="0" smtClean="0"/>
              <a:t>月</a:t>
            </a:r>
            <a:r>
              <a:rPr lang="en-US" altLang="zh-CN" dirty="0" smtClean="0"/>
              <a:t>12</a:t>
            </a:r>
            <a:r>
              <a:rPr lang="zh-CN" altLang="zh-CN" dirty="0" smtClean="0"/>
              <a:t>日获得通过，标志着</a:t>
            </a:r>
            <a:r>
              <a:rPr lang="en-US" altLang="zh-CN" dirty="0" smtClean="0"/>
              <a:t>UML 2.0</a:t>
            </a:r>
            <a:r>
              <a:rPr lang="zh-CN" altLang="zh-CN" dirty="0" smtClean="0"/>
              <a:t>标准研制的成功。</a:t>
            </a:r>
          </a:p>
          <a:p>
            <a:pPr>
              <a:buNone/>
            </a:pPr>
            <a:r>
              <a:rPr lang="en-US" altLang="zh-CN" dirty="0" smtClean="0"/>
              <a:t>		UML 2.0</a:t>
            </a:r>
            <a:r>
              <a:rPr lang="zh-CN" altLang="zh-CN" dirty="0" smtClean="0"/>
              <a:t>正式版直到</a:t>
            </a:r>
            <a:r>
              <a:rPr lang="en-US" altLang="zh-CN" dirty="0" smtClean="0"/>
              <a:t>2005</a:t>
            </a:r>
            <a:r>
              <a:rPr lang="zh-CN" altLang="zh-CN" dirty="0" smtClean="0"/>
              <a:t>年夏季才正式发布。</a:t>
            </a:r>
          </a:p>
          <a:p>
            <a:pPr>
              <a:buNone/>
            </a:pPr>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2"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r>
              <a:rPr lang="zh-CN" altLang="zh-CN" dirty="0" smtClean="0"/>
              <a:t>统一的标准。</a:t>
            </a:r>
            <a:r>
              <a:rPr lang="en-US" altLang="zh-CN" dirty="0" smtClean="0"/>
              <a:t>UML</a:t>
            </a:r>
            <a:r>
              <a:rPr lang="zh-CN" altLang="zh-CN" dirty="0" smtClean="0"/>
              <a:t>已被</a:t>
            </a:r>
            <a:r>
              <a:rPr lang="en-US" altLang="zh-CN" dirty="0" smtClean="0"/>
              <a:t>OMG</a:t>
            </a:r>
            <a:r>
              <a:rPr lang="zh-CN" altLang="zh-CN" dirty="0" smtClean="0"/>
              <a:t>接受为标准的建模语言，越来越多的开发人员开始使用</a:t>
            </a:r>
            <a:r>
              <a:rPr lang="en-US" altLang="zh-CN" dirty="0" smtClean="0"/>
              <a:t>UML</a:t>
            </a:r>
            <a:r>
              <a:rPr lang="zh-CN" altLang="zh-CN" dirty="0" smtClean="0"/>
              <a:t>进行软件开发，越来越多的开发厂商开始支持</a:t>
            </a:r>
            <a:r>
              <a:rPr lang="en-US" altLang="zh-CN" dirty="0" smtClean="0"/>
              <a:t>UML</a:t>
            </a:r>
            <a:r>
              <a:rPr lang="zh-CN" altLang="zh-CN" dirty="0" smtClean="0"/>
              <a:t>。</a:t>
            </a:r>
          </a:p>
          <a:p>
            <a:pPr lvl="0"/>
            <a:r>
              <a:rPr lang="zh-CN" altLang="zh-CN" dirty="0" smtClean="0"/>
              <a:t>面向对象。</a:t>
            </a:r>
            <a:r>
              <a:rPr lang="en-US" altLang="zh-CN" dirty="0" smtClean="0"/>
              <a:t>UML</a:t>
            </a:r>
            <a:r>
              <a:rPr lang="zh-CN" altLang="zh-CN" dirty="0" smtClean="0"/>
              <a:t>是支持面向对象软件开发的建模语言。</a:t>
            </a:r>
          </a:p>
          <a:p>
            <a:pPr lvl="0"/>
            <a:r>
              <a:rPr lang="zh-CN" altLang="zh-CN" dirty="0" smtClean="0"/>
              <a:t>可视化，表达能力强大。</a:t>
            </a:r>
          </a:p>
          <a:p>
            <a:pPr lvl="0"/>
            <a:r>
              <a:rPr lang="zh-CN" altLang="zh-CN" dirty="0" smtClean="0"/>
              <a:t>独立于过程。</a:t>
            </a:r>
            <a:r>
              <a:rPr lang="en-US" altLang="zh-CN" dirty="0" smtClean="0"/>
              <a:t>UML</a:t>
            </a:r>
            <a:r>
              <a:rPr lang="zh-CN" altLang="zh-CN" dirty="0" smtClean="0"/>
              <a:t>不依赖与特定的软件开发过程，这也是</a:t>
            </a:r>
            <a:r>
              <a:rPr lang="en-US" altLang="zh-CN" dirty="0" smtClean="0"/>
              <a:t>UML</a:t>
            </a:r>
            <a:r>
              <a:rPr lang="zh-CN" altLang="zh-CN" dirty="0" smtClean="0"/>
              <a:t>能被众多软件开发人员接受的一个原因。</a:t>
            </a:r>
          </a:p>
          <a:p>
            <a:pPr lvl="0"/>
            <a:r>
              <a:rPr lang="zh-CN" altLang="zh-CN" dirty="0" smtClean="0"/>
              <a:t>概念明确，建模表示法简洁，图形结构清晰，容易掌握和使用。</a:t>
            </a:r>
          </a:p>
          <a:p>
            <a:endParaRPr lang="zh-CN" altLang="en-US" dirty="0"/>
          </a:p>
        </p:txBody>
      </p:sp>
      <p:sp>
        <p:nvSpPr>
          <p:cNvPr id="2" name="标题 1"/>
          <p:cNvSpPr>
            <a:spLocks noGrp="1"/>
          </p:cNvSpPr>
          <p:nvPr>
            <p:ph type="title"/>
          </p:nvPr>
        </p:nvSpPr>
        <p:spPr/>
        <p:txBody>
          <a:bodyPr>
            <a:normAutofit/>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不是独立的软件开发方法，而是面向对象软件开发方法中的一个部分。</a:t>
            </a:r>
            <a:r>
              <a:rPr lang="zh-CN" altLang="en-US" dirty="0" smtClean="0"/>
              <a:t>而是面向对象软件开发方法中的一个部分。一般来说，方法应该包括表示符号和开发过程的知道原则，但</a:t>
            </a:r>
            <a:r>
              <a:rPr lang="en-US" altLang="zh-CN" dirty="0" smtClean="0"/>
              <a:t>UML</a:t>
            </a:r>
            <a:r>
              <a:rPr lang="zh-CN" altLang="en-US" dirty="0" smtClean="0"/>
              <a:t>没有关于开发过程的锁门，也就是</a:t>
            </a:r>
            <a:r>
              <a:rPr lang="en-US" altLang="zh-CN" dirty="0" smtClean="0"/>
              <a:t>UML</a:t>
            </a:r>
            <a:r>
              <a:rPr lang="zh-CN" altLang="en-US" dirty="0" smtClean="0"/>
              <a:t>并不依赖于特定的软件开发过程，其实这也是</a:t>
            </a:r>
            <a:r>
              <a:rPr lang="en-US" altLang="zh-CN" dirty="0" smtClean="0"/>
              <a:t>UML</a:t>
            </a:r>
            <a:r>
              <a:rPr lang="zh-CN" altLang="en-US" dirty="0" smtClean="0"/>
              <a:t>有强大生命力的原因。</a:t>
            </a:r>
            <a:endParaRPr lang="zh-CN" altLang="en-US" dirty="0"/>
          </a:p>
        </p:txBody>
      </p:sp>
      <p:sp>
        <p:nvSpPr>
          <p:cNvPr id="2" name="标题 1"/>
          <p:cNvSpPr>
            <a:spLocks noGrp="1"/>
          </p:cNvSpPr>
          <p:nvPr>
            <p:ph type="title"/>
          </p:nvPr>
        </p:nvSpPr>
        <p:spPr/>
        <p:txBody>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2.4UML</a:t>
            </a:r>
            <a:r>
              <a:rPr lang="zh-CN" altLang="zh-CN" b="1" dirty="0" smtClean="0"/>
              <a:t>构成</a:t>
            </a:r>
            <a:endParaRPr lang="zh-CN" altLang="en-US" dirty="0"/>
          </a:p>
        </p:txBody>
      </p:sp>
      <p:sp>
        <p:nvSpPr>
          <p:cNvPr id="276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86004"/>
            <a:ext cx="8424936" cy="5627372"/>
          </a:xfrm>
          <a:prstGeom prst="rect">
            <a:avLst/>
          </a:prstGeo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3</a:t>
            </a:r>
            <a:r>
              <a:rPr lang="zh-CN" altLang="zh-CN" dirty="0" smtClean="0"/>
              <a:t>类主要元素：</a:t>
            </a:r>
          </a:p>
          <a:p>
            <a:pPr marL="514350" lvl="0" indent="-514350">
              <a:buFont typeface="+mj-lt"/>
              <a:buAutoNum type="arabicPeriod"/>
            </a:pPr>
            <a:r>
              <a:rPr lang="zh-CN" altLang="zh-CN" dirty="0" smtClean="0"/>
              <a:t>基本构造块（</a:t>
            </a:r>
            <a:r>
              <a:rPr lang="en-US" altLang="zh-CN" dirty="0" smtClean="0"/>
              <a:t>basic building block</a:t>
            </a:r>
            <a:r>
              <a:rPr lang="zh-CN" altLang="zh-CN" dirty="0" smtClean="0"/>
              <a:t>）</a:t>
            </a:r>
          </a:p>
          <a:p>
            <a:pPr marL="514350" lvl="0" indent="-514350">
              <a:buFont typeface="+mj-lt"/>
              <a:buAutoNum type="arabicPeriod"/>
            </a:pPr>
            <a:r>
              <a:rPr lang="zh-CN" altLang="zh-CN" dirty="0" smtClean="0"/>
              <a:t>规则（</a:t>
            </a:r>
            <a:r>
              <a:rPr lang="en-US" altLang="zh-CN" dirty="0" smtClean="0"/>
              <a:t>rule</a:t>
            </a:r>
            <a:r>
              <a:rPr lang="zh-CN" altLang="zh-CN" dirty="0" smtClean="0"/>
              <a:t>）</a:t>
            </a:r>
          </a:p>
          <a:p>
            <a:pPr marL="514350" lvl="0" indent="-514350">
              <a:buFont typeface="+mj-lt"/>
              <a:buAutoNum type="arabicPeriod"/>
            </a:pPr>
            <a:r>
              <a:rPr lang="zh-CN" altLang="zh-CN" dirty="0" smtClean="0"/>
              <a:t>公共机制（</a:t>
            </a:r>
            <a:r>
              <a:rPr lang="en-US" altLang="zh-CN" dirty="0" smtClean="0"/>
              <a:t>common mechanism</a:t>
            </a:r>
            <a:r>
              <a:rPr lang="zh-CN" altLang="zh-CN" dirty="0" smtClean="0"/>
              <a:t>）</a:t>
            </a:r>
            <a:endParaRPr lang="zh-CN" altLang="zh-CN"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buNone/>
            </a:pPr>
            <a:r>
              <a:rPr lang="zh-CN" altLang="zh-CN" sz="2800" dirty="0" smtClean="0"/>
              <a:t>基本构造块又包括</a:t>
            </a:r>
            <a:r>
              <a:rPr lang="en-US" altLang="zh-CN" sz="2800" dirty="0" smtClean="0"/>
              <a:t>3</a:t>
            </a:r>
            <a:r>
              <a:rPr lang="zh-CN" altLang="zh-CN" sz="2800" dirty="0" smtClean="0"/>
              <a:t>种类型：</a:t>
            </a:r>
          </a:p>
          <a:p>
            <a:pPr marL="514350" lvl="0" indent="-514350">
              <a:buFont typeface="+mj-lt"/>
              <a:buAutoNum type="arabicPeriod"/>
            </a:pPr>
            <a:r>
              <a:rPr lang="zh-CN" altLang="zh-CN" sz="2800" dirty="0" smtClean="0"/>
              <a:t>事物（</a:t>
            </a:r>
            <a:r>
              <a:rPr lang="en-US" altLang="zh-CN" sz="2800" dirty="0" smtClean="0"/>
              <a:t>thing</a:t>
            </a:r>
            <a:r>
              <a:rPr lang="zh-CN" altLang="zh-CN" sz="2800" dirty="0" smtClean="0"/>
              <a:t>）</a:t>
            </a:r>
          </a:p>
          <a:p>
            <a:pPr marL="514350" lvl="0" indent="-514350">
              <a:buFont typeface="+mj-lt"/>
              <a:buAutoNum type="arabicPeriod"/>
            </a:pPr>
            <a:r>
              <a:rPr lang="zh-CN" altLang="zh-CN" sz="2800" dirty="0" smtClean="0"/>
              <a:t>关系（</a:t>
            </a:r>
            <a:r>
              <a:rPr lang="en-US" altLang="zh-CN" sz="2800" dirty="0" smtClean="0"/>
              <a:t>relationship</a:t>
            </a:r>
            <a:r>
              <a:rPr lang="zh-CN" altLang="zh-CN" sz="2800" dirty="0" smtClean="0"/>
              <a:t>）</a:t>
            </a:r>
          </a:p>
          <a:p>
            <a:pPr marL="514350" lvl="0" indent="-514350">
              <a:buFont typeface="+mj-lt"/>
              <a:buAutoNum type="arabicPeriod"/>
            </a:pPr>
            <a:r>
              <a:rPr lang="zh-CN" altLang="zh-CN" sz="2800" dirty="0" smtClean="0"/>
              <a:t>图（</a:t>
            </a:r>
            <a:r>
              <a:rPr lang="en-US" altLang="zh-CN" sz="2800" dirty="0" smtClean="0"/>
              <a:t>diagram</a:t>
            </a:r>
            <a:r>
              <a:rPr lang="zh-CN" altLang="zh-CN" sz="2800" dirty="0" smtClean="0"/>
              <a:t>）</a:t>
            </a:r>
            <a:endParaRPr lang="en-US" altLang="zh-CN" sz="2800" dirty="0" smtClean="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a:buNone/>
            </a:pPr>
            <a:r>
              <a:rPr lang="zh-CN" altLang="zh-CN" sz="2800" dirty="0" smtClean="0"/>
              <a:t>事物分为</a:t>
            </a:r>
            <a:r>
              <a:rPr lang="en-US" altLang="zh-CN" sz="2800" dirty="0" smtClean="0"/>
              <a:t>4</a:t>
            </a:r>
            <a:r>
              <a:rPr lang="zh-CN" altLang="zh-CN" sz="2800" dirty="0" smtClean="0"/>
              <a:t>种类型：</a:t>
            </a:r>
          </a:p>
          <a:p>
            <a:pPr marL="514350" lvl="0" indent="-514350">
              <a:buFont typeface="+mj-lt"/>
              <a:buAutoNum type="arabicPeriod"/>
            </a:pPr>
            <a:r>
              <a:rPr lang="zh-CN" altLang="zh-CN" sz="2800" dirty="0" smtClean="0"/>
              <a:t>结构事物（</a:t>
            </a:r>
            <a:r>
              <a:rPr lang="en-US" altLang="zh-CN" sz="2800" dirty="0" smtClean="0"/>
              <a:t>structural thing</a:t>
            </a:r>
            <a:r>
              <a:rPr lang="zh-CN" altLang="zh-CN" sz="2800" dirty="0" smtClean="0"/>
              <a:t>）。</a:t>
            </a:r>
            <a:r>
              <a:rPr lang="en-US" altLang="zh-CN" sz="2800" dirty="0" smtClean="0"/>
              <a:t>UML</a:t>
            </a:r>
            <a:r>
              <a:rPr lang="zh-CN" altLang="zh-CN" sz="2800" dirty="0" smtClean="0"/>
              <a:t>中的结构事物包括类（</a:t>
            </a:r>
            <a:r>
              <a:rPr lang="en-US" altLang="zh-CN" sz="2800" dirty="0" smtClean="0"/>
              <a:t>class</a:t>
            </a:r>
            <a:r>
              <a:rPr lang="zh-CN" altLang="zh-CN" sz="2800" dirty="0" smtClean="0"/>
              <a:t>），接口（</a:t>
            </a:r>
            <a:r>
              <a:rPr lang="en-US" altLang="zh-CN" sz="2800" dirty="0" smtClean="0"/>
              <a:t>interface</a:t>
            </a:r>
            <a:r>
              <a:rPr lang="zh-CN" altLang="zh-CN" sz="2800" dirty="0" smtClean="0"/>
              <a:t>），协作（</a:t>
            </a:r>
            <a:r>
              <a:rPr lang="en-US" altLang="zh-CN" sz="2800" dirty="0" smtClean="0"/>
              <a:t>collaboration</a:t>
            </a:r>
            <a:r>
              <a:rPr lang="zh-CN" altLang="zh-CN" sz="2800" dirty="0" smtClean="0"/>
              <a:t>），用例（</a:t>
            </a:r>
            <a:r>
              <a:rPr lang="en-US" altLang="zh-CN" sz="2800" dirty="0" smtClean="0"/>
              <a:t>use case</a:t>
            </a:r>
            <a:r>
              <a:rPr lang="zh-CN" altLang="zh-CN" sz="2800" dirty="0" smtClean="0"/>
              <a:t>），主动类（</a:t>
            </a:r>
            <a:r>
              <a:rPr lang="en-US" altLang="zh-CN" sz="2800" dirty="0" smtClean="0"/>
              <a:t>active class</a:t>
            </a:r>
            <a:r>
              <a:rPr lang="zh-CN" altLang="zh-CN" sz="2800" dirty="0" smtClean="0"/>
              <a:t>），构件（</a:t>
            </a:r>
            <a:r>
              <a:rPr lang="en-US" altLang="zh-CN" sz="2800" dirty="0" smtClean="0"/>
              <a:t>component</a:t>
            </a:r>
            <a:r>
              <a:rPr lang="zh-CN" altLang="zh-CN" sz="2800" dirty="0" smtClean="0"/>
              <a:t>）和结点（</a:t>
            </a:r>
            <a:r>
              <a:rPr lang="en-US" altLang="zh-CN" sz="2800" dirty="0" smtClean="0"/>
              <a:t>node</a:t>
            </a:r>
            <a:r>
              <a:rPr lang="zh-CN" altLang="zh-CN" sz="2800" dirty="0" smtClean="0"/>
              <a:t>）。</a:t>
            </a:r>
          </a:p>
          <a:p>
            <a:pPr marL="514350" lvl="0" indent="-514350">
              <a:buFont typeface="+mj-lt"/>
              <a:buAutoNum type="arabicPeriod"/>
            </a:pPr>
            <a:r>
              <a:rPr lang="zh-CN" altLang="zh-CN" sz="2800" dirty="0" smtClean="0"/>
              <a:t>行为事物（</a:t>
            </a:r>
            <a:r>
              <a:rPr lang="en-US" altLang="zh-CN" sz="2800" dirty="0" smtClean="0"/>
              <a:t>behavioral thing</a:t>
            </a:r>
            <a:r>
              <a:rPr lang="zh-CN" altLang="zh-CN" sz="2800" dirty="0" smtClean="0"/>
              <a:t>）。</a:t>
            </a:r>
            <a:r>
              <a:rPr lang="en-US" altLang="zh-CN" sz="2800" dirty="0" smtClean="0"/>
              <a:t>UML</a:t>
            </a:r>
            <a:r>
              <a:rPr lang="zh-CN" altLang="zh-CN" sz="2800" dirty="0" smtClean="0"/>
              <a:t>中的行为事物包括交叉（</a:t>
            </a:r>
            <a:r>
              <a:rPr lang="en-US" altLang="zh-CN" sz="2800" dirty="0" smtClean="0"/>
              <a:t>interaction</a:t>
            </a:r>
            <a:r>
              <a:rPr lang="zh-CN" altLang="zh-CN" sz="2800" dirty="0" smtClean="0"/>
              <a:t>）和状态机（</a:t>
            </a:r>
            <a:r>
              <a:rPr lang="en-US" altLang="zh-CN" sz="2800" dirty="0" smtClean="0"/>
              <a:t>state machine</a:t>
            </a:r>
            <a:r>
              <a:rPr lang="zh-CN" altLang="zh-CN" sz="2800" dirty="0" smtClean="0"/>
              <a:t>）</a:t>
            </a:r>
          </a:p>
          <a:p>
            <a:pPr marL="514350" lvl="0" indent="-514350">
              <a:buFont typeface="+mj-lt"/>
              <a:buAutoNum type="arabicPeriod"/>
            </a:pPr>
            <a:r>
              <a:rPr lang="zh-CN" altLang="zh-CN" sz="2800" dirty="0" smtClean="0"/>
              <a:t>分组事物（</a:t>
            </a:r>
            <a:r>
              <a:rPr lang="en-US" altLang="zh-CN" sz="2800" dirty="0" smtClean="0"/>
              <a:t>grouping thing</a:t>
            </a:r>
            <a:r>
              <a:rPr lang="zh-CN" altLang="zh-CN" sz="2800" dirty="0" smtClean="0"/>
              <a:t>）。</a:t>
            </a:r>
            <a:r>
              <a:rPr lang="en-US" altLang="zh-CN" sz="2800" dirty="0" smtClean="0"/>
              <a:t>UML</a:t>
            </a:r>
            <a:r>
              <a:rPr lang="zh-CN" altLang="zh-CN" sz="2800" dirty="0" smtClean="0"/>
              <a:t>中的分组事物包括包（</a:t>
            </a:r>
            <a:r>
              <a:rPr lang="en-US" altLang="zh-CN" sz="2800" dirty="0" smtClean="0"/>
              <a:t>package</a:t>
            </a:r>
            <a:r>
              <a:rPr lang="zh-CN" altLang="zh-CN" sz="2800" dirty="0" smtClean="0"/>
              <a:t>）。</a:t>
            </a:r>
          </a:p>
          <a:p>
            <a:pPr marL="514350" lvl="0" indent="-514350">
              <a:buFont typeface="+mj-lt"/>
              <a:buAutoNum type="arabicPeriod"/>
            </a:pPr>
            <a:r>
              <a:rPr lang="zh-CN" altLang="zh-CN" sz="2800" dirty="0" smtClean="0"/>
              <a:t>注释事物（</a:t>
            </a:r>
            <a:r>
              <a:rPr lang="en-US" altLang="zh-CN" sz="2800" dirty="0" err="1" smtClean="0"/>
              <a:t>annotational</a:t>
            </a:r>
            <a:r>
              <a:rPr lang="en-US" altLang="zh-CN" sz="2800" dirty="0" smtClean="0"/>
              <a:t> thing</a:t>
            </a:r>
            <a:r>
              <a:rPr lang="zh-CN" altLang="zh-CN" sz="2800" dirty="0" smtClean="0"/>
              <a:t>）。</a:t>
            </a:r>
            <a:r>
              <a:rPr lang="en-US" altLang="zh-CN" sz="2800" dirty="0" smtClean="0"/>
              <a:t>UML</a:t>
            </a:r>
            <a:r>
              <a:rPr lang="zh-CN" altLang="zh-CN" sz="2800" dirty="0" smtClean="0"/>
              <a:t>中的注释事物是注解（</a:t>
            </a:r>
            <a:r>
              <a:rPr lang="en-US" altLang="zh-CN" sz="2800" dirty="0" smtClean="0"/>
              <a:t>note</a:t>
            </a:r>
            <a:r>
              <a:rPr lang="zh-CN" altLang="zh-CN" sz="2800" dirty="0" smtClean="0"/>
              <a:t>）。</a:t>
            </a:r>
            <a:endParaRPr lang="en-US" altLang="zh-CN" dirty="0" smtClean="0"/>
          </a:p>
          <a:p>
            <a:pPr>
              <a:buNone/>
            </a:pPr>
            <a:r>
              <a:rPr lang="zh-CN" altLang="zh-CN" dirty="0" smtClean="0"/>
              <a:t>关系有</a:t>
            </a:r>
            <a:r>
              <a:rPr lang="en-US" altLang="zh-CN" dirty="0" smtClean="0"/>
              <a:t>4</a:t>
            </a:r>
            <a:r>
              <a:rPr lang="zh-CN" altLang="zh-CN" dirty="0" smtClean="0"/>
              <a:t>中类型，</a:t>
            </a:r>
          </a:p>
          <a:p>
            <a:pPr marL="514350" lvl="0" indent="-514350">
              <a:buFont typeface="+mj-lt"/>
              <a:buAutoNum type="arabicPeriod"/>
            </a:pPr>
            <a:r>
              <a:rPr lang="zh-CN" altLang="zh-CN" dirty="0" smtClean="0"/>
              <a:t>依赖（</a:t>
            </a:r>
            <a:r>
              <a:rPr lang="en-US" altLang="zh-CN" dirty="0" smtClean="0"/>
              <a:t>dependency</a:t>
            </a:r>
            <a:r>
              <a:rPr lang="zh-CN" altLang="zh-CN" dirty="0" smtClean="0"/>
              <a:t>）</a:t>
            </a:r>
          </a:p>
          <a:p>
            <a:pPr marL="514350" lvl="0" indent="-514350">
              <a:buFont typeface="+mj-lt"/>
              <a:buAutoNum type="arabicPeriod"/>
            </a:pPr>
            <a:r>
              <a:rPr lang="zh-CN" altLang="zh-CN" dirty="0" smtClean="0"/>
              <a:t>关联（</a:t>
            </a:r>
            <a:r>
              <a:rPr lang="en-US" altLang="zh-CN" dirty="0" smtClean="0"/>
              <a:t>association</a:t>
            </a:r>
            <a:r>
              <a:rPr lang="zh-CN" altLang="zh-CN" dirty="0" smtClean="0"/>
              <a:t>）</a:t>
            </a:r>
          </a:p>
          <a:p>
            <a:pPr marL="514350" lvl="0" indent="-514350">
              <a:buFont typeface="+mj-lt"/>
              <a:buAutoNum type="arabicPeriod"/>
            </a:pPr>
            <a:r>
              <a:rPr lang="zh-CN" altLang="zh-CN" dirty="0" smtClean="0"/>
              <a:t>泛化（</a:t>
            </a:r>
            <a:r>
              <a:rPr lang="en-US" altLang="zh-CN" dirty="0" smtClean="0"/>
              <a:t>generalization</a:t>
            </a:r>
            <a:r>
              <a:rPr lang="zh-CN" altLang="zh-CN" dirty="0" smtClean="0"/>
              <a:t>）</a:t>
            </a:r>
          </a:p>
          <a:p>
            <a:pPr marL="514350" lvl="0" indent="-514350">
              <a:buFont typeface="+mj-lt"/>
              <a:buAutoNum type="arabicPeriod"/>
            </a:pPr>
            <a:r>
              <a:rPr lang="zh-CN" altLang="zh-CN" dirty="0" smtClean="0"/>
              <a:t>实现（</a:t>
            </a:r>
            <a:r>
              <a:rPr lang="en-US" altLang="zh-CN" dirty="0" smtClean="0"/>
              <a:t>realization</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buNone/>
            </a:pPr>
            <a:r>
              <a:rPr lang="zh-CN" altLang="zh-CN" dirty="0" smtClean="0"/>
              <a:t>图分为</a:t>
            </a:r>
            <a:r>
              <a:rPr lang="en-US" altLang="zh-CN" dirty="0" smtClean="0"/>
              <a:t>9</a:t>
            </a:r>
            <a:r>
              <a:rPr lang="zh-CN" altLang="zh-CN" dirty="0" smtClean="0"/>
              <a:t>种类图：</a:t>
            </a:r>
          </a:p>
          <a:p>
            <a:pPr marL="514350" lvl="0" indent="-514350">
              <a:buFont typeface="+mj-lt"/>
              <a:buAutoNum type="arabicPeriod"/>
            </a:pPr>
            <a:r>
              <a:rPr lang="zh-CN" altLang="zh-CN" dirty="0" smtClean="0"/>
              <a:t>用例图（</a:t>
            </a:r>
            <a:r>
              <a:rPr lang="en-US" altLang="zh-CN" dirty="0" smtClean="0"/>
              <a:t>use case diagram</a:t>
            </a:r>
            <a:r>
              <a:rPr lang="zh-CN" altLang="zh-CN" dirty="0" smtClean="0"/>
              <a:t>）</a:t>
            </a:r>
          </a:p>
          <a:p>
            <a:pPr marL="514350" lvl="0" indent="-514350">
              <a:buFont typeface="+mj-lt"/>
              <a:buAutoNum type="arabicPeriod"/>
            </a:pPr>
            <a:r>
              <a:rPr lang="zh-CN" altLang="zh-CN" dirty="0" smtClean="0"/>
              <a:t>顺序图（</a:t>
            </a:r>
            <a:r>
              <a:rPr lang="en-US" altLang="zh-CN" dirty="0" smtClean="0"/>
              <a:t>sequence diagram</a:t>
            </a:r>
            <a:r>
              <a:rPr lang="zh-CN" altLang="zh-CN" dirty="0" smtClean="0"/>
              <a:t>）</a:t>
            </a:r>
          </a:p>
          <a:p>
            <a:pPr marL="514350" lvl="0" indent="-514350">
              <a:buFont typeface="+mj-lt"/>
              <a:buAutoNum type="arabicPeriod"/>
            </a:pPr>
            <a:r>
              <a:rPr lang="zh-CN" altLang="zh-CN" dirty="0" smtClean="0"/>
              <a:t>协作图（</a:t>
            </a:r>
            <a:r>
              <a:rPr lang="en-US" altLang="zh-CN" dirty="0" smtClean="0"/>
              <a:t>collaboration diagram</a:t>
            </a:r>
            <a:r>
              <a:rPr lang="zh-CN" altLang="zh-CN" dirty="0" smtClean="0"/>
              <a:t>）</a:t>
            </a:r>
          </a:p>
          <a:p>
            <a:pPr marL="514350" lvl="0" indent="-514350">
              <a:buFont typeface="+mj-lt"/>
              <a:buAutoNum type="arabicPeriod"/>
            </a:pPr>
            <a:r>
              <a:rPr lang="zh-CN" altLang="zh-CN" dirty="0" smtClean="0"/>
              <a:t>类图（</a:t>
            </a:r>
            <a:r>
              <a:rPr lang="en-US" altLang="zh-CN" dirty="0" smtClean="0"/>
              <a:t>class diagram</a:t>
            </a:r>
            <a:r>
              <a:rPr lang="zh-CN" altLang="zh-CN" dirty="0" smtClean="0"/>
              <a:t>）</a:t>
            </a:r>
          </a:p>
          <a:p>
            <a:pPr marL="514350" lvl="0" indent="-514350">
              <a:buFont typeface="+mj-lt"/>
              <a:buAutoNum type="arabicPeriod"/>
            </a:pPr>
            <a:r>
              <a:rPr lang="zh-CN" altLang="zh-CN" dirty="0" smtClean="0"/>
              <a:t>对象图（</a:t>
            </a:r>
            <a:r>
              <a:rPr lang="en-US" altLang="zh-CN" dirty="0" smtClean="0"/>
              <a:t>object diagram</a:t>
            </a:r>
            <a:r>
              <a:rPr lang="zh-CN" altLang="zh-CN" dirty="0" smtClean="0"/>
              <a:t>）</a:t>
            </a:r>
          </a:p>
          <a:p>
            <a:pPr marL="514350" lvl="0" indent="-514350">
              <a:buFont typeface="+mj-lt"/>
              <a:buAutoNum type="arabicPeriod"/>
            </a:pPr>
            <a:r>
              <a:rPr lang="zh-CN" altLang="zh-CN" dirty="0" smtClean="0"/>
              <a:t>状态图（</a:t>
            </a:r>
            <a:r>
              <a:rPr lang="en-US" altLang="zh-CN" dirty="0" err="1" smtClean="0"/>
              <a:t>statechart</a:t>
            </a:r>
            <a:r>
              <a:rPr lang="en-US" altLang="zh-CN" dirty="0" smtClean="0"/>
              <a:t> diagram</a:t>
            </a:r>
            <a:r>
              <a:rPr lang="zh-CN" altLang="zh-CN" dirty="0" smtClean="0"/>
              <a:t>）</a:t>
            </a:r>
          </a:p>
          <a:p>
            <a:pPr marL="514350" lvl="0" indent="-514350">
              <a:buFont typeface="+mj-lt"/>
              <a:buAutoNum type="arabicPeriod"/>
            </a:pPr>
            <a:r>
              <a:rPr lang="zh-CN" altLang="zh-CN" dirty="0" smtClean="0"/>
              <a:t>活动图（</a:t>
            </a:r>
            <a:r>
              <a:rPr lang="en-US" altLang="zh-CN" dirty="0" smtClean="0"/>
              <a:t>activity diagram</a:t>
            </a:r>
            <a:r>
              <a:rPr lang="zh-CN" altLang="zh-CN" dirty="0" smtClean="0"/>
              <a:t>）</a:t>
            </a:r>
          </a:p>
          <a:p>
            <a:pPr marL="514350" lvl="0" indent="-514350">
              <a:buFont typeface="+mj-lt"/>
              <a:buAutoNum type="arabicPeriod"/>
            </a:pPr>
            <a:r>
              <a:rPr lang="zh-CN" altLang="zh-CN" dirty="0" smtClean="0"/>
              <a:t>构件图（</a:t>
            </a:r>
            <a:r>
              <a:rPr lang="en-US" altLang="zh-CN" dirty="0" smtClean="0"/>
              <a:t>component diagram</a:t>
            </a:r>
            <a:r>
              <a:rPr lang="zh-CN" altLang="zh-CN" dirty="0" smtClean="0"/>
              <a:t>）</a:t>
            </a:r>
          </a:p>
          <a:p>
            <a:pPr marL="514350" lvl="0" indent="-514350">
              <a:buFont typeface="+mj-lt"/>
              <a:buAutoNum type="arabicPeriod"/>
            </a:pPr>
            <a:r>
              <a:rPr lang="zh-CN" altLang="zh-CN" dirty="0" smtClean="0"/>
              <a:t>部署图（</a:t>
            </a:r>
            <a:r>
              <a:rPr lang="en-US" altLang="zh-CN" dirty="0" smtClean="0"/>
              <a:t>deployment diagram</a:t>
            </a:r>
            <a:r>
              <a:rPr lang="zh-CN" altLang="zh-CN" dirty="0" smtClean="0"/>
              <a:t>）</a:t>
            </a:r>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用例图（</a:t>
            </a:r>
            <a:r>
              <a:rPr lang="en-US" altLang="zh-CN" dirty="0" smtClean="0"/>
              <a:t>use case diagram</a:t>
            </a:r>
            <a:r>
              <a:rPr lang="zh-CN" altLang="zh-CN" dirty="0" smtClean="0"/>
              <a:t>）</a:t>
            </a:r>
            <a:endParaRPr lang="en-US" altLang="zh-CN" dirty="0" smtClean="0"/>
          </a:p>
          <a:p>
            <a:pPr>
              <a:buNone/>
            </a:pPr>
            <a:r>
              <a:rPr lang="en-US" altLang="zh-CN" dirty="0" smtClean="0"/>
              <a:t>	</a:t>
            </a:r>
            <a:r>
              <a:rPr lang="zh-CN" altLang="zh-CN" dirty="0" smtClean="0"/>
              <a:t>用例图</a:t>
            </a:r>
            <a:r>
              <a:rPr lang="en-US" altLang="zh-CN" dirty="0" smtClean="0"/>
              <a:t>Use case diagrams</a:t>
            </a:r>
            <a:r>
              <a:rPr lang="zh-CN" altLang="zh-CN" dirty="0" smtClean="0"/>
              <a:t>描述了作为一个外部的观察者的视角对系统的印象。强调这个系统是什么而不是这个系统怎么工作。</a:t>
            </a:r>
          </a:p>
          <a:p>
            <a:pPr lvl="0">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是</a:t>
            </a:r>
            <a:r>
              <a:rPr lang="en-US" altLang="zh-CN" dirty="0" smtClean="0"/>
              <a:t>Unified Modeling Language</a:t>
            </a:r>
            <a:r>
              <a:rPr lang="zh-CN" altLang="zh-CN" dirty="0" smtClean="0"/>
              <a:t>统一建模语言的简称</a:t>
            </a:r>
            <a:r>
              <a:rPr lang="zh-CN" altLang="en-US" dirty="0" smtClean="0"/>
              <a:t>，</a:t>
            </a:r>
            <a:r>
              <a:rPr lang="zh-CN" altLang="zh-CN" dirty="0" smtClean="0"/>
              <a:t>是对软件密集型系统中的制品进行可视化，详述，构造和文档化的语言。</a:t>
            </a:r>
            <a:r>
              <a:rPr lang="zh-CN" altLang="en-US" dirty="0" smtClean="0"/>
              <a:t>这个语言由</a:t>
            </a:r>
            <a:r>
              <a:rPr lang="zh-CN" altLang="en-US" dirty="0" smtClean="0">
                <a:hlinkClick r:id="rId3" action="ppaction://hlinksldjump"/>
              </a:rPr>
              <a:t>葛来迪</a:t>
            </a:r>
            <a:r>
              <a:rPr lang="en-US" altLang="zh-CN" dirty="0" smtClean="0">
                <a:hlinkClick r:id="rId3" action="ppaction://hlinksldjump"/>
              </a:rPr>
              <a:t>·</a:t>
            </a:r>
            <a:r>
              <a:rPr lang="zh-CN" altLang="en-US" dirty="0" smtClean="0">
                <a:hlinkClick r:id="rId3" action="ppaction://hlinksldjump"/>
              </a:rPr>
              <a:t>布区（</a:t>
            </a:r>
            <a:r>
              <a:rPr lang="en-US" altLang="zh-CN" dirty="0" smtClean="0">
                <a:hlinkClick r:id="rId3" action="ppaction://hlinksldjump"/>
              </a:rPr>
              <a:t>Grady </a:t>
            </a:r>
            <a:r>
              <a:rPr lang="en-US" altLang="zh-CN" dirty="0" err="1" smtClean="0">
                <a:hlinkClick r:id="rId3" action="ppaction://hlinksldjump"/>
              </a:rPr>
              <a:t>Booch</a:t>
            </a:r>
            <a:r>
              <a:rPr lang="zh-CN" altLang="en-US" dirty="0" smtClean="0">
                <a:hlinkClick r:id="rId3" action="ppaction://hlinksldjump"/>
              </a:rPr>
              <a:t>）</a:t>
            </a:r>
            <a:r>
              <a:rPr lang="zh-CN" altLang="en-US" dirty="0" smtClean="0"/>
              <a:t>，</a:t>
            </a:r>
            <a:r>
              <a:rPr lang="zh-CN" altLang="en-US" dirty="0" smtClean="0">
                <a:hlinkClick r:id="rId4" action="ppaction://hlinksldjump"/>
              </a:rPr>
              <a:t>伊瓦尔</a:t>
            </a:r>
            <a:r>
              <a:rPr lang="en-US" altLang="zh-CN" dirty="0" smtClean="0">
                <a:hlinkClick r:id="rId4" action="ppaction://hlinksldjump"/>
              </a:rPr>
              <a:t>·</a:t>
            </a:r>
            <a:r>
              <a:rPr lang="zh-CN" altLang="en-US" dirty="0" smtClean="0">
                <a:hlinkClick r:id="rId4" action="ppaction://hlinksldjump"/>
              </a:rPr>
              <a:t>雅各布森（</a:t>
            </a:r>
            <a:r>
              <a:rPr lang="en-US" altLang="zh-CN" dirty="0" smtClean="0">
                <a:hlinkClick r:id="rId4" action="ppaction://hlinksldjump"/>
              </a:rPr>
              <a:t>James </a:t>
            </a:r>
            <a:r>
              <a:rPr lang="en-US" altLang="zh-CN" dirty="0" err="1" smtClean="0">
                <a:hlinkClick r:id="rId4" action="ppaction://hlinksldjump"/>
              </a:rPr>
              <a:t>Rumbaugh</a:t>
            </a:r>
            <a:r>
              <a:rPr lang="zh-CN" altLang="en-US" dirty="0" smtClean="0">
                <a:hlinkClick r:id="rId4" action="ppaction://hlinksldjump"/>
              </a:rPr>
              <a:t>）</a:t>
            </a:r>
            <a:r>
              <a:rPr lang="zh-CN" altLang="en-US" dirty="0" smtClean="0"/>
              <a:t>与</a:t>
            </a:r>
            <a:r>
              <a:rPr lang="zh-CN" altLang="en-US" dirty="0" smtClean="0">
                <a:hlinkClick r:id="rId5" action="ppaction://hlinksldjump"/>
              </a:rPr>
              <a:t>詹姆士</a:t>
            </a:r>
            <a:r>
              <a:rPr lang="en-US" altLang="zh-CN" dirty="0" smtClean="0">
                <a:hlinkClick r:id="rId5" action="ppaction://hlinksldjump"/>
              </a:rPr>
              <a:t>·</a:t>
            </a:r>
            <a:r>
              <a:rPr lang="zh-CN" altLang="en-US" dirty="0" smtClean="0">
                <a:hlinkClick r:id="rId5" action="ppaction://hlinksldjump"/>
              </a:rPr>
              <a:t>兰宝（</a:t>
            </a:r>
            <a:r>
              <a:rPr lang="en-US" altLang="zh-CN" dirty="0" err="1" smtClean="0">
                <a:hlinkClick r:id="rId5" action="ppaction://hlinksldjump"/>
              </a:rPr>
              <a:t>Ivar</a:t>
            </a:r>
            <a:r>
              <a:rPr lang="en-US" altLang="zh-CN" dirty="0" smtClean="0">
                <a:hlinkClick r:id="rId5" action="ppaction://hlinksldjump"/>
              </a:rPr>
              <a:t> Jacobson</a:t>
            </a:r>
            <a:r>
              <a:rPr lang="zh-CN" altLang="en-US" dirty="0" smtClean="0">
                <a:hlinkClick r:id="rId5" action="ppaction://hlinksldjump"/>
              </a:rPr>
              <a:t>）</a:t>
            </a:r>
            <a:r>
              <a:rPr lang="zh-CN" altLang="en-US" dirty="0" smtClean="0"/>
              <a:t>于</a:t>
            </a:r>
            <a:r>
              <a:rPr lang="en-US" altLang="zh-CN" dirty="0" smtClean="0"/>
              <a:t>1994</a:t>
            </a:r>
            <a:r>
              <a:rPr lang="zh-CN" altLang="en-US" dirty="0" smtClean="0"/>
              <a:t>年至</a:t>
            </a:r>
            <a:r>
              <a:rPr lang="en-US" altLang="zh-CN" dirty="0" smtClean="0"/>
              <a:t>1995</a:t>
            </a:r>
            <a:r>
              <a:rPr lang="zh-CN" altLang="en-US" dirty="0" smtClean="0"/>
              <a:t>年间，在</a:t>
            </a:r>
            <a:r>
              <a:rPr lang="en-US" altLang="zh-CN" dirty="0" smtClean="0"/>
              <a:t>Rational Software</a:t>
            </a:r>
            <a:r>
              <a:rPr lang="zh-CN" altLang="en-US" dirty="0" smtClean="0"/>
              <a:t>公司中开发</a:t>
            </a:r>
            <a:endParaRPr lang="zh-CN" altLang="zh-CN"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 </a:t>
            </a:r>
            <a:r>
              <a:rPr lang="en-US" altLang="zh-CN" dirty="0" smtClean="0">
                <a:hlinkClick r:id="rId6" action="ppaction://hlinksldjump"/>
              </a:rPr>
              <a:t>₁</a:t>
            </a:r>
            <a:endParaRPr lang="zh-CN" alt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类图</a:t>
            </a:r>
            <a:r>
              <a:rPr lang="en-US" altLang="zh-CN" dirty="0" smtClean="0"/>
              <a:t>Class diagram</a:t>
            </a:r>
          </a:p>
          <a:p>
            <a:pPr>
              <a:buNone/>
            </a:pPr>
            <a:r>
              <a:rPr lang="en-US" altLang="zh-CN" dirty="0" smtClean="0"/>
              <a:t>		</a:t>
            </a:r>
            <a:r>
              <a:rPr lang="zh-CN" altLang="zh-CN" dirty="0" smtClean="0"/>
              <a:t>类图</a:t>
            </a:r>
            <a:r>
              <a:rPr lang="en-US" altLang="zh-CN" dirty="0" smtClean="0"/>
              <a:t>Class diagram</a:t>
            </a:r>
            <a:r>
              <a:rPr lang="zh-CN" altLang="zh-CN" dirty="0" smtClean="0"/>
              <a:t>通过显示出系统的类以及这些类之间的关系来表示系统。类图是静态的－它们显示出什么可以产生影响但不会告诉你什么时候产生影响。</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对象图</a:t>
            </a:r>
            <a:r>
              <a:rPr lang="en-US" altLang="zh-CN" dirty="0" smtClean="0"/>
              <a:t>Object diagrams</a:t>
            </a:r>
          </a:p>
          <a:p>
            <a:pPr lvl="0">
              <a:buNone/>
            </a:pPr>
            <a:r>
              <a:rPr lang="en-US" altLang="zh-CN" dirty="0" smtClean="0"/>
              <a:t>		</a:t>
            </a:r>
            <a:r>
              <a:rPr lang="zh-CN" altLang="zh-CN" dirty="0" smtClean="0"/>
              <a:t>对象图</a:t>
            </a:r>
            <a:r>
              <a:rPr lang="en-US" altLang="zh-CN" dirty="0" smtClean="0"/>
              <a:t>Object diagrams</a:t>
            </a:r>
            <a:r>
              <a:rPr lang="zh-CN" altLang="zh-CN" dirty="0" smtClean="0"/>
              <a:t>用来表示类的实例。他们在解释复杂关系的细小问题时（特别是递归关系时）很有用。</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lstStyle/>
          <a:p>
            <a:pPr>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endParaRPr lang="en-US" altLang="zh-CN" sz="2800" dirty="0" smtClean="0"/>
          </a:p>
          <a:p>
            <a:pPr lvl="0">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r>
              <a:rPr lang="zh-CN" altLang="zh-CN" sz="2800" dirty="0" smtClean="0"/>
              <a:t>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p>
          <a:p>
            <a:pPr>
              <a:buNone/>
            </a:pPr>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协作图（</a:t>
            </a:r>
            <a:r>
              <a:rPr lang="en-US" altLang="zh-CN" dirty="0" smtClean="0"/>
              <a:t>collaboration diagram</a:t>
            </a:r>
            <a:r>
              <a:rPr lang="zh-CN" altLang="zh-CN" dirty="0" smtClean="0"/>
              <a:t>）</a:t>
            </a:r>
            <a:endParaRPr lang="en-US" altLang="zh-CN" dirty="0" smtClean="0"/>
          </a:p>
          <a:p>
            <a:pPr lvl="0">
              <a:buNone/>
            </a:pPr>
            <a:r>
              <a:rPr lang="en-US" altLang="zh-CN" dirty="0" smtClean="0"/>
              <a:t>		</a:t>
            </a:r>
            <a:r>
              <a:rPr lang="zh-CN" altLang="zh-CN" dirty="0" smtClean="0"/>
              <a:t>协作图也是互动的图表。他们像序列图一样也传递相同的信息，但他们不关心什么时候消息被传递，只关心对象的角色。在序列图中，对象的角色放在上面而消息则是连接线。</a:t>
            </a:r>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状态图</a:t>
            </a:r>
            <a:r>
              <a:rPr lang="en-US" altLang="zh-CN" dirty="0" err="1" smtClean="0"/>
              <a:t>statechart</a:t>
            </a:r>
            <a:r>
              <a:rPr lang="en-US" altLang="zh-CN" dirty="0" smtClean="0"/>
              <a:t> diagram</a:t>
            </a:r>
          </a:p>
          <a:p>
            <a:pPr lvl="0">
              <a:buNone/>
            </a:pPr>
            <a:r>
              <a:rPr lang="en-US" altLang="zh-CN" dirty="0" smtClean="0"/>
              <a:t>		</a:t>
            </a:r>
            <a:r>
              <a:rPr lang="zh-CN" altLang="zh-CN" dirty="0" smtClean="0"/>
              <a:t>状态图</a:t>
            </a:r>
            <a:r>
              <a:rPr lang="en-US" altLang="zh-CN" dirty="0" err="1" smtClean="0"/>
              <a:t>statechart</a:t>
            </a:r>
            <a:r>
              <a:rPr lang="en-US" altLang="zh-CN" dirty="0" smtClean="0"/>
              <a:t> diagram</a:t>
            </a:r>
            <a:r>
              <a:rPr lang="zh-CN" altLang="zh-CN" dirty="0" smtClean="0"/>
              <a:t>显示出了对象可能的状态以及由状态改变而导致的转移。</a:t>
            </a: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buNone/>
            </a:pPr>
            <a:r>
              <a:rPr lang="en-US" altLang="zh-CN" sz="2800" dirty="0" smtClean="0"/>
              <a:t>	</a:t>
            </a:r>
            <a:r>
              <a:rPr lang="zh-CN" altLang="zh-CN" sz="2800" dirty="0" smtClean="0"/>
              <a:t>活动图</a:t>
            </a:r>
            <a:r>
              <a:rPr lang="en-US" altLang="zh-CN" sz="2800" dirty="0" smtClean="0"/>
              <a:t>activity diagram</a:t>
            </a:r>
          </a:p>
          <a:p>
            <a:pPr lvl="0">
              <a:buNone/>
            </a:pPr>
            <a:r>
              <a:rPr lang="en-US" altLang="zh-CN" sz="2800" dirty="0" smtClean="0"/>
              <a:t>		</a:t>
            </a:r>
            <a:r>
              <a:rPr lang="zh-CN" altLang="zh-CN" sz="2800" dirty="0" smtClean="0"/>
              <a:t>活动图</a:t>
            </a:r>
            <a:r>
              <a:rPr lang="en-US" altLang="zh-CN" sz="2800" dirty="0" smtClean="0"/>
              <a:t>activity diagram</a:t>
            </a:r>
            <a:r>
              <a:rPr lang="zh-CN" altLang="zh-CN" sz="2800" dirty="0" smtClean="0"/>
              <a:t>是一个很特别的流程图。活动图和状态图之间是有关系的。状态图把焦点集中在过程中的对象身上，而活动图则集中在一个单独过程动作流程。活动图告诉了我们活动之间的依赖关系。</a:t>
            </a:r>
            <a:endParaRPr lang="zh-CN" altLang="zh-CN" sz="2800"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zh-CN" dirty="0" smtClean="0"/>
              <a:t>配置图</a:t>
            </a:r>
            <a:r>
              <a:rPr lang="en-US" altLang="zh-CN" dirty="0" smtClean="0"/>
              <a:t>Deployment diagrams</a:t>
            </a:r>
            <a:r>
              <a:rPr lang="zh-CN" altLang="zh-CN" dirty="0" smtClean="0"/>
              <a:t>则是显示软件及硬件的配置。</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5</a:t>
            </a:r>
            <a:r>
              <a:rPr lang="zh-CN" altLang="zh-CN" dirty="0" smtClean="0"/>
              <a:t>个方面的语义规则：</a:t>
            </a:r>
          </a:p>
          <a:p>
            <a:pPr marL="514350" lvl="0" indent="-514350">
              <a:buFont typeface="+mj-lt"/>
              <a:buAutoNum type="arabicPeriod"/>
            </a:pPr>
            <a:r>
              <a:rPr lang="zh-CN" altLang="zh-CN" dirty="0" smtClean="0"/>
              <a:t>命名（</a:t>
            </a:r>
            <a:r>
              <a:rPr lang="en-US" altLang="zh-CN" dirty="0" smtClean="0"/>
              <a:t>name</a:t>
            </a:r>
            <a:r>
              <a:rPr lang="zh-CN" altLang="zh-CN" dirty="0" smtClean="0"/>
              <a:t>）</a:t>
            </a:r>
          </a:p>
          <a:p>
            <a:pPr marL="514350" lvl="0" indent="-514350">
              <a:buFont typeface="+mj-lt"/>
              <a:buAutoNum type="arabicPeriod"/>
            </a:pPr>
            <a:r>
              <a:rPr lang="zh-CN" altLang="zh-CN" dirty="0" smtClean="0"/>
              <a:t>范围（</a:t>
            </a:r>
            <a:r>
              <a:rPr lang="en-US" altLang="zh-CN" dirty="0" smtClean="0"/>
              <a:t>scope</a:t>
            </a:r>
            <a:r>
              <a:rPr lang="zh-CN" altLang="zh-CN" dirty="0" smtClean="0"/>
              <a:t>）</a:t>
            </a:r>
          </a:p>
          <a:p>
            <a:pPr marL="514350" lvl="0" indent="-514350">
              <a:buFont typeface="+mj-lt"/>
              <a:buAutoNum type="arabicPeriod"/>
            </a:pPr>
            <a:r>
              <a:rPr lang="zh-CN" altLang="zh-CN" dirty="0" smtClean="0"/>
              <a:t>可见性（</a:t>
            </a:r>
            <a:r>
              <a:rPr lang="en-US" altLang="zh-CN" dirty="0" smtClean="0"/>
              <a:t>visibility</a:t>
            </a:r>
            <a:r>
              <a:rPr lang="zh-CN" altLang="zh-CN" dirty="0" smtClean="0"/>
              <a:t>）</a:t>
            </a:r>
          </a:p>
          <a:p>
            <a:pPr marL="514350" lvl="0" indent="-514350">
              <a:buFont typeface="+mj-lt"/>
              <a:buAutoNum type="arabicPeriod"/>
            </a:pPr>
            <a:r>
              <a:rPr lang="zh-CN" altLang="zh-CN" dirty="0" smtClean="0"/>
              <a:t>完整性（</a:t>
            </a:r>
            <a:r>
              <a:rPr lang="en-US" altLang="zh-CN" dirty="0" smtClean="0"/>
              <a:t>integrity</a:t>
            </a:r>
            <a:r>
              <a:rPr lang="zh-CN" altLang="zh-CN" dirty="0" smtClean="0"/>
              <a:t>）</a:t>
            </a:r>
          </a:p>
          <a:p>
            <a:pPr marL="514350" lvl="0" indent="-514350">
              <a:buFont typeface="+mj-lt"/>
              <a:buAutoNum type="arabicPeriod"/>
            </a:pPr>
            <a:r>
              <a:rPr lang="zh-CN" altLang="zh-CN" dirty="0" smtClean="0"/>
              <a:t>执行（</a:t>
            </a:r>
            <a:r>
              <a:rPr lang="en-US" altLang="zh-CN" dirty="0" smtClean="0"/>
              <a:t>execution</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4</a:t>
            </a:r>
            <a:r>
              <a:rPr lang="zh-CN" altLang="zh-CN" dirty="0" smtClean="0"/>
              <a:t>种类型的通用机制：</a:t>
            </a:r>
          </a:p>
          <a:p>
            <a:pPr marL="514350" lvl="0" indent="-514350">
              <a:buFont typeface="+mj-lt"/>
              <a:buAutoNum type="arabicPeriod"/>
            </a:pPr>
            <a:r>
              <a:rPr lang="zh-CN" altLang="zh-CN" dirty="0" smtClean="0"/>
              <a:t>规范说明（</a:t>
            </a:r>
            <a:r>
              <a:rPr lang="en-US" altLang="zh-CN" dirty="0" smtClean="0"/>
              <a:t>specification</a:t>
            </a:r>
            <a:r>
              <a:rPr lang="zh-CN" altLang="zh-CN" dirty="0" smtClean="0"/>
              <a:t>）</a:t>
            </a:r>
          </a:p>
          <a:p>
            <a:pPr marL="514350" lvl="0" indent="-514350">
              <a:buFont typeface="+mj-lt"/>
              <a:buAutoNum type="arabicPeriod"/>
            </a:pPr>
            <a:r>
              <a:rPr lang="zh-CN" altLang="zh-CN" dirty="0" smtClean="0"/>
              <a:t>修饰（</a:t>
            </a:r>
            <a:r>
              <a:rPr lang="en-US" altLang="zh-CN" dirty="0" smtClean="0"/>
              <a:t>adornment</a:t>
            </a:r>
            <a:r>
              <a:rPr lang="zh-CN" altLang="zh-CN" dirty="0" smtClean="0"/>
              <a:t>）</a:t>
            </a:r>
          </a:p>
          <a:p>
            <a:pPr marL="514350" lvl="0" indent="-514350">
              <a:buFont typeface="+mj-lt"/>
              <a:buAutoNum type="arabicPeriod"/>
            </a:pPr>
            <a:r>
              <a:rPr lang="zh-CN" altLang="zh-CN" dirty="0" smtClean="0"/>
              <a:t>通用划分（</a:t>
            </a:r>
            <a:r>
              <a:rPr lang="en-US" altLang="zh-CN" dirty="0" smtClean="0"/>
              <a:t>common division</a:t>
            </a:r>
            <a:r>
              <a:rPr lang="zh-CN" altLang="zh-CN" dirty="0" smtClean="0"/>
              <a:t>）</a:t>
            </a:r>
          </a:p>
          <a:p>
            <a:pPr marL="514350" lvl="0" indent="-514350">
              <a:buFont typeface="+mj-lt"/>
              <a:buAutoNum type="arabicPeriod"/>
            </a:pPr>
            <a:r>
              <a:rPr lang="zh-CN" altLang="zh-CN" dirty="0" smtClean="0"/>
              <a:t>扩展机制（</a:t>
            </a:r>
            <a:r>
              <a:rPr lang="en-US" altLang="zh-CN" dirty="0" smtClean="0"/>
              <a:t>extensibility mechanism</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扩展机制包括：</a:t>
            </a:r>
          </a:p>
          <a:p>
            <a:pPr marL="514350" lvl="0" indent="-514350">
              <a:buFont typeface="+mj-lt"/>
              <a:buAutoNum type="arabicPeriod"/>
            </a:pPr>
            <a:r>
              <a:rPr lang="zh-CN" altLang="zh-CN" dirty="0" smtClean="0"/>
              <a:t>版型（</a:t>
            </a:r>
            <a:r>
              <a:rPr lang="en-US" altLang="zh-CN" dirty="0" smtClean="0"/>
              <a:t>stereotype</a:t>
            </a:r>
            <a:r>
              <a:rPr lang="zh-CN" altLang="zh-CN" dirty="0" smtClean="0"/>
              <a:t>）</a:t>
            </a:r>
          </a:p>
          <a:p>
            <a:pPr marL="514350" lvl="0" indent="-514350">
              <a:buFont typeface="+mj-lt"/>
              <a:buAutoNum type="arabicPeriod"/>
            </a:pPr>
            <a:r>
              <a:rPr lang="zh-CN" altLang="zh-CN" dirty="0" smtClean="0"/>
              <a:t>标记值（</a:t>
            </a:r>
            <a:r>
              <a:rPr lang="en-US" altLang="zh-CN" dirty="0" smtClean="0"/>
              <a:t>tagged value</a:t>
            </a:r>
            <a:r>
              <a:rPr lang="zh-CN" altLang="zh-CN" dirty="0" smtClean="0"/>
              <a:t>）</a:t>
            </a:r>
          </a:p>
          <a:p>
            <a:pPr marL="514350" lvl="0" indent="-514350">
              <a:buFont typeface="+mj-lt"/>
              <a:buAutoNum type="arabicPeriod"/>
            </a:pPr>
            <a:r>
              <a:rPr lang="zh-CN" altLang="zh-CN" dirty="0" smtClean="0"/>
              <a:t>约束（</a:t>
            </a:r>
            <a:r>
              <a:rPr lang="en-US" altLang="zh-CN" dirty="0" smtClean="0"/>
              <a:t>constraint</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770984" cy="4525963"/>
          </a:xfrm>
        </p:spPr>
        <p:txBody>
          <a:bodyPr>
            <a:normAutofit/>
          </a:bodyPr>
          <a:lstStyle/>
          <a:p>
            <a:pPr>
              <a:buNone/>
            </a:pPr>
            <a:r>
              <a:rPr lang="en-US" altLang="zh-CN" dirty="0" smtClean="0"/>
              <a:t>		   Grady </a:t>
            </a:r>
            <a:r>
              <a:rPr lang="en-US" altLang="zh-CN" dirty="0" err="1" smtClean="0"/>
              <a:t>Booch</a:t>
            </a:r>
            <a:r>
              <a:rPr lang="en-US" altLang="zh-CN" dirty="0" smtClean="0"/>
              <a:t> UML</a:t>
            </a:r>
            <a:r>
              <a:rPr lang="zh-CN" altLang="zh-CN" dirty="0" smtClean="0"/>
              <a:t>和</a:t>
            </a:r>
            <a:r>
              <a:rPr lang="en-US" altLang="zh-CN" dirty="0" err="1" smtClean="0"/>
              <a:t>Booch</a:t>
            </a:r>
            <a:r>
              <a:rPr lang="zh-CN" altLang="zh-CN" dirty="0" smtClean="0"/>
              <a:t>方法的创始人，</a:t>
            </a:r>
            <a:r>
              <a:rPr lang="en-US" altLang="zh-CN" dirty="0" smtClean="0"/>
              <a:t>IBM</a:t>
            </a:r>
            <a:r>
              <a:rPr lang="zh-CN" altLang="zh-CN" dirty="0" smtClean="0"/>
              <a:t>院士，</a:t>
            </a:r>
            <a:r>
              <a:rPr lang="en-US" altLang="zh-CN" dirty="0" smtClean="0"/>
              <a:t>IBM</a:t>
            </a:r>
            <a:r>
              <a:rPr lang="zh-CN" altLang="zh-CN" dirty="0" smtClean="0"/>
              <a:t>研究院软件工程首席科学家。自</a:t>
            </a:r>
            <a:r>
              <a:rPr lang="en-US" altLang="zh-CN" dirty="0" smtClean="0"/>
              <a:t>1981</a:t>
            </a:r>
            <a:r>
              <a:rPr lang="zh-CN" altLang="zh-CN" dirty="0" smtClean="0"/>
              <a:t>年</a:t>
            </a:r>
            <a:r>
              <a:rPr lang="en-US" altLang="zh-CN" dirty="0" smtClean="0"/>
              <a:t>Rational</a:t>
            </a:r>
            <a:r>
              <a:rPr lang="zh-CN" altLang="zh-CN" dirty="0" smtClean="0"/>
              <a:t>软件公司成立到</a:t>
            </a:r>
            <a:r>
              <a:rPr lang="en-US" altLang="zh-CN" dirty="0" smtClean="0"/>
              <a:t>2003</a:t>
            </a:r>
            <a:r>
              <a:rPr lang="zh-CN" altLang="zh-CN" dirty="0" smtClean="0"/>
              <a:t>年该公司被</a:t>
            </a:r>
            <a:r>
              <a:rPr lang="en-US" altLang="zh-CN" dirty="0" smtClean="0"/>
              <a:t>IBM</a:t>
            </a:r>
            <a:r>
              <a:rPr lang="zh-CN" altLang="zh-CN" dirty="0" smtClean="0"/>
              <a:t>收购，他一直是</a:t>
            </a:r>
            <a:r>
              <a:rPr lang="en-US" altLang="zh-CN" dirty="0" smtClean="0"/>
              <a:t>Rational</a:t>
            </a:r>
            <a:r>
              <a:rPr lang="zh-CN" altLang="zh-CN" dirty="0" smtClean="0"/>
              <a:t>软件公司的首席科学家。他在软件架构、软件工程和协作开发环境方面享有极高的国际声望。</a:t>
            </a:r>
            <a:endParaRPr lang="zh-CN" altLang="zh-CN" dirty="0"/>
          </a:p>
        </p:txBody>
      </p:sp>
      <p:sp>
        <p:nvSpPr>
          <p:cNvPr id="2" name="标题 1"/>
          <p:cNvSpPr>
            <a:spLocks noGrp="1"/>
          </p:cNvSpPr>
          <p:nvPr>
            <p:ph type="title"/>
          </p:nvPr>
        </p:nvSpPr>
        <p:spPr/>
        <p:txBody>
          <a:bodyPr/>
          <a:lstStyle/>
          <a:p>
            <a:r>
              <a:rPr lang="zh-CN" altLang="en-US" dirty="0" smtClean="0"/>
              <a:t>葛来迪</a:t>
            </a:r>
            <a:r>
              <a:rPr lang="en-US" altLang="zh-CN" dirty="0" smtClean="0"/>
              <a:t>·</a:t>
            </a:r>
            <a:r>
              <a:rPr lang="zh-CN" altLang="en-US" dirty="0" smtClean="0"/>
              <a:t>布区（</a:t>
            </a:r>
            <a:r>
              <a:rPr lang="en-US" altLang="zh-CN" dirty="0" smtClean="0"/>
              <a:t>Grady </a:t>
            </a:r>
            <a:r>
              <a:rPr lang="en-US" altLang="zh-CN" dirty="0" err="1" smtClean="0"/>
              <a:t>Booch</a:t>
            </a:r>
            <a:r>
              <a:rPr lang="zh-CN" altLang="en-US" dirty="0" smtClean="0"/>
              <a:t>）</a:t>
            </a:r>
            <a:endParaRPr lang="zh-CN" altLang="en-US" dirty="0"/>
          </a:p>
        </p:txBody>
      </p:sp>
      <p:pic>
        <p:nvPicPr>
          <p:cNvPr id="1026" name="图片 15" descr="IMG_256"/>
          <p:cNvPicPr>
            <a:picLocks noChangeAspect="1" noChangeArrowheads="1"/>
          </p:cNvPicPr>
          <p:nvPr/>
        </p:nvPicPr>
        <p:blipFill>
          <a:blip r:embed="rId2" cstate="print"/>
          <a:srcRect/>
          <a:stretch>
            <a:fillRect/>
          </a:stretch>
        </p:blipFill>
        <p:spPr bwMode="auto">
          <a:xfrm>
            <a:off x="6156176" y="2348880"/>
            <a:ext cx="2441575" cy="1828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a:t>
            </a:r>
            <a:r>
              <a:rPr lang="zh-CN" altLang="zh-CN" dirty="0" smtClean="0"/>
              <a:t>视图包括：</a:t>
            </a:r>
          </a:p>
          <a:p>
            <a:pPr marL="514350" lvl="0" indent="-514350">
              <a:buFont typeface="+mj-lt"/>
              <a:buAutoNum type="arabicPeriod"/>
            </a:pPr>
            <a:r>
              <a:rPr lang="zh-CN" altLang="zh-CN" dirty="0" smtClean="0"/>
              <a:t>用例视图（</a:t>
            </a:r>
            <a:r>
              <a:rPr lang="en-US" altLang="zh-CN" dirty="0" smtClean="0"/>
              <a:t>use case view</a:t>
            </a:r>
            <a:r>
              <a:rPr lang="zh-CN" altLang="zh-CN" dirty="0" smtClean="0"/>
              <a:t>）</a:t>
            </a:r>
          </a:p>
          <a:p>
            <a:pPr marL="514350" lvl="0" indent="-514350">
              <a:buFont typeface="+mj-lt"/>
              <a:buAutoNum type="arabicPeriod"/>
            </a:pPr>
            <a:r>
              <a:rPr lang="zh-CN" altLang="zh-CN" dirty="0" smtClean="0"/>
              <a:t>逻辑视图（</a:t>
            </a:r>
            <a:r>
              <a:rPr lang="en-US" altLang="zh-CN" dirty="0" smtClean="0"/>
              <a:t>logical view</a:t>
            </a:r>
            <a:r>
              <a:rPr lang="zh-CN" altLang="zh-CN" dirty="0" smtClean="0"/>
              <a:t>）</a:t>
            </a:r>
          </a:p>
          <a:p>
            <a:pPr marL="514350" lvl="0" indent="-514350">
              <a:buFont typeface="+mj-lt"/>
              <a:buAutoNum type="arabicPeriod"/>
            </a:pPr>
            <a:r>
              <a:rPr lang="zh-CN" altLang="zh-CN" dirty="0" smtClean="0"/>
              <a:t>实现视图（</a:t>
            </a:r>
            <a:r>
              <a:rPr lang="en-US" altLang="zh-CN" dirty="0" smtClean="0"/>
              <a:t>implementation view</a:t>
            </a:r>
            <a:r>
              <a:rPr lang="zh-CN" altLang="zh-CN" dirty="0" smtClean="0"/>
              <a:t>）</a:t>
            </a:r>
          </a:p>
          <a:p>
            <a:pPr marL="514350" lvl="0" indent="-514350">
              <a:buFont typeface="+mj-lt"/>
              <a:buAutoNum type="arabicPeriod"/>
            </a:pPr>
            <a:r>
              <a:rPr lang="zh-CN" altLang="zh-CN" dirty="0" smtClean="0"/>
              <a:t>进程视图（</a:t>
            </a:r>
            <a:r>
              <a:rPr lang="en-US" altLang="zh-CN" dirty="0" smtClean="0"/>
              <a:t>process view</a:t>
            </a:r>
            <a:r>
              <a:rPr lang="zh-CN" altLang="zh-CN" dirty="0" smtClean="0"/>
              <a:t>）</a:t>
            </a:r>
          </a:p>
          <a:p>
            <a:pPr marL="514350" lvl="0" indent="-514350">
              <a:buFont typeface="+mj-lt"/>
              <a:buAutoNum type="arabicPeriod"/>
            </a:pPr>
            <a:r>
              <a:rPr lang="zh-CN" altLang="zh-CN" dirty="0" smtClean="0"/>
              <a:t>部署视图（</a:t>
            </a:r>
            <a:r>
              <a:rPr lang="en-US" altLang="zh-CN" dirty="0" smtClean="0"/>
              <a:t>deployment view</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zh-CN" b="1"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546848" cy="4525963"/>
          </a:xfrm>
        </p:spPr>
        <p:txBody>
          <a:bodyPr>
            <a:normAutofit fontScale="77500" lnSpcReduction="20000"/>
          </a:bodyPr>
          <a:lstStyle/>
          <a:p>
            <a:pPr>
              <a:buNone/>
            </a:pPr>
            <a:r>
              <a:rPr lang="zh-CN" altLang="zh-CN" dirty="0" smtClean="0"/>
              <a:t>“</a:t>
            </a:r>
            <a:r>
              <a:rPr lang="en-US" altLang="zh-CN" dirty="0" smtClean="0"/>
              <a:t>4+1</a:t>
            </a:r>
            <a:r>
              <a:rPr lang="zh-CN" altLang="zh-CN" dirty="0" smtClean="0"/>
              <a:t>”视图</a:t>
            </a:r>
          </a:p>
          <a:p>
            <a:r>
              <a:rPr lang="zh-CN" altLang="zh-CN" dirty="0" smtClean="0"/>
              <a:t>逻辑视图（</a:t>
            </a:r>
            <a:r>
              <a:rPr lang="en-US" altLang="zh-CN" dirty="0" smtClean="0"/>
              <a:t>Logical View</a:t>
            </a:r>
            <a:r>
              <a:rPr lang="zh-CN" altLang="zh-CN" dirty="0" smtClean="0"/>
              <a:t>）表示系统的概要设计和子系统结构等</a:t>
            </a:r>
          </a:p>
          <a:p>
            <a:r>
              <a:rPr lang="zh-CN" altLang="zh-CN" dirty="0" smtClean="0"/>
              <a:t>进程视图（</a:t>
            </a:r>
            <a:r>
              <a:rPr lang="en-US" altLang="zh-CN" dirty="0" smtClean="0"/>
              <a:t>Process View</a:t>
            </a:r>
            <a:r>
              <a:rPr lang="zh-CN" altLang="zh-CN" dirty="0" smtClean="0"/>
              <a:t>）用于说明系统中并发执行和同步的情况。</a:t>
            </a:r>
          </a:p>
          <a:p>
            <a:r>
              <a:rPr lang="zh-CN" altLang="zh-CN" dirty="0" smtClean="0"/>
              <a:t>部署视图（</a:t>
            </a:r>
            <a:r>
              <a:rPr lang="en-US" altLang="zh-CN" dirty="0" smtClean="0"/>
              <a:t>Deployment View</a:t>
            </a:r>
            <a:r>
              <a:rPr lang="zh-CN" altLang="zh-CN" dirty="0" smtClean="0"/>
              <a:t>）用于定义硬件结点的物理结构。</a:t>
            </a:r>
          </a:p>
          <a:p>
            <a:r>
              <a:rPr lang="zh-CN" altLang="zh-CN" dirty="0" smtClean="0"/>
              <a:t>实现视图（</a:t>
            </a:r>
            <a:r>
              <a:rPr lang="en-US" altLang="zh-CN" dirty="0" smtClean="0"/>
              <a:t>Implementation View</a:t>
            </a:r>
            <a:r>
              <a:rPr lang="zh-CN" altLang="zh-CN" dirty="0" smtClean="0"/>
              <a:t>）用于说明代码的结构。</a:t>
            </a:r>
          </a:p>
          <a:p>
            <a:r>
              <a:rPr lang="zh-CN" altLang="zh-CN" dirty="0" smtClean="0"/>
              <a:t>用例视图（</a:t>
            </a:r>
            <a:r>
              <a:rPr lang="en-US" altLang="zh-CN" dirty="0" smtClean="0"/>
              <a:t>Use-Case View</a:t>
            </a:r>
            <a:r>
              <a:rPr lang="zh-CN" altLang="zh-CN" dirty="0" smtClean="0"/>
              <a:t>）用于表示系统的功能性需求，该视图是其他视图的冗余（因此</a:t>
            </a:r>
            <a:r>
              <a:rPr lang="en-US" altLang="zh-CN" dirty="0" smtClean="0"/>
              <a:t>"</a:t>
            </a:r>
            <a:r>
              <a:rPr lang="zh-CN" altLang="zh-CN" dirty="0" smtClean="0"/>
              <a:t>＋</a:t>
            </a:r>
            <a:r>
              <a:rPr lang="en-US" altLang="zh-CN" dirty="0" smtClean="0"/>
              <a:t>1"</a:t>
            </a:r>
            <a:r>
              <a:rPr lang="zh-CN" altLang="zh-CN" dirty="0" smtClean="0"/>
              <a:t>）。</a:t>
            </a:r>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en-US" dirty="0"/>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97" name="画布 43"/>
          <p:cNvGrpSpPr>
            <a:grpSpLocks/>
          </p:cNvGrpSpPr>
          <p:nvPr/>
        </p:nvGrpSpPr>
        <p:grpSpPr bwMode="auto">
          <a:xfrm>
            <a:off x="4283968" y="1484784"/>
            <a:ext cx="5273675" cy="5373216"/>
            <a:chOff x="0" y="0"/>
            <a:chExt cx="5274310" cy="3072130"/>
          </a:xfrm>
        </p:grpSpPr>
        <p:sp>
          <p:nvSpPr>
            <p:cNvPr id="4103" name="AutoShape 7"/>
            <p:cNvSpPr>
              <a:spLocks noChangeArrowheads="1"/>
            </p:cNvSpPr>
            <p:nvPr/>
          </p:nvSpPr>
          <p:spPr bwMode="auto">
            <a:xfrm>
              <a:off x="0" y="0"/>
              <a:ext cx="5274310" cy="307213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2" name="矩形 44"/>
            <p:cNvSpPr>
              <a:spLocks noChangeArrowheads="1"/>
            </p:cNvSpPr>
            <p:nvPr/>
          </p:nvSpPr>
          <p:spPr bwMode="auto">
            <a:xfrm>
              <a:off x="720167" y="782239"/>
              <a:ext cx="1655999" cy="540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逻辑视图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Logical View</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1" name="矩形 45"/>
            <p:cNvSpPr>
              <a:spLocks noChangeArrowheads="1"/>
            </p:cNvSpPr>
            <p:nvPr/>
          </p:nvSpPr>
          <p:spPr bwMode="auto">
            <a:xfrm>
              <a:off x="2808650" y="782239"/>
              <a:ext cx="1656080" cy="539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实现视图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ImplementationV</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iew</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100" name="矩形 46"/>
            <p:cNvSpPr>
              <a:spLocks noChangeArrowheads="1"/>
            </p:cNvSpPr>
            <p:nvPr/>
          </p:nvSpPr>
          <p:spPr bwMode="auto">
            <a:xfrm>
              <a:off x="611505" y="1716405"/>
              <a:ext cx="1655999" cy="540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r>
                <a:rPr lang="zh-CN" altLang="zh-CN" sz="1600" dirty="0" smtClean="0"/>
                <a:t>进程视图</a:t>
              </a:r>
              <a:endParaRPr lang="en-US" altLang="zh-CN" sz="1600" dirty="0" smtClean="0"/>
            </a:p>
            <a:p>
              <a:pPr lvl="0" fontAlgn="base">
                <a:spcBef>
                  <a:spcPct val="0"/>
                </a:spcBef>
                <a:spcAft>
                  <a:spcPct val="0"/>
                </a:spcAft>
              </a:pPr>
              <a:r>
                <a:rPr lang="zh-CN" altLang="zh-CN" sz="1600" dirty="0" smtClean="0"/>
                <a:t>（</a:t>
              </a:r>
              <a:r>
                <a:rPr lang="en-US" altLang="zh-CN" sz="1600" dirty="0" smtClean="0"/>
                <a:t>Process View</a:t>
              </a:r>
              <a:r>
                <a:rPr lang="zh-CN" altLang="zh-CN" sz="1600" dirty="0" smtClean="0"/>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99" name="矩形 47"/>
            <p:cNvSpPr>
              <a:spLocks noChangeArrowheads="1"/>
            </p:cNvSpPr>
            <p:nvPr/>
          </p:nvSpPr>
          <p:spPr bwMode="auto">
            <a:xfrm>
              <a:off x="2880667" y="1687990"/>
              <a:ext cx="1656080" cy="539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r>
                <a:rPr lang="en-US" altLang="zh-CN" sz="1400" dirty="0" smtClean="0"/>
                <a:t>              </a:t>
              </a:r>
              <a:r>
                <a:rPr lang="zh-CN" altLang="zh-CN" sz="1400" dirty="0" smtClean="0"/>
                <a:t>部署视图</a:t>
              </a:r>
              <a:endParaRPr lang="en-US" altLang="zh-CN" sz="1400" dirty="0" smtClean="0"/>
            </a:p>
            <a:p>
              <a:pPr lvl="0" fontAlgn="base">
                <a:spcBef>
                  <a:spcPct val="0"/>
                </a:spcBef>
                <a:spcAft>
                  <a:spcPct val="0"/>
                </a:spcAft>
              </a:pPr>
              <a:r>
                <a:rPr lang="en-US" altLang="zh-CN" sz="1400" dirty="0" smtClean="0"/>
                <a:t>          </a:t>
              </a:r>
              <a:r>
                <a:rPr lang="zh-CN" altLang="zh-CN" sz="1400" dirty="0" smtClean="0"/>
                <a:t>（</a:t>
              </a:r>
              <a:r>
                <a:rPr lang="en-US" altLang="zh-CN" sz="1400" dirty="0" smtClean="0"/>
                <a:t>Deployment View</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098" name="椭圆 48"/>
            <p:cNvSpPr>
              <a:spLocks noChangeArrowheads="1"/>
            </p:cNvSpPr>
            <p:nvPr/>
          </p:nvSpPr>
          <p:spPr bwMode="auto">
            <a:xfrm>
              <a:off x="1798955" y="1090295"/>
              <a:ext cx="1586865" cy="885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用例视图</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Use Case View</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最常用的是为软件系统建模，</a:t>
            </a:r>
            <a:r>
              <a:rPr lang="en-US" altLang="zh-CN" dirty="0" smtClean="0"/>
              <a:t>UML</a:t>
            </a:r>
            <a:r>
              <a:rPr lang="zh-CN" altLang="zh-CN" dirty="0" smtClean="0"/>
              <a:t>可以对下面领域的软件系统建模：企业信息系统，银行金融服务，电信，交通，国防</a:t>
            </a:r>
            <a:r>
              <a:rPr lang="en-US" altLang="zh-CN" dirty="0" smtClean="0"/>
              <a:t>/</a:t>
            </a:r>
            <a:r>
              <a:rPr lang="zh-CN" altLang="zh-CN" dirty="0" smtClean="0"/>
              <a:t>航空，零售领域，科学计算，分布式的基于</a:t>
            </a:r>
            <a:r>
              <a:rPr lang="en-US" altLang="zh-CN" dirty="0" smtClean="0"/>
              <a:t>web</a:t>
            </a:r>
            <a:r>
              <a:rPr lang="zh-CN" altLang="zh-CN" dirty="0" smtClean="0"/>
              <a:t>的服务。</a:t>
            </a:r>
          </a:p>
          <a:p>
            <a:pPr>
              <a:buNone/>
            </a:pPr>
            <a:r>
              <a:rPr lang="en-US" altLang="zh-CN" dirty="0" smtClean="0"/>
              <a:t>		UML</a:t>
            </a:r>
            <a:r>
              <a:rPr lang="zh-CN" altLang="zh-CN" dirty="0" smtClean="0"/>
              <a:t>还可以用来描述非软件系统，如一个机构的组成或机构中的工作流程。</a:t>
            </a:r>
          </a:p>
          <a:p>
            <a:endParaRPr lang="zh-CN" altLang="en-US" dirty="0"/>
          </a:p>
        </p:txBody>
      </p:sp>
      <p:sp>
        <p:nvSpPr>
          <p:cNvPr id="2" name="标题 1"/>
          <p:cNvSpPr>
            <a:spLocks noGrp="1"/>
          </p:cNvSpPr>
          <p:nvPr>
            <p:ph type="title"/>
          </p:nvPr>
        </p:nvSpPr>
        <p:spPr/>
        <p:txBody>
          <a:bodyPr>
            <a:normAutofit/>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UML</a:t>
            </a:r>
            <a:r>
              <a:rPr lang="zh-CN" altLang="zh-CN" dirty="0" smtClean="0"/>
              <a:t>在系统开发各个阶段的应用：</a:t>
            </a:r>
          </a:p>
          <a:p>
            <a:pPr marL="514350" indent="-514350">
              <a:buFont typeface="+mj-lt"/>
              <a:buAutoNum type="arabicPeriod"/>
            </a:pPr>
            <a:r>
              <a:rPr lang="zh-CN" altLang="zh-CN" dirty="0" smtClean="0"/>
              <a:t>分析阶段：用户的需求采用</a:t>
            </a:r>
            <a:r>
              <a:rPr lang="en-US" altLang="zh-CN" dirty="0" smtClean="0"/>
              <a:t>UML</a:t>
            </a:r>
            <a:r>
              <a:rPr lang="zh-CN" altLang="zh-CN" dirty="0" smtClean="0"/>
              <a:t>用例图来描述</a:t>
            </a:r>
          </a:p>
          <a:p>
            <a:pPr marL="514350" indent="-514350">
              <a:buFont typeface="+mj-lt"/>
              <a:buAutoNum type="arabicPeriod"/>
            </a:pPr>
            <a:r>
              <a:rPr lang="zh-CN" altLang="zh-CN" dirty="0" smtClean="0"/>
              <a:t>设计阶段：引入具体的类来处理用户接口，数据库存取，通信和并行性等问题</a:t>
            </a:r>
          </a:p>
          <a:p>
            <a:pPr marL="514350" indent="-514350">
              <a:buFont typeface="+mj-lt"/>
              <a:buAutoNum type="arabicPeriod"/>
            </a:pPr>
            <a:r>
              <a:rPr lang="zh-CN" altLang="zh-CN" dirty="0" smtClean="0"/>
              <a:t>实现阶段：用面向对象程序设计语言将来自设计阶段的类转化为实际的代码</a:t>
            </a:r>
          </a:p>
          <a:p>
            <a:pPr marL="514350" indent="-514350">
              <a:buFont typeface="+mj-lt"/>
              <a:buAutoNum type="arabicPeriod"/>
            </a:pPr>
            <a:r>
              <a:rPr lang="zh-CN" altLang="zh-CN" dirty="0" smtClean="0"/>
              <a:t>测试阶段：</a:t>
            </a:r>
            <a:r>
              <a:rPr lang="en-US" altLang="zh-CN" dirty="0" smtClean="0"/>
              <a:t>UML</a:t>
            </a:r>
            <a:r>
              <a:rPr lang="zh-CN" altLang="zh-CN" dirty="0" smtClean="0"/>
              <a:t>模型作为生成测试用例的依据。如单元测试时使用类和类规格说明，集成测试时使用构件图和协作图，系统测试时使用用例图来验证系统的行为等。</a:t>
            </a:r>
          </a:p>
          <a:p>
            <a:endParaRPr lang="zh-CN" altLang="en-US" dirty="0"/>
          </a:p>
        </p:txBody>
      </p:sp>
      <p:sp>
        <p:nvSpPr>
          <p:cNvPr id="2" name="标题 1"/>
          <p:cNvSpPr>
            <a:spLocks noGrp="1"/>
          </p:cNvSpPr>
          <p:nvPr>
            <p:ph type="title"/>
          </p:nvPr>
        </p:nvSpPr>
        <p:spPr/>
        <p:txBody>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Rational Rose 2003</a:t>
            </a:r>
            <a:r>
              <a:rPr lang="zh-CN" altLang="en-US" dirty="0"/>
              <a:t>：</a:t>
            </a:r>
            <a:r>
              <a:rPr lang="en-US" altLang="zh-CN" dirty="0"/>
              <a:t>Rose</a:t>
            </a:r>
            <a:r>
              <a:rPr lang="zh-CN" altLang="en-US" dirty="0"/>
              <a:t>是</a:t>
            </a:r>
            <a:r>
              <a:rPr lang="en-US" altLang="zh-CN" dirty="0"/>
              <a:t>Rational</a:t>
            </a:r>
            <a:r>
              <a:rPr lang="zh-CN" altLang="en-US" dirty="0"/>
              <a:t>公司</a:t>
            </a:r>
            <a:r>
              <a:rPr lang="zh-CN" altLang="en-US" dirty="0" smtClean="0"/>
              <a:t>开发</a:t>
            </a:r>
            <a:r>
              <a:rPr lang="zh-CN" altLang="en-US" dirty="0"/>
              <a:t>的用于分析和设计面向对象软件系统的工具</a:t>
            </a:r>
            <a:r>
              <a:rPr lang="zh-CN" altLang="en-US" dirty="0" smtClean="0"/>
              <a:t>。</a:t>
            </a:r>
            <a:endParaRPr lang="en-US" altLang="zh-CN" dirty="0" smtClean="0"/>
          </a:p>
          <a:p>
            <a:endParaRPr lang="zh-CN" altLang="en-US" dirty="0"/>
          </a:p>
          <a:p>
            <a:r>
              <a:rPr lang="en-US" altLang="zh-CN" dirty="0"/>
              <a:t>Together 6.1</a:t>
            </a:r>
            <a:r>
              <a:rPr lang="zh-CN" altLang="en-US" dirty="0"/>
              <a:t>：是用纯</a:t>
            </a:r>
            <a:r>
              <a:rPr lang="en-US" altLang="zh-CN" dirty="0"/>
              <a:t>java</a:t>
            </a:r>
            <a:r>
              <a:rPr lang="zh-CN" altLang="en-US" dirty="0"/>
              <a:t>开发的支持</a:t>
            </a:r>
            <a:r>
              <a:rPr lang="en-US" altLang="zh-CN" dirty="0"/>
              <a:t>UML</a:t>
            </a:r>
            <a:r>
              <a:rPr lang="zh-CN" altLang="en-US" dirty="0"/>
              <a:t>的工具</a:t>
            </a:r>
            <a:r>
              <a:rPr lang="zh-CN" altLang="en-US" dirty="0" smtClean="0"/>
              <a:t>。</a:t>
            </a:r>
            <a:endParaRPr lang="en-US" altLang="zh-CN" dirty="0" smtClean="0"/>
          </a:p>
          <a:p>
            <a:endParaRPr lang="zh-CN" altLang="en-US" dirty="0"/>
          </a:p>
          <a:p>
            <a:r>
              <a:rPr lang="en-US" altLang="zh-CN" dirty="0"/>
              <a:t>ArgoUMLv0.14</a:t>
            </a:r>
            <a:r>
              <a:rPr lang="zh-CN" altLang="en-US" dirty="0"/>
              <a:t>：是开放源代码项目，可以获得其源代码。</a:t>
            </a:r>
          </a:p>
          <a:p>
            <a:endParaRPr lang="zh-CN" altLang="en-US" dirty="0"/>
          </a:p>
        </p:txBody>
      </p:sp>
      <p:sp>
        <p:nvSpPr>
          <p:cNvPr id="5" name="标题 1"/>
          <p:cNvSpPr>
            <a:spLocks noGrp="1"/>
          </p:cNvSpPr>
          <p:nvPr>
            <p:ph type="title"/>
          </p:nvPr>
        </p:nvSpPr>
        <p:spPr/>
        <p:txBody>
          <a:bodyPr/>
          <a:lstStyle/>
          <a:p>
            <a:r>
              <a:rPr lang="en-US" altLang="zh-CN" b="1" dirty="0" smtClean="0"/>
              <a:t>2.7</a:t>
            </a:r>
            <a:r>
              <a:rPr lang="zh-CN" altLang="en-US" b="1" dirty="0" smtClean="0"/>
              <a:t>支持</a:t>
            </a:r>
            <a:r>
              <a:rPr lang="en-US" altLang="zh-CN" b="1" dirty="0" smtClean="0"/>
              <a:t>UML</a:t>
            </a:r>
            <a:r>
              <a:rPr lang="zh-CN" altLang="en-US" b="1" dirty="0" smtClean="0"/>
              <a:t>的工具</a:t>
            </a:r>
            <a:endParaRPr lang="zh-CN" altLang="en-US" dirty="0"/>
          </a:p>
        </p:txBody>
      </p:sp>
    </p:spTree>
    <p:extLst>
      <p:ext uri="{BB962C8B-B14F-4D97-AF65-F5344CB8AC3E}">
        <p14:creationId xmlns:p14="http://schemas.microsoft.com/office/powerpoint/2010/main" val="23221022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其他</a:t>
            </a:r>
            <a:r>
              <a:rPr lang="en-US" altLang="zh-CN" dirty="0"/>
              <a:t>UML</a:t>
            </a:r>
            <a:r>
              <a:rPr lang="zh-CN" altLang="en-US" dirty="0"/>
              <a:t>工具：</a:t>
            </a:r>
          </a:p>
          <a:p>
            <a:r>
              <a:rPr lang="en-US" altLang="zh-CN" dirty="0"/>
              <a:t>Enterprise Architect 13</a:t>
            </a:r>
          </a:p>
          <a:p>
            <a:r>
              <a:rPr lang="en-US" altLang="zh-CN" dirty="0"/>
              <a:t>Rational Software Architect 9.5</a:t>
            </a:r>
          </a:p>
          <a:p>
            <a:r>
              <a:rPr lang="en-US" altLang="zh-CN" dirty="0"/>
              <a:t>Rational Software Architect </a:t>
            </a:r>
            <a:r>
              <a:rPr lang="en-US" altLang="zh-CN" dirty="0" err="1"/>
              <a:t>RealTime</a:t>
            </a:r>
            <a:r>
              <a:rPr lang="en-US" altLang="zh-CN" dirty="0"/>
              <a:t> Edition(RSARTE) </a:t>
            </a:r>
            <a:r>
              <a:rPr lang="en-US" altLang="zh-CN" dirty="0" smtClean="0"/>
              <a:t>10.0.0</a:t>
            </a:r>
            <a:r>
              <a:rPr lang="en-US" altLang="zh-CN" dirty="0"/>
              <a:t>	</a:t>
            </a:r>
          </a:p>
          <a:p>
            <a:r>
              <a:rPr lang="en-US" altLang="zh-CN" dirty="0"/>
              <a:t>Rational Rhapsody 8.1.5</a:t>
            </a:r>
          </a:p>
          <a:p>
            <a:r>
              <a:rPr lang="en-US" altLang="zh-CN" dirty="0"/>
              <a:t>Visual Paradigm for UML 13.2</a:t>
            </a:r>
          </a:p>
          <a:p>
            <a:r>
              <a:rPr lang="en-US" altLang="zh-CN" dirty="0" err="1"/>
              <a:t>Astah</a:t>
            </a:r>
            <a:r>
              <a:rPr lang="en-US" altLang="zh-CN" dirty="0"/>
              <a:t> UML 7.1</a:t>
            </a:r>
          </a:p>
          <a:p>
            <a:r>
              <a:rPr lang="en-US" altLang="zh-CN" dirty="0"/>
              <a:t>StarUML2 2.7.0</a:t>
            </a:r>
          </a:p>
          <a:p>
            <a:endParaRPr lang="zh-CN" altLang="en-US" dirty="0"/>
          </a:p>
        </p:txBody>
      </p:sp>
      <p:sp>
        <p:nvSpPr>
          <p:cNvPr id="3" name="标题 2"/>
          <p:cNvSpPr>
            <a:spLocks noGrp="1"/>
          </p:cNvSpPr>
          <p:nvPr>
            <p:ph type="title"/>
          </p:nvPr>
        </p:nvSpPr>
        <p:spPr/>
        <p:txBody>
          <a:bodyPr/>
          <a:lstStyle/>
          <a:p>
            <a:r>
              <a:rPr lang="en-US" altLang="zh-CN" dirty="0"/>
              <a:t>2.7</a:t>
            </a:r>
            <a:r>
              <a:rPr lang="zh-CN" altLang="en-US" dirty="0"/>
              <a:t>支持</a:t>
            </a:r>
            <a:r>
              <a:rPr lang="en-US" altLang="zh-CN" dirty="0"/>
              <a:t>UML</a:t>
            </a:r>
            <a:r>
              <a:rPr lang="zh-CN" altLang="en-US" dirty="0"/>
              <a:t>的</a:t>
            </a:r>
            <a:r>
              <a:rPr lang="zh-CN" altLang="en-US" dirty="0" smtClean="0"/>
              <a:t>工具</a:t>
            </a:r>
            <a:r>
              <a:rPr lang="en-US" altLang="zh-CN" baseline="-25000" dirty="0" smtClean="0">
                <a:hlinkClick r:id="rId2" action="ppaction://hlinksldjump"/>
              </a:rPr>
              <a:t>4</a:t>
            </a:r>
            <a:endParaRPr lang="zh-CN" altLang="en-US" baseline="-25000" dirty="0"/>
          </a:p>
        </p:txBody>
      </p:sp>
    </p:spTree>
    <p:extLst>
      <p:ext uri="{BB962C8B-B14F-4D97-AF65-F5344CB8AC3E}">
        <p14:creationId xmlns:p14="http://schemas.microsoft.com/office/powerpoint/2010/main" val="310119272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a:t>
            </a:r>
            <a:r>
              <a:rPr lang="zh-CN" altLang="en-US" dirty="0" smtClean="0"/>
              <a:t>维基百科</a:t>
            </a:r>
            <a:r>
              <a:rPr lang="en-US" altLang="zh-CN" dirty="0" smtClean="0">
                <a:hlinkClick r:id="rId2"/>
              </a:rPr>
              <a:t>https://zh.wikipedia.org/wiki/%E7%BB%9F%E4%B8%80%E5%BB%BA%E6%A8%A1%E8%AF%AD%E8%A8%80</a:t>
            </a:r>
            <a:endParaRPr lang="en-US" altLang="zh-CN" dirty="0" smtClean="0"/>
          </a:p>
          <a:p>
            <a:pPr>
              <a:buNone/>
            </a:pPr>
            <a:r>
              <a:rPr lang="en-US" altLang="zh-CN" dirty="0" smtClean="0"/>
              <a:t>	[2]</a:t>
            </a:r>
            <a:r>
              <a:rPr lang="zh-CN" altLang="zh-CN" dirty="0" smtClean="0"/>
              <a:t>软件工程教程：</a:t>
            </a:r>
            <a:r>
              <a:rPr lang="en-US" altLang="zh-CN" dirty="0" smtClean="0"/>
              <a:t>IBM RUP</a:t>
            </a:r>
            <a:r>
              <a:rPr lang="zh-CN" altLang="zh-CN" dirty="0" smtClean="0"/>
              <a:t>方法实践（杜育根 机械工业出版社</a:t>
            </a:r>
            <a:r>
              <a:rPr lang="zh-CN" altLang="zh-CN" dirty="0" smtClean="0"/>
              <a:t>）</a:t>
            </a:r>
            <a:endParaRPr lang="en-US" altLang="zh-CN" dirty="0" smtClean="0"/>
          </a:p>
          <a:p>
            <a:pPr>
              <a:buNone/>
            </a:pPr>
            <a:r>
              <a:rPr lang="en-US" altLang="zh-CN" dirty="0" smtClean="0"/>
              <a:t>	</a:t>
            </a:r>
            <a:r>
              <a:rPr lang="en-US" altLang="zh-CN" dirty="0" smtClean="0"/>
              <a:t>[3]</a:t>
            </a:r>
            <a:r>
              <a:rPr lang="zh-CN" altLang="en-US" dirty="0" smtClean="0"/>
              <a:t>面向对象技术</a:t>
            </a:r>
            <a:r>
              <a:rPr lang="en-US" altLang="zh-CN" dirty="0" smtClean="0"/>
              <a:t>UML</a:t>
            </a:r>
            <a:r>
              <a:rPr lang="zh-CN" altLang="en-US" dirty="0" smtClean="0"/>
              <a:t>教程</a:t>
            </a:r>
            <a:r>
              <a:rPr lang="en-US" altLang="zh-CN" dirty="0" smtClean="0"/>
              <a:t>[4]</a:t>
            </a:r>
            <a:r>
              <a:rPr lang="en-US" altLang="zh-CN" dirty="0" smtClean="0">
                <a:hlinkClick r:id="rId3"/>
              </a:rPr>
              <a:t>http</a:t>
            </a:r>
            <a:r>
              <a:rPr lang="en-US" altLang="zh-CN" dirty="0">
                <a:hlinkClick r:id="rId3"/>
              </a:rPr>
              <a:t>://</a:t>
            </a:r>
            <a:r>
              <a:rPr lang="en-US" altLang="zh-CN" dirty="0" smtClean="0">
                <a:hlinkClick r:id="rId3"/>
              </a:rPr>
              <a:t>www.umlchina.com/Tools/Newindex1.htm</a:t>
            </a:r>
            <a:endParaRPr lang="en-US" altLang="zh-CN" dirty="0" smtClean="0"/>
          </a:p>
          <a:p>
            <a:pPr>
              <a:buNone/>
            </a:pP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zh-CN" altLang="en-US" dirty="0" smtClean="0"/>
              <a:t>引用</a:t>
            </a:r>
            <a:endParaRPr lang="zh-CN" altLang="en-US" dirty="0"/>
          </a:p>
        </p:txBody>
      </p:sp>
      <p:pic>
        <p:nvPicPr>
          <p:cNvPr id="1025" name="Picture 1" descr="C:\Users\Administration\AppData\Roaming\Tencent\QQ\Temp\%W@GJ$ACOF(TYDYECOKVDY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1659640"/>
          </a:xfrm>
        </p:spPr>
        <p:txBody>
          <a:bodyPr>
            <a:noAutofit/>
          </a:bodyPr>
          <a:lstStyle/>
          <a:p>
            <a:pPr>
              <a:lnSpc>
                <a:spcPct val="150000"/>
              </a:lnSpc>
              <a:buNone/>
            </a:pPr>
            <a:r>
              <a:rPr lang="en-US" altLang="zh-CN" sz="3200" dirty="0" smtClean="0"/>
              <a:t>PPT</a:t>
            </a:r>
            <a:r>
              <a:rPr lang="zh-CN" altLang="en-US" sz="3200" dirty="0" smtClean="0"/>
              <a:t>编写：唐子煜，丁磊</a:t>
            </a:r>
            <a:endParaRPr lang="en-US" altLang="zh-CN" sz="3200" dirty="0" smtClean="0"/>
          </a:p>
          <a:p>
            <a:pPr>
              <a:lnSpc>
                <a:spcPct val="150000"/>
              </a:lnSpc>
              <a:buNone/>
            </a:pPr>
            <a:r>
              <a:rPr lang="zh-CN" altLang="en-US" sz="3200" dirty="0"/>
              <a:t>资料</a:t>
            </a:r>
            <a:r>
              <a:rPr lang="zh-CN" altLang="en-US" sz="3200" dirty="0" smtClean="0"/>
              <a:t>收集：张伟鹏，陈建伟</a:t>
            </a:r>
            <a:endParaRPr lang="en-US" altLang="zh-CN" sz="3200" dirty="0" smtClean="0"/>
          </a:p>
          <a:p>
            <a:pPr>
              <a:lnSpc>
                <a:spcPct val="150000"/>
              </a:lnSpc>
              <a:buNone/>
            </a:pPr>
            <a:r>
              <a:rPr lang="en-US" altLang="zh-CN" sz="3200" dirty="0" smtClean="0"/>
              <a:t>PPT</a:t>
            </a:r>
            <a:r>
              <a:rPr lang="zh-CN" altLang="en-US" sz="3200" dirty="0" smtClean="0"/>
              <a:t>审核：余敬</a:t>
            </a:r>
            <a:endParaRPr lang="zh-CN" altLang="en-US" sz="3200" dirty="0"/>
          </a:p>
        </p:txBody>
      </p:sp>
      <p:sp>
        <p:nvSpPr>
          <p:cNvPr id="2" name="标题 1"/>
          <p:cNvSpPr>
            <a:spLocks noGrp="1"/>
          </p:cNvSpPr>
          <p:nvPr>
            <p:ph type="title"/>
          </p:nvPr>
        </p:nvSpPr>
        <p:spPr/>
        <p:txBody>
          <a:bodyPr>
            <a:normAutofit/>
          </a:bodyPr>
          <a:lstStyle/>
          <a:p>
            <a:r>
              <a:rPr lang="zh-CN" altLang="en-US" dirty="0" smtClean="0"/>
              <a:t>人员分工</a:t>
            </a:r>
            <a:endParaRPr lang="zh-CN" altLang="en-US" dirty="0"/>
          </a:p>
        </p:txBody>
      </p:sp>
    </p:spTree>
    <p:extLst>
      <p:ext uri="{BB962C8B-B14F-4D97-AF65-F5344CB8AC3E}">
        <p14:creationId xmlns:p14="http://schemas.microsoft.com/office/powerpoint/2010/main" val="66162735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266928" cy="4525963"/>
          </a:xfrm>
        </p:spPr>
        <p:txBody>
          <a:bodyPr>
            <a:normAutofit/>
          </a:bodyPr>
          <a:lstStyle/>
          <a:p>
            <a:r>
              <a:rPr lang="en-US" altLang="zh-CN" dirty="0" smtClean="0"/>
              <a:t>James </a:t>
            </a:r>
            <a:r>
              <a:rPr lang="en-US" altLang="zh-CN" dirty="0" err="1" smtClean="0"/>
              <a:t>Rumbaugh</a:t>
            </a:r>
            <a:r>
              <a:rPr lang="en-US" altLang="zh-CN" dirty="0" smtClean="0"/>
              <a:t> </a:t>
            </a:r>
            <a:r>
              <a:rPr lang="zh-CN" altLang="zh-CN" dirty="0" smtClean="0"/>
              <a:t>著名计算机科学家，面向对象方法学家，最著名的是创建了</a:t>
            </a:r>
            <a:r>
              <a:rPr lang="en-US" altLang="zh-CN" dirty="0" smtClean="0"/>
              <a:t>OMT</a:t>
            </a:r>
            <a:r>
              <a:rPr lang="zh-CN" altLang="zh-CN" dirty="0" smtClean="0"/>
              <a:t>（</a:t>
            </a:r>
            <a:r>
              <a:rPr lang="en-US" altLang="zh-CN" dirty="0" smtClean="0"/>
              <a:t>Object Modeling Technique</a:t>
            </a:r>
            <a:r>
              <a:rPr lang="zh-CN" altLang="zh-CN" dirty="0" smtClean="0"/>
              <a:t>）和</a:t>
            </a:r>
            <a:r>
              <a:rPr lang="en-US" altLang="zh-CN" dirty="0" smtClean="0"/>
              <a:t>UML</a:t>
            </a:r>
            <a:r>
              <a:rPr lang="zh-CN" altLang="zh-CN" dirty="0" smtClean="0"/>
              <a:t>。他</a:t>
            </a:r>
            <a:r>
              <a:rPr lang="en-US" altLang="zh-CN" dirty="0" smtClean="0"/>
              <a:t>1994</a:t>
            </a:r>
            <a:r>
              <a:rPr lang="zh-CN" altLang="zh-CN" dirty="0" smtClean="0"/>
              <a:t>年加入</a:t>
            </a:r>
            <a:r>
              <a:rPr lang="en-US" altLang="zh-CN" dirty="0" smtClean="0"/>
              <a:t>Rational</a:t>
            </a:r>
            <a:r>
              <a:rPr lang="zh-CN" altLang="zh-CN" dirty="0" smtClean="0"/>
              <a:t>软件公司，后来与</a:t>
            </a:r>
            <a:r>
              <a:rPr lang="en-US" altLang="zh-CN" dirty="0" err="1" smtClean="0"/>
              <a:t>Ivar</a:t>
            </a:r>
            <a:r>
              <a:rPr lang="en-US" altLang="zh-CN" dirty="0" smtClean="0"/>
              <a:t> Jacobson</a:t>
            </a:r>
            <a:r>
              <a:rPr lang="zh-CN" altLang="zh-CN" dirty="0" smtClean="0"/>
              <a:t>和</a:t>
            </a:r>
            <a:r>
              <a:rPr lang="en-US" altLang="zh-CN" dirty="0" smtClean="0"/>
              <a:t>Grady </a:t>
            </a:r>
            <a:r>
              <a:rPr lang="en-US" altLang="zh-CN" dirty="0" err="1" smtClean="0"/>
              <a:t>Booch</a:t>
            </a:r>
            <a:r>
              <a:rPr lang="zh-CN" altLang="zh-CN" dirty="0" smtClean="0"/>
              <a:t>共同开发了</a:t>
            </a:r>
            <a:r>
              <a:rPr lang="en-US" altLang="zh-CN" dirty="0" smtClean="0"/>
              <a:t>UML</a:t>
            </a:r>
            <a:r>
              <a:rPr lang="zh-CN" altLang="zh-CN" dirty="0" smtClean="0"/>
              <a:t>，</a:t>
            </a:r>
            <a:r>
              <a:rPr lang="en-US" altLang="zh-CN" dirty="0" smtClean="0"/>
              <a:t>2003</a:t>
            </a:r>
            <a:r>
              <a:rPr lang="zh-CN" altLang="zh-CN" dirty="0" smtClean="0"/>
              <a:t>年</a:t>
            </a:r>
            <a:r>
              <a:rPr lang="en-US" altLang="zh-CN" dirty="0" smtClean="0"/>
              <a:t>Rational Software</a:t>
            </a:r>
            <a:r>
              <a:rPr lang="zh-CN" altLang="zh-CN" dirty="0" smtClean="0"/>
              <a:t>被</a:t>
            </a:r>
            <a:r>
              <a:rPr lang="en-US" altLang="zh-CN" dirty="0" smtClean="0"/>
              <a:t>IBM</a:t>
            </a:r>
            <a:r>
              <a:rPr lang="zh-CN" altLang="zh-CN" dirty="0" smtClean="0"/>
              <a:t>公司收购后加入</a:t>
            </a:r>
            <a:r>
              <a:rPr lang="en-US" altLang="zh-CN" dirty="0" smtClean="0"/>
              <a:t>IBM</a:t>
            </a:r>
            <a:r>
              <a:rPr lang="zh-CN" altLang="zh-CN" dirty="0" smtClean="0"/>
              <a:t>公司，</a:t>
            </a: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伊瓦尔</a:t>
            </a:r>
            <a:r>
              <a:rPr lang="en-US" altLang="zh-CN" dirty="0" smtClean="0"/>
              <a:t>·</a:t>
            </a:r>
            <a:r>
              <a:rPr lang="zh-CN" altLang="en-US" dirty="0" smtClean="0"/>
              <a:t>雅各布森（</a:t>
            </a:r>
            <a:r>
              <a:rPr lang="en-US" altLang="zh-CN" dirty="0" smtClean="0"/>
              <a:t>James </a:t>
            </a:r>
            <a:r>
              <a:rPr lang="en-US" altLang="zh-CN" dirty="0" err="1" smtClean="0"/>
              <a:t>Rumbaugh</a:t>
            </a:r>
            <a:r>
              <a:rPr lang="zh-CN" altLang="en-US" dirty="0" smtClean="0"/>
              <a:t>）</a:t>
            </a:r>
            <a:endParaRPr lang="zh-CN" altLang="en-US" dirty="0"/>
          </a:p>
        </p:txBody>
      </p:sp>
      <p:pic>
        <p:nvPicPr>
          <p:cNvPr id="2050" name="图片 16" descr="IMG_256"/>
          <p:cNvPicPr>
            <a:picLocks noChangeAspect="1" noChangeArrowheads="1"/>
          </p:cNvPicPr>
          <p:nvPr/>
        </p:nvPicPr>
        <p:blipFill>
          <a:blip r:embed="rId2" cstate="print"/>
          <a:srcRect/>
          <a:stretch>
            <a:fillRect/>
          </a:stretch>
        </p:blipFill>
        <p:spPr bwMode="auto">
          <a:xfrm>
            <a:off x="6084168" y="2060848"/>
            <a:ext cx="1908175" cy="23780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410944" cy="4525963"/>
          </a:xfrm>
        </p:spPr>
        <p:txBody>
          <a:bodyPr>
            <a:normAutofit/>
          </a:bodyPr>
          <a:lstStyle/>
          <a:p>
            <a:pPr>
              <a:buNone/>
            </a:pPr>
            <a:r>
              <a:rPr lang="en-US" altLang="zh-CN" dirty="0" smtClean="0"/>
              <a:t>		</a:t>
            </a:r>
            <a:r>
              <a:rPr lang="en-US" altLang="zh-CN" dirty="0" err="1" smtClean="0"/>
              <a:t>Ivar</a:t>
            </a:r>
            <a:r>
              <a:rPr lang="en-US" altLang="zh-CN" dirty="0" smtClean="0"/>
              <a:t> Jacobson </a:t>
            </a:r>
            <a:r>
              <a:rPr lang="zh-CN" altLang="zh-CN" dirty="0" smtClean="0"/>
              <a:t>现代软件开发之父，被认为是深刻影响或改变了整个软件工业开发模式的几位世界级大师之一。他最主要的贡献是</a:t>
            </a:r>
            <a:r>
              <a:rPr lang="en-US" altLang="zh-CN" dirty="0" smtClean="0"/>
              <a:t>UML</a:t>
            </a:r>
            <a:r>
              <a:rPr lang="zh-CN" altLang="zh-CN" dirty="0" smtClean="0"/>
              <a:t>、</a:t>
            </a:r>
            <a:r>
              <a:rPr lang="en-US" altLang="zh-CN" dirty="0" err="1" smtClean="0"/>
              <a:t>Objectory</a:t>
            </a:r>
            <a:r>
              <a:rPr lang="zh-CN" altLang="zh-CN" dirty="0" smtClean="0"/>
              <a:t>、</a:t>
            </a:r>
            <a:r>
              <a:rPr lang="en-US" altLang="zh-CN" dirty="0" smtClean="0"/>
              <a:t>RUP</a:t>
            </a:r>
            <a:r>
              <a:rPr lang="zh-CN" altLang="zh-CN" dirty="0" smtClean="0"/>
              <a:t>和面向方面的软件开发。他还是模块和模块架构、用例、现代业务工程等业界主流方法、技术的创始人。他的用例驱动方法对整个</a:t>
            </a:r>
            <a:r>
              <a:rPr lang="en-US" altLang="zh-CN" dirty="0" smtClean="0"/>
              <a:t>OOAD</a:t>
            </a:r>
            <a:r>
              <a:rPr lang="zh-CN" altLang="zh-CN" dirty="0" smtClean="0"/>
              <a:t>行业影响深远。</a:t>
            </a:r>
          </a:p>
          <a:p>
            <a:endParaRPr lang="zh-CN" altLang="en-US" dirty="0"/>
          </a:p>
        </p:txBody>
      </p:sp>
      <p:sp>
        <p:nvSpPr>
          <p:cNvPr id="2" name="标题 1"/>
          <p:cNvSpPr>
            <a:spLocks noGrp="1"/>
          </p:cNvSpPr>
          <p:nvPr>
            <p:ph type="title"/>
          </p:nvPr>
        </p:nvSpPr>
        <p:spPr/>
        <p:txBody>
          <a:bodyPr/>
          <a:lstStyle/>
          <a:p>
            <a:r>
              <a:rPr lang="zh-CN" altLang="en-US" dirty="0" smtClean="0"/>
              <a:t>詹姆士</a:t>
            </a:r>
            <a:r>
              <a:rPr lang="en-US" altLang="zh-CN" dirty="0" smtClean="0"/>
              <a:t>·</a:t>
            </a:r>
            <a:r>
              <a:rPr lang="zh-CN" altLang="en-US" dirty="0" smtClean="0"/>
              <a:t>兰宝（</a:t>
            </a:r>
            <a:r>
              <a:rPr lang="en-US" altLang="zh-CN" dirty="0" err="1" smtClean="0"/>
              <a:t>Ivar</a:t>
            </a:r>
            <a:r>
              <a:rPr lang="en-US" altLang="zh-CN" dirty="0" smtClean="0"/>
              <a:t> Jacobson</a:t>
            </a:r>
            <a:r>
              <a:rPr lang="zh-CN" altLang="en-US" dirty="0" smtClean="0"/>
              <a:t>）</a:t>
            </a:r>
            <a:endParaRPr lang="zh-CN" altLang="en-US" dirty="0"/>
          </a:p>
        </p:txBody>
      </p:sp>
      <p:pic>
        <p:nvPicPr>
          <p:cNvPr id="3074" name="图片 17" descr="IMG_256"/>
          <p:cNvPicPr>
            <a:picLocks noChangeAspect="1" noChangeArrowheads="1"/>
          </p:cNvPicPr>
          <p:nvPr/>
        </p:nvPicPr>
        <p:blipFill>
          <a:blip r:embed="rId2" cstate="print"/>
          <a:srcRect/>
          <a:stretch>
            <a:fillRect/>
          </a:stretch>
        </p:blipFill>
        <p:spPr bwMode="auto">
          <a:xfrm>
            <a:off x="6156176" y="1916832"/>
            <a:ext cx="1908175" cy="28543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pPr>
              <a:buNone/>
            </a:pPr>
            <a:r>
              <a:rPr lang="en-US" altLang="zh-CN" dirty="0" smtClean="0"/>
              <a:t>		</a:t>
            </a:r>
            <a:r>
              <a:rPr lang="zh-CN" altLang="en-US" dirty="0" smtClean="0"/>
              <a:t>在其他学科领域，往往有该学科的通用语言，比如右边的微积分符号，对于音乐家，工程师等他们一样也可以用各自领域中的通用语言进行交流，对于软件工程师来说，</a:t>
            </a:r>
            <a:r>
              <a:rPr lang="en-US" altLang="zh-CN" dirty="0" smtClean="0"/>
              <a:t>UML</a:t>
            </a:r>
            <a:r>
              <a:rPr lang="zh-CN" altLang="en-US" dirty="0" smtClean="0"/>
              <a:t>就是软件领域的通用语言</a:t>
            </a: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pic>
        <p:nvPicPr>
          <p:cNvPr id="4100" name="Picture 4"/>
          <p:cNvPicPr>
            <a:picLocks noChangeAspect="1" noChangeArrowheads="1"/>
          </p:cNvPicPr>
          <p:nvPr/>
        </p:nvPicPr>
        <p:blipFill>
          <a:blip r:embed="rId3" cstate="print"/>
          <a:srcRect/>
          <a:stretch>
            <a:fillRect/>
          </a:stretch>
        </p:blipFill>
        <p:spPr bwMode="auto">
          <a:xfrm>
            <a:off x="5940152" y="1412776"/>
            <a:ext cx="2571750" cy="16859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在软件开发过程中，使用模型</a:t>
            </a:r>
            <a:r>
              <a:rPr lang="zh-CN" altLang="en-US" dirty="0" smtClean="0"/>
              <a:t>（</a:t>
            </a:r>
            <a:r>
              <a:rPr lang="en-US" altLang="zh-CN" dirty="0" smtClean="0"/>
              <a:t>UML</a:t>
            </a:r>
            <a:r>
              <a:rPr lang="zh-CN" altLang="en-US" dirty="0" smtClean="0"/>
              <a:t>）</a:t>
            </a:r>
            <a:r>
              <a:rPr lang="zh-CN" altLang="zh-CN" dirty="0" smtClean="0"/>
              <a:t>的</a:t>
            </a:r>
            <a:r>
              <a:rPr lang="zh-CN" altLang="en-US" dirty="0" smtClean="0"/>
              <a:t>好处</a:t>
            </a:r>
            <a:r>
              <a:rPr lang="zh-CN" altLang="zh-CN" dirty="0" smtClean="0"/>
              <a:t>：</a:t>
            </a:r>
          </a:p>
          <a:p>
            <a:pPr marL="514350" lvl="0" indent="-514350">
              <a:buFont typeface="+mj-lt"/>
              <a:buAutoNum type="arabicPeriod"/>
            </a:pPr>
            <a:r>
              <a:rPr lang="zh-CN" altLang="zh-CN" dirty="0" smtClean="0"/>
              <a:t>使用模型可以更好地理解问题</a:t>
            </a:r>
          </a:p>
          <a:p>
            <a:pPr marL="514350" lvl="0" indent="-514350">
              <a:buFont typeface="+mj-lt"/>
              <a:buAutoNum type="arabicPeriod"/>
            </a:pPr>
            <a:r>
              <a:rPr lang="zh-CN" altLang="zh-CN" dirty="0" smtClean="0"/>
              <a:t>使用模型可以加强人员之间的沟通</a:t>
            </a:r>
          </a:p>
          <a:p>
            <a:pPr marL="514350" lvl="0" indent="-514350">
              <a:buFont typeface="+mj-lt"/>
              <a:buAutoNum type="arabicPeriod"/>
            </a:pPr>
            <a:r>
              <a:rPr lang="zh-CN" altLang="zh-CN" dirty="0" smtClean="0"/>
              <a:t>使用模型可以更早地发现错误或疏漏的地方</a:t>
            </a:r>
          </a:p>
          <a:p>
            <a:pPr marL="514350" lvl="0" indent="-514350">
              <a:buFont typeface="+mj-lt"/>
              <a:buAutoNum type="arabicPeriod"/>
            </a:pPr>
            <a:r>
              <a:rPr lang="zh-CN" altLang="zh-CN" dirty="0" smtClean="0"/>
              <a:t>使用模型可以获取设计结果</a:t>
            </a:r>
          </a:p>
          <a:p>
            <a:pPr marL="514350" lvl="0" indent="-514350">
              <a:buFont typeface="+mj-lt"/>
              <a:buAutoNum type="arabicPeriod"/>
            </a:pPr>
            <a:r>
              <a:rPr lang="zh-CN" altLang="zh-CN" dirty="0" smtClean="0"/>
              <a:t>模型为最后的代码生成提供依据</a:t>
            </a:r>
          </a:p>
          <a:p>
            <a:pPr>
              <a:buNone/>
            </a:pP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2.2UML</a:t>
            </a:r>
            <a:r>
              <a:rPr lang="zh-CN" altLang="zh-CN" b="1" dirty="0" smtClean="0"/>
              <a:t>的历史</a:t>
            </a:r>
            <a:endParaRPr lang="zh-CN" altLang="en-US" dirty="0"/>
          </a:p>
        </p:txBody>
      </p:sp>
      <p:sp>
        <p:nvSpPr>
          <p:cNvPr id="5155"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196752"/>
            <a:ext cx="7884368" cy="5203683"/>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1991</a:t>
            </a:r>
            <a:r>
              <a:rPr lang="zh-CN" altLang="zh-CN" dirty="0" smtClean="0"/>
              <a:t>年</a:t>
            </a:r>
            <a:r>
              <a:rPr lang="en-US" altLang="zh-CN" dirty="0" smtClean="0"/>
              <a:t>,</a:t>
            </a:r>
            <a:r>
              <a:rPr lang="en-US" altLang="zh-CN" b="1" dirty="0" smtClean="0"/>
              <a:t>Grady </a:t>
            </a:r>
            <a:r>
              <a:rPr lang="en-US" altLang="zh-CN" b="1" dirty="0" err="1" smtClean="0"/>
              <a:t>Booch</a:t>
            </a:r>
            <a:r>
              <a:rPr lang="zh-CN" altLang="zh-CN" dirty="0" smtClean="0"/>
              <a:t>提出了面向对象开发的</a:t>
            </a:r>
            <a:r>
              <a:rPr lang="en-US" altLang="zh-CN" dirty="0" err="1" smtClean="0"/>
              <a:t>Booch</a:t>
            </a:r>
            <a:r>
              <a:rPr lang="zh-CN" altLang="zh-CN" dirty="0" smtClean="0"/>
              <a:t>方法——</a:t>
            </a:r>
            <a:r>
              <a:rPr lang="en-US" altLang="zh-CN" dirty="0" err="1" smtClean="0"/>
              <a:t>Booch</a:t>
            </a:r>
            <a:r>
              <a:rPr lang="en-US" altLang="zh-CN" dirty="0" smtClean="0"/>
              <a:t> 1991</a:t>
            </a:r>
            <a:r>
              <a:rPr lang="zh-CN" altLang="zh-CN" dirty="0" smtClean="0"/>
              <a:t>，</a:t>
            </a:r>
            <a:r>
              <a:rPr lang="en-US" altLang="zh-CN" dirty="0" smtClean="0"/>
              <a:t>1993</a:t>
            </a:r>
            <a:r>
              <a:rPr lang="zh-CN" altLang="zh-CN" dirty="0" smtClean="0"/>
              <a:t>年又改进为</a:t>
            </a:r>
            <a:r>
              <a:rPr lang="en-US" altLang="zh-CN" dirty="0" err="1" smtClean="0">
                <a:solidFill>
                  <a:srgbClr val="FF0000"/>
                </a:solidFill>
              </a:rPr>
              <a:t>Booch</a:t>
            </a:r>
            <a:r>
              <a:rPr lang="en-US" altLang="zh-CN" dirty="0" smtClean="0">
                <a:solidFill>
                  <a:srgbClr val="FF0000"/>
                </a:solidFill>
              </a:rPr>
              <a:t> 1993</a:t>
            </a:r>
            <a:endParaRPr lang="en-US" altLang="zh-CN" b="1" dirty="0" smtClean="0">
              <a:solidFill>
                <a:srgbClr val="FF0000"/>
              </a:solidFill>
            </a:endParaRPr>
          </a:p>
          <a:p>
            <a:pPr>
              <a:buNone/>
            </a:pPr>
            <a:r>
              <a:rPr lang="en-US" altLang="zh-CN" b="1" dirty="0" smtClean="0"/>
              <a:t>		James </a:t>
            </a:r>
            <a:r>
              <a:rPr lang="en-US" altLang="zh-CN" b="1" dirty="0" err="1" smtClean="0"/>
              <a:t>Rumbaugh</a:t>
            </a:r>
            <a:r>
              <a:rPr lang="zh-CN" altLang="en-US" dirty="0" smtClean="0"/>
              <a:t>等人</a:t>
            </a:r>
            <a:r>
              <a:rPr lang="en-US" altLang="zh-CN" dirty="0" smtClean="0"/>
              <a:t>1991</a:t>
            </a:r>
            <a:r>
              <a:rPr lang="zh-CN" altLang="en-US" dirty="0" smtClean="0"/>
              <a:t>年提出了面向对象的建模技术</a:t>
            </a:r>
            <a:r>
              <a:rPr lang="en-US" altLang="zh-CN" dirty="0" smtClean="0"/>
              <a:t>(OMT)</a:t>
            </a:r>
            <a:r>
              <a:rPr lang="zh-CN" altLang="en-US" dirty="0" smtClean="0"/>
              <a:t>方法</a:t>
            </a:r>
            <a:r>
              <a:rPr lang="en-US" altLang="zh-CN" dirty="0" smtClean="0"/>
              <a:t>——</a:t>
            </a:r>
            <a:r>
              <a:rPr lang="en-US" altLang="zh-CN" dirty="0" smtClean="0">
                <a:solidFill>
                  <a:srgbClr val="FF0000"/>
                </a:solidFill>
              </a:rPr>
              <a:t>OMT-1</a:t>
            </a:r>
            <a:r>
              <a:rPr lang="zh-CN" altLang="en-US" dirty="0" smtClean="0"/>
              <a:t>，采用了面向对象的概念，并引入各种独立于语言的表示符。</a:t>
            </a:r>
            <a:endParaRPr lang="en-US" altLang="zh-CN" dirty="0" smtClean="0"/>
          </a:p>
          <a:p>
            <a:pPr>
              <a:buNone/>
            </a:pPr>
            <a:r>
              <a:rPr lang="en-US" altLang="zh-CN" dirty="0" smtClean="0"/>
              <a:t>		1994</a:t>
            </a:r>
            <a:r>
              <a:rPr lang="zh-CN" altLang="zh-CN" dirty="0" smtClean="0"/>
              <a:t>年升级为</a:t>
            </a:r>
            <a:r>
              <a:rPr lang="en-US" altLang="zh-CN" dirty="0" smtClean="0">
                <a:solidFill>
                  <a:srgbClr val="FF0000"/>
                </a:solidFill>
              </a:rPr>
              <a:t>OMT-2</a:t>
            </a:r>
          </a:p>
          <a:p>
            <a:pPr>
              <a:buNone/>
            </a:pPr>
            <a:r>
              <a:rPr lang="en-US" altLang="zh-CN" dirty="0" smtClean="0">
                <a:solidFill>
                  <a:srgbClr val="FF0000"/>
                </a:solidFill>
              </a:rPr>
              <a:t>		</a:t>
            </a:r>
            <a:r>
              <a:rPr lang="en-US" altLang="zh-CN" b="1" dirty="0" err="1" smtClean="0"/>
              <a:t>Ivar</a:t>
            </a:r>
            <a:r>
              <a:rPr lang="en-US" altLang="zh-CN" b="1" dirty="0" smtClean="0"/>
              <a:t> Jacobson</a:t>
            </a:r>
            <a:r>
              <a:rPr lang="zh-CN" altLang="zh-CN" dirty="0" smtClean="0"/>
              <a:t>是瑞典</a:t>
            </a:r>
            <a:r>
              <a:rPr lang="en-US" altLang="zh-CN" dirty="0" err="1" smtClean="0"/>
              <a:t>Objectory</a:t>
            </a:r>
            <a:r>
              <a:rPr lang="en-US" altLang="zh-CN" dirty="0" smtClean="0"/>
              <a:t> AB</a:t>
            </a:r>
            <a:r>
              <a:rPr lang="zh-CN" altLang="zh-CN" dirty="0" smtClean="0"/>
              <a:t>公司的创始人。他于</a:t>
            </a:r>
            <a:r>
              <a:rPr lang="en-US" altLang="zh-CN" dirty="0" smtClean="0"/>
              <a:t>1994</a:t>
            </a:r>
            <a:r>
              <a:rPr lang="zh-CN" altLang="zh-CN" dirty="0" smtClean="0"/>
              <a:t>年提出了</a:t>
            </a:r>
            <a:r>
              <a:rPr lang="en-US" altLang="zh-CN" dirty="0" smtClean="0"/>
              <a:t>OOSE</a:t>
            </a:r>
            <a:r>
              <a:rPr lang="zh-CN" altLang="en-US" dirty="0" smtClean="0"/>
              <a:t>方法</a:t>
            </a:r>
            <a:endParaRPr lang="en-US" altLang="zh-CN" dirty="0" smtClean="0"/>
          </a:p>
          <a:p>
            <a:pPr>
              <a:buNone/>
            </a:pPr>
            <a:r>
              <a:rPr lang="en-US" altLang="zh-CN" dirty="0" smtClean="0"/>
              <a:t>		1994</a:t>
            </a:r>
            <a:r>
              <a:rPr lang="zh-CN" altLang="zh-CN" dirty="0" smtClean="0"/>
              <a:t>年</a:t>
            </a:r>
            <a:r>
              <a:rPr lang="en-US" altLang="zh-CN" dirty="0" smtClean="0"/>
              <a:t>10</a:t>
            </a:r>
            <a:r>
              <a:rPr lang="zh-CN" altLang="zh-CN" dirty="0" smtClean="0"/>
              <a:t>月，</a:t>
            </a:r>
            <a:r>
              <a:rPr lang="en-US" altLang="zh-CN" dirty="0" smtClean="0"/>
              <a:t>James </a:t>
            </a:r>
            <a:r>
              <a:rPr lang="en-US" altLang="zh-CN" dirty="0" err="1" smtClean="0"/>
              <a:t>Rumbaugh</a:t>
            </a:r>
            <a:r>
              <a:rPr lang="zh-CN" altLang="zh-CN" dirty="0" smtClean="0"/>
              <a:t>离开工作了</a:t>
            </a:r>
            <a:r>
              <a:rPr lang="en-US" altLang="zh-CN" dirty="0" smtClean="0"/>
              <a:t>25</a:t>
            </a:r>
            <a:r>
              <a:rPr lang="zh-CN" altLang="zh-CN" dirty="0" smtClean="0"/>
              <a:t>年多的通用电气研发中心，加入</a:t>
            </a:r>
            <a:r>
              <a:rPr lang="en-US" altLang="zh-CN" dirty="0" smtClean="0"/>
              <a:t>Rational</a:t>
            </a:r>
            <a:r>
              <a:rPr lang="zh-CN" altLang="zh-CN" dirty="0" smtClean="0"/>
              <a:t>公司，和</a:t>
            </a:r>
            <a:r>
              <a:rPr lang="en-US" altLang="zh-CN" dirty="0" smtClean="0"/>
              <a:t>Grady </a:t>
            </a:r>
            <a:r>
              <a:rPr lang="en-US" altLang="zh-CN" dirty="0" err="1" smtClean="0"/>
              <a:t>Booch</a:t>
            </a:r>
            <a:r>
              <a:rPr lang="zh-CN" altLang="zh-CN" dirty="0" smtClean="0"/>
              <a:t>开始一起工作。他们首先将</a:t>
            </a:r>
            <a:r>
              <a:rPr lang="en-US" altLang="zh-CN" dirty="0" err="1" smtClean="0">
                <a:solidFill>
                  <a:srgbClr val="FF0000"/>
                </a:solidFill>
              </a:rPr>
              <a:t>Booch</a:t>
            </a:r>
            <a:r>
              <a:rPr lang="en-US" altLang="zh-CN" dirty="0" smtClean="0">
                <a:solidFill>
                  <a:srgbClr val="FF0000"/>
                </a:solidFill>
              </a:rPr>
              <a:t> 1993</a:t>
            </a:r>
            <a:r>
              <a:rPr lang="zh-CN" altLang="zh-CN" dirty="0" smtClean="0"/>
              <a:t>和</a:t>
            </a:r>
            <a:r>
              <a:rPr lang="en-US" altLang="zh-CN" dirty="0" smtClean="0">
                <a:solidFill>
                  <a:srgbClr val="FF0000"/>
                </a:solidFill>
              </a:rPr>
              <a:t>OMT-2</a:t>
            </a:r>
            <a:r>
              <a:rPr lang="zh-CN" altLang="zh-CN" dirty="0" smtClean="0"/>
              <a:t>统一起来，并于</a:t>
            </a:r>
            <a:r>
              <a:rPr lang="en-US" altLang="zh-CN" dirty="0" smtClean="0"/>
              <a:t>1995</a:t>
            </a:r>
            <a:r>
              <a:rPr lang="zh-CN" altLang="zh-CN" dirty="0" smtClean="0"/>
              <a:t>年</a:t>
            </a:r>
            <a:r>
              <a:rPr lang="en-US" altLang="zh-CN" dirty="0" smtClean="0"/>
              <a:t>10</a:t>
            </a:r>
            <a:r>
              <a:rPr lang="zh-CN" altLang="zh-CN" dirty="0" smtClean="0"/>
              <a:t>月发布了第一个公开版本</a:t>
            </a:r>
            <a:r>
              <a:rPr lang="en-US" altLang="zh-CN" dirty="0" smtClean="0"/>
              <a:t>,</a:t>
            </a:r>
            <a:r>
              <a:rPr lang="zh-CN" altLang="zh-CN" dirty="0" smtClean="0"/>
              <a:t>称为</a:t>
            </a:r>
            <a:r>
              <a:rPr lang="en-US" altLang="zh-CN" dirty="0" smtClean="0">
                <a:solidFill>
                  <a:srgbClr val="FF0000"/>
                </a:solidFill>
              </a:rPr>
              <a:t>UM .08</a:t>
            </a:r>
          </a:p>
          <a:p>
            <a:pPr>
              <a:buNone/>
            </a:pPr>
            <a:r>
              <a:rPr lang="en-US" altLang="zh-CN" dirty="0" smtClean="0">
                <a:solidFill>
                  <a:srgbClr val="FF0000"/>
                </a:solidFill>
              </a:rPr>
              <a:t>	(</a:t>
            </a:r>
            <a:r>
              <a:rPr lang="en-US" altLang="zh-CN" dirty="0" err="1" smtClean="0">
                <a:solidFill>
                  <a:srgbClr val="FF0000"/>
                </a:solidFill>
              </a:rPr>
              <a:t>Unitied</a:t>
            </a:r>
            <a:r>
              <a:rPr lang="en-US" altLang="zh-CN" dirty="0" smtClean="0">
                <a:solidFill>
                  <a:srgbClr val="FF0000"/>
                </a:solidFill>
              </a:rPr>
              <a:t> Method 0.8)</a:t>
            </a:r>
            <a:r>
              <a:rPr lang="zh-CN" altLang="zh-CN" dirty="0" smtClean="0">
                <a:solidFill>
                  <a:srgbClr val="FF0000"/>
                </a:solidFill>
              </a:rPr>
              <a:t>。</a:t>
            </a:r>
          </a:p>
          <a:p>
            <a:pPr>
              <a:buNone/>
            </a:pPr>
            <a:endParaRPr lang="zh-CN" altLang="en-US" dirty="0">
              <a:solidFill>
                <a:srgbClr val="FF0000"/>
              </a:solidFill>
            </a:endParaRPr>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3"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TotalTime>
  <Words>1082</Words>
  <Application>Microsoft Office PowerPoint</Application>
  <PresentationFormat>全屏显示(4:3)</PresentationFormat>
  <Paragraphs>193</Paragraphs>
  <Slides>37</Slides>
  <Notes>9</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宋体</vt:lpstr>
      <vt:lpstr>Arial</vt:lpstr>
      <vt:lpstr>Calibri</vt:lpstr>
      <vt:lpstr>Lucida Sans Unicode</vt:lpstr>
      <vt:lpstr>Verdana</vt:lpstr>
      <vt:lpstr>Wingdings 2</vt:lpstr>
      <vt:lpstr>Wingdings 3</vt:lpstr>
      <vt:lpstr>聚合</vt:lpstr>
      <vt:lpstr>UML概述</vt:lpstr>
      <vt:lpstr>2.1为什么学习UML ₁</vt:lpstr>
      <vt:lpstr>葛来迪·布区（Grady Booch）</vt:lpstr>
      <vt:lpstr>伊瓦尔·雅各布森（James Rumbaugh）</vt:lpstr>
      <vt:lpstr>詹姆士·兰宝（Ivar Jacobson）</vt:lpstr>
      <vt:lpstr>2.1为什么学习UML</vt:lpstr>
      <vt:lpstr>2.1为什么学习UML</vt:lpstr>
      <vt:lpstr>2.2UML的历史</vt:lpstr>
      <vt:lpstr>2.2UML的历史₂</vt:lpstr>
      <vt:lpstr>2.2UML的历史₂</vt:lpstr>
      <vt:lpstr>2.2UML的历史₂</vt:lpstr>
      <vt:lpstr>2.3UML的特点</vt:lpstr>
      <vt:lpstr>2.3UML的特点</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2.5UML中的视图</vt:lpstr>
      <vt:lpstr>2.5UML中的视图</vt:lpstr>
      <vt:lpstr>2.6UML的应用领域</vt:lpstr>
      <vt:lpstr>2.6UML的应用领域</vt:lpstr>
      <vt:lpstr>2.7支持UML的工具</vt:lpstr>
      <vt:lpstr>2.7支持UML的工具4</vt:lpstr>
      <vt:lpstr>引用</vt:lpstr>
      <vt:lpstr>人员分工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lenovo</dc:creator>
  <cp:lastModifiedBy>Administration</cp:lastModifiedBy>
  <cp:revision>24</cp:revision>
  <dcterms:created xsi:type="dcterms:W3CDTF">2016-10-22T10:59:55Z</dcterms:created>
  <dcterms:modified xsi:type="dcterms:W3CDTF">2016-10-25T13:24:50Z</dcterms:modified>
</cp:coreProperties>
</file>