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256" r:id="rId2"/>
    <p:sldId id="257"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266" r:id="rId34"/>
    <p:sldId id="263" r:id="rId35"/>
    <p:sldId id="264" r:id="rId36"/>
    <p:sldId id="265" r:id="rId37"/>
    <p:sldId id="280" r:id="rId38"/>
    <p:sldId id="281" r:id="rId39"/>
    <p:sldId id="267" r:id="rId40"/>
    <p:sldId id="282" r:id="rId41"/>
    <p:sldId id="283" r:id="rId42"/>
    <p:sldId id="285" r:id="rId43"/>
    <p:sldId id="286" r:id="rId44"/>
    <p:sldId id="287" r:id="rId45"/>
    <p:sldId id="289" r:id="rId46"/>
    <p:sldId id="290" r:id="rId47"/>
    <p:sldId id="291" r:id="rId48"/>
    <p:sldId id="292"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48" r:id="rId71"/>
    <p:sldId id="347" r:id="rId72"/>
    <p:sldId id="278" r:id="rId73"/>
  </p:sldIdLst>
  <p:sldSz cx="9144000" cy="5143500" type="screen16x9"/>
  <p:notesSz cx="6858000" cy="9144000"/>
  <p:embeddedFontLst>
    <p:embeddedFont>
      <p:font typeface="Calibri" pitchFamily="34" charset="0"/>
      <p:regular r:id="rId75"/>
      <p:bold r:id="rId76"/>
      <p:italic r:id="rId77"/>
      <p:boldItalic r:id="rId78"/>
    </p:embeddedFont>
    <p:embeddedFont>
      <p:font typeface="8Pin Matrix"/>
      <p:regular r:id="rId79"/>
    </p:embeddedFont>
    <p:embeddedFont>
      <p:font typeface="微软雅黑" pitchFamily="34" charset="-122"/>
      <p:regular r:id="rId80"/>
      <p:bold r:id="rId8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3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3"/>
    <a:srgbClr val="91D101"/>
    <a:srgbClr val="FF4747"/>
    <a:srgbClr val="00C5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7" autoAdjust="0"/>
    <p:restoredTop sz="95615" autoAdjust="0"/>
  </p:normalViewPr>
  <p:slideViewPr>
    <p:cSldViewPr>
      <p:cViewPr varScale="1">
        <p:scale>
          <a:sx n="111" d="100"/>
          <a:sy n="111" d="100"/>
        </p:scale>
        <p:origin x="-590" y="-72"/>
      </p:cViewPr>
      <p:guideLst>
        <p:guide orient="horz" pos="3239"/>
        <p:guide pos="57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3B87-1E53-4092-BA4E-7DAA3C247890}" type="datetimeFigureOut">
              <a:rPr lang="zh-CN" altLang="en-US" smtClean="0"/>
              <a:pPr/>
              <a:t>2016-11-02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4DB51-D686-4773-AC21-CA034483DFF4}" type="slidenum">
              <a:rPr lang="zh-CN" altLang="en-US" smtClean="0"/>
              <a:pPr/>
              <a:t>‹#›</a:t>
            </a:fld>
            <a:endParaRPr lang="zh-CN" altLang="en-US"/>
          </a:p>
        </p:txBody>
      </p:sp>
    </p:spTree>
    <p:extLst>
      <p:ext uri="{BB962C8B-B14F-4D97-AF65-F5344CB8AC3E}">
        <p14:creationId xmlns:p14="http://schemas.microsoft.com/office/powerpoint/2010/main" val="71812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张默然作</a:t>
            </a:r>
            <a:endParaRPr lang="zh-CN" altLang="en-US" dirty="0"/>
          </a:p>
        </p:txBody>
      </p:sp>
      <p:sp>
        <p:nvSpPr>
          <p:cNvPr id="4" name="灯片编号占位符 3"/>
          <p:cNvSpPr>
            <a:spLocks noGrp="1"/>
          </p:cNvSpPr>
          <p:nvPr>
            <p:ph type="sldNum" sz="quarter" idx="10"/>
          </p:nvPr>
        </p:nvSpPr>
        <p:spPr/>
        <p:txBody>
          <a:bodyPr/>
          <a:lstStyle/>
          <a:p>
            <a:fld id="{A014DB51-D686-4773-AC21-CA034483DFF4}" type="slidenum">
              <a:rPr lang="zh-CN" altLang="en-US" smtClean="0"/>
              <a:pPr/>
              <a:t>72</a:t>
            </a:fld>
            <a:endParaRPr lang="zh-CN" altLang="en-US"/>
          </a:p>
        </p:txBody>
      </p:sp>
    </p:spTree>
    <p:extLst>
      <p:ext uri="{BB962C8B-B14F-4D97-AF65-F5344CB8AC3E}">
        <p14:creationId xmlns:p14="http://schemas.microsoft.com/office/powerpoint/2010/main" val="3632056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46125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45154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6481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15546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3967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109446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407449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00684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50921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324183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0CB13D1-F6F6-4C98-AE5D-AC6010837E6E}" type="datetimeFigureOut">
              <a:rPr lang="zh-CN" altLang="en-US" smtClean="0"/>
              <a:pPr/>
              <a:t>2016-11-02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058D86-6C28-467B-A982-310C6FD810DF}" type="slidenum">
              <a:rPr lang="zh-CN" altLang="en-US" smtClean="0"/>
              <a:pPr/>
              <a:t>‹#›</a:t>
            </a:fld>
            <a:endParaRPr lang="zh-CN" altLang="en-US"/>
          </a:p>
        </p:txBody>
      </p:sp>
    </p:spTree>
    <p:extLst>
      <p:ext uri="{BB962C8B-B14F-4D97-AF65-F5344CB8AC3E}">
        <p14:creationId xmlns:p14="http://schemas.microsoft.com/office/powerpoint/2010/main" val="238131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0CB13D1-F6F6-4C98-AE5D-AC6010837E6E}" type="datetimeFigureOut">
              <a:rPr lang="zh-CN" altLang="en-US" smtClean="0"/>
              <a:pPr/>
              <a:t>2016-11-02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58D86-6C28-467B-A982-310C6FD810DF}" type="slidenum">
              <a:rPr lang="zh-CN" altLang="en-US" smtClean="0"/>
              <a:pPr/>
              <a:t>‹#›</a:t>
            </a:fld>
            <a:endParaRPr lang="zh-CN" altLang="en-US"/>
          </a:p>
        </p:txBody>
      </p:sp>
      <p:sp>
        <p:nvSpPr>
          <p:cNvPr id="7" name="矩形 6"/>
          <p:cNvSpPr/>
          <p:nvPr userDrawn="1"/>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3745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267744" y="339502"/>
            <a:ext cx="3804247" cy="1569660"/>
          </a:xfrm>
          <a:prstGeom prst="rect">
            <a:avLst/>
          </a:prstGeom>
          <a:noFill/>
        </p:spPr>
        <p:txBody>
          <a:bodyPr wrap="none" rtlCol="0">
            <a:spAutoFit/>
          </a:bodyPr>
          <a:lstStyle/>
          <a:p>
            <a:r>
              <a:rPr lang="en-US" altLang="zh-CN" sz="9600" dirty="0" smtClean="0">
                <a:solidFill>
                  <a:schemeClr val="bg1"/>
                </a:solidFill>
                <a:latin typeface="8Pin Matrix" pitchFamily="2" charset="0"/>
              </a:rPr>
              <a:t>G 1 6</a:t>
            </a:r>
            <a:endParaRPr lang="zh-CN" altLang="en-US" sz="9600" dirty="0">
              <a:solidFill>
                <a:schemeClr val="bg1"/>
              </a:solidFill>
              <a:latin typeface="8Pin Matrix" pitchFamily="2" charset="0"/>
            </a:endParaRPr>
          </a:p>
        </p:txBody>
      </p:sp>
      <p:sp>
        <p:nvSpPr>
          <p:cNvPr id="23" name="TextBox 22"/>
          <p:cNvSpPr txBox="1"/>
          <p:nvPr/>
        </p:nvSpPr>
        <p:spPr>
          <a:xfrm>
            <a:off x="2339752" y="1995686"/>
            <a:ext cx="3168352" cy="523220"/>
          </a:xfrm>
          <a:prstGeom prst="rect">
            <a:avLst/>
          </a:prstGeom>
          <a:noFill/>
        </p:spPr>
        <p:txBody>
          <a:bodyPr wrap="squar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UML 6</a:t>
            </a:r>
            <a:r>
              <a:rPr lang="zh-CN" altLang="en-US" sz="2800" dirty="0" smtClean="0">
                <a:solidFill>
                  <a:schemeClr val="bg1"/>
                </a:solidFill>
                <a:latin typeface="微软雅黑" panose="020B0503020204020204" pitchFamily="34" charset="-122"/>
                <a:ea typeface="微软雅黑" panose="020B0503020204020204" pitchFamily="34" charset="-122"/>
              </a:rPr>
              <a:t>种图的介绍</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7756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1235" y="914155"/>
            <a:ext cx="7416824" cy="410110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扩展关系</a:t>
            </a:r>
          </a:p>
        </p:txBody>
      </p:sp>
      <p:sp>
        <p:nvSpPr>
          <p:cNvPr id="25" name="TextBox 15"/>
          <p:cNvSpPr txBox="1"/>
          <p:nvPr/>
        </p:nvSpPr>
        <p:spPr>
          <a:xfrm>
            <a:off x="1349863" y="1261425"/>
            <a:ext cx="6372268"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关系是指在一定条件下，把新的行为加入到已有的用例中，获得的新用例称为扩展用例（</a:t>
            </a:r>
            <a:r>
              <a:rPr lang="en-US" altLang="zh-CN" sz="2000" b="1" dirty="0">
                <a:solidFill>
                  <a:schemeClr val="bg1"/>
                </a:solidFill>
                <a:latin typeface="微软雅黑" pitchFamily="34" charset="-122"/>
                <a:ea typeface="微软雅黑" pitchFamily="34" charset="-122"/>
              </a:rPr>
              <a:t>Extension</a:t>
            </a:r>
            <a:r>
              <a:rPr lang="zh-CN" altLang="en-US" sz="2000" b="1" dirty="0">
                <a:solidFill>
                  <a:schemeClr val="bg1"/>
                </a:solidFill>
                <a:latin typeface="微软雅黑" pitchFamily="34" charset="-122"/>
                <a:ea typeface="微软雅黑" pitchFamily="34" charset="-122"/>
              </a:rPr>
              <a:t>），原有的用例称为基础用例（</a:t>
            </a:r>
            <a:r>
              <a:rPr lang="en-US" altLang="zh-CN" sz="2000" b="1" dirty="0">
                <a:solidFill>
                  <a:schemeClr val="bg1"/>
                </a:solidFill>
                <a:latin typeface="微软雅黑" pitchFamily="34" charset="-122"/>
                <a:ea typeface="微软雅黑" pitchFamily="34" charset="-122"/>
              </a:rPr>
              <a:t>Base</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pic>
        <p:nvPicPr>
          <p:cNvPr id="2050" name="Picture 2" descr="UML用例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7734"/>
            <a:ext cx="6666783" cy="2259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646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1235" y="914155"/>
            <a:ext cx="7416824" cy="410110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570756"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软件工程教学辅助网站用户用例图</a:t>
            </a:r>
          </a:p>
        </p:txBody>
      </p:sp>
      <p:pic>
        <p:nvPicPr>
          <p:cNvPr id="10" name="图片 9" descr="C:\Users\82173\Desktop\UML用例图(1).pn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914154"/>
            <a:ext cx="6552728" cy="4229345"/>
          </a:xfrm>
          <a:prstGeom prst="rect">
            <a:avLst/>
          </a:prstGeom>
          <a:noFill/>
          <a:ln>
            <a:noFill/>
          </a:ln>
        </p:spPr>
      </p:pic>
    </p:spTree>
    <p:extLst>
      <p:ext uri="{BB962C8B-B14F-4D97-AF65-F5344CB8AC3E}">
        <p14:creationId xmlns:p14="http://schemas.microsoft.com/office/powerpoint/2010/main" val="3236979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a:solidFill>
                  <a:schemeClr val="bg1"/>
                </a:solidFill>
                <a:latin typeface="微软雅黑" panose="020B0503020204020204" pitchFamily="34" charset="-122"/>
                <a:ea typeface="微软雅黑" panose="020B0503020204020204" pitchFamily="34" charset="-122"/>
              </a:rPr>
              <a:t>简介</a:t>
            </a:r>
          </a:p>
        </p:txBody>
      </p:sp>
      <p:sp>
        <p:nvSpPr>
          <p:cNvPr id="25" name="TextBox 15"/>
          <p:cNvSpPr txBox="1"/>
          <p:nvPr/>
        </p:nvSpPr>
        <p:spPr>
          <a:xfrm>
            <a:off x="1103567" y="1290220"/>
            <a:ext cx="6372268" cy="2246769"/>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中，有两个图非常重要，一个是之前介绍的用例图，另一个就是类图。</a:t>
            </a:r>
          </a:p>
          <a:p>
            <a:r>
              <a:rPr lang="en-US" altLang="zh-CN" sz="2000" b="1" dirty="0" smtClean="0">
                <a:solidFill>
                  <a:schemeClr val="bg1"/>
                </a:solidFill>
                <a:latin typeface="微软雅黑" pitchFamily="34" charset="-122"/>
                <a:ea typeface="微软雅黑" pitchFamily="34" charset="-122"/>
              </a:rPr>
              <a:t>Rumbaugh</a:t>
            </a:r>
            <a:r>
              <a:rPr lang="zh-CN" altLang="en-US" sz="2000" b="1" dirty="0">
                <a:solidFill>
                  <a:schemeClr val="bg1"/>
                </a:solidFill>
                <a:latin typeface="微软雅黑" pitchFamily="34" charset="-122"/>
                <a:ea typeface="微软雅黑" pitchFamily="34" charset="-122"/>
              </a:rPr>
              <a:t>对类的定义是：类是具有相似结构，行为和关系的一组对象的描述符。</a:t>
            </a:r>
          </a:p>
          <a:p>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定义类的时候，类的命名应尽量用应用领域中的术语，应明确、无歧义，以利于开发人与与用户之间的项目理解和交流。</a:t>
            </a:r>
          </a:p>
        </p:txBody>
      </p:sp>
    </p:spTree>
    <p:extLst>
      <p:ext uri="{BB962C8B-B14F-4D97-AF65-F5344CB8AC3E}">
        <p14:creationId xmlns:p14="http://schemas.microsoft.com/office/powerpoint/2010/main" val="22606022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698175"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类之间的关系：</a:t>
            </a:r>
          </a:p>
        </p:txBody>
      </p:sp>
      <p:sp>
        <p:nvSpPr>
          <p:cNvPr id="25" name="TextBox 15"/>
          <p:cNvSpPr txBox="1"/>
          <p:nvPr/>
        </p:nvSpPr>
        <p:spPr>
          <a:xfrm>
            <a:off x="1007585" y="1059582"/>
            <a:ext cx="2230142"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类之间的双向关联</a:t>
            </a:r>
          </a:p>
        </p:txBody>
      </p:sp>
      <p:pic>
        <p:nvPicPr>
          <p:cNvPr id="9" name="图片 8" descr="C:\Users\82173\Desktop\UML类图1.png"/>
          <p:cNvPicPr/>
          <p:nvPr/>
        </p:nvPicPr>
        <p:blipFill>
          <a:blip r:embed="rId2">
            <a:extLst>
              <a:ext uri="{28A0092B-C50C-407E-A947-70E740481C1C}">
                <a14:useLocalDpi xmlns:a14="http://schemas.microsoft.com/office/drawing/2010/main" val="0"/>
              </a:ext>
            </a:extLst>
          </a:blip>
          <a:srcRect/>
          <a:stretch>
            <a:fillRect/>
          </a:stretch>
        </p:blipFill>
        <p:spPr bwMode="auto">
          <a:xfrm>
            <a:off x="2915816" y="689754"/>
            <a:ext cx="5035550" cy="1539875"/>
          </a:xfrm>
          <a:prstGeom prst="rect">
            <a:avLst/>
          </a:prstGeom>
          <a:noFill/>
          <a:ln>
            <a:noFill/>
          </a:ln>
        </p:spPr>
      </p:pic>
      <p:sp>
        <p:nvSpPr>
          <p:cNvPr id="11" name="TextBox 15"/>
          <p:cNvSpPr txBox="1"/>
          <p:nvPr/>
        </p:nvSpPr>
        <p:spPr>
          <a:xfrm>
            <a:off x="899592" y="2259716"/>
            <a:ext cx="2230142"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类之间</a:t>
            </a:r>
            <a:r>
              <a:rPr lang="zh-CN" altLang="en-US" sz="2000" b="1" dirty="0" smtClean="0">
                <a:solidFill>
                  <a:schemeClr val="bg1"/>
                </a:solidFill>
                <a:latin typeface="微软雅黑" pitchFamily="34" charset="-122"/>
                <a:ea typeface="微软雅黑" pitchFamily="34" charset="-122"/>
              </a:rPr>
              <a:t>的单向关联</a:t>
            </a:r>
            <a:endParaRPr lang="zh-CN" altLang="en-US" sz="2000" b="1" dirty="0">
              <a:solidFill>
                <a:schemeClr val="bg1"/>
              </a:solidFill>
              <a:latin typeface="微软雅黑" pitchFamily="34" charset="-122"/>
              <a:ea typeface="微软雅黑" pitchFamily="34" charset="-122"/>
            </a:endParaRPr>
          </a:p>
        </p:txBody>
      </p:sp>
      <p:pic>
        <p:nvPicPr>
          <p:cNvPr id="12" name="图片 11" descr="C:\Users\82173\Desktop\UML类图2.png"/>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229629"/>
            <a:ext cx="5065395" cy="1549400"/>
          </a:xfrm>
          <a:prstGeom prst="rect">
            <a:avLst/>
          </a:prstGeom>
          <a:noFill/>
          <a:ln>
            <a:noFill/>
          </a:ln>
        </p:spPr>
      </p:pic>
    </p:spTree>
    <p:extLst>
      <p:ext uri="{BB962C8B-B14F-4D97-AF65-F5344CB8AC3E}">
        <p14:creationId xmlns:p14="http://schemas.microsoft.com/office/powerpoint/2010/main" val="271208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关联名：</a:t>
            </a:r>
          </a:p>
        </p:txBody>
      </p:sp>
      <p:sp>
        <p:nvSpPr>
          <p:cNvPr id="25" name="TextBox 15"/>
          <p:cNvSpPr txBox="1"/>
          <p:nvPr/>
        </p:nvSpPr>
        <p:spPr>
          <a:xfrm>
            <a:off x="1007584" y="1059582"/>
            <a:ext cx="7092807" cy="1323439"/>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给关联加上关联名，来描述关键的作用。不过不需要给每个关联加上关联名，给关联命名的原则是该命名有助于理解该模型。如果一个关联表示的意思已经很明确了，再给它加上关联名，反而会使类图变乱，起到画蛇添足</a:t>
            </a:r>
            <a:r>
              <a:rPr lang="zh-CN" altLang="en-US" sz="2000" b="1" dirty="0" smtClean="0">
                <a:solidFill>
                  <a:schemeClr val="bg1"/>
                </a:solidFill>
                <a:latin typeface="微软雅黑" pitchFamily="34" charset="-122"/>
                <a:ea typeface="微软雅黑" pitchFamily="34" charset="-122"/>
              </a:rPr>
              <a:t>的作用。</a:t>
            </a:r>
            <a:endParaRPr lang="zh-CN" altLang="en-US" sz="2000" b="1" dirty="0">
              <a:solidFill>
                <a:schemeClr val="bg1"/>
              </a:solidFill>
              <a:latin typeface="微软雅黑" pitchFamily="34" charset="-122"/>
              <a:ea typeface="微软雅黑" pitchFamily="34" charset="-122"/>
            </a:endParaRPr>
          </a:p>
        </p:txBody>
      </p:sp>
      <p:pic>
        <p:nvPicPr>
          <p:cNvPr id="3074" name="Picture 2" descr="UML类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85" y="2198064"/>
            <a:ext cx="7345863" cy="1968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858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关联的角色：</a:t>
            </a:r>
          </a:p>
        </p:txBody>
      </p:sp>
      <p:sp>
        <p:nvSpPr>
          <p:cNvPr id="25" name="TextBox 15"/>
          <p:cNvSpPr txBox="1"/>
          <p:nvPr/>
        </p:nvSpPr>
        <p:spPr>
          <a:xfrm>
            <a:off x="1007584" y="1059582"/>
            <a:ext cx="7092807"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关联两端的类可以某种角色参与关联。</a:t>
            </a:r>
          </a:p>
          <a:p>
            <a:r>
              <a:rPr lang="zh-CN" altLang="en-US" sz="2000" b="1" dirty="0">
                <a:solidFill>
                  <a:schemeClr val="bg1"/>
                </a:solidFill>
                <a:latin typeface="微软雅黑" pitchFamily="34" charset="-122"/>
                <a:ea typeface="微软雅黑" pitchFamily="34" charset="-122"/>
              </a:rPr>
              <a:t>角色还具有多重性，表示可以有多少个对象参与该关联。</a:t>
            </a:r>
          </a:p>
        </p:txBody>
      </p:sp>
      <p:pic>
        <p:nvPicPr>
          <p:cNvPr id="4098" name="Picture 2" descr="UML类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46" y="1902720"/>
            <a:ext cx="7347272" cy="196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72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关联</a:t>
            </a:r>
            <a:r>
              <a:rPr lang="zh-CN" altLang="en-US" sz="2800" b="1" dirty="0" smtClean="0">
                <a:solidFill>
                  <a:schemeClr val="bg1"/>
                </a:solidFill>
                <a:latin typeface="微软雅黑" panose="020B0503020204020204" pitchFamily="34" charset="-122"/>
                <a:ea typeface="微软雅黑" panose="020B0503020204020204" pitchFamily="34" charset="-122"/>
              </a:rPr>
              <a:t>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092807"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关联本身也可以有特性，通过关联类可以进一步描述关联的属性、操作以及其他信息。关联类通过一条虚线与关联连接。</a:t>
            </a:r>
          </a:p>
        </p:txBody>
      </p:sp>
      <p:pic>
        <p:nvPicPr>
          <p:cNvPr id="5122" name="Picture 2" descr="UML类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27871"/>
            <a:ext cx="6264696" cy="3045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2037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关联的约束：</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007584" y="1059582"/>
            <a:ext cx="7236825"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对于关联可以加上一些约束，以加强关联的含义。约束是</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中的</a:t>
            </a:r>
            <a:r>
              <a:rPr lang="en-US" altLang="zh-CN" sz="2000" b="1" dirty="0">
                <a:solidFill>
                  <a:schemeClr val="bg1"/>
                </a:solidFill>
                <a:latin typeface="微软雅黑" pitchFamily="34" charset="-122"/>
                <a:ea typeface="微软雅黑" pitchFamily="34" charset="-122"/>
              </a:rPr>
              <a:t>3</a:t>
            </a:r>
            <a:r>
              <a:rPr lang="zh-CN" altLang="en-US" sz="2000" b="1" dirty="0">
                <a:solidFill>
                  <a:schemeClr val="bg1"/>
                </a:solidFill>
                <a:latin typeface="微软雅黑" pitchFamily="34" charset="-122"/>
                <a:ea typeface="微软雅黑" pitchFamily="34" charset="-122"/>
              </a:rPr>
              <a:t>种扩展机制之一，另外两种扩展机制是版型和标记值</a:t>
            </a:r>
          </a:p>
        </p:txBody>
      </p:sp>
      <p:pic>
        <p:nvPicPr>
          <p:cNvPr id="6146" name="Picture 2" descr="UML类图(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544812"/>
            <a:ext cx="5544616" cy="2857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890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限定关联：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2246769"/>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在关联端紧靠类图标出可以由限定符，带有限定符的关联称为限定关联。限定符的作用就是在给定关联一端的一个对象和限定符值以后，可确定另一端的一个对象或对象及。</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限定符这个概念在设计 软件时非常管用，如果一个应用系统需要根据关键字对一个数据集作查询操作，则经常用到限定关联。引入限定符的一个目的就是把多重性从</a:t>
            </a:r>
            <a:r>
              <a:rPr lang="en-US" altLang="zh-CN" sz="2000" b="1" dirty="0" smtClean="0">
                <a:solidFill>
                  <a:schemeClr val="bg1"/>
                </a:solidFill>
                <a:latin typeface="微软雅黑" pitchFamily="34" charset="-122"/>
                <a:ea typeface="微软雅黑" pitchFamily="34" charset="-122"/>
              </a:rPr>
              <a:t>n</a:t>
            </a:r>
            <a:r>
              <a:rPr lang="zh-CN" altLang="en-US" sz="2000" b="1" dirty="0" smtClean="0">
                <a:solidFill>
                  <a:schemeClr val="bg1"/>
                </a:solidFill>
                <a:latin typeface="微软雅黑" pitchFamily="34" charset="-122"/>
                <a:ea typeface="微软雅黑" pitchFamily="34" charset="-122"/>
              </a:rPr>
              <a:t>降为</a:t>
            </a:r>
            <a:r>
              <a:rPr lang="en-US" altLang="zh-CN" sz="2000" b="1" dirty="0" smtClean="0">
                <a:solidFill>
                  <a:schemeClr val="bg1"/>
                </a:solidFill>
                <a:latin typeface="微软雅黑" pitchFamily="34" charset="-122"/>
                <a:ea typeface="微软雅黑" pitchFamily="34" charset="-122"/>
              </a:rPr>
              <a:t>1</a:t>
            </a:r>
            <a:r>
              <a:rPr lang="zh-CN" altLang="en-US" sz="2000" b="1" dirty="0" smtClean="0">
                <a:solidFill>
                  <a:schemeClr val="bg1"/>
                </a:solidFill>
                <a:latin typeface="微软雅黑" pitchFamily="34" charset="-122"/>
                <a:ea typeface="微软雅黑" pitchFamily="34" charset="-122"/>
              </a:rPr>
              <a:t>或</a:t>
            </a:r>
            <a:r>
              <a:rPr lang="en-US" altLang="zh-CN" sz="2000" b="1" dirty="0" smtClean="0">
                <a:solidFill>
                  <a:schemeClr val="bg1"/>
                </a:solidFill>
                <a:latin typeface="微软雅黑" pitchFamily="34" charset="-122"/>
                <a:ea typeface="微软雅黑" pitchFamily="34" charset="-122"/>
              </a:rPr>
              <a:t>0..1</a:t>
            </a:r>
            <a:r>
              <a:rPr lang="zh-CN" altLang="en-US" sz="2000" b="1" dirty="0" smtClean="0">
                <a:solidFill>
                  <a:schemeClr val="bg1"/>
                </a:solidFill>
                <a:latin typeface="微软雅黑" pitchFamily="34" charset="-122"/>
                <a:ea typeface="微软雅黑" pitchFamily="34" charset="-122"/>
              </a:rPr>
              <a:t>，这样如果做查询操作，则返回的对象至多是一个。</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89860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885080"/>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自返关联又称递归关联，是一个类与自身的关联，即同一个类的两个对象间的关系</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515419"/>
            <a:ext cx="4990150" cy="3288579"/>
          </a:xfrm>
          <a:prstGeom prst="rect">
            <a:avLst/>
          </a:prstGeom>
        </p:spPr>
      </p:pic>
    </p:spTree>
    <p:extLst>
      <p:ext uri="{BB962C8B-B14F-4D97-AF65-F5344CB8AC3E}">
        <p14:creationId xmlns:p14="http://schemas.microsoft.com/office/powerpoint/2010/main" val="236988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15816" y="458184"/>
            <a:ext cx="3672408" cy="523220"/>
          </a:xfrm>
          <a:prstGeom prst="rect">
            <a:avLst/>
          </a:prstGeom>
          <a:noFill/>
        </p:spPr>
        <p:txBody>
          <a:bodyPr wrap="square" rtlCol="0">
            <a:spAutoFit/>
          </a:bodyPr>
          <a:lstStyle/>
          <a:p>
            <a:r>
              <a:rPr lang="en-US" altLang="zh-CN" sz="2800" dirty="0">
                <a:solidFill>
                  <a:schemeClr val="bg1"/>
                </a:solidFill>
                <a:latin typeface="8Pin Matrix" pitchFamily="2" charset="0"/>
              </a:rPr>
              <a:t>MAIN CONTENTS</a:t>
            </a:r>
            <a:endParaRPr lang="zh-CN" altLang="en-US" sz="2800" dirty="0">
              <a:solidFill>
                <a:schemeClr val="bg1"/>
              </a:solidFill>
              <a:latin typeface="8Pin Matrix" pitchFamily="2" charset="0"/>
            </a:endParaRPr>
          </a:p>
        </p:txBody>
      </p:sp>
      <p:sp>
        <p:nvSpPr>
          <p:cNvPr id="2" name="矩形 1"/>
          <p:cNvSpPr/>
          <p:nvPr/>
        </p:nvSpPr>
        <p:spPr>
          <a:xfrm>
            <a:off x="1691584" y="1300635"/>
            <a:ext cx="858093"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1</a:t>
            </a:r>
            <a:endParaRPr lang="zh-CN" altLang="en-US" sz="3200" dirty="0"/>
          </a:p>
        </p:txBody>
      </p:sp>
      <p:sp>
        <p:nvSpPr>
          <p:cNvPr id="4" name="矩形 3"/>
          <p:cNvSpPr/>
          <p:nvPr/>
        </p:nvSpPr>
        <p:spPr>
          <a:xfrm>
            <a:off x="2799368" y="1300635"/>
            <a:ext cx="4868976"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用</a:t>
            </a:r>
            <a:r>
              <a:rPr lang="zh-CN" altLang="en-US" sz="2400" dirty="0" smtClean="0">
                <a:latin typeface="微软雅黑" panose="020B0503020204020204" pitchFamily="34" charset="-122"/>
                <a:ea typeface="微软雅黑" panose="020B0503020204020204" pitchFamily="34" charset="-122"/>
              </a:rPr>
              <a:t>例图与类图</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1691584" y="2158401"/>
            <a:ext cx="858093"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2</a:t>
            </a:r>
            <a:endParaRPr lang="zh-CN" altLang="en-US" sz="3200" dirty="0"/>
          </a:p>
        </p:txBody>
      </p:sp>
      <p:sp>
        <p:nvSpPr>
          <p:cNvPr id="11" name="矩形 10"/>
          <p:cNvSpPr/>
          <p:nvPr/>
        </p:nvSpPr>
        <p:spPr>
          <a:xfrm>
            <a:off x="2799368" y="2158401"/>
            <a:ext cx="4868976"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交互</a:t>
            </a:r>
            <a:r>
              <a:rPr lang="zh-CN" altLang="en-US" sz="2400" dirty="0" smtClean="0">
                <a:latin typeface="微软雅黑" panose="020B0503020204020204" pitchFamily="34" charset="-122"/>
                <a:ea typeface="微软雅黑" panose="020B0503020204020204" pitchFamily="34" charset="-122"/>
              </a:rPr>
              <a:t>图</a:t>
            </a:r>
            <a:r>
              <a:rPr lang="en-US" altLang="zh-CN" sz="2800" dirty="0" smtClean="0"/>
              <a:t>·</a:t>
            </a:r>
            <a:endParaRPr lang="zh-CN" altLang="en-US" sz="2800" dirty="0"/>
          </a:p>
        </p:txBody>
      </p:sp>
      <p:sp>
        <p:nvSpPr>
          <p:cNvPr id="13" name="矩形 12"/>
          <p:cNvSpPr/>
          <p:nvPr/>
        </p:nvSpPr>
        <p:spPr>
          <a:xfrm>
            <a:off x="1691584" y="3016167"/>
            <a:ext cx="858093" cy="570025"/>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3</a:t>
            </a:r>
            <a:endParaRPr lang="zh-CN" altLang="en-US" sz="3200" dirty="0"/>
          </a:p>
        </p:txBody>
      </p:sp>
      <p:sp>
        <p:nvSpPr>
          <p:cNvPr id="14" name="矩形 13"/>
          <p:cNvSpPr/>
          <p:nvPr/>
        </p:nvSpPr>
        <p:spPr>
          <a:xfrm>
            <a:off x="2799368" y="3016167"/>
            <a:ext cx="4868976" cy="570025"/>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状态图</a:t>
            </a:r>
          </a:p>
        </p:txBody>
      </p:sp>
      <p:sp>
        <p:nvSpPr>
          <p:cNvPr id="16" name="矩形 15"/>
          <p:cNvSpPr/>
          <p:nvPr/>
        </p:nvSpPr>
        <p:spPr>
          <a:xfrm>
            <a:off x="1691584" y="3873933"/>
            <a:ext cx="858093" cy="570025"/>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4</a:t>
            </a:r>
            <a:endParaRPr lang="zh-CN" altLang="en-US" sz="3200" dirty="0"/>
          </a:p>
        </p:txBody>
      </p:sp>
      <p:sp>
        <p:nvSpPr>
          <p:cNvPr id="17" name="矩形 16"/>
          <p:cNvSpPr/>
          <p:nvPr/>
        </p:nvSpPr>
        <p:spPr>
          <a:xfrm>
            <a:off x="2799368" y="3873933"/>
            <a:ext cx="4868976" cy="570025"/>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部署图</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49117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885080"/>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二元关联是在两个类之间的关联</a:t>
            </a:r>
            <a:endParaRPr lang="en-US" altLang="zh-CN" sz="2000" b="1" dirty="0" smtClean="0">
              <a:solidFill>
                <a:schemeClr val="bg1"/>
              </a:solidFill>
              <a:latin typeface="微软雅黑" pitchFamily="34" charset="-122"/>
              <a:ea typeface="微软雅黑" pitchFamily="34" charset="-122"/>
            </a:endParaRPr>
          </a:p>
        </p:txBody>
      </p:sp>
      <p:pic>
        <p:nvPicPr>
          <p:cNvPr id="10" name="Picture 2" descr="UML类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00" y="1923678"/>
            <a:ext cx="8154929" cy="218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815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885080"/>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关联的种类：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1115616" y="1124751"/>
            <a:ext cx="7236825" cy="707886"/>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N</a:t>
            </a:r>
            <a:r>
              <a:rPr lang="zh-CN" altLang="en-US" sz="2000" b="1" dirty="0" smtClean="0">
                <a:solidFill>
                  <a:schemeClr val="bg1"/>
                </a:solidFill>
                <a:latin typeface="微软雅黑" pitchFamily="34" charset="-122"/>
                <a:ea typeface="微软雅黑" pitchFamily="34" charset="-122"/>
              </a:rPr>
              <a:t>元关联是在</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个或</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个以上类之间的关联。</a:t>
            </a:r>
            <a:endParaRPr lang="en-US" altLang="zh-CN" sz="2000" b="1" dirty="0" smtClean="0">
              <a:solidFill>
                <a:schemeClr val="bg1"/>
              </a:solidFill>
              <a:latin typeface="微软雅黑" pitchFamily="34" charset="-122"/>
              <a:ea typeface="微软雅黑" pitchFamily="34" charset="-122"/>
            </a:endParaRPr>
          </a:p>
          <a:p>
            <a:r>
              <a:rPr lang="en-US" altLang="zh-CN" sz="2000" b="1" dirty="0" smtClean="0">
                <a:solidFill>
                  <a:schemeClr val="bg1"/>
                </a:solidFill>
                <a:latin typeface="微软雅黑" pitchFamily="34" charset="-122"/>
                <a:ea typeface="微软雅黑" pitchFamily="34" charset="-122"/>
              </a:rPr>
              <a:t>N</a:t>
            </a:r>
            <a:r>
              <a:rPr lang="zh-CN" altLang="en-US" sz="2000" b="1" dirty="0" smtClean="0">
                <a:solidFill>
                  <a:schemeClr val="bg1"/>
                </a:solidFill>
                <a:latin typeface="微软雅黑" pitchFamily="34" charset="-122"/>
                <a:ea typeface="微软雅黑" pitchFamily="34" charset="-122"/>
              </a:rPr>
              <a:t>元关联没有限定符的概念，也没有聚集组合等概念</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03" y="1695593"/>
            <a:ext cx="5527193" cy="3422742"/>
          </a:xfrm>
          <a:prstGeom prst="rect">
            <a:avLst/>
          </a:prstGeom>
        </p:spPr>
      </p:pic>
    </p:spTree>
    <p:extLst>
      <p:ext uri="{BB962C8B-B14F-4D97-AF65-F5344CB8AC3E}">
        <p14:creationId xmlns:p14="http://schemas.microsoft.com/office/powerpoint/2010/main" val="2273778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539552"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聚集和组合：</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7848872" cy="3785652"/>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聚合和组合的区别在于：聚合关系是“</a:t>
            </a:r>
            <a:r>
              <a:rPr lang="en-US" altLang="zh-CN" sz="2000" b="1" dirty="0">
                <a:solidFill>
                  <a:schemeClr val="bg1"/>
                </a:solidFill>
                <a:latin typeface="微软雅黑" pitchFamily="34" charset="-122"/>
                <a:ea typeface="微软雅黑" pitchFamily="34" charset="-122"/>
              </a:rPr>
              <a:t>has-a”</a:t>
            </a:r>
            <a:r>
              <a:rPr lang="zh-CN" altLang="en-US" sz="2000" b="1" dirty="0">
                <a:solidFill>
                  <a:schemeClr val="bg1"/>
                </a:solidFill>
                <a:latin typeface="微软雅黑" pitchFamily="34" charset="-122"/>
                <a:ea typeface="微软雅黑" pitchFamily="34" charset="-122"/>
              </a:rPr>
              <a:t>关系，组合关系是“</a:t>
            </a:r>
            <a:r>
              <a:rPr lang="en-US" altLang="zh-CN" sz="2000" b="1" dirty="0">
                <a:solidFill>
                  <a:schemeClr val="bg1"/>
                </a:solidFill>
                <a:latin typeface="微软雅黑" pitchFamily="34" charset="-122"/>
                <a:ea typeface="微软雅黑" pitchFamily="34" charset="-122"/>
              </a:rPr>
              <a:t>contains-a”</a:t>
            </a:r>
            <a:r>
              <a:rPr lang="zh-CN" altLang="en-US" sz="2000" b="1" dirty="0">
                <a:solidFill>
                  <a:schemeClr val="bg1"/>
                </a:solidFill>
                <a:latin typeface="微软雅黑" pitchFamily="34" charset="-122"/>
                <a:ea typeface="微软雅黑" pitchFamily="34" charset="-122"/>
              </a:rPr>
              <a:t>关系；聚合关系表示整体与部分的关系比较弱，而组合比较强；聚合关系中代表部分事物的对象与代表聚合事物的对象的生存期无关，一旦删除了聚合对象不一定就删除了代表部分事物的对象。组合中一旦删除了组合对象，同时也就删除了代表部分事物的对象。</a:t>
            </a:r>
          </a:p>
          <a:p>
            <a:r>
              <a:rPr lang="zh-CN" altLang="en-US" sz="2000" b="1" dirty="0">
                <a:solidFill>
                  <a:schemeClr val="bg1"/>
                </a:solidFill>
                <a:latin typeface="微软雅黑" pitchFamily="34" charset="-122"/>
                <a:ea typeface="微软雅黑" pitchFamily="34" charset="-122"/>
              </a:rPr>
              <a:t>我们用浅显的例子来说明聚合和组合的区别。“国破家亡”，国灭了，家自然也没有了，“国”和“家”显然也是组合关系。而相反的，计算机和它的外设之间就是聚合关系，因为它们之间的关系相对松散，计算机没了，外设还可以独立存在，还可以接在别的计算机上。在聚合关系中，部分可以独立于聚合而存在，部分的所有权也可以由几个聚合来共享，比如打印机就可以在办公室内被广大同事共用。</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29882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539552"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泛化关系：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7848872" cy="1323439"/>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泛化关系</a:t>
            </a:r>
            <a:r>
              <a:rPr lang="zh-CN" altLang="en-US" sz="2000" b="1" dirty="0">
                <a:solidFill>
                  <a:schemeClr val="bg1"/>
                </a:solidFill>
                <a:latin typeface="微软雅黑" pitchFamily="34" charset="-122"/>
                <a:ea typeface="微软雅黑" pitchFamily="34" charset="-122"/>
              </a:rPr>
              <a:t>是一个类（称为子类、子接口）继承另外的一个类（称为父类、父接口）的功能，并可以增加它自己的新功能的能力，继承是类与类或者接口与接口之间最常见的关系；在</a:t>
            </a:r>
            <a:r>
              <a:rPr lang="en-US" altLang="zh-CN" sz="2000" b="1" dirty="0">
                <a:solidFill>
                  <a:schemeClr val="bg1"/>
                </a:solidFill>
                <a:latin typeface="微软雅黑" pitchFamily="34" charset="-122"/>
                <a:ea typeface="微软雅黑" pitchFamily="34" charset="-122"/>
              </a:rPr>
              <a:t>Java</a:t>
            </a:r>
            <a:r>
              <a:rPr lang="zh-CN" altLang="en-US" sz="2000" b="1" dirty="0">
                <a:solidFill>
                  <a:schemeClr val="bg1"/>
                </a:solidFill>
                <a:latin typeface="微软雅黑" pitchFamily="34" charset="-122"/>
                <a:ea typeface="微软雅黑" pitchFamily="34" charset="-122"/>
              </a:rPr>
              <a:t>中此类关系通过关键字</a:t>
            </a:r>
            <a:r>
              <a:rPr lang="en-US" altLang="zh-CN" sz="2000" b="1" dirty="0">
                <a:solidFill>
                  <a:schemeClr val="bg1"/>
                </a:solidFill>
                <a:latin typeface="微软雅黑" pitchFamily="34" charset="-122"/>
                <a:ea typeface="微软雅黑" pitchFamily="34" charset="-122"/>
              </a:rPr>
              <a:t>extends</a:t>
            </a:r>
            <a:r>
              <a:rPr lang="zh-CN" altLang="en-US" sz="2000" b="1" dirty="0">
                <a:solidFill>
                  <a:schemeClr val="bg1"/>
                </a:solidFill>
                <a:latin typeface="微软雅黑" pitchFamily="34" charset="-122"/>
                <a:ea typeface="微软雅黑" pitchFamily="34" charset="-122"/>
              </a:rPr>
              <a:t>明确标识，在设计时一般没有争议性。</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159430"/>
            <a:ext cx="4558868" cy="2808312"/>
          </a:xfrm>
          <a:prstGeom prst="rect">
            <a:avLst/>
          </a:prstGeom>
        </p:spPr>
      </p:pic>
    </p:spTree>
    <p:extLst>
      <p:ext uri="{BB962C8B-B14F-4D97-AF65-F5344CB8AC3E}">
        <p14:creationId xmlns:p14="http://schemas.microsoft.com/office/powerpoint/2010/main" val="2015908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依赖</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2592288"/>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依赖</a:t>
            </a:r>
            <a:r>
              <a:rPr lang="en-US" altLang="zh-CN" sz="2000" b="1" dirty="0">
                <a:solidFill>
                  <a:schemeClr val="bg1"/>
                </a:solidFill>
                <a:latin typeface="微软雅黑" pitchFamily="34" charset="-122"/>
                <a:ea typeface="微软雅黑" pitchFamily="34" charset="-122"/>
              </a:rPr>
              <a:t>(dependency)</a:t>
            </a:r>
            <a:r>
              <a:rPr lang="zh-CN" altLang="en-US" sz="2000" b="1" dirty="0">
                <a:solidFill>
                  <a:schemeClr val="bg1"/>
                </a:solidFill>
                <a:latin typeface="微软雅黑" pitchFamily="34" charset="-122"/>
                <a:ea typeface="微软雅黑" pitchFamily="34" charset="-122"/>
              </a:rPr>
              <a:t>关系</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也是类与类之间的连接</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表示一个类依赖于另一个类的定义</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依赖关系总是单向的 。可以简单的理解，就是一个类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使用到了另一个类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，而这种使用关系是具有偶然性的、、临时性的、非常弱的，但是</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类的变化会影响到</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；比如某人要过河，需要借用一条船，此时人与船之间的关系就是依赖；表现在代码层面，为类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作为参数被类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在某个</a:t>
            </a:r>
            <a:r>
              <a:rPr lang="en-US" altLang="zh-CN" sz="2000" b="1" dirty="0">
                <a:solidFill>
                  <a:schemeClr val="bg1"/>
                </a:solidFill>
                <a:latin typeface="微软雅黑" pitchFamily="34" charset="-122"/>
                <a:ea typeface="微软雅黑" pitchFamily="34" charset="-122"/>
              </a:rPr>
              <a:t>method</a:t>
            </a:r>
            <a:r>
              <a:rPr lang="zh-CN" altLang="en-US" sz="2000" b="1" dirty="0">
                <a:solidFill>
                  <a:schemeClr val="bg1"/>
                </a:solidFill>
                <a:latin typeface="微软雅黑" pitchFamily="34" charset="-122"/>
                <a:ea typeface="微软雅黑" pitchFamily="34" charset="-122"/>
              </a:rPr>
              <a:t>方法中使用。</a:t>
            </a:r>
          </a:p>
          <a:p>
            <a:r>
              <a:rPr lang="zh-CN" altLang="en-US" sz="2000" b="1" dirty="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java </a:t>
            </a:r>
            <a:r>
              <a:rPr lang="zh-CN" altLang="en-US" sz="2000" b="1" dirty="0">
                <a:solidFill>
                  <a:schemeClr val="bg1"/>
                </a:solidFill>
                <a:latin typeface="微软雅黑" pitchFamily="34" charset="-122"/>
                <a:ea typeface="微软雅黑" pitchFamily="34" charset="-122"/>
              </a:rPr>
              <a:t>中</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依赖关系体现为</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局部变量</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方法中的参数</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和对静态方法的调用</a:t>
            </a:r>
            <a:r>
              <a:rPr lang="en-US" altLang="zh-CN"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32" y="3074853"/>
            <a:ext cx="7760206" cy="2065528"/>
          </a:xfrm>
          <a:prstGeom prst="rect">
            <a:avLst/>
          </a:prstGeom>
        </p:spPr>
      </p:pic>
    </p:spTree>
    <p:extLst>
      <p:ext uri="{BB962C8B-B14F-4D97-AF65-F5344CB8AC3E}">
        <p14:creationId xmlns:p14="http://schemas.microsoft.com/office/powerpoint/2010/main" val="3282123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依赖</a:t>
            </a:r>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2592288"/>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依赖</a:t>
            </a:r>
            <a:r>
              <a:rPr lang="en-US" altLang="zh-CN" sz="2000" b="1" dirty="0">
                <a:solidFill>
                  <a:schemeClr val="bg1"/>
                </a:solidFill>
                <a:latin typeface="微软雅黑" pitchFamily="34" charset="-122"/>
                <a:ea typeface="微软雅黑" pitchFamily="34" charset="-122"/>
              </a:rPr>
              <a:t>(dependency)</a:t>
            </a:r>
            <a:r>
              <a:rPr lang="zh-CN" altLang="en-US" sz="2000" b="1" dirty="0">
                <a:solidFill>
                  <a:schemeClr val="bg1"/>
                </a:solidFill>
                <a:latin typeface="微软雅黑" pitchFamily="34" charset="-122"/>
                <a:ea typeface="微软雅黑" pitchFamily="34" charset="-122"/>
              </a:rPr>
              <a:t>关系</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也是类与类之间的连接</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表示一个类依赖于另一个类的定义</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依赖关系总是单向的 。可以简单的理解，就是一个类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使用到了另一个类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，而这种使用关系是具有偶然性的、、临时性的、非常弱的，但是</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类的变化会影响到</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；比如某人要过河，需要借用一条船，此时人与船之间的关系就是依赖；表现在代码层面，为类</a:t>
            </a:r>
            <a:r>
              <a:rPr lang="en-US" altLang="zh-CN" sz="2000" b="1" dirty="0">
                <a:solidFill>
                  <a:schemeClr val="bg1"/>
                </a:solidFill>
                <a:latin typeface="微软雅黑" pitchFamily="34" charset="-122"/>
                <a:ea typeface="微软雅黑" pitchFamily="34" charset="-122"/>
              </a:rPr>
              <a:t>B</a:t>
            </a:r>
            <a:r>
              <a:rPr lang="zh-CN" altLang="en-US" sz="2000" b="1" dirty="0">
                <a:solidFill>
                  <a:schemeClr val="bg1"/>
                </a:solidFill>
                <a:latin typeface="微软雅黑" pitchFamily="34" charset="-122"/>
                <a:ea typeface="微软雅黑" pitchFamily="34" charset="-122"/>
              </a:rPr>
              <a:t>作为参数被类</a:t>
            </a:r>
            <a:r>
              <a:rPr lang="en-US" altLang="zh-CN" sz="2000" b="1" dirty="0">
                <a:solidFill>
                  <a:schemeClr val="bg1"/>
                </a:solidFill>
                <a:latin typeface="微软雅黑" pitchFamily="34" charset="-122"/>
                <a:ea typeface="微软雅黑" pitchFamily="34" charset="-122"/>
              </a:rPr>
              <a:t>A</a:t>
            </a:r>
            <a:r>
              <a:rPr lang="zh-CN" altLang="en-US" sz="2000" b="1" dirty="0">
                <a:solidFill>
                  <a:schemeClr val="bg1"/>
                </a:solidFill>
                <a:latin typeface="微软雅黑" pitchFamily="34" charset="-122"/>
                <a:ea typeface="微软雅黑" pitchFamily="34" charset="-122"/>
              </a:rPr>
              <a:t>在某个</a:t>
            </a:r>
            <a:r>
              <a:rPr lang="en-US" altLang="zh-CN" sz="2000" b="1" dirty="0">
                <a:solidFill>
                  <a:schemeClr val="bg1"/>
                </a:solidFill>
                <a:latin typeface="微软雅黑" pitchFamily="34" charset="-122"/>
                <a:ea typeface="微软雅黑" pitchFamily="34" charset="-122"/>
              </a:rPr>
              <a:t>method</a:t>
            </a:r>
            <a:r>
              <a:rPr lang="zh-CN" altLang="en-US" sz="2000" b="1" dirty="0">
                <a:solidFill>
                  <a:schemeClr val="bg1"/>
                </a:solidFill>
                <a:latin typeface="微软雅黑" pitchFamily="34" charset="-122"/>
                <a:ea typeface="微软雅黑" pitchFamily="34" charset="-122"/>
              </a:rPr>
              <a:t>方法中使用。</a:t>
            </a:r>
          </a:p>
          <a:p>
            <a:r>
              <a:rPr lang="zh-CN" altLang="en-US" sz="2000" b="1" dirty="0">
                <a:solidFill>
                  <a:schemeClr val="bg1"/>
                </a:solidFill>
                <a:latin typeface="微软雅黑" pitchFamily="34" charset="-122"/>
                <a:ea typeface="微软雅黑" pitchFamily="34" charset="-122"/>
              </a:rPr>
              <a:t>在</a:t>
            </a:r>
            <a:r>
              <a:rPr lang="en-US" altLang="zh-CN" sz="2000" b="1" dirty="0">
                <a:solidFill>
                  <a:schemeClr val="bg1"/>
                </a:solidFill>
                <a:latin typeface="微软雅黑" pitchFamily="34" charset="-122"/>
                <a:ea typeface="微软雅黑" pitchFamily="34" charset="-122"/>
              </a:rPr>
              <a:t>java </a:t>
            </a:r>
            <a:r>
              <a:rPr lang="zh-CN" altLang="en-US" sz="2000" b="1" dirty="0">
                <a:solidFill>
                  <a:schemeClr val="bg1"/>
                </a:solidFill>
                <a:latin typeface="微软雅黑" pitchFamily="34" charset="-122"/>
                <a:ea typeface="微软雅黑" pitchFamily="34" charset="-122"/>
              </a:rPr>
              <a:t>中</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依赖关系体现为</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局部变量</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方法中的参数</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和对静态方法的调用</a:t>
            </a:r>
            <a:r>
              <a:rPr lang="en-US" altLang="zh-CN"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32" y="3074853"/>
            <a:ext cx="7760206" cy="2065528"/>
          </a:xfrm>
          <a:prstGeom prst="rect">
            <a:avLst/>
          </a:prstGeom>
        </p:spPr>
      </p:pic>
    </p:spTree>
    <p:extLst>
      <p:ext uri="{BB962C8B-B14F-4D97-AF65-F5344CB8AC3E}">
        <p14:creationId xmlns:p14="http://schemas.microsoft.com/office/powerpoint/2010/main" val="4280119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派生属性和派生关联：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派生属性和派生关联是指可以从其他属性和关联计算推演得到的属性和关联。</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在类图中</a:t>
            </a:r>
            <a:r>
              <a:rPr lang="zh-CN" altLang="en-US" sz="2000" b="1" dirty="0">
                <a:solidFill>
                  <a:schemeClr val="bg1"/>
                </a:solidFill>
                <a:latin typeface="微软雅黑" pitchFamily="34" charset="-122"/>
                <a:ea typeface="微软雅黑" pitchFamily="34" charset="-122"/>
              </a:rPr>
              <a:t>派生属性和派生</a:t>
            </a:r>
            <a:r>
              <a:rPr lang="zh-CN" altLang="en-US" sz="2000" b="1" dirty="0" smtClean="0">
                <a:solidFill>
                  <a:schemeClr val="bg1"/>
                </a:solidFill>
                <a:latin typeface="微软雅黑" pitchFamily="34" charset="-122"/>
                <a:ea typeface="微软雅黑" pitchFamily="34" charset="-122"/>
              </a:rPr>
              <a:t>关联名字前面需添加“</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54078"/>
            <a:ext cx="6552728" cy="3351275"/>
          </a:xfrm>
          <a:prstGeom prst="rect">
            <a:avLst/>
          </a:prstGeom>
        </p:spPr>
      </p:pic>
    </p:spTree>
    <p:extLst>
      <p:ext uri="{BB962C8B-B14F-4D97-AF65-F5344CB8AC3E}">
        <p14:creationId xmlns:p14="http://schemas.microsoft.com/office/powerpoint/2010/main" val="4120429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派生属性和派生关联：</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63122" y="1059582"/>
            <a:ext cx="8101366" cy="1015663"/>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派生属性和派生关联是指可以从其他属性和关联计算推演得到的属性和关联。</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在类图中</a:t>
            </a:r>
            <a:r>
              <a:rPr lang="zh-CN" altLang="en-US" sz="2000" b="1" dirty="0">
                <a:solidFill>
                  <a:schemeClr val="bg1"/>
                </a:solidFill>
                <a:latin typeface="微软雅黑" pitchFamily="34" charset="-122"/>
                <a:ea typeface="微软雅黑" pitchFamily="34" charset="-122"/>
              </a:rPr>
              <a:t>派生属性和派生</a:t>
            </a:r>
            <a:r>
              <a:rPr lang="zh-CN" altLang="en-US" sz="2000" b="1" dirty="0" smtClean="0">
                <a:solidFill>
                  <a:schemeClr val="bg1"/>
                </a:solidFill>
                <a:latin typeface="微软雅黑" pitchFamily="34" charset="-122"/>
                <a:ea typeface="微软雅黑" pitchFamily="34" charset="-122"/>
              </a:rPr>
              <a:t>关联名字前面需添加“</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754078"/>
            <a:ext cx="6552728" cy="3351275"/>
          </a:xfrm>
          <a:prstGeom prst="rect">
            <a:avLst/>
          </a:prstGeom>
        </p:spPr>
      </p:pic>
    </p:spTree>
    <p:extLst>
      <p:ext uri="{BB962C8B-B14F-4D97-AF65-F5344CB8AC3E}">
        <p14:creationId xmlns:p14="http://schemas.microsoft.com/office/powerpoint/2010/main" val="1332215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698175"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抽象类和接口：</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163121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抽象</a:t>
            </a:r>
            <a:r>
              <a:rPr lang="zh-CN" altLang="en-US" sz="2000" b="1" dirty="0" smtClean="0">
                <a:solidFill>
                  <a:schemeClr val="bg1"/>
                </a:solidFill>
                <a:latin typeface="微软雅黑" pitchFamily="34" charset="-122"/>
                <a:ea typeface="微软雅黑" pitchFamily="34" charset="-122"/>
              </a:rPr>
              <a:t>类是不能直接产生实例的类，因为抽象类中的方法往往只是一些声明，而没有具体的实现，因此不能对抽象类实例化。</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接口与抽象类很相似，但两者之间存在不同的地方：接口不能含有属性，而抽象类可以含有属性；接口声明的方法都没有实现的部分，而抽象类中某些方法可以有具体的实现</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574179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版型：</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246769"/>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版</a:t>
            </a:r>
            <a:r>
              <a:rPr lang="zh-CN" altLang="en-US" sz="2000" b="1" dirty="0" smtClean="0">
                <a:solidFill>
                  <a:schemeClr val="bg1"/>
                </a:solidFill>
                <a:latin typeface="微软雅黑" panose="020B0503020204020204" pitchFamily="34" charset="-122"/>
                <a:ea typeface="微软雅黑" panose="020B0503020204020204" pitchFamily="34" charset="-122"/>
              </a:rPr>
              <a:t>型是</a:t>
            </a:r>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smtClean="0">
                <a:solidFill>
                  <a:schemeClr val="bg1"/>
                </a:solidFill>
                <a:latin typeface="微软雅黑" panose="020B0503020204020204" pitchFamily="34" charset="-122"/>
                <a:ea typeface="微软雅黑" panose="020B0503020204020204" pitchFamily="34" charset="-122"/>
              </a:rPr>
              <a:t>的</a:t>
            </a: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zh-CN" altLang="en-US" sz="2000" b="1" dirty="0" smtClean="0">
                <a:solidFill>
                  <a:schemeClr val="bg1"/>
                </a:solidFill>
                <a:latin typeface="微软雅黑" panose="020B0503020204020204" pitchFamily="34" charset="-122"/>
                <a:ea typeface="微软雅黑" panose="020B0503020204020204" pitchFamily="34" charset="-122"/>
              </a:rPr>
              <a:t>中扩展机制之一，</a:t>
            </a:r>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smtClean="0">
                <a:solidFill>
                  <a:schemeClr val="bg1"/>
                </a:solidFill>
                <a:latin typeface="微软雅黑" panose="020B0503020204020204" pitchFamily="34" charset="-122"/>
                <a:ea typeface="微软雅黑" panose="020B0503020204020204" pitchFamily="34" charset="-122"/>
              </a:rPr>
              <a:t>中的另外两种扩展机制是标记值和约束。</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版型是</a:t>
            </a:r>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中非常重要的一个概念，</a:t>
            </a:r>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之所以有强大而灵活的表示能力，与版型这个扩展机制有很大关系。版型可以应用于所有类型的模型元素，包括类、结点、构件、注解、关系、包、操作等。当然，在某些建模元素上定义的版型比较多，在另一些建模元素上可能就很少定义版型，如一般很少在注解上定义版型，尽管可以这样做。</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03043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用例图与类图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ONE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4799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620957"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类版型：</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862322"/>
          </a:xfrm>
          <a:prstGeom prst="rect">
            <a:avLst/>
          </a:prstGeom>
          <a:noFill/>
        </p:spPr>
        <p:txBody>
          <a:bodyPr wrap="square" rtlCol="0">
            <a:spAutoFit/>
          </a:bodyPr>
          <a:lstStyle/>
          <a:p>
            <a:r>
              <a:rPr lang="en-US" altLang="zh-CN" sz="2000" b="1" dirty="0" smtClean="0">
                <a:solidFill>
                  <a:schemeClr val="bg1"/>
                </a:solidFill>
                <a:latin typeface="微软雅黑" pitchFamily="34" charset="-122"/>
                <a:ea typeface="微软雅黑" pitchFamily="34" charset="-122"/>
              </a:rPr>
              <a:t>UML</a:t>
            </a:r>
            <a:r>
              <a:rPr lang="zh-CN" altLang="en-US" sz="2000" b="1" dirty="0" smtClean="0">
                <a:solidFill>
                  <a:schemeClr val="bg1"/>
                </a:solidFill>
                <a:latin typeface="微软雅黑" pitchFamily="34" charset="-122"/>
                <a:ea typeface="微软雅黑" pitchFamily="34" charset="-122"/>
              </a:rPr>
              <a:t>有</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种主要的类版型：边界类，控制类，实体类</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边界</a:t>
            </a:r>
            <a:r>
              <a:rPr lang="zh-CN" altLang="en-US" sz="2000" b="1" dirty="0" smtClean="0">
                <a:solidFill>
                  <a:schemeClr val="bg1"/>
                </a:solidFill>
                <a:latin typeface="微软雅黑" pitchFamily="34" charset="-122"/>
                <a:ea typeface="微软雅黑" pitchFamily="34" charset="-122"/>
              </a:rPr>
              <a:t>类位于系统与外界的交界处，窗体、对话框、报表以及表示通讯协议的类、直接与外部设备交互的类、直接与外部系统交互的类</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实体</a:t>
            </a:r>
            <a:r>
              <a:rPr lang="zh-CN" altLang="en-US" sz="2000" b="1" dirty="0" smtClean="0">
                <a:solidFill>
                  <a:schemeClr val="bg1"/>
                </a:solidFill>
                <a:latin typeface="微软雅黑" pitchFamily="34" charset="-122"/>
                <a:ea typeface="微软雅黑" pitchFamily="34" charset="-122"/>
              </a:rPr>
              <a:t>类保存要放进持久存储体的信息。所谓持久存储体就是数据库、文件等可以永久存储数据的介质</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a:solidFill>
                  <a:schemeClr val="bg1"/>
                </a:solidFill>
                <a:latin typeface="微软雅黑" pitchFamily="34" charset="-122"/>
                <a:ea typeface="微软雅黑" pitchFamily="34" charset="-122"/>
              </a:rPr>
              <a:t>控制</a:t>
            </a:r>
            <a:r>
              <a:rPr lang="zh-CN" altLang="en-US" sz="2000" b="1" dirty="0" smtClean="0">
                <a:solidFill>
                  <a:schemeClr val="bg1"/>
                </a:solidFill>
                <a:latin typeface="微软雅黑" pitchFamily="34" charset="-122"/>
                <a:ea typeface="微软雅黑" pitchFamily="34" charset="-122"/>
              </a:rPr>
              <a:t>类是负责其他类工作的类</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93377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r>
              <a:rPr lang="zh-CN" altLang="en-US" sz="2800" b="1" dirty="0" smtClean="0">
                <a:solidFill>
                  <a:schemeClr val="bg1"/>
                </a:solidFill>
                <a:latin typeface="微软雅黑" panose="020B0503020204020204" pitchFamily="34" charset="-122"/>
                <a:ea typeface="微软雅黑" panose="020B0503020204020204" pitchFamily="34" charset="-122"/>
              </a:rPr>
              <a:t>图的抽象层次：</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8101366" cy="2554545"/>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概念层</a:t>
            </a:r>
            <a:r>
              <a:rPr lang="zh-CN" altLang="en-US" sz="2000" b="1" dirty="0">
                <a:solidFill>
                  <a:schemeClr val="bg1"/>
                </a:solidFill>
                <a:latin typeface="微软雅黑" pitchFamily="34" charset="-122"/>
                <a:ea typeface="微软雅黑" pitchFamily="34" charset="-122"/>
              </a:rPr>
              <a:t>类</a:t>
            </a:r>
            <a:r>
              <a:rPr lang="zh-CN" altLang="en-US" sz="2000" b="1" dirty="0" smtClean="0">
                <a:solidFill>
                  <a:schemeClr val="bg1"/>
                </a:solidFill>
                <a:latin typeface="微软雅黑" pitchFamily="34" charset="-122"/>
                <a:ea typeface="微软雅黑" pitchFamily="34" charset="-122"/>
              </a:rPr>
              <a:t>图描述应用领域中的概念，一般这些概念和类有很自然的联系，但两者并没有直接的映射关系。画概念层类图时，很少考虑后不考虑实现问题，因此概念层类图应独立于具体的程序设计语言</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说明层类图描述软件的接口部分，而不是软件的实现部分。这个接口可能因为实现环境、运行特性或者开发商的不同而有多种不同的实现</a:t>
            </a:r>
            <a:endParaRPr lang="en-US" altLang="zh-CN" sz="2000" b="1" dirty="0" smtClean="0">
              <a:solidFill>
                <a:schemeClr val="bg1"/>
              </a:solidFill>
              <a:latin typeface="微软雅黑" pitchFamily="34" charset="-122"/>
              <a:ea typeface="微软雅黑" pitchFamily="34" charset="-122"/>
            </a:endParaRPr>
          </a:p>
          <a:p>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实现层类图才真正考虑类的实现问题，提供类的实现细节</a:t>
            </a:r>
            <a:endParaRPr lang="en-US" altLang="zh-CN" sz="2000" b="1"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50578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611560" y="824160"/>
            <a:ext cx="8424936" cy="412385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a:t>
            </a:r>
            <a:r>
              <a:rPr lang="zh-CN" altLang="en-US" sz="2800" b="1" dirty="0" smtClean="0">
                <a:solidFill>
                  <a:schemeClr val="bg1"/>
                </a:solidFill>
                <a:latin typeface="微软雅黑" panose="020B0503020204020204" pitchFamily="34" charset="-122"/>
                <a:ea typeface="微软雅黑" panose="020B0503020204020204" pitchFamily="34" charset="-122"/>
              </a:rPr>
              <a:t>图的抽象层次：</a:t>
            </a:r>
            <a:endParaRPr lang="zh-CN" altLang="en-US" sz="2800" b="1" dirty="0">
              <a:solidFill>
                <a:schemeClr val="bg1"/>
              </a:solidFill>
              <a:latin typeface="微软雅黑" pitchFamily="34" charset="-122"/>
              <a:ea typeface="微软雅黑" pitchFamily="34" charset="-122"/>
            </a:endParaRPr>
          </a:p>
        </p:txBody>
      </p:sp>
      <p:sp>
        <p:nvSpPr>
          <p:cNvPr id="25" name="TextBox 15"/>
          <p:cNvSpPr txBox="1"/>
          <p:nvPr/>
        </p:nvSpPr>
        <p:spPr>
          <a:xfrm>
            <a:off x="813510" y="1295483"/>
            <a:ext cx="1238210" cy="400110"/>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概念层</a:t>
            </a:r>
            <a:endParaRPr lang="en-US" altLang="zh-CN" sz="2000" b="1" dirty="0" smtClean="0">
              <a:solidFill>
                <a:schemeClr val="bg1"/>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90" y="758236"/>
            <a:ext cx="1728192" cy="1059214"/>
          </a:xfrm>
          <a:prstGeom prst="rect">
            <a:avLst/>
          </a:prstGeom>
        </p:spPr>
      </p:pic>
      <p:sp>
        <p:nvSpPr>
          <p:cNvPr id="10" name="TextBox 15"/>
          <p:cNvSpPr txBox="1"/>
          <p:nvPr/>
        </p:nvSpPr>
        <p:spPr>
          <a:xfrm>
            <a:off x="786106" y="2235593"/>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说明</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296" y="1196554"/>
            <a:ext cx="1905215" cy="2174639"/>
          </a:xfrm>
          <a:prstGeom prst="rect">
            <a:avLst/>
          </a:prstGeom>
        </p:spPr>
      </p:pic>
      <p:sp>
        <p:nvSpPr>
          <p:cNvPr id="12" name="TextBox 15"/>
          <p:cNvSpPr txBox="1"/>
          <p:nvPr/>
        </p:nvSpPr>
        <p:spPr>
          <a:xfrm>
            <a:off x="786106" y="3569661"/>
            <a:ext cx="1238210" cy="400110"/>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实现</a:t>
            </a:r>
            <a:r>
              <a:rPr lang="zh-CN" altLang="en-US" sz="2000" b="1" dirty="0" smtClean="0">
                <a:solidFill>
                  <a:schemeClr val="bg1"/>
                </a:solidFill>
                <a:latin typeface="微软雅黑" pitchFamily="34" charset="-122"/>
                <a:ea typeface="微软雅黑" pitchFamily="34" charset="-122"/>
              </a:rPr>
              <a:t>层</a:t>
            </a:r>
            <a:endParaRPr lang="en-US" altLang="zh-CN" sz="2000" b="1" dirty="0" smtClean="0">
              <a:solidFill>
                <a:schemeClr val="bg1"/>
              </a:solidFill>
              <a:latin typeface="微软雅黑" pitchFamily="34" charset="-122"/>
              <a:ea typeface="微软雅黑" pitchFamily="34" charset="-122"/>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7092" y="2713311"/>
            <a:ext cx="2675787" cy="2060551"/>
          </a:xfrm>
          <a:prstGeom prst="rect">
            <a:avLst/>
          </a:prstGeom>
        </p:spPr>
      </p:pic>
    </p:spTree>
    <p:extLst>
      <p:ext uri="{BB962C8B-B14F-4D97-AF65-F5344CB8AC3E}">
        <p14:creationId xmlns:p14="http://schemas.microsoft.com/office/powerpoint/2010/main" val="3581406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交互图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TWO</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1117877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itchFamily="34" charset="-122"/>
                <a:ea typeface="微软雅黑" pitchFamily="34" charset="-122"/>
              </a:rPr>
              <a:t>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584775"/>
          </a:xfrm>
          <a:prstGeom prst="rect">
            <a:avLst/>
          </a:prstGeom>
          <a:noFill/>
        </p:spPr>
        <p:txBody>
          <a:bodyPr wrap="squar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交互</a:t>
            </a:r>
            <a:r>
              <a:rPr lang="zh-CN" altLang="en-US" sz="1600" b="1" dirty="0">
                <a:solidFill>
                  <a:schemeClr val="bg1"/>
                </a:solidFill>
                <a:latin typeface="微软雅黑" pitchFamily="34" charset="-122"/>
                <a:ea typeface="微软雅黑" pitchFamily="34" charset="-122"/>
              </a:rPr>
              <a:t>图是用来描述对象之间以及对象与参与者之间的动态协作关系以及协作过程中行为次序的图形</a:t>
            </a:r>
            <a:r>
              <a:rPr lang="zh-CN" altLang="en-US" sz="1600" b="1" dirty="0" smtClean="0">
                <a:solidFill>
                  <a:schemeClr val="bg1"/>
                </a:solidFill>
                <a:latin typeface="微软雅黑" pitchFamily="34" charset="-122"/>
                <a:ea typeface="微软雅黑" pitchFamily="34" charset="-122"/>
              </a:rPr>
              <a:t>文档。</a:t>
            </a:r>
            <a:endParaRPr lang="zh-CN" altLang="en-US" sz="1600" b="1" dirty="0">
              <a:solidFill>
                <a:schemeClr val="bg1"/>
              </a:solidFill>
              <a:latin typeface="微软雅黑" pitchFamily="34" charset="-122"/>
              <a:ea typeface="微软雅黑" pitchFamily="34" charset="-122"/>
            </a:endParaRPr>
          </a:p>
        </p:txBody>
      </p:sp>
      <p:sp>
        <p:nvSpPr>
          <p:cNvPr id="22" name="TextBox 15"/>
          <p:cNvSpPr txBox="1"/>
          <p:nvPr/>
        </p:nvSpPr>
        <p:spPr>
          <a:xfrm>
            <a:off x="1140272" y="1695593"/>
            <a:ext cx="6444276" cy="400110"/>
          </a:xfrm>
          <a:prstGeom prst="rect">
            <a:avLst/>
          </a:prstGeom>
          <a:noFill/>
        </p:spPr>
        <p:txBody>
          <a:bodyPr wrap="square" rtlCol="0">
            <a:spAutoFit/>
          </a:bodyPr>
          <a:lstStyle/>
          <a:p>
            <a:r>
              <a:rPr lang="zh-CN" altLang="en-US" sz="1600" b="1" dirty="0" smtClean="0">
                <a:solidFill>
                  <a:schemeClr val="bg1"/>
                </a:solidFill>
                <a:latin typeface="微软雅黑" pitchFamily="34" charset="-122"/>
                <a:ea typeface="微软雅黑" pitchFamily="34" charset="-122"/>
              </a:rPr>
              <a:t>      交互</a:t>
            </a:r>
            <a:r>
              <a:rPr lang="zh-CN" altLang="en-US" sz="1600" b="1" dirty="0">
                <a:solidFill>
                  <a:schemeClr val="bg1"/>
                </a:solidFill>
                <a:latin typeface="微软雅黑" pitchFamily="34" charset="-122"/>
                <a:ea typeface="微软雅黑" pitchFamily="34" charset="-122"/>
              </a:rPr>
              <a:t>图包括</a:t>
            </a:r>
            <a:r>
              <a:rPr lang="zh-CN" altLang="en-US" sz="2000" b="1" i="1" u="sng" dirty="0">
                <a:solidFill>
                  <a:srgbClr val="002060"/>
                </a:solidFill>
                <a:latin typeface="微软雅黑" pitchFamily="34" charset="-122"/>
                <a:ea typeface="微软雅黑" pitchFamily="34" charset="-122"/>
              </a:rPr>
              <a:t>顺序图</a:t>
            </a:r>
            <a:r>
              <a:rPr lang="zh-CN" altLang="en-US" sz="1600" b="1" dirty="0">
                <a:solidFill>
                  <a:schemeClr val="bg1"/>
                </a:solidFill>
                <a:latin typeface="微软雅黑" pitchFamily="34" charset="-122"/>
                <a:ea typeface="微软雅黑" pitchFamily="34" charset="-122"/>
              </a:rPr>
              <a:t>和</a:t>
            </a:r>
            <a:r>
              <a:rPr lang="zh-CN" altLang="en-US" sz="2000" b="1" i="1" u="sng" dirty="0">
                <a:solidFill>
                  <a:srgbClr val="002060"/>
                </a:solidFill>
                <a:latin typeface="微软雅黑" pitchFamily="34" charset="-122"/>
                <a:ea typeface="微软雅黑" pitchFamily="34" charset="-122"/>
              </a:rPr>
              <a:t>协作图</a:t>
            </a:r>
            <a:r>
              <a:rPr lang="zh-CN" altLang="en-US" sz="1600" b="1" dirty="0">
                <a:solidFill>
                  <a:schemeClr val="bg1"/>
                </a:solidFill>
                <a:latin typeface="微软雅黑" pitchFamily="34" charset="-122"/>
                <a:ea typeface="微软雅黑" pitchFamily="34" charset="-122"/>
              </a:rPr>
              <a:t>。</a:t>
            </a:r>
          </a:p>
        </p:txBody>
      </p:sp>
      <p:sp>
        <p:nvSpPr>
          <p:cNvPr id="23" name="TextBox 15"/>
          <p:cNvSpPr txBox="1"/>
          <p:nvPr/>
        </p:nvSpPr>
        <p:spPr>
          <a:xfrm>
            <a:off x="1110117" y="3030470"/>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顺序</a:t>
            </a:r>
            <a:r>
              <a:rPr lang="zh-CN" altLang="en-US" sz="2000" b="1" dirty="0">
                <a:solidFill>
                  <a:schemeClr val="bg1"/>
                </a:solidFill>
                <a:latin typeface="微软雅黑" pitchFamily="34" charset="-122"/>
                <a:ea typeface="微软雅黑" pitchFamily="34" charset="-122"/>
              </a:rPr>
              <a:t>图着重描述对象按照时间顺序的消息交换。</a:t>
            </a:r>
          </a:p>
        </p:txBody>
      </p:sp>
      <p:sp>
        <p:nvSpPr>
          <p:cNvPr id="24" name="TextBox 15"/>
          <p:cNvSpPr txBox="1"/>
          <p:nvPr/>
        </p:nvSpPr>
        <p:spPr>
          <a:xfrm>
            <a:off x="1110117" y="3564702"/>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     协作</a:t>
            </a:r>
            <a:r>
              <a:rPr lang="zh-CN" altLang="en-US" sz="2000" b="1" dirty="0">
                <a:solidFill>
                  <a:schemeClr val="bg1"/>
                </a:solidFill>
                <a:latin typeface="微软雅黑" pitchFamily="34" charset="-122"/>
                <a:ea typeface="微软雅黑" pitchFamily="34" charset="-122"/>
              </a:rPr>
              <a:t>图着重系统成分如何协同工作。</a:t>
            </a:r>
          </a:p>
        </p:txBody>
      </p:sp>
      <p:sp>
        <p:nvSpPr>
          <p:cNvPr id="25" name="TextBox 15"/>
          <p:cNvSpPr txBox="1"/>
          <p:nvPr/>
        </p:nvSpPr>
        <p:spPr>
          <a:xfrm>
            <a:off x="1475656" y="2194429"/>
            <a:ext cx="6372268"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顺序图和协作图从不同的角度表达了系统中的交互和系统的行为。</a:t>
            </a:r>
          </a:p>
        </p:txBody>
      </p:sp>
    </p:spTree>
    <p:extLst>
      <p:ext uri="{BB962C8B-B14F-4D97-AF65-F5344CB8AC3E}">
        <p14:creationId xmlns:p14="http://schemas.microsoft.com/office/powerpoint/2010/main" val="7092608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2039441"/>
            <a:chOff x="997210" y="583746"/>
            <a:chExt cx="1836766" cy="6003119"/>
          </a:xfrm>
        </p:grpSpPr>
        <p:sp>
          <p:nvSpPr>
            <p:cNvPr id="22" name="TextBox 21"/>
            <p:cNvSpPr txBox="1"/>
            <p:nvPr/>
          </p:nvSpPr>
          <p:spPr>
            <a:xfrm>
              <a:off x="997210" y="583746"/>
              <a:ext cx="458902" cy="1177729"/>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对象</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485642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对象命名规则有三种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显示</a:t>
              </a:r>
              <a:r>
                <a:rPr lang="zh-CN" altLang="en-US" dirty="0">
                  <a:solidFill>
                    <a:srgbClr val="FFC000"/>
                  </a:solidFill>
                  <a:latin typeface="微软雅黑" pitchFamily="34" charset="-122"/>
                  <a:ea typeface="微软雅黑" pitchFamily="34" charset="-122"/>
                </a:rPr>
                <a:t>对象名</a:t>
              </a:r>
              <a:r>
                <a:rPr lang="zh-CN" altLang="en-US" dirty="0">
                  <a:solidFill>
                    <a:schemeClr val="bg1"/>
                  </a:solidFill>
                  <a:latin typeface="微软雅黑" pitchFamily="34" charset="-122"/>
                  <a:ea typeface="微软雅黑" pitchFamily="34" charset="-122"/>
                </a:rPr>
                <a:t>和</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类名</a:t>
              </a: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只显示</a:t>
              </a:r>
              <a:r>
                <a:rPr lang="zh-CN" altLang="en-US" dirty="0">
                  <a:solidFill>
                    <a:srgbClr val="FFC000"/>
                  </a:solidFill>
                  <a:latin typeface="微软雅黑" pitchFamily="34" charset="-122"/>
                  <a:ea typeface="微软雅黑" pitchFamily="34" charset="-122"/>
                </a:rPr>
                <a:t>对象名</a:t>
              </a: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grpSp>
        <p:nvGrpSpPr>
          <p:cNvPr id="40" name="组合 39"/>
          <p:cNvGrpSpPr/>
          <p:nvPr/>
        </p:nvGrpSpPr>
        <p:grpSpPr>
          <a:xfrm>
            <a:off x="987643" y="3024358"/>
            <a:ext cx="7075219" cy="1329727"/>
            <a:chOff x="950822" y="757266"/>
            <a:chExt cx="1846339" cy="2703180"/>
          </a:xfrm>
        </p:grpSpPr>
        <p:sp>
          <p:nvSpPr>
            <p:cNvPr id="41" name="TextBox 40"/>
            <p:cNvSpPr txBox="1"/>
            <p:nvPr/>
          </p:nvSpPr>
          <p:spPr>
            <a:xfrm>
              <a:off x="950822" y="757266"/>
              <a:ext cx="315913" cy="813377"/>
            </a:xfrm>
            <a:prstGeom prst="rect">
              <a:avLst/>
            </a:prstGeom>
            <a:noFill/>
          </p:spPr>
          <p:txBody>
            <a:bodyPr wrap="none" rtlCol="0">
              <a:spAutoFit/>
            </a:bodyPr>
            <a:lstStyle/>
            <a:p>
              <a:pPr algn="ctr"/>
              <a:r>
                <a:rPr lang="zh-CN" altLang="en-US" sz="2000" b="1" dirty="0" smtClean="0">
                  <a:solidFill>
                    <a:schemeClr val="bg1"/>
                  </a:solidFill>
                  <a:latin typeface="微软雅黑" pitchFamily="34" charset="-122"/>
                  <a:ea typeface="微软雅黑" pitchFamily="34" charset="-122"/>
                </a:rPr>
                <a:t>控制焦点</a:t>
              </a:r>
              <a:endParaRPr lang="zh-CN" altLang="en-US" sz="2000" b="1" dirty="0">
                <a:solidFill>
                  <a:schemeClr val="bg1"/>
                </a:solidFill>
                <a:latin typeface="微软雅黑" pitchFamily="34" charset="-122"/>
                <a:ea typeface="微软雅黑" pitchFamily="34" charset="-122"/>
              </a:endParaRPr>
            </a:p>
          </p:txBody>
        </p:sp>
        <p:sp>
          <p:nvSpPr>
            <p:cNvPr id="42" name="TextBox 41"/>
            <p:cNvSpPr txBox="1"/>
            <p:nvPr/>
          </p:nvSpPr>
          <p:spPr>
            <a:xfrm>
              <a:off x="985082" y="1583424"/>
              <a:ext cx="1812079" cy="187702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控制</a:t>
              </a:r>
              <a:r>
                <a:rPr lang="zh-CN" altLang="en-US" dirty="0">
                  <a:solidFill>
                    <a:schemeClr val="bg1"/>
                  </a:solidFill>
                  <a:latin typeface="微软雅黑" pitchFamily="34" charset="-122"/>
                  <a:ea typeface="微软雅黑" pitchFamily="34" charset="-122"/>
                </a:rPr>
                <a:t>焦点是一个瘦高的</a:t>
              </a:r>
              <a:r>
                <a:rPr lang="zh-CN" altLang="en-US" dirty="0">
                  <a:solidFill>
                    <a:srgbClr val="FFC000"/>
                  </a:solidFill>
                  <a:latin typeface="微软雅黑" pitchFamily="34" charset="-122"/>
                  <a:ea typeface="微软雅黑" pitchFamily="34" charset="-122"/>
                </a:rPr>
                <a:t>矩形</a:t>
              </a:r>
              <a:r>
                <a:rPr lang="zh-CN" altLang="en-US" dirty="0">
                  <a:solidFill>
                    <a:schemeClr val="bg1"/>
                  </a:solidFill>
                  <a:latin typeface="微软雅黑" pitchFamily="34" charset="-122"/>
                  <a:ea typeface="微软雅黑" pitchFamily="34" charset="-122"/>
                </a:rPr>
                <a:t>，</a:t>
              </a:r>
              <a:r>
                <a:rPr lang="zh-CN" altLang="en-US" dirty="0">
                  <a:solidFill>
                    <a:srgbClr val="FFC000"/>
                  </a:solidFill>
                  <a:latin typeface="微软雅黑" pitchFamily="34" charset="-122"/>
                  <a:ea typeface="微软雅黑" pitchFamily="34" charset="-122"/>
                </a:rPr>
                <a:t>表示对象执行一个动作</a:t>
              </a:r>
              <a:r>
                <a:rPr lang="zh-CN" altLang="en-US" dirty="0">
                  <a:solidFill>
                    <a:schemeClr val="bg1"/>
                  </a:solidFill>
                  <a:latin typeface="微软雅黑" pitchFamily="34" charset="-122"/>
                  <a:ea typeface="微软雅黑" pitchFamily="34" charset="-122"/>
                </a:rPr>
                <a:t>所经历的时间段，既可以是</a:t>
              </a:r>
              <a:r>
                <a:rPr lang="zh-CN" altLang="en-US" dirty="0">
                  <a:solidFill>
                    <a:srgbClr val="FFC000"/>
                  </a:solidFill>
                  <a:latin typeface="微软雅黑" pitchFamily="34" charset="-122"/>
                  <a:ea typeface="微软雅黑" pitchFamily="34" charset="-122"/>
                </a:rPr>
                <a:t>直接执行</a:t>
              </a:r>
              <a:r>
                <a:rPr lang="zh-CN" altLang="en-US" dirty="0">
                  <a:solidFill>
                    <a:schemeClr val="bg1"/>
                  </a:solidFill>
                  <a:latin typeface="微软雅黑" pitchFamily="34" charset="-122"/>
                  <a:ea typeface="微软雅黑" pitchFamily="34" charset="-122"/>
                </a:rPr>
                <a:t>，也可以是通过</a:t>
              </a:r>
              <a:r>
                <a:rPr lang="zh-CN" altLang="en-US" dirty="0">
                  <a:solidFill>
                    <a:srgbClr val="FFC000"/>
                  </a:solidFill>
                  <a:latin typeface="微软雅黑" pitchFamily="34" charset="-122"/>
                  <a:ea typeface="微软雅黑" pitchFamily="34" charset="-122"/>
                </a:rPr>
                <a:t>下级过程</a:t>
              </a:r>
              <a:r>
                <a:rPr lang="zh-CN" altLang="en-US" dirty="0" smtClean="0">
                  <a:solidFill>
                    <a:srgbClr val="FFC000"/>
                  </a:solidFill>
                  <a:latin typeface="微软雅黑" pitchFamily="34" charset="-122"/>
                  <a:ea typeface="微软雅黑" pitchFamily="34" charset="-122"/>
                </a:rPr>
                <a:t>执行</a:t>
              </a:r>
              <a:r>
                <a:rPr lang="zh-CN" altLang="en-US" dirty="0">
                  <a:solidFill>
                    <a:schemeClr val="bg1"/>
                  </a:solidFill>
                  <a:latin typeface="微软雅黑" pitchFamily="34" charset="-122"/>
                  <a:ea typeface="微软雅黑" pitchFamily="34" charset="-122"/>
                </a:rPr>
                <a:t>。矩形的顶部表示动作的</a:t>
              </a:r>
              <a:r>
                <a:rPr lang="zh-CN" altLang="en-US" dirty="0">
                  <a:solidFill>
                    <a:srgbClr val="FFC000"/>
                  </a:solidFill>
                  <a:latin typeface="微软雅黑" pitchFamily="34" charset="-122"/>
                  <a:ea typeface="微软雅黑" pitchFamily="34" charset="-122"/>
                </a:rPr>
                <a:t>开始</a:t>
              </a:r>
              <a:r>
                <a:rPr lang="zh-CN" altLang="en-US" dirty="0">
                  <a:solidFill>
                    <a:schemeClr val="bg1"/>
                  </a:solidFill>
                  <a:latin typeface="微软雅黑" pitchFamily="34" charset="-122"/>
                  <a:ea typeface="微软雅黑" pitchFamily="34" charset="-122"/>
                </a:rPr>
                <a:t>，底部表示动作的</a:t>
              </a:r>
              <a:r>
                <a:rPr lang="zh-CN" altLang="en-US" dirty="0">
                  <a:solidFill>
                    <a:srgbClr val="FFC000"/>
                  </a:solidFill>
                  <a:latin typeface="微软雅黑" pitchFamily="34" charset="-122"/>
                  <a:ea typeface="微软雅黑" pitchFamily="34" charset="-122"/>
                </a:rPr>
                <a:t>结束</a:t>
              </a:r>
              <a:r>
                <a:rPr lang="zh-CN" altLang="en-US" dirty="0">
                  <a:solidFill>
                    <a:schemeClr val="bg1"/>
                  </a:solidFill>
                  <a:latin typeface="微软雅黑" pitchFamily="34" charset="-122"/>
                  <a:ea typeface="微软雅黑" pitchFamily="34" charset="-122"/>
                </a:rPr>
                <a:t>。</a:t>
              </a:r>
            </a:p>
          </p:txBody>
        </p:sp>
      </p:grpSp>
      <p:grpSp>
        <p:nvGrpSpPr>
          <p:cNvPr id="43" name="组合 42"/>
          <p:cNvGrpSpPr/>
          <p:nvPr/>
        </p:nvGrpSpPr>
        <p:grpSpPr>
          <a:xfrm>
            <a:off x="4756369" y="892349"/>
            <a:ext cx="3534336" cy="2079664"/>
            <a:chOff x="971600" y="839683"/>
            <a:chExt cx="1812079" cy="2017124"/>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生命线</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1578275"/>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生命线</a:t>
              </a:r>
              <a:r>
                <a:rPr lang="zh-CN" altLang="en-US" dirty="0">
                  <a:solidFill>
                    <a:schemeClr val="bg1"/>
                  </a:solidFill>
                  <a:latin typeface="微软雅黑" pitchFamily="34" charset="-122"/>
                  <a:ea typeface="微软雅黑" pitchFamily="34" charset="-122"/>
                </a:rPr>
                <a:t>是一条垂直的</a:t>
              </a:r>
              <a:r>
                <a:rPr lang="zh-CN" altLang="en-US" dirty="0">
                  <a:solidFill>
                    <a:srgbClr val="FFC000"/>
                  </a:solidFill>
                  <a:latin typeface="微软雅黑" pitchFamily="34" charset="-122"/>
                  <a:ea typeface="微软雅黑" pitchFamily="34" charset="-122"/>
                </a:rPr>
                <a:t>虚线</a:t>
              </a:r>
              <a:r>
                <a:rPr lang="zh-CN" altLang="en-US" dirty="0">
                  <a:solidFill>
                    <a:schemeClr val="bg1"/>
                  </a:solidFill>
                  <a:latin typeface="微软雅黑" pitchFamily="34" charset="-122"/>
                  <a:ea typeface="微软雅黑" pitchFamily="34" charset="-122"/>
                </a:rPr>
                <a:t>，表示一个对象在</a:t>
              </a:r>
              <a:r>
                <a:rPr lang="zh-CN" altLang="en-US" dirty="0">
                  <a:solidFill>
                    <a:srgbClr val="FFC000"/>
                  </a:solidFill>
                  <a:latin typeface="微软雅黑" pitchFamily="34" charset="-122"/>
                  <a:ea typeface="微软雅黑" pitchFamily="34" charset="-122"/>
                </a:rPr>
                <a:t>一段时间</a:t>
              </a:r>
              <a:r>
                <a:rPr lang="zh-CN" altLang="en-US" dirty="0">
                  <a:solidFill>
                    <a:schemeClr val="bg1"/>
                  </a:solidFill>
                  <a:latin typeface="微软雅黑" pitchFamily="34" charset="-122"/>
                  <a:ea typeface="微软雅黑" pitchFamily="34" charset="-122"/>
                </a:rPr>
                <a:t>内存在</a:t>
              </a:r>
              <a:r>
                <a:rPr lang="zh-CN" altLang="en-US" dirty="0" smtClean="0">
                  <a:solidFill>
                    <a:schemeClr val="bg1"/>
                  </a:solidFill>
                  <a:latin typeface="微软雅黑" pitchFamily="34" charset="-122"/>
                  <a:ea typeface="微软雅黑" pitchFamily="34" charset="-122"/>
                </a:rPr>
                <a:t>。如果交互需要表示特定个体对象的历史，就把对象放在</a:t>
              </a:r>
              <a:r>
                <a:rPr lang="zh-CN" altLang="en-US" dirty="0" smtClean="0">
                  <a:solidFill>
                    <a:srgbClr val="FFC000"/>
                  </a:solidFill>
                  <a:latin typeface="微软雅黑" pitchFamily="34" charset="-122"/>
                  <a:ea typeface="微软雅黑" pitchFamily="34" charset="-122"/>
                </a:rPr>
                <a:t>生命线的顶部。</a:t>
              </a: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55393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把</a:t>
            </a:r>
            <a:r>
              <a:rPr lang="zh-CN" altLang="en-US" sz="2000" dirty="0">
                <a:solidFill>
                  <a:schemeClr val="bg1"/>
                </a:solidFill>
                <a:latin typeface="微软雅黑" panose="020B0503020204020204" pitchFamily="34" charset="-122"/>
                <a:ea typeface="微软雅黑" panose="020B0503020204020204" pitchFamily="34" charset="-122"/>
              </a:rPr>
              <a:t>下次表示为从一条生命线到另一条生命线的箭线，箭线指向接受者。如果消息是异步的，则箭头是异步的，则箭头带有一个枝状箭头；如果箭头是同步的（调用），则箭头带有实心三角箭头。用带有枝状箭头的虚箭线表示对同步消息的回复（调用返回）。因为每个调用之后都隐含一个返回，所以可以省略返回消息。</a:t>
            </a:r>
          </a:p>
        </p:txBody>
      </p:sp>
      <p:cxnSp>
        <p:nvCxnSpPr>
          <p:cNvPr id="20" name="直接箭头连接符 19"/>
          <p:cNvCxnSpPr/>
          <p:nvPr/>
        </p:nvCxnSpPr>
        <p:spPr>
          <a:xfrm>
            <a:off x="1547664" y="3507854"/>
            <a:ext cx="1008112" cy="0"/>
          </a:xfrm>
          <a:prstGeom prst="straightConnector1">
            <a:avLst/>
          </a:prstGeom>
          <a:ln w="31750">
            <a:solidFill>
              <a:schemeClr val="bg1"/>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419872" y="3513162"/>
            <a:ext cx="1008112" cy="0"/>
          </a:xfrm>
          <a:prstGeom prst="straightConnector1">
            <a:avLst/>
          </a:prstGeom>
          <a:ln w="31750">
            <a:solidFill>
              <a:schemeClr val="bg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436096" y="3507854"/>
            <a:ext cx="1008112" cy="0"/>
          </a:xfrm>
          <a:prstGeom prst="straightConnector1">
            <a:avLst/>
          </a:prstGeom>
          <a:ln w="31750">
            <a:solidFill>
              <a:schemeClr val="bg1"/>
            </a:solidFill>
            <a:prstDash val="sysDash"/>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55389" y="3777828"/>
            <a:ext cx="936104" cy="369332"/>
          </a:xfrm>
          <a:prstGeom prst="rect">
            <a:avLst/>
          </a:prstGeom>
          <a:noFill/>
        </p:spPr>
        <p:txBody>
          <a:bodyPr wrap="squar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异步</a:t>
            </a:r>
          </a:p>
        </p:txBody>
      </p:sp>
      <p:sp>
        <p:nvSpPr>
          <p:cNvPr id="12" name="文本框 11"/>
          <p:cNvSpPr txBox="1"/>
          <p:nvPr/>
        </p:nvSpPr>
        <p:spPr>
          <a:xfrm>
            <a:off x="3347864" y="3777828"/>
            <a:ext cx="1368152"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同步（</a:t>
            </a:r>
            <a:r>
              <a:rPr lang="zh-CN" altLang="en-US" dirty="0">
                <a:solidFill>
                  <a:srgbClr val="FFC000"/>
                </a:solidFill>
                <a:latin typeface="微软雅黑" panose="020B0503020204020204" pitchFamily="34" charset="-122"/>
                <a:ea typeface="微软雅黑" panose="020B0503020204020204" pitchFamily="34" charset="-122"/>
              </a:rPr>
              <a:t>调用</a:t>
            </a:r>
            <a:r>
              <a:rPr lang="zh-CN" altLang="en-US" dirty="0" smtClean="0">
                <a:solidFill>
                  <a:srgbClr val="FFC000"/>
                </a:solidFill>
                <a:latin typeface="微软雅黑" panose="020B0503020204020204" pitchFamily="34" charset="-122"/>
                <a:ea typeface="微软雅黑" panose="020B0503020204020204" pitchFamily="34" charset="-122"/>
              </a:rPr>
              <a:t>）</a:t>
            </a:r>
            <a:endParaRPr lang="zh-CN" altLang="en-US" dirty="0">
              <a:solidFill>
                <a:srgbClr val="FFC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364088" y="3777828"/>
            <a:ext cx="1800200" cy="369332"/>
          </a:xfrm>
          <a:prstGeom prst="rect">
            <a:avLst/>
          </a:prstGeom>
          <a:noFill/>
        </p:spPr>
        <p:txBody>
          <a:bodyPr wrap="square" rtlCol="0">
            <a:spAutoFit/>
          </a:bodyPr>
          <a:lstStyle/>
          <a:p>
            <a:r>
              <a:rPr lang="zh-CN" altLang="en-US" dirty="0" smtClean="0">
                <a:solidFill>
                  <a:srgbClr val="FFC000"/>
                </a:solidFill>
                <a:latin typeface="微软雅黑" panose="020B0503020204020204" pitchFamily="34" charset="-122"/>
                <a:ea typeface="微软雅黑" panose="020B0503020204020204" pitchFamily="34" charset="-122"/>
              </a:rPr>
              <a:t>回复（调用返回）</a:t>
            </a:r>
            <a:endParaRPr lang="zh-CN" altLang="en-US"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108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71600" y="979806"/>
            <a:ext cx="7704856" cy="707886"/>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先发现的消息列表</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警戒条</a:t>
            </a:r>
            <a:r>
              <a:rPr lang="zh-CN" altLang="en-US" sz="2000" dirty="0" smtClean="0">
                <a:solidFill>
                  <a:schemeClr val="bg1"/>
                </a:solidFill>
                <a:latin typeface="微软雅黑" panose="020B0503020204020204" pitchFamily="34" charset="-122"/>
                <a:ea typeface="微软雅黑" panose="020B0503020204020204" pitchFamily="34" charset="-122"/>
              </a:rPr>
              <a:t>件</a:t>
            </a:r>
            <a:r>
              <a:rPr lang="en-US" altLang="zh-CN" sz="2000" dirty="0" smtClean="0">
                <a:solidFill>
                  <a:schemeClr val="bg1"/>
                </a:solidFill>
                <a:latin typeface="微软雅黑" panose="020B0503020204020204" pitchFamily="34" charset="-122"/>
                <a:ea typeface="微软雅黑" panose="020B0503020204020204" pitchFamily="34" charset="-122"/>
              </a:rPr>
              <a:t>] + [</a:t>
            </a:r>
            <a:r>
              <a:rPr lang="zh-CN" altLang="en-US" sz="2000" dirty="0" smtClean="0">
                <a:solidFill>
                  <a:schemeClr val="bg1"/>
                </a:solidFill>
                <a:latin typeface="微软雅黑" panose="020B0503020204020204" pitchFamily="34" charset="-122"/>
                <a:ea typeface="微软雅黑" panose="020B0503020204020204" pitchFamily="34" charset="-122"/>
              </a:rPr>
              <a:t>消息顺序表达式</a:t>
            </a:r>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返回值</a:t>
            </a:r>
            <a:r>
              <a:rPr lang="zh-CN" altLang="en-US" sz="2000" dirty="0">
                <a:solidFill>
                  <a:schemeClr val="bg1"/>
                </a:solidFill>
                <a:latin typeface="微软雅黑" panose="020B0503020204020204" pitchFamily="34" charset="-122"/>
                <a:ea typeface="微软雅黑" panose="020B0503020204020204" pitchFamily="34" charset="-122"/>
              </a:rPr>
              <a:t>参数</a:t>
            </a:r>
            <a:r>
              <a:rPr lang="zh-CN" altLang="en-US" sz="2000" dirty="0" smtClean="0">
                <a:solidFill>
                  <a:schemeClr val="bg1"/>
                </a:solidFill>
                <a:latin typeface="微软雅黑" panose="020B0503020204020204" pitchFamily="34" charset="-122"/>
                <a:ea typeface="微软雅黑" panose="020B0503020204020204" pitchFamily="34" charset="-122"/>
              </a:rPr>
              <a:t>名称</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消息名 （参数）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043608" y="1635646"/>
            <a:ext cx="7776864" cy="3000821"/>
          </a:xfrm>
          <a:prstGeom prst="rect">
            <a:avLst/>
          </a:prstGeom>
        </p:spPr>
        <p:txBody>
          <a:bodyPr wrap="square">
            <a:spAutoFit/>
          </a:bodyPr>
          <a:lstStyle/>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必须先发现的列表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消息号</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逗号（</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斜杠（</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警戒</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条件，表示只有</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警戒条件</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满足</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时才能发送该消息。</a:t>
            </a:r>
          </a:p>
          <a:p>
            <a:pPr algn="just">
              <a:lnSpc>
                <a:spcPct val="150000"/>
              </a:lnSpc>
              <a:spcAft>
                <a:spcPts val="0"/>
              </a:spcAft>
            </a:pP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顺序</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点（</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冒号</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消息顺序项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消息序号</a:t>
            </a:r>
            <a:r>
              <a:rPr lang="en-US"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控制线程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循环执行</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条件执行</a:t>
            </a:r>
            <a:endPar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星（</a:t>
            </a:r>
            <a:r>
              <a:rPr lang="zh-CN" altLang="en-US"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循环表达式</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循环发送</a:t>
            </a:r>
            <a:endPar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限制条件</a:t>
            </a:r>
            <a:r>
              <a:rPr lang="en-US"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smtClean="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根据</a:t>
            </a:r>
            <a:r>
              <a:rPr lang="zh-CN" altLang="zh-CN" kern="100" dirty="0">
                <a:solidFill>
                  <a:srgbClr val="FFA013"/>
                </a:solidFill>
                <a:latin typeface="微软雅黑" panose="020B0503020204020204" pitchFamily="34" charset="-122"/>
                <a:ea typeface="微软雅黑" panose="020B0503020204020204" pitchFamily="34" charset="-122"/>
                <a:cs typeface="Times New Roman" panose="02020603050405020304" pitchFamily="18" charset="0"/>
              </a:rPr>
              <a:t>条件发送的</a:t>
            </a:r>
          </a:p>
        </p:txBody>
      </p:sp>
    </p:spTree>
    <p:extLst>
      <p:ext uri="{BB962C8B-B14F-4D97-AF65-F5344CB8AC3E}">
        <p14:creationId xmlns:p14="http://schemas.microsoft.com/office/powerpoint/2010/main" val="1786276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消息语法概述</a:t>
            </a:r>
            <a:endParaRPr lang="zh-CN" altLang="en-US" sz="2800" b="1" dirty="0">
              <a:solidFill>
                <a:schemeClr val="bg1"/>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983028063"/>
              </p:ext>
            </p:extLst>
          </p:nvPr>
        </p:nvGraphicFramePr>
        <p:xfrm>
          <a:off x="1331640" y="1203598"/>
          <a:ext cx="6096000" cy="2219960"/>
        </p:xfrm>
        <a:graphic>
          <a:graphicData uri="http://schemas.openxmlformats.org/drawingml/2006/table">
            <a:tbl>
              <a:tblPr firstRow="1" bandRow="1">
                <a:tableStyleId>{5C22544A-7EE6-4342-B048-85BDC9FD1C3A}</a:tableStyleId>
              </a:tblPr>
              <a:tblGrid>
                <a:gridCol w="3048000"/>
                <a:gridCol w="3048000"/>
              </a:tblGrid>
              <a:tr h="370840">
                <a:tc gridSpan="2">
                  <a:txBody>
                    <a:bodyPr/>
                    <a:lstStyle/>
                    <a:p>
                      <a:pPr algn="ctr"/>
                      <a:r>
                        <a:rPr lang="zh-CN" altLang="en-US" dirty="0" smtClean="0"/>
                        <a:t>消息的例子</a:t>
                      </a:r>
                      <a:endParaRPr lang="zh-CN" altLang="en-US" dirty="0"/>
                    </a:p>
                  </a:txBody>
                  <a:tcPr/>
                </a:tc>
                <a:tc hMerge="1">
                  <a:txBody>
                    <a:bodyPr/>
                    <a:lstStyle/>
                    <a:p>
                      <a:endParaRPr lang="zh-CN" altLang="en-US" dirty="0"/>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display (</a:t>
                      </a:r>
                      <a:r>
                        <a:rPr lang="en-US" altLang="zh-CN" dirty="0" err="1" smtClean="0">
                          <a:latin typeface="微软雅黑" panose="020B0503020204020204" pitchFamily="34" charset="-122"/>
                          <a:ea typeface="微软雅黑" panose="020B0503020204020204" pitchFamily="34" charset="-122"/>
                        </a:rPr>
                        <a:t>x,y</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简单消息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1.3.1: p</a:t>
                      </a:r>
                      <a:r>
                        <a:rPr lang="en-US" altLang="zh-CN" baseline="0" dirty="0" smtClean="0">
                          <a:latin typeface="微软雅黑" panose="020B0503020204020204" pitchFamily="34" charset="-122"/>
                          <a:ea typeface="微软雅黑" panose="020B0503020204020204" pitchFamily="34" charset="-122"/>
                        </a:rPr>
                        <a:t> := find (specs)</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嵌套消息，消息带返回值</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[x&lt;0]4: invert (</a:t>
                      </a:r>
                      <a:r>
                        <a:rPr lang="en-US" altLang="zh-CN" dirty="0" err="1" smtClean="0">
                          <a:latin typeface="微软雅黑" panose="020B0503020204020204" pitchFamily="34" charset="-122"/>
                          <a:ea typeface="微软雅黑" panose="020B0503020204020204" pitchFamily="34" charset="-122"/>
                        </a:rPr>
                        <a:t>x,color</a:t>
                      </a:r>
                      <a:r>
                        <a:rPr lang="en-US" altLang="zh-CN" dirty="0" smtClean="0">
                          <a:latin typeface="微软雅黑" panose="020B0503020204020204" pitchFamily="34" charset="-122"/>
                          <a:ea typeface="微软雅黑" panose="020B0503020204020204" pitchFamily="34" charset="-122"/>
                        </a:rPr>
                        <a:t>)</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条件消息</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3.1 * :update()</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循环消息</a:t>
                      </a:r>
                      <a:endParaRPr lang="zh-CN" altLang="en-US" dirty="0">
                        <a:latin typeface="微软雅黑" panose="020B0503020204020204" pitchFamily="34" charset="-122"/>
                        <a:ea typeface="微软雅黑" panose="020B0503020204020204" pitchFamily="34" charset="-122"/>
                      </a:endParaRPr>
                    </a:p>
                  </a:txBody>
                  <a:tcPr/>
                </a:tc>
              </a:tr>
              <a:tr h="359737">
                <a:tc>
                  <a:txBody>
                    <a:bodyPr/>
                    <a:lstStyle/>
                    <a:p>
                      <a:r>
                        <a:rPr lang="en-US" altLang="zh-CN" dirty="0" smtClean="0">
                          <a:latin typeface="微软雅黑" panose="020B0503020204020204" pitchFamily="34" charset="-122"/>
                          <a:ea typeface="微软雅黑" panose="020B0503020204020204" pitchFamily="34" charset="-122"/>
                        </a:rPr>
                        <a:t>A3,B4/C2 : copy(</a:t>
                      </a:r>
                      <a:r>
                        <a:rPr lang="en-US" altLang="zh-CN" dirty="0" err="1" smtClean="0">
                          <a:latin typeface="微软雅黑" panose="020B0503020204020204" pitchFamily="34" charset="-122"/>
                          <a:ea typeface="微软雅黑" panose="020B0503020204020204" pitchFamily="34" charset="-122"/>
                        </a:rPr>
                        <a:t>a,b</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smtClean="0">
                          <a:latin typeface="微软雅黑" panose="020B0503020204020204" pitchFamily="34" charset="-122"/>
                          <a:ea typeface="微软雅黑" panose="020B0503020204020204" pitchFamily="34" charset="-122"/>
                        </a:rPr>
                        <a:t>线程间同步</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122576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descr="E:\rubbish\Revised Sequence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500479" y="612597"/>
            <a:ext cx="4323549" cy="3908173"/>
          </a:xfrm>
          <a:prstGeom prst="rect">
            <a:avLst/>
          </a:prstGeom>
          <a:noFill/>
          <a:ln>
            <a:noFill/>
          </a:ln>
        </p:spPr>
      </p:pic>
      <p:cxnSp>
        <p:nvCxnSpPr>
          <p:cNvPr id="77" name="直接连接符 76"/>
          <p:cNvCxnSpPr>
            <a:stCxn id="44" idx="6"/>
            <a:endCxn id="65" idx="2"/>
          </p:cNvCxnSpPr>
          <p:nvPr/>
        </p:nvCxnSpPr>
        <p:spPr>
          <a:xfrm>
            <a:off x="4247964" y="2313488"/>
            <a:ext cx="1851101" cy="79479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80277"/>
            <a:ext cx="2800767" cy="523220"/>
          </a:xfrm>
          <a:prstGeom prst="rect">
            <a:avLst/>
          </a:prstGeom>
          <a:noFill/>
        </p:spPr>
        <p:txBody>
          <a:bodyPr wrap="none" rtlCol="0">
            <a:spAutoFit/>
          </a:bodyPr>
          <a:lstStyle/>
          <a:p>
            <a:r>
              <a:rPr lang="en-US" altLang="zh-CN" sz="2800" dirty="0" smtClean="0">
                <a:solidFill>
                  <a:schemeClr val="bg1"/>
                </a:solidFill>
                <a:latin typeface="微软雅黑" pitchFamily="34" charset="-122"/>
                <a:ea typeface="微软雅黑" pitchFamily="34" charset="-122"/>
              </a:rPr>
              <a:t>Question  Time</a:t>
            </a:r>
            <a:endParaRPr lang="zh-CN" altLang="en-US" sz="2800" dirty="0">
              <a:solidFill>
                <a:schemeClr val="bg1"/>
              </a:solidFill>
              <a:latin typeface="微软雅黑" pitchFamily="34" charset="-122"/>
              <a:ea typeface="微软雅黑" pitchFamily="34" charset="-122"/>
            </a:endParaRPr>
          </a:p>
        </p:txBody>
      </p:sp>
      <p:sp>
        <p:nvSpPr>
          <p:cNvPr id="42" name="椭圆 41"/>
          <p:cNvSpPr/>
          <p:nvPr/>
        </p:nvSpPr>
        <p:spPr>
          <a:xfrm>
            <a:off x="3491880" y="1594447"/>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619672" y="949745"/>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139952" y="2259482"/>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703296" y="3151610"/>
            <a:ext cx="108012" cy="108012"/>
          </a:xfrm>
          <a:prstGeom prst="ellipse">
            <a:avLst/>
          </a:prstGeom>
          <a:solidFill>
            <a:schemeClr val="bg1"/>
          </a:solidFill>
          <a:ln w="38100">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3" idx="5"/>
            <a:endCxn id="61" idx="1"/>
          </p:cNvCxnSpPr>
          <p:nvPr/>
        </p:nvCxnSpPr>
        <p:spPr>
          <a:xfrm rot="5400000" flipH="1" flipV="1">
            <a:off x="3870270" y="-1271219"/>
            <a:ext cx="154754" cy="4471562"/>
          </a:xfrm>
          <a:prstGeom prst="bentConnector5">
            <a:avLst>
              <a:gd name="adj1" fmla="val 246197"/>
              <a:gd name="adj2" fmla="val 49234"/>
              <a:gd name="adj3" fmla="val 247718"/>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2" idx="7"/>
            <a:endCxn id="63" idx="2"/>
          </p:cNvCxnSpPr>
          <p:nvPr/>
        </p:nvCxnSpPr>
        <p:spPr>
          <a:xfrm rot="16200000" flipH="1">
            <a:off x="4576850" y="617488"/>
            <a:ext cx="529437" cy="2514991"/>
          </a:xfrm>
          <a:prstGeom prst="bentConnector4">
            <a:avLst>
              <a:gd name="adj1" fmla="val -43178"/>
              <a:gd name="adj2" fmla="val 54354"/>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5" idx="4"/>
            <a:endCxn id="69" idx="2"/>
          </p:cNvCxnSpPr>
          <p:nvPr/>
        </p:nvCxnSpPr>
        <p:spPr>
          <a:xfrm rot="16200000" flipH="1">
            <a:off x="3980091" y="2036832"/>
            <a:ext cx="896184" cy="3341763"/>
          </a:xfrm>
          <a:prstGeom prst="bentConnector2">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3" name="椭圆 62"/>
          <p:cNvSpPr/>
          <p:nvPr/>
        </p:nvSpPr>
        <p:spPr>
          <a:xfrm>
            <a:off x="6099065" y="1851670"/>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5" name="椭圆 64"/>
          <p:cNvSpPr/>
          <p:nvPr/>
        </p:nvSpPr>
        <p:spPr>
          <a:xfrm>
            <a:off x="6099065" y="2820248"/>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69" name="椭圆 68"/>
          <p:cNvSpPr/>
          <p:nvPr/>
        </p:nvSpPr>
        <p:spPr>
          <a:xfrm>
            <a:off x="6099065" y="3867774"/>
            <a:ext cx="576064" cy="576064"/>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731293" y="936965"/>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1" name="TextBox 80"/>
          <p:cNvSpPr txBox="1"/>
          <p:nvPr/>
        </p:nvSpPr>
        <p:spPr>
          <a:xfrm>
            <a:off x="6747136" y="1973119"/>
            <a:ext cx="1929319" cy="307777"/>
          </a:xfrm>
          <a:prstGeom prst="rect">
            <a:avLst/>
          </a:prstGeom>
          <a:noFill/>
        </p:spPr>
        <p:txBody>
          <a:bodyPr wrap="square" rtlCol="0">
            <a:spAutoFit/>
          </a:bodyPr>
          <a:lstStyle/>
          <a:p>
            <a:r>
              <a:rPr lang="en-US" altLang="zh-CN" sz="1400" dirty="0" smtClean="0">
                <a:solidFill>
                  <a:schemeClr val="bg1"/>
                </a:solidFill>
                <a:latin typeface="微软雅黑" pitchFamily="34" charset="-122"/>
                <a:ea typeface="微软雅黑" pitchFamily="34" charset="-122"/>
              </a:rPr>
              <a:t>Input your answer</a:t>
            </a:r>
          </a:p>
        </p:txBody>
      </p:sp>
      <p:sp>
        <p:nvSpPr>
          <p:cNvPr id="82" name="TextBox 81"/>
          <p:cNvSpPr txBox="1"/>
          <p:nvPr/>
        </p:nvSpPr>
        <p:spPr>
          <a:xfrm>
            <a:off x="6747136" y="2954391"/>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83" name="TextBox 82"/>
          <p:cNvSpPr txBox="1"/>
          <p:nvPr/>
        </p:nvSpPr>
        <p:spPr>
          <a:xfrm>
            <a:off x="6747136" y="4001917"/>
            <a:ext cx="1929319" cy="307777"/>
          </a:xfrm>
          <a:prstGeom prst="rect">
            <a:avLst/>
          </a:prstGeom>
          <a:noFill/>
        </p:spPr>
        <p:txBody>
          <a:bodyPr wrap="square" rtlCol="0">
            <a:spAutoFit/>
          </a:bodyPr>
          <a:lstStyle/>
          <a:p>
            <a:r>
              <a:rPr lang="en-US" altLang="zh-CN" sz="1400" dirty="0">
                <a:solidFill>
                  <a:schemeClr val="bg1"/>
                </a:solidFill>
                <a:latin typeface="微软雅黑" pitchFamily="34" charset="-122"/>
                <a:ea typeface="微软雅黑" pitchFamily="34" charset="-122"/>
              </a:rPr>
              <a:t>Input your answer</a:t>
            </a:r>
          </a:p>
        </p:txBody>
      </p:sp>
      <p:sp>
        <p:nvSpPr>
          <p:cNvPr id="79" name="文本框 78"/>
          <p:cNvSpPr txBox="1"/>
          <p:nvPr/>
        </p:nvSpPr>
        <p:spPr>
          <a:xfrm>
            <a:off x="6206603" y="906187"/>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6210345" y="1955036"/>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6206603" y="2947081"/>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6" name="文本框 85"/>
          <p:cNvSpPr txBox="1"/>
          <p:nvPr/>
        </p:nvSpPr>
        <p:spPr>
          <a:xfrm>
            <a:off x="6216198" y="3954823"/>
            <a:ext cx="360987" cy="369332"/>
          </a:xfrm>
          <a:prstGeom prst="rect">
            <a:avLst/>
          </a:prstGeom>
          <a:noFill/>
        </p:spPr>
        <p:txBody>
          <a:bodyPr wrap="square" rtlCol="0">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3044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用例的简介</a:t>
            </a:r>
          </a:p>
        </p:txBody>
      </p:sp>
      <p:sp>
        <p:nvSpPr>
          <p:cNvPr id="25" name="TextBox 15"/>
          <p:cNvSpPr txBox="1"/>
          <p:nvPr/>
        </p:nvSpPr>
        <p:spPr>
          <a:xfrm>
            <a:off x="1103567" y="1290220"/>
            <a:ext cx="6372268" cy="1938992"/>
          </a:xfrm>
          <a:prstGeom prst="rect">
            <a:avLst/>
          </a:prstGeom>
          <a:noFill/>
        </p:spPr>
        <p:txBody>
          <a:bodyPr wrap="square" rtlCol="0">
            <a:spAutoFit/>
          </a:bodyPr>
          <a:lstStyle/>
          <a:p>
            <a:r>
              <a:rPr lang="zh-CN" altLang="en-US" sz="2000" b="1" dirty="0" smtClean="0">
                <a:solidFill>
                  <a:schemeClr val="bg1"/>
                </a:solidFill>
                <a:latin typeface="微软雅黑" pitchFamily="34" charset="-122"/>
                <a:ea typeface="微软雅黑" pitchFamily="34" charset="-122"/>
              </a:rPr>
              <a:t>   用例</a:t>
            </a: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use case</a:t>
            </a:r>
            <a:r>
              <a:rPr lang="zh-CN" altLang="en-US" sz="2000" b="1" dirty="0">
                <a:solidFill>
                  <a:schemeClr val="bg1"/>
                </a:solidFill>
                <a:latin typeface="微软雅黑" pitchFamily="34" charset="-122"/>
                <a:ea typeface="微软雅黑" pitchFamily="34" charset="-122"/>
              </a:rPr>
              <a:t>）这个概念是</a:t>
            </a:r>
            <a:r>
              <a:rPr lang="en-US" altLang="zh-CN" sz="2000" b="1" dirty="0" err="1">
                <a:solidFill>
                  <a:schemeClr val="bg1"/>
                </a:solidFill>
                <a:latin typeface="微软雅黑" pitchFamily="34" charset="-122"/>
                <a:ea typeface="微软雅黑" pitchFamily="34" charset="-122"/>
              </a:rPr>
              <a:t>Iver</a:t>
            </a:r>
            <a:r>
              <a:rPr lang="en-US" altLang="zh-CN" sz="2000" b="1" dirty="0">
                <a:solidFill>
                  <a:schemeClr val="bg1"/>
                </a:solidFill>
                <a:latin typeface="微软雅黑" pitchFamily="34" charset="-122"/>
                <a:ea typeface="微软雅黑" pitchFamily="34" charset="-122"/>
              </a:rPr>
              <a:t> Jacobson</a:t>
            </a:r>
            <a:r>
              <a:rPr lang="zh-CN" altLang="en-US" sz="2000" b="1" dirty="0">
                <a:solidFill>
                  <a:schemeClr val="bg1"/>
                </a:solidFill>
                <a:latin typeface="微软雅黑" pitchFamily="34" charset="-122"/>
                <a:ea typeface="微软雅黑" pitchFamily="34" charset="-122"/>
              </a:rPr>
              <a:t>于</a:t>
            </a:r>
            <a:r>
              <a:rPr lang="en-US" altLang="zh-CN" sz="2000" b="1" dirty="0">
                <a:solidFill>
                  <a:schemeClr val="bg1"/>
                </a:solidFill>
                <a:latin typeface="微软雅黑" pitchFamily="34" charset="-122"/>
                <a:ea typeface="微软雅黑" pitchFamily="34" charset="-122"/>
              </a:rPr>
              <a:t>20</a:t>
            </a:r>
            <a:r>
              <a:rPr lang="zh-CN" altLang="en-US" sz="2000" b="1" dirty="0">
                <a:solidFill>
                  <a:schemeClr val="bg1"/>
                </a:solidFill>
                <a:latin typeface="微软雅黑" pitchFamily="34" charset="-122"/>
                <a:ea typeface="微软雅黑" pitchFamily="34" charset="-122"/>
              </a:rPr>
              <a:t>世纪</a:t>
            </a:r>
            <a:r>
              <a:rPr lang="en-US" altLang="zh-CN" sz="2000" b="1" dirty="0">
                <a:solidFill>
                  <a:schemeClr val="bg1"/>
                </a:solidFill>
                <a:latin typeface="微软雅黑" pitchFamily="34" charset="-122"/>
                <a:ea typeface="微软雅黑" pitchFamily="34" charset="-122"/>
              </a:rPr>
              <a:t>60~70</a:t>
            </a:r>
            <a:r>
              <a:rPr lang="zh-CN" altLang="en-US" sz="2000" b="1" dirty="0">
                <a:solidFill>
                  <a:schemeClr val="bg1"/>
                </a:solidFill>
                <a:latin typeface="微软雅黑" pitchFamily="34" charset="-122"/>
                <a:ea typeface="微软雅黑" pitchFamily="34" charset="-122"/>
              </a:rPr>
              <a:t>年代在爱立信公式开发</a:t>
            </a:r>
            <a:r>
              <a:rPr lang="en-US" altLang="zh-CN" sz="2000" b="1" dirty="0">
                <a:solidFill>
                  <a:schemeClr val="bg1"/>
                </a:solidFill>
                <a:latin typeface="微软雅黑" pitchFamily="34" charset="-122"/>
                <a:ea typeface="微软雅黑" pitchFamily="34" charset="-122"/>
              </a:rPr>
              <a:t>AKE</a:t>
            </a: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AXE</a:t>
            </a:r>
            <a:r>
              <a:rPr lang="zh-CN" altLang="en-US" sz="2000" b="1" dirty="0">
                <a:solidFill>
                  <a:schemeClr val="bg1"/>
                </a:solidFill>
                <a:latin typeface="微软雅黑" pitchFamily="34" charset="-122"/>
                <a:ea typeface="微软雅黑" pitchFamily="34" charset="-122"/>
              </a:rPr>
              <a:t>系列系统时发明的，并在其博士论文“</a:t>
            </a:r>
            <a:r>
              <a:rPr lang="en-US" altLang="zh-CN" sz="2000" b="1" dirty="0" err="1">
                <a:solidFill>
                  <a:schemeClr val="bg1"/>
                </a:solidFill>
                <a:latin typeface="微软雅黑" pitchFamily="34" charset="-122"/>
                <a:ea typeface="微软雅黑" pitchFamily="34" charset="-122"/>
              </a:rPr>
              <a:t>Concepets</a:t>
            </a:r>
            <a:r>
              <a:rPr lang="en-US" altLang="zh-CN" sz="2000" b="1" dirty="0">
                <a:solidFill>
                  <a:schemeClr val="bg1"/>
                </a:solidFill>
                <a:latin typeface="微软雅黑" pitchFamily="34" charset="-122"/>
                <a:ea typeface="微软雅黑" pitchFamily="34" charset="-122"/>
              </a:rPr>
              <a:t> for modeling large </a:t>
            </a:r>
            <a:r>
              <a:rPr lang="en-US" altLang="zh-CN" sz="2000" b="1" dirty="0" err="1">
                <a:solidFill>
                  <a:schemeClr val="bg1"/>
                </a:solidFill>
                <a:latin typeface="微软雅黑" pitchFamily="34" charset="-122"/>
                <a:ea typeface="微软雅黑" pitchFamily="34" charset="-122"/>
              </a:rPr>
              <a:t>reltime</a:t>
            </a:r>
            <a:r>
              <a:rPr lang="en-US" altLang="zh-CN" sz="2000" b="1" dirty="0">
                <a:solidFill>
                  <a:schemeClr val="bg1"/>
                </a:solidFill>
                <a:latin typeface="微软雅黑" pitchFamily="34" charset="-122"/>
                <a:ea typeface="微软雅黑" pitchFamily="34" charset="-122"/>
              </a:rPr>
              <a:t> systems”</a:t>
            </a:r>
            <a:r>
              <a:rPr lang="zh-CN" altLang="en-US" sz="2000" b="1" dirty="0">
                <a:solidFill>
                  <a:schemeClr val="bg1"/>
                </a:solidFill>
                <a:latin typeface="微软雅黑" pitchFamily="34" charset="-122"/>
                <a:ea typeface="微软雅黑" pitchFamily="34" charset="-122"/>
              </a:rPr>
              <a:t>（</a:t>
            </a:r>
            <a:r>
              <a:rPr lang="en-US" altLang="zh-CN" sz="2000" b="1" dirty="0">
                <a:solidFill>
                  <a:schemeClr val="bg1"/>
                </a:solidFill>
                <a:latin typeface="微软雅黑" pitchFamily="34" charset="-122"/>
                <a:ea typeface="微软雅黑" pitchFamily="34" charset="-122"/>
              </a:rPr>
              <a:t>1985</a:t>
            </a:r>
            <a:r>
              <a:rPr lang="zh-CN" altLang="en-US" sz="2000" b="1" dirty="0">
                <a:solidFill>
                  <a:schemeClr val="bg1"/>
                </a:solidFill>
                <a:latin typeface="微软雅黑" pitchFamily="34" charset="-122"/>
                <a:ea typeface="微软雅黑" pitchFamily="34" charset="-122"/>
              </a:rPr>
              <a:t>年），和</a:t>
            </a:r>
            <a:r>
              <a:rPr lang="en-US" altLang="zh-CN" sz="2000" b="1" dirty="0">
                <a:solidFill>
                  <a:schemeClr val="bg1"/>
                </a:solidFill>
                <a:latin typeface="微软雅黑" pitchFamily="34" charset="-122"/>
                <a:ea typeface="微软雅黑" pitchFamily="34" charset="-122"/>
              </a:rPr>
              <a:t>1992</a:t>
            </a:r>
            <a:r>
              <a:rPr lang="zh-CN" altLang="en-US" sz="2000" b="1" dirty="0">
                <a:solidFill>
                  <a:schemeClr val="bg1"/>
                </a:solidFill>
                <a:latin typeface="微软雅黑" pitchFamily="34" charset="-122"/>
                <a:ea typeface="微软雅黑" pitchFamily="34" charset="-122"/>
              </a:rPr>
              <a:t>年出版的论著“</a:t>
            </a:r>
            <a:r>
              <a:rPr lang="en-US" altLang="zh-CN" sz="2000" b="1" dirty="0">
                <a:solidFill>
                  <a:schemeClr val="bg1"/>
                </a:solidFill>
                <a:latin typeface="微软雅黑" pitchFamily="34" charset="-122"/>
                <a:ea typeface="微软雅黑" pitchFamily="34" charset="-122"/>
              </a:rPr>
              <a:t>Object-oriented software </a:t>
            </a:r>
            <a:r>
              <a:rPr lang="en-US" altLang="zh-CN" sz="2000" b="1" dirty="0" err="1">
                <a:solidFill>
                  <a:schemeClr val="bg1"/>
                </a:solidFill>
                <a:latin typeface="微软雅黑" pitchFamily="34" charset="-122"/>
                <a:ea typeface="微软雅黑" pitchFamily="34" charset="-122"/>
              </a:rPr>
              <a:t>enginerring</a:t>
            </a:r>
            <a:r>
              <a:rPr lang="en-US" altLang="zh-CN" sz="2000" b="1" dirty="0">
                <a:solidFill>
                  <a:schemeClr val="bg1"/>
                </a:solidFill>
                <a:latin typeface="微软雅黑" pitchFamily="34" charset="-122"/>
                <a:ea typeface="微软雅黑" pitchFamily="34" charset="-122"/>
              </a:rPr>
              <a:t>: a use case driven approach”</a:t>
            </a:r>
            <a:r>
              <a:rPr lang="zh-CN" altLang="en-US" sz="2000" b="1" dirty="0">
                <a:solidFill>
                  <a:schemeClr val="bg1"/>
                </a:solidFill>
                <a:latin typeface="微软雅黑" pitchFamily="34" charset="-122"/>
                <a:ea typeface="微软雅黑" pitchFamily="34" charset="-122"/>
              </a:rPr>
              <a:t>做了详细论述。</a:t>
            </a:r>
          </a:p>
        </p:txBody>
      </p:sp>
    </p:spTree>
    <p:extLst>
      <p:ext uri="{BB962C8B-B14F-4D97-AF65-F5344CB8AC3E}">
        <p14:creationId xmlns:p14="http://schemas.microsoft.com/office/powerpoint/2010/main" val="3934547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1259632" y="987574"/>
            <a:ext cx="2160240" cy="1440280"/>
          </a:xfrm>
          <a:prstGeom prst="roundRect">
            <a:avLst/>
          </a:prstGeom>
          <a:noFill/>
          <a:ln>
            <a:solidFill>
              <a:srgbClr val="FFA0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grpSp>
        <p:nvGrpSpPr>
          <p:cNvPr id="14" name="组合 13"/>
          <p:cNvGrpSpPr/>
          <p:nvPr/>
        </p:nvGrpSpPr>
        <p:grpSpPr>
          <a:xfrm>
            <a:off x="3635896" y="1635645"/>
            <a:ext cx="2088233" cy="2088233"/>
            <a:chOff x="3419872" y="1563637"/>
            <a:chExt cx="2088233" cy="2088233"/>
          </a:xfrm>
          <a:effectLst/>
        </p:grpSpPr>
        <p:sp>
          <p:nvSpPr>
            <p:cNvPr id="15" name="饼形 14"/>
            <p:cNvSpPr/>
            <p:nvPr/>
          </p:nvSpPr>
          <p:spPr>
            <a:xfrm>
              <a:off x="3419872" y="1563638"/>
              <a:ext cx="2088232" cy="2088232"/>
            </a:xfrm>
            <a:prstGeom prst="pie">
              <a:avLst>
                <a:gd name="adj1" fmla="val 10769016"/>
                <a:gd name="adj2" fmla="val 16200000"/>
              </a:avLst>
            </a:prstGeom>
            <a:solidFill>
              <a:srgbClr val="FFA013"/>
            </a:solidFill>
            <a:ln>
              <a:solidFill>
                <a:srgbClr val="FFA01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饼形 15"/>
            <p:cNvSpPr/>
            <p:nvPr/>
          </p:nvSpPr>
          <p:spPr>
            <a:xfrm rot="5400000">
              <a:off x="3419872" y="1563638"/>
              <a:ext cx="2088232" cy="2088232"/>
            </a:xfrm>
            <a:prstGeom prst="pie">
              <a:avLst>
                <a:gd name="adj1" fmla="val 10769016"/>
                <a:gd name="adj2" fmla="val 16200000"/>
              </a:avLst>
            </a:prstGeom>
            <a:solidFill>
              <a:srgbClr val="91D101"/>
            </a:solidFill>
            <a:ln>
              <a:solidFill>
                <a:srgbClr val="91D10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饼形 16"/>
            <p:cNvSpPr/>
            <p:nvPr/>
          </p:nvSpPr>
          <p:spPr>
            <a:xfrm rot="10800000">
              <a:off x="3419873" y="1563637"/>
              <a:ext cx="2088232" cy="2088232"/>
            </a:xfrm>
            <a:prstGeom prst="pie">
              <a:avLst>
                <a:gd name="adj1" fmla="val 10769016"/>
                <a:gd name="adj2" fmla="val 16200000"/>
              </a:avLst>
            </a:prstGeom>
            <a:solidFill>
              <a:srgbClr val="FF4747"/>
            </a:solidFill>
            <a:ln>
              <a:solidFill>
                <a:srgbClr val="FF474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饼形 17"/>
            <p:cNvSpPr/>
            <p:nvPr/>
          </p:nvSpPr>
          <p:spPr>
            <a:xfrm rot="16200000">
              <a:off x="3419872" y="1563637"/>
              <a:ext cx="2088232" cy="2088232"/>
            </a:xfrm>
            <a:prstGeom prst="pie">
              <a:avLst>
                <a:gd name="adj1" fmla="val 10769016"/>
                <a:gd name="adj2" fmla="val 16200000"/>
              </a:avLst>
            </a:prstGeom>
            <a:solidFill>
              <a:srgbClr val="00C5BE"/>
            </a:solidFill>
            <a:ln>
              <a:solidFill>
                <a:srgbClr val="00C5B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椭圆 7"/>
          <p:cNvSpPr/>
          <p:nvPr/>
        </p:nvSpPr>
        <p:spPr>
          <a:xfrm>
            <a:off x="3877782" y="1887674"/>
            <a:ext cx="1584176" cy="1584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603035" y="1648184"/>
            <a:ext cx="503461" cy="503461"/>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latin typeface="微软雅黑" pitchFamily="34" charset="-122"/>
                <a:ea typeface="微软雅黑" pitchFamily="34" charset="-122"/>
              </a:rPr>
              <a:t>1</a:t>
            </a:r>
            <a:endParaRPr lang="zh-CN" altLang="en-US" sz="2000" dirty="0">
              <a:solidFill>
                <a:schemeClr val="bg1"/>
              </a:solidFill>
              <a:latin typeface="微软雅黑" pitchFamily="34" charset="-122"/>
              <a:ea typeface="微软雅黑" pitchFamily="34" charset="-122"/>
            </a:endParaRPr>
          </a:p>
        </p:txBody>
      </p:sp>
      <p:sp>
        <p:nvSpPr>
          <p:cNvPr id="25" name="椭圆 24"/>
          <p:cNvSpPr/>
          <p:nvPr/>
        </p:nvSpPr>
        <p:spPr>
          <a:xfrm>
            <a:off x="5231013" y="1635645"/>
            <a:ext cx="503461" cy="503461"/>
          </a:xfrm>
          <a:prstGeom prst="ellips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2</a:t>
            </a:r>
            <a:endParaRPr lang="zh-CN" altLang="en-US" sz="2000" dirty="0">
              <a:solidFill>
                <a:schemeClr val="bg1"/>
              </a:solidFill>
              <a:latin typeface="微软雅黑" pitchFamily="34" charset="-122"/>
              <a:ea typeface="微软雅黑" pitchFamily="34" charset="-122"/>
            </a:endParaRPr>
          </a:p>
        </p:txBody>
      </p:sp>
      <p:sp>
        <p:nvSpPr>
          <p:cNvPr id="26" name="椭圆 25"/>
          <p:cNvSpPr/>
          <p:nvPr/>
        </p:nvSpPr>
        <p:spPr>
          <a:xfrm>
            <a:off x="5284422" y="3183753"/>
            <a:ext cx="503461" cy="503461"/>
          </a:xfrm>
          <a:prstGeom prst="ellipse">
            <a:avLst/>
          </a:prstGeom>
          <a:solidFill>
            <a:srgbClr val="FF4747"/>
          </a:solidFill>
          <a:ln>
            <a:solidFill>
              <a:srgbClr val="FF4747"/>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3</a:t>
            </a:r>
            <a:endParaRPr lang="zh-CN" altLang="en-US" sz="2000" dirty="0">
              <a:solidFill>
                <a:schemeClr val="bg1"/>
              </a:solidFill>
              <a:latin typeface="微软雅黑" pitchFamily="34" charset="-122"/>
              <a:ea typeface="微软雅黑" pitchFamily="34" charset="-122"/>
            </a:endParaRPr>
          </a:p>
        </p:txBody>
      </p:sp>
      <p:sp>
        <p:nvSpPr>
          <p:cNvPr id="27" name="椭圆 26"/>
          <p:cNvSpPr/>
          <p:nvPr/>
        </p:nvSpPr>
        <p:spPr>
          <a:xfrm>
            <a:off x="3572140" y="3183754"/>
            <a:ext cx="503461" cy="503461"/>
          </a:xfrm>
          <a:prstGeom prst="ellips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latin typeface="微软雅黑" pitchFamily="34" charset="-122"/>
                <a:ea typeface="微软雅黑" pitchFamily="34" charset="-122"/>
              </a:rPr>
              <a:t>4</a:t>
            </a:r>
            <a:endParaRPr lang="zh-CN" altLang="en-US" sz="2000" dirty="0">
              <a:solidFill>
                <a:schemeClr val="bg1"/>
              </a:solidFill>
              <a:latin typeface="微软雅黑" pitchFamily="34" charset="-122"/>
              <a:ea typeface="微软雅黑" pitchFamily="34" charset="-122"/>
            </a:endParaRPr>
          </a:p>
        </p:txBody>
      </p:sp>
      <p:sp>
        <p:nvSpPr>
          <p:cNvPr id="29" name="TextBox 28"/>
          <p:cNvSpPr txBox="1"/>
          <p:nvPr/>
        </p:nvSpPr>
        <p:spPr>
          <a:xfrm>
            <a:off x="1404126" y="1511409"/>
            <a:ext cx="1832554" cy="338554"/>
          </a:xfrm>
          <a:prstGeom prst="rect">
            <a:avLst/>
          </a:prstGeom>
          <a:noFill/>
        </p:spPr>
        <p:txBody>
          <a:bodyPr wrap="none" rtlCol="0">
            <a:spAutoFit/>
          </a:bodyPr>
          <a:lstStyle/>
          <a:p>
            <a:pPr algn="ct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可选执行（</a:t>
            </a:r>
            <a:r>
              <a:rPr lang="en-US" altLang="zh-CN" sz="1600" b="1" dirty="0" smtClean="0">
                <a:solidFill>
                  <a:schemeClr val="bg1"/>
                </a:solidFill>
                <a:latin typeface="微软雅黑" pitchFamily="34" charset="-122"/>
                <a:ea typeface="微软雅黑" pitchFamily="34" charset="-122"/>
              </a:rPr>
              <a:t>opt</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32" name="圆角矩形 31"/>
          <p:cNvSpPr/>
          <p:nvPr/>
        </p:nvSpPr>
        <p:spPr>
          <a:xfrm>
            <a:off x="1259632" y="2966508"/>
            <a:ext cx="2160240" cy="1440280"/>
          </a:xfrm>
          <a:prstGeom prst="roundRect">
            <a:avLst/>
          </a:prstGeom>
          <a:noFill/>
          <a:ln>
            <a:solidFill>
              <a:srgbClr val="00C5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1499779" y="3471850"/>
            <a:ext cx="1504707"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并行执行</a:t>
            </a:r>
            <a:r>
              <a:rPr lang="en-US" altLang="zh-CN" sz="1600" b="1" dirty="0" smtClean="0">
                <a:solidFill>
                  <a:schemeClr val="bg1"/>
                </a:solidFill>
                <a:latin typeface="微软雅黑" pitchFamily="34" charset="-122"/>
                <a:ea typeface="微软雅黑" pitchFamily="34" charset="-122"/>
              </a:rPr>
              <a:t>(par)</a:t>
            </a:r>
            <a:endParaRPr lang="zh-CN" altLang="en-US" sz="1600" b="1" dirty="0">
              <a:solidFill>
                <a:schemeClr val="bg1"/>
              </a:solidFill>
              <a:latin typeface="微软雅黑" pitchFamily="34" charset="-122"/>
              <a:ea typeface="微软雅黑" pitchFamily="34" charset="-122"/>
            </a:endParaRPr>
          </a:p>
        </p:txBody>
      </p:sp>
      <p:sp>
        <p:nvSpPr>
          <p:cNvPr id="36" name="圆角矩形 35"/>
          <p:cNvSpPr/>
          <p:nvPr/>
        </p:nvSpPr>
        <p:spPr>
          <a:xfrm>
            <a:off x="5924866" y="987574"/>
            <a:ext cx="2160240" cy="1440280"/>
          </a:xfrm>
          <a:prstGeom prst="roundRect">
            <a:avLst/>
          </a:prstGeom>
          <a:noFill/>
          <a:ln>
            <a:solidFill>
              <a:srgbClr val="91D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6378434" y="1561360"/>
            <a:ext cx="1491114" cy="338554"/>
          </a:xfrm>
          <a:prstGeom prst="rect">
            <a:avLst/>
          </a:prstGeom>
          <a:noFill/>
        </p:spPr>
        <p:txBody>
          <a:bodyPr wrap="none" rtlCol="0">
            <a:spAutoFit/>
          </a:bodyPr>
          <a:lstStyle/>
          <a:p>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条件执行</a:t>
            </a:r>
            <a:r>
              <a:rPr lang="en-US" altLang="zh-CN" sz="1600" b="1" dirty="0" smtClean="0">
                <a:solidFill>
                  <a:schemeClr val="bg1"/>
                </a:solidFill>
                <a:latin typeface="微软雅黑" pitchFamily="34" charset="-122"/>
                <a:ea typeface="微软雅黑" pitchFamily="34" charset="-122"/>
              </a:rPr>
              <a:t>(alt)</a:t>
            </a:r>
            <a:endParaRPr lang="zh-CN" altLang="en-US" sz="1600" b="1" dirty="0">
              <a:solidFill>
                <a:schemeClr val="bg1"/>
              </a:solidFill>
              <a:latin typeface="微软雅黑" pitchFamily="34" charset="-122"/>
              <a:ea typeface="微软雅黑" pitchFamily="34" charset="-122"/>
            </a:endParaRPr>
          </a:p>
        </p:txBody>
      </p:sp>
      <p:sp>
        <p:nvSpPr>
          <p:cNvPr id="40" name="圆角矩形 39"/>
          <p:cNvSpPr/>
          <p:nvPr/>
        </p:nvSpPr>
        <p:spPr>
          <a:xfrm>
            <a:off x="5924866" y="2966508"/>
            <a:ext cx="2160240" cy="1440280"/>
          </a:xfrm>
          <a:prstGeom prst="roundRect">
            <a:avLst/>
          </a:prstGeom>
          <a:noFill/>
          <a:ln>
            <a:solidFill>
              <a:srgbClr val="FF47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6378434" y="3471850"/>
            <a:ext cx="1632178" cy="338554"/>
          </a:xfrm>
          <a:prstGeom prst="rect">
            <a:avLst/>
          </a:prstGeom>
          <a:noFill/>
        </p:spPr>
        <p:txBody>
          <a:bodyPr wrap="none" rtlCol="0">
            <a:spAutoFit/>
          </a:bodyPr>
          <a:lstStyle/>
          <a:p>
            <a:r>
              <a:rPr lang="zh-CN" altLang="en-US" sz="1600" b="1" dirty="0" smtClean="0">
                <a:solidFill>
                  <a:schemeClr val="bg1"/>
                </a:solidFill>
                <a:latin typeface="微软雅黑" pitchFamily="34" charset="-122"/>
                <a:ea typeface="微软雅黑" pitchFamily="34" charset="-122"/>
              </a:rPr>
              <a:t>循环执行</a:t>
            </a:r>
            <a:r>
              <a:rPr lang="en-US" altLang="zh-CN" sz="1600" b="1" dirty="0" smtClean="0">
                <a:solidFill>
                  <a:schemeClr val="bg1"/>
                </a:solidFill>
                <a:latin typeface="微软雅黑" pitchFamily="34" charset="-122"/>
                <a:ea typeface="微软雅黑" pitchFamily="34" charset="-122"/>
              </a:rPr>
              <a:t>(loop)</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31542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187310"/>
            <a:ext cx="3775393"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顺序图中的结构化</a:t>
            </a:r>
            <a:r>
              <a:rPr lang="zh-CN" altLang="en-US" sz="2800" b="1" dirty="0">
                <a:solidFill>
                  <a:schemeClr val="bg1"/>
                </a:solidFill>
                <a:latin typeface="微软雅黑" pitchFamily="34" charset="-122"/>
                <a:ea typeface="微软雅黑" pitchFamily="34" charset="-122"/>
              </a:rPr>
              <a:t>控制</a:t>
            </a:r>
          </a:p>
        </p:txBody>
      </p:sp>
      <p:pic>
        <p:nvPicPr>
          <p:cNvPr id="28" name="图片 27" descr="E:\rubbish\333.png"/>
          <p:cNvPicPr/>
          <p:nvPr/>
        </p:nvPicPr>
        <p:blipFill>
          <a:blip r:embed="rId2">
            <a:extLst>
              <a:ext uri="{28A0092B-C50C-407E-A947-70E740481C1C}">
                <a14:useLocalDpi xmlns:a14="http://schemas.microsoft.com/office/drawing/2010/main" val="0"/>
              </a:ext>
            </a:extLst>
          </a:blip>
          <a:srcRect/>
          <a:stretch>
            <a:fillRect/>
          </a:stretch>
        </p:blipFill>
        <p:spPr bwMode="auto">
          <a:xfrm>
            <a:off x="1305365" y="477225"/>
            <a:ext cx="6738263" cy="4659982"/>
          </a:xfrm>
          <a:prstGeom prst="rect">
            <a:avLst/>
          </a:prstGeom>
          <a:noFill/>
          <a:ln>
            <a:noFill/>
          </a:ln>
        </p:spPr>
      </p:pic>
    </p:spTree>
    <p:extLst>
      <p:ext uri="{BB962C8B-B14F-4D97-AF65-F5344CB8AC3E}">
        <p14:creationId xmlns:p14="http://schemas.microsoft.com/office/powerpoint/2010/main" val="1019238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如何绘制顺序图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确定</a:t>
            </a:r>
            <a:r>
              <a:rPr lang="zh-CN" altLang="en-US" dirty="0">
                <a:solidFill>
                  <a:schemeClr val="bg1"/>
                </a:solidFill>
                <a:latin typeface="微软雅黑" pitchFamily="34" charset="-122"/>
                <a:ea typeface="微软雅黑" pitchFamily="34" charset="-122"/>
              </a:rPr>
              <a:t>交互过程的上下文</a:t>
            </a: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参与交互过程的对象</a:t>
            </a:r>
          </a:p>
        </p:txBody>
      </p:sp>
      <p:sp>
        <p:nvSpPr>
          <p:cNvPr id="45" name="TextBox 33"/>
          <p:cNvSpPr txBox="1"/>
          <p:nvPr/>
        </p:nvSpPr>
        <p:spPr>
          <a:xfrm>
            <a:off x="1890764" y="2695732"/>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为</a:t>
            </a:r>
            <a:r>
              <a:rPr lang="zh-CN" altLang="en-US" dirty="0">
                <a:solidFill>
                  <a:schemeClr val="bg1"/>
                </a:solidFill>
                <a:latin typeface="微软雅黑" pitchFamily="34" charset="-122"/>
                <a:ea typeface="微软雅黑" pitchFamily="34" charset="-122"/>
              </a:rPr>
              <a:t>每个对象设置生命线</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沿着生命线画出消息</a:t>
            </a:r>
            <a:endParaRPr lang="zh-CN" altLang="en-US" dirty="0">
              <a:solidFill>
                <a:schemeClr val="bg1"/>
              </a:solidFill>
              <a:latin typeface="微软雅黑" pitchFamily="34" charset="-122"/>
              <a:ea typeface="微软雅黑" pitchFamily="34" charset="-122"/>
            </a:endParaRP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096566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协作图</a:t>
            </a:r>
          </a:p>
        </p:txBody>
      </p:sp>
      <p:sp>
        <p:nvSpPr>
          <p:cNvPr id="42" name="TextBox 41"/>
          <p:cNvSpPr txBox="1"/>
          <p:nvPr/>
        </p:nvSpPr>
        <p:spPr>
          <a:xfrm>
            <a:off x="755576" y="1131470"/>
            <a:ext cx="7632848" cy="3293209"/>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图是用于描述系统的行为是如何由系统的成分协作实现的</a:t>
            </a:r>
            <a:r>
              <a:rPr lang="zh-CN" altLang="en-US" sz="2000" dirty="0" smtClean="0">
                <a:solidFill>
                  <a:schemeClr val="bg1"/>
                </a:solidFill>
                <a:latin typeface="微软雅黑" pitchFamily="34" charset="-122"/>
                <a:ea typeface="微软雅黑" pitchFamily="34" charset="-122"/>
              </a:rPr>
              <a:t>图。协作</a:t>
            </a:r>
            <a:r>
              <a:rPr lang="zh-CN" altLang="en-US" sz="2000" dirty="0">
                <a:solidFill>
                  <a:schemeClr val="bg1"/>
                </a:solidFill>
                <a:latin typeface="微软雅黑" pitchFamily="34" charset="-122"/>
                <a:ea typeface="微软雅黑" pitchFamily="34" charset="-122"/>
              </a:rPr>
              <a:t>图中包括的建模元素</a:t>
            </a:r>
            <a:r>
              <a:rPr lang="zh-CN" altLang="en-US" sz="2000" dirty="0" smtClean="0">
                <a:solidFill>
                  <a:schemeClr val="bg1"/>
                </a:solidFill>
                <a:latin typeface="微软雅黑" pitchFamily="34" charset="-122"/>
                <a:ea typeface="微软雅黑" pitchFamily="34" charset="-122"/>
              </a:rPr>
              <a:t>有</a:t>
            </a:r>
            <a:endParaRPr lang="en-US" altLang="zh-CN" sz="2000" dirty="0" smtClean="0">
              <a:solidFill>
                <a:schemeClr val="bg1"/>
              </a:solidFill>
              <a:latin typeface="微软雅黑" pitchFamily="34" charset="-122"/>
              <a:ea typeface="微软雅黑" pitchFamily="34" charset="-122"/>
            </a:endParaRPr>
          </a:p>
          <a:p>
            <a:endParaRPr lang="en-US" altLang="zh-CN" sz="2400" dirty="0" smtClean="0">
              <a:solidFill>
                <a:schemeClr val="bg1"/>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对象：多对象 （用多个方框重叠表示），主动对象</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消息：和顺序图相同</a:t>
            </a:r>
            <a:endParaRPr lang="en-US" altLang="zh-CN" sz="2400" dirty="0" smtClean="0">
              <a:solidFill>
                <a:srgbClr val="FFA013"/>
              </a:solidFill>
              <a:latin typeface="微软雅黑" pitchFamily="34" charset="-122"/>
              <a:ea typeface="微软雅黑" pitchFamily="34" charset="-122"/>
            </a:endParaRPr>
          </a:p>
          <a:p>
            <a:pPr marL="342900" indent="-342900">
              <a:lnSpc>
                <a:spcPct val="150000"/>
              </a:lnSpc>
              <a:buFont typeface="Wingdings" panose="05000000000000000000" pitchFamily="2" charset="2"/>
              <a:buChar char="u"/>
            </a:pPr>
            <a:r>
              <a:rPr lang="zh-CN" altLang="en-US" sz="2400" dirty="0" smtClean="0">
                <a:solidFill>
                  <a:srgbClr val="FFA013"/>
                </a:solidFill>
                <a:latin typeface="微软雅黑" pitchFamily="34" charset="-122"/>
                <a:ea typeface="微软雅黑" pitchFamily="34" charset="-122"/>
              </a:rPr>
              <a:t>链：用来连接对象，而消息显示在链的旁边，一个链上可以有多个消息。</a:t>
            </a:r>
            <a:endParaRPr lang="zh-CN" altLang="en-US" sz="2400" dirty="0">
              <a:solidFill>
                <a:srgbClr val="FFA013"/>
              </a:solidFill>
              <a:latin typeface="微软雅黑" pitchFamily="34" charset="-122"/>
              <a:ea typeface="微软雅黑" pitchFamily="34" charset="-122"/>
            </a:endParaRPr>
          </a:p>
        </p:txBody>
      </p:sp>
    </p:spTree>
    <p:extLst>
      <p:ext uri="{BB962C8B-B14F-4D97-AF65-F5344CB8AC3E}">
        <p14:creationId xmlns:p14="http://schemas.microsoft.com/office/powerpoint/2010/main" val="631344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协作</a:t>
            </a:r>
            <a:r>
              <a:rPr lang="zh-CN" altLang="en-US" sz="2800" b="1" dirty="0" smtClean="0">
                <a:solidFill>
                  <a:schemeClr val="bg1"/>
                </a:solidFill>
                <a:latin typeface="微软雅黑" pitchFamily="34" charset="-122"/>
                <a:ea typeface="微软雅黑" pitchFamily="34" charset="-122"/>
              </a:rPr>
              <a:t>图的简单认识</a:t>
            </a:r>
            <a:endParaRPr lang="zh-CN" altLang="en-US" sz="2800" b="1" dirty="0">
              <a:solidFill>
                <a:schemeClr val="bg1"/>
              </a:solidFill>
              <a:latin typeface="微软雅黑" pitchFamily="34" charset="-122"/>
              <a:ea typeface="微软雅黑" pitchFamily="34" charset="-122"/>
            </a:endParaRPr>
          </a:p>
        </p:txBody>
      </p:sp>
      <p:sp>
        <p:nvSpPr>
          <p:cNvPr id="42" name="TextBox 41"/>
          <p:cNvSpPr txBox="1"/>
          <p:nvPr/>
        </p:nvSpPr>
        <p:spPr>
          <a:xfrm>
            <a:off x="755576" y="1131470"/>
            <a:ext cx="7704856"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      协作</a:t>
            </a:r>
            <a:r>
              <a:rPr lang="zh-CN" altLang="en-US" sz="2000" dirty="0">
                <a:solidFill>
                  <a:schemeClr val="bg1"/>
                </a:solidFill>
                <a:latin typeface="微软雅黑" pitchFamily="34" charset="-122"/>
                <a:ea typeface="微软雅黑" pitchFamily="34" charset="-122"/>
              </a:rPr>
              <a:t>图是强调</a:t>
            </a:r>
            <a:r>
              <a:rPr lang="zh-CN" altLang="en-US" sz="2000" dirty="0">
                <a:solidFill>
                  <a:srgbClr val="FFA013"/>
                </a:solidFill>
                <a:latin typeface="微软雅黑" pitchFamily="34" charset="-122"/>
                <a:ea typeface="微软雅黑" pitchFamily="34" charset="-122"/>
              </a:rPr>
              <a:t>参加交互的兑现的组织</a:t>
            </a:r>
            <a:r>
              <a:rPr lang="zh-CN" altLang="en-US" sz="2000" dirty="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p:txBody>
      </p:sp>
      <p:sp>
        <p:nvSpPr>
          <p:cNvPr id="8" name="TextBox 41"/>
          <p:cNvSpPr txBox="1"/>
          <p:nvPr/>
        </p:nvSpPr>
        <p:spPr>
          <a:xfrm>
            <a:off x="971600" y="1872336"/>
            <a:ext cx="7704856" cy="188461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将</a:t>
            </a:r>
            <a:r>
              <a:rPr lang="zh-CN" altLang="en-US" sz="2000" dirty="0">
                <a:solidFill>
                  <a:schemeClr val="bg1"/>
                </a:solidFill>
                <a:latin typeface="微软雅黑" pitchFamily="34" charset="-122"/>
                <a:ea typeface="微软雅黑" pitchFamily="34" charset="-122"/>
              </a:rPr>
              <a:t>参加的</a:t>
            </a:r>
            <a:r>
              <a:rPr lang="zh-CN" altLang="en-US" sz="2000" dirty="0">
                <a:solidFill>
                  <a:srgbClr val="FFA013"/>
                </a:solidFill>
                <a:latin typeface="微软雅黑" pitchFamily="34" charset="-122"/>
                <a:ea typeface="微软雅黑" pitchFamily="34" charset="-122"/>
              </a:rPr>
              <a:t>对象</a:t>
            </a:r>
            <a:r>
              <a:rPr lang="zh-CN" altLang="en-US" sz="2000" dirty="0">
                <a:solidFill>
                  <a:schemeClr val="bg1"/>
                </a:solidFill>
                <a:latin typeface="微软雅黑" pitchFamily="34" charset="-122"/>
                <a:ea typeface="微软雅黑" pitchFamily="34" charset="-122"/>
              </a:rPr>
              <a:t>作为图的顶点</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把</a:t>
            </a:r>
            <a:r>
              <a:rPr lang="zh-CN" altLang="en-US" sz="2000" dirty="0">
                <a:solidFill>
                  <a:schemeClr val="bg1"/>
                </a:solidFill>
                <a:latin typeface="微软雅黑" pitchFamily="34" charset="-122"/>
                <a:ea typeface="微软雅黑" pitchFamily="34" charset="-122"/>
              </a:rPr>
              <a:t>连接这些</a:t>
            </a:r>
            <a:r>
              <a:rPr lang="zh-CN" altLang="en-US" sz="2000" dirty="0">
                <a:solidFill>
                  <a:srgbClr val="FFA013"/>
                </a:solidFill>
                <a:latin typeface="微软雅黑" pitchFamily="34" charset="-122"/>
                <a:ea typeface="微软雅黑" pitchFamily="34" charset="-122"/>
              </a:rPr>
              <a:t>对象的链表</a:t>
            </a:r>
            <a:r>
              <a:rPr lang="zh-CN" altLang="en-US" sz="2000" dirty="0">
                <a:solidFill>
                  <a:schemeClr val="bg1"/>
                </a:solidFill>
                <a:latin typeface="微软雅黑" pitchFamily="34" charset="-122"/>
                <a:ea typeface="微软雅黑" pitchFamily="34" charset="-122"/>
              </a:rPr>
              <a:t>示为图的弧，链上可能有标识这些对象的角色名。</a:t>
            </a:r>
          </a:p>
          <a:p>
            <a:pPr marL="342900" indent="-342900">
              <a:lnSpc>
                <a:spcPct val="150000"/>
              </a:lnSpc>
              <a:buFont typeface="Wingdings" panose="05000000000000000000" pitchFamily="2" charset="2"/>
              <a:buChar char="l"/>
            </a:pPr>
            <a:r>
              <a:rPr lang="zh-CN" altLang="en-US" sz="2000" dirty="0" smtClean="0">
                <a:solidFill>
                  <a:schemeClr val="bg1"/>
                </a:solidFill>
                <a:latin typeface="微软雅黑" pitchFamily="34" charset="-122"/>
                <a:ea typeface="微软雅黑" pitchFamily="34" charset="-122"/>
              </a:rPr>
              <a:t>用</a:t>
            </a:r>
            <a:r>
              <a:rPr lang="zh-CN" altLang="en-US" sz="2000" dirty="0">
                <a:solidFill>
                  <a:schemeClr val="bg1"/>
                </a:solidFill>
                <a:latin typeface="微软雅黑" pitchFamily="34" charset="-122"/>
                <a:ea typeface="微软雅黑" pitchFamily="34" charset="-122"/>
              </a:rPr>
              <a:t>对象发送和接受的</a:t>
            </a:r>
            <a:r>
              <a:rPr lang="zh-CN" altLang="en-US" sz="2000" dirty="0">
                <a:solidFill>
                  <a:srgbClr val="FFA013"/>
                </a:solidFill>
                <a:latin typeface="微软雅黑" pitchFamily="34" charset="-122"/>
                <a:ea typeface="微软雅黑" pitchFamily="34" charset="-122"/>
              </a:rPr>
              <a:t>消息</a:t>
            </a:r>
            <a:r>
              <a:rPr lang="zh-CN" altLang="en-US" sz="2000" dirty="0">
                <a:solidFill>
                  <a:schemeClr val="bg1"/>
                </a:solidFill>
                <a:latin typeface="微软雅黑" pitchFamily="34" charset="-122"/>
                <a:ea typeface="微软雅黑" pitchFamily="34" charset="-122"/>
              </a:rPr>
              <a:t>来修饰这些链。</a:t>
            </a:r>
          </a:p>
        </p:txBody>
      </p:sp>
    </p:spTree>
    <p:extLst>
      <p:ext uri="{BB962C8B-B14F-4D97-AF65-F5344CB8AC3E}">
        <p14:creationId xmlns:p14="http://schemas.microsoft.com/office/powerpoint/2010/main" val="2528478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36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41677" y="254982"/>
            <a:ext cx="2698175"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如何绘制协作图</a:t>
            </a:r>
            <a:endParaRPr lang="zh-CN" altLang="en-US" sz="2800" b="1" dirty="0">
              <a:solidFill>
                <a:schemeClr val="bg1"/>
              </a:solidFill>
              <a:latin typeface="微软雅黑" pitchFamily="34" charset="-122"/>
              <a:ea typeface="微软雅黑" pitchFamily="34" charset="-122"/>
            </a:endParaRPr>
          </a:p>
        </p:txBody>
      </p:sp>
      <p:sp>
        <p:nvSpPr>
          <p:cNvPr id="7" name="五边形 6"/>
          <p:cNvSpPr/>
          <p:nvPr/>
        </p:nvSpPr>
        <p:spPr>
          <a:xfrm>
            <a:off x="877624" y="134432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877624" y="2828835"/>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7" idx="3"/>
          </p:cNvCxnSpPr>
          <p:nvPr/>
        </p:nvCxnSpPr>
        <p:spPr>
          <a:xfrm>
            <a:off x="1655919" y="158055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55919" y="3065065"/>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p:cNvCxnSpPr>
          <p:nvPr/>
        </p:nvCxnSpPr>
        <p:spPr>
          <a:xfrm>
            <a:off x="1655919" y="158055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655919" y="3065065"/>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55673" y="122910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设置</a:t>
            </a:r>
            <a:r>
              <a:rPr lang="zh-CN" altLang="en-US" dirty="0">
                <a:solidFill>
                  <a:schemeClr val="bg1"/>
                </a:solidFill>
                <a:latin typeface="微软雅黑" pitchFamily="34" charset="-122"/>
                <a:ea typeface="微软雅黑" pitchFamily="34" charset="-122"/>
              </a:rPr>
              <a:t>交互的</a:t>
            </a:r>
            <a:r>
              <a:rPr lang="zh-CN" altLang="en-US" dirty="0" smtClean="0">
                <a:solidFill>
                  <a:schemeClr val="bg1"/>
                </a:solidFill>
                <a:latin typeface="微软雅黑" pitchFamily="34" charset="-122"/>
                <a:ea typeface="微软雅黑" pitchFamily="34" charset="-122"/>
              </a:rPr>
              <a:t>语境</a:t>
            </a:r>
            <a:endParaRPr lang="zh-CN" altLang="en-US" dirty="0">
              <a:solidFill>
                <a:schemeClr val="bg1"/>
              </a:solidFill>
              <a:latin typeface="微软雅黑" pitchFamily="34" charset="-122"/>
              <a:ea typeface="微软雅黑" pitchFamily="34" charset="-122"/>
            </a:endParaRPr>
          </a:p>
        </p:txBody>
      </p:sp>
      <p:sp>
        <p:nvSpPr>
          <p:cNvPr id="41" name="五边形 40"/>
          <p:cNvSpPr/>
          <p:nvPr/>
        </p:nvSpPr>
        <p:spPr>
          <a:xfrm>
            <a:off x="877624" y="2117011"/>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3"/>
          </p:cNvCxnSpPr>
          <p:nvPr/>
        </p:nvCxnSpPr>
        <p:spPr>
          <a:xfrm>
            <a:off x="1655919" y="2353243"/>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3"/>
          </p:cNvCxnSpPr>
          <p:nvPr/>
        </p:nvCxnSpPr>
        <p:spPr>
          <a:xfrm>
            <a:off x="1655919" y="2353243"/>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4" name="TextBox 33"/>
          <p:cNvSpPr txBox="1"/>
          <p:nvPr/>
        </p:nvSpPr>
        <p:spPr>
          <a:xfrm>
            <a:off x="1855673" y="2001793"/>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识别</a:t>
            </a:r>
            <a:r>
              <a:rPr lang="zh-CN" altLang="en-US" dirty="0">
                <a:solidFill>
                  <a:schemeClr val="bg1"/>
                </a:solidFill>
                <a:latin typeface="微软雅黑" pitchFamily="34" charset="-122"/>
                <a:ea typeface="微软雅黑" pitchFamily="34" charset="-122"/>
              </a:rPr>
              <a:t>有哪些对象在交互中扮演了角色</a:t>
            </a:r>
          </a:p>
        </p:txBody>
      </p:sp>
      <p:sp>
        <p:nvSpPr>
          <p:cNvPr id="45" name="TextBox 33"/>
          <p:cNvSpPr txBox="1"/>
          <p:nvPr/>
        </p:nvSpPr>
        <p:spPr>
          <a:xfrm>
            <a:off x="1890763" y="2695732"/>
            <a:ext cx="5597803"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描述</a:t>
            </a:r>
            <a:r>
              <a:rPr lang="zh-CN" altLang="en-US" dirty="0">
                <a:solidFill>
                  <a:schemeClr val="bg1"/>
                </a:solidFill>
                <a:latin typeface="微软雅黑" pitchFamily="34" charset="-122"/>
                <a:ea typeface="微软雅黑" pitchFamily="34" charset="-122"/>
              </a:rPr>
              <a:t>这些对象之间可能有消息沿着它的传递的链。</a:t>
            </a:r>
          </a:p>
        </p:txBody>
      </p:sp>
      <p:sp>
        <p:nvSpPr>
          <p:cNvPr id="46" name="五边形 45"/>
          <p:cNvSpPr/>
          <p:nvPr/>
        </p:nvSpPr>
        <p:spPr>
          <a:xfrm>
            <a:off x="877624" y="3583498"/>
            <a:ext cx="778295" cy="472464"/>
          </a:xfrm>
          <a:prstGeom prst="homePlate">
            <a:avLst/>
          </a:prstGeom>
          <a:solidFill>
            <a:srgbClr val="00C5BE"/>
          </a:solidFill>
          <a:ln>
            <a:solidFill>
              <a:srgbClr val="00C5BE"/>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p:cNvCxnSpPr/>
          <p:nvPr/>
        </p:nvCxnSpPr>
        <p:spPr>
          <a:xfrm flipV="1">
            <a:off x="1655919" y="3819728"/>
            <a:ext cx="5832648" cy="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1655919" y="3819728"/>
            <a:ext cx="5256584" cy="2"/>
          </a:xfrm>
          <a:prstGeom prst="line">
            <a:avLst/>
          </a:prstGeom>
          <a:ln w="25400">
            <a:solidFill>
              <a:srgbClr val="00C5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TextBox 33"/>
          <p:cNvSpPr txBox="1"/>
          <p:nvPr/>
        </p:nvSpPr>
        <p:spPr>
          <a:xfrm>
            <a:off x="1890764" y="3450395"/>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将消息</a:t>
            </a:r>
            <a:r>
              <a:rPr lang="zh-CN" altLang="en-US" dirty="0">
                <a:solidFill>
                  <a:schemeClr val="bg1"/>
                </a:solidFill>
                <a:latin typeface="微软雅黑" pitchFamily="34" charset="-122"/>
                <a:ea typeface="微软雅黑" pitchFamily="34" charset="-122"/>
              </a:rPr>
              <a:t>附到适当的链上，适当地设置其序号。</a:t>
            </a:r>
          </a:p>
        </p:txBody>
      </p:sp>
      <p:sp>
        <p:nvSpPr>
          <p:cNvPr id="50" name="五边形 49"/>
          <p:cNvSpPr/>
          <p:nvPr/>
        </p:nvSpPr>
        <p:spPr>
          <a:xfrm>
            <a:off x="853305" y="4292192"/>
            <a:ext cx="778295" cy="472464"/>
          </a:xfrm>
          <a:prstGeom prst="homePlate">
            <a:avLst/>
          </a:prstGeom>
          <a:solidFill>
            <a:srgbClr val="91D101"/>
          </a:solidFill>
          <a:ln>
            <a:solidFill>
              <a:srgbClr val="91D10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a:stCxn id="50" idx="3"/>
          </p:cNvCxnSpPr>
          <p:nvPr/>
        </p:nvCxnSpPr>
        <p:spPr>
          <a:xfrm>
            <a:off x="1631600" y="4528424"/>
            <a:ext cx="583264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3"/>
          </p:cNvCxnSpPr>
          <p:nvPr/>
        </p:nvCxnSpPr>
        <p:spPr>
          <a:xfrm>
            <a:off x="1631600" y="4528424"/>
            <a:ext cx="1080120" cy="0"/>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33"/>
          <p:cNvSpPr txBox="1"/>
          <p:nvPr/>
        </p:nvSpPr>
        <p:spPr>
          <a:xfrm>
            <a:off x="1831354" y="4176974"/>
            <a:ext cx="4968552"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针对需要进行补充</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06134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协作图</a:t>
            </a:r>
          </a:p>
        </p:txBody>
      </p:sp>
      <p:pic>
        <p:nvPicPr>
          <p:cNvPr id="5" name="图片 4" descr="E:\rubbish\222.png"/>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9582"/>
            <a:ext cx="6696744" cy="3240360"/>
          </a:xfrm>
          <a:prstGeom prst="rect">
            <a:avLst/>
          </a:prstGeom>
          <a:solidFill>
            <a:schemeClr val="bg1"/>
          </a:solidFill>
          <a:ln>
            <a:noFill/>
          </a:ln>
        </p:spPr>
      </p:pic>
    </p:spTree>
    <p:extLst>
      <p:ext uri="{BB962C8B-B14F-4D97-AF65-F5344CB8AC3E}">
        <p14:creationId xmlns:p14="http://schemas.microsoft.com/office/powerpoint/2010/main" val="2534136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18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36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2888309" y="177835"/>
            <a:ext cx="420397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协作图     </a:t>
            </a:r>
            <a:r>
              <a:rPr lang="en-US" altLang="zh-CN" sz="2800" b="1" dirty="0" smtClean="0">
                <a:solidFill>
                  <a:schemeClr val="bg1"/>
                </a:solidFill>
                <a:latin typeface="微软雅黑" pitchFamily="34" charset="-122"/>
                <a:ea typeface="微软雅黑" pitchFamily="34" charset="-122"/>
              </a:rPr>
              <a:t>VS        </a:t>
            </a:r>
            <a:r>
              <a:rPr lang="zh-CN" altLang="en-US" sz="2800" b="1" dirty="0" smtClean="0">
                <a:solidFill>
                  <a:schemeClr val="bg1"/>
                </a:solidFill>
                <a:latin typeface="微软雅黑" pitchFamily="34" charset="-122"/>
                <a:ea typeface="微软雅黑" pitchFamily="34" charset="-122"/>
              </a:rPr>
              <a:t>顺序图</a:t>
            </a:r>
            <a:endParaRPr lang="zh-CN" altLang="en-US" sz="2800" b="1" dirty="0">
              <a:solidFill>
                <a:schemeClr val="bg1"/>
              </a:solidFill>
              <a:latin typeface="微软雅黑" pitchFamily="34" charset="-122"/>
              <a:ea typeface="微软雅黑" pitchFamily="34" charset="-122"/>
            </a:endParaRPr>
          </a:p>
        </p:txBody>
      </p:sp>
      <p:cxnSp>
        <p:nvCxnSpPr>
          <p:cNvPr id="8" name="直接连接符 7"/>
          <p:cNvCxnSpPr/>
          <p:nvPr/>
        </p:nvCxnSpPr>
        <p:spPr>
          <a:xfrm flipH="1">
            <a:off x="4788022" y="701055"/>
            <a:ext cx="3" cy="2265644"/>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76476" y="730922"/>
            <a:ext cx="3309118" cy="1077218"/>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smtClean="0">
                <a:solidFill>
                  <a:schemeClr val="bg1"/>
                </a:solidFill>
                <a:latin typeface="微软雅黑" pitchFamily="34" charset="-122"/>
                <a:ea typeface="微软雅黑" pitchFamily="34" charset="-122"/>
              </a:rPr>
              <a:t>协作</a:t>
            </a:r>
            <a:r>
              <a:rPr lang="zh-CN" altLang="en-US" sz="1600" dirty="0">
                <a:solidFill>
                  <a:schemeClr val="bg1"/>
                </a:solidFill>
                <a:latin typeface="微软雅黑" pitchFamily="34" charset="-122"/>
                <a:ea typeface="微软雅黑" pitchFamily="34" charset="-122"/>
              </a:rPr>
              <a:t>图有路径。可以根据关联画一个路径，也可以根据本地变量，参数，全局变量和自访问呈现路径。</a:t>
            </a:r>
            <a:endParaRPr lang="en-US" altLang="zh-CN" sz="1600" dirty="0" smtClean="0">
              <a:solidFill>
                <a:schemeClr val="bg1"/>
              </a:solidFill>
              <a:latin typeface="微软雅黑" pitchFamily="34" charset="-122"/>
              <a:ea typeface="微软雅黑" pitchFamily="34" charset="-122"/>
            </a:endParaRPr>
          </a:p>
        </p:txBody>
      </p:sp>
      <p:cxnSp>
        <p:nvCxnSpPr>
          <p:cNvPr id="36" name="直接连接符 35"/>
          <p:cNvCxnSpPr/>
          <p:nvPr/>
        </p:nvCxnSpPr>
        <p:spPr>
          <a:xfrm flipH="1">
            <a:off x="1007603" y="2931790"/>
            <a:ext cx="7560839" cy="69818"/>
          </a:xfrm>
          <a:prstGeom prst="line">
            <a:avLst/>
          </a:prstGeom>
          <a:ln w="25400">
            <a:solidFill>
              <a:srgbClr val="91D10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73468" y="1854572"/>
            <a:ext cx="3201086" cy="1077218"/>
          </a:xfrm>
          <a:prstGeom prst="rect">
            <a:avLst/>
          </a:prstGeom>
        </p:spPr>
        <p:txBody>
          <a:bodyPr wrap="square">
            <a:spAutoFit/>
          </a:bodyPr>
          <a:lstStyle/>
          <a:p>
            <a:pPr marL="285750" indent="-285750">
              <a:buFont typeface="Wingdings" panose="05000000000000000000" pitchFamily="2" charset="2"/>
              <a:buChar char="l"/>
            </a:pP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协作图中有序号。为表示消息的时间顺序，可以给消息加一个数字前缀，在控制流中，每个新消息的序号单调</a:t>
            </a:r>
            <a:r>
              <a:rPr lang="zh-CN" altLang="zh-CN"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增加</a:t>
            </a:r>
            <a:r>
              <a:rPr lang="zh-CN" altLang="en-US" sz="16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a:xfrm>
            <a:off x="4824026" y="777354"/>
            <a:ext cx="3744416" cy="1815882"/>
          </a:xfrm>
          <a:prstGeom prst="rect">
            <a:avLst/>
          </a:prstGeom>
        </p:spPr>
        <p:txBody>
          <a:bodyPr wrap="square">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使用顺序图。按时间顺序对控制流建模，强调按时间展开的消息的传送</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顺序图对简单的迭代和分支的可视化要比协作图要好</a:t>
            </a:r>
            <a:r>
              <a:rPr lang="zh-CN" altLang="en-US"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smtClean="0">
                <a:solidFill>
                  <a:schemeClr val="bg1"/>
                </a:solidFill>
                <a:latin typeface="微软雅黑" panose="020B0503020204020204" pitchFamily="34" charset="-122"/>
                <a:ea typeface="微软雅黑" panose="020B0503020204020204" pitchFamily="34" charset="-122"/>
              </a:rPr>
              <a:t>能够展示对象的生命线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187624" y="3264517"/>
            <a:ext cx="7128792" cy="1323439"/>
          </a:xfrm>
          <a:prstGeom prst="rect">
            <a:avLst/>
          </a:prstGeom>
          <a:noFill/>
        </p:spPr>
        <p:txBody>
          <a:bodyPr wrap="square" rtlCol="0">
            <a:spAutoFit/>
          </a:bodyPr>
          <a:lstStyle/>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都属于交互</a:t>
            </a:r>
            <a:r>
              <a:rPr lang="zh-CN" altLang="en-US" sz="1600" dirty="0" smtClean="0">
                <a:solidFill>
                  <a:schemeClr val="bg1"/>
                </a:solidFill>
                <a:latin typeface="微软雅黑" panose="020B0503020204020204" pitchFamily="34" charset="-122"/>
                <a:ea typeface="微软雅黑" panose="020B0503020204020204" pitchFamily="34" charset="-122"/>
              </a:rPr>
              <a:t>图</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16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solidFill>
                  <a:schemeClr val="bg1"/>
                </a:solidFill>
                <a:latin typeface="微软雅黑" panose="020B0503020204020204" pitchFamily="34" charset="-122"/>
                <a:ea typeface="微软雅黑" panose="020B0503020204020204" pitchFamily="34" charset="-122"/>
              </a:rPr>
              <a:t>顺序图和协作图都来自于</a:t>
            </a:r>
            <a:r>
              <a:rPr lang="en-US" altLang="zh-CN" sz="1600" dirty="0">
                <a:solidFill>
                  <a:schemeClr val="bg1"/>
                </a:solidFill>
                <a:latin typeface="微软雅黑" panose="020B0503020204020204" pitchFamily="34" charset="-122"/>
                <a:ea typeface="微软雅黑" panose="020B0503020204020204" pitchFamily="34" charset="-122"/>
              </a:rPr>
              <a:t>UML</a:t>
            </a:r>
            <a:r>
              <a:rPr lang="zh-CN" altLang="en-US" sz="1600" dirty="0">
                <a:solidFill>
                  <a:schemeClr val="bg1"/>
                </a:solidFill>
                <a:latin typeface="微软雅黑" panose="020B0503020204020204" pitchFamily="34" charset="-122"/>
                <a:ea typeface="微软雅黑" panose="020B0503020204020204" pitchFamily="34" charset="-122"/>
              </a:rPr>
              <a:t>元模型中相同的信息，所以二者在语义上是等价的。它们可以从一种形式换成另一种形式，而不丢失信息。然而，这并不意味着两种图能够显式地可视化相同的信息。</a:t>
            </a:r>
          </a:p>
        </p:txBody>
      </p:sp>
    </p:spTree>
    <p:extLst>
      <p:ext uri="{BB962C8B-B14F-4D97-AF65-F5344CB8AC3E}">
        <p14:creationId xmlns:p14="http://schemas.microsoft.com/office/powerpoint/2010/main" val="15509178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交互</a:t>
            </a:r>
            <a:r>
              <a:rPr lang="zh-CN" altLang="en-US" sz="2800" b="1" dirty="0" smtClean="0">
                <a:solidFill>
                  <a:schemeClr val="bg1"/>
                </a:solidFill>
                <a:latin typeface="微软雅黑" panose="020B0503020204020204" pitchFamily="34" charset="-122"/>
                <a:ea typeface="微软雅黑" panose="020B0503020204020204" pitchFamily="34" charset="-122"/>
              </a:rPr>
              <a:t>图的用法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755576" y="1059582"/>
            <a:ext cx="7200800" cy="3170099"/>
          </a:xfrm>
          <a:prstGeom prst="rect">
            <a:avLst/>
          </a:prstGeom>
        </p:spPr>
        <p:txBody>
          <a:bodyPr wrap="square">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     交互</a:t>
            </a:r>
            <a:r>
              <a:rPr lang="zh-CN" altLang="en-US" sz="2000" dirty="0">
                <a:solidFill>
                  <a:schemeClr val="bg1"/>
                </a:solidFill>
                <a:latin typeface="微软雅黑" panose="020B0503020204020204" pitchFamily="34" charset="-122"/>
                <a:ea typeface="微软雅黑" panose="020B0503020204020204" pitchFamily="34" charset="-122"/>
              </a:rPr>
              <a:t>图用于对系统的</a:t>
            </a:r>
            <a:r>
              <a:rPr lang="zh-CN" altLang="en-US" sz="2000" dirty="0">
                <a:solidFill>
                  <a:srgbClr val="FFA013"/>
                </a:solidFill>
                <a:latin typeface="微软雅黑" panose="020B0503020204020204" pitchFamily="34" charset="-122"/>
                <a:ea typeface="微软雅黑" panose="020B0503020204020204" pitchFamily="34" charset="-122"/>
              </a:rPr>
              <a:t>动态模型建模</a:t>
            </a:r>
            <a:r>
              <a:rPr lang="zh-CN" altLang="en-US" sz="2000" dirty="0">
                <a:solidFill>
                  <a:schemeClr val="bg1"/>
                </a:solidFill>
                <a:latin typeface="微软雅黑" panose="020B0503020204020204" pitchFamily="34" charset="-122"/>
                <a:ea typeface="微软雅黑" panose="020B0503020204020204" pitchFamily="34" charset="-122"/>
              </a:rPr>
              <a:t>，当使用交互图对系统的某些动态方面建模时，是在整个系统，一个子系统，一个操作或一个类的语境中进行建模。也可以把交互图附在</a:t>
            </a:r>
            <a:r>
              <a:rPr lang="zh-CN" altLang="en-US" sz="2000" dirty="0">
                <a:solidFill>
                  <a:srgbClr val="FFA013"/>
                </a:solidFill>
                <a:latin typeface="微软雅黑" panose="020B0503020204020204" pitchFamily="34" charset="-122"/>
                <a:ea typeface="微软雅黑" panose="020B0503020204020204" pitchFamily="34" charset="-122"/>
              </a:rPr>
              <a:t>用况</a:t>
            </a:r>
            <a:r>
              <a:rPr lang="zh-CN" altLang="en-US" sz="2000" dirty="0">
                <a:solidFill>
                  <a:schemeClr val="bg1"/>
                </a:solidFill>
                <a:latin typeface="微软雅黑" panose="020B0503020204020204" pitchFamily="34" charset="-122"/>
                <a:ea typeface="微软雅黑" panose="020B0503020204020204" pitchFamily="34" charset="-122"/>
              </a:rPr>
              <a:t>和</a:t>
            </a:r>
            <a:r>
              <a:rPr lang="zh-CN" altLang="en-US" sz="2000" dirty="0">
                <a:solidFill>
                  <a:srgbClr val="FFA013"/>
                </a:solidFill>
                <a:latin typeface="微软雅黑" panose="020B0503020204020204" pitchFamily="34" charset="-122"/>
                <a:ea typeface="微软雅黑" panose="020B0503020204020204" pitchFamily="34" charset="-122"/>
              </a:rPr>
              <a:t>协作</a:t>
            </a:r>
            <a:r>
              <a:rPr lang="zh-CN" altLang="en-US" sz="2000" dirty="0">
                <a:solidFill>
                  <a:schemeClr val="bg1"/>
                </a:solidFill>
                <a:latin typeface="微软雅黑" panose="020B0503020204020204" pitchFamily="34" charset="-122"/>
                <a:ea typeface="微软雅黑" panose="020B0503020204020204" pitchFamily="34" charset="-122"/>
              </a:rPr>
              <a:t>上。</a:t>
            </a:r>
          </a:p>
          <a:p>
            <a:r>
              <a:rPr lang="zh-CN" altLang="en-US" sz="2000" dirty="0">
                <a:solidFill>
                  <a:schemeClr val="bg1"/>
                </a:solidFill>
                <a:latin typeface="微软雅黑" panose="020B0503020204020204" pitchFamily="34" charset="-122"/>
                <a:ea typeface="微软雅黑" panose="020B0503020204020204" pitchFamily="34" charset="-122"/>
              </a:rPr>
              <a:t>当对系统进行动态方面建模时，采用两种方式使用交互图</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顺序</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smtClean="0">
                <a:solidFill>
                  <a:srgbClr val="FFA013"/>
                </a:solidFill>
                <a:latin typeface="微软雅黑" panose="020B0503020204020204" pitchFamily="34" charset="-122"/>
                <a:ea typeface="微软雅黑" panose="020B0503020204020204" pitchFamily="34" charset="-122"/>
              </a:rPr>
              <a:t>时</a:t>
            </a:r>
            <a:r>
              <a:rPr lang="zh-CN" altLang="en-US" sz="2000" dirty="0">
                <a:solidFill>
                  <a:srgbClr val="FFA013"/>
                </a:solidFill>
                <a:latin typeface="微软雅黑" panose="020B0503020204020204" pitchFamily="34" charset="-122"/>
                <a:ea typeface="微软雅黑" panose="020B0503020204020204" pitchFamily="34" charset="-122"/>
              </a:rPr>
              <a:t>间</a:t>
            </a:r>
            <a:r>
              <a:rPr lang="zh-CN" altLang="en-US" sz="2000" dirty="0">
                <a:solidFill>
                  <a:schemeClr val="bg1"/>
                </a:solidFill>
                <a:latin typeface="微软雅黑" panose="020B0503020204020204" pitchFamily="34" charset="-122"/>
                <a:ea typeface="微软雅黑" panose="020B0503020204020204" pitchFamily="34" charset="-122"/>
              </a:rPr>
              <a:t>顺序对控制流</a:t>
            </a:r>
            <a:r>
              <a:rPr lang="zh-CN" altLang="en-US" sz="2000" dirty="0" smtClean="0">
                <a:solidFill>
                  <a:schemeClr val="bg1"/>
                </a:solidFill>
                <a:latin typeface="微软雅黑" panose="020B0503020204020204" pitchFamily="34" charset="-122"/>
                <a:ea typeface="微软雅黑" panose="020B0503020204020204" pitchFamily="34" charset="-122"/>
              </a:rPr>
              <a:t>建模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协作</a:t>
            </a:r>
            <a:r>
              <a:rPr lang="zh-CN" altLang="en-US" sz="2000" dirty="0" smtClean="0">
                <a:solidFill>
                  <a:schemeClr val="bg1"/>
                </a:solidFill>
                <a:latin typeface="微软雅黑" panose="020B0503020204020204" pitchFamily="34" charset="-122"/>
                <a:ea typeface="微软雅黑" panose="020B0503020204020204" pitchFamily="34" charset="-122"/>
              </a:rPr>
              <a:t>图 按</a:t>
            </a:r>
            <a:r>
              <a:rPr lang="zh-CN" altLang="en-US" sz="2000" dirty="0">
                <a:solidFill>
                  <a:srgbClr val="FFA013"/>
                </a:solidFill>
                <a:latin typeface="微软雅黑" panose="020B0503020204020204" pitchFamily="34" charset="-122"/>
                <a:ea typeface="微软雅黑" panose="020B0503020204020204" pitchFamily="34" charset="-122"/>
              </a:rPr>
              <a:t>组织</a:t>
            </a:r>
            <a:r>
              <a:rPr lang="zh-CN" altLang="en-US" sz="2000" dirty="0">
                <a:solidFill>
                  <a:schemeClr val="bg1"/>
                </a:solidFill>
                <a:latin typeface="微软雅黑" panose="020B0503020204020204" pitchFamily="34" charset="-122"/>
                <a:ea typeface="微软雅黑" panose="020B0503020204020204" pitchFamily="34" charset="-122"/>
              </a:rPr>
              <a:t>对控制流建模</a:t>
            </a:r>
          </a:p>
        </p:txBody>
      </p:sp>
    </p:spTree>
    <p:extLst>
      <p:ext uri="{BB962C8B-B14F-4D97-AF65-F5344CB8AC3E}">
        <p14:creationId xmlns:p14="http://schemas.microsoft.com/office/powerpoint/2010/main" val="5854550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E:\rubbish\Revised Sequence diagram111.png"/>
          <p:cNvPicPr/>
          <p:nvPr/>
        </p:nvPicPr>
        <p:blipFill>
          <a:blip r:embed="rId2">
            <a:extLst>
              <a:ext uri="{28A0092B-C50C-407E-A947-70E740481C1C}">
                <a14:useLocalDpi xmlns:a14="http://schemas.microsoft.com/office/drawing/2010/main" val="0"/>
              </a:ext>
            </a:extLst>
          </a:blip>
          <a:srcRect/>
          <a:stretch>
            <a:fillRect/>
          </a:stretch>
        </p:blipFill>
        <p:spPr bwMode="auto">
          <a:xfrm>
            <a:off x="1043608" y="718706"/>
            <a:ext cx="6840760" cy="4301316"/>
          </a:xfrm>
          <a:prstGeom prst="rect">
            <a:avLst/>
          </a:prstGeom>
          <a:noFill/>
          <a:ln>
            <a:noFill/>
          </a:ln>
        </p:spPr>
      </p:pic>
    </p:spTree>
    <p:extLst>
      <p:ext uri="{BB962C8B-B14F-4D97-AF65-F5344CB8AC3E}">
        <p14:creationId xmlns:p14="http://schemas.microsoft.com/office/powerpoint/2010/main" val="4097687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的</a:t>
            </a:r>
            <a:r>
              <a:rPr lang="zh-CN" altLang="en-US" sz="2800" b="1" dirty="0">
                <a:solidFill>
                  <a:schemeClr val="bg1"/>
                </a:solidFill>
                <a:latin typeface="微软雅黑" panose="020B0503020204020204" pitchFamily="34" charset="-122"/>
                <a:ea typeface="微软雅黑" panose="020B0503020204020204" pitchFamily="34" charset="-122"/>
              </a:rPr>
              <a:t>定义</a:t>
            </a:r>
          </a:p>
        </p:txBody>
      </p:sp>
      <p:sp>
        <p:nvSpPr>
          <p:cNvPr id="25" name="TextBox 15"/>
          <p:cNvSpPr txBox="1"/>
          <p:nvPr/>
        </p:nvSpPr>
        <p:spPr>
          <a:xfrm>
            <a:off x="1103567" y="1290220"/>
            <a:ext cx="6372268" cy="2862322"/>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不同人对用例有不同的理解，不同的</a:t>
            </a:r>
            <a:r>
              <a:rPr lang="en-US" altLang="zh-CN" sz="2000" b="1" dirty="0">
                <a:solidFill>
                  <a:schemeClr val="bg1"/>
                </a:solidFill>
                <a:latin typeface="微软雅黑" pitchFamily="34" charset="-122"/>
                <a:ea typeface="微软雅黑" pitchFamily="34" charset="-122"/>
              </a:rPr>
              <a:t>OO</a:t>
            </a:r>
            <a:r>
              <a:rPr lang="zh-CN" altLang="en-US" sz="2000" b="1" dirty="0">
                <a:solidFill>
                  <a:schemeClr val="bg1"/>
                </a:solidFill>
                <a:latin typeface="微软雅黑" pitchFamily="34" charset="-122"/>
                <a:ea typeface="微软雅黑" pitchFamily="34" charset="-122"/>
              </a:rPr>
              <a:t>书籍中对用例的定义也是</a:t>
            </a:r>
            <a:r>
              <a:rPr lang="zh-CN" altLang="en-US" sz="2000" b="1" dirty="0" smtClean="0">
                <a:solidFill>
                  <a:schemeClr val="bg1"/>
                </a:solidFill>
                <a:latin typeface="微软雅黑" pitchFamily="34" charset="-122"/>
                <a:ea typeface="微软雅黑" pitchFamily="34" charset="-122"/>
              </a:rPr>
              <a:t>各种各样</a:t>
            </a:r>
            <a:r>
              <a:rPr lang="zh-CN" altLang="en-US" sz="2000" b="1" dirty="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下面</a:t>
            </a:r>
            <a:r>
              <a:rPr lang="zh-CN" altLang="en-US" sz="2000" b="1" dirty="0">
                <a:solidFill>
                  <a:schemeClr val="bg1"/>
                </a:solidFill>
                <a:latin typeface="微软雅黑" pitchFamily="34" charset="-122"/>
                <a:ea typeface="微软雅黑" pitchFamily="34" charset="-122"/>
              </a:rPr>
              <a:t>是两个比较有代表性的意义：</a:t>
            </a:r>
          </a:p>
          <a:p>
            <a:r>
              <a:rPr lang="zh-CN" altLang="en-US" sz="2000" b="1" dirty="0" smtClean="0">
                <a:solidFill>
                  <a:schemeClr val="bg1"/>
                </a:solidFill>
                <a:latin typeface="微软雅黑" pitchFamily="34" charset="-122"/>
                <a:ea typeface="微软雅黑" pitchFamily="34" charset="-122"/>
              </a:rPr>
              <a:t>定义</a:t>
            </a:r>
            <a:r>
              <a:rPr lang="en-US" altLang="zh-CN" sz="2000" b="1" dirty="0">
                <a:solidFill>
                  <a:schemeClr val="bg1"/>
                </a:solidFill>
                <a:latin typeface="微软雅黑" pitchFamily="34" charset="-122"/>
                <a:ea typeface="微软雅黑" pitchFamily="34" charset="-122"/>
              </a:rPr>
              <a:t>1</a:t>
            </a:r>
            <a:r>
              <a:rPr lang="zh-CN" altLang="en-US" sz="2000" b="1" dirty="0">
                <a:solidFill>
                  <a:schemeClr val="bg1"/>
                </a:solidFill>
                <a:latin typeface="微软雅黑" pitchFamily="34" charset="-122"/>
                <a:ea typeface="微软雅黑" pitchFamily="34" charset="-122"/>
              </a:rPr>
              <a:t>：</a:t>
            </a:r>
          </a:p>
          <a:p>
            <a:r>
              <a:rPr lang="zh-CN" altLang="en-US" sz="2000" b="1" dirty="0" smtClean="0">
                <a:solidFill>
                  <a:schemeClr val="bg1"/>
                </a:solidFill>
                <a:latin typeface="微软雅黑" pitchFamily="34" charset="-122"/>
                <a:ea typeface="微软雅黑" pitchFamily="34" charset="-122"/>
              </a:rPr>
              <a:t>用例</a:t>
            </a:r>
            <a:r>
              <a:rPr lang="zh-CN" altLang="en-US" sz="2000" b="1" dirty="0">
                <a:solidFill>
                  <a:schemeClr val="bg1"/>
                </a:solidFill>
                <a:latin typeface="微软雅黑" pitchFamily="34" charset="-122"/>
                <a:ea typeface="微软雅黑" pitchFamily="34" charset="-122"/>
              </a:rPr>
              <a:t>是对一个活动者（</a:t>
            </a:r>
            <a:r>
              <a:rPr lang="en-US" altLang="zh-CN" sz="2000" b="1" dirty="0">
                <a:solidFill>
                  <a:schemeClr val="bg1"/>
                </a:solidFill>
                <a:latin typeface="微软雅黑" pitchFamily="34" charset="-122"/>
                <a:ea typeface="微软雅黑" pitchFamily="34" charset="-122"/>
              </a:rPr>
              <a:t>actor</a:t>
            </a:r>
            <a:r>
              <a:rPr lang="zh-CN" altLang="en-US" sz="2000" b="1" dirty="0">
                <a:solidFill>
                  <a:schemeClr val="bg1"/>
                </a:solidFill>
                <a:latin typeface="微软雅黑" pitchFamily="34" charset="-122"/>
                <a:ea typeface="微软雅黑" pitchFamily="34" charset="-122"/>
              </a:rPr>
              <a:t>）使用系统的一项功能时所进行的交互过程的一个文字描述序列</a:t>
            </a:r>
            <a:r>
              <a:rPr lang="en-US" altLang="zh-CN" sz="2000" b="1" dirty="0">
                <a:solidFill>
                  <a:schemeClr val="bg1"/>
                </a:solidFill>
                <a:latin typeface="微软雅黑" pitchFamily="34" charset="-122"/>
                <a:ea typeface="微软雅黑" pitchFamily="34" charset="-122"/>
              </a:rPr>
              <a:t>.</a:t>
            </a:r>
          </a:p>
          <a:p>
            <a:r>
              <a:rPr lang="zh-CN" altLang="en-US" sz="2000" b="1" dirty="0" smtClean="0">
                <a:solidFill>
                  <a:schemeClr val="bg1"/>
                </a:solidFill>
                <a:latin typeface="微软雅黑" pitchFamily="34" charset="-122"/>
                <a:ea typeface="微软雅黑" pitchFamily="34" charset="-122"/>
              </a:rPr>
              <a:t>定义</a:t>
            </a:r>
            <a:r>
              <a:rPr lang="en-US" altLang="zh-CN" sz="2000" b="1" dirty="0">
                <a:solidFill>
                  <a:schemeClr val="bg1"/>
                </a:solidFill>
                <a:latin typeface="微软雅黑" pitchFamily="34" charset="-122"/>
                <a:ea typeface="微软雅黑" pitchFamily="34" charset="-122"/>
              </a:rPr>
              <a:t>2</a:t>
            </a:r>
            <a:r>
              <a:rPr lang="zh-CN" altLang="en-US" sz="2000" b="1" dirty="0">
                <a:solidFill>
                  <a:schemeClr val="bg1"/>
                </a:solidFill>
                <a:latin typeface="微软雅黑" pitchFamily="34" charset="-122"/>
                <a:ea typeface="微软雅黑" pitchFamily="34" charset="-122"/>
              </a:rPr>
              <a:t>：</a:t>
            </a:r>
          </a:p>
          <a:p>
            <a:r>
              <a:rPr lang="zh-CN" altLang="en-US" sz="2000" b="1" dirty="0" smtClean="0">
                <a:solidFill>
                  <a:schemeClr val="bg1"/>
                </a:solidFill>
                <a:latin typeface="微软雅黑" pitchFamily="34" charset="-122"/>
                <a:ea typeface="微软雅黑" pitchFamily="34" charset="-122"/>
              </a:rPr>
              <a:t>用例</a:t>
            </a:r>
            <a:r>
              <a:rPr lang="zh-CN" altLang="en-US" sz="2000" b="1" dirty="0">
                <a:solidFill>
                  <a:schemeClr val="bg1"/>
                </a:solidFill>
                <a:latin typeface="微软雅黑" pitchFamily="34" charset="-122"/>
                <a:ea typeface="微软雅黑" pitchFamily="34" charset="-122"/>
              </a:rPr>
              <a:t>是系统，子系统或类和外部的参与者（</a:t>
            </a:r>
            <a:r>
              <a:rPr lang="en-US" altLang="zh-CN" sz="2000" b="1" dirty="0">
                <a:solidFill>
                  <a:schemeClr val="bg1"/>
                </a:solidFill>
                <a:latin typeface="微软雅黑" pitchFamily="34" charset="-122"/>
                <a:ea typeface="微软雅黑" pitchFamily="34" charset="-122"/>
              </a:rPr>
              <a:t>actor</a:t>
            </a:r>
            <a:r>
              <a:rPr lang="zh-CN" altLang="en-US" sz="2000" b="1" dirty="0">
                <a:solidFill>
                  <a:schemeClr val="bg1"/>
                </a:solidFill>
                <a:latin typeface="微软雅黑" pitchFamily="34" charset="-122"/>
                <a:ea typeface="微软雅黑" pitchFamily="34" charset="-122"/>
              </a:rPr>
              <a:t>）交互的动作序列的说明，包括可选的动作序列和会出现异常的动作序列。</a:t>
            </a:r>
          </a:p>
        </p:txBody>
      </p:sp>
    </p:spTree>
    <p:extLst>
      <p:ext uri="{BB962C8B-B14F-4D97-AF65-F5344CB8AC3E}">
        <p14:creationId xmlns:p14="http://schemas.microsoft.com/office/powerpoint/2010/main" val="255856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1540" y="195486"/>
            <a:ext cx="3132348"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建模方法与分析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4" name="图片 3" descr="E:\rubbish\111.png"/>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7574"/>
            <a:ext cx="6768752" cy="3672408"/>
          </a:xfrm>
          <a:prstGeom prst="rect">
            <a:avLst/>
          </a:prstGeom>
          <a:solidFill>
            <a:schemeClr val="bg1"/>
          </a:solidFill>
          <a:ln>
            <a:noFill/>
          </a:ln>
        </p:spPr>
      </p:pic>
    </p:spTree>
    <p:extLst>
      <p:ext uri="{BB962C8B-B14F-4D97-AF65-F5344CB8AC3E}">
        <p14:creationId xmlns:p14="http://schemas.microsoft.com/office/powerpoint/2010/main" val="13579061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微软雅黑" panose="020B0503020204020204" pitchFamily="34" charset="-122"/>
                <a:ea typeface="微软雅黑" panose="020B0503020204020204" pitchFamily="34" charset="-122"/>
              </a:rPr>
              <a:t>状态图</a:t>
            </a:r>
            <a:endParaRPr lang="zh-CN" altLang="en-US" sz="2800" dirty="0">
              <a:latin typeface="微软雅黑" panose="020B0503020204020204" pitchFamily="34" charset="-122"/>
              <a:ea typeface="微软雅黑" panose="020B0503020204020204" pitchFamily="34" charset="-122"/>
            </a:endParaRPr>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THREE</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22779810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UML</a:t>
            </a:r>
            <a:r>
              <a:rPr lang="zh-CN" altLang="zh-CN" sz="2000" b="1" dirty="0">
                <a:solidFill>
                  <a:schemeClr val="bg1"/>
                </a:solidFill>
                <a:latin typeface="微软雅黑" pitchFamily="34" charset="-122"/>
                <a:ea typeface="微软雅黑" pitchFamily="34" charset="-122"/>
              </a:rPr>
              <a:t>中的状态图主要描述一个对象在其生存期间的动态行为，表现一个对象所经历的状态序列，引起状态转移的事件，以及因状态转移而伴随的动作。</a:t>
            </a:r>
            <a:endParaRPr lang="zh-CN" altLang="en-US" sz="2000" b="1" dirty="0">
              <a:solidFill>
                <a:schemeClr val="bg1"/>
              </a:solidFill>
              <a:latin typeface="微软雅黑" pitchFamily="34" charset="-122"/>
              <a:ea typeface="微软雅黑" pitchFamily="34" charset="-122"/>
            </a:endParaRPr>
          </a:p>
        </p:txBody>
      </p:sp>
      <p:sp>
        <p:nvSpPr>
          <p:cNvPr id="23" name="TextBox 15"/>
          <p:cNvSpPr txBox="1"/>
          <p:nvPr/>
        </p:nvSpPr>
        <p:spPr>
          <a:xfrm>
            <a:off x="1166283" y="2790541"/>
            <a:ext cx="6372268" cy="400110"/>
          </a:xfrm>
          <a:prstGeom prst="rect">
            <a:avLst/>
          </a:prstGeom>
          <a:noFill/>
        </p:spPr>
        <p:txBody>
          <a:bodyPr wrap="square" rtlCol="0">
            <a:spAutoFit/>
          </a:bodyPr>
          <a:lstStyle/>
          <a:p>
            <a:pPr marL="342900" indent="-342900">
              <a:buFont typeface="Wingdings" panose="05000000000000000000" pitchFamily="2" charset="2"/>
              <a:buChar char="l"/>
            </a:pPr>
            <a:r>
              <a:rPr lang="zh-CN" altLang="zh-CN" sz="2000" b="1" dirty="0">
                <a:solidFill>
                  <a:schemeClr val="bg1"/>
                </a:solidFill>
                <a:latin typeface="微软雅黑" pitchFamily="34" charset="-122"/>
                <a:ea typeface="微软雅黑" pitchFamily="34" charset="-122"/>
              </a:rPr>
              <a:t>状态图展示的是单个对象内从状态到状态的控制流。</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217529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状态</a:t>
            </a:r>
            <a:r>
              <a:rPr lang="zh-CN" altLang="en-US" sz="2800" b="1" dirty="0" smtClean="0">
                <a:solidFill>
                  <a:schemeClr val="bg1"/>
                </a:solidFill>
                <a:latin typeface="微软雅黑" pitchFamily="34" charset="-122"/>
                <a:ea typeface="微软雅黑" pitchFamily="34" charset="-122"/>
              </a:rPr>
              <a:t>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987643" y="892349"/>
            <a:ext cx="2792269" cy="3067224"/>
            <a:chOff x="997210" y="583746"/>
            <a:chExt cx="1836766" cy="9028409"/>
          </a:xfrm>
        </p:grpSpPr>
        <p:sp>
          <p:nvSpPr>
            <p:cNvPr id="22" name="TextBox 21"/>
            <p:cNvSpPr txBox="1"/>
            <p:nvPr/>
          </p:nvSpPr>
          <p:spPr>
            <a:xfrm>
              <a:off x="997210" y="583746"/>
              <a:ext cx="1639899" cy="1177728"/>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简单</a:t>
              </a:r>
              <a:r>
                <a:rPr lang="zh-CN" altLang="en-US" sz="2000" b="1" dirty="0" smtClean="0">
                  <a:solidFill>
                    <a:schemeClr val="bg1"/>
                  </a:solidFill>
                  <a:latin typeface="微软雅黑" pitchFamily="34" charset="-122"/>
                  <a:ea typeface="微软雅黑" pitchFamily="34" charset="-122"/>
                </a:rPr>
                <a:t>状态与组合状态</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7881711"/>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简单状态有四种</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初态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终态</a:t>
              </a:r>
              <a:endParaRPr lang="zh-CN" altLang="en-US" dirty="0" smtClean="0">
                <a:solidFill>
                  <a:srgbClr val="FFC000"/>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中间状态</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历史状态</a:t>
              </a:r>
              <a:endParaRPr lang="zh-CN" altLang="en-US" dirty="0" smtClean="0">
                <a:solidFill>
                  <a:srgbClr val="FFC000"/>
                </a:solidFill>
                <a:latin typeface="微软雅黑" pitchFamily="34" charset="-122"/>
                <a:ea typeface="微软雅黑" pitchFamily="34" charset="-122"/>
              </a:endParaRPr>
            </a:p>
            <a:p>
              <a:endParaRPr lang="en-US" altLang="zh-CN" sz="1400"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4557961" y="838714"/>
            <a:ext cx="3534336" cy="3853386"/>
            <a:chOff x="971600" y="839683"/>
            <a:chExt cx="1812079" cy="3737506"/>
          </a:xfrm>
        </p:grpSpPr>
        <p:sp>
          <p:nvSpPr>
            <p:cNvPr id="44" name="TextBox 43"/>
            <p:cNvSpPr txBox="1"/>
            <p:nvPr/>
          </p:nvSpPr>
          <p:spPr>
            <a:xfrm>
              <a:off x="971600" y="839683"/>
              <a:ext cx="1146674"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转移，事件，动作</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298657"/>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转移</a:t>
              </a:r>
              <a:r>
                <a:rPr lang="zh-CN" altLang="en-US" dirty="0">
                  <a:solidFill>
                    <a:schemeClr val="bg1"/>
                  </a:solidFill>
                  <a:latin typeface="微软雅黑" pitchFamily="34" charset="-122"/>
                  <a:ea typeface="微软雅黑" pitchFamily="34" charset="-122"/>
                </a:rPr>
                <a:t>表示对象将在第一个状态中执行一定的动作，并在某个特定事件发生而且</a:t>
              </a:r>
              <a:r>
                <a:rPr lang="zh-CN" altLang="en-US" dirty="0">
                  <a:solidFill>
                    <a:srgbClr val="FFC000"/>
                  </a:solidFill>
                  <a:latin typeface="微软雅黑" pitchFamily="34" charset="-122"/>
                  <a:ea typeface="微软雅黑" pitchFamily="34" charset="-122"/>
                </a:rPr>
                <a:t>某个特定的警戒条件满足</a:t>
              </a:r>
              <a:r>
                <a:rPr lang="zh-CN" altLang="en-US" dirty="0">
                  <a:solidFill>
                    <a:schemeClr val="bg1"/>
                  </a:solidFill>
                  <a:latin typeface="微软雅黑" pitchFamily="34" charset="-122"/>
                  <a:ea typeface="微软雅黑" pitchFamily="34" charset="-122"/>
                </a:rPr>
                <a:t>进入第二个状态</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事件是</a:t>
              </a:r>
              <a:r>
                <a:rPr lang="zh-CN" altLang="en-US" dirty="0">
                  <a:solidFill>
                    <a:srgbClr val="FFC000"/>
                  </a:solidFill>
                  <a:latin typeface="微软雅黑" pitchFamily="34" charset="-122"/>
                  <a:ea typeface="微软雅黑" pitchFamily="34" charset="-122"/>
                </a:rPr>
                <a:t>对一个有意义的发生的规约</a:t>
              </a:r>
              <a:r>
                <a:rPr lang="zh-CN" altLang="en-US" dirty="0">
                  <a:solidFill>
                    <a:schemeClr val="bg1"/>
                  </a:solidFill>
                  <a:latin typeface="微软雅黑" pitchFamily="34" charset="-122"/>
                  <a:ea typeface="微软雅黑" pitchFamily="34" charset="-122"/>
                </a:rPr>
                <a:t>，这种发生在时间和空间上占有一定的位置</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700" dirty="0" smtClean="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动作是</a:t>
              </a:r>
              <a:r>
                <a:rPr lang="zh-CN" altLang="en-US" dirty="0">
                  <a:solidFill>
                    <a:srgbClr val="FFC000"/>
                  </a:solidFill>
                  <a:latin typeface="微软雅黑" pitchFamily="34" charset="-122"/>
                  <a:ea typeface="微软雅黑" pitchFamily="34" charset="-122"/>
                </a:rPr>
                <a:t>一个可执行的原子计算</a:t>
              </a:r>
              <a:r>
                <a:rPr lang="zh-CN" altLang="en-US" dirty="0">
                  <a:solidFill>
                    <a:schemeClr val="bg1"/>
                  </a:solidFill>
                  <a:latin typeface="微软雅黑" pitchFamily="34" charset="-122"/>
                  <a:ea typeface="微软雅黑" pitchFamily="34" charset="-122"/>
                </a:rPr>
                <a:t>，它引起模型状态改变或值得返回。</a:t>
              </a:r>
            </a:p>
            <a:p>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441223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状态</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状态是</a:t>
            </a:r>
            <a:r>
              <a:rPr lang="zh-CN" altLang="en-US" sz="2000" dirty="0">
                <a:solidFill>
                  <a:schemeClr val="bg1"/>
                </a:solidFill>
                <a:latin typeface="微软雅黑" panose="020B0503020204020204" pitchFamily="34" charset="-122"/>
                <a:ea typeface="微软雅黑" panose="020B0503020204020204" pitchFamily="34" charset="-122"/>
              </a:rPr>
              <a:t>对象的生命周期中的一个条件或状态，在此期间对象将满足某些条件，执行某些活动或等待某些事件</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en-US" sz="2000" dirty="0" smtClean="0">
                <a:solidFill>
                  <a:schemeClr val="bg1"/>
                </a:solidFill>
                <a:latin typeface="微软雅黑" panose="020B0503020204020204" pitchFamily="34" charset="-122"/>
                <a:ea typeface="微软雅黑" panose="020B0503020204020204" pitchFamily="34" charset="-122"/>
              </a:rPr>
              <a:t>一</a:t>
            </a:r>
            <a:r>
              <a:rPr lang="zh-CN" altLang="en-US" sz="2000" dirty="0">
                <a:solidFill>
                  <a:schemeClr val="bg1"/>
                </a:solidFill>
                <a:latin typeface="微软雅黑" panose="020B0503020204020204" pitchFamily="34" charset="-122"/>
                <a:ea typeface="微软雅黑" panose="020B0503020204020204" pitchFamily="34" charset="-122"/>
              </a:rPr>
              <a:t>个状态图</a:t>
            </a:r>
            <a:r>
              <a:rPr lang="zh-CN" altLang="en-US" sz="2000" dirty="0" smtClean="0">
                <a:solidFill>
                  <a:schemeClr val="bg1"/>
                </a:solidFill>
                <a:latin typeface="微软雅黑" panose="020B0503020204020204" pitchFamily="34" charset="-122"/>
                <a:ea typeface="微软雅黑" panose="020B0503020204020204" pitchFamily="34" charset="-122"/>
              </a:rPr>
              <a:t>有只一</a:t>
            </a:r>
            <a:r>
              <a:rPr lang="zh-CN" altLang="en-US" sz="2000" dirty="0">
                <a:solidFill>
                  <a:schemeClr val="bg1"/>
                </a:solidFill>
                <a:latin typeface="微软雅黑" panose="020B0503020204020204" pitchFamily="34" charset="-122"/>
                <a:ea typeface="微软雅黑" panose="020B0503020204020204" pitchFamily="34" charset="-122"/>
              </a:rPr>
              <a:t>个初态，但终态可以有一个或多个，也可以没有终态。</a:t>
            </a:r>
          </a:p>
        </p:txBody>
      </p:sp>
    </p:spTree>
    <p:extLst>
      <p:ext uri="{BB962C8B-B14F-4D97-AF65-F5344CB8AC3E}">
        <p14:creationId xmlns:p14="http://schemas.microsoft.com/office/powerpoint/2010/main" val="1848257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05724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一个简单状态例子</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5592"/>
            <a:ext cx="6408712" cy="1938992"/>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状态有以下几个部分：</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状态</a:t>
            </a:r>
            <a:r>
              <a:rPr lang="zh-CN" altLang="en-US" sz="2000" dirty="0">
                <a:solidFill>
                  <a:schemeClr val="bg1"/>
                </a:solidFill>
                <a:latin typeface="微软雅黑" panose="020B0503020204020204" pitchFamily="34" charset="-122"/>
                <a:ea typeface="微软雅黑" panose="020B0503020204020204" pitchFamily="34" charset="-122"/>
              </a:rPr>
              <a:t>名</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退出动作</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内部</a:t>
            </a:r>
            <a:r>
              <a:rPr lang="zh-CN" altLang="en-US" sz="2000" dirty="0">
                <a:solidFill>
                  <a:schemeClr val="bg1"/>
                </a:solidFill>
                <a:latin typeface="微软雅黑" panose="020B0503020204020204" pitchFamily="34" charset="-122"/>
                <a:ea typeface="微软雅黑" panose="020B0503020204020204" pitchFamily="34" charset="-122"/>
              </a:rPr>
              <a:t>转移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子</a:t>
            </a:r>
            <a:r>
              <a:rPr lang="zh-CN" altLang="en-US" sz="2000" dirty="0">
                <a:solidFill>
                  <a:schemeClr val="bg1"/>
                </a:solidFill>
                <a:latin typeface="微软雅黑" panose="020B0503020204020204" pitchFamily="34" charset="-122"/>
                <a:ea typeface="微软雅黑" panose="020B0503020204020204" pitchFamily="34" charset="-122"/>
              </a:rPr>
              <a:t>状态</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延迟时间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a:stretch>
            <a:fillRect/>
          </a:stretch>
        </p:blipFill>
        <p:spPr>
          <a:xfrm>
            <a:off x="4319972" y="1491630"/>
            <a:ext cx="2926080" cy="1432560"/>
          </a:xfrm>
          <a:prstGeom prst="rect">
            <a:avLst/>
          </a:prstGeom>
        </p:spPr>
      </p:pic>
    </p:spTree>
    <p:extLst>
      <p:ext uri="{BB962C8B-B14F-4D97-AF65-F5344CB8AC3E}">
        <p14:creationId xmlns:p14="http://schemas.microsoft.com/office/powerpoint/2010/main" val="12457305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113520" y="269539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099495" y="183130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pic>
        <p:nvPicPr>
          <p:cNvPr id="67" name="图片 66"/>
          <p:cNvPicPr/>
          <p:nvPr/>
        </p:nvPicPr>
        <p:blipFill>
          <a:blip r:embed="rId2"/>
          <a:stretch>
            <a:fillRect/>
          </a:stretch>
        </p:blipFill>
        <p:spPr>
          <a:xfrm>
            <a:off x="539552" y="1074781"/>
            <a:ext cx="5249722" cy="3081566"/>
          </a:xfrm>
          <a:prstGeom prst="rect">
            <a:avLst/>
          </a:prstGeom>
        </p:spPr>
      </p:pic>
      <p:cxnSp>
        <p:nvCxnSpPr>
          <p:cNvPr id="77" name="直接连接符 76"/>
          <p:cNvCxnSpPr/>
          <p:nvPr/>
        </p:nvCxnSpPr>
        <p:spPr>
          <a:xfrm flipV="1">
            <a:off x="5508104" y="2175706"/>
            <a:ext cx="590961" cy="18002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749471"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初态，终态与中间状态</a:t>
            </a:r>
            <a:endParaRPr lang="zh-CN" altLang="en-US" sz="2000" dirty="0">
              <a:solidFill>
                <a:schemeClr val="bg1"/>
              </a:solidFill>
              <a:latin typeface="微软雅黑" pitchFamily="34" charset="-122"/>
              <a:ea typeface="微软雅黑" pitchFamily="34" charset="-122"/>
            </a:endParaRPr>
          </a:p>
        </p:txBody>
      </p:sp>
      <p:cxnSp>
        <p:nvCxnSpPr>
          <p:cNvPr id="48" name="肘形连接符 47"/>
          <p:cNvCxnSpPr>
            <a:endCxn id="61" idx="2"/>
          </p:cNvCxnSpPr>
          <p:nvPr/>
        </p:nvCxnSpPr>
        <p:spPr>
          <a:xfrm flipV="1">
            <a:off x="935596" y="1111222"/>
            <a:ext cx="5163469" cy="1137346"/>
          </a:xfrm>
          <a:prstGeom prst="bentConnector3">
            <a:avLst>
              <a:gd name="adj1" fmla="val -65"/>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099065" y="80282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0" name="TextBox 79"/>
          <p:cNvSpPr txBox="1"/>
          <p:nvPr/>
        </p:nvSpPr>
        <p:spPr>
          <a:xfrm>
            <a:off x="6113520" y="936965"/>
            <a:ext cx="561609" cy="307777"/>
          </a:xfrm>
          <a:prstGeom prst="rect">
            <a:avLst/>
          </a:prstGeom>
          <a:noFill/>
        </p:spPr>
        <p:txBody>
          <a:bodyPr wrap="square" rtlCol="0">
            <a:spAutoFit/>
          </a:bodyPr>
          <a:lstStyle/>
          <a:p>
            <a:r>
              <a:rPr lang="zh-CN" altLang="en-US" sz="1400" b="1" dirty="0">
                <a:solidFill>
                  <a:schemeClr val="bg1"/>
                </a:solidFill>
                <a:latin typeface="微软雅黑" pitchFamily="34" charset="-122"/>
                <a:ea typeface="微软雅黑" pitchFamily="34" charset="-122"/>
              </a:rPr>
              <a:t>初态</a:t>
            </a:r>
            <a:endParaRPr lang="en-US" altLang="zh-CN" sz="1400" b="1" dirty="0" smtClean="0">
              <a:solidFill>
                <a:schemeClr val="bg1"/>
              </a:solidFill>
              <a:latin typeface="微软雅黑" pitchFamily="34" charset="-122"/>
              <a:ea typeface="微软雅黑" pitchFamily="34" charset="-122"/>
            </a:endParaRPr>
          </a:p>
        </p:txBody>
      </p:sp>
      <p:sp>
        <p:nvSpPr>
          <p:cNvPr id="81" name="TextBox 80"/>
          <p:cNvSpPr txBox="1"/>
          <p:nvPr/>
        </p:nvSpPr>
        <p:spPr>
          <a:xfrm>
            <a:off x="6113520" y="1985813"/>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终态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159437" y="274218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中间</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p:nvPr/>
        </p:nvCxnSpPr>
        <p:spPr>
          <a:xfrm>
            <a:off x="4860032" y="3003798"/>
            <a:ext cx="1223136" cy="0"/>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8468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p:nvPr/>
        </p:nvPicPr>
        <p:blipFill>
          <a:blip r:embed="rId2"/>
          <a:stretch>
            <a:fillRect/>
          </a:stretch>
        </p:blipFill>
        <p:spPr>
          <a:xfrm>
            <a:off x="558372" y="1923678"/>
            <a:ext cx="5379249" cy="2731999"/>
          </a:xfrm>
          <a:prstGeom prst="rect">
            <a:avLst/>
          </a:prstGeom>
        </p:spPr>
      </p:pic>
      <p:sp>
        <p:nvSpPr>
          <p:cNvPr id="85" name="椭圆 84"/>
          <p:cNvSpPr/>
          <p:nvPr/>
        </p:nvSpPr>
        <p:spPr>
          <a:xfrm>
            <a:off x="6516216" y="2201838"/>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84" name="椭圆 83"/>
          <p:cNvSpPr/>
          <p:nvPr/>
        </p:nvSpPr>
        <p:spPr>
          <a:xfrm>
            <a:off x="6720426" y="347658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cxnSp>
        <p:nvCxnSpPr>
          <p:cNvPr id="77" name="直接连接符 76"/>
          <p:cNvCxnSpPr>
            <a:endCxn id="84" idx="2"/>
          </p:cNvCxnSpPr>
          <p:nvPr/>
        </p:nvCxnSpPr>
        <p:spPr>
          <a:xfrm flipV="1">
            <a:off x="3851920" y="3784983"/>
            <a:ext cx="2868506" cy="91456"/>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660524" cy="1015663"/>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组合状态和子</a:t>
            </a:r>
            <a:r>
              <a:rPr lang="zh-CN" altLang="en-US" sz="2000" dirty="0" smtClean="0">
                <a:solidFill>
                  <a:schemeClr val="bg1"/>
                </a:solidFill>
                <a:latin typeface="微软雅黑" pitchFamily="34" charset="-122"/>
                <a:ea typeface="微软雅黑" pitchFamily="34" charset="-122"/>
              </a:rPr>
              <a:t>状态</a:t>
            </a:r>
            <a:endParaRPr lang="en-US" altLang="zh-CN" sz="2000" dirty="0" smtClean="0">
              <a:solidFill>
                <a:schemeClr val="bg1"/>
              </a:solidFill>
              <a:latin typeface="微软雅黑" pitchFamily="34" charset="-122"/>
              <a:ea typeface="微软雅黑" pitchFamily="34" charset="-122"/>
            </a:endParaRPr>
          </a:p>
          <a:p>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嵌套</a:t>
            </a:r>
            <a:r>
              <a:rPr lang="zh-CN" altLang="en-US" sz="2000" dirty="0">
                <a:solidFill>
                  <a:schemeClr val="bg1"/>
                </a:solidFill>
                <a:latin typeface="微软雅黑" pitchFamily="34" charset="-122"/>
                <a:ea typeface="微软雅黑" pitchFamily="34" charset="-122"/>
              </a:rPr>
              <a:t>在另外一个状态中的状态称作子状态</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zh-CN" altLang="en-US" sz="2000" dirty="0" smtClean="0">
                <a:solidFill>
                  <a:schemeClr val="bg1"/>
                </a:solidFill>
                <a:latin typeface="微软雅黑" pitchFamily="34" charset="-122"/>
                <a:ea typeface="微软雅黑" pitchFamily="34" charset="-122"/>
              </a:rPr>
              <a:t>一</a:t>
            </a:r>
            <a:r>
              <a:rPr lang="zh-CN" altLang="en-US" sz="2000" dirty="0">
                <a:solidFill>
                  <a:schemeClr val="bg1"/>
                </a:solidFill>
                <a:latin typeface="微软雅黑" pitchFamily="34" charset="-122"/>
                <a:ea typeface="微软雅黑" pitchFamily="34" charset="-122"/>
              </a:rPr>
              <a:t>个含有子状态的状态被称作组合状态。</a:t>
            </a:r>
          </a:p>
        </p:txBody>
      </p:sp>
      <p:sp>
        <p:nvSpPr>
          <p:cNvPr id="81" name="TextBox 80"/>
          <p:cNvSpPr txBox="1"/>
          <p:nvPr/>
        </p:nvSpPr>
        <p:spPr>
          <a:xfrm>
            <a:off x="6720426" y="3676822"/>
            <a:ext cx="192931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子状态</a:t>
            </a:r>
            <a:endParaRPr lang="en-US" altLang="zh-CN" sz="1400" b="1" dirty="0" smtClean="0">
              <a:solidFill>
                <a:schemeClr val="bg1"/>
              </a:solidFill>
              <a:latin typeface="微软雅黑" pitchFamily="34" charset="-122"/>
              <a:ea typeface="微软雅黑" pitchFamily="34" charset="-122"/>
            </a:endParaRPr>
          </a:p>
        </p:txBody>
      </p:sp>
      <p:sp>
        <p:nvSpPr>
          <p:cNvPr id="82" name="TextBox 81"/>
          <p:cNvSpPr txBox="1"/>
          <p:nvPr/>
        </p:nvSpPr>
        <p:spPr>
          <a:xfrm>
            <a:off x="6562133" y="224862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组合</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cxnSp>
        <p:nvCxnSpPr>
          <p:cNvPr id="73" name="直接连接符 72"/>
          <p:cNvCxnSpPr>
            <a:endCxn id="85" idx="2"/>
          </p:cNvCxnSpPr>
          <p:nvPr/>
        </p:nvCxnSpPr>
        <p:spPr>
          <a:xfrm>
            <a:off x="4572000" y="2396463"/>
            <a:ext cx="1944216"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76062" y="2991975"/>
            <a:ext cx="3936810" cy="79445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49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84"/>
          <p:cNvSpPr/>
          <p:nvPr/>
        </p:nvSpPr>
        <p:spPr>
          <a:xfrm>
            <a:off x="6072354" y="1851670"/>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10588"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历史状态</a:t>
            </a:r>
            <a:endParaRPr lang="en-US" altLang="zh-CN" sz="2000" dirty="0" smtClean="0">
              <a:solidFill>
                <a:schemeClr val="bg1"/>
              </a:solidFill>
              <a:latin typeface="微软雅黑" pitchFamily="34" charset="-122"/>
              <a:ea typeface="微软雅黑" pitchFamily="34" charset="-122"/>
            </a:endParaRPr>
          </a:p>
        </p:txBody>
      </p:sp>
      <p:sp>
        <p:nvSpPr>
          <p:cNvPr id="82" name="TextBox 81"/>
          <p:cNvSpPr txBox="1"/>
          <p:nvPr/>
        </p:nvSpPr>
        <p:spPr>
          <a:xfrm>
            <a:off x="6118271" y="1898460"/>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历史</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状态</a:t>
            </a:r>
            <a:endParaRPr lang="en-US" altLang="zh-CN" sz="1400" b="1" dirty="0" smtClean="0">
              <a:solidFill>
                <a:schemeClr val="bg1"/>
              </a:solidFill>
              <a:latin typeface="微软雅黑" pitchFamily="34" charset="-122"/>
              <a:ea typeface="微软雅黑" pitchFamily="34" charset="-122"/>
            </a:endParaRPr>
          </a:p>
        </p:txBody>
      </p:sp>
      <p:pic>
        <p:nvPicPr>
          <p:cNvPr id="15" name="图片 14"/>
          <p:cNvPicPr/>
          <p:nvPr/>
        </p:nvPicPr>
        <p:blipFill>
          <a:blip r:embed="rId2"/>
          <a:stretch>
            <a:fillRect/>
          </a:stretch>
        </p:blipFill>
        <p:spPr>
          <a:xfrm>
            <a:off x="1043608" y="1059582"/>
            <a:ext cx="4176464" cy="3240360"/>
          </a:xfrm>
          <a:prstGeom prst="rect">
            <a:avLst/>
          </a:prstGeom>
        </p:spPr>
      </p:pic>
      <p:cxnSp>
        <p:nvCxnSpPr>
          <p:cNvPr id="16" name="直接连接符 15"/>
          <p:cNvCxnSpPr/>
          <p:nvPr/>
        </p:nvCxnSpPr>
        <p:spPr>
          <a:xfrm>
            <a:off x="3670230" y="1814143"/>
            <a:ext cx="2436458" cy="297582"/>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010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697627" cy="400110"/>
          </a:xfrm>
          <a:prstGeom prst="rect">
            <a:avLst/>
          </a:prstGeom>
          <a:noFill/>
        </p:spPr>
        <p:txBody>
          <a:bodyPr wrap="none" rtlCol="0">
            <a:spAutoFit/>
          </a:bodyPr>
          <a:lstStyle/>
          <a:p>
            <a:r>
              <a:rPr lang="zh-CN" altLang="en-US" sz="2000" dirty="0" smtClean="0">
                <a:solidFill>
                  <a:schemeClr val="bg1"/>
                </a:solidFill>
                <a:latin typeface="微软雅黑" pitchFamily="34" charset="-122"/>
                <a:ea typeface="微软雅黑" pitchFamily="34" charset="-122"/>
              </a:rPr>
              <a:t>转移</a:t>
            </a:r>
            <a:endParaRPr lang="en-US" altLang="zh-CN" sz="2000" dirty="0" smtClean="0">
              <a:solidFill>
                <a:schemeClr val="bg1"/>
              </a:solidFill>
              <a:latin typeface="微软雅黑" pitchFamily="34" charset="-122"/>
              <a:ea typeface="微软雅黑" pitchFamily="34" charset="-122"/>
            </a:endParaRPr>
          </a:p>
        </p:txBody>
      </p:sp>
      <p:sp>
        <p:nvSpPr>
          <p:cNvPr id="12" name="TextBox 11"/>
          <p:cNvSpPr txBox="1"/>
          <p:nvPr/>
        </p:nvSpPr>
        <p:spPr>
          <a:xfrm>
            <a:off x="340177" y="678244"/>
            <a:ext cx="6850850" cy="1631216"/>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rPr>
              <a:t>描述转移的格式如下：</a:t>
            </a:r>
          </a:p>
          <a:p>
            <a:r>
              <a:rPr lang="en-US" altLang="zh-CN" sz="2000" dirty="0" smtClean="0">
                <a:solidFill>
                  <a:srgbClr val="FFC000"/>
                </a:solidFill>
                <a:latin typeface="微软雅黑" pitchFamily="34" charset="-122"/>
                <a:ea typeface="微软雅黑" pitchFamily="34" charset="-122"/>
              </a:rPr>
              <a:t>event-signature </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[’guard-condition</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a:t>
            </a:r>
            <a:r>
              <a:rPr lang="zh-CN" altLang="en-US" sz="2000" dirty="0" smtClean="0">
                <a:solidFill>
                  <a:srgbClr val="FFC000"/>
                </a:solidFill>
                <a:latin typeface="微软雅黑" pitchFamily="34" charset="-122"/>
                <a:ea typeface="微软雅黑" pitchFamily="34" charset="-122"/>
              </a:rPr>
              <a:t>’‘</a:t>
            </a:r>
            <a:r>
              <a:rPr lang="en-US" altLang="zh-CN" sz="2000" dirty="0" smtClean="0">
                <a:solidFill>
                  <a:srgbClr val="FFC000"/>
                </a:solidFill>
                <a:latin typeface="微软雅黑" pitchFamily="34" charset="-122"/>
                <a:ea typeface="微软雅黑" pitchFamily="34" charset="-122"/>
              </a:rPr>
              <a:t>/’ </a:t>
            </a:r>
            <a:r>
              <a:rPr lang="en-US" altLang="zh-CN" sz="2000" dirty="0">
                <a:solidFill>
                  <a:srgbClr val="FFC000"/>
                </a:solidFill>
                <a:latin typeface="微软雅黑" pitchFamily="34" charset="-122"/>
                <a:ea typeface="微软雅黑" pitchFamily="34" charset="-122"/>
              </a:rPr>
              <a:t>action</a:t>
            </a:r>
          </a:p>
          <a:p>
            <a:r>
              <a:rPr lang="zh-CN" altLang="en-US" sz="2000" dirty="0">
                <a:solidFill>
                  <a:schemeClr val="bg1"/>
                </a:solidFill>
                <a:latin typeface="微软雅黑" pitchFamily="34" charset="-122"/>
                <a:ea typeface="微软雅黑" pitchFamily="34" charset="-122"/>
              </a:rPr>
              <a:t>其中</a:t>
            </a:r>
            <a:r>
              <a:rPr lang="en-US" altLang="zh-CN" sz="2000" dirty="0" smtClean="0">
                <a:solidFill>
                  <a:schemeClr val="bg1"/>
                </a:solidFill>
                <a:latin typeface="微软雅黑" pitchFamily="34" charset="-122"/>
                <a:ea typeface="微软雅黑" pitchFamily="34" charset="-122"/>
              </a:rPr>
              <a:t>event-signature</a:t>
            </a:r>
            <a:r>
              <a:rPr lang="zh-CN" altLang="en-US" sz="2000" dirty="0">
                <a:solidFill>
                  <a:schemeClr val="bg1"/>
                </a:solidFill>
                <a:latin typeface="微软雅黑" pitchFamily="34" charset="-122"/>
                <a:ea typeface="微软雅黑" pitchFamily="34" charset="-122"/>
              </a:rPr>
              <a:t>是事件特征标记</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guard-condition</a:t>
            </a:r>
            <a:r>
              <a:rPr lang="zh-CN" altLang="en-US" sz="2000" dirty="0">
                <a:solidFill>
                  <a:schemeClr val="bg1"/>
                </a:solidFill>
                <a:latin typeface="微软雅黑" pitchFamily="34" charset="-122"/>
                <a:ea typeface="微软雅黑" pitchFamily="34" charset="-122"/>
              </a:rPr>
              <a:t>是警戒条件</a:t>
            </a:r>
            <a:r>
              <a:rPr lang="zh-CN" altLang="en-US" sz="2000" dirty="0" smtClean="0">
                <a:solidFill>
                  <a:schemeClr val="bg1"/>
                </a:solidFill>
                <a:latin typeface="微软雅黑" pitchFamily="34" charset="-122"/>
                <a:ea typeface="微软雅黑" pitchFamily="34" charset="-122"/>
              </a:rPr>
              <a:t>，</a:t>
            </a:r>
            <a:endParaRPr lang="en-US" altLang="zh-CN" sz="2000" dirty="0" smtClean="0">
              <a:solidFill>
                <a:schemeClr val="bg1"/>
              </a:solidFill>
              <a:latin typeface="微软雅黑" pitchFamily="34" charset="-122"/>
              <a:ea typeface="微软雅黑" pitchFamily="34" charset="-122"/>
            </a:endParaRPr>
          </a:p>
          <a:p>
            <a:r>
              <a:rPr lang="en-US" altLang="zh-CN" sz="2000" dirty="0" smtClean="0">
                <a:solidFill>
                  <a:schemeClr val="bg1"/>
                </a:solidFill>
                <a:latin typeface="微软雅黑" pitchFamily="34" charset="-122"/>
                <a:ea typeface="微软雅黑" pitchFamily="34" charset="-122"/>
              </a:rPr>
              <a:t>action</a:t>
            </a:r>
            <a:r>
              <a:rPr lang="zh-CN" altLang="en-US" sz="2000" dirty="0">
                <a:solidFill>
                  <a:schemeClr val="bg1"/>
                </a:solidFill>
                <a:latin typeface="微软雅黑" pitchFamily="34" charset="-122"/>
                <a:ea typeface="微软雅黑" pitchFamily="34" charset="-122"/>
              </a:rPr>
              <a:t>是动作。</a:t>
            </a:r>
          </a:p>
        </p:txBody>
      </p:sp>
      <p:pic>
        <p:nvPicPr>
          <p:cNvPr id="13" name="图片 12"/>
          <p:cNvPicPr/>
          <p:nvPr/>
        </p:nvPicPr>
        <p:blipFill>
          <a:blip r:embed="rId2"/>
          <a:stretch>
            <a:fillRect/>
          </a:stretch>
        </p:blipFill>
        <p:spPr>
          <a:xfrm>
            <a:off x="2843808" y="2170178"/>
            <a:ext cx="4680520" cy="2489804"/>
          </a:xfrm>
          <a:prstGeom prst="rect">
            <a:avLst/>
          </a:prstGeom>
        </p:spPr>
      </p:pic>
    </p:spTree>
    <p:extLst>
      <p:ext uri="{BB962C8B-B14F-4D97-AF65-F5344CB8AC3E}">
        <p14:creationId xmlns:p14="http://schemas.microsoft.com/office/powerpoint/2010/main" val="427275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5929828"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采用用例进行需求分析时的一些特点</a:t>
            </a:r>
          </a:p>
        </p:txBody>
      </p:sp>
      <p:sp>
        <p:nvSpPr>
          <p:cNvPr id="25" name="TextBox 15"/>
          <p:cNvSpPr txBox="1"/>
          <p:nvPr/>
        </p:nvSpPr>
        <p:spPr>
          <a:xfrm>
            <a:off x="1115616" y="965963"/>
            <a:ext cx="6372268" cy="3170099"/>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1.</a:t>
            </a:r>
            <a:r>
              <a:rPr lang="zh-CN" altLang="en-US" sz="2000" b="1" dirty="0">
                <a:solidFill>
                  <a:schemeClr val="bg1"/>
                </a:solidFill>
                <a:latin typeface="微软雅黑" pitchFamily="34" charset="-122"/>
                <a:ea typeface="微软雅黑" pitchFamily="34" charset="-122"/>
              </a:rPr>
              <a:t>用例从使用系统的角度描述系统中的信息，即站在系统外部查看系统功能，而不考虑系统内部对该功能的具体实现方式。</a:t>
            </a:r>
          </a:p>
          <a:p>
            <a:r>
              <a:rPr lang="en-US" altLang="zh-CN" sz="2000" b="1" dirty="0" smtClean="0">
                <a:solidFill>
                  <a:schemeClr val="bg1"/>
                </a:solidFill>
                <a:latin typeface="微软雅黑" pitchFamily="34" charset="-122"/>
                <a:ea typeface="微软雅黑" pitchFamily="34" charset="-122"/>
              </a:rPr>
              <a:t>2</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用例描述了用户提出的一些可见需求，对应一个具体的用户目标。使用用例可以促进与用户沟通，理解正确需求，同时也可以用来划分系统与外部实体的界限，是</a:t>
            </a:r>
            <a:r>
              <a:rPr lang="en-US" altLang="zh-CN" sz="2000" b="1" dirty="0">
                <a:solidFill>
                  <a:schemeClr val="bg1"/>
                </a:solidFill>
                <a:latin typeface="微软雅黑" pitchFamily="34" charset="-122"/>
                <a:ea typeface="微软雅黑" pitchFamily="34" charset="-122"/>
              </a:rPr>
              <a:t>OO</a:t>
            </a:r>
            <a:r>
              <a:rPr lang="zh-CN" altLang="en-US" sz="2000" b="1" dirty="0">
                <a:solidFill>
                  <a:schemeClr val="bg1"/>
                </a:solidFill>
                <a:latin typeface="微软雅黑" pitchFamily="34" charset="-122"/>
                <a:ea typeface="微软雅黑" pitchFamily="34" charset="-122"/>
              </a:rPr>
              <a:t>系统设计的起点，是类、对象、操作的来源。</a:t>
            </a:r>
          </a:p>
          <a:p>
            <a:r>
              <a:rPr lang="en-US" altLang="zh-CN" sz="2000" b="1" dirty="0" smtClean="0">
                <a:solidFill>
                  <a:schemeClr val="bg1"/>
                </a:solidFill>
                <a:latin typeface="微软雅黑" pitchFamily="34" charset="-122"/>
                <a:ea typeface="微软雅黑" pitchFamily="34" charset="-122"/>
              </a:rPr>
              <a:t>3</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用例是对系统行为的动态描述，属于</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的动态建模部分。</a:t>
            </a: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中的建模机制包括动态建模和静态建模两部分。</a:t>
            </a:r>
          </a:p>
        </p:txBody>
      </p:sp>
    </p:spTree>
    <p:extLst>
      <p:ext uri="{BB962C8B-B14F-4D97-AF65-F5344CB8AC3E}">
        <p14:creationId xmlns:p14="http://schemas.microsoft.com/office/powerpoint/2010/main" val="31744800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事件</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442363" y="1275606"/>
            <a:ext cx="7469475" cy="1631216"/>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事件分为</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类：</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调用</a:t>
            </a:r>
            <a:r>
              <a:rPr lang="zh-CN" altLang="en-US" sz="2000" dirty="0">
                <a:solidFill>
                  <a:schemeClr val="bg1"/>
                </a:solidFill>
                <a:latin typeface="微软雅黑" panose="020B0503020204020204" pitchFamily="34" charset="-122"/>
                <a:ea typeface="微软雅黑" panose="020B0503020204020204" pitchFamily="34" charset="-122"/>
              </a:rPr>
              <a:t>事件（同步对象上的调用）</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变化</a:t>
            </a:r>
            <a:r>
              <a:rPr lang="zh-CN" altLang="en-US" sz="2000" dirty="0">
                <a:solidFill>
                  <a:schemeClr val="bg1"/>
                </a:solidFill>
                <a:latin typeface="微软雅黑" panose="020B0503020204020204" pitchFamily="34" charset="-122"/>
                <a:ea typeface="微软雅黑" panose="020B0503020204020204" pitchFamily="34" charset="-122"/>
              </a:rPr>
              <a:t>事件（某些实体数值上的变化）</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时间</a:t>
            </a:r>
            <a:r>
              <a:rPr lang="zh-CN" altLang="en-US" sz="2000" dirty="0">
                <a:solidFill>
                  <a:schemeClr val="bg1"/>
                </a:solidFill>
                <a:latin typeface="微软雅黑" panose="020B0503020204020204" pitchFamily="34" charset="-122"/>
                <a:ea typeface="微软雅黑" panose="020B0503020204020204" pitchFamily="34" charset="-122"/>
              </a:rPr>
              <a:t>事件（即刻时间的发生）</a:t>
            </a:r>
          </a:p>
          <a:p>
            <a:pPr marL="342900" indent="-342900">
              <a:buFont typeface="Wingdings" pitchFamily="2" charset="2"/>
              <a:buChar char="u"/>
            </a:pPr>
            <a:r>
              <a:rPr lang="zh-CN" altLang="en-US" sz="2000" dirty="0" smtClean="0">
                <a:solidFill>
                  <a:schemeClr val="bg1"/>
                </a:solidFill>
                <a:latin typeface="微软雅黑" panose="020B0503020204020204" pitchFamily="34" charset="-122"/>
                <a:ea typeface="微软雅黑" panose="020B0503020204020204" pitchFamily="34" charset="-122"/>
              </a:rPr>
              <a:t>信号</a:t>
            </a:r>
            <a:r>
              <a:rPr lang="zh-CN" altLang="en-US" sz="2000" dirty="0">
                <a:solidFill>
                  <a:schemeClr val="bg1"/>
                </a:solidFill>
                <a:latin typeface="微软雅黑" panose="020B0503020204020204" pitchFamily="34" charset="-122"/>
                <a:ea typeface="微软雅黑" panose="020B0503020204020204" pitchFamily="34" charset="-122"/>
              </a:rPr>
              <a:t>事件（异步的信号接收）</a:t>
            </a:r>
          </a:p>
        </p:txBody>
      </p:sp>
      <p:pic>
        <p:nvPicPr>
          <p:cNvPr id="9" name="图片 8"/>
          <p:cNvPicPr/>
          <p:nvPr/>
        </p:nvPicPr>
        <p:blipFill>
          <a:blip r:embed="rId2"/>
          <a:stretch>
            <a:fillRect/>
          </a:stretch>
        </p:blipFill>
        <p:spPr>
          <a:xfrm>
            <a:off x="1691680" y="3147814"/>
            <a:ext cx="4724400" cy="1036320"/>
          </a:xfrm>
          <a:prstGeom prst="rect">
            <a:avLst/>
          </a:prstGeom>
        </p:spPr>
      </p:pic>
      <p:pic>
        <p:nvPicPr>
          <p:cNvPr id="10" name="图片 9"/>
          <p:cNvPicPr/>
          <p:nvPr/>
        </p:nvPicPr>
        <p:blipFill>
          <a:blip r:embed="rId3"/>
          <a:stretch>
            <a:fillRect/>
          </a:stretch>
        </p:blipFill>
        <p:spPr>
          <a:xfrm>
            <a:off x="3347864" y="3003034"/>
            <a:ext cx="2217420" cy="1325880"/>
          </a:xfrm>
          <a:prstGeom prst="rect">
            <a:avLst/>
          </a:prstGeom>
        </p:spPr>
      </p:pic>
      <p:pic>
        <p:nvPicPr>
          <p:cNvPr id="11" name="图片 10"/>
          <p:cNvPicPr/>
          <p:nvPr/>
        </p:nvPicPr>
        <p:blipFill>
          <a:blip r:embed="rId4"/>
          <a:stretch>
            <a:fillRect/>
          </a:stretch>
        </p:blipFill>
        <p:spPr>
          <a:xfrm>
            <a:off x="3131840" y="1302386"/>
            <a:ext cx="3962400" cy="2994660"/>
          </a:xfrm>
          <a:prstGeom prst="rect">
            <a:avLst/>
          </a:prstGeom>
        </p:spPr>
      </p:pic>
      <p:pic>
        <p:nvPicPr>
          <p:cNvPr id="12" name="图片 11"/>
          <p:cNvPicPr/>
          <p:nvPr/>
        </p:nvPicPr>
        <p:blipFill>
          <a:blip r:embed="rId5"/>
          <a:stretch>
            <a:fillRect/>
          </a:stretch>
        </p:blipFill>
        <p:spPr>
          <a:xfrm>
            <a:off x="6442424" y="1687622"/>
            <a:ext cx="1630680" cy="2438400"/>
          </a:xfrm>
          <a:prstGeom prst="rect">
            <a:avLst/>
          </a:prstGeom>
        </p:spPr>
      </p:pic>
    </p:spTree>
    <p:extLst>
      <p:ext uri="{BB962C8B-B14F-4D97-AF65-F5344CB8AC3E}">
        <p14:creationId xmlns:p14="http://schemas.microsoft.com/office/powerpoint/2010/main" val="460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动作</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043608" y="1059582"/>
            <a:ext cx="7469475" cy="1631216"/>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规定了两种特殊的动作</a:t>
            </a:r>
            <a:r>
              <a:rPr lang="en-US" altLang="zh-CN" sz="2000" dirty="0">
                <a:solidFill>
                  <a:schemeClr val="bg1"/>
                </a:solidFill>
                <a:latin typeface="微软雅黑" panose="020B0503020204020204" pitchFamily="34" charset="-122"/>
                <a:ea typeface="微软雅黑" panose="020B0503020204020204" pitchFamily="34" charset="-122"/>
              </a:rPr>
              <a:t>:</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进入</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smtClean="0">
                <a:solidFill>
                  <a:schemeClr val="bg1"/>
                </a:solidFill>
                <a:latin typeface="微软雅黑" panose="020B0503020204020204" pitchFamily="34" charset="-122"/>
                <a:ea typeface="微软雅黑" panose="020B0503020204020204" pitchFamily="34" charset="-122"/>
              </a:rPr>
              <a:t>entry</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smtClean="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action-expression</a:t>
            </a:r>
          </a:p>
          <a:p>
            <a:r>
              <a:rPr lang="en-US" altLang="zh-CN" sz="2000" dirty="0" smtClean="0">
                <a:solidFill>
                  <a:schemeClr val="bg1"/>
                </a:solidFill>
                <a:latin typeface="微软雅黑" panose="020B0503020204020204" pitchFamily="34" charset="-122"/>
                <a:ea typeface="微软雅黑" panose="020B0503020204020204" pitchFamily="34" charset="-122"/>
              </a:rPr>
              <a:t></a:t>
            </a:r>
            <a:r>
              <a:rPr lang="zh-CN" altLang="en-US" sz="2000" dirty="0" smtClean="0">
                <a:solidFill>
                  <a:schemeClr val="bg1"/>
                </a:solidFill>
                <a:latin typeface="微软雅黑" panose="020B0503020204020204" pitchFamily="34" charset="-122"/>
                <a:ea typeface="微软雅黑" panose="020B0503020204020204" pitchFamily="34" charset="-122"/>
              </a:rPr>
              <a:t>退出</a:t>
            </a:r>
            <a:r>
              <a:rPr lang="zh-CN" altLang="en-US" sz="2000" dirty="0">
                <a:solidFill>
                  <a:schemeClr val="bg1"/>
                </a:solidFill>
                <a:latin typeface="微软雅黑" panose="020B0503020204020204" pitchFamily="34" charset="-122"/>
                <a:ea typeface="微软雅黑" panose="020B0503020204020204" pitchFamily="34" charset="-122"/>
              </a:rPr>
              <a:t>状态时执行的动作</a:t>
            </a:r>
            <a:r>
              <a:rPr lang="en-US" altLang="zh-CN" sz="2000" dirty="0">
                <a:solidFill>
                  <a:schemeClr val="bg1"/>
                </a:solidFill>
                <a:latin typeface="微软雅黑" panose="020B0503020204020204" pitchFamily="34" charset="-122"/>
                <a:ea typeface="微软雅黑" panose="020B0503020204020204" pitchFamily="34" charset="-122"/>
              </a:rPr>
              <a:t>:  ‘exit’ ‘/’ action-expression</a:t>
            </a:r>
          </a:p>
          <a:p>
            <a:r>
              <a:rPr lang="en-US" altLang="zh-CN" sz="2000" dirty="0">
                <a:solidFill>
                  <a:srgbClr val="FFC000"/>
                </a:solidFill>
                <a:latin typeface="微软雅黑" panose="020B0503020204020204" pitchFamily="34" charset="-122"/>
                <a:ea typeface="微软雅黑" panose="020B0503020204020204" pitchFamily="34" charset="-122"/>
              </a:rPr>
              <a:t>action-expression</a:t>
            </a:r>
            <a:r>
              <a:rPr lang="zh-CN" altLang="en-US" sz="2000" dirty="0">
                <a:solidFill>
                  <a:srgbClr val="FFC000"/>
                </a:solidFill>
                <a:latin typeface="微软雅黑" panose="020B0503020204020204" pitchFamily="34" charset="-122"/>
                <a:ea typeface="微软雅黑" panose="020B0503020204020204" pitchFamily="34" charset="-122"/>
              </a:rPr>
              <a:t>表示可以使用对象本身的属性和输入事件的参数。</a:t>
            </a:r>
          </a:p>
        </p:txBody>
      </p:sp>
    </p:spTree>
    <p:extLst>
      <p:ext uri="{BB962C8B-B14F-4D97-AF65-F5344CB8AC3E}">
        <p14:creationId xmlns:p14="http://schemas.microsoft.com/office/powerpoint/2010/main" val="3197940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062103"/>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良好状态图应满足的要求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关注</a:t>
            </a:r>
            <a:r>
              <a:rPr lang="zh-CN" altLang="en-US" sz="2000" dirty="0">
                <a:solidFill>
                  <a:schemeClr val="bg1"/>
                </a:solidFill>
                <a:latin typeface="微软雅黑" panose="020B0503020204020204" pitchFamily="34" charset="-122"/>
                <a:ea typeface="微软雅黑" panose="020B0503020204020204" pitchFamily="34" charset="-122"/>
              </a:rPr>
              <a:t>于传统系统动态特性的一个方面。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仅</a:t>
            </a:r>
            <a:r>
              <a:rPr lang="zh-CN" altLang="en-US" sz="2000" dirty="0">
                <a:solidFill>
                  <a:schemeClr val="bg1"/>
                </a:solidFill>
                <a:latin typeface="微软雅黑" panose="020B0503020204020204" pitchFamily="34" charset="-122"/>
                <a:ea typeface="微软雅黑" panose="020B0503020204020204" pitchFamily="34" charset="-122"/>
              </a:rPr>
              <a:t>包含对于理解这个方面很重要的那些元素。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与它的抽象层次相一致的细节信息。</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在</a:t>
            </a:r>
            <a:r>
              <a:rPr lang="zh-CN" altLang="en-US" sz="2000" dirty="0">
                <a:solidFill>
                  <a:schemeClr val="bg1"/>
                </a:solidFill>
                <a:latin typeface="微软雅黑" panose="020B0503020204020204" pitchFamily="34" charset="-122"/>
                <a:ea typeface="微软雅黑" panose="020B0503020204020204" pitchFamily="34" charset="-122"/>
              </a:rPr>
              <a:t>米利机和摩尔机两种方式之间进行</a:t>
            </a:r>
            <a:r>
              <a:rPr lang="zh-CN" altLang="en-US" sz="2000" dirty="0" smtClean="0">
                <a:solidFill>
                  <a:schemeClr val="bg1"/>
                </a:solidFill>
                <a:latin typeface="微软雅黑" panose="020B0503020204020204" pitchFamily="34" charset="-122"/>
                <a:ea typeface="微软雅黑" panose="020B0503020204020204" pitchFamily="34" charset="-122"/>
              </a:rPr>
              <a:t>平衡</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绘制状态图时，遵循的策略：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为</a:t>
            </a:r>
            <a:r>
              <a:rPr lang="zh-CN" altLang="en-US" dirty="0">
                <a:solidFill>
                  <a:schemeClr val="bg1"/>
                </a:solidFill>
                <a:latin typeface="微软雅黑" panose="020B0503020204020204" pitchFamily="34" charset="-122"/>
                <a:ea typeface="微软雅黑" panose="020B0503020204020204" pitchFamily="34" charset="-122"/>
              </a:rPr>
              <a:t>它取一个能表达其用途的名称。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先</a:t>
            </a:r>
            <a:r>
              <a:rPr lang="zh-CN" altLang="en-US" dirty="0">
                <a:solidFill>
                  <a:schemeClr val="bg1"/>
                </a:solidFill>
                <a:latin typeface="微软雅黑" panose="020B0503020204020204" pitchFamily="34" charset="-122"/>
                <a:ea typeface="微软雅黑" panose="020B0503020204020204" pitchFamily="34" charset="-122"/>
              </a:rPr>
              <a:t>为对象的稳定状态建模，然后对从状态到状态的合法转移建模。把分支，并发和对象流作为第二位的考虑，也可能把他们放在单独的图中。</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这些元素，尽量避免线段交叉。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对于</a:t>
            </a:r>
            <a:r>
              <a:rPr lang="zh-CN" altLang="en-US" dirty="0">
                <a:solidFill>
                  <a:schemeClr val="bg1"/>
                </a:solidFill>
                <a:latin typeface="微软雅黑" panose="020B0503020204020204" pitchFamily="34" charset="-122"/>
                <a:ea typeface="微软雅黑" panose="020B0503020204020204" pitchFamily="34" charset="-122"/>
              </a:rPr>
              <a:t>大型状态机，考虑详尽的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规范中包含的诸如子状态机之类的高级特征。</a:t>
            </a:r>
          </a:p>
        </p:txBody>
      </p:sp>
    </p:spTree>
    <p:extLst>
      <p:ext uri="{BB962C8B-B14F-4D97-AF65-F5344CB8AC3E}">
        <p14:creationId xmlns:p14="http://schemas.microsoft.com/office/powerpoint/2010/main" val="10908847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995686"/>
            <a:ext cx="1295637" cy="1152127"/>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2736540" y="1995687"/>
            <a:ext cx="6407460" cy="1152126"/>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部署图</a:t>
            </a:r>
            <a:endParaRPr lang="zh-CN" altLang="en-US" sz="2800" dirty="0"/>
          </a:p>
        </p:txBody>
      </p:sp>
      <p:sp>
        <p:nvSpPr>
          <p:cNvPr id="7" name="TextBox 6"/>
          <p:cNvSpPr txBox="1"/>
          <p:nvPr/>
        </p:nvSpPr>
        <p:spPr>
          <a:xfrm>
            <a:off x="2915816" y="2067694"/>
            <a:ext cx="1872208" cy="954107"/>
          </a:xfrm>
          <a:prstGeom prst="rect">
            <a:avLst/>
          </a:prstGeom>
          <a:noFill/>
        </p:spPr>
        <p:txBody>
          <a:bodyPr wrap="square" rtlCol="0">
            <a:spAutoFit/>
          </a:bodyPr>
          <a:lstStyle/>
          <a:p>
            <a:r>
              <a:rPr lang="en-US" altLang="zh-CN" sz="2800" dirty="0" smtClean="0">
                <a:solidFill>
                  <a:schemeClr val="bg1"/>
                </a:solidFill>
                <a:latin typeface="8Pin Matrix" pitchFamily="2" charset="0"/>
              </a:rPr>
              <a:t>PART </a:t>
            </a:r>
          </a:p>
          <a:p>
            <a:r>
              <a:rPr lang="en-US" altLang="zh-CN" sz="2800" dirty="0" smtClean="0">
                <a:solidFill>
                  <a:schemeClr val="bg1"/>
                </a:solidFill>
                <a:latin typeface="8Pin Matrix" pitchFamily="2" charset="0"/>
              </a:rPr>
              <a:t>FOUR</a:t>
            </a:r>
            <a:endParaRPr lang="zh-CN" altLang="en-US" sz="2800" dirty="0">
              <a:solidFill>
                <a:schemeClr val="bg1"/>
              </a:solidFill>
              <a:latin typeface="8Pin Matrix" pitchFamily="2" charset="0"/>
            </a:endParaRPr>
          </a:p>
        </p:txBody>
      </p:sp>
    </p:spTree>
    <p:extLst>
      <p:ext uri="{BB962C8B-B14F-4D97-AF65-F5344CB8AC3E}">
        <p14:creationId xmlns:p14="http://schemas.microsoft.com/office/powerpoint/2010/main" val="35080815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330901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2339102"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部署图的介绍</a:t>
            </a:r>
            <a:endParaRPr lang="zh-CN" altLang="en-US" sz="2800" b="1" dirty="0">
              <a:solidFill>
                <a:schemeClr val="bg1"/>
              </a:solidFill>
              <a:latin typeface="微软雅黑" pitchFamily="34" charset="-122"/>
              <a:ea typeface="微软雅黑" pitchFamily="34" charset="-122"/>
            </a:endParaRPr>
          </a:p>
        </p:txBody>
      </p:sp>
      <p:sp>
        <p:nvSpPr>
          <p:cNvPr id="16" name="TextBox 15"/>
          <p:cNvSpPr txBox="1"/>
          <p:nvPr/>
        </p:nvSpPr>
        <p:spPr>
          <a:xfrm>
            <a:off x="1115616" y="1110818"/>
            <a:ext cx="6444276" cy="1015663"/>
          </a:xfrm>
          <a:prstGeom prst="rect">
            <a:avLst/>
          </a:prstGeom>
          <a:noFill/>
        </p:spPr>
        <p:txBody>
          <a:bodyPr wrap="square" rtlCol="0">
            <a:spAutoFit/>
          </a:bodyPr>
          <a:lstStyle/>
          <a:p>
            <a:r>
              <a:rPr lang="en-US" altLang="zh-CN" sz="2000" b="1" dirty="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部署</a:t>
            </a:r>
            <a:r>
              <a:rPr lang="zh-CN" altLang="en-US" sz="2000" b="1" dirty="0">
                <a:solidFill>
                  <a:schemeClr val="bg1"/>
                </a:solidFill>
                <a:latin typeface="微软雅黑" pitchFamily="34" charset="-122"/>
                <a:ea typeface="微软雅黑" pitchFamily="34" charset="-122"/>
              </a:rPr>
              <a:t>图描述的是系统运行时的结构，展示了硬件的配置及其软件如何部署到网络结构中。一个系统模型只有一个部署图，部署图通常用来帮助理解分布式系统。</a:t>
            </a:r>
          </a:p>
        </p:txBody>
      </p:sp>
      <p:sp>
        <p:nvSpPr>
          <p:cNvPr id="23" name="TextBox 15"/>
          <p:cNvSpPr txBox="1"/>
          <p:nvPr/>
        </p:nvSpPr>
        <p:spPr>
          <a:xfrm>
            <a:off x="1108378" y="2573426"/>
            <a:ext cx="6372268" cy="101566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部署图包括结点与关联关系。</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部署图一般用于系统的静态部署视图</a:t>
            </a:r>
            <a:r>
              <a:rPr lang="zh-CN" altLang="en-US" sz="2000" b="1" dirty="0" smtClean="0">
                <a:solidFill>
                  <a:schemeClr val="bg1"/>
                </a:solidFill>
                <a:latin typeface="微软雅黑" pitchFamily="34" charset="-122"/>
                <a:ea typeface="微软雅黑" pitchFamily="34" charset="-122"/>
              </a:rPr>
              <a:t>建模</a:t>
            </a:r>
            <a:r>
              <a:rPr lang="zh-CN" altLang="en-US" sz="2000" b="1" dirty="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一般</a:t>
            </a:r>
            <a:r>
              <a:rPr lang="zh-CN" altLang="en-US" sz="2000" b="1" dirty="0">
                <a:solidFill>
                  <a:schemeClr val="bg1"/>
                </a:solidFill>
                <a:latin typeface="微软雅黑" pitchFamily="34" charset="-122"/>
                <a:ea typeface="微软雅黑" pitchFamily="34" charset="-122"/>
              </a:rPr>
              <a:t>部署图与构件图</a:t>
            </a:r>
            <a:r>
              <a:rPr lang="zh-CN" altLang="en-US" sz="2000" b="1" dirty="0" smtClean="0">
                <a:solidFill>
                  <a:schemeClr val="bg1"/>
                </a:solidFill>
                <a:latin typeface="微软雅黑" pitchFamily="34" charset="-122"/>
                <a:ea typeface="微软雅黑" pitchFamily="34" charset="-122"/>
              </a:rPr>
              <a:t>结合。</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269004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416320"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创建部署图的目的：</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1115616" y="1159048"/>
            <a:ext cx="6408712" cy="2308324"/>
          </a:xfrm>
          <a:prstGeom prst="rect">
            <a:avLst/>
          </a:prstGeom>
          <a:noFill/>
        </p:spPr>
        <p:txBody>
          <a:bodyPr wrap="square" rtlCol="0">
            <a:spAutoFit/>
          </a:bodyPr>
          <a:lstStyle/>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描述</a:t>
            </a:r>
            <a:r>
              <a:rPr lang="zh-CN" altLang="en-US" sz="2400" dirty="0">
                <a:solidFill>
                  <a:schemeClr val="bg1"/>
                </a:solidFill>
                <a:latin typeface="微软雅黑" panose="020B0503020204020204" pitchFamily="34" charset="-122"/>
                <a:ea typeface="微软雅黑" panose="020B0503020204020204" pitchFamily="34" charset="-122"/>
              </a:rPr>
              <a:t>系统与生产环境中的其它系统间的依赖关系，这些系统可能是已经存在，或是将要引入的。</a:t>
            </a: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描述</a:t>
            </a:r>
            <a:r>
              <a:rPr lang="zh-CN" altLang="en-US" sz="2400" dirty="0">
                <a:solidFill>
                  <a:schemeClr val="bg1"/>
                </a:solidFill>
                <a:latin typeface="微软雅黑" panose="020B0503020204020204" pitchFamily="34" charset="-122"/>
                <a:ea typeface="微软雅黑" panose="020B0503020204020204" pitchFamily="34" charset="-122"/>
              </a:rPr>
              <a:t>一个商业应用主要的部署结构。</a:t>
            </a: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设计</a:t>
            </a:r>
            <a:r>
              <a:rPr lang="zh-CN" altLang="en-US" sz="2400" dirty="0">
                <a:solidFill>
                  <a:schemeClr val="bg1"/>
                </a:solidFill>
                <a:latin typeface="微软雅黑" panose="020B0503020204020204" pitchFamily="34" charset="-122"/>
                <a:ea typeface="微软雅黑" panose="020B0503020204020204" pitchFamily="34" charset="-122"/>
              </a:rPr>
              <a:t>一个嵌入系统的硬件和软件结构。</a:t>
            </a: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描述</a:t>
            </a:r>
            <a:r>
              <a:rPr lang="zh-CN" altLang="en-US" sz="2400" dirty="0">
                <a:solidFill>
                  <a:schemeClr val="bg1"/>
                </a:solidFill>
                <a:latin typeface="微软雅黑" panose="020B0503020204020204" pitchFamily="34" charset="-122"/>
                <a:ea typeface="微软雅黑" panose="020B0503020204020204" pitchFamily="34" charset="-122"/>
              </a:rPr>
              <a:t>一个组织的硬件</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网络基础结构。</a:t>
            </a:r>
          </a:p>
        </p:txBody>
      </p:sp>
    </p:spTree>
    <p:extLst>
      <p:ext uri="{BB962C8B-B14F-4D97-AF65-F5344CB8AC3E}">
        <p14:creationId xmlns:p14="http://schemas.microsoft.com/office/powerpoint/2010/main" val="28482964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411510"/>
            <a:ext cx="6552728" cy="523220"/>
          </a:xfrm>
          <a:prstGeom prst="rect">
            <a:avLst/>
          </a:prstGeom>
          <a:noFill/>
        </p:spPr>
        <p:txBody>
          <a:bodyPr wrap="square" rtlCol="0">
            <a:spAutoFit/>
          </a:bodyPr>
          <a:lstStyle/>
          <a:p>
            <a:r>
              <a:rPr lang="zh-CN" altLang="en-US" sz="2800" b="1" dirty="0">
                <a:solidFill>
                  <a:schemeClr val="bg1"/>
                </a:solidFill>
                <a:latin typeface="微软雅黑" pitchFamily="34" charset="-122"/>
                <a:ea typeface="微软雅黑" pitchFamily="34" charset="-122"/>
              </a:rPr>
              <a:t>对系统静态部署视图建模</a:t>
            </a:r>
            <a:r>
              <a:rPr lang="zh-CN" altLang="en-US" sz="2800" b="1" dirty="0" smtClean="0">
                <a:solidFill>
                  <a:schemeClr val="bg1"/>
                </a:solidFill>
                <a:latin typeface="微软雅黑" pitchFamily="34" charset="-122"/>
                <a:ea typeface="微软雅黑" pitchFamily="34" charset="-122"/>
              </a:rPr>
              <a:t>时的采用方式：</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842435" y="964589"/>
            <a:ext cx="4752528" cy="1508105"/>
          </a:xfrm>
          <a:prstGeom prst="rect">
            <a:avLst/>
          </a:prstGeom>
          <a:noFill/>
        </p:spPr>
        <p:txBody>
          <a:bodyPr wrap="square" rtlCol="0">
            <a:spAutoFit/>
          </a:bodyPr>
          <a:lstStyle/>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嵌入式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客户／服务器</a:t>
            </a:r>
            <a:r>
              <a:rPr lang="zh-CN" altLang="en-US" sz="2400" dirty="0" smtClean="0">
                <a:solidFill>
                  <a:schemeClr val="bg1"/>
                </a:solidFill>
                <a:latin typeface="微软雅黑" panose="020B0503020204020204" pitchFamily="34" charset="-122"/>
                <a:ea typeface="微软雅黑" panose="020B0503020204020204" pitchFamily="34" charset="-122"/>
              </a:rPr>
              <a:t>系统建模       </a:t>
            </a:r>
            <a:endParaRPr lang="zh-CN" altLang="en-US"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对</a:t>
            </a:r>
            <a:r>
              <a:rPr lang="zh-CN" altLang="en-US" sz="2400" dirty="0">
                <a:solidFill>
                  <a:schemeClr val="bg1"/>
                </a:solidFill>
                <a:latin typeface="微软雅黑" panose="020B0503020204020204" pitchFamily="34" charset="-122"/>
                <a:ea typeface="微软雅黑" panose="020B0503020204020204" pitchFamily="34" charset="-122"/>
              </a:rPr>
              <a:t>全分布式</a:t>
            </a:r>
            <a:r>
              <a:rPr lang="zh-CN" altLang="en-US" sz="2400" dirty="0" smtClean="0">
                <a:solidFill>
                  <a:schemeClr val="bg1"/>
                </a:solidFill>
                <a:latin typeface="微软雅黑" panose="020B0503020204020204" pitchFamily="34" charset="-122"/>
                <a:ea typeface="微软雅黑" panose="020B0503020204020204" pitchFamily="34" charset="-122"/>
              </a:rPr>
              <a:t>系统建模</a:t>
            </a:r>
          </a:p>
          <a:p>
            <a:pPr lvl="1"/>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p:nvPr/>
        </p:nvPicPr>
        <p:blipFill>
          <a:blip r:embed="rId2"/>
          <a:stretch>
            <a:fillRect/>
          </a:stretch>
        </p:blipFill>
        <p:spPr>
          <a:xfrm>
            <a:off x="4860032" y="3075806"/>
            <a:ext cx="3816426" cy="1884791"/>
          </a:xfrm>
          <a:prstGeom prst="rect">
            <a:avLst/>
          </a:prstGeom>
        </p:spPr>
      </p:pic>
      <p:pic>
        <p:nvPicPr>
          <p:cNvPr id="10" name="图片 9"/>
          <p:cNvPicPr/>
          <p:nvPr/>
        </p:nvPicPr>
        <p:blipFill>
          <a:blip r:embed="rId3"/>
          <a:stretch>
            <a:fillRect/>
          </a:stretch>
        </p:blipFill>
        <p:spPr>
          <a:xfrm>
            <a:off x="4860033" y="1695593"/>
            <a:ext cx="3816426" cy="1380213"/>
          </a:xfrm>
          <a:prstGeom prst="rect">
            <a:avLst/>
          </a:prstGeom>
        </p:spPr>
      </p:pic>
      <p:pic>
        <p:nvPicPr>
          <p:cNvPr id="11" name="图片 10"/>
          <p:cNvPicPr/>
          <p:nvPr/>
        </p:nvPicPr>
        <p:blipFill>
          <a:blip r:embed="rId4"/>
          <a:stretch>
            <a:fillRect/>
          </a:stretch>
        </p:blipFill>
        <p:spPr>
          <a:xfrm>
            <a:off x="471166" y="2571750"/>
            <a:ext cx="4388866" cy="2388847"/>
          </a:xfrm>
          <a:prstGeom prst="rect">
            <a:avLst/>
          </a:prstGeom>
        </p:spPr>
      </p:pic>
    </p:spTree>
    <p:extLst>
      <p:ext uri="{BB962C8B-B14F-4D97-AF65-F5344CB8AC3E}">
        <p14:creationId xmlns:p14="http://schemas.microsoft.com/office/powerpoint/2010/main" val="183044476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261884"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部署图</a:t>
            </a:r>
            <a:endParaRPr lang="zh-CN" altLang="en-US" sz="2800" b="1" dirty="0">
              <a:solidFill>
                <a:schemeClr val="bg1"/>
              </a:solidFill>
              <a:latin typeface="微软雅黑" pitchFamily="34" charset="-122"/>
              <a:ea typeface="微软雅黑" pitchFamily="34" charset="-122"/>
            </a:endParaRPr>
          </a:p>
        </p:txBody>
      </p:sp>
      <p:grpSp>
        <p:nvGrpSpPr>
          <p:cNvPr id="21" name="组合 20"/>
          <p:cNvGrpSpPr/>
          <p:nvPr/>
        </p:nvGrpSpPr>
        <p:grpSpPr>
          <a:xfrm>
            <a:off x="1315058" y="1092404"/>
            <a:ext cx="2792269" cy="1743785"/>
            <a:chOff x="997210" y="583746"/>
            <a:chExt cx="1836766" cy="5132851"/>
          </a:xfrm>
        </p:grpSpPr>
        <p:sp>
          <p:nvSpPr>
            <p:cNvPr id="22" name="TextBox 21"/>
            <p:cNvSpPr txBox="1"/>
            <p:nvPr/>
          </p:nvSpPr>
          <p:spPr>
            <a:xfrm>
              <a:off x="997210" y="583746"/>
              <a:ext cx="1133758" cy="117772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部署图包括：</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1021897" y="1730444"/>
              <a:ext cx="1812079" cy="398615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smtClean="0">
                  <a:solidFill>
                    <a:schemeClr val="bg1"/>
                  </a:solidFill>
                  <a:latin typeface="微软雅黑" pitchFamily="34" charset="-122"/>
                  <a:ea typeface="微软雅黑" pitchFamily="34" charset="-122"/>
                </a:rPr>
                <a:t>结点</a:t>
              </a:r>
              <a:endParaRPr lang="en-US" altLang="zh-CN" dirty="0" smtClean="0">
                <a:solidFill>
                  <a:schemeClr val="bg1"/>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bg1"/>
                  </a:solidFill>
                  <a:latin typeface="微软雅黑" pitchFamily="34" charset="-122"/>
                  <a:ea typeface="微软雅黑" pitchFamily="34" charset="-122"/>
                </a:rPr>
                <a:t>关联关系</a:t>
              </a:r>
              <a:endParaRPr lang="en-US" altLang="zh-CN" dirty="0">
                <a:solidFill>
                  <a:schemeClr val="bg1"/>
                </a:solidFill>
                <a:latin typeface="微软雅黑" pitchFamily="34" charset="-122"/>
                <a:ea typeface="微软雅黑" pitchFamily="34" charset="-122"/>
              </a:endParaRPr>
            </a:p>
            <a:p>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grpSp>
      <p:sp>
        <p:nvSpPr>
          <p:cNvPr id="42" name="TextBox 41"/>
          <p:cNvSpPr txBox="1"/>
          <p:nvPr/>
        </p:nvSpPr>
        <p:spPr>
          <a:xfrm>
            <a:off x="1118929" y="3404983"/>
            <a:ext cx="6943934" cy="369332"/>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   </a:t>
            </a:r>
            <a:endParaRPr lang="zh-CN" altLang="en-US" dirty="0">
              <a:solidFill>
                <a:schemeClr val="bg1"/>
              </a:solidFill>
              <a:latin typeface="微软雅黑" pitchFamily="34" charset="-122"/>
              <a:ea typeface="微软雅黑" pitchFamily="34" charset="-122"/>
            </a:endParaRPr>
          </a:p>
        </p:txBody>
      </p:sp>
      <p:grpSp>
        <p:nvGrpSpPr>
          <p:cNvPr id="43" name="组合 42"/>
          <p:cNvGrpSpPr/>
          <p:nvPr/>
        </p:nvGrpSpPr>
        <p:grpSpPr>
          <a:xfrm>
            <a:off x="3995936" y="735894"/>
            <a:ext cx="3534336" cy="3714887"/>
            <a:chOff x="971600" y="839683"/>
            <a:chExt cx="1812079" cy="3603172"/>
          </a:xfrm>
        </p:grpSpPr>
        <p:sp>
          <p:nvSpPr>
            <p:cNvPr id="44" name="TextBox 43"/>
            <p:cNvSpPr txBox="1"/>
            <p:nvPr/>
          </p:nvSpPr>
          <p:spPr>
            <a:xfrm>
              <a:off x="971600" y="839683"/>
              <a:ext cx="489177" cy="388078"/>
            </a:xfrm>
            <a:prstGeom prst="rect">
              <a:avLst/>
            </a:prstGeom>
            <a:noFill/>
          </p:spPr>
          <p:txBody>
            <a:bodyPr wrap="none" rtlCol="0">
              <a:spAutoFit/>
            </a:bodyPr>
            <a:lstStyle/>
            <a:p>
              <a:r>
                <a:rPr lang="zh-CN" altLang="en-US" sz="2000" b="1" dirty="0" smtClean="0">
                  <a:solidFill>
                    <a:schemeClr val="bg1"/>
                  </a:solidFill>
                  <a:latin typeface="微软雅黑" pitchFamily="34" charset="-122"/>
                  <a:ea typeface="微软雅黑" pitchFamily="34" charset="-122"/>
                </a:rPr>
                <a:t>结点：</a:t>
              </a:r>
              <a:endParaRPr lang="zh-CN" altLang="en-US" sz="2000" b="1" dirty="0">
                <a:solidFill>
                  <a:schemeClr val="bg1"/>
                </a:solidFill>
                <a:latin typeface="微软雅黑" pitchFamily="34" charset="-122"/>
                <a:ea typeface="微软雅黑" pitchFamily="34" charset="-122"/>
              </a:endParaRPr>
            </a:p>
          </p:txBody>
        </p:sp>
        <p:sp>
          <p:nvSpPr>
            <p:cNvPr id="45" name="TextBox 44"/>
            <p:cNvSpPr txBox="1"/>
            <p:nvPr/>
          </p:nvSpPr>
          <p:spPr>
            <a:xfrm>
              <a:off x="971600" y="1278532"/>
              <a:ext cx="1812079" cy="3164323"/>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结点</a:t>
              </a:r>
              <a:r>
                <a:rPr lang="zh-CN" altLang="en-US" dirty="0">
                  <a:solidFill>
                    <a:schemeClr val="bg1"/>
                  </a:solidFill>
                  <a:latin typeface="微软雅黑" pitchFamily="34" charset="-122"/>
                  <a:ea typeface="微软雅黑" pitchFamily="34" charset="-122"/>
                </a:rPr>
                <a:t>是存在于运行时的代表计算资源的物理元素，结点一般都具有内存，而且常常具有处理能力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sz="800" dirty="0" smtClean="0">
                <a:solidFill>
                  <a:schemeClr val="bg1"/>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处理机</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smtClean="0">
                  <a:solidFill>
                    <a:srgbClr val="FFC000"/>
                  </a:solidFill>
                  <a:latin typeface="微软雅黑" pitchFamily="34" charset="-122"/>
                  <a:ea typeface="微软雅黑" pitchFamily="34" charset="-122"/>
                </a:rPr>
                <a:t>设备</a:t>
              </a:r>
              <a:endParaRPr lang="en-US" altLang="zh-CN" dirty="0" smtClean="0">
                <a:solidFill>
                  <a:srgbClr val="FFC000"/>
                </a:solidFill>
                <a:latin typeface="微软雅黑" pitchFamily="34" charset="-122"/>
                <a:ea typeface="微软雅黑" pitchFamily="34" charset="-122"/>
              </a:endParaRP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处理机是可执行程序额硬件构件。</a:t>
              </a:r>
            </a:p>
            <a:p>
              <a:pPr marL="285750" indent="-285750">
                <a:buFont typeface="Arial" pitchFamily="34" charset="0"/>
                <a:buChar char="•"/>
              </a:pPr>
              <a:r>
                <a:rPr lang="zh-CN" altLang="en-US" dirty="0">
                  <a:solidFill>
                    <a:schemeClr val="bg1"/>
                  </a:solidFill>
                  <a:latin typeface="微软雅黑" pitchFamily="34" charset="-122"/>
                  <a:ea typeface="微软雅黑" pitchFamily="34" charset="-122"/>
                </a:rPr>
                <a:t>设备是无计算能力的硬件构件，如调制解调器，终端</a:t>
              </a:r>
              <a:r>
                <a:rPr lang="zh-CN" altLang="en-US" dirty="0" smtClean="0">
                  <a:solidFill>
                    <a:schemeClr val="bg1"/>
                  </a:solidFill>
                  <a:latin typeface="微软雅黑" pitchFamily="34" charset="-122"/>
                  <a:ea typeface="微软雅黑" pitchFamily="34" charset="-122"/>
                </a:rPr>
                <a:t>等</a:t>
              </a:r>
              <a:endParaRPr lang="zh-CN" altLang="en-US" dirty="0">
                <a:solidFill>
                  <a:srgbClr val="FFC000"/>
                </a:solidFill>
                <a:latin typeface="微软雅黑" pitchFamily="34" charset="-122"/>
                <a:ea typeface="微软雅黑" pitchFamily="34" charset="-122"/>
              </a:endParaRPr>
            </a:p>
            <a:p>
              <a:pPr marL="285750" indent="-285750">
                <a:buFont typeface="Arial" pitchFamily="34" charset="0"/>
                <a:buChar char="•"/>
              </a:pPr>
              <a:endParaRPr lang="zh-CN" altLang="en-US" dirty="0">
                <a:solidFill>
                  <a:srgbClr val="FFC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13273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461062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一个</a:t>
            </a:r>
            <a:r>
              <a:rPr lang="en-US" altLang="zh-CN" sz="2800" b="1" dirty="0" smtClean="0">
                <a:solidFill>
                  <a:schemeClr val="bg1"/>
                </a:solidFill>
                <a:latin typeface="微软雅黑" pitchFamily="34" charset="-122"/>
                <a:ea typeface="微软雅黑" pitchFamily="34" charset="-122"/>
              </a:rPr>
              <a:t>ATM</a:t>
            </a:r>
            <a:r>
              <a:rPr lang="zh-CN" altLang="en-US" sz="2800" b="1" dirty="0" smtClean="0">
                <a:solidFill>
                  <a:schemeClr val="bg1"/>
                </a:solidFill>
                <a:latin typeface="微软雅黑" pitchFamily="34" charset="-122"/>
                <a:ea typeface="微软雅黑" pitchFamily="34" charset="-122"/>
              </a:rPr>
              <a:t>机部署图的例子：</a:t>
            </a:r>
            <a:endParaRPr lang="zh-CN" altLang="en-US" sz="2800" b="1" dirty="0">
              <a:solidFill>
                <a:schemeClr val="bg1"/>
              </a:solidFill>
              <a:latin typeface="微软雅黑" pitchFamily="34" charset="-122"/>
              <a:ea typeface="微软雅黑" pitchFamily="34" charset="-122"/>
            </a:endParaRPr>
          </a:p>
        </p:txBody>
      </p:sp>
      <p:pic>
        <p:nvPicPr>
          <p:cNvPr id="9" name="图片 8"/>
          <p:cNvPicPr/>
          <p:nvPr/>
        </p:nvPicPr>
        <p:blipFill>
          <a:blip r:embed="rId2"/>
          <a:stretch>
            <a:fillRect/>
          </a:stretch>
        </p:blipFill>
        <p:spPr>
          <a:xfrm>
            <a:off x="1331640" y="987574"/>
            <a:ext cx="4392488" cy="3760600"/>
          </a:xfrm>
          <a:prstGeom prst="rect">
            <a:avLst/>
          </a:prstGeom>
        </p:spPr>
      </p:pic>
      <p:sp>
        <p:nvSpPr>
          <p:cNvPr id="10" name="椭圆 9"/>
          <p:cNvSpPr/>
          <p:nvPr/>
        </p:nvSpPr>
        <p:spPr>
          <a:xfrm>
            <a:off x="6516216" y="1369013"/>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1" name="TextBox 10"/>
          <p:cNvSpPr txBox="1"/>
          <p:nvPr/>
        </p:nvSpPr>
        <p:spPr>
          <a:xfrm>
            <a:off x="6536063" y="1541704"/>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处理机</a:t>
            </a:r>
            <a:endParaRPr lang="en-US" altLang="zh-CN" sz="1400" b="1" dirty="0" smtClean="0">
              <a:solidFill>
                <a:schemeClr val="bg1"/>
              </a:solidFill>
              <a:latin typeface="微软雅黑" pitchFamily="34" charset="-122"/>
              <a:ea typeface="微软雅黑" pitchFamily="34" charset="-122"/>
            </a:endParaRPr>
          </a:p>
        </p:txBody>
      </p:sp>
      <p:cxnSp>
        <p:nvCxnSpPr>
          <p:cNvPr id="12" name="直接连接符 11"/>
          <p:cNvCxnSpPr>
            <a:endCxn id="10" idx="2"/>
          </p:cNvCxnSpPr>
          <p:nvPr/>
        </p:nvCxnSpPr>
        <p:spPr>
          <a:xfrm>
            <a:off x="3955872" y="1563638"/>
            <a:ext cx="2560344" cy="113775"/>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840252" y="2605091"/>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4" name="TextBox 13"/>
          <p:cNvSpPr txBox="1"/>
          <p:nvPr/>
        </p:nvSpPr>
        <p:spPr>
          <a:xfrm>
            <a:off x="6860099" y="2777782"/>
            <a:ext cx="964659" cy="307777"/>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设备</a:t>
            </a:r>
            <a:endParaRPr lang="en-US" altLang="zh-CN" sz="1400" b="1" dirty="0" smtClean="0">
              <a:solidFill>
                <a:schemeClr val="bg1"/>
              </a:solidFill>
              <a:latin typeface="微软雅黑" pitchFamily="34" charset="-122"/>
              <a:ea typeface="微软雅黑" pitchFamily="34" charset="-122"/>
            </a:endParaRPr>
          </a:p>
        </p:txBody>
      </p:sp>
      <p:cxnSp>
        <p:nvCxnSpPr>
          <p:cNvPr id="15" name="直接连接符 14"/>
          <p:cNvCxnSpPr>
            <a:endCxn id="13" idx="2"/>
          </p:cNvCxnSpPr>
          <p:nvPr/>
        </p:nvCxnSpPr>
        <p:spPr>
          <a:xfrm>
            <a:off x="5436096" y="2777782"/>
            <a:ext cx="1404156"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426206" y="3663292"/>
            <a:ext cx="648072" cy="616800"/>
          </a:xfrm>
          <a:prstGeom prst="ellipse">
            <a:avLst/>
          </a:prstGeom>
          <a:solidFill>
            <a:srgbClr val="FFA013"/>
          </a:solidFill>
          <a:ln>
            <a:solidFill>
              <a:srgbClr val="FFA013"/>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itchFamily="34" charset="-122"/>
              <a:ea typeface="微软雅黑" pitchFamily="34" charset="-122"/>
            </a:endParaRPr>
          </a:p>
        </p:txBody>
      </p:sp>
      <p:sp>
        <p:nvSpPr>
          <p:cNvPr id="18" name="TextBox 17"/>
          <p:cNvSpPr txBox="1"/>
          <p:nvPr/>
        </p:nvSpPr>
        <p:spPr>
          <a:xfrm>
            <a:off x="6446053" y="3696398"/>
            <a:ext cx="964659" cy="523220"/>
          </a:xfrm>
          <a:prstGeom prst="rect">
            <a:avLst/>
          </a:prstGeom>
          <a:noFill/>
        </p:spPr>
        <p:txBody>
          <a:bodyPr wrap="square" rtlCol="0">
            <a:spAutoFit/>
          </a:bodyPr>
          <a:lstStyle/>
          <a:p>
            <a:r>
              <a:rPr lang="zh-CN" altLang="en-US" sz="1400" b="1" dirty="0" smtClean="0">
                <a:solidFill>
                  <a:schemeClr val="bg1"/>
                </a:solidFill>
                <a:latin typeface="微软雅黑" pitchFamily="34" charset="-122"/>
                <a:ea typeface="微软雅黑" pitchFamily="34" charset="-122"/>
              </a:rPr>
              <a:t>关联</a:t>
            </a:r>
            <a:endParaRPr lang="en-US" altLang="zh-CN" sz="1400" b="1" dirty="0" smtClean="0">
              <a:solidFill>
                <a:schemeClr val="bg1"/>
              </a:solidFill>
              <a:latin typeface="微软雅黑" pitchFamily="34" charset="-122"/>
              <a:ea typeface="微软雅黑" pitchFamily="34" charset="-122"/>
            </a:endParaRPr>
          </a:p>
          <a:p>
            <a:r>
              <a:rPr lang="zh-CN" altLang="en-US" sz="1400" b="1" dirty="0" smtClean="0">
                <a:solidFill>
                  <a:schemeClr val="bg1"/>
                </a:solidFill>
                <a:latin typeface="微软雅黑" pitchFamily="34" charset="-122"/>
                <a:ea typeface="微软雅黑" pitchFamily="34" charset="-122"/>
              </a:rPr>
              <a:t>关系</a:t>
            </a:r>
            <a:endParaRPr lang="en-US" altLang="zh-CN" sz="1400" b="1" dirty="0" smtClean="0">
              <a:solidFill>
                <a:schemeClr val="bg1"/>
              </a:solidFill>
              <a:latin typeface="微软雅黑" pitchFamily="34" charset="-122"/>
              <a:ea typeface="微软雅黑" pitchFamily="34" charset="-122"/>
            </a:endParaRPr>
          </a:p>
        </p:txBody>
      </p:sp>
      <p:cxnSp>
        <p:nvCxnSpPr>
          <p:cNvPr id="19" name="直接连接符 18"/>
          <p:cNvCxnSpPr>
            <a:endCxn id="17" idx="2"/>
          </p:cNvCxnSpPr>
          <p:nvPr/>
        </p:nvCxnSpPr>
        <p:spPr>
          <a:xfrm>
            <a:off x="4427984" y="3835983"/>
            <a:ext cx="1998222" cy="135709"/>
          </a:xfrm>
          <a:prstGeom prst="line">
            <a:avLst/>
          </a:prstGeom>
          <a:ln w="19050">
            <a:solidFill>
              <a:srgbClr val="00C5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1881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8" name="文本框 7"/>
          <p:cNvSpPr txBox="1"/>
          <p:nvPr/>
        </p:nvSpPr>
        <p:spPr>
          <a:xfrm>
            <a:off x="755575" y="173490"/>
            <a:ext cx="7469475" cy="2308324"/>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良好部署图</a:t>
            </a:r>
            <a:r>
              <a:rPr lang="zh-CN" altLang="en-US" sz="2400" b="1" dirty="0">
                <a:solidFill>
                  <a:schemeClr val="bg1"/>
                </a:solidFill>
                <a:latin typeface="微软雅黑" panose="020B0503020204020204" pitchFamily="34" charset="-122"/>
                <a:ea typeface="微软雅黑" panose="020B0503020204020204" pitchFamily="34" charset="-122"/>
              </a:rPr>
              <a:t>应满足的要求</a:t>
            </a:r>
            <a:r>
              <a:rPr lang="zh-CN" altLang="en-US"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侧重</a:t>
            </a:r>
            <a:r>
              <a:rPr lang="zh-CN" altLang="en-US" sz="2000" dirty="0">
                <a:solidFill>
                  <a:schemeClr val="bg1"/>
                </a:solidFill>
                <a:latin typeface="微软雅黑" panose="020B0503020204020204" pitchFamily="34" charset="-122"/>
                <a:ea typeface="微软雅黑" panose="020B0503020204020204" pitchFamily="34" charset="-122"/>
              </a:rPr>
              <a:t>于描述系统的静态部署视图的一个方面。</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只</a:t>
            </a:r>
            <a:r>
              <a:rPr lang="zh-CN" altLang="en-US" sz="2000" dirty="0">
                <a:solidFill>
                  <a:schemeClr val="bg1"/>
                </a:solidFill>
                <a:latin typeface="微软雅黑" panose="020B0503020204020204" pitchFamily="34" charset="-122"/>
                <a:ea typeface="微软雅黑" panose="020B0503020204020204" pitchFamily="34" charset="-122"/>
              </a:rPr>
              <a:t>包含对理解这个方面是必要的元素。</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提供</a:t>
            </a:r>
            <a:r>
              <a:rPr lang="zh-CN" altLang="en-US" sz="2000" dirty="0">
                <a:solidFill>
                  <a:schemeClr val="bg1"/>
                </a:solidFill>
                <a:latin typeface="微软雅黑" panose="020B0503020204020204" pitchFamily="34" charset="-122"/>
                <a:ea typeface="微软雅黑" panose="020B0503020204020204" pitchFamily="34" charset="-122"/>
              </a:rPr>
              <a:t>与抽象级别一致的细节，只显露对于理解问题是必要的那些修饰。</a:t>
            </a:r>
          </a:p>
          <a:p>
            <a:pPr marL="342900" indent="-342900">
              <a:buFont typeface="Arial" pitchFamily="34" charset="0"/>
              <a:buChar char="•"/>
            </a:pPr>
            <a:r>
              <a:rPr lang="zh-CN" altLang="en-US" sz="2000" dirty="0" smtClean="0">
                <a:solidFill>
                  <a:schemeClr val="bg1"/>
                </a:solidFill>
                <a:latin typeface="微软雅黑" panose="020B0503020204020204" pitchFamily="34" charset="-122"/>
                <a:ea typeface="微软雅黑" panose="020B0503020204020204" pitchFamily="34" charset="-122"/>
              </a:rPr>
              <a:t>不要</a:t>
            </a:r>
            <a:r>
              <a:rPr lang="zh-CN" altLang="en-US" sz="2000" dirty="0">
                <a:solidFill>
                  <a:schemeClr val="bg1"/>
                </a:solidFill>
                <a:latin typeface="微软雅黑" panose="020B0503020204020204" pitchFamily="34" charset="-122"/>
                <a:ea typeface="微软雅黑" panose="020B0503020204020204" pitchFamily="34" charset="-122"/>
              </a:rPr>
              <a:t>过分简化，以免使读者对重要语义产生误解。</a:t>
            </a:r>
          </a:p>
        </p:txBody>
      </p:sp>
      <p:sp>
        <p:nvSpPr>
          <p:cNvPr id="9" name="文本框 7"/>
          <p:cNvSpPr txBox="1"/>
          <p:nvPr/>
        </p:nvSpPr>
        <p:spPr>
          <a:xfrm>
            <a:off x="827584" y="2355726"/>
            <a:ext cx="7469475" cy="2400657"/>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绘制部署图</a:t>
            </a:r>
            <a:r>
              <a:rPr lang="zh-CN" altLang="en-US" sz="2400" b="1" dirty="0">
                <a:solidFill>
                  <a:schemeClr val="bg1"/>
                </a:solidFill>
                <a:latin typeface="微软雅黑" panose="020B0503020204020204" pitchFamily="34" charset="-122"/>
                <a:ea typeface="微软雅黑" panose="020B0503020204020204" pitchFamily="34" charset="-122"/>
              </a:rPr>
              <a:t>时，遵循的策略：</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取</a:t>
            </a:r>
            <a:r>
              <a:rPr lang="zh-CN" altLang="en-US" dirty="0">
                <a:solidFill>
                  <a:schemeClr val="bg1"/>
                </a:solidFill>
                <a:latin typeface="微软雅黑" panose="020B0503020204020204" pitchFamily="34" charset="-122"/>
                <a:ea typeface="微软雅黑" panose="020B0503020204020204" pitchFamily="34" charset="-122"/>
              </a:rPr>
              <a:t>一个能表示其意图的名称。</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摆放</a:t>
            </a:r>
            <a:r>
              <a:rPr lang="zh-CN" altLang="en-US" dirty="0">
                <a:solidFill>
                  <a:schemeClr val="bg1"/>
                </a:solidFill>
                <a:latin typeface="微软雅黑" panose="020B0503020204020204" pitchFamily="34" charset="-122"/>
                <a:ea typeface="微软雅黑" panose="020B0503020204020204" pitchFamily="34" charset="-122"/>
              </a:rPr>
              <a:t>元素时尽量避免交叉。</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从</a:t>
            </a:r>
            <a:r>
              <a:rPr lang="zh-CN" altLang="en-US" dirty="0">
                <a:solidFill>
                  <a:schemeClr val="bg1"/>
                </a:solidFill>
                <a:latin typeface="微软雅黑" panose="020B0503020204020204" pitchFamily="34" charset="-122"/>
                <a:ea typeface="微软雅黑" panose="020B0503020204020204" pitchFamily="34" charset="-122"/>
              </a:rPr>
              <a:t>空间上合理地组织模型元素，使得语义上接近的事物在物理位置上也比较接近。</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用</a:t>
            </a:r>
            <a:r>
              <a:rPr lang="zh-CN" altLang="en-US" dirty="0">
                <a:solidFill>
                  <a:schemeClr val="bg1"/>
                </a:solidFill>
                <a:latin typeface="微软雅黑" panose="020B0503020204020204" pitchFamily="34" charset="-122"/>
                <a:ea typeface="微软雅黑" panose="020B0503020204020204" pitchFamily="34" charset="-122"/>
              </a:rPr>
              <a:t>注解和颜色作为可视化提示，以把注意力吸引到图中的重要特征上</a:t>
            </a:r>
          </a:p>
          <a:p>
            <a:pPr marL="285750" indent="-285750">
              <a:buFont typeface="Arial" pitchFamily="34" charset="0"/>
              <a:buChar char="•"/>
            </a:pPr>
            <a:r>
              <a:rPr lang="zh-CN" altLang="en-US" dirty="0" smtClean="0">
                <a:solidFill>
                  <a:schemeClr val="bg1"/>
                </a:solidFill>
                <a:latin typeface="微软雅黑" panose="020B0503020204020204" pitchFamily="34" charset="-122"/>
                <a:ea typeface="微软雅黑" panose="020B0503020204020204" pitchFamily="34" charset="-122"/>
              </a:rPr>
              <a:t>谨慎</a:t>
            </a:r>
            <a:r>
              <a:rPr lang="zh-CN" altLang="en-US" dirty="0">
                <a:solidFill>
                  <a:schemeClr val="bg1"/>
                </a:solidFill>
                <a:latin typeface="微软雅黑" panose="020B0503020204020204" pitchFamily="34" charset="-122"/>
                <a:ea typeface="微软雅黑" panose="020B0503020204020204" pitchFamily="34" charset="-122"/>
              </a:rPr>
              <a:t>地使用衍行化元素。为项目或组织选择少量通用图标，并在使用它们时保持一致。</a:t>
            </a:r>
          </a:p>
        </p:txBody>
      </p:sp>
    </p:spTree>
    <p:extLst>
      <p:ext uri="{BB962C8B-B14F-4D97-AF65-F5344CB8AC3E}">
        <p14:creationId xmlns:p14="http://schemas.microsoft.com/office/powerpoint/2010/main" val="4171588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1979712" y="3878497"/>
            <a:ext cx="2339102"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参与者图示：</a:t>
            </a:r>
          </a:p>
        </p:txBody>
      </p:sp>
      <p:pic>
        <p:nvPicPr>
          <p:cNvPr id="9" name="图片 8"/>
          <p:cNvPicPr/>
          <p:nvPr/>
        </p:nvPicPr>
        <p:blipFill>
          <a:blip r:embed="rId2"/>
          <a:stretch>
            <a:fillRect/>
          </a:stretch>
        </p:blipFill>
        <p:spPr>
          <a:xfrm>
            <a:off x="5004048" y="3651870"/>
            <a:ext cx="1152128" cy="1222297"/>
          </a:xfrm>
          <a:prstGeom prst="rect">
            <a:avLst/>
          </a:prstGeom>
        </p:spPr>
      </p:pic>
      <p:sp>
        <p:nvSpPr>
          <p:cNvPr id="10" name="TextBox 15"/>
          <p:cNvSpPr txBox="1"/>
          <p:nvPr/>
        </p:nvSpPr>
        <p:spPr>
          <a:xfrm>
            <a:off x="1187624" y="591470"/>
            <a:ext cx="6372268" cy="2862322"/>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用例（</a:t>
            </a:r>
            <a:r>
              <a:rPr lang="en-US" altLang="zh-CN" sz="2000" b="1" dirty="0">
                <a:solidFill>
                  <a:schemeClr val="bg1"/>
                </a:solidFill>
                <a:latin typeface="微软雅黑" pitchFamily="34" charset="-122"/>
                <a:ea typeface="微软雅黑" pitchFamily="34" charset="-122"/>
              </a:rPr>
              <a:t>Use Case</a:t>
            </a:r>
            <a:r>
              <a:rPr lang="zh-CN" altLang="en-US" sz="2000" b="1" dirty="0">
                <a:solidFill>
                  <a:schemeClr val="bg1"/>
                </a:solidFill>
                <a:latin typeface="微软雅黑" pitchFamily="34" charset="-122"/>
                <a:ea typeface="微软雅黑" pitchFamily="34" charset="-122"/>
              </a:rPr>
              <a:t>）是参与者（</a:t>
            </a:r>
            <a:r>
              <a:rPr lang="en-US" altLang="zh-CN" sz="2000" b="1" dirty="0">
                <a:solidFill>
                  <a:schemeClr val="bg1"/>
                </a:solidFill>
                <a:latin typeface="微软雅黑" pitchFamily="34" charset="-122"/>
                <a:ea typeface="微软雅黑" pitchFamily="34" charset="-122"/>
              </a:rPr>
              <a:t>Actor</a:t>
            </a:r>
            <a:r>
              <a:rPr lang="zh-CN" altLang="en-US" sz="2000" b="1" dirty="0">
                <a:solidFill>
                  <a:schemeClr val="bg1"/>
                </a:solidFill>
                <a:latin typeface="微软雅黑" pitchFamily="34" charset="-122"/>
                <a:ea typeface="微软雅黑" pitchFamily="34" charset="-122"/>
              </a:rPr>
              <a:t>）可以感受到的系统服务或功能单元。</a:t>
            </a:r>
          </a:p>
          <a:p>
            <a:r>
              <a:rPr lang="zh-CN" altLang="en-US" sz="2000" b="1" dirty="0">
                <a:solidFill>
                  <a:schemeClr val="bg1"/>
                </a:solidFill>
                <a:latin typeface="微软雅黑" pitchFamily="34" charset="-122"/>
                <a:ea typeface="微软雅黑" pitchFamily="34" charset="-122"/>
              </a:rPr>
              <a:t>　　任何用例都不能在缺少参与者的情况下独立存在。同样，任何参与者也必须要有与之关联的用例，所以识别用例的最好方法就是从分析系统参与者开始，在这个过程中往往会发现新的参与者。</a:t>
            </a:r>
          </a:p>
          <a:p>
            <a:r>
              <a:rPr lang="zh-CN" altLang="en-US" sz="2000" b="1" dirty="0">
                <a:solidFill>
                  <a:schemeClr val="bg1"/>
                </a:solidFill>
                <a:latin typeface="微软雅黑" pitchFamily="34" charset="-122"/>
                <a:ea typeface="微软雅黑" pitchFamily="34" charset="-122"/>
              </a:rPr>
              <a:t>用例是有粒度的，用例的粒度指的是用例所包含的系统服务或功能单元的多少。用例的粒度越大，用例包含的功能越多，反之则包含的功能越少。</a:t>
            </a:r>
          </a:p>
        </p:txBody>
      </p:sp>
    </p:spTree>
    <p:extLst>
      <p:ext uri="{BB962C8B-B14F-4D97-AF65-F5344CB8AC3E}">
        <p14:creationId xmlns:p14="http://schemas.microsoft.com/office/powerpoint/2010/main" val="42290262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1980029"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参考文献：</a:t>
            </a:r>
            <a:endParaRPr lang="zh-CN" altLang="en-US" sz="2800" b="1" dirty="0">
              <a:solidFill>
                <a:schemeClr val="bg1"/>
              </a:solidFill>
              <a:latin typeface="微软雅黑" pitchFamily="34" charset="-122"/>
              <a:ea typeface="微软雅黑" pitchFamily="34" charset="-122"/>
            </a:endParaRPr>
          </a:p>
        </p:txBody>
      </p:sp>
      <p:sp>
        <p:nvSpPr>
          <p:cNvPr id="8" name="文本框 7"/>
          <p:cNvSpPr txBox="1"/>
          <p:nvPr/>
        </p:nvSpPr>
        <p:spPr>
          <a:xfrm>
            <a:off x="956142" y="1074424"/>
            <a:ext cx="7469475" cy="1200329"/>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面向对象的技术</a:t>
            </a:r>
            <a:r>
              <a:rPr lang="en-US" altLang="zh-CN" sz="2400" dirty="0" smtClean="0">
                <a:solidFill>
                  <a:schemeClr val="bg1"/>
                </a:solidFill>
                <a:latin typeface="微软雅黑" panose="020B0503020204020204" pitchFamily="34" charset="-122"/>
                <a:ea typeface="微软雅黑" panose="020B0503020204020204" pitchFamily="34" charset="-122"/>
              </a:rPr>
              <a:t>UML</a:t>
            </a:r>
            <a:r>
              <a:rPr lang="zh-CN" altLang="en-US" sz="2400" dirty="0" smtClean="0">
                <a:solidFill>
                  <a:schemeClr val="bg1"/>
                </a:solidFill>
                <a:latin typeface="微软雅黑" panose="020B0503020204020204" pitchFamily="34" charset="-122"/>
                <a:ea typeface="微软雅黑" panose="020B0503020204020204" pitchFamily="34" charset="-122"/>
              </a:rPr>
              <a:t>教程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400" dirty="0" smtClean="0">
                <a:solidFill>
                  <a:schemeClr val="bg1"/>
                </a:solidFill>
                <a:latin typeface="微软雅黑" panose="020B0503020204020204" pitchFamily="34" charset="-122"/>
                <a:ea typeface="微软雅黑" panose="020B0503020204020204" pitchFamily="34" charset="-122"/>
              </a:rPr>
              <a:t>UML</a:t>
            </a:r>
            <a:r>
              <a:rPr lang="zh-CN" altLang="en-US" sz="2400" dirty="0" smtClean="0">
                <a:solidFill>
                  <a:schemeClr val="bg1"/>
                </a:solidFill>
                <a:latin typeface="微软雅黑" panose="020B0503020204020204" pitchFamily="34" charset="-122"/>
                <a:ea typeface="微软雅黑" panose="020B0503020204020204" pitchFamily="34" charset="-122"/>
              </a:rPr>
              <a:t>用户指南</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88695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902811"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分工</a:t>
            </a:r>
          </a:p>
        </p:txBody>
      </p:sp>
      <p:sp>
        <p:nvSpPr>
          <p:cNvPr id="8" name="文本框 7"/>
          <p:cNvSpPr txBox="1"/>
          <p:nvPr/>
        </p:nvSpPr>
        <p:spPr>
          <a:xfrm>
            <a:off x="990957" y="1059582"/>
            <a:ext cx="7469475" cy="2677656"/>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丁磊负责协作图，顺序图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余敬负责类图，用例图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陈建伟负责状态图，部署图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dirty="0" smtClean="0">
                <a:solidFill>
                  <a:schemeClr val="bg1"/>
                </a:solidFill>
                <a:latin typeface="微软雅黑" panose="020B0503020204020204" pitchFamily="34" charset="-122"/>
                <a:ea typeface="微软雅黑" panose="020B0503020204020204" pitchFamily="34" charset="-122"/>
              </a:rPr>
              <a:t>审核：张伟鹏，唐子煜</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37852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101473" y="1654572"/>
            <a:ext cx="1979712" cy="936104"/>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115608"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2730707"/>
            <a:ext cx="1979712" cy="936104"/>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38536" y="2730707"/>
            <a:ext cx="197971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77072" y="2730707"/>
            <a:ext cx="1979712"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35298" y="1654572"/>
            <a:ext cx="1008702" cy="936104"/>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154144" y="2730707"/>
            <a:ext cx="989856" cy="936104"/>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161017" y="1768681"/>
            <a:ext cx="3621504" cy="707886"/>
          </a:xfrm>
          <a:prstGeom prst="rect">
            <a:avLst/>
          </a:prstGeom>
          <a:noFill/>
        </p:spPr>
        <p:txBody>
          <a:bodyPr wrap="none" rtlCol="0">
            <a:spAutoFit/>
          </a:bodyPr>
          <a:lstStyle/>
          <a:p>
            <a:r>
              <a:rPr lang="en-US" altLang="zh-CN" sz="4000" dirty="0" smtClean="0">
                <a:solidFill>
                  <a:schemeClr val="bg1"/>
                </a:solidFill>
                <a:latin typeface="8Pin Matrix" pitchFamily="2" charset="0"/>
              </a:rPr>
              <a:t>THANK YOU</a:t>
            </a:r>
            <a:endParaRPr lang="zh-CN" altLang="en-US" sz="4000" dirty="0">
              <a:solidFill>
                <a:schemeClr val="bg1"/>
              </a:solidFill>
              <a:latin typeface="8Pin Matrix" pitchFamily="2" charset="0"/>
            </a:endParaRPr>
          </a:p>
        </p:txBody>
      </p:sp>
    </p:spTree>
    <p:extLst>
      <p:ext uri="{BB962C8B-B14F-4D97-AF65-F5344CB8AC3E}">
        <p14:creationId xmlns:p14="http://schemas.microsoft.com/office/powerpoint/2010/main" val="1273722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4112986"/>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a:solidFill>
                  <a:schemeClr val="bg1"/>
                </a:solidFill>
                <a:latin typeface="微软雅黑" pitchFamily="34" charset="-122"/>
                <a:ea typeface="微软雅黑" pitchFamily="34" charset="-122"/>
              </a:rPr>
              <a:t>用例间的</a:t>
            </a:r>
            <a:r>
              <a:rPr lang="zh-CN" altLang="en-US" sz="2800" b="1" dirty="0" smtClean="0">
                <a:solidFill>
                  <a:schemeClr val="bg1"/>
                </a:solidFill>
                <a:latin typeface="微软雅黑" pitchFamily="34" charset="-122"/>
                <a:ea typeface="微软雅黑" pitchFamily="34" charset="-122"/>
              </a:rPr>
              <a:t>关系</a:t>
            </a:r>
            <a:r>
              <a:rPr lang="en-US" altLang="zh-CN" sz="2800" b="1" dirty="0" smtClean="0">
                <a:solidFill>
                  <a:schemeClr val="bg1"/>
                </a:solidFill>
                <a:latin typeface="微软雅黑" pitchFamily="34" charset="-122"/>
                <a:ea typeface="微软雅黑" pitchFamily="34" charset="-122"/>
              </a:rPr>
              <a:t>-</a:t>
            </a:r>
            <a:r>
              <a:rPr lang="zh-CN" altLang="en-US" sz="2800" b="1" dirty="0" smtClean="0">
                <a:solidFill>
                  <a:schemeClr val="bg1"/>
                </a:solidFill>
                <a:latin typeface="微软雅黑" pitchFamily="34" charset="-122"/>
                <a:ea typeface="微软雅黑" pitchFamily="34" charset="-122"/>
              </a:rPr>
              <a:t>泛化</a:t>
            </a:r>
            <a:r>
              <a:rPr lang="zh-CN" altLang="en-US" sz="2800" b="1" dirty="0">
                <a:solidFill>
                  <a:schemeClr val="bg1"/>
                </a:solidFill>
                <a:latin typeface="微软雅黑" pitchFamily="34" charset="-122"/>
                <a:ea typeface="微软雅黑" pitchFamily="34" charset="-122"/>
              </a:rPr>
              <a:t>关系</a:t>
            </a:r>
          </a:p>
        </p:txBody>
      </p:sp>
      <p:sp>
        <p:nvSpPr>
          <p:cNvPr id="25" name="TextBox 15"/>
          <p:cNvSpPr txBox="1"/>
          <p:nvPr/>
        </p:nvSpPr>
        <p:spPr>
          <a:xfrm>
            <a:off x="1285905" y="1198322"/>
            <a:ext cx="6372268" cy="1015663"/>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泛化代表一般与特殊的关系。在泛化关系中，子用例继承了父用例的行为和含义，子用例也可以增加新的行为和含义或覆盖父用例中的行为和含义</a:t>
            </a:r>
          </a:p>
        </p:txBody>
      </p:sp>
      <p:pic>
        <p:nvPicPr>
          <p:cNvPr id="1026" name="Picture 2" descr="UML用例图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941" y="1647528"/>
            <a:ext cx="4680520"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18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对角圆角矩形 17"/>
          <p:cNvSpPr/>
          <p:nvPr/>
        </p:nvSpPr>
        <p:spPr>
          <a:xfrm>
            <a:off x="827585" y="918918"/>
            <a:ext cx="7416824" cy="4101104"/>
          </a:xfrm>
          <a:prstGeom prst="round2DiagRect">
            <a:avLst>
              <a:gd name="adj1" fmla="val 25572"/>
              <a:gd name="adj2" fmla="val 0"/>
            </a:avLst>
          </a:prstGeom>
          <a:solidFill>
            <a:srgbClr val="FFA013">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51470"/>
            <a:ext cx="180000" cy="1080000"/>
          </a:xfrm>
          <a:prstGeom prst="rect">
            <a:avLst/>
          </a:prstGeom>
          <a:solidFill>
            <a:srgbClr val="91D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矩形 2"/>
          <p:cNvSpPr/>
          <p:nvPr/>
        </p:nvSpPr>
        <p:spPr>
          <a:xfrm>
            <a:off x="0" y="1155593"/>
            <a:ext cx="360000" cy="1080000"/>
          </a:xfrm>
          <a:prstGeom prst="rect">
            <a:avLst/>
          </a:prstGeom>
          <a:solidFill>
            <a:srgbClr val="FFA0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4" name="矩形 3"/>
          <p:cNvSpPr/>
          <p:nvPr/>
        </p:nvSpPr>
        <p:spPr>
          <a:xfrm>
            <a:off x="0" y="2259716"/>
            <a:ext cx="180000" cy="1080000"/>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5" name="矩形 4"/>
          <p:cNvSpPr/>
          <p:nvPr/>
        </p:nvSpPr>
        <p:spPr>
          <a:xfrm>
            <a:off x="0" y="3363838"/>
            <a:ext cx="180000" cy="1080000"/>
          </a:xfrm>
          <a:prstGeom prst="rect">
            <a:avLst/>
          </a:prstGeom>
          <a:solidFill>
            <a:srgbClr val="FF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TextBox 5"/>
          <p:cNvSpPr txBox="1"/>
          <p:nvPr/>
        </p:nvSpPr>
        <p:spPr>
          <a:xfrm>
            <a:off x="539552" y="267494"/>
            <a:ext cx="3932487"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用例间的关系</a:t>
            </a:r>
            <a:r>
              <a:rPr lang="en-US" altLang="zh-CN" sz="2800" b="1" dirty="0" smtClean="0">
                <a:solidFill>
                  <a:schemeClr val="bg1"/>
                </a:solidFill>
                <a:latin typeface="微软雅黑" pitchFamily="34" charset="-122"/>
                <a:ea typeface="微软雅黑" pitchFamily="34" charset="-122"/>
              </a:rPr>
              <a:t>-</a:t>
            </a:r>
            <a:r>
              <a:rPr lang="zh-CN" altLang="en-US" sz="2800" b="1" dirty="0">
                <a:solidFill>
                  <a:schemeClr val="bg1"/>
                </a:solidFill>
                <a:latin typeface="微软雅黑" pitchFamily="34" charset="-122"/>
                <a:ea typeface="微软雅黑" pitchFamily="34" charset="-122"/>
              </a:rPr>
              <a:t>包含关系</a:t>
            </a:r>
          </a:p>
        </p:txBody>
      </p:sp>
      <p:sp>
        <p:nvSpPr>
          <p:cNvPr id="25" name="TextBox 15"/>
          <p:cNvSpPr txBox="1"/>
          <p:nvPr/>
        </p:nvSpPr>
        <p:spPr>
          <a:xfrm>
            <a:off x="1349863" y="1261425"/>
            <a:ext cx="6372268" cy="707886"/>
          </a:xfrm>
          <a:prstGeom prst="rect">
            <a:avLst/>
          </a:prstGeom>
          <a:noFill/>
        </p:spPr>
        <p:txBody>
          <a:bodyPr wrap="square" rtlCol="0">
            <a:spAutoFit/>
          </a:bodyPr>
          <a:lstStyle/>
          <a:p>
            <a:r>
              <a:rPr lang="zh-CN" altLang="en-US" sz="2000" b="1" dirty="0">
                <a:solidFill>
                  <a:schemeClr val="bg1"/>
                </a:solidFill>
                <a:latin typeface="微软雅黑" pitchFamily="34" charset="-122"/>
                <a:ea typeface="微软雅黑" pitchFamily="34" charset="-122"/>
              </a:rPr>
              <a:t>包含关系是指用例可以简单地包含其他用例具有的行为，并把它所包含的用例行为作为自身行为的一部分。</a:t>
            </a:r>
          </a:p>
        </p:txBody>
      </p:sp>
      <p:pic>
        <p:nvPicPr>
          <p:cNvPr id="10" name="图片 9" descr="UML用例图泛化关系"/>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15368"/>
            <a:ext cx="4680520" cy="3260638"/>
          </a:xfrm>
          <a:prstGeom prst="rect">
            <a:avLst/>
          </a:prstGeom>
          <a:noFill/>
          <a:ln>
            <a:noFill/>
          </a:ln>
        </p:spPr>
      </p:pic>
    </p:spTree>
    <p:extLst>
      <p:ext uri="{BB962C8B-B14F-4D97-AF65-F5344CB8AC3E}">
        <p14:creationId xmlns:p14="http://schemas.microsoft.com/office/powerpoint/2010/main" val="2407378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4077</Words>
  <Application>Microsoft Office PowerPoint</Application>
  <PresentationFormat>全屏显示(16:9)</PresentationFormat>
  <Paragraphs>346</Paragraphs>
  <Slides>72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Arial</vt:lpstr>
      <vt:lpstr>宋体</vt:lpstr>
      <vt:lpstr>Times New Roman</vt:lpstr>
      <vt:lpstr>Calibri</vt:lpstr>
      <vt:lpstr>Wingdings</vt:lpstr>
      <vt:lpstr>8Pin Matrix</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admin</cp:lastModifiedBy>
  <cp:revision>87</cp:revision>
  <dcterms:created xsi:type="dcterms:W3CDTF">2014-12-19T01:23:35Z</dcterms:created>
  <dcterms:modified xsi:type="dcterms:W3CDTF">2016-11-02T05:43:33Z</dcterms:modified>
</cp:coreProperties>
</file>