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81"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2016/10/29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thruBlk="1"/>
  </p:transition>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需求工程</a:t>
            </a:r>
            <a:endParaRPr lang="zh-CN" altLang="en-US" dirty="0"/>
          </a:p>
        </p:txBody>
      </p:sp>
      <p:sp>
        <p:nvSpPr>
          <p:cNvPr id="3" name="副标题 2"/>
          <p:cNvSpPr>
            <a:spLocks noGrp="1"/>
          </p:cNvSpPr>
          <p:nvPr>
            <p:ph type="subTitle" idx="1"/>
          </p:nvPr>
        </p:nvSpPr>
        <p:spPr/>
        <p:txBody>
          <a:bodyPr/>
          <a:lstStyle/>
          <a:p>
            <a:r>
              <a:rPr lang="en-US" altLang="zh-CN" dirty="0" smtClean="0"/>
              <a:t>G16</a:t>
            </a:r>
            <a:endParaRPr lang="zh-CN" alt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现有产品分析</a:t>
            </a:r>
            <a:endParaRPr lang="zh-CN" altLang="en-US" dirty="0"/>
          </a:p>
        </p:txBody>
      </p:sp>
      <p:graphicFrame>
        <p:nvGraphicFramePr>
          <p:cNvPr id="4" name="表格 3"/>
          <p:cNvGraphicFramePr>
            <a:graphicFrameLocks noGrp="1"/>
          </p:cNvGraphicFramePr>
          <p:nvPr/>
        </p:nvGraphicFramePr>
        <p:xfrm>
          <a:off x="467544" y="1412777"/>
          <a:ext cx="8208912" cy="5212080"/>
        </p:xfrm>
        <a:graphic>
          <a:graphicData uri="http://schemas.openxmlformats.org/drawingml/2006/table">
            <a:tbl>
              <a:tblPr/>
              <a:tblGrid>
                <a:gridCol w="2088232"/>
                <a:gridCol w="6120680"/>
              </a:tblGrid>
              <a:tr h="269082">
                <a:tc>
                  <a:txBody>
                    <a:bodyPr/>
                    <a:lstStyle/>
                    <a:p>
                      <a:pPr algn="just">
                        <a:spcAft>
                          <a:spcPts val="0"/>
                        </a:spcAft>
                      </a:pPr>
                      <a:r>
                        <a:rPr lang="zh-CN" sz="1800" kern="100">
                          <a:latin typeface="Calibri"/>
                          <a:ea typeface="宋体"/>
                          <a:cs typeface="Times New Roman"/>
                        </a:rPr>
                        <a:t>讨论区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1.</a:t>
                      </a:r>
                      <a:r>
                        <a:rPr lang="zh-CN" sz="1800" kern="100">
                          <a:latin typeface="Calibri"/>
                          <a:ea typeface="宋体"/>
                          <a:cs typeface="Times New Roman"/>
                        </a:rPr>
                        <a:t>提供对学生和教师发表帖子内容的拼写检查。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247">
                <a:tc>
                  <a:txBody>
                    <a:bodyPr/>
                    <a:lstStyle/>
                    <a:p>
                      <a:pPr algn="just">
                        <a:spcAft>
                          <a:spcPts val="0"/>
                        </a:spcAft>
                      </a:pPr>
                      <a:r>
                        <a:rPr lang="zh-CN" sz="1800" kern="100">
                          <a:latin typeface="Calibri"/>
                          <a:ea typeface="宋体"/>
                          <a:cs typeface="Times New Roman"/>
                        </a:rPr>
                        <a:t>讨论区管理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1.</a:t>
                      </a:r>
                      <a:r>
                        <a:rPr lang="zh-CN" sz="1800" kern="100">
                          <a:latin typeface="Calibri"/>
                          <a:ea typeface="宋体"/>
                          <a:cs typeface="Times New Roman"/>
                        </a:rPr>
                        <a:t>帖子能够被其他同学查看。</a:t>
                      </a:r>
                    </a:p>
                    <a:p>
                      <a:pPr algn="just">
                        <a:spcAft>
                          <a:spcPts val="0"/>
                        </a:spcAft>
                      </a:pPr>
                      <a:r>
                        <a:rPr lang="en-US" sz="1800" kern="100">
                          <a:latin typeface="Calibri"/>
                          <a:ea typeface="宋体"/>
                          <a:cs typeface="Times New Roman"/>
                        </a:rPr>
                        <a:t>2.</a:t>
                      </a:r>
                      <a:r>
                        <a:rPr lang="zh-CN" sz="1800" kern="100">
                          <a:latin typeface="Calibri"/>
                          <a:ea typeface="宋体"/>
                          <a:cs typeface="Times New Roman"/>
                        </a:rPr>
                        <a:t>教师能够查看有关参与者发表帖子的统计数据，这些统计数据能够帮助教师对参与者进行评价。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165">
                <a:tc>
                  <a:txBody>
                    <a:bodyPr/>
                    <a:lstStyle/>
                    <a:p>
                      <a:pPr algn="just">
                        <a:spcAft>
                          <a:spcPts val="0"/>
                        </a:spcAft>
                      </a:pPr>
                      <a:r>
                        <a:rPr lang="zh-CN" sz="1800" kern="100">
                          <a:latin typeface="Calibri"/>
                          <a:ea typeface="宋体"/>
                          <a:cs typeface="Times New Roman"/>
                        </a:rPr>
                        <a:t>文件交换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1.</a:t>
                      </a:r>
                      <a:r>
                        <a:rPr lang="zh-CN" sz="1800" kern="100">
                          <a:latin typeface="Calibri"/>
                          <a:ea typeface="宋体"/>
                          <a:cs typeface="Times New Roman"/>
                        </a:rPr>
                        <a:t>学生能够提交作业。</a:t>
                      </a:r>
                    </a:p>
                    <a:p>
                      <a:pPr algn="just">
                        <a:spcAft>
                          <a:spcPts val="0"/>
                        </a:spcAft>
                      </a:pPr>
                      <a:r>
                        <a:rPr lang="en-US" sz="1800" kern="100">
                          <a:latin typeface="Calibri"/>
                          <a:ea typeface="宋体"/>
                          <a:cs typeface="Times New Roman"/>
                        </a:rPr>
                        <a:t>2.</a:t>
                      </a:r>
                      <a:r>
                        <a:rPr lang="zh-CN" sz="1800" kern="100">
                          <a:latin typeface="Calibri"/>
                          <a:ea typeface="宋体"/>
                          <a:cs typeface="Times New Roman"/>
                        </a:rPr>
                        <a:t>管理者能够定义每名用户的磁盘空间大小。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247">
                <a:tc>
                  <a:txBody>
                    <a:bodyPr/>
                    <a:lstStyle/>
                    <a:p>
                      <a:pPr algn="just">
                        <a:spcAft>
                          <a:spcPts val="0"/>
                        </a:spcAft>
                      </a:pPr>
                      <a:r>
                        <a:rPr lang="zh-CN" sz="1800" kern="100">
                          <a:latin typeface="Calibri"/>
                          <a:ea typeface="宋体"/>
                          <a:cs typeface="Times New Roman"/>
                        </a:rPr>
                        <a:t>书签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Calibri"/>
                          <a:ea typeface="宋体"/>
                          <a:cs typeface="Times New Roman"/>
                        </a:rPr>
                        <a:t>1.</a:t>
                      </a:r>
                      <a:r>
                        <a:rPr lang="zh-CN" sz="1800" kern="100" dirty="0">
                          <a:latin typeface="Calibri"/>
                          <a:ea typeface="宋体"/>
                          <a:cs typeface="Times New Roman"/>
                        </a:rPr>
                        <a:t>学习者能够分享自己的书签。</a:t>
                      </a:r>
                    </a:p>
                    <a:p>
                      <a:pPr algn="just">
                        <a:spcAft>
                          <a:spcPts val="0"/>
                        </a:spcAft>
                      </a:pPr>
                      <a:r>
                        <a:rPr lang="en-US" sz="1800" kern="100" dirty="0">
                          <a:latin typeface="Calibri"/>
                          <a:ea typeface="宋体"/>
                          <a:cs typeface="Times New Roman"/>
                        </a:rPr>
                        <a:t>2.</a:t>
                      </a:r>
                      <a:r>
                        <a:rPr lang="zh-CN" sz="1800" kern="100" dirty="0">
                          <a:latin typeface="Calibri"/>
                          <a:ea typeface="宋体"/>
                          <a:cs typeface="Times New Roman"/>
                        </a:rPr>
                        <a:t>学习者能够在自己的文件夹中建立书签。</a:t>
                      </a:r>
                    </a:p>
                    <a:p>
                      <a:pPr algn="just">
                        <a:spcAft>
                          <a:spcPts val="0"/>
                        </a:spcAft>
                      </a:pPr>
                      <a:r>
                        <a:rPr lang="en-US" sz="1800" kern="100" dirty="0">
                          <a:latin typeface="Calibri"/>
                          <a:ea typeface="宋体"/>
                          <a:cs typeface="Times New Roman"/>
                        </a:rPr>
                        <a:t>3.</a:t>
                      </a:r>
                      <a:r>
                        <a:rPr lang="zh-CN" sz="1800" kern="100" dirty="0">
                          <a:latin typeface="Calibri"/>
                          <a:ea typeface="宋体"/>
                          <a:cs typeface="Times New Roman"/>
                        </a:rPr>
                        <a:t>学生能够对课程中的任何内容材料建立书签。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4495">
                <a:tc>
                  <a:txBody>
                    <a:bodyPr/>
                    <a:lstStyle/>
                    <a:p>
                      <a:pPr algn="just">
                        <a:spcAft>
                          <a:spcPts val="0"/>
                        </a:spcAft>
                      </a:pPr>
                      <a:r>
                        <a:rPr lang="zh-CN" sz="1800" kern="100">
                          <a:latin typeface="Calibri"/>
                          <a:ea typeface="宋体"/>
                          <a:cs typeface="Times New Roman"/>
                        </a:rPr>
                        <a:t>日历</a:t>
                      </a:r>
                      <a:r>
                        <a:rPr lang="en-US" sz="1800" kern="100">
                          <a:latin typeface="Calibri"/>
                          <a:ea typeface="宋体"/>
                          <a:cs typeface="Times New Roman"/>
                        </a:rPr>
                        <a:t>/</a:t>
                      </a:r>
                      <a:r>
                        <a:rPr lang="zh-CN" sz="1800" kern="100">
                          <a:latin typeface="Calibri"/>
                          <a:ea typeface="宋体"/>
                          <a:cs typeface="Times New Roman"/>
                        </a:rPr>
                        <a:t>事件提醒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1. </a:t>
                      </a:r>
                      <a:r>
                        <a:rPr lang="zh-CN" sz="1800" kern="100">
                          <a:latin typeface="Calibri"/>
                          <a:ea typeface="宋体"/>
                          <a:cs typeface="Times New Roman"/>
                        </a:rPr>
                        <a:t>教师和学习者都能在课程日历上添加事件。</a:t>
                      </a:r>
                    </a:p>
                    <a:p>
                      <a:pPr algn="just">
                        <a:spcAft>
                          <a:spcPts val="0"/>
                        </a:spcAft>
                      </a:pPr>
                      <a:r>
                        <a:rPr lang="en-US" sz="1800" kern="100">
                          <a:latin typeface="Calibri"/>
                          <a:ea typeface="宋体"/>
                          <a:cs typeface="Times New Roman"/>
                        </a:rPr>
                        <a:t>2. </a:t>
                      </a:r>
                      <a:r>
                        <a:rPr lang="zh-CN" sz="1800" kern="100">
                          <a:latin typeface="Calibri"/>
                          <a:ea typeface="宋体"/>
                          <a:cs typeface="Times New Roman"/>
                        </a:rPr>
                        <a:t>教师能够在课程通知界面中发布通知。</a:t>
                      </a:r>
                    </a:p>
                    <a:p>
                      <a:pPr algn="just">
                        <a:spcAft>
                          <a:spcPts val="0"/>
                        </a:spcAft>
                      </a:pPr>
                      <a:r>
                        <a:rPr lang="en-US" sz="1800" kern="100">
                          <a:latin typeface="Calibri"/>
                          <a:ea typeface="宋体"/>
                          <a:cs typeface="Times New Roman"/>
                        </a:rPr>
                        <a:t>3.</a:t>
                      </a:r>
                      <a:r>
                        <a:rPr lang="zh-CN" sz="1800" kern="100">
                          <a:latin typeface="Calibri"/>
                          <a:ea typeface="宋体"/>
                          <a:cs typeface="Times New Roman"/>
                        </a:rPr>
                        <a:t>学生有自己的个人主页，这个主页中列出了所有学生能够选择的课程清单、新的电子邮件、所有课程，在个人日历上还列出了系统事件。</a:t>
                      </a:r>
                    </a:p>
                    <a:p>
                      <a:pPr algn="just">
                        <a:spcAft>
                          <a:spcPts val="0"/>
                        </a:spcAft>
                      </a:pPr>
                      <a:r>
                        <a:rPr lang="en-US" sz="1800" kern="100">
                          <a:latin typeface="Calibri"/>
                          <a:ea typeface="宋体"/>
                          <a:cs typeface="Times New Roman"/>
                        </a:rPr>
                        <a:t>4.</a:t>
                      </a:r>
                      <a:r>
                        <a:rPr lang="zh-CN" sz="1800" kern="100">
                          <a:latin typeface="Calibri"/>
                          <a:ea typeface="宋体"/>
                          <a:cs typeface="Times New Roman"/>
                        </a:rPr>
                        <a:t>学生在完成了作业后能浏览自己的成绩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82">
                <a:tc>
                  <a:txBody>
                    <a:bodyPr/>
                    <a:lstStyle/>
                    <a:p>
                      <a:pPr algn="just">
                        <a:spcAft>
                          <a:spcPts val="0"/>
                        </a:spcAft>
                      </a:pPr>
                      <a:r>
                        <a:rPr lang="zh-CN" sz="1800" kern="100">
                          <a:latin typeface="Calibri"/>
                          <a:ea typeface="宋体"/>
                          <a:cs typeface="Times New Roman"/>
                        </a:rPr>
                        <a:t>课程搜索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1.</a:t>
                      </a:r>
                      <a:r>
                        <a:rPr lang="zh-CN" sz="1800" kern="100">
                          <a:latin typeface="Calibri"/>
                          <a:ea typeface="宋体"/>
                          <a:cs typeface="Times New Roman"/>
                        </a:rPr>
                        <a:t>学习者能够搜索所有课程内容。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82">
                <a:tc>
                  <a:txBody>
                    <a:bodyPr/>
                    <a:lstStyle/>
                    <a:p>
                      <a:pPr algn="just">
                        <a:spcAft>
                          <a:spcPts val="0"/>
                        </a:spcAft>
                      </a:pPr>
                      <a:r>
                        <a:rPr lang="zh-CN" sz="1800" kern="100">
                          <a:latin typeface="Calibri"/>
                          <a:ea typeface="宋体"/>
                          <a:cs typeface="Times New Roman"/>
                        </a:rPr>
                        <a:t>离线学习</a:t>
                      </a:r>
                      <a:r>
                        <a:rPr lang="en-US" sz="1800" kern="100">
                          <a:latin typeface="Calibri"/>
                          <a:ea typeface="宋体"/>
                          <a:cs typeface="Times New Roman"/>
                        </a:rPr>
                        <a:t>/</a:t>
                      </a:r>
                      <a:r>
                        <a:rPr lang="zh-CN" sz="1800" kern="100">
                          <a:latin typeface="Calibri"/>
                          <a:ea typeface="宋体"/>
                          <a:cs typeface="Times New Roman"/>
                        </a:rPr>
                        <a:t>同步学习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Calibri"/>
                          <a:ea typeface="宋体"/>
                          <a:cs typeface="Times New Roman"/>
                        </a:rPr>
                        <a:t>教师能发布课程相关</a:t>
                      </a:r>
                      <a:r>
                        <a:rPr lang="en-US" sz="1800" kern="100">
                          <a:latin typeface="Calibri"/>
                          <a:ea typeface="宋体"/>
                          <a:cs typeface="Times New Roman"/>
                        </a:rPr>
                        <a:t>ppt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8165">
                <a:tc>
                  <a:txBody>
                    <a:bodyPr/>
                    <a:lstStyle/>
                    <a:p>
                      <a:pPr algn="just">
                        <a:spcAft>
                          <a:spcPts val="0"/>
                        </a:spcAft>
                      </a:pPr>
                      <a:r>
                        <a:rPr lang="zh-CN" sz="1800" kern="100">
                          <a:latin typeface="Calibri"/>
                          <a:ea typeface="宋体"/>
                          <a:cs typeface="Times New Roman"/>
                        </a:rPr>
                        <a:t>导航条</a:t>
                      </a:r>
                      <a:r>
                        <a:rPr lang="en-US" sz="1800" kern="100">
                          <a:latin typeface="Calibri"/>
                          <a:ea typeface="宋体"/>
                          <a:cs typeface="Times New Roman"/>
                        </a:rPr>
                        <a:t>/</a:t>
                      </a:r>
                      <a:r>
                        <a:rPr lang="zh-CN" sz="1800" kern="100">
                          <a:latin typeface="Calibri"/>
                          <a:ea typeface="宋体"/>
                          <a:cs typeface="Times New Roman"/>
                        </a:rPr>
                        <a:t>帮助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Calibri"/>
                          <a:ea typeface="宋体"/>
                          <a:cs typeface="Times New Roman"/>
                        </a:rPr>
                        <a:t>1. </a:t>
                      </a:r>
                      <a:r>
                        <a:rPr lang="zh-CN" sz="1800" kern="100" dirty="0">
                          <a:latin typeface="Calibri"/>
                          <a:ea typeface="宋体"/>
                          <a:cs typeface="Times New Roman"/>
                        </a:rPr>
                        <a:t>学习者能够及时的得到任何工具的使用帮助。</a:t>
                      </a:r>
                    </a:p>
                    <a:p>
                      <a:pPr algn="just">
                        <a:spcAft>
                          <a:spcPts val="0"/>
                        </a:spcAft>
                      </a:pPr>
                      <a:r>
                        <a:rPr lang="en-US" sz="1800" kern="100" dirty="0">
                          <a:latin typeface="Calibri"/>
                          <a:ea typeface="宋体"/>
                          <a:cs typeface="Times New Roman"/>
                        </a:rPr>
                        <a:t>2.</a:t>
                      </a:r>
                      <a:r>
                        <a:rPr lang="zh-CN" sz="1800" kern="100" dirty="0">
                          <a:latin typeface="Calibri"/>
                          <a:ea typeface="宋体"/>
                          <a:cs typeface="Times New Roman"/>
                        </a:rPr>
                        <a:t>系统有帮助学习者如何使用系统的在线教程。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现有产品分析</a:t>
            </a:r>
            <a:endParaRPr lang="zh-CN" altLang="en-US" dirty="0"/>
          </a:p>
        </p:txBody>
      </p:sp>
      <p:graphicFrame>
        <p:nvGraphicFramePr>
          <p:cNvPr id="4" name="表格 3"/>
          <p:cNvGraphicFramePr>
            <a:graphicFrameLocks noGrp="1"/>
          </p:cNvGraphicFramePr>
          <p:nvPr/>
        </p:nvGraphicFramePr>
        <p:xfrm>
          <a:off x="467544" y="1700810"/>
          <a:ext cx="8352928" cy="4922520"/>
        </p:xfrm>
        <a:graphic>
          <a:graphicData uri="http://schemas.openxmlformats.org/drawingml/2006/table">
            <a:tbl>
              <a:tblPr/>
              <a:tblGrid>
                <a:gridCol w="1368152"/>
                <a:gridCol w="6984776"/>
              </a:tblGrid>
              <a:tr h="250132">
                <a:tc>
                  <a:txBody>
                    <a:bodyPr/>
                    <a:lstStyle/>
                    <a:p>
                      <a:pPr algn="just">
                        <a:spcAft>
                          <a:spcPts val="0"/>
                        </a:spcAft>
                      </a:pPr>
                      <a:r>
                        <a:rPr lang="zh-CN" sz="1700" kern="100">
                          <a:latin typeface="Calibri"/>
                          <a:ea typeface="宋体"/>
                          <a:cs typeface="Times New Roman"/>
                        </a:rPr>
                        <a:t>讨论区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a:latin typeface="Calibri"/>
                          <a:ea typeface="宋体"/>
                          <a:cs typeface="Times New Roman"/>
                        </a:rPr>
                        <a:t>1.</a:t>
                      </a:r>
                      <a:r>
                        <a:rPr lang="zh-CN" sz="1700" kern="100">
                          <a:latin typeface="Calibri"/>
                          <a:ea typeface="宋体"/>
                          <a:cs typeface="Times New Roman"/>
                        </a:rPr>
                        <a:t>提供对学生和教师发表帖子内容的拼写检查。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399">
                <a:tc>
                  <a:txBody>
                    <a:bodyPr/>
                    <a:lstStyle/>
                    <a:p>
                      <a:pPr algn="just">
                        <a:spcAft>
                          <a:spcPts val="0"/>
                        </a:spcAft>
                      </a:pPr>
                      <a:r>
                        <a:rPr lang="zh-CN" sz="1700" kern="100">
                          <a:latin typeface="Calibri"/>
                          <a:ea typeface="宋体"/>
                          <a:cs typeface="Times New Roman"/>
                        </a:rPr>
                        <a:t>讨论区管理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a:latin typeface="Calibri"/>
                          <a:ea typeface="宋体"/>
                          <a:cs typeface="Times New Roman"/>
                        </a:rPr>
                        <a:t>1.</a:t>
                      </a:r>
                      <a:r>
                        <a:rPr lang="zh-CN" sz="1700" kern="100">
                          <a:latin typeface="Calibri"/>
                          <a:ea typeface="宋体"/>
                          <a:cs typeface="Times New Roman"/>
                        </a:rPr>
                        <a:t>帖子能够被其他同学查看。</a:t>
                      </a:r>
                    </a:p>
                    <a:p>
                      <a:pPr algn="just">
                        <a:spcAft>
                          <a:spcPts val="0"/>
                        </a:spcAft>
                      </a:pPr>
                      <a:r>
                        <a:rPr lang="en-US" sz="1700" kern="100">
                          <a:latin typeface="Calibri"/>
                          <a:ea typeface="宋体"/>
                          <a:cs typeface="Times New Roman"/>
                        </a:rPr>
                        <a:t>2.</a:t>
                      </a:r>
                      <a:r>
                        <a:rPr lang="zh-CN" sz="1700" kern="100">
                          <a:latin typeface="Calibri"/>
                          <a:ea typeface="宋体"/>
                          <a:cs typeface="Times New Roman"/>
                        </a:rPr>
                        <a:t>教师能够查看有关参与者发表帖子的统计数据，这些统计数据能够帮助教师对参与者进行评价。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266">
                <a:tc>
                  <a:txBody>
                    <a:bodyPr/>
                    <a:lstStyle/>
                    <a:p>
                      <a:pPr algn="just">
                        <a:spcAft>
                          <a:spcPts val="0"/>
                        </a:spcAft>
                      </a:pPr>
                      <a:r>
                        <a:rPr lang="zh-CN" sz="1700" kern="100">
                          <a:latin typeface="Calibri"/>
                          <a:ea typeface="宋体"/>
                          <a:cs typeface="Times New Roman"/>
                        </a:rPr>
                        <a:t>文件交换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dirty="0">
                          <a:latin typeface="Calibri"/>
                          <a:ea typeface="宋体"/>
                          <a:cs typeface="Times New Roman"/>
                        </a:rPr>
                        <a:t>1.</a:t>
                      </a:r>
                      <a:r>
                        <a:rPr lang="zh-CN" sz="1700" kern="100" dirty="0">
                          <a:latin typeface="Calibri"/>
                          <a:ea typeface="宋体"/>
                          <a:cs typeface="Times New Roman"/>
                        </a:rPr>
                        <a:t>学生能够提交作业。</a:t>
                      </a:r>
                    </a:p>
                    <a:p>
                      <a:pPr algn="just">
                        <a:spcAft>
                          <a:spcPts val="0"/>
                        </a:spcAft>
                      </a:pPr>
                      <a:r>
                        <a:rPr lang="en-US" sz="1700" kern="100" dirty="0">
                          <a:latin typeface="Calibri"/>
                          <a:ea typeface="宋体"/>
                          <a:cs typeface="Times New Roman"/>
                        </a:rPr>
                        <a:t>2.</a:t>
                      </a:r>
                      <a:r>
                        <a:rPr lang="zh-CN" sz="1700" kern="100" dirty="0">
                          <a:latin typeface="Calibri"/>
                          <a:ea typeface="宋体"/>
                          <a:cs typeface="Times New Roman"/>
                        </a:rPr>
                        <a:t>管理者能够定义每名用户的磁盘空间大小。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399">
                <a:tc>
                  <a:txBody>
                    <a:bodyPr/>
                    <a:lstStyle/>
                    <a:p>
                      <a:pPr algn="just">
                        <a:spcAft>
                          <a:spcPts val="0"/>
                        </a:spcAft>
                      </a:pPr>
                      <a:r>
                        <a:rPr lang="zh-CN" sz="1700" kern="100">
                          <a:latin typeface="Calibri"/>
                          <a:ea typeface="宋体"/>
                          <a:cs typeface="Times New Roman"/>
                        </a:rPr>
                        <a:t>书签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a:latin typeface="Calibri"/>
                          <a:ea typeface="宋体"/>
                          <a:cs typeface="Times New Roman"/>
                        </a:rPr>
                        <a:t>1.</a:t>
                      </a:r>
                      <a:r>
                        <a:rPr lang="zh-CN" sz="1700" kern="100">
                          <a:latin typeface="Calibri"/>
                          <a:ea typeface="宋体"/>
                          <a:cs typeface="Times New Roman"/>
                        </a:rPr>
                        <a:t>学习者能够分享自己的书签。</a:t>
                      </a:r>
                    </a:p>
                    <a:p>
                      <a:pPr algn="just">
                        <a:spcAft>
                          <a:spcPts val="0"/>
                        </a:spcAft>
                      </a:pPr>
                      <a:r>
                        <a:rPr lang="en-US" sz="1700" kern="100">
                          <a:latin typeface="Calibri"/>
                          <a:ea typeface="宋体"/>
                          <a:cs typeface="Times New Roman"/>
                        </a:rPr>
                        <a:t>2.</a:t>
                      </a:r>
                      <a:r>
                        <a:rPr lang="zh-CN" sz="1700" kern="100">
                          <a:latin typeface="Calibri"/>
                          <a:ea typeface="宋体"/>
                          <a:cs typeface="Times New Roman"/>
                        </a:rPr>
                        <a:t>学习者能够在自己的文件夹中建立书签。</a:t>
                      </a:r>
                    </a:p>
                    <a:p>
                      <a:pPr algn="just">
                        <a:spcAft>
                          <a:spcPts val="0"/>
                        </a:spcAft>
                      </a:pPr>
                      <a:r>
                        <a:rPr lang="en-US" sz="1700" kern="100">
                          <a:latin typeface="Calibri"/>
                          <a:ea typeface="宋体"/>
                          <a:cs typeface="Times New Roman"/>
                        </a:rPr>
                        <a:t>3.</a:t>
                      </a:r>
                      <a:r>
                        <a:rPr lang="zh-CN" sz="1700" kern="100">
                          <a:latin typeface="Calibri"/>
                          <a:ea typeface="宋体"/>
                          <a:cs typeface="Times New Roman"/>
                        </a:rPr>
                        <a:t>学生能够对课程中的任何内容材料建立书签。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5186">
                <a:tc>
                  <a:txBody>
                    <a:bodyPr/>
                    <a:lstStyle/>
                    <a:p>
                      <a:pPr algn="just">
                        <a:spcAft>
                          <a:spcPts val="0"/>
                        </a:spcAft>
                      </a:pPr>
                      <a:r>
                        <a:rPr lang="zh-CN" sz="1700" kern="100">
                          <a:latin typeface="Calibri"/>
                          <a:ea typeface="宋体"/>
                          <a:cs typeface="Times New Roman"/>
                        </a:rPr>
                        <a:t>日历</a:t>
                      </a:r>
                      <a:r>
                        <a:rPr lang="en-US" sz="1700" kern="100">
                          <a:latin typeface="Calibri"/>
                          <a:ea typeface="宋体"/>
                          <a:cs typeface="Times New Roman"/>
                        </a:rPr>
                        <a:t>/</a:t>
                      </a:r>
                      <a:r>
                        <a:rPr lang="zh-CN" sz="1700" kern="100">
                          <a:latin typeface="Calibri"/>
                          <a:ea typeface="宋体"/>
                          <a:cs typeface="Times New Roman"/>
                        </a:rPr>
                        <a:t>事件提醒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dirty="0">
                          <a:latin typeface="Calibri"/>
                          <a:ea typeface="宋体"/>
                          <a:cs typeface="Times New Roman"/>
                        </a:rPr>
                        <a:t>1. </a:t>
                      </a:r>
                      <a:r>
                        <a:rPr lang="zh-CN" sz="1700" kern="100" dirty="0">
                          <a:latin typeface="Calibri"/>
                          <a:ea typeface="宋体"/>
                          <a:cs typeface="Times New Roman"/>
                        </a:rPr>
                        <a:t>教师和学习者都能在课程日历上添加事件。</a:t>
                      </a:r>
                    </a:p>
                    <a:p>
                      <a:pPr algn="just">
                        <a:spcAft>
                          <a:spcPts val="0"/>
                        </a:spcAft>
                      </a:pPr>
                      <a:r>
                        <a:rPr lang="en-US" sz="1700" kern="100" dirty="0">
                          <a:latin typeface="Calibri"/>
                          <a:ea typeface="宋体"/>
                          <a:cs typeface="Times New Roman"/>
                        </a:rPr>
                        <a:t>2. </a:t>
                      </a:r>
                      <a:r>
                        <a:rPr lang="zh-CN" sz="1700" kern="100" dirty="0">
                          <a:latin typeface="Calibri"/>
                          <a:ea typeface="宋体"/>
                          <a:cs typeface="Times New Roman"/>
                        </a:rPr>
                        <a:t>教师能够在课程通知界面中发布通知。</a:t>
                      </a:r>
                    </a:p>
                    <a:p>
                      <a:pPr algn="just">
                        <a:spcAft>
                          <a:spcPts val="0"/>
                        </a:spcAft>
                      </a:pPr>
                      <a:r>
                        <a:rPr lang="en-US" sz="1700" kern="100" dirty="0">
                          <a:latin typeface="Calibri"/>
                          <a:ea typeface="宋体"/>
                          <a:cs typeface="Times New Roman"/>
                        </a:rPr>
                        <a:t>3.</a:t>
                      </a:r>
                      <a:r>
                        <a:rPr lang="zh-CN" sz="1700" kern="100" dirty="0">
                          <a:latin typeface="Calibri"/>
                          <a:ea typeface="宋体"/>
                          <a:cs typeface="Times New Roman"/>
                        </a:rPr>
                        <a:t>学生有自己的个人主页，这个主页中列出了所有学生能够选择的课程清单、新的电子邮件、所有课程，在个人日历上还列出了系统事件。</a:t>
                      </a:r>
                    </a:p>
                    <a:p>
                      <a:pPr algn="just">
                        <a:spcAft>
                          <a:spcPts val="0"/>
                        </a:spcAft>
                      </a:pPr>
                      <a:r>
                        <a:rPr lang="en-US" sz="1700" kern="100" dirty="0">
                          <a:latin typeface="Calibri"/>
                          <a:ea typeface="宋体"/>
                          <a:cs typeface="Times New Roman"/>
                        </a:rPr>
                        <a:t>4</a:t>
                      </a:r>
                      <a:r>
                        <a:rPr lang="en-US" sz="1700" kern="100" dirty="0" smtClean="0">
                          <a:latin typeface="Calibri"/>
                          <a:ea typeface="宋体"/>
                          <a:cs typeface="Times New Roman"/>
                        </a:rPr>
                        <a:t>.</a:t>
                      </a:r>
                      <a:r>
                        <a:rPr lang="zh-CN" sz="1700" kern="100" dirty="0" smtClean="0">
                          <a:latin typeface="Calibri"/>
                          <a:ea typeface="宋体"/>
                          <a:cs typeface="Times New Roman"/>
                        </a:rPr>
                        <a:t>学生</a:t>
                      </a:r>
                      <a:r>
                        <a:rPr lang="zh-CN" sz="1700" kern="100" dirty="0">
                          <a:latin typeface="Calibri"/>
                          <a:ea typeface="宋体"/>
                          <a:cs typeface="Times New Roman"/>
                        </a:rPr>
                        <a:t>在完成了作业后能浏览自己的成绩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132">
                <a:tc>
                  <a:txBody>
                    <a:bodyPr/>
                    <a:lstStyle/>
                    <a:p>
                      <a:pPr algn="just">
                        <a:spcAft>
                          <a:spcPts val="0"/>
                        </a:spcAft>
                      </a:pPr>
                      <a:r>
                        <a:rPr lang="zh-CN" sz="1700" kern="100">
                          <a:latin typeface="Calibri"/>
                          <a:ea typeface="宋体"/>
                          <a:cs typeface="Times New Roman"/>
                        </a:rPr>
                        <a:t>课程搜索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a:latin typeface="Calibri"/>
                          <a:ea typeface="宋体"/>
                          <a:cs typeface="Times New Roman"/>
                        </a:rPr>
                        <a:t>1.</a:t>
                      </a:r>
                      <a:r>
                        <a:rPr lang="zh-CN" sz="1700" kern="100">
                          <a:latin typeface="Calibri"/>
                          <a:ea typeface="宋体"/>
                          <a:cs typeface="Times New Roman"/>
                        </a:rPr>
                        <a:t>学习者能够搜索所有课程内容。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132">
                <a:tc>
                  <a:txBody>
                    <a:bodyPr/>
                    <a:lstStyle/>
                    <a:p>
                      <a:pPr algn="just">
                        <a:spcAft>
                          <a:spcPts val="0"/>
                        </a:spcAft>
                      </a:pPr>
                      <a:r>
                        <a:rPr lang="zh-CN" sz="1700" kern="100">
                          <a:latin typeface="Calibri"/>
                          <a:ea typeface="宋体"/>
                          <a:cs typeface="Times New Roman"/>
                        </a:rPr>
                        <a:t>离线学习</a:t>
                      </a:r>
                      <a:r>
                        <a:rPr lang="en-US" sz="1700" kern="100">
                          <a:latin typeface="Calibri"/>
                          <a:ea typeface="宋体"/>
                          <a:cs typeface="Times New Roman"/>
                        </a:rPr>
                        <a:t>/</a:t>
                      </a:r>
                      <a:r>
                        <a:rPr lang="zh-CN" sz="1700" kern="100">
                          <a:latin typeface="Calibri"/>
                          <a:ea typeface="宋体"/>
                          <a:cs typeface="Times New Roman"/>
                        </a:rPr>
                        <a:t>同步学习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700" kern="100" dirty="0">
                          <a:latin typeface="Calibri"/>
                          <a:ea typeface="宋体"/>
                          <a:cs typeface="Times New Roman"/>
                        </a:rPr>
                        <a:t>教师能发布课程相关</a:t>
                      </a:r>
                      <a:r>
                        <a:rPr lang="en-US" sz="1700" kern="100" dirty="0" err="1">
                          <a:latin typeface="Calibri"/>
                          <a:ea typeface="宋体"/>
                          <a:cs typeface="Times New Roman"/>
                        </a:rPr>
                        <a:t>ppt</a:t>
                      </a:r>
                      <a:endParaRPr lang="zh-CN" sz="17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266">
                <a:tc>
                  <a:txBody>
                    <a:bodyPr/>
                    <a:lstStyle/>
                    <a:p>
                      <a:pPr algn="just">
                        <a:spcAft>
                          <a:spcPts val="0"/>
                        </a:spcAft>
                      </a:pPr>
                      <a:r>
                        <a:rPr lang="zh-CN" sz="1700" kern="100">
                          <a:latin typeface="Calibri"/>
                          <a:ea typeface="宋体"/>
                          <a:cs typeface="Times New Roman"/>
                        </a:rPr>
                        <a:t>导航条</a:t>
                      </a:r>
                      <a:r>
                        <a:rPr lang="en-US" sz="1700" kern="100">
                          <a:latin typeface="Calibri"/>
                          <a:ea typeface="宋体"/>
                          <a:cs typeface="Times New Roman"/>
                        </a:rPr>
                        <a:t>/</a:t>
                      </a:r>
                      <a:r>
                        <a:rPr lang="zh-CN" sz="1700" kern="100">
                          <a:latin typeface="Calibri"/>
                          <a:ea typeface="宋体"/>
                          <a:cs typeface="Times New Roman"/>
                        </a:rPr>
                        <a:t>帮助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700" kern="100" dirty="0">
                          <a:latin typeface="Calibri"/>
                          <a:ea typeface="宋体"/>
                          <a:cs typeface="Times New Roman"/>
                        </a:rPr>
                        <a:t>1. </a:t>
                      </a:r>
                      <a:r>
                        <a:rPr lang="zh-CN" sz="1700" kern="100" dirty="0">
                          <a:latin typeface="Calibri"/>
                          <a:ea typeface="宋体"/>
                          <a:cs typeface="Times New Roman"/>
                        </a:rPr>
                        <a:t>学习者能够及时的得到任何工具的使用帮助。</a:t>
                      </a:r>
                    </a:p>
                    <a:p>
                      <a:pPr algn="just">
                        <a:spcAft>
                          <a:spcPts val="0"/>
                        </a:spcAft>
                      </a:pPr>
                      <a:r>
                        <a:rPr lang="en-US" sz="1700" kern="100" dirty="0">
                          <a:latin typeface="Calibri"/>
                          <a:ea typeface="宋体"/>
                          <a:cs typeface="Times New Roman"/>
                        </a:rPr>
                        <a:t>2.</a:t>
                      </a:r>
                      <a:r>
                        <a:rPr lang="zh-CN" sz="1700" kern="100" dirty="0">
                          <a:latin typeface="Calibri"/>
                          <a:ea typeface="宋体"/>
                          <a:cs typeface="Times New Roman"/>
                        </a:rPr>
                        <a:t>系统有帮助学习者如何使用系统的在线教程。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r>
              <a:rPr lang="zh-CN" altLang="en-US" dirty="0" smtClean="0"/>
              <a:t>干系人</a:t>
            </a:r>
            <a:endParaRPr lang="zh-CN" altLang="en-US" dirty="0"/>
          </a:p>
        </p:txBody>
      </p:sp>
      <p:sp>
        <p:nvSpPr>
          <p:cNvPr id="3" name="内容占位符 2"/>
          <p:cNvSpPr>
            <a:spLocks noGrp="1"/>
          </p:cNvSpPr>
          <p:nvPr>
            <p:ph idx="1"/>
          </p:nvPr>
        </p:nvSpPr>
        <p:spPr/>
        <p:txBody>
          <a:bodyPr/>
          <a:lstStyle/>
          <a:p>
            <a:r>
              <a:rPr lang="zh-CN" altLang="zh-CN" dirty="0" smtClean="0"/>
              <a:t>根据实际情况，本项目的干系人分为外部干系人和内部干系人，外部干系人主要是项目发起者与主要的客户代表；内部干系人主要由项目经理与开发人员组成。</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主要外部</a:t>
            </a:r>
            <a:r>
              <a:rPr lang="zh-CN" altLang="en-US" dirty="0" smtClean="0"/>
              <a:t>人员</a:t>
            </a:r>
            <a:endParaRPr lang="zh-CN" altLang="en-US" dirty="0"/>
          </a:p>
        </p:txBody>
      </p:sp>
      <p:graphicFrame>
        <p:nvGraphicFramePr>
          <p:cNvPr id="4" name="表格 3"/>
          <p:cNvGraphicFramePr>
            <a:graphicFrameLocks noGrp="1"/>
          </p:cNvGraphicFramePr>
          <p:nvPr/>
        </p:nvGraphicFramePr>
        <p:xfrm>
          <a:off x="683566" y="1772814"/>
          <a:ext cx="7920881" cy="4608513"/>
        </p:xfrm>
        <a:graphic>
          <a:graphicData uri="http://schemas.openxmlformats.org/drawingml/2006/table">
            <a:tbl>
              <a:tblPr/>
              <a:tblGrid>
                <a:gridCol w="891355"/>
                <a:gridCol w="1449033"/>
                <a:gridCol w="1317977"/>
                <a:gridCol w="1933282"/>
                <a:gridCol w="1218526"/>
                <a:gridCol w="1110708"/>
              </a:tblGrid>
              <a:tr h="921703">
                <a:tc>
                  <a:txBody>
                    <a:bodyPr/>
                    <a:lstStyle/>
                    <a:p>
                      <a:pPr algn="just">
                        <a:spcAft>
                          <a:spcPts val="0"/>
                        </a:spcAft>
                      </a:pPr>
                      <a:r>
                        <a:rPr lang="zh-CN" sz="2800" kern="0">
                          <a:latin typeface="Times New Roman"/>
                          <a:ea typeface="宋体"/>
                          <a:cs typeface="Times New Roman"/>
                        </a:rPr>
                        <a:t>姓名</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项目角色</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电话</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电子邮件</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工作地点</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微信</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3405">
                <a:tc>
                  <a:txBody>
                    <a:bodyPr/>
                    <a:lstStyle/>
                    <a:p>
                      <a:pPr algn="just">
                        <a:spcAft>
                          <a:spcPts val="0"/>
                        </a:spcAft>
                      </a:pPr>
                      <a:r>
                        <a:rPr lang="zh-CN" sz="2800" kern="0">
                          <a:latin typeface="Times New Roman"/>
                          <a:ea typeface="宋体"/>
                          <a:cs typeface="Times New Roman"/>
                        </a:rPr>
                        <a:t>杨枨</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项目发起者，</a:t>
                      </a:r>
                      <a:endParaRPr lang="zh-CN" sz="3200" kern="100">
                        <a:latin typeface="Calibri"/>
                        <a:ea typeface="宋体"/>
                        <a:cs typeface="Times New Roman"/>
                      </a:endParaRPr>
                    </a:p>
                    <a:p>
                      <a:pPr algn="just">
                        <a:spcAft>
                          <a:spcPts val="0"/>
                        </a:spcAft>
                      </a:pPr>
                      <a:r>
                        <a:rPr lang="zh-CN" sz="2800" kern="0">
                          <a:latin typeface="Times New Roman"/>
                          <a:ea typeface="宋体"/>
                          <a:cs typeface="Times New Roman"/>
                        </a:rPr>
                        <a:t>主要客户代表</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13357102333</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yangc@zucc.edu.cn</a:t>
                      </a:r>
                      <a:r>
                        <a:rPr lang="en-US" sz="2400" kern="0">
                          <a:solidFill>
                            <a:srgbClr val="111111"/>
                          </a:solidFill>
                          <a:latin typeface="Helvetica"/>
                          <a:ea typeface="宋体"/>
                          <a:cs typeface="Times New Roman"/>
                        </a:rPr>
                        <a:t> </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理四</a:t>
                      </a:r>
                      <a:r>
                        <a:rPr lang="en-US" sz="2800" kern="0">
                          <a:latin typeface="Times New Roman"/>
                          <a:ea typeface="宋体"/>
                          <a:cs typeface="Times New Roman"/>
                        </a:rPr>
                        <a:t>-504</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HolleyYang</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3405">
                <a:tc>
                  <a:txBody>
                    <a:bodyPr/>
                    <a:lstStyle/>
                    <a:p>
                      <a:pPr algn="just">
                        <a:spcAft>
                          <a:spcPts val="0"/>
                        </a:spcAft>
                      </a:pPr>
                      <a:r>
                        <a:rPr lang="zh-CN" sz="2800" kern="0">
                          <a:latin typeface="Times New Roman"/>
                          <a:ea typeface="宋体"/>
                          <a:cs typeface="Times New Roman"/>
                        </a:rPr>
                        <a:t>侯宏仑</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latin typeface="Times New Roman"/>
                          <a:ea typeface="宋体"/>
                          <a:cs typeface="Times New Roman"/>
                        </a:rPr>
                        <a:t>项目发起者，</a:t>
                      </a:r>
                      <a:endParaRPr lang="zh-CN" sz="3200" kern="100" dirty="0">
                        <a:latin typeface="Calibri"/>
                        <a:ea typeface="宋体"/>
                        <a:cs typeface="Times New Roman"/>
                      </a:endParaRPr>
                    </a:p>
                    <a:p>
                      <a:pPr algn="just">
                        <a:spcAft>
                          <a:spcPts val="0"/>
                        </a:spcAft>
                      </a:pPr>
                      <a:r>
                        <a:rPr lang="zh-CN" sz="2800" kern="0" dirty="0">
                          <a:latin typeface="Times New Roman"/>
                          <a:ea typeface="宋体"/>
                          <a:cs typeface="Times New Roman"/>
                        </a:rPr>
                        <a:t>主要客户代表</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13071858629</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houhl@zucc.edu.cn</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理四</a:t>
                      </a:r>
                      <a:r>
                        <a:rPr lang="en-US" sz="2800" kern="0">
                          <a:latin typeface="Times New Roman"/>
                          <a:ea typeface="宋体"/>
                          <a:cs typeface="Times New Roman"/>
                        </a:rPr>
                        <a:t>-511</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dirty="0" err="1">
                          <a:latin typeface="Times New Roman"/>
                          <a:ea typeface="宋体"/>
                          <a:cs typeface="Times New Roman"/>
                        </a:rPr>
                        <a:t>tuuuuuuudou</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主要内部人员</a:t>
            </a:r>
            <a:endParaRPr lang="zh-CN" altLang="en-US" dirty="0"/>
          </a:p>
        </p:txBody>
      </p:sp>
      <p:graphicFrame>
        <p:nvGraphicFramePr>
          <p:cNvPr id="4" name="内容占位符 3"/>
          <p:cNvGraphicFramePr>
            <a:graphicFrameLocks noGrp="1"/>
          </p:cNvGraphicFramePr>
          <p:nvPr>
            <p:ph idx="1"/>
          </p:nvPr>
        </p:nvGraphicFramePr>
        <p:xfrm>
          <a:off x="683568" y="1628799"/>
          <a:ext cx="7848872" cy="4320480"/>
        </p:xfrm>
        <a:graphic>
          <a:graphicData uri="http://schemas.openxmlformats.org/drawingml/2006/table">
            <a:tbl>
              <a:tblPr/>
              <a:tblGrid>
                <a:gridCol w="1230643"/>
                <a:gridCol w="1259706"/>
                <a:gridCol w="1258799"/>
                <a:gridCol w="1278780"/>
                <a:gridCol w="2820944"/>
              </a:tblGrid>
              <a:tr h="720080">
                <a:tc>
                  <a:txBody>
                    <a:bodyPr/>
                    <a:lstStyle/>
                    <a:p>
                      <a:pPr algn="ctr">
                        <a:spcAft>
                          <a:spcPts val="0"/>
                        </a:spcAft>
                      </a:pPr>
                      <a:r>
                        <a:rPr lang="zh-CN" sz="2000" kern="100">
                          <a:latin typeface="Times New Roman"/>
                          <a:ea typeface="宋体"/>
                          <a:cs typeface="Times New Roman"/>
                        </a:rPr>
                        <a:t>开发人员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专业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组内地位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技术水平</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联系方式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spcAft>
                          <a:spcPts val="0"/>
                        </a:spcAft>
                      </a:pPr>
                      <a:r>
                        <a:rPr lang="zh-CN" sz="2000" kern="100">
                          <a:latin typeface="Times New Roman"/>
                          <a:ea typeface="宋体"/>
                          <a:cs typeface="Times New Roman"/>
                        </a:rPr>
                        <a:t>余敬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组长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中等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手机：</a:t>
                      </a:r>
                      <a:r>
                        <a:rPr lang="en-US" sz="2000" kern="100">
                          <a:latin typeface="Times New Roman"/>
                          <a:ea typeface="宋体"/>
                          <a:cs typeface="Times New Roman"/>
                        </a:rPr>
                        <a:t>13588204717</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spcAft>
                          <a:spcPts val="0"/>
                        </a:spcAft>
                      </a:pPr>
                      <a:r>
                        <a:rPr lang="zh-CN" sz="2000" kern="100">
                          <a:latin typeface="Times New Roman"/>
                          <a:ea typeface="宋体"/>
                          <a:cs typeface="Times New Roman"/>
                        </a:rPr>
                        <a:t>张伟鹏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组员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中等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手机：</a:t>
                      </a:r>
                      <a:r>
                        <a:rPr lang="en-US" sz="2000" kern="100">
                          <a:latin typeface="Times New Roman"/>
                          <a:ea typeface="宋体"/>
                          <a:cs typeface="Times New Roman"/>
                        </a:rPr>
                        <a:t>13071870823</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spcAft>
                          <a:spcPts val="0"/>
                        </a:spcAft>
                      </a:pPr>
                      <a:r>
                        <a:rPr lang="zh-CN" sz="2000" kern="100">
                          <a:latin typeface="Times New Roman"/>
                          <a:ea typeface="宋体"/>
                          <a:cs typeface="Times New Roman"/>
                        </a:rPr>
                        <a:t>丁磊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组员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中等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手机：</a:t>
                      </a:r>
                      <a:r>
                        <a:rPr lang="en-US" sz="2000" kern="100">
                          <a:latin typeface="Times New Roman"/>
                          <a:ea typeface="宋体"/>
                          <a:cs typeface="Times New Roman"/>
                        </a:rPr>
                        <a:t>17764525441</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spcAft>
                          <a:spcPts val="0"/>
                        </a:spcAft>
                      </a:pPr>
                      <a:r>
                        <a:rPr lang="zh-CN" sz="2000" kern="100">
                          <a:latin typeface="Times New Roman"/>
                          <a:ea typeface="宋体"/>
                          <a:cs typeface="Times New Roman"/>
                        </a:rPr>
                        <a:t>唐子煜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组员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中等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a:ea typeface="宋体"/>
                          <a:cs typeface="Times New Roman"/>
                        </a:rPr>
                        <a:t>手机：</a:t>
                      </a:r>
                      <a:r>
                        <a:rPr lang="en-US" sz="2000" kern="100" dirty="0">
                          <a:latin typeface="Times New Roman"/>
                          <a:ea typeface="宋体"/>
                          <a:cs typeface="Times New Roman"/>
                        </a:rPr>
                        <a:t>18268045623</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spcAft>
                          <a:spcPts val="0"/>
                        </a:spcAft>
                      </a:pPr>
                      <a:r>
                        <a:rPr lang="zh-CN" sz="2000" kern="100">
                          <a:latin typeface="Times New Roman"/>
                          <a:ea typeface="宋体"/>
                          <a:cs typeface="Times New Roman"/>
                        </a:rPr>
                        <a:t>陈建伟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软件工程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组员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Times New Roman"/>
                          <a:ea typeface="宋体"/>
                          <a:cs typeface="Times New Roman"/>
                        </a:rPr>
                        <a:t>中等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Times New Roman"/>
                          <a:ea typeface="宋体"/>
                          <a:cs typeface="Times New Roman"/>
                        </a:rPr>
                        <a:t>手机：</a:t>
                      </a:r>
                      <a:r>
                        <a:rPr lang="en-US" sz="2000" kern="100" dirty="0">
                          <a:latin typeface="Times New Roman"/>
                          <a:ea typeface="宋体"/>
                          <a:cs typeface="Times New Roman"/>
                        </a:rPr>
                        <a:t>18368887893</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项目干系人关系图</a:t>
            </a:r>
            <a:endParaRPr lang="zh-CN" altLang="en-US" dirty="0"/>
          </a:p>
        </p:txBody>
      </p:sp>
      <p:sp>
        <p:nvSpPr>
          <p:cNvPr id="206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画布 10"/>
          <p:cNvGrpSpPr>
            <a:grpSpLocks/>
          </p:cNvGrpSpPr>
          <p:nvPr/>
        </p:nvGrpSpPr>
        <p:grpSpPr bwMode="auto">
          <a:xfrm>
            <a:off x="467544" y="1556792"/>
            <a:ext cx="8136904" cy="4248472"/>
            <a:chOff x="0" y="0"/>
            <a:chExt cx="54514" cy="25279"/>
          </a:xfrm>
        </p:grpSpPr>
        <p:sp>
          <p:nvSpPr>
            <p:cNvPr id="2066" name="AutoShape 18"/>
            <p:cNvSpPr>
              <a:spLocks noChangeAspect="1" noChangeArrowheads="1"/>
            </p:cNvSpPr>
            <p:nvPr/>
          </p:nvSpPr>
          <p:spPr bwMode="auto">
            <a:xfrm>
              <a:off x="0" y="0"/>
              <a:ext cx="54514" cy="25279"/>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65" name="矩形 12"/>
            <p:cNvSpPr>
              <a:spLocks noChangeArrowheads="1"/>
            </p:cNvSpPr>
            <p:nvPr/>
          </p:nvSpPr>
          <p:spPr bwMode="auto">
            <a:xfrm>
              <a:off x="40730" y="4149"/>
              <a:ext cx="7760" cy="4019"/>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侯宏仑</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4" name="矩形 13"/>
            <p:cNvSpPr>
              <a:spLocks noChangeArrowheads="1"/>
            </p:cNvSpPr>
            <p:nvPr/>
          </p:nvSpPr>
          <p:spPr bwMode="auto">
            <a:xfrm>
              <a:off x="19325" y="4086"/>
              <a:ext cx="7753" cy="4013"/>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杨枨</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3" name="矩形 14"/>
            <p:cNvSpPr>
              <a:spLocks noChangeArrowheads="1"/>
            </p:cNvSpPr>
            <p:nvPr/>
          </p:nvSpPr>
          <p:spPr bwMode="auto">
            <a:xfrm>
              <a:off x="30270" y="11561"/>
              <a:ext cx="7753" cy="4013"/>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余敬</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62" name="矩形 15"/>
            <p:cNvSpPr>
              <a:spLocks noChangeArrowheads="1"/>
            </p:cNvSpPr>
            <p:nvPr/>
          </p:nvSpPr>
          <p:spPr bwMode="auto">
            <a:xfrm>
              <a:off x="13714" y="18702"/>
              <a:ext cx="7753" cy="4013"/>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张伟鹏</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61" name="矩形 16"/>
            <p:cNvSpPr>
              <a:spLocks noChangeArrowheads="1"/>
            </p:cNvSpPr>
            <p:nvPr/>
          </p:nvSpPr>
          <p:spPr bwMode="auto">
            <a:xfrm>
              <a:off x="24936" y="18696"/>
              <a:ext cx="7753" cy="4014"/>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rgbClr val="000000"/>
                  </a:solidFill>
                  <a:effectLst/>
                  <a:latin typeface="Arial" pitchFamily="34" charset="0"/>
                  <a:ea typeface="宋体" pitchFamily="2" charset="-122"/>
                  <a:cs typeface="Times New Roman" pitchFamily="18" charset="0"/>
                </a:rPr>
                <a:t>丁磊</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060" name="矩形 17"/>
            <p:cNvSpPr>
              <a:spLocks noChangeArrowheads="1"/>
            </p:cNvSpPr>
            <p:nvPr/>
          </p:nvSpPr>
          <p:spPr bwMode="auto">
            <a:xfrm>
              <a:off x="35881" y="18558"/>
              <a:ext cx="7754" cy="4013"/>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陈建伟</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9" name="矩形 18"/>
            <p:cNvSpPr>
              <a:spLocks noChangeArrowheads="1"/>
            </p:cNvSpPr>
            <p:nvPr/>
          </p:nvSpPr>
          <p:spPr bwMode="auto">
            <a:xfrm>
              <a:off x="45926" y="18558"/>
              <a:ext cx="7753" cy="4013"/>
            </a:xfrm>
            <a:prstGeom prst="rect">
              <a:avLst/>
            </a:prstGeom>
            <a:noFill/>
            <a:ln w="317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唐子煜</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5" name="直接连接符 25"/>
            <p:cNvSpPr>
              <a:spLocks noChangeShapeType="1"/>
            </p:cNvSpPr>
            <p:nvPr/>
          </p:nvSpPr>
          <p:spPr bwMode="auto">
            <a:xfrm>
              <a:off x="23482" y="8168"/>
              <a:ext cx="10665" cy="339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直接连接符 26"/>
            <p:cNvSpPr>
              <a:spLocks noChangeShapeType="1"/>
            </p:cNvSpPr>
            <p:nvPr/>
          </p:nvSpPr>
          <p:spPr bwMode="auto">
            <a:xfrm flipH="1">
              <a:off x="34147" y="8168"/>
              <a:ext cx="10463" cy="339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直接连接符 27"/>
            <p:cNvSpPr>
              <a:spLocks noChangeShapeType="1"/>
            </p:cNvSpPr>
            <p:nvPr/>
          </p:nvSpPr>
          <p:spPr bwMode="auto">
            <a:xfrm flipV="1">
              <a:off x="17386" y="15574"/>
              <a:ext cx="16761" cy="312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直接连接符 28"/>
            <p:cNvSpPr>
              <a:spLocks noChangeShapeType="1"/>
            </p:cNvSpPr>
            <p:nvPr/>
          </p:nvSpPr>
          <p:spPr bwMode="auto">
            <a:xfrm flipV="1">
              <a:off x="28747" y="15574"/>
              <a:ext cx="5400" cy="312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直接连接符 29"/>
            <p:cNvSpPr>
              <a:spLocks noChangeShapeType="1"/>
            </p:cNvSpPr>
            <p:nvPr/>
          </p:nvSpPr>
          <p:spPr bwMode="auto">
            <a:xfrm flipH="1" flipV="1">
              <a:off x="34147" y="15574"/>
              <a:ext cx="5611" cy="29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直接连接符 30"/>
            <p:cNvSpPr>
              <a:spLocks noChangeShapeType="1"/>
            </p:cNvSpPr>
            <p:nvPr/>
          </p:nvSpPr>
          <p:spPr bwMode="auto">
            <a:xfrm flipH="1" flipV="1">
              <a:off x="34147" y="15574"/>
              <a:ext cx="15655" cy="29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2" name="矩形 32"/>
            <p:cNvSpPr>
              <a:spLocks noChangeArrowheads="1"/>
            </p:cNvSpPr>
            <p:nvPr/>
          </p:nvSpPr>
          <p:spPr bwMode="auto">
            <a:xfrm>
              <a:off x="554" y="4070"/>
              <a:ext cx="17734" cy="4007"/>
            </a:xfrm>
            <a:prstGeom prst="rect">
              <a:avLst/>
            </a:prstGeom>
            <a:no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项目发起者，主要客户：</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1" name="矩形 33"/>
            <p:cNvSpPr>
              <a:spLocks noChangeArrowheads="1"/>
            </p:cNvSpPr>
            <p:nvPr/>
          </p:nvSpPr>
          <p:spPr bwMode="auto">
            <a:xfrm>
              <a:off x="2215" y="11405"/>
              <a:ext cx="10946" cy="4007"/>
            </a:xfrm>
            <a:prstGeom prst="rect">
              <a:avLst/>
            </a:prstGeom>
            <a:no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项目经理：</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050" name="矩形 34"/>
            <p:cNvSpPr>
              <a:spLocks noChangeArrowheads="1"/>
            </p:cNvSpPr>
            <p:nvPr/>
          </p:nvSpPr>
          <p:spPr bwMode="auto">
            <a:xfrm>
              <a:off x="2215" y="18695"/>
              <a:ext cx="10323" cy="4007"/>
            </a:xfrm>
            <a:prstGeom prst="rect">
              <a:avLst/>
            </a:prstGeom>
            <a:noFill/>
            <a:ln w="317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Arial" pitchFamily="34" charset="0"/>
                  <a:ea typeface="宋体" pitchFamily="2" charset="-122"/>
                  <a:cs typeface="Times New Roman" pitchFamily="18" charset="0"/>
                </a:rPr>
                <a:t>开发人员：</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组织</a:t>
            </a:r>
            <a:r>
              <a:rPr lang="zh-CN" altLang="en-US" dirty="0" smtClean="0"/>
              <a:t>结构分解</a:t>
            </a:r>
            <a:endParaRPr lang="zh-CN" altLang="en-US" dirty="0"/>
          </a:p>
        </p:txBody>
      </p:sp>
      <p:pic>
        <p:nvPicPr>
          <p:cNvPr id="4" name="图片 3" descr="E:\download\需求工程计划阶段OBS (4).pn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39552" y="1772816"/>
            <a:ext cx="7920880" cy="4842718"/>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467600" cy="580926"/>
          </a:xfrm>
        </p:spPr>
        <p:txBody>
          <a:bodyPr>
            <a:normAutofit fontScale="90000"/>
          </a:bodyPr>
          <a:lstStyle/>
          <a:p>
            <a:r>
              <a:rPr lang="zh-CN" altLang="en-US" dirty="0" smtClean="0"/>
              <a:t>工作</a:t>
            </a:r>
            <a:r>
              <a:rPr lang="zh-CN" altLang="en-US" dirty="0" smtClean="0"/>
              <a:t>任务的分解</a:t>
            </a:r>
            <a:endParaRPr lang="zh-CN" altLang="en-US" dirty="0"/>
          </a:p>
        </p:txBody>
      </p:sp>
      <p:graphicFrame>
        <p:nvGraphicFramePr>
          <p:cNvPr id="4" name="表格 3"/>
          <p:cNvGraphicFramePr>
            <a:graphicFrameLocks noGrp="1"/>
          </p:cNvGraphicFramePr>
          <p:nvPr/>
        </p:nvGraphicFramePr>
        <p:xfrm>
          <a:off x="539552" y="1196753"/>
          <a:ext cx="8280920" cy="5660200"/>
        </p:xfrm>
        <a:graphic>
          <a:graphicData uri="http://schemas.openxmlformats.org/drawingml/2006/table">
            <a:tbl>
              <a:tblPr/>
              <a:tblGrid>
                <a:gridCol w="2447818"/>
                <a:gridCol w="1197871"/>
                <a:gridCol w="1406195"/>
                <a:gridCol w="1406195"/>
                <a:gridCol w="1822841"/>
              </a:tblGrid>
              <a:tr h="88480">
                <a:tc>
                  <a:txBody>
                    <a:bodyPr/>
                    <a:lstStyle/>
                    <a:p>
                      <a:pPr algn="l">
                        <a:spcAft>
                          <a:spcPts val="0"/>
                        </a:spcAft>
                      </a:pPr>
                      <a:r>
                        <a:rPr lang="zh-CN" sz="1050" kern="0">
                          <a:solidFill>
                            <a:srgbClr val="363636"/>
                          </a:solidFill>
                          <a:latin typeface="Calibri"/>
                          <a:ea typeface="宋体"/>
                          <a:cs typeface="宋体"/>
                        </a:rPr>
                        <a:t>任务名称</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DFE3E8"/>
                    </a:solidFill>
                  </a:tcPr>
                </a:tc>
                <a:tc>
                  <a:txBody>
                    <a:bodyPr/>
                    <a:lstStyle/>
                    <a:p>
                      <a:pPr algn="l">
                        <a:spcAft>
                          <a:spcPts val="0"/>
                        </a:spcAft>
                      </a:pPr>
                      <a:r>
                        <a:rPr lang="zh-CN" sz="1050" kern="0">
                          <a:solidFill>
                            <a:srgbClr val="363636"/>
                          </a:solidFill>
                          <a:latin typeface="Calibri"/>
                          <a:ea typeface="宋体"/>
                          <a:cs typeface="宋体"/>
                        </a:rPr>
                        <a:t>工期</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DFE3E8"/>
                    </a:solidFill>
                  </a:tcPr>
                </a:tc>
                <a:tc>
                  <a:txBody>
                    <a:bodyPr/>
                    <a:lstStyle/>
                    <a:p>
                      <a:pPr algn="l">
                        <a:spcAft>
                          <a:spcPts val="0"/>
                        </a:spcAft>
                      </a:pPr>
                      <a:r>
                        <a:rPr lang="zh-CN" sz="1050" kern="0">
                          <a:solidFill>
                            <a:srgbClr val="363636"/>
                          </a:solidFill>
                          <a:latin typeface="Calibri"/>
                          <a:ea typeface="宋体"/>
                          <a:cs typeface="宋体"/>
                        </a:rPr>
                        <a:t>开始时间</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DFE3E8"/>
                    </a:solidFill>
                  </a:tcPr>
                </a:tc>
                <a:tc>
                  <a:txBody>
                    <a:bodyPr/>
                    <a:lstStyle/>
                    <a:p>
                      <a:pPr algn="l">
                        <a:spcAft>
                          <a:spcPts val="0"/>
                        </a:spcAft>
                      </a:pPr>
                      <a:r>
                        <a:rPr lang="zh-CN" sz="1050" kern="0">
                          <a:solidFill>
                            <a:srgbClr val="363636"/>
                          </a:solidFill>
                          <a:latin typeface="Calibri"/>
                          <a:ea typeface="宋体"/>
                          <a:cs typeface="宋体"/>
                        </a:rPr>
                        <a:t>完成时间</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DFE3E8"/>
                    </a:solidFill>
                  </a:tcPr>
                </a:tc>
                <a:tc>
                  <a:txBody>
                    <a:bodyPr/>
                    <a:lstStyle/>
                    <a:p>
                      <a:pPr algn="l">
                        <a:spcAft>
                          <a:spcPts val="0"/>
                        </a:spcAft>
                      </a:pPr>
                      <a:r>
                        <a:rPr lang="zh-CN" sz="1050" kern="0">
                          <a:solidFill>
                            <a:srgbClr val="363636"/>
                          </a:solidFill>
                          <a:latin typeface="Calibri"/>
                          <a:ea typeface="宋体"/>
                          <a:cs typeface="宋体"/>
                        </a:rPr>
                        <a:t>资源名称</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DFE3E8"/>
                    </a:solidFill>
                  </a:tcPr>
                </a:tc>
              </a:tr>
              <a:tr h="181508">
                <a:tc>
                  <a:txBody>
                    <a:bodyPr/>
                    <a:lstStyle/>
                    <a:p>
                      <a:pPr algn="l">
                        <a:spcAft>
                          <a:spcPts val="0"/>
                        </a:spcAft>
                      </a:pPr>
                      <a:r>
                        <a:rPr lang="zh-CN" sz="1050" b="1" kern="0">
                          <a:solidFill>
                            <a:srgbClr val="000000"/>
                          </a:solidFill>
                          <a:latin typeface="Calibri"/>
                          <a:ea typeface="宋体"/>
                          <a:cs typeface="宋体"/>
                        </a:rPr>
                        <a:t>《需求工程计划》制定初步版本</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22.13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2016</a:t>
                      </a:r>
                      <a:r>
                        <a:rPr lang="zh-CN" sz="1050" b="1" kern="0">
                          <a:solidFill>
                            <a:srgbClr val="000000"/>
                          </a:solidFill>
                          <a:latin typeface="Calibri"/>
                          <a:ea typeface="宋体"/>
                          <a:cs typeface="宋体"/>
                        </a:rPr>
                        <a:t>年</a:t>
                      </a:r>
                      <a:r>
                        <a:rPr lang="en-US" sz="1050" b="1" kern="0">
                          <a:solidFill>
                            <a:srgbClr val="000000"/>
                          </a:solidFill>
                          <a:latin typeface="Calibri"/>
                          <a:ea typeface="宋体"/>
                          <a:cs typeface="宋体"/>
                        </a:rPr>
                        <a:t>10</a:t>
                      </a:r>
                      <a:r>
                        <a:rPr lang="zh-CN" sz="1050" b="1" kern="0">
                          <a:solidFill>
                            <a:srgbClr val="000000"/>
                          </a:solidFill>
                          <a:latin typeface="Calibri"/>
                          <a:ea typeface="宋体"/>
                          <a:cs typeface="宋体"/>
                        </a:rPr>
                        <a:t>月</a:t>
                      </a:r>
                      <a:r>
                        <a:rPr lang="en-US" sz="1050" b="1" kern="0">
                          <a:solidFill>
                            <a:srgbClr val="000000"/>
                          </a:solidFill>
                          <a:latin typeface="Calibri"/>
                          <a:ea typeface="宋体"/>
                          <a:cs typeface="宋体"/>
                        </a:rPr>
                        <a:t>15</a:t>
                      </a:r>
                      <a:r>
                        <a:rPr lang="zh-CN" sz="1050" b="1"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2016</a:t>
                      </a:r>
                      <a:r>
                        <a:rPr lang="zh-CN" sz="1050" b="1" kern="0">
                          <a:solidFill>
                            <a:srgbClr val="000000"/>
                          </a:solidFill>
                          <a:latin typeface="Calibri"/>
                          <a:ea typeface="宋体"/>
                          <a:cs typeface="宋体"/>
                        </a:rPr>
                        <a:t>年</a:t>
                      </a:r>
                      <a:r>
                        <a:rPr lang="en-US" sz="1050" b="1" kern="0">
                          <a:solidFill>
                            <a:srgbClr val="000000"/>
                          </a:solidFill>
                          <a:latin typeface="Calibri"/>
                          <a:ea typeface="宋体"/>
                          <a:cs typeface="宋体"/>
                        </a:rPr>
                        <a:t>10</a:t>
                      </a:r>
                      <a:r>
                        <a:rPr lang="zh-CN" sz="1050" b="1" kern="0">
                          <a:solidFill>
                            <a:srgbClr val="000000"/>
                          </a:solidFill>
                          <a:latin typeface="Calibri"/>
                          <a:ea typeface="宋体"/>
                          <a:cs typeface="宋体"/>
                        </a:rPr>
                        <a:t>月</a:t>
                      </a:r>
                      <a:r>
                        <a:rPr lang="en-US" sz="1050" b="1" kern="0">
                          <a:solidFill>
                            <a:srgbClr val="000000"/>
                          </a:solidFill>
                          <a:latin typeface="Calibri"/>
                          <a:ea typeface="宋体"/>
                          <a:cs typeface="宋体"/>
                        </a:rPr>
                        <a:t>22</a:t>
                      </a:r>
                      <a:r>
                        <a:rPr lang="zh-CN" sz="1050" b="1"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b="1" kern="0">
                          <a:solidFill>
                            <a:srgbClr val="000000"/>
                          </a:solidFill>
                          <a:latin typeface="Calibri"/>
                          <a:ea typeface="宋体"/>
                          <a:cs typeface="宋体"/>
                        </a:rPr>
                        <a:t>张伟鹏</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人员任务分工安排</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4.13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15</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16</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张伟鹏</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67383">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完成需求工程计划内容要求并编成文档</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15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16</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21</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陈建伟</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丁磊</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唐子煜</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余敬</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张伟鹏</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67383">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对《需求工程计划》初步版本进行审核</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22</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22</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张伟鹏</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余敬</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《需求工程计划》（初步版）</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22</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22</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b="1" kern="0" dirty="0">
                          <a:solidFill>
                            <a:srgbClr val="000000"/>
                          </a:solidFill>
                          <a:latin typeface="Calibri"/>
                          <a:ea typeface="宋体"/>
                          <a:cs typeface="宋体"/>
                        </a:rPr>
                        <a:t>《需求工程计划》文档修改和完善</a:t>
                      </a:r>
                      <a:endParaRPr lang="zh-CN" sz="1050" kern="100" dirty="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dirty="0">
                          <a:solidFill>
                            <a:srgbClr val="000000"/>
                          </a:solidFill>
                          <a:latin typeface="宋体"/>
                          <a:ea typeface="宋体"/>
                          <a:cs typeface="宋体"/>
                        </a:rPr>
                        <a:t>5 days</a:t>
                      </a:r>
                      <a:endParaRPr lang="zh-CN" sz="1050" kern="100" dirty="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2016</a:t>
                      </a:r>
                      <a:r>
                        <a:rPr lang="zh-CN" sz="1050" b="1" kern="0">
                          <a:solidFill>
                            <a:srgbClr val="000000"/>
                          </a:solidFill>
                          <a:latin typeface="Calibri"/>
                          <a:ea typeface="宋体"/>
                          <a:cs typeface="宋体"/>
                        </a:rPr>
                        <a:t>年</a:t>
                      </a:r>
                      <a:r>
                        <a:rPr lang="en-US" sz="1050" b="1" kern="0">
                          <a:solidFill>
                            <a:srgbClr val="000000"/>
                          </a:solidFill>
                          <a:latin typeface="Calibri"/>
                          <a:ea typeface="宋体"/>
                          <a:cs typeface="宋体"/>
                        </a:rPr>
                        <a:t>10</a:t>
                      </a:r>
                      <a:r>
                        <a:rPr lang="zh-CN" sz="1050" b="1" kern="0">
                          <a:solidFill>
                            <a:srgbClr val="000000"/>
                          </a:solidFill>
                          <a:latin typeface="Calibri"/>
                          <a:ea typeface="宋体"/>
                          <a:cs typeface="宋体"/>
                        </a:rPr>
                        <a:t>月</a:t>
                      </a:r>
                      <a:r>
                        <a:rPr lang="en-US" sz="1050" b="1" kern="0">
                          <a:solidFill>
                            <a:srgbClr val="000000"/>
                          </a:solidFill>
                          <a:latin typeface="Calibri"/>
                          <a:ea typeface="宋体"/>
                          <a:cs typeface="宋体"/>
                        </a:rPr>
                        <a:t>28</a:t>
                      </a:r>
                      <a:r>
                        <a:rPr lang="zh-CN" sz="1050" b="1"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2016</a:t>
                      </a:r>
                      <a:r>
                        <a:rPr lang="zh-CN" sz="1050" b="1" kern="0">
                          <a:solidFill>
                            <a:srgbClr val="000000"/>
                          </a:solidFill>
                          <a:latin typeface="Calibri"/>
                          <a:ea typeface="宋体"/>
                          <a:cs typeface="宋体"/>
                        </a:rPr>
                        <a:t>年</a:t>
                      </a:r>
                      <a:r>
                        <a:rPr lang="en-US" sz="1050" b="1" kern="0">
                          <a:solidFill>
                            <a:srgbClr val="000000"/>
                          </a:solidFill>
                          <a:latin typeface="Calibri"/>
                          <a:ea typeface="宋体"/>
                          <a:cs typeface="宋体"/>
                        </a:rPr>
                        <a:t>10</a:t>
                      </a:r>
                      <a:r>
                        <a:rPr lang="zh-CN" sz="1050" b="1" kern="0">
                          <a:solidFill>
                            <a:srgbClr val="000000"/>
                          </a:solidFill>
                          <a:latin typeface="Calibri"/>
                          <a:ea typeface="宋体"/>
                          <a:cs typeface="宋体"/>
                        </a:rPr>
                        <a:t>月</a:t>
                      </a:r>
                      <a:r>
                        <a:rPr lang="en-US" sz="1050" b="1" kern="0">
                          <a:solidFill>
                            <a:srgbClr val="000000"/>
                          </a:solidFill>
                          <a:latin typeface="Calibri"/>
                          <a:ea typeface="宋体"/>
                          <a:cs typeface="宋体"/>
                        </a:rPr>
                        <a:t>30</a:t>
                      </a:r>
                      <a:r>
                        <a:rPr lang="zh-CN" sz="1050" b="1"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b="1" kern="0">
                          <a:solidFill>
                            <a:srgbClr val="000000"/>
                          </a:solidFill>
                          <a:latin typeface="Calibri"/>
                          <a:ea typeface="宋体"/>
                          <a:cs typeface="宋体"/>
                        </a:rPr>
                        <a:t>张伟鹏</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67383">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确定《需求工程计划》修改任务的人员分配</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8 h</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张伟鹏</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修改《需求工程计划》</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0.38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丁磊</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唐子煜</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余敬</a:t>
                      </a:r>
                      <a:r>
                        <a:rPr lang="en-US" sz="1050" kern="0">
                          <a:solidFill>
                            <a:srgbClr val="000000"/>
                          </a:solidFill>
                          <a:latin typeface="Calibri"/>
                          <a:ea typeface="宋体"/>
                          <a:cs typeface="宋体"/>
                        </a:rPr>
                        <a:t>,</a:t>
                      </a:r>
                      <a:r>
                        <a:rPr lang="zh-CN" sz="1050" kern="0">
                          <a:solidFill>
                            <a:srgbClr val="000000"/>
                          </a:solidFill>
                          <a:latin typeface="Calibri"/>
                          <a:ea typeface="宋体"/>
                          <a:cs typeface="宋体"/>
                        </a:rPr>
                        <a:t>陈建伟</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审核《需求工程计划》修改版本</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张伟鹏</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制作《需求工程计划》</a:t>
                      </a:r>
                      <a:r>
                        <a:rPr lang="en-US" sz="1050" kern="0">
                          <a:solidFill>
                            <a:srgbClr val="000000"/>
                          </a:solidFill>
                          <a:latin typeface="Calibri"/>
                          <a:ea typeface="宋体"/>
                          <a:cs typeface="宋体"/>
                        </a:rPr>
                        <a:t>PPT</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0.44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28</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29</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唐子煜</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dirty="0">
                          <a:solidFill>
                            <a:srgbClr val="000000"/>
                          </a:solidFill>
                          <a:latin typeface="宋体"/>
                          <a:ea typeface="宋体"/>
                          <a:cs typeface="宋体"/>
                        </a:rPr>
                        <a:t>   </a:t>
                      </a:r>
                      <a:r>
                        <a:rPr lang="zh-CN" sz="1050" kern="0" dirty="0">
                          <a:solidFill>
                            <a:srgbClr val="000000"/>
                          </a:solidFill>
                          <a:latin typeface="Calibri"/>
                          <a:ea typeface="宋体"/>
                          <a:cs typeface="宋体"/>
                        </a:rPr>
                        <a:t>审核《需求工程计划》</a:t>
                      </a:r>
                      <a:r>
                        <a:rPr lang="en-US" sz="1050" kern="0" dirty="0">
                          <a:solidFill>
                            <a:srgbClr val="000000"/>
                          </a:solidFill>
                          <a:latin typeface="Calibri"/>
                          <a:ea typeface="宋体"/>
                          <a:cs typeface="宋体"/>
                        </a:rPr>
                        <a:t>PPT</a:t>
                      </a:r>
                      <a:r>
                        <a:rPr lang="zh-CN" sz="1050" kern="0" dirty="0">
                          <a:solidFill>
                            <a:srgbClr val="000000"/>
                          </a:solidFill>
                          <a:latin typeface="Calibri"/>
                          <a:ea typeface="宋体"/>
                          <a:cs typeface="宋体"/>
                        </a:rPr>
                        <a:t>和文档</a:t>
                      </a:r>
                      <a:endParaRPr lang="zh-CN" sz="1050" kern="100" dirty="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29</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29</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余敬</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完成《需求工程计划》相关文档</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29</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10</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29</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b="1" kern="0">
                          <a:solidFill>
                            <a:srgbClr val="000000"/>
                          </a:solidFill>
                          <a:latin typeface="Calibri"/>
                          <a:ea typeface="宋体"/>
                          <a:cs typeface="宋体"/>
                        </a:rPr>
                        <a:t>《软件需求规格说明书》（初步版）制定</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31.13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2016</a:t>
                      </a:r>
                      <a:r>
                        <a:rPr lang="zh-CN" sz="1050" b="1" kern="0">
                          <a:solidFill>
                            <a:srgbClr val="000000"/>
                          </a:solidFill>
                          <a:latin typeface="Calibri"/>
                          <a:ea typeface="宋体"/>
                          <a:cs typeface="宋体"/>
                        </a:rPr>
                        <a:t>年</a:t>
                      </a:r>
                      <a:r>
                        <a:rPr lang="en-US" sz="1050" b="1" kern="0">
                          <a:solidFill>
                            <a:srgbClr val="000000"/>
                          </a:solidFill>
                          <a:latin typeface="Calibri"/>
                          <a:ea typeface="宋体"/>
                          <a:cs typeface="宋体"/>
                        </a:rPr>
                        <a:t>11</a:t>
                      </a:r>
                      <a:r>
                        <a:rPr lang="zh-CN" sz="1050" b="1" kern="0">
                          <a:solidFill>
                            <a:srgbClr val="000000"/>
                          </a:solidFill>
                          <a:latin typeface="Calibri"/>
                          <a:ea typeface="宋体"/>
                          <a:cs typeface="宋体"/>
                        </a:rPr>
                        <a:t>月</a:t>
                      </a:r>
                      <a:r>
                        <a:rPr lang="en-US" sz="1050" b="1" kern="0">
                          <a:solidFill>
                            <a:srgbClr val="000000"/>
                          </a:solidFill>
                          <a:latin typeface="Calibri"/>
                          <a:ea typeface="宋体"/>
                          <a:cs typeface="宋体"/>
                        </a:rPr>
                        <a:t>3</a:t>
                      </a:r>
                      <a:r>
                        <a:rPr lang="zh-CN" sz="1050" b="1"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b="1" kern="0">
                          <a:solidFill>
                            <a:srgbClr val="000000"/>
                          </a:solidFill>
                          <a:latin typeface="宋体"/>
                          <a:ea typeface="宋体"/>
                          <a:cs typeface="宋体"/>
                        </a:rPr>
                        <a:t>2016</a:t>
                      </a:r>
                      <a:r>
                        <a:rPr lang="zh-CN" sz="1050" b="1" kern="0">
                          <a:solidFill>
                            <a:srgbClr val="000000"/>
                          </a:solidFill>
                          <a:latin typeface="Calibri"/>
                          <a:ea typeface="宋体"/>
                          <a:cs typeface="宋体"/>
                        </a:rPr>
                        <a:t>年</a:t>
                      </a:r>
                      <a:r>
                        <a:rPr lang="en-US" sz="1050" b="1" kern="0">
                          <a:solidFill>
                            <a:srgbClr val="000000"/>
                          </a:solidFill>
                          <a:latin typeface="Calibri"/>
                          <a:ea typeface="宋体"/>
                          <a:cs typeface="宋体"/>
                        </a:rPr>
                        <a:t>11</a:t>
                      </a:r>
                      <a:r>
                        <a:rPr lang="zh-CN" sz="1050" b="1" kern="0">
                          <a:solidFill>
                            <a:srgbClr val="000000"/>
                          </a:solidFill>
                          <a:latin typeface="Calibri"/>
                          <a:ea typeface="宋体"/>
                          <a:cs typeface="宋体"/>
                        </a:rPr>
                        <a:t>月</a:t>
                      </a:r>
                      <a:r>
                        <a:rPr lang="en-US" sz="1050" b="1" kern="0">
                          <a:solidFill>
                            <a:srgbClr val="000000"/>
                          </a:solidFill>
                          <a:latin typeface="Calibri"/>
                          <a:ea typeface="宋体"/>
                          <a:cs typeface="宋体"/>
                        </a:rPr>
                        <a:t>13</a:t>
                      </a:r>
                      <a:r>
                        <a:rPr lang="zh-CN" sz="1050" b="1"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b="1" kern="0">
                          <a:solidFill>
                            <a:srgbClr val="000000"/>
                          </a:solidFill>
                          <a:latin typeface="Calibri"/>
                          <a:ea typeface="宋体"/>
                          <a:cs typeface="宋体"/>
                        </a:rPr>
                        <a:t>丁磊</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95634">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召开联系会议</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 day</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建立核心队伍并分工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 day</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成立质量管理小组</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 day</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编写项目视图与范围</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95634">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用户群分类</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 day</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选择产品代表并与客户进行沟通</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 day</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分析用户的工作流程</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 day</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确定需求优先级和开发过程</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根据需求制作相关模型和数据字典</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en-US" sz="1050" kern="0">
                          <a:solidFill>
                            <a:srgbClr val="000000"/>
                          </a:solidFill>
                          <a:latin typeface="宋体"/>
                          <a:ea typeface="宋体"/>
                          <a:cs typeface="宋体"/>
                        </a:rPr>
                        <a:t>   </a:t>
                      </a:r>
                      <a:r>
                        <a:rPr lang="zh-CN" sz="1050" kern="0">
                          <a:solidFill>
                            <a:srgbClr val="000000"/>
                          </a:solidFill>
                          <a:latin typeface="Calibri"/>
                          <a:ea typeface="宋体"/>
                          <a:cs typeface="宋体"/>
                        </a:rPr>
                        <a:t>编写《需求规格说明书》</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5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kern="0">
                          <a:solidFill>
                            <a:srgbClr val="000000"/>
                          </a:solidFill>
                          <a:latin typeface="Calibri"/>
                          <a:ea typeface="宋体"/>
                          <a:cs typeface="宋体"/>
                        </a:rPr>
                        <a:t>《软件需求规格说明书》（初步版）</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13</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13</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kern="0">
                          <a:solidFill>
                            <a:srgbClr val="000000"/>
                          </a:solidFill>
                          <a:latin typeface="Calibri"/>
                          <a:ea typeface="宋体"/>
                          <a:cs typeface="宋体"/>
                        </a:rPr>
                        <a:t>《需求规格说明》修改</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10.13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17</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20</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丁磊</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kern="0">
                          <a:solidFill>
                            <a:srgbClr val="000000"/>
                          </a:solidFill>
                          <a:latin typeface="Calibri"/>
                          <a:ea typeface="宋体"/>
                          <a:cs typeface="宋体"/>
                        </a:rPr>
                        <a:t>《软件需求规格说明书》（修改版本）</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0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20</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20</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endParaRPr lang="zh-CN" sz="1050" kern="100">
                        <a:latin typeface="Calibri"/>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kern="0">
                          <a:solidFill>
                            <a:srgbClr val="000000"/>
                          </a:solidFill>
                          <a:latin typeface="Calibri"/>
                          <a:ea typeface="宋体"/>
                          <a:cs typeface="宋体"/>
                        </a:rPr>
                        <a:t>《软件需求变更文档》（初步版）</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10.13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24</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11</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27</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a:solidFill>
                            <a:srgbClr val="000000"/>
                          </a:solidFill>
                          <a:latin typeface="Calibri"/>
                          <a:ea typeface="宋体"/>
                          <a:cs typeface="宋体"/>
                        </a:rPr>
                        <a:t>陈建伟</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181508">
                <a:tc>
                  <a:txBody>
                    <a:bodyPr/>
                    <a:lstStyle/>
                    <a:p>
                      <a:pPr algn="l">
                        <a:spcAft>
                          <a:spcPts val="0"/>
                        </a:spcAft>
                      </a:pPr>
                      <a:r>
                        <a:rPr lang="zh-CN" sz="1050" kern="0">
                          <a:solidFill>
                            <a:srgbClr val="000000"/>
                          </a:solidFill>
                          <a:latin typeface="Calibri"/>
                          <a:ea typeface="宋体"/>
                          <a:cs typeface="宋体"/>
                        </a:rPr>
                        <a:t>《软件需求变更文档》修改</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10.13 days</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12</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1</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en-US" sz="1050" kern="0">
                          <a:solidFill>
                            <a:srgbClr val="000000"/>
                          </a:solidFill>
                          <a:latin typeface="宋体"/>
                          <a:ea typeface="宋体"/>
                          <a:cs typeface="宋体"/>
                        </a:rPr>
                        <a:t>2016</a:t>
                      </a:r>
                      <a:r>
                        <a:rPr lang="zh-CN" sz="1050" kern="0">
                          <a:solidFill>
                            <a:srgbClr val="000000"/>
                          </a:solidFill>
                          <a:latin typeface="Calibri"/>
                          <a:ea typeface="宋体"/>
                          <a:cs typeface="宋体"/>
                        </a:rPr>
                        <a:t>年</a:t>
                      </a:r>
                      <a:r>
                        <a:rPr lang="en-US" sz="1050" kern="0">
                          <a:solidFill>
                            <a:srgbClr val="000000"/>
                          </a:solidFill>
                          <a:latin typeface="Calibri"/>
                          <a:ea typeface="宋体"/>
                          <a:cs typeface="宋体"/>
                        </a:rPr>
                        <a:t>12</a:t>
                      </a:r>
                      <a:r>
                        <a:rPr lang="zh-CN" sz="1050" kern="0">
                          <a:solidFill>
                            <a:srgbClr val="000000"/>
                          </a:solidFill>
                          <a:latin typeface="Calibri"/>
                          <a:ea typeface="宋体"/>
                          <a:cs typeface="宋体"/>
                        </a:rPr>
                        <a:t>月</a:t>
                      </a:r>
                      <a:r>
                        <a:rPr lang="en-US" sz="1050" kern="0">
                          <a:solidFill>
                            <a:srgbClr val="000000"/>
                          </a:solidFill>
                          <a:latin typeface="Calibri"/>
                          <a:ea typeface="宋体"/>
                          <a:cs typeface="宋体"/>
                        </a:rPr>
                        <a:t>4</a:t>
                      </a:r>
                      <a:r>
                        <a:rPr lang="zh-CN" sz="1050" kern="0">
                          <a:solidFill>
                            <a:srgbClr val="000000"/>
                          </a:solidFill>
                          <a:latin typeface="Calibri"/>
                          <a:ea typeface="宋体"/>
                          <a:cs typeface="宋体"/>
                        </a:rPr>
                        <a:t>日</a:t>
                      </a:r>
                      <a:endParaRPr lang="zh-CN" sz="1050" kern="10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algn="l">
                        <a:spcAft>
                          <a:spcPts val="0"/>
                        </a:spcAft>
                      </a:pPr>
                      <a:r>
                        <a:rPr lang="zh-CN" sz="1050" kern="0" dirty="0">
                          <a:solidFill>
                            <a:srgbClr val="000000"/>
                          </a:solidFill>
                          <a:latin typeface="Calibri"/>
                          <a:ea typeface="宋体"/>
                          <a:cs typeface="宋体"/>
                        </a:rPr>
                        <a:t>陈建伟</a:t>
                      </a:r>
                      <a:endParaRPr lang="zh-CN" sz="1050" kern="100" dirty="0">
                        <a:latin typeface="Calibri"/>
                        <a:ea typeface="宋体"/>
                        <a:cs typeface="Times New Roman"/>
                      </a:endParaRPr>
                    </a:p>
                  </a:txBody>
                  <a:tcPr marL="3778" marR="3778" marT="3778" marB="3778"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467600" cy="580926"/>
          </a:xfrm>
        </p:spPr>
        <p:txBody>
          <a:bodyPr>
            <a:normAutofit fontScale="90000"/>
          </a:bodyPr>
          <a:lstStyle/>
          <a:p>
            <a:r>
              <a:rPr lang="zh-CN" altLang="en-US" dirty="0" smtClean="0"/>
              <a:t>工作的范围</a:t>
            </a:r>
            <a:endParaRPr lang="zh-CN" altLang="en-US" dirty="0"/>
          </a:p>
        </p:txBody>
      </p:sp>
      <p:graphicFrame>
        <p:nvGraphicFramePr>
          <p:cNvPr id="5" name="表格 4"/>
          <p:cNvGraphicFramePr>
            <a:graphicFrameLocks noGrp="1"/>
          </p:cNvGraphicFramePr>
          <p:nvPr/>
        </p:nvGraphicFramePr>
        <p:xfrm>
          <a:off x="611560" y="1268760"/>
          <a:ext cx="7776864" cy="5608320"/>
        </p:xfrm>
        <a:graphic>
          <a:graphicData uri="http://schemas.openxmlformats.org/drawingml/2006/table">
            <a:tbl>
              <a:tblPr/>
              <a:tblGrid>
                <a:gridCol w="1970963"/>
                <a:gridCol w="5805901"/>
              </a:tblGrid>
              <a:tr h="169567">
                <a:tc>
                  <a:txBody>
                    <a:bodyPr/>
                    <a:lstStyle/>
                    <a:p>
                      <a:pPr algn="just">
                        <a:spcAft>
                          <a:spcPts val="0"/>
                        </a:spcAft>
                      </a:pPr>
                      <a:r>
                        <a:rPr lang="zh-CN" sz="1600" kern="0" dirty="0">
                          <a:latin typeface="Times New Roman"/>
                          <a:ea typeface="宋体"/>
                          <a:cs typeface="Times New Roman"/>
                        </a:rPr>
                        <a:t>开发阶段</a:t>
                      </a:r>
                      <a:endParaRPr lang="zh-CN" sz="1600" kern="100" dirty="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0">
                          <a:latin typeface="Times New Roman"/>
                          <a:ea typeface="宋体"/>
                          <a:cs typeface="Times New Roman"/>
                        </a:rPr>
                        <a:t>具体内容</a:t>
                      </a:r>
                      <a:endParaRPr lang="zh-CN" sz="1600" kern="10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269">
                <a:tc>
                  <a:txBody>
                    <a:bodyPr/>
                    <a:lstStyle/>
                    <a:p>
                      <a:pPr algn="just">
                        <a:spcAft>
                          <a:spcPts val="0"/>
                        </a:spcAft>
                      </a:pPr>
                      <a:r>
                        <a:rPr lang="zh-CN" sz="1600" kern="0">
                          <a:latin typeface="Times New Roman"/>
                          <a:ea typeface="宋体"/>
                          <a:cs typeface="Times New Roman"/>
                        </a:rPr>
                        <a:t>知识技能培训</a:t>
                      </a:r>
                      <a:endParaRPr lang="zh-CN" sz="1600" kern="10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0">
                          <a:latin typeface="Times New Roman"/>
                          <a:ea typeface="宋体"/>
                          <a:cs typeface="Times New Roman"/>
                        </a:rPr>
                        <a:t>培训需求分析员</a:t>
                      </a:r>
                      <a:endParaRPr lang="zh-CN" sz="1600" kern="100">
                        <a:latin typeface="Calibri"/>
                        <a:ea typeface="宋体"/>
                        <a:cs typeface="Times New Roman"/>
                      </a:endParaRPr>
                    </a:p>
                    <a:p>
                      <a:pPr algn="just">
                        <a:spcAft>
                          <a:spcPts val="0"/>
                        </a:spcAft>
                      </a:pPr>
                      <a:r>
                        <a:rPr lang="zh-CN" sz="1600" kern="0">
                          <a:latin typeface="Times New Roman"/>
                          <a:ea typeface="宋体"/>
                          <a:cs typeface="Times New Roman"/>
                        </a:rPr>
                        <a:t>培训用户代表和管理者</a:t>
                      </a:r>
                      <a:endParaRPr lang="zh-CN" sz="1600" kern="100">
                        <a:latin typeface="Calibri"/>
                        <a:ea typeface="宋体"/>
                        <a:cs typeface="Times New Roman"/>
                      </a:endParaRPr>
                    </a:p>
                    <a:p>
                      <a:pPr algn="just">
                        <a:spcAft>
                          <a:spcPts val="0"/>
                        </a:spcAft>
                      </a:pPr>
                      <a:r>
                        <a:rPr lang="zh-CN" sz="1600" kern="0">
                          <a:latin typeface="Times New Roman"/>
                          <a:ea typeface="宋体"/>
                          <a:cs typeface="Times New Roman"/>
                        </a:rPr>
                        <a:t>培训开发人员</a:t>
                      </a:r>
                      <a:endParaRPr lang="zh-CN" sz="1600" kern="100">
                        <a:latin typeface="Calibri"/>
                        <a:ea typeface="宋体"/>
                        <a:cs typeface="Times New Roman"/>
                      </a:endParaRPr>
                    </a:p>
                    <a:p>
                      <a:pPr algn="just">
                        <a:spcAft>
                          <a:spcPts val="0"/>
                        </a:spcAft>
                      </a:pPr>
                      <a:r>
                        <a:rPr lang="zh-CN" sz="1600" kern="0">
                          <a:latin typeface="Times New Roman"/>
                          <a:ea typeface="宋体"/>
                          <a:cs typeface="Times New Roman"/>
                        </a:rPr>
                        <a:t>创建项目术语表</a:t>
                      </a:r>
                      <a:endParaRPr lang="zh-CN" sz="1600" kern="10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5672">
                <a:tc>
                  <a:txBody>
                    <a:bodyPr/>
                    <a:lstStyle/>
                    <a:p>
                      <a:pPr algn="just">
                        <a:spcAft>
                          <a:spcPts val="0"/>
                        </a:spcAft>
                      </a:pPr>
                      <a:r>
                        <a:rPr lang="zh-CN" sz="1600" kern="0">
                          <a:latin typeface="Times New Roman"/>
                          <a:ea typeface="宋体"/>
                          <a:cs typeface="Times New Roman"/>
                        </a:rPr>
                        <a:t>需求获取</a:t>
                      </a:r>
                      <a:endParaRPr lang="zh-CN" sz="1600" kern="10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0" dirty="0">
                          <a:latin typeface="Times New Roman"/>
                          <a:ea typeface="宋体"/>
                          <a:cs typeface="Times New Roman"/>
                        </a:rPr>
                        <a:t>定义需求开发过程</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撰写前景和范围文档</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确定用户群和他们的特点</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为每类用户选择代言人</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建立典型用户的中心小组</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与用户代表沟通以确定用例</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确定系统事件和响应</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召开专门的需求获取讨论会</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观察用户工作的过程</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确定质量性</a:t>
                      </a:r>
                      <a:endParaRPr lang="zh-CN" sz="1600" kern="100" dirty="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6538">
                <a:tc>
                  <a:txBody>
                    <a:bodyPr/>
                    <a:lstStyle/>
                    <a:p>
                      <a:pPr algn="just">
                        <a:spcAft>
                          <a:spcPts val="0"/>
                        </a:spcAft>
                      </a:pPr>
                      <a:r>
                        <a:rPr lang="zh-CN" sz="1600" kern="0" dirty="0">
                          <a:latin typeface="Times New Roman"/>
                          <a:ea typeface="宋体"/>
                          <a:cs typeface="Times New Roman"/>
                        </a:rPr>
                        <a:t>需求分析</a:t>
                      </a:r>
                      <a:endParaRPr lang="zh-CN" sz="1600" kern="100" dirty="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0" dirty="0">
                          <a:latin typeface="Times New Roman"/>
                          <a:ea typeface="宋体"/>
                          <a:cs typeface="Times New Roman"/>
                        </a:rPr>
                        <a:t>绘制关联图</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创建用户界面和技术原型</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分析需求的可行性</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确定需求优先级</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为需求建模</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创建数据字典</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将需求分解到子系统</a:t>
                      </a:r>
                      <a:endParaRPr lang="zh-CN" sz="1600" kern="100" dirty="0">
                        <a:latin typeface="Calibri"/>
                        <a:ea typeface="宋体"/>
                        <a:cs typeface="Times New Roman"/>
                      </a:endParaRPr>
                    </a:p>
                    <a:p>
                      <a:pPr algn="just">
                        <a:spcAft>
                          <a:spcPts val="0"/>
                        </a:spcAft>
                      </a:pPr>
                      <a:r>
                        <a:rPr lang="zh-CN" sz="1600" kern="0" dirty="0">
                          <a:latin typeface="Times New Roman"/>
                          <a:ea typeface="宋体"/>
                          <a:cs typeface="Times New Roman"/>
                        </a:rPr>
                        <a:t>应用质量功能调配</a:t>
                      </a:r>
                      <a:endParaRPr lang="zh-CN" sz="1600" kern="100" dirty="0">
                        <a:latin typeface="Calibri"/>
                        <a:ea typeface="宋体"/>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工作的范围</a:t>
            </a:r>
            <a:endParaRPr lang="zh-CN" altLang="en-US" dirty="0"/>
          </a:p>
        </p:txBody>
      </p:sp>
      <p:graphicFrame>
        <p:nvGraphicFramePr>
          <p:cNvPr id="5" name="表格 4"/>
          <p:cNvGraphicFramePr>
            <a:graphicFrameLocks noGrp="1"/>
          </p:cNvGraphicFramePr>
          <p:nvPr/>
        </p:nvGraphicFramePr>
        <p:xfrm>
          <a:off x="467544" y="1772816"/>
          <a:ext cx="8280920" cy="4907280"/>
        </p:xfrm>
        <a:graphic>
          <a:graphicData uri="http://schemas.openxmlformats.org/drawingml/2006/table">
            <a:tbl>
              <a:tblPr/>
              <a:tblGrid>
                <a:gridCol w="2098711"/>
                <a:gridCol w="6182209"/>
              </a:tblGrid>
              <a:tr h="1048812">
                <a:tc>
                  <a:txBody>
                    <a:bodyPr/>
                    <a:lstStyle/>
                    <a:p>
                      <a:pPr algn="just">
                        <a:spcAft>
                          <a:spcPts val="0"/>
                        </a:spcAft>
                      </a:pPr>
                      <a:r>
                        <a:rPr lang="zh-CN" sz="1400" kern="0">
                          <a:latin typeface="Times New Roman"/>
                          <a:ea typeface="宋体"/>
                          <a:cs typeface="Times New Roman"/>
                        </a:rPr>
                        <a:t>规格说明</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0">
                          <a:latin typeface="Times New Roman"/>
                          <a:ea typeface="宋体"/>
                          <a:cs typeface="Times New Roman"/>
                        </a:rPr>
                        <a:t>采用</a:t>
                      </a:r>
                      <a:r>
                        <a:rPr lang="en-US" sz="1400" kern="0">
                          <a:latin typeface="Times New Roman"/>
                          <a:ea typeface="宋体"/>
                          <a:cs typeface="Times New Roman"/>
                        </a:rPr>
                        <a:t>SRS</a:t>
                      </a:r>
                      <a:r>
                        <a:rPr lang="zh-CN" sz="1400" kern="0">
                          <a:latin typeface="Times New Roman"/>
                          <a:ea typeface="宋体"/>
                          <a:cs typeface="Times New Roman"/>
                        </a:rPr>
                        <a:t>模板</a:t>
                      </a:r>
                      <a:endParaRPr lang="zh-CN" sz="1600" kern="100">
                        <a:latin typeface="Calibri"/>
                        <a:ea typeface="宋体"/>
                        <a:cs typeface="Times New Roman"/>
                      </a:endParaRPr>
                    </a:p>
                    <a:p>
                      <a:pPr algn="just">
                        <a:spcAft>
                          <a:spcPts val="0"/>
                        </a:spcAft>
                      </a:pPr>
                      <a:r>
                        <a:rPr lang="zh-CN" sz="1400" kern="0">
                          <a:latin typeface="Times New Roman"/>
                          <a:ea typeface="宋体"/>
                          <a:cs typeface="Times New Roman"/>
                        </a:rPr>
                        <a:t>确定需求来源</a:t>
                      </a:r>
                      <a:endParaRPr lang="zh-CN" sz="1600" kern="100">
                        <a:latin typeface="Calibri"/>
                        <a:ea typeface="宋体"/>
                        <a:cs typeface="Times New Roman"/>
                      </a:endParaRPr>
                    </a:p>
                    <a:p>
                      <a:pPr algn="just">
                        <a:spcAft>
                          <a:spcPts val="0"/>
                        </a:spcAft>
                      </a:pPr>
                      <a:r>
                        <a:rPr lang="zh-CN" sz="1400" kern="0">
                          <a:latin typeface="Times New Roman"/>
                          <a:ea typeface="宋体"/>
                          <a:cs typeface="Times New Roman"/>
                        </a:rPr>
                        <a:t>为需求分配唯一标号</a:t>
                      </a:r>
                      <a:endParaRPr lang="zh-CN" sz="1600" kern="100">
                        <a:latin typeface="Calibri"/>
                        <a:ea typeface="宋体"/>
                        <a:cs typeface="Times New Roman"/>
                      </a:endParaRPr>
                    </a:p>
                    <a:p>
                      <a:pPr algn="just">
                        <a:spcAft>
                          <a:spcPts val="0"/>
                        </a:spcAft>
                      </a:pPr>
                      <a:r>
                        <a:rPr lang="zh-CN" sz="1400" kern="0">
                          <a:latin typeface="Times New Roman"/>
                          <a:ea typeface="宋体"/>
                          <a:cs typeface="Times New Roman"/>
                        </a:rPr>
                        <a:t>记录业务规则</a:t>
                      </a:r>
                      <a:endParaRPr lang="zh-CN" sz="1600" kern="100">
                        <a:latin typeface="Calibri"/>
                        <a:ea typeface="宋体"/>
                        <a:cs typeface="Times New Roman"/>
                      </a:endParaRPr>
                    </a:p>
                    <a:p>
                      <a:pPr algn="just">
                        <a:spcAft>
                          <a:spcPts val="0"/>
                        </a:spcAft>
                      </a:pPr>
                      <a:r>
                        <a:rPr lang="zh-CN" sz="1400" kern="0">
                          <a:latin typeface="Times New Roman"/>
                          <a:ea typeface="宋体"/>
                          <a:cs typeface="Times New Roman"/>
                        </a:rPr>
                        <a:t>定义质量属性</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287">
                <a:tc>
                  <a:txBody>
                    <a:bodyPr/>
                    <a:lstStyle/>
                    <a:p>
                      <a:pPr algn="just">
                        <a:spcAft>
                          <a:spcPts val="0"/>
                        </a:spcAft>
                      </a:pPr>
                      <a:r>
                        <a:rPr lang="zh-CN" sz="1400" kern="0">
                          <a:latin typeface="Times New Roman"/>
                          <a:ea typeface="宋体"/>
                          <a:cs typeface="Times New Roman"/>
                        </a:rPr>
                        <a:t>需求验证</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0">
                          <a:latin typeface="Times New Roman"/>
                          <a:ea typeface="宋体"/>
                          <a:cs typeface="Times New Roman"/>
                        </a:rPr>
                        <a:t>审查需求文档</a:t>
                      </a:r>
                      <a:endParaRPr lang="zh-CN" sz="1600" kern="100">
                        <a:latin typeface="Calibri"/>
                        <a:ea typeface="宋体"/>
                        <a:cs typeface="Times New Roman"/>
                      </a:endParaRPr>
                    </a:p>
                    <a:p>
                      <a:pPr algn="just">
                        <a:spcAft>
                          <a:spcPts val="0"/>
                        </a:spcAft>
                      </a:pPr>
                      <a:r>
                        <a:rPr lang="zh-CN" sz="1400" kern="0">
                          <a:latin typeface="Times New Roman"/>
                          <a:ea typeface="宋体"/>
                          <a:cs typeface="Times New Roman"/>
                        </a:rPr>
                        <a:t>测试需求</a:t>
                      </a:r>
                      <a:endParaRPr lang="zh-CN" sz="1600" kern="100">
                        <a:latin typeface="Calibri"/>
                        <a:ea typeface="宋体"/>
                        <a:cs typeface="Times New Roman"/>
                      </a:endParaRPr>
                    </a:p>
                    <a:p>
                      <a:pPr algn="just">
                        <a:spcAft>
                          <a:spcPts val="0"/>
                        </a:spcAft>
                      </a:pPr>
                      <a:r>
                        <a:rPr lang="zh-CN" sz="1400" kern="0">
                          <a:latin typeface="Times New Roman"/>
                          <a:ea typeface="宋体"/>
                          <a:cs typeface="Times New Roman"/>
                        </a:rPr>
                        <a:t>定义合格标准</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862">
                <a:tc>
                  <a:txBody>
                    <a:bodyPr/>
                    <a:lstStyle/>
                    <a:p>
                      <a:pPr algn="just">
                        <a:spcAft>
                          <a:spcPts val="0"/>
                        </a:spcAft>
                      </a:pPr>
                      <a:r>
                        <a:rPr lang="zh-CN" sz="1400" kern="0">
                          <a:latin typeface="Times New Roman"/>
                          <a:ea typeface="宋体"/>
                          <a:cs typeface="Times New Roman"/>
                        </a:rPr>
                        <a:t>需求管理</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0" dirty="0">
                          <a:latin typeface="Times New Roman"/>
                          <a:ea typeface="宋体"/>
                          <a:cs typeface="Times New Roman"/>
                        </a:rPr>
                        <a:t>定义需求变更控制过程</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成立变更控制委员会</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分析需求变更的影响</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建立基线和控制需求文档的版本</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维护需求变更的历史记录</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跟踪每项需求的状态</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衡量需求的稳定性</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使用需求管理工具</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创建需求跟踪矩阵</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8575">
                <a:tc>
                  <a:txBody>
                    <a:bodyPr/>
                    <a:lstStyle/>
                    <a:p>
                      <a:pPr algn="just">
                        <a:spcAft>
                          <a:spcPts val="0"/>
                        </a:spcAft>
                      </a:pPr>
                      <a:r>
                        <a:rPr lang="zh-CN" sz="1400" kern="0">
                          <a:latin typeface="Times New Roman"/>
                          <a:ea typeface="宋体"/>
                          <a:cs typeface="Times New Roman"/>
                        </a:rPr>
                        <a:t>项目管理</a:t>
                      </a:r>
                      <a:endParaRPr lang="zh-CN" sz="16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0" dirty="0">
                          <a:latin typeface="Times New Roman"/>
                          <a:ea typeface="宋体"/>
                          <a:cs typeface="Times New Roman"/>
                        </a:rPr>
                        <a:t>选择合适的软件开发生命周期</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根据需求制订项目计划</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需求变更时更新讨论项目承诺</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管理与需求相关的风险以及编写风险文档</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跟踪需求工程的投入</a:t>
                      </a:r>
                      <a:endParaRPr lang="zh-CN" sz="1600" kern="100" dirty="0">
                        <a:latin typeface="Calibri"/>
                        <a:ea typeface="宋体"/>
                        <a:cs typeface="Times New Roman"/>
                      </a:endParaRPr>
                    </a:p>
                    <a:p>
                      <a:pPr algn="just">
                        <a:spcAft>
                          <a:spcPts val="0"/>
                        </a:spcAft>
                      </a:pPr>
                      <a:r>
                        <a:rPr lang="zh-CN" sz="1400" kern="0" dirty="0">
                          <a:latin typeface="Times New Roman"/>
                          <a:ea typeface="宋体"/>
                          <a:cs typeface="Times New Roman"/>
                        </a:rPr>
                        <a:t>从其他项目的需求工程中积累经验</a:t>
                      </a:r>
                      <a:endParaRPr lang="zh-CN" sz="16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21</a:t>
            </a:r>
            <a:r>
              <a:rPr lang="zh-CN" altLang="zh-CN" dirty="0" smtClean="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smtClean="0"/>
              <a:t>e-learning</a:t>
            </a:r>
            <a:r>
              <a:rPr lang="zh-CN" altLang="zh-CN" dirty="0" smtClean="0"/>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endParaRPr lang="zh-CN" alt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smtClean="0"/>
              <a:t>成本管理</a:t>
            </a:r>
            <a:r>
              <a:rPr lang="zh-CN" altLang="zh-CN" b="1" dirty="0" smtClean="0"/>
              <a:t>计划</a:t>
            </a:r>
            <a:endParaRPr lang="zh-CN" altLang="en-US" dirty="0"/>
          </a:p>
        </p:txBody>
      </p:sp>
      <p:sp>
        <p:nvSpPr>
          <p:cNvPr id="3" name="内容占位符 2"/>
          <p:cNvSpPr>
            <a:spLocks noGrp="1"/>
          </p:cNvSpPr>
          <p:nvPr>
            <p:ph idx="1"/>
          </p:nvPr>
        </p:nvSpPr>
        <p:spPr>
          <a:xfrm>
            <a:off x="457200" y="1600201"/>
            <a:ext cx="8229600" cy="1180727"/>
          </a:xfrm>
        </p:spPr>
        <p:txBody>
          <a:bodyPr>
            <a:normAutofit/>
          </a:bodyPr>
          <a:lstStyle/>
          <a:p>
            <a:pPr>
              <a:buNone/>
            </a:pPr>
            <a:r>
              <a:rPr lang="zh-CN" altLang="zh-CN" sz="2000" dirty="0" smtClean="0"/>
              <a:t>开发小组人数：</a:t>
            </a:r>
            <a:r>
              <a:rPr lang="en-US" altLang="zh-CN" sz="2000" dirty="0" smtClean="0"/>
              <a:t>5</a:t>
            </a:r>
            <a:r>
              <a:rPr lang="zh-CN" altLang="zh-CN" sz="2000" dirty="0" smtClean="0"/>
              <a:t>人</a:t>
            </a:r>
          </a:p>
          <a:p>
            <a:pPr>
              <a:buNone/>
            </a:pPr>
            <a:r>
              <a:rPr lang="zh-CN" altLang="zh-CN" sz="2000" dirty="0" smtClean="0"/>
              <a:t>开发</a:t>
            </a:r>
            <a:r>
              <a:rPr lang="zh-CN" altLang="zh-CN" sz="2000" dirty="0" smtClean="0"/>
              <a:t>时间：</a:t>
            </a:r>
            <a:r>
              <a:rPr lang="en-US" altLang="zh-CN" sz="2000" dirty="0" smtClean="0"/>
              <a:t>3</a:t>
            </a:r>
            <a:r>
              <a:rPr lang="zh-CN" altLang="zh-CN" sz="2000" dirty="0" smtClean="0"/>
              <a:t>个月</a:t>
            </a:r>
          </a:p>
          <a:p>
            <a:pPr>
              <a:buNone/>
            </a:pPr>
            <a:r>
              <a:rPr lang="zh-CN" altLang="zh-CN" sz="2000" dirty="0" smtClean="0"/>
              <a:t>需求</a:t>
            </a:r>
            <a:r>
              <a:rPr lang="zh-CN" altLang="zh-CN" sz="2000" dirty="0" smtClean="0"/>
              <a:t>工程经费预算：</a:t>
            </a:r>
            <a:endParaRPr lang="zh-CN" altLang="zh-CN" sz="2000" dirty="0"/>
          </a:p>
        </p:txBody>
      </p:sp>
      <p:graphicFrame>
        <p:nvGraphicFramePr>
          <p:cNvPr id="4" name="表格 3"/>
          <p:cNvGraphicFramePr>
            <a:graphicFrameLocks noGrp="1"/>
          </p:cNvGraphicFramePr>
          <p:nvPr/>
        </p:nvGraphicFramePr>
        <p:xfrm>
          <a:off x="251520" y="2708920"/>
          <a:ext cx="8712969" cy="3962400"/>
        </p:xfrm>
        <a:graphic>
          <a:graphicData uri="http://schemas.openxmlformats.org/drawingml/2006/table">
            <a:tbl>
              <a:tblPr/>
              <a:tblGrid>
                <a:gridCol w="1728192"/>
                <a:gridCol w="1224136"/>
                <a:gridCol w="5760641"/>
              </a:tblGrid>
              <a:tr h="442335">
                <a:tc>
                  <a:txBody>
                    <a:bodyPr/>
                    <a:lstStyle/>
                    <a:p>
                      <a:pPr algn="just">
                        <a:spcAft>
                          <a:spcPts val="0"/>
                        </a:spcAft>
                      </a:pPr>
                      <a:r>
                        <a:rPr lang="zh-CN" sz="2000" kern="0" dirty="0">
                          <a:latin typeface="Times New Roman"/>
                          <a:ea typeface="宋体"/>
                          <a:cs typeface="Times New Roman"/>
                        </a:rPr>
                        <a:t>用途</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0">
                          <a:latin typeface="Times New Roman"/>
                          <a:ea typeface="宋体"/>
                          <a:cs typeface="Times New Roman"/>
                        </a:rPr>
                        <a:t>经费（</a:t>
                      </a:r>
                      <a:r>
                        <a:rPr lang="en-US" sz="2000" kern="0">
                          <a:latin typeface="Times New Roman"/>
                          <a:ea typeface="宋体"/>
                          <a:cs typeface="Times New Roman"/>
                        </a:rPr>
                        <a:t>RMB</a:t>
                      </a:r>
                      <a:r>
                        <a:rPr lang="zh-CN" sz="2000" kern="0">
                          <a:latin typeface="Times New Roman"/>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0" dirty="0">
                          <a:latin typeface="Times New Roman"/>
                          <a:ea typeface="宋体"/>
                          <a:cs typeface="Times New Roman"/>
                        </a:rPr>
                        <a:t>解释</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70">
                <a:tc>
                  <a:txBody>
                    <a:bodyPr/>
                    <a:lstStyle/>
                    <a:p>
                      <a:pPr algn="just">
                        <a:spcAft>
                          <a:spcPts val="0"/>
                        </a:spcAft>
                      </a:pPr>
                      <a:r>
                        <a:rPr lang="zh-CN" sz="2000" kern="0">
                          <a:latin typeface="Times New Roman"/>
                          <a:ea typeface="宋体"/>
                          <a:cs typeface="Times New Roman"/>
                        </a:rPr>
                        <a:t>文档收集</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0" dirty="0">
                          <a:latin typeface="Times New Roman"/>
                          <a:ea typeface="宋体"/>
                          <a:cs typeface="Times New Roman"/>
                        </a:rPr>
                        <a:t>100</a:t>
                      </a:r>
                      <a:endParaRPr lang="zh-CN" sz="24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0">
                          <a:latin typeface="Times New Roman"/>
                          <a:ea typeface="宋体"/>
                          <a:cs typeface="Times New Roman"/>
                        </a:rPr>
                        <a:t>用于对需求工程所需要的付费文档，</a:t>
                      </a:r>
                      <a:r>
                        <a:rPr lang="en-US" sz="2000" kern="0">
                          <a:latin typeface="Times New Roman"/>
                          <a:ea typeface="宋体"/>
                          <a:cs typeface="Times New Roman"/>
                        </a:rPr>
                        <a:t>100</a:t>
                      </a:r>
                      <a:r>
                        <a:rPr lang="zh-CN" sz="2000" kern="0">
                          <a:latin typeface="Times New Roman"/>
                          <a:ea typeface="宋体"/>
                          <a:cs typeface="Times New Roman"/>
                        </a:rPr>
                        <a:t>是个估计值，因为大部分资料是免费只有少部分类似周刊类文档是收费的，所以以</a:t>
                      </a:r>
                      <a:r>
                        <a:rPr lang="en-US" sz="2000" kern="0">
                          <a:latin typeface="Times New Roman"/>
                          <a:ea typeface="宋体"/>
                          <a:cs typeface="Times New Roman"/>
                        </a:rPr>
                        <a:t>100</a:t>
                      </a:r>
                      <a:r>
                        <a:rPr lang="zh-CN" sz="2000" kern="0">
                          <a:latin typeface="Times New Roman"/>
                          <a:ea typeface="宋体"/>
                          <a:cs typeface="Times New Roman"/>
                        </a:rPr>
                        <a:t>为预算值</a:t>
                      </a:r>
                      <a:r>
                        <a:rPr lang="zh-CN" sz="2000" i="1" kern="0">
                          <a:latin typeface="Times New Roman"/>
                          <a:ea typeface="宋体"/>
                          <a:cs typeface="Times New Roman"/>
                        </a:rPr>
                        <a:t>。</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70">
                <a:tc>
                  <a:txBody>
                    <a:bodyPr/>
                    <a:lstStyle/>
                    <a:p>
                      <a:pPr algn="just">
                        <a:spcAft>
                          <a:spcPts val="0"/>
                        </a:spcAft>
                      </a:pPr>
                      <a:r>
                        <a:rPr lang="zh-CN" sz="2000" kern="0">
                          <a:latin typeface="Times New Roman"/>
                          <a:ea typeface="宋体"/>
                          <a:cs typeface="Times New Roman"/>
                        </a:rPr>
                        <a:t>知识技能培训</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0">
                          <a:latin typeface="Times New Roman"/>
                          <a:ea typeface="宋体"/>
                          <a:cs typeface="Times New Roman"/>
                        </a:rPr>
                        <a:t>100</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0">
                          <a:latin typeface="Times New Roman"/>
                          <a:ea typeface="宋体"/>
                          <a:cs typeface="Times New Roman"/>
                        </a:rPr>
                        <a:t>因为这个项目是制作网页，而我们小组在这方面的知识薄弱，可能会需要在极客学院等付费的教学网站上进行学习，不过其实大部分的内容网上也有免费的教程所以也不会有太大花费，便以</a:t>
                      </a:r>
                      <a:r>
                        <a:rPr lang="en-US" sz="2000" kern="0">
                          <a:latin typeface="Times New Roman"/>
                          <a:ea typeface="宋体"/>
                          <a:cs typeface="Times New Roman"/>
                        </a:rPr>
                        <a:t>100</a:t>
                      </a:r>
                      <a:r>
                        <a:rPr lang="zh-CN" sz="2000" kern="0">
                          <a:latin typeface="Times New Roman"/>
                          <a:ea typeface="宋体"/>
                          <a:cs typeface="Times New Roman"/>
                        </a:rPr>
                        <a:t>为预算值。</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4670">
                <a:tc>
                  <a:txBody>
                    <a:bodyPr/>
                    <a:lstStyle/>
                    <a:p>
                      <a:pPr algn="just">
                        <a:spcAft>
                          <a:spcPts val="0"/>
                        </a:spcAft>
                      </a:pPr>
                      <a:r>
                        <a:rPr lang="zh-CN" sz="2000" kern="0">
                          <a:latin typeface="Times New Roman"/>
                          <a:ea typeface="宋体"/>
                          <a:cs typeface="Times New Roman"/>
                        </a:rPr>
                        <a:t>人工费</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0">
                          <a:latin typeface="Times New Roman"/>
                          <a:ea typeface="宋体"/>
                          <a:cs typeface="Times New Roman"/>
                        </a:rPr>
                        <a:t>0</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0" dirty="0">
                          <a:latin typeface="Times New Roman"/>
                          <a:ea typeface="宋体"/>
                          <a:cs typeface="Times New Roman"/>
                        </a:rPr>
                        <a:t>因为都是同学，其实这个费用是</a:t>
                      </a:r>
                      <a:r>
                        <a:rPr lang="en-US" sz="2000" kern="0" dirty="0">
                          <a:latin typeface="Times New Roman"/>
                          <a:ea typeface="宋体"/>
                          <a:cs typeface="Times New Roman"/>
                        </a:rPr>
                        <a:t>0</a:t>
                      </a:r>
                      <a:r>
                        <a:rPr lang="zh-CN" sz="2000" kern="0" dirty="0">
                          <a:latin typeface="Times New Roman"/>
                          <a:ea typeface="宋体"/>
                          <a:cs typeface="Times New Roman"/>
                        </a:rPr>
                        <a:t>，如果按照杭州市平均工资</a:t>
                      </a:r>
                      <a:r>
                        <a:rPr lang="en-US" sz="2000" kern="0" dirty="0">
                          <a:latin typeface="Times New Roman"/>
                          <a:ea typeface="宋体"/>
                          <a:cs typeface="Times New Roman"/>
                        </a:rPr>
                        <a:t>29RMB/H</a:t>
                      </a:r>
                      <a:r>
                        <a:rPr lang="zh-CN" sz="2000" kern="0" dirty="0">
                          <a:latin typeface="Times New Roman"/>
                          <a:ea typeface="宋体"/>
                          <a:cs typeface="Times New Roman"/>
                        </a:rPr>
                        <a:t>，一天两小时总共三个月的开发计划来算是</a:t>
                      </a:r>
                      <a:r>
                        <a:rPr lang="en-US" sz="2000" kern="0" dirty="0">
                          <a:latin typeface="Times New Roman"/>
                          <a:ea typeface="宋体"/>
                          <a:cs typeface="Times New Roman"/>
                        </a:rPr>
                        <a:t>26100RMB</a:t>
                      </a:r>
                      <a:endParaRPr lang="zh-CN" sz="24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a:t>
            </a:r>
            <a:r>
              <a:rPr lang="zh-CN" altLang="en-US" dirty="0" smtClean="0"/>
              <a:t>目标</a:t>
            </a:r>
            <a:endParaRPr lang="zh-CN" altLang="en-US" dirty="0"/>
          </a:p>
        </p:txBody>
      </p:sp>
      <p:sp>
        <p:nvSpPr>
          <p:cNvPr id="3" name="内容占位符 2"/>
          <p:cNvSpPr>
            <a:spLocks noGrp="1"/>
          </p:cNvSpPr>
          <p:nvPr>
            <p:ph idx="1"/>
          </p:nvPr>
        </p:nvSpPr>
        <p:spPr/>
        <p:txBody>
          <a:bodyPr>
            <a:normAutofit fontScale="85000" lnSpcReduction="10000"/>
          </a:bodyPr>
          <a:lstStyle/>
          <a:p>
            <a:pPr>
              <a:buNone/>
            </a:pPr>
            <a:r>
              <a:rPr lang="en-US" altLang="zh-CN" dirty="0" smtClean="0"/>
              <a:t>1.	</a:t>
            </a:r>
            <a:r>
              <a:rPr lang="zh-CN" altLang="zh-CN" dirty="0" smtClean="0"/>
              <a:t>每个阶段评审中发现的问题都得到解决或适当处理。</a:t>
            </a:r>
          </a:p>
          <a:p>
            <a:pPr>
              <a:buNone/>
            </a:pPr>
            <a:r>
              <a:rPr lang="en-US" altLang="zh-CN" dirty="0" smtClean="0"/>
              <a:t>2.	</a:t>
            </a:r>
            <a:r>
              <a:rPr lang="zh-CN" altLang="zh-CN" dirty="0" smtClean="0"/>
              <a:t>基于需求的测试覆盖率为</a:t>
            </a:r>
            <a:r>
              <a:rPr lang="en-US" altLang="zh-CN" dirty="0" smtClean="0"/>
              <a:t>100%</a:t>
            </a:r>
            <a:r>
              <a:rPr lang="zh-CN" altLang="zh-CN" dirty="0" smtClean="0"/>
              <a:t>。</a:t>
            </a:r>
          </a:p>
          <a:p>
            <a:pPr marL="514350" indent="-514350">
              <a:buAutoNum type="arabicPeriod" startAt="3"/>
            </a:pPr>
            <a:r>
              <a:rPr lang="zh-CN" altLang="zh-CN" dirty="0" smtClean="0"/>
              <a:t>制定</a:t>
            </a:r>
            <a:r>
              <a:rPr lang="zh-CN" altLang="zh-CN" dirty="0" smtClean="0"/>
              <a:t>的需求范围满足用户的基本需求即</a:t>
            </a:r>
            <a:r>
              <a:rPr lang="zh-CN" altLang="zh-CN" dirty="0" smtClean="0"/>
              <a:t>：</a:t>
            </a:r>
            <a:endParaRPr lang="en-US" altLang="zh-CN" dirty="0" smtClean="0"/>
          </a:p>
          <a:p>
            <a:pPr marL="514350" indent="-514350">
              <a:buNone/>
            </a:pPr>
            <a:r>
              <a:rPr lang="en-US" altLang="zh-CN" dirty="0" smtClean="0"/>
              <a:t>	</a:t>
            </a:r>
            <a:r>
              <a:rPr lang="en-US" altLang="zh-CN" dirty="0" smtClean="0"/>
              <a:t>	1</a:t>
            </a:r>
            <a:r>
              <a:rPr lang="en-US" altLang="zh-CN" dirty="0" smtClean="0"/>
              <a:t>.</a:t>
            </a:r>
            <a:r>
              <a:rPr lang="zh-CN" altLang="zh-CN" dirty="0" smtClean="0"/>
              <a:t>信息发布</a:t>
            </a:r>
            <a:r>
              <a:rPr lang="en-US" altLang="zh-CN" dirty="0" smtClean="0"/>
              <a:t>2.</a:t>
            </a:r>
            <a:r>
              <a:rPr lang="zh-CN" altLang="zh-CN" dirty="0" smtClean="0"/>
              <a:t>资料下载</a:t>
            </a:r>
            <a:r>
              <a:rPr lang="en-US" altLang="zh-CN" dirty="0" smtClean="0"/>
              <a:t>3.</a:t>
            </a:r>
            <a:r>
              <a:rPr lang="zh-CN" altLang="zh-CN" dirty="0" smtClean="0"/>
              <a:t>交流互动。</a:t>
            </a:r>
          </a:p>
          <a:p>
            <a:pPr>
              <a:buNone/>
            </a:pPr>
            <a:r>
              <a:rPr lang="en-US" altLang="zh-CN" dirty="0" smtClean="0"/>
              <a:t>4.	</a:t>
            </a:r>
            <a:r>
              <a:rPr lang="zh-CN" altLang="zh-CN" dirty="0" smtClean="0"/>
              <a:t>根据每项需求的优先级来选择需求的优先程度。</a:t>
            </a:r>
          </a:p>
          <a:p>
            <a:pPr>
              <a:buNone/>
            </a:pPr>
            <a:r>
              <a:rPr lang="en-US" altLang="zh-CN" dirty="0" smtClean="0"/>
              <a:t>5.	</a:t>
            </a:r>
            <a:r>
              <a:rPr lang="zh-CN" altLang="zh-CN" dirty="0" smtClean="0"/>
              <a:t>需求分析阶段各份文档均遵从国家标准或者</a:t>
            </a:r>
            <a:r>
              <a:rPr lang="en-US" altLang="zh-CN" dirty="0" smtClean="0"/>
              <a:t>ISO</a:t>
            </a:r>
            <a:r>
              <a:rPr lang="zh-CN" altLang="zh-CN" dirty="0" smtClean="0"/>
              <a:t>标准。</a:t>
            </a:r>
          </a:p>
          <a:p>
            <a:pPr>
              <a:buNone/>
            </a:pPr>
            <a:r>
              <a:rPr lang="en-US" altLang="zh-CN" dirty="0" smtClean="0"/>
              <a:t>6.	</a:t>
            </a:r>
            <a:r>
              <a:rPr lang="zh-CN" altLang="zh-CN" dirty="0" smtClean="0"/>
              <a:t>确保客户了解自己提出的需求含义</a:t>
            </a:r>
          </a:p>
          <a:p>
            <a:pPr>
              <a:buNone/>
            </a:pPr>
            <a:r>
              <a:rPr lang="en-US" altLang="zh-CN" dirty="0" smtClean="0"/>
              <a:t>7.	</a:t>
            </a:r>
            <a:r>
              <a:rPr lang="zh-CN" altLang="zh-CN" dirty="0" smtClean="0"/>
              <a:t>确保开发人员和客户对于需求没有误解或者误会</a:t>
            </a:r>
          </a:p>
          <a:p>
            <a:pPr>
              <a:buNone/>
            </a:pPr>
            <a:r>
              <a:rPr lang="en-US" altLang="zh-CN" dirty="0" smtClean="0"/>
              <a:t>8.	</a:t>
            </a:r>
            <a:r>
              <a:rPr lang="zh-CN" altLang="zh-CN" dirty="0" smtClean="0"/>
              <a:t>确保用户提出的要求是可行的</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a:t>
            </a:r>
            <a:r>
              <a:rPr lang="zh-CN" altLang="en-US" dirty="0" smtClean="0"/>
              <a:t>策略</a:t>
            </a:r>
            <a:endParaRPr lang="zh-CN" altLang="en-US" dirty="0"/>
          </a:p>
        </p:txBody>
      </p:sp>
      <p:sp>
        <p:nvSpPr>
          <p:cNvPr id="3" name="内容占位符 2"/>
          <p:cNvSpPr>
            <a:spLocks noGrp="1"/>
          </p:cNvSpPr>
          <p:nvPr>
            <p:ph idx="1"/>
          </p:nvPr>
        </p:nvSpPr>
        <p:spPr/>
        <p:txBody>
          <a:bodyPr/>
          <a:lstStyle/>
          <a:p>
            <a:pPr>
              <a:buNone/>
            </a:pPr>
            <a:r>
              <a:rPr lang="zh-CN" altLang="zh-CN" dirty="0" smtClean="0"/>
              <a:t>为了保证提交给客户的产品是高质量的，实施过程中采取的质量保证措施包括：</a:t>
            </a:r>
          </a:p>
          <a:p>
            <a:pPr>
              <a:buNone/>
            </a:pPr>
            <a:r>
              <a:rPr lang="en-US" altLang="zh-CN" dirty="0" smtClean="0"/>
              <a:t>1.	</a:t>
            </a:r>
            <a:r>
              <a:rPr lang="zh-CN" altLang="zh-CN" dirty="0" smtClean="0"/>
              <a:t>将质量贯彻到日常的项目进展上去</a:t>
            </a:r>
          </a:p>
          <a:p>
            <a:pPr>
              <a:buNone/>
            </a:pPr>
            <a:r>
              <a:rPr lang="en-US" altLang="zh-CN" dirty="0" smtClean="0"/>
              <a:t>2.	</a:t>
            </a:r>
            <a:r>
              <a:rPr lang="zh-CN" altLang="zh-CN" dirty="0" smtClean="0"/>
              <a:t>应该特别注意项目工作产品质量和早期评审工作。</a:t>
            </a:r>
          </a:p>
          <a:p>
            <a:pPr>
              <a:buNone/>
            </a:pPr>
            <a:r>
              <a:rPr lang="en-US" altLang="zh-CN" dirty="0" smtClean="0"/>
              <a:t>3.	</a:t>
            </a:r>
            <a:r>
              <a:rPr lang="zh-CN" altLang="zh-CN" dirty="0" smtClean="0"/>
              <a:t>无论是质量保证还是质量控制，采取的策略都是早期预防和早期排除缺陷。</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质量保证活动</a:t>
            </a:r>
            <a:endParaRPr lang="zh-CN" altLang="en-US" dirty="0"/>
          </a:p>
        </p:txBody>
      </p:sp>
      <p:graphicFrame>
        <p:nvGraphicFramePr>
          <p:cNvPr id="4" name="表格 3"/>
          <p:cNvGraphicFramePr>
            <a:graphicFrameLocks noGrp="1"/>
          </p:cNvGraphicFramePr>
          <p:nvPr/>
        </p:nvGraphicFramePr>
        <p:xfrm>
          <a:off x="827584" y="2060848"/>
          <a:ext cx="7632848" cy="3168354"/>
        </p:xfrm>
        <a:graphic>
          <a:graphicData uri="http://schemas.openxmlformats.org/drawingml/2006/table">
            <a:tbl>
              <a:tblPr/>
              <a:tblGrid>
                <a:gridCol w="1908212"/>
                <a:gridCol w="2628292"/>
                <a:gridCol w="1188132"/>
                <a:gridCol w="1908212"/>
              </a:tblGrid>
              <a:tr h="452622">
                <a:tc>
                  <a:txBody>
                    <a:bodyPr/>
                    <a:lstStyle/>
                    <a:p>
                      <a:pPr algn="just">
                        <a:spcAft>
                          <a:spcPts val="0"/>
                        </a:spcAft>
                      </a:pPr>
                      <a:endParaRPr lang="en-US" sz="2400" kern="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latin typeface="Times New Roman"/>
                          <a:ea typeface="宋体"/>
                          <a:cs typeface="Times New Roman"/>
                        </a:rPr>
                        <a:t>具体描述</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latin typeface="Times New Roman"/>
                          <a:ea typeface="宋体"/>
                          <a:cs typeface="Times New Roman"/>
                        </a:rPr>
                        <a:t>计划</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latin typeface="Times New Roman"/>
                          <a:ea typeface="宋体"/>
                          <a:cs typeface="Times New Roman"/>
                        </a:rPr>
                        <a:t>实际</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2">
                <a:tc rowSpan="6">
                  <a:txBody>
                    <a:bodyPr/>
                    <a:lstStyle/>
                    <a:p>
                      <a:pPr algn="ctr">
                        <a:spcAft>
                          <a:spcPts val="0"/>
                        </a:spcAft>
                      </a:pPr>
                      <a:r>
                        <a:rPr lang="zh-CN" sz="2400" kern="0">
                          <a:latin typeface="Times New Roman"/>
                          <a:ea typeface="宋体"/>
                          <a:cs typeface="Times New Roman"/>
                        </a:rPr>
                        <a:t>缺陷排除率</a:t>
                      </a:r>
                      <a:endParaRPr lang="zh-CN" sz="2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latin typeface="Times New Roman"/>
                          <a:ea typeface="宋体"/>
                          <a:cs typeface="Times New Roman"/>
                        </a:rPr>
                        <a:t>需求获取检查</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a:latin typeface="Times New Roman"/>
                          <a:ea typeface="宋体"/>
                          <a:cs typeface="Times New Roman"/>
                        </a:rPr>
                        <a:t>80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2">
                <a:tc vMerge="1">
                  <a:txBody>
                    <a:bodyPr/>
                    <a:lstStyle/>
                    <a:p>
                      <a:endParaRPr lang="zh-CN" altLang="en-US"/>
                    </a:p>
                  </a:txBody>
                  <a:tcPr/>
                </a:tc>
                <a:tc>
                  <a:txBody>
                    <a:bodyPr/>
                    <a:lstStyle/>
                    <a:p>
                      <a:pPr algn="just">
                        <a:spcAft>
                          <a:spcPts val="0"/>
                        </a:spcAft>
                      </a:pPr>
                      <a:r>
                        <a:rPr lang="zh-CN" sz="2400" kern="0">
                          <a:latin typeface="Times New Roman"/>
                          <a:ea typeface="宋体"/>
                          <a:cs typeface="Times New Roman"/>
                        </a:rPr>
                        <a:t>需求分析检查</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a:latin typeface="Times New Roman"/>
                          <a:ea typeface="宋体"/>
                          <a:cs typeface="Times New Roman"/>
                        </a:rPr>
                        <a:t>50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2">
                <a:tc vMerge="1">
                  <a:txBody>
                    <a:bodyPr/>
                    <a:lstStyle/>
                    <a:p>
                      <a:endParaRPr lang="zh-CN" altLang="en-US"/>
                    </a:p>
                  </a:txBody>
                  <a:tcPr/>
                </a:tc>
                <a:tc>
                  <a:txBody>
                    <a:bodyPr/>
                    <a:lstStyle/>
                    <a:p>
                      <a:pPr algn="just">
                        <a:spcAft>
                          <a:spcPts val="0"/>
                        </a:spcAft>
                      </a:pPr>
                      <a:r>
                        <a:rPr lang="zh-CN" sz="2400" kern="0" dirty="0">
                          <a:latin typeface="Times New Roman"/>
                          <a:ea typeface="宋体"/>
                          <a:cs typeface="Times New Roman"/>
                        </a:rPr>
                        <a:t>组内需求确认</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a:latin typeface="Times New Roman"/>
                          <a:ea typeface="宋体"/>
                          <a:cs typeface="Times New Roman"/>
                        </a:rPr>
                        <a:t>70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2">
                <a:tc vMerge="1">
                  <a:txBody>
                    <a:bodyPr/>
                    <a:lstStyle/>
                    <a:p>
                      <a:endParaRPr lang="zh-CN" altLang="en-US"/>
                    </a:p>
                  </a:txBody>
                  <a:tcPr/>
                </a:tc>
                <a:tc>
                  <a:txBody>
                    <a:bodyPr/>
                    <a:lstStyle/>
                    <a:p>
                      <a:pPr algn="just">
                        <a:spcAft>
                          <a:spcPts val="0"/>
                        </a:spcAft>
                      </a:pPr>
                      <a:r>
                        <a:rPr lang="zh-CN" sz="2400" kern="0">
                          <a:latin typeface="Times New Roman"/>
                          <a:ea typeface="宋体"/>
                          <a:cs typeface="Times New Roman"/>
                        </a:rPr>
                        <a:t>需求工程计划检查</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a:latin typeface="Times New Roman"/>
                          <a:ea typeface="宋体"/>
                          <a:cs typeface="Times New Roman"/>
                        </a:rPr>
                        <a:t>30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2">
                <a:tc vMerge="1">
                  <a:txBody>
                    <a:bodyPr/>
                    <a:lstStyle/>
                    <a:p>
                      <a:endParaRPr lang="zh-CN" altLang="en-US"/>
                    </a:p>
                  </a:txBody>
                  <a:tcPr/>
                </a:tc>
                <a:tc>
                  <a:txBody>
                    <a:bodyPr/>
                    <a:lstStyle/>
                    <a:p>
                      <a:pPr algn="just">
                        <a:spcAft>
                          <a:spcPts val="0"/>
                        </a:spcAft>
                      </a:pPr>
                      <a:r>
                        <a:rPr lang="zh-CN" sz="2400" kern="0">
                          <a:latin typeface="Times New Roman"/>
                          <a:ea typeface="宋体"/>
                          <a:cs typeface="Times New Roman"/>
                        </a:rPr>
                        <a:t>需求规格说明检查</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a:latin typeface="Times New Roman"/>
                          <a:ea typeface="宋体"/>
                          <a:cs typeface="Times New Roman"/>
                        </a:rPr>
                        <a:t>40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22">
                <a:tc vMerge="1">
                  <a:txBody>
                    <a:bodyPr/>
                    <a:lstStyle/>
                    <a:p>
                      <a:endParaRPr lang="zh-CN" altLang="en-US"/>
                    </a:p>
                  </a:txBody>
                  <a:tcPr/>
                </a:tc>
                <a:tc>
                  <a:txBody>
                    <a:bodyPr/>
                    <a:lstStyle/>
                    <a:p>
                      <a:pPr algn="just">
                        <a:spcAft>
                          <a:spcPts val="0"/>
                        </a:spcAft>
                      </a:pPr>
                      <a:r>
                        <a:rPr lang="zh-CN" sz="2400" kern="0">
                          <a:latin typeface="Times New Roman"/>
                          <a:ea typeface="宋体"/>
                          <a:cs typeface="Times New Roman"/>
                        </a:rPr>
                        <a:t>需求规格审核</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0">
                          <a:latin typeface="Times New Roman"/>
                          <a:ea typeface="宋体"/>
                          <a:cs typeface="Times New Roman"/>
                        </a:rPr>
                        <a:t>60</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a:t>
            </a:r>
            <a:r>
              <a:rPr lang="zh-CN" altLang="en-US" dirty="0" smtClean="0"/>
              <a:t>审计</a:t>
            </a:r>
            <a:endParaRPr lang="zh-CN" altLang="en-US" dirty="0"/>
          </a:p>
        </p:txBody>
      </p:sp>
      <p:graphicFrame>
        <p:nvGraphicFramePr>
          <p:cNvPr id="4" name="表格 3"/>
          <p:cNvGraphicFramePr>
            <a:graphicFrameLocks noGrp="1"/>
          </p:cNvGraphicFramePr>
          <p:nvPr/>
        </p:nvGraphicFramePr>
        <p:xfrm>
          <a:off x="971600" y="1556792"/>
          <a:ext cx="7416824" cy="4895805"/>
        </p:xfrm>
        <a:graphic>
          <a:graphicData uri="http://schemas.openxmlformats.org/drawingml/2006/table">
            <a:tbl>
              <a:tblPr/>
              <a:tblGrid>
                <a:gridCol w="1840232"/>
                <a:gridCol w="2935142"/>
                <a:gridCol w="2641450"/>
              </a:tblGrid>
              <a:tr h="637785">
                <a:tc>
                  <a:txBody>
                    <a:bodyPr/>
                    <a:lstStyle/>
                    <a:p>
                      <a:pPr algn="ctr">
                        <a:spcAft>
                          <a:spcPts val="0"/>
                        </a:spcAft>
                      </a:pPr>
                      <a:r>
                        <a:rPr lang="zh-CN" sz="2800" kern="0" dirty="0">
                          <a:latin typeface="Times New Roman"/>
                          <a:ea typeface="宋体"/>
                          <a:cs typeface="Times New Roman"/>
                        </a:rPr>
                        <a:t>项</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Times New Roman"/>
                        </a:rPr>
                        <a:t>审计对象</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审计阶段</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85">
                <a:tc>
                  <a:txBody>
                    <a:bodyPr/>
                    <a:lstStyle/>
                    <a:p>
                      <a:pPr algn="ctr">
                        <a:spcAft>
                          <a:spcPts val="0"/>
                        </a:spcAft>
                      </a:pPr>
                      <a:r>
                        <a:rPr lang="en-US" sz="2800" kern="0">
                          <a:latin typeface="Times New Roman"/>
                          <a:ea typeface="宋体"/>
                          <a:cs typeface="Times New Roman"/>
                        </a:rPr>
                        <a:t>1</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需求工程计划初步</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需求获取</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85">
                <a:tc>
                  <a:txBody>
                    <a:bodyPr/>
                    <a:lstStyle/>
                    <a:p>
                      <a:pPr algn="ctr">
                        <a:spcAft>
                          <a:spcPts val="0"/>
                        </a:spcAft>
                      </a:pPr>
                      <a:r>
                        <a:rPr lang="en-US" sz="2800" kern="0">
                          <a:latin typeface="Times New Roman"/>
                          <a:ea typeface="宋体"/>
                          <a:cs typeface="Times New Roman"/>
                        </a:rPr>
                        <a:t>2</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需求工程计划</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需求获取</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85">
                <a:tc>
                  <a:txBody>
                    <a:bodyPr/>
                    <a:lstStyle/>
                    <a:p>
                      <a:pPr algn="ctr">
                        <a:spcAft>
                          <a:spcPts val="0"/>
                        </a:spcAft>
                      </a:pPr>
                      <a:r>
                        <a:rPr lang="en-US" sz="2800" kern="0">
                          <a:latin typeface="Times New Roman"/>
                          <a:ea typeface="宋体"/>
                          <a:cs typeface="Times New Roman"/>
                        </a:rPr>
                        <a:t>3</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Times New Roman"/>
                        </a:rPr>
                        <a:t>可行性分析文档</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需求分析</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85">
                <a:tc>
                  <a:txBody>
                    <a:bodyPr/>
                    <a:lstStyle/>
                    <a:p>
                      <a:pPr algn="ctr">
                        <a:spcAft>
                          <a:spcPts val="0"/>
                        </a:spcAft>
                      </a:pPr>
                      <a:r>
                        <a:rPr lang="en-US" sz="2800" kern="0">
                          <a:latin typeface="Times New Roman"/>
                          <a:ea typeface="宋体"/>
                          <a:cs typeface="Times New Roman"/>
                        </a:rPr>
                        <a:t>4</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需求规格说明书初步</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需求规格说明</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85">
                <a:tc>
                  <a:txBody>
                    <a:bodyPr/>
                    <a:lstStyle/>
                    <a:p>
                      <a:pPr algn="ctr">
                        <a:spcAft>
                          <a:spcPts val="0"/>
                        </a:spcAft>
                      </a:pPr>
                      <a:r>
                        <a:rPr lang="en-US" sz="2800" kern="0">
                          <a:latin typeface="Times New Roman"/>
                          <a:ea typeface="宋体"/>
                          <a:cs typeface="Times New Roman"/>
                        </a:rPr>
                        <a:t>5</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需求规格说明书</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需求规格审核</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7785">
                <a:tc>
                  <a:txBody>
                    <a:bodyPr/>
                    <a:lstStyle/>
                    <a:p>
                      <a:pPr algn="ctr">
                        <a:spcAft>
                          <a:spcPts val="0"/>
                        </a:spcAft>
                      </a:pPr>
                      <a:r>
                        <a:rPr lang="en-US" sz="2800" kern="0">
                          <a:latin typeface="Times New Roman"/>
                          <a:ea typeface="宋体"/>
                          <a:cs typeface="Times New Roman"/>
                        </a:rPr>
                        <a:t>6</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培训计划</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Times New Roman"/>
                        </a:rPr>
                        <a:t>知识技能培训</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采购</a:t>
            </a:r>
            <a:r>
              <a:rPr lang="zh-CN" altLang="en-US" dirty="0" smtClean="0"/>
              <a:t>计划</a:t>
            </a:r>
            <a:endParaRPr lang="zh-CN" altLang="en-US" dirty="0"/>
          </a:p>
        </p:txBody>
      </p:sp>
      <p:graphicFrame>
        <p:nvGraphicFramePr>
          <p:cNvPr id="4" name="表格 3"/>
          <p:cNvGraphicFramePr>
            <a:graphicFrameLocks noGrp="1"/>
          </p:cNvGraphicFramePr>
          <p:nvPr/>
        </p:nvGraphicFramePr>
        <p:xfrm>
          <a:off x="539552" y="1412777"/>
          <a:ext cx="8280920" cy="4267200"/>
        </p:xfrm>
        <a:graphic>
          <a:graphicData uri="http://schemas.openxmlformats.org/drawingml/2006/table">
            <a:tbl>
              <a:tblPr/>
              <a:tblGrid>
                <a:gridCol w="1719053"/>
                <a:gridCol w="1675830"/>
                <a:gridCol w="1628679"/>
                <a:gridCol w="1628679"/>
                <a:gridCol w="1628679"/>
              </a:tblGrid>
              <a:tr h="370327">
                <a:tc>
                  <a:txBody>
                    <a:bodyPr/>
                    <a:lstStyle/>
                    <a:p>
                      <a:pPr algn="just">
                        <a:spcAft>
                          <a:spcPts val="0"/>
                        </a:spcAft>
                      </a:pPr>
                      <a:r>
                        <a:rPr lang="zh-CN" sz="2800" kern="0" dirty="0">
                          <a:latin typeface="Times New Roman"/>
                          <a:ea typeface="宋体"/>
                          <a:cs typeface="Times New Roman"/>
                        </a:rPr>
                        <a:t>采购内容</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latin typeface="Times New Roman"/>
                          <a:ea typeface="宋体"/>
                          <a:cs typeface="Times New Roman"/>
                        </a:rPr>
                        <a:t>单价</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数量</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总价</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a:latin typeface="Times New Roman"/>
                          <a:ea typeface="宋体"/>
                          <a:cs typeface="Times New Roman"/>
                        </a:rPr>
                        <a:t>备注</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just">
                        <a:spcAft>
                          <a:spcPts val="0"/>
                        </a:spcAft>
                      </a:pPr>
                      <a:r>
                        <a:rPr lang="zh-CN" sz="2800" kern="0">
                          <a:latin typeface="Times New Roman"/>
                          <a:ea typeface="宋体"/>
                          <a:cs typeface="Times New Roman"/>
                        </a:rPr>
                        <a:t>服务器</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10</a:t>
                      </a:r>
                      <a:r>
                        <a:rPr lang="zh-CN" sz="2800" kern="0">
                          <a:latin typeface="Times New Roman"/>
                          <a:ea typeface="宋体"/>
                          <a:cs typeface="Times New Roman"/>
                        </a:rPr>
                        <a:t>元</a:t>
                      </a:r>
                      <a:r>
                        <a:rPr lang="en-US" sz="2800" kern="0">
                          <a:latin typeface="Times New Roman"/>
                          <a:ea typeface="宋体"/>
                          <a:cs typeface="Times New Roman"/>
                        </a:rPr>
                        <a:t>/</a:t>
                      </a:r>
                      <a:r>
                        <a:rPr lang="zh-CN" sz="2800" kern="0">
                          <a:latin typeface="Times New Roman"/>
                          <a:ea typeface="宋体"/>
                          <a:cs typeface="Times New Roman"/>
                        </a:rPr>
                        <a:t>月</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dirty="0">
                          <a:latin typeface="Times New Roman"/>
                          <a:ea typeface="宋体"/>
                          <a:cs typeface="Times New Roman"/>
                        </a:rPr>
                        <a:t>12</a:t>
                      </a:r>
                      <a:r>
                        <a:rPr lang="zh-CN" sz="2800" kern="0" dirty="0">
                          <a:latin typeface="Times New Roman"/>
                          <a:ea typeface="宋体"/>
                          <a:cs typeface="Times New Roman"/>
                        </a:rPr>
                        <a:t>（月）</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120</a:t>
                      </a:r>
                      <a:r>
                        <a:rPr lang="zh-CN" sz="2800" kern="0">
                          <a:latin typeface="Times New Roman"/>
                          <a:ea typeface="宋体"/>
                          <a:cs typeface="Times New Roman"/>
                        </a:rPr>
                        <a:t>元</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latin typeface="Times New Roman"/>
                          <a:ea typeface="宋体"/>
                          <a:cs typeface="Times New Roman"/>
                        </a:rPr>
                        <a:t>搭建网站</a:t>
                      </a:r>
                      <a:r>
                        <a:rPr lang="zh-CN" sz="2800" kern="0" dirty="0" smtClean="0">
                          <a:latin typeface="Times New Roman"/>
                          <a:ea typeface="宋体"/>
                          <a:cs typeface="Times New Roman"/>
                        </a:rPr>
                        <a:t>试</a:t>
                      </a:r>
                      <a:r>
                        <a:rPr lang="zh-CN" altLang="en-US" sz="2800" kern="0" dirty="0" smtClean="0">
                          <a:latin typeface="Times New Roman"/>
                          <a:ea typeface="宋体"/>
                          <a:cs typeface="Times New Roman"/>
                        </a:rPr>
                        <a:t>部署</a:t>
                      </a:r>
                      <a:r>
                        <a:rPr lang="zh-CN" sz="2800" kern="0" dirty="0" smtClean="0">
                          <a:latin typeface="Times New Roman"/>
                          <a:ea typeface="宋体"/>
                          <a:cs typeface="Times New Roman"/>
                        </a:rPr>
                        <a:t>测试</a:t>
                      </a:r>
                      <a:r>
                        <a:rPr lang="zh-CN" sz="2800" kern="0" dirty="0">
                          <a:latin typeface="Times New Roman"/>
                          <a:ea typeface="宋体"/>
                          <a:cs typeface="Times New Roman"/>
                        </a:rPr>
                        <a:t>所使用，所使用服务器是阿里云</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3">
                <a:tc>
                  <a:txBody>
                    <a:bodyPr/>
                    <a:lstStyle/>
                    <a:p>
                      <a:pPr algn="just">
                        <a:spcAft>
                          <a:spcPts val="0"/>
                        </a:spcAft>
                      </a:pPr>
                      <a:r>
                        <a:rPr lang="en-US" sz="2800" kern="0">
                          <a:latin typeface="Times New Roman"/>
                          <a:ea typeface="宋体"/>
                          <a:cs typeface="Times New Roman"/>
                        </a:rPr>
                        <a:t>Web</a:t>
                      </a:r>
                      <a:r>
                        <a:rPr lang="zh-CN" sz="2800" kern="0">
                          <a:latin typeface="Times New Roman"/>
                          <a:ea typeface="宋体"/>
                          <a:cs typeface="Times New Roman"/>
                        </a:rPr>
                        <a:t>环境包</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2</a:t>
                      </a:r>
                      <a:r>
                        <a:rPr lang="zh-CN" sz="2800" kern="0">
                          <a:latin typeface="Times New Roman"/>
                          <a:ea typeface="宋体"/>
                          <a:cs typeface="Times New Roman"/>
                        </a:rPr>
                        <a:t>元</a:t>
                      </a:r>
                      <a:r>
                        <a:rPr lang="en-US" sz="2800" kern="0">
                          <a:latin typeface="Times New Roman"/>
                          <a:ea typeface="宋体"/>
                          <a:cs typeface="Times New Roman"/>
                        </a:rPr>
                        <a:t>/</a:t>
                      </a:r>
                      <a:r>
                        <a:rPr lang="zh-CN" sz="2800" kern="0">
                          <a:latin typeface="Times New Roman"/>
                          <a:ea typeface="宋体"/>
                          <a:cs typeface="Times New Roman"/>
                        </a:rPr>
                        <a:t>个</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dirty="0">
                          <a:latin typeface="Times New Roman"/>
                          <a:ea typeface="宋体"/>
                          <a:cs typeface="Times New Roman"/>
                        </a:rPr>
                        <a:t>1</a:t>
                      </a:r>
                      <a:r>
                        <a:rPr lang="zh-CN" sz="2800" kern="0" dirty="0">
                          <a:latin typeface="Times New Roman"/>
                          <a:ea typeface="宋体"/>
                          <a:cs typeface="Times New Roman"/>
                        </a:rPr>
                        <a:t>（个）</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kern="0">
                          <a:latin typeface="Times New Roman"/>
                          <a:ea typeface="宋体"/>
                          <a:cs typeface="Times New Roman"/>
                        </a:rPr>
                        <a:t>2</a:t>
                      </a:r>
                      <a:r>
                        <a:rPr lang="zh-CN" sz="2800" kern="0">
                          <a:latin typeface="Times New Roman"/>
                          <a:ea typeface="宋体"/>
                          <a:cs typeface="Times New Roman"/>
                        </a:rPr>
                        <a:t>元</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800" kern="0" dirty="0">
                          <a:latin typeface="Times New Roman"/>
                          <a:ea typeface="宋体"/>
                          <a:cs typeface="Times New Roman"/>
                        </a:rPr>
                        <a:t>搭建服务器所使用的环境</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zh-CN" b="1" dirty="0" smtClean="0"/>
              <a:t>过程方面的问题</a:t>
            </a:r>
          </a:p>
          <a:p>
            <a:pPr marL="514350" lvl="0" indent="-514350">
              <a:buFont typeface="+mj-lt"/>
              <a:buAutoNum type="arabicPeriod"/>
            </a:pPr>
            <a:r>
              <a:rPr lang="zh-CN" altLang="zh-CN" dirty="0" smtClean="0"/>
              <a:t>各项目之间的需求过程和文档模板不一致，所采用的需求过程无效</a:t>
            </a:r>
          </a:p>
          <a:p>
            <a:pPr marL="514350" lvl="0" indent="-514350">
              <a:buFont typeface="+mj-lt"/>
              <a:buAutoNum type="arabicPeriod"/>
            </a:pPr>
            <a:r>
              <a:rPr lang="zh-CN" altLang="zh-CN" dirty="0" smtClean="0"/>
              <a:t>承担分析任务角色的人并不清楚如何分析任务</a:t>
            </a:r>
          </a:p>
          <a:p>
            <a:pPr marL="514350" lvl="0" indent="-514350">
              <a:buFont typeface="+mj-lt"/>
              <a:buAutoNum type="arabicPeriod"/>
            </a:pPr>
            <a:r>
              <a:rPr lang="zh-CN" altLang="zh-CN" dirty="0" smtClean="0"/>
              <a:t>需求管理工具使用不充分</a:t>
            </a:r>
          </a:p>
          <a:p>
            <a:pPr>
              <a:buNone/>
            </a:pPr>
            <a:r>
              <a:rPr lang="zh-CN" altLang="zh-CN" b="1" dirty="0" smtClean="0"/>
              <a:t>规划方面问题</a:t>
            </a:r>
          </a:p>
          <a:p>
            <a:pPr marL="514350" lvl="0" indent="-514350">
              <a:buFont typeface="+mj-lt"/>
              <a:buAutoNum type="arabicPeriod"/>
            </a:pPr>
            <a:r>
              <a:rPr lang="zh-CN" altLang="zh-CN" dirty="0" smtClean="0"/>
              <a:t>需求不完整，需求详细程度不够</a:t>
            </a:r>
          </a:p>
          <a:p>
            <a:pPr marL="514350" lvl="0" indent="-514350">
              <a:buFont typeface="+mj-lt"/>
              <a:buAutoNum type="arabicPeriod"/>
            </a:pPr>
            <a:r>
              <a:rPr lang="zh-CN" altLang="zh-CN" dirty="0" smtClean="0"/>
              <a:t>需求工作的完成存在差距，多个人完成相同的需求活动</a:t>
            </a:r>
          </a:p>
          <a:p>
            <a:pPr marL="514350" lvl="0" indent="-514350">
              <a:buFont typeface="+mj-lt"/>
              <a:buAutoNum type="arabicPeriod"/>
            </a:pPr>
            <a:r>
              <a:rPr lang="zh-CN" altLang="zh-CN" dirty="0" smtClean="0"/>
              <a:t>在可以用的时间和资源约束下，所规划的需求超出了所能实现的需求</a:t>
            </a:r>
          </a:p>
          <a:p>
            <a:pPr marL="514350" lvl="0" indent="-514350">
              <a:buFont typeface="+mj-lt"/>
              <a:buAutoNum type="arabicPeriod"/>
            </a:pPr>
            <a:r>
              <a:rPr lang="zh-CN" altLang="zh-CN" dirty="0" smtClean="0"/>
              <a:t>没有编写项目范围文档或编写了范围文档但很糟糕</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zh-CN" b="1" dirty="0" smtClean="0"/>
              <a:t>交流方面问题</a:t>
            </a:r>
          </a:p>
          <a:p>
            <a:pPr marL="514350" lvl="0" indent="-514350">
              <a:buFont typeface="+mj-lt"/>
              <a:buAutoNum type="arabicPeriod"/>
            </a:pPr>
            <a:r>
              <a:rPr lang="zh-CN" altLang="zh-CN" dirty="0" smtClean="0"/>
              <a:t>访谈之前制定决策</a:t>
            </a:r>
          </a:p>
          <a:p>
            <a:pPr marL="514350" lvl="0" indent="-514350">
              <a:buFont typeface="+mj-lt"/>
              <a:buAutoNum type="arabicPeriod"/>
            </a:pPr>
            <a:r>
              <a:rPr lang="zh-CN" altLang="zh-CN" dirty="0" smtClean="0"/>
              <a:t>项目参与者没有公用相同的词汇</a:t>
            </a:r>
          </a:p>
          <a:p>
            <a:pPr>
              <a:buNone/>
            </a:pPr>
            <a:r>
              <a:rPr lang="zh-CN" altLang="zh-CN" b="1" dirty="0" smtClean="0"/>
              <a:t>需求获取方面的风险</a:t>
            </a:r>
          </a:p>
          <a:p>
            <a:pPr marL="514350" lvl="0" indent="-514350">
              <a:buFont typeface="+mj-lt"/>
              <a:buAutoNum type="arabicPeriod"/>
            </a:pPr>
            <a:r>
              <a:rPr lang="zh-CN" altLang="zh-CN" dirty="0" smtClean="0"/>
              <a:t>客户参与程度不高，开发人员对要实现的东西做了许多猜测</a:t>
            </a:r>
          </a:p>
          <a:p>
            <a:pPr marL="514350" lvl="0" indent="-514350">
              <a:buFont typeface="+mj-lt"/>
              <a:buAutoNum type="arabicPeriod"/>
            </a:pPr>
            <a:r>
              <a:rPr lang="zh-CN" altLang="zh-CN" dirty="0" smtClean="0"/>
              <a:t>不适当的用户介入</a:t>
            </a:r>
          </a:p>
          <a:p>
            <a:pPr marL="514350" lvl="0" indent="-514350">
              <a:buFont typeface="+mj-lt"/>
              <a:buAutoNum type="arabicPeriod"/>
            </a:pPr>
            <a:r>
              <a:rPr lang="zh-CN" altLang="zh-CN" dirty="0" smtClean="0"/>
              <a:t>客户对产品需求意见不一致</a:t>
            </a:r>
          </a:p>
          <a:p>
            <a:pPr marL="514350" lvl="0" indent="-514350">
              <a:buFont typeface="+mj-lt"/>
              <a:buAutoNum type="arabicPeriod"/>
            </a:pPr>
            <a:r>
              <a:rPr lang="zh-CN" altLang="zh-CN" dirty="0" smtClean="0"/>
              <a:t>用户不能明确定义他们的需求</a:t>
            </a:r>
          </a:p>
          <a:p>
            <a:pPr marL="514350" lvl="0" indent="-514350">
              <a:buFont typeface="+mj-lt"/>
              <a:buAutoNum type="arabicPeriod"/>
            </a:pPr>
            <a:r>
              <a:rPr lang="zh-CN" altLang="zh-CN" dirty="0" smtClean="0"/>
              <a:t>参与需求获取的人太多</a:t>
            </a:r>
            <a:endParaRPr lang="en-US" altLang="zh-CN" dirty="0" smtClean="0"/>
          </a:p>
          <a:p>
            <a:pPr marL="514350" lvl="0" indent="-514350">
              <a:buFont typeface="+mj-lt"/>
              <a:buAutoNum type="arabicPeriod"/>
            </a:pPr>
            <a:r>
              <a:rPr lang="zh-CN" altLang="en-US" dirty="0" smtClean="0"/>
              <a:t>需求约束太多</a:t>
            </a:r>
          </a:p>
          <a:p>
            <a:pPr marL="514350" lvl="0" indent="-514350">
              <a:buFont typeface="+mj-lt"/>
              <a:buAutoNum type="arabicPeriod"/>
            </a:pPr>
            <a:r>
              <a:rPr lang="zh-CN" altLang="en-US" dirty="0" smtClean="0"/>
              <a:t>遗漏了必要需求</a:t>
            </a:r>
          </a:p>
          <a:p>
            <a:pPr marL="514350" lvl="0" indent="-514350">
              <a:buFont typeface="+mj-lt"/>
              <a:buAutoNum type="arabicPeriod"/>
            </a:pPr>
            <a:r>
              <a:rPr lang="zh-CN" altLang="en-US" dirty="0" smtClean="0"/>
              <a:t>指定需求不正确或不适当，强制接受上级管理层或外部权威指定的需求</a:t>
            </a:r>
          </a:p>
          <a:p>
            <a:pPr marL="514350" lvl="0" indent="-514350">
              <a:buFont typeface="+mj-lt"/>
              <a:buAutoNum type="arabicPeriod"/>
            </a:pPr>
            <a:endParaRPr lang="en-US" altLang="zh-CN" dirty="0" smtClean="0"/>
          </a:p>
          <a:p>
            <a:pPr marL="514350" lvl="0" indent="-514350">
              <a:buFont typeface="+mj-lt"/>
              <a:buAutoNum type="arabicPeriod"/>
            </a:pPr>
            <a:endParaRPr lang="zh-CN" altLang="zh-CN" dirty="0" smtClean="0"/>
          </a:p>
          <a:p>
            <a:pPr>
              <a:buNone/>
            </a:pPr>
            <a:endParaRPr lang="zh-CN" altLang="en-US"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3" name="内容占位符 2"/>
          <p:cNvSpPr>
            <a:spLocks noGrp="1"/>
          </p:cNvSpPr>
          <p:nvPr>
            <p:ph idx="1"/>
          </p:nvPr>
        </p:nvSpPr>
        <p:spPr/>
        <p:txBody>
          <a:bodyPr>
            <a:noAutofit/>
          </a:bodyPr>
          <a:lstStyle/>
          <a:p>
            <a:pPr>
              <a:buNone/>
            </a:pPr>
            <a:r>
              <a:rPr lang="zh-CN" altLang="zh-CN" sz="1600" b="1" dirty="0" smtClean="0"/>
              <a:t>需求分析方面的风险</a:t>
            </a:r>
          </a:p>
          <a:p>
            <a:pPr lvl="0">
              <a:buFont typeface="+mj-lt"/>
              <a:buAutoNum type="arabicPeriod"/>
            </a:pPr>
            <a:r>
              <a:rPr lang="zh-CN" altLang="zh-CN" sz="1600" dirty="0" smtClean="0"/>
              <a:t>指定了没必要的需求</a:t>
            </a:r>
          </a:p>
          <a:p>
            <a:pPr lvl="0">
              <a:buFont typeface="+mj-lt"/>
              <a:buAutoNum type="arabicPeriod"/>
            </a:pPr>
            <a:r>
              <a:rPr lang="zh-CN" altLang="zh-CN" sz="1600" dirty="0" smtClean="0"/>
              <a:t>指定并构建了功能，但却没使用这一功能</a:t>
            </a:r>
          </a:p>
          <a:p>
            <a:pPr lvl="0">
              <a:buFont typeface="+mj-lt"/>
              <a:buAutoNum type="arabicPeriod"/>
            </a:pPr>
            <a:r>
              <a:rPr lang="zh-CN" altLang="zh-CN" sz="1600" dirty="0" smtClean="0"/>
              <a:t>需求不够清晰，无法编写测试用例</a:t>
            </a:r>
          </a:p>
          <a:p>
            <a:pPr lvl="0">
              <a:buFont typeface="+mj-lt"/>
              <a:buAutoNum type="arabicPeriod"/>
            </a:pPr>
            <a:r>
              <a:rPr lang="zh-CN" altLang="zh-CN" sz="1600" dirty="0" smtClean="0"/>
              <a:t>没有设定需求优先级，所有的需求似乎都是一样重要</a:t>
            </a:r>
          </a:p>
          <a:p>
            <a:pPr lvl="0">
              <a:buFont typeface="+mj-lt"/>
              <a:buAutoNum type="arabicPeriod"/>
            </a:pPr>
            <a:r>
              <a:rPr lang="zh-CN" altLang="zh-CN" sz="1600" dirty="0" smtClean="0"/>
              <a:t>当添加新需求时，分析人员不能做出知情的折衷取舍决策</a:t>
            </a:r>
          </a:p>
          <a:p>
            <a:pPr lvl="0">
              <a:buFont typeface="+mj-lt"/>
              <a:buAutoNum type="arabicPeriod"/>
            </a:pPr>
            <a:r>
              <a:rPr lang="zh-CN" altLang="zh-CN" sz="1600" dirty="0" smtClean="0"/>
              <a:t>涉众之间的优先级发生冲突</a:t>
            </a:r>
          </a:p>
          <a:p>
            <a:pPr lvl="0">
              <a:buFont typeface="+mj-lt"/>
              <a:buAutoNum type="arabicPeriod"/>
            </a:pPr>
            <a:r>
              <a:rPr lang="zh-CN" altLang="zh-CN" sz="1600" dirty="0" smtClean="0"/>
              <a:t>开发人员发现需求含糊不清和不明确</a:t>
            </a:r>
          </a:p>
          <a:p>
            <a:pPr lvl="0">
              <a:buFont typeface="+mj-lt"/>
              <a:buAutoNum type="arabicPeriod"/>
            </a:pPr>
            <a:r>
              <a:rPr lang="zh-CN" altLang="zh-CN" sz="1600" dirty="0" smtClean="0"/>
              <a:t>出处不同的需求来自不同用户类的需求有冲突，涉众之间难以对需求达成共识</a:t>
            </a:r>
          </a:p>
          <a:p>
            <a:pPr lvl="0">
              <a:buFont typeface="+mj-lt"/>
              <a:buAutoNum type="arabicPeriod"/>
            </a:pPr>
            <a:r>
              <a:rPr lang="zh-CN" altLang="zh-CN" sz="1600" dirty="0" smtClean="0"/>
              <a:t>需求中包含有“待确定”之类的标记和需求中还有信息空缺</a:t>
            </a:r>
          </a:p>
          <a:p>
            <a:pPr>
              <a:buNone/>
            </a:pPr>
            <a:r>
              <a:rPr lang="zh-CN" altLang="zh-CN" sz="1600" b="1" dirty="0" smtClean="0"/>
              <a:t>编写需求规格说明方面的风险</a:t>
            </a:r>
          </a:p>
          <a:p>
            <a:pPr lvl="0">
              <a:buFont typeface="+mj-lt"/>
              <a:buAutoNum type="arabicPeriod"/>
            </a:pPr>
            <a:r>
              <a:rPr lang="zh-CN" altLang="zh-CN" sz="1600" dirty="0" smtClean="0"/>
              <a:t>需求没有编写成文档，客户向开发人员以口头方式或其他非正式渠道提供需求信息</a:t>
            </a:r>
          </a:p>
          <a:p>
            <a:pPr lvl="0">
              <a:buFont typeface="+mj-lt"/>
              <a:buAutoNum type="arabicPeriod"/>
            </a:pPr>
            <a:r>
              <a:rPr lang="zh-CN" altLang="zh-CN" sz="1600" dirty="0" smtClean="0"/>
              <a:t>客户或开发人员认为要将现有系统中已有的功能复制到新系统中</a:t>
            </a:r>
          </a:p>
          <a:p>
            <a:pPr lvl="0">
              <a:buFont typeface="+mj-lt"/>
              <a:buAutoNum type="arabicPeriod"/>
            </a:pPr>
            <a:r>
              <a:rPr lang="zh-CN" altLang="zh-CN" sz="1600" dirty="0" smtClean="0"/>
              <a:t>需求文档没有精确描述系统</a:t>
            </a:r>
          </a:p>
          <a:p>
            <a:pPr lvl="0">
              <a:buFont typeface="+mj-lt"/>
              <a:buAutoNum type="arabicPeriod"/>
            </a:pPr>
            <a:r>
              <a:rPr lang="zh-CN" altLang="zh-CN" sz="1600" dirty="0" smtClean="0"/>
              <a:t>存在不同的需求版本或需求版本有冲突</a:t>
            </a:r>
          </a:p>
          <a:p>
            <a:endParaRPr lang="zh-CN" altLang="en-US" sz="1600" dirty="0"/>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zh-CN" b="1" dirty="0" smtClean="0"/>
              <a:t>需求确认方面的风险</a:t>
            </a:r>
          </a:p>
          <a:p>
            <a:pPr marL="514350" lvl="0" indent="-514350">
              <a:buFont typeface="+mj-lt"/>
              <a:buAutoNum type="arabicPeriod"/>
            </a:pPr>
            <a:r>
              <a:rPr lang="zh-CN" altLang="zh-CN" dirty="0" smtClean="0"/>
              <a:t>产品没有达到业务目标或不满足用户期望，存在未陈述的，假定的或隐含的客户需求没有得到满足</a:t>
            </a:r>
          </a:p>
          <a:p>
            <a:pPr marL="514350" lvl="0" indent="-514350">
              <a:buFont typeface="+mj-lt"/>
              <a:buAutoNum type="arabicPeriod"/>
            </a:pPr>
            <a:r>
              <a:rPr lang="zh-CN" altLang="zh-CN" dirty="0" smtClean="0"/>
              <a:t>没有指定的质量属性和性能目标产品没有达到性能目标，或不满足用户对质量的其他期望</a:t>
            </a:r>
          </a:p>
          <a:p>
            <a:pPr>
              <a:buNone/>
            </a:pPr>
            <a:r>
              <a:rPr lang="zh-CN" altLang="zh-CN" b="1" dirty="0" smtClean="0"/>
              <a:t>人员方面的风险</a:t>
            </a:r>
          </a:p>
          <a:p>
            <a:pPr marL="514350" lvl="0" indent="-514350">
              <a:buFont typeface="+mj-lt"/>
              <a:buAutoNum type="arabicPeriod"/>
            </a:pPr>
            <a:r>
              <a:rPr lang="zh-CN" altLang="zh-CN" dirty="0" smtClean="0"/>
              <a:t>项目经理变更</a:t>
            </a:r>
          </a:p>
          <a:p>
            <a:pPr marL="514350" lvl="0" indent="-514350">
              <a:buFont typeface="+mj-lt"/>
              <a:buAutoNum type="arabicPeriod"/>
            </a:pPr>
            <a:r>
              <a:rPr lang="zh-CN" altLang="zh-CN" dirty="0" smtClean="0"/>
              <a:t>团队成员退出</a:t>
            </a:r>
          </a:p>
          <a:p>
            <a:pPr marL="514350" lvl="0" indent="-514350">
              <a:buFont typeface="+mj-lt"/>
              <a:buAutoNum type="arabicPeriod"/>
            </a:pPr>
            <a:r>
              <a:rPr lang="zh-CN" altLang="zh-CN" dirty="0" smtClean="0"/>
              <a:t>团队人员变更</a:t>
            </a:r>
          </a:p>
          <a:p>
            <a:pPr marL="514350" lvl="0" indent="-514350">
              <a:buFont typeface="+mj-lt"/>
              <a:buAutoNum type="arabicPeriod"/>
            </a:pPr>
            <a:r>
              <a:rPr lang="zh-CN" altLang="zh-CN" dirty="0" smtClean="0"/>
              <a:t>团队成员临时有事或其他方面的原因请假</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项目概述</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		</a:t>
            </a:r>
            <a:r>
              <a:rPr lang="zh-CN" altLang="zh-CN" dirty="0" smtClean="0"/>
              <a:t>虽然</a:t>
            </a:r>
            <a:r>
              <a:rPr lang="zh-CN" altLang="zh-CN" dirty="0" smtClean="0"/>
              <a:t>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a:p>
            <a:pPr>
              <a:buNone/>
            </a:pPr>
            <a:r>
              <a:rPr lang="en-US" altLang="zh-CN" dirty="0" smtClean="0"/>
              <a:t>		</a:t>
            </a:r>
            <a:r>
              <a:rPr lang="zh-CN" altLang="zh-CN" dirty="0" smtClean="0"/>
              <a:t>“</a:t>
            </a:r>
            <a:r>
              <a:rPr lang="zh-CN" altLang="zh-CN" dirty="0" smtClean="0"/>
              <a:t>软件工程教学、学习、交流系统”是一个专门为一个教师，一门课程而建的网站，并可以有效的提供多课程交叉的资源共享与控制。它的主要用户是项目管理</a:t>
            </a:r>
            <a:r>
              <a:rPr lang="en-US" altLang="zh-CN" dirty="0" smtClean="0"/>
              <a:t>,</a:t>
            </a:r>
            <a:r>
              <a:rPr lang="zh-CN" altLang="zh-CN" dirty="0" smtClean="0"/>
              <a:t>需求工程和相关课程的教师和选了这门课的所有学生以及一些感兴趣的网友，所以用户单一管理方便。它的功能就是服务教师和学生，使他们在教育和学习过程中得到便捷。它还将不断的记录这门课从诞生到成熟的过程（这个可能是所有网站不具备的）。</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zh-CN" b="1" dirty="0" smtClean="0"/>
              <a:t>变更管理方面的风险</a:t>
            </a:r>
          </a:p>
          <a:p>
            <a:pPr marL="514350" lvl="0" indent="-514350">
              <a:buFont typeface="+mj-lt"/>
              <a:buAutoNum type="arabicPeriod"/>
            </a:pPr>
            <a:r>
              <a:rPr lang="zh-CN" altLang="zh-CN" dirty="0" smtClean="0"/>
              <a:t>频繁变更需求，在开发过程后期发生了许多需求变更</a:t>
            </a:r>
          </a:p>
          <a:p>
            <a:pPr marL="514350" lvl="0" indent="-514350">
              <a:buFont typeface="+mj-lt"/>
              <a:buAutoNum type="arabicPeriod"/>
            </a:pPr>
            <a:r>
              <a:rPr lang="zh-CN" altLang="zh-CN" dirty="0" smtClean="0"/>
              <a:t>频繁添加新需求</a:t>
            </a:r>
          </a:p>
          <a:p>
            <a:pPr marL="514350" lvl="0" indent="-514350">
              <a:buFont typeface="+mj-lt"/>
              <a:buAutoNum type="arabicPeriod"/>
            </a:pPr>
            <a:r>
              <a:rPr lang="zh-CN" altLang="zh-CN" dirty="0" smtClean="0"/>
              <a:t>需求属于项目范围之内还是项目范围之外，反反复复来回变</a:t>
            </a:r>
          </a:p>
          <a:p>
            <a:pPr marL="514350" lvl="0" indent="-514350">
              <a:buFont typeface="+mj-lt"/>
              <a:buAutoNum type="arabicPeriod"/>
            </a:pPr>
            <a:r>
              <a:rPr lang="zh-CN" altLang="zh-CN" dirty="0" smtClean="0"/>
              <a:t>开发工作已经开始之后，项目范围又发生了变更</a:t>
            </a:r>
          </a:p>
          <a:p>
            <a:pPr marL="514350" lvl="0" indent="-514350">
              <a:buFont typeface="+mj-lt"/>
              <a:buAutoNum type="arabicPeriod"/>
            </a:pPr>
            <a:r>
              <a:rPr lang="zh-CN" altLang="zh-CN" dirty="0" smtClean="0"/>
              <a:t>需求变更没有传达给收影响的所有涉众</a:t>
            </a:r>
          </a:p>
          <a:p>
            <a:pPr marL="514350" lvl="0" indent="-514350">
              <a:buFont typeface="+mj-lt"/>
              <a:buAutoNum type="arabicPeriod"/>
            </a:pPr>
            <a:r>
              <a:rPr lang="zh-CN" altLang="zh-CN" dirty="0" smtClean="0"/>
              <a:t>涉众没有遵循变更控制过程，客户直接向开发人员提出需求变更</a:t>
            </a:r>
          </a:p>
          <a:p>
            <a:pPr marL="514350" lvl="0" indent="-514350">
              <a:buFont typeface="+mj-lt"/>
              <a:buAutoNum type="arabicPeriod"/>
            </a:pPr>
            <a:r>
              <a:rPr lang="zh-CN" altLang="zh-CN" dirty="0" smtClean="0"/>
              <a:t>与预期相比，变更影响到了更多的系统组件</a:t>
            </a:r>
          </a:p>
          <a:p>
            <a:pPr marL="514350" lvl="0" indent="-514350">
              <a:buFont typeface="+mj-lt"/>
              <a:buAutoNum type="arabicPeriod"/>
            </a:pPr>
            <a:r>
              <a:rPr lang="zh-CN" altLang="zh-CN" dirty="0" smtClean="0"/>
              <a:t>变更危害到其他需求</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风险控制</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zh-CN" altLang="zh-CN" b="1" dirty="0" smtClean="0"/>
              <a:t>过程方面的控制</a:t>
            </a:r>
          </a:p>
          <a:p>
            <a:pPr marL="514350" lvl="0" indent="-514350">
              <a:buFont typeface="+mj-lt"/>
              <a:buAutoNum type="arabicPeriod"/>
            </a:pPr>
            <a:r>
              <a:rPr lang="zh-CN" altLang="zh-CN" dirty="0" smtClean="0"/>
              <a:t>对当前需求过程编写文档，对期望的过程创建一个提议的描述，对所有文档的编写统一模板与规范，收集并共享优秀的文档范例</a:t>
            </a:r>
          </a:p>
          <a:p>
            <a:pPr marL="514350" lvl="0" indent="-514350">
              <a:buFont typeface="+mj-lt"/>
              <a:buAutoNum type="arabicPeriod"/>
            </a:pPr>
            <a:r>
              <a:rPr lang="zh-CN" altLang="zh-CN" dirty="0" smtClean="0"/>
              <a:t>为需求分析编写工作描述和技能列表，为新的分析人员建立指导计划</a:t>
            </a:r>
          </a:p>
          <a:p>
            <a:pPr marL="514350" lvl="0" indent="-514350">
              <a:buFont typeface="+mj-lt"/>
              <a:buAutoNum type="arabicPeriod"/>
            </a:pPr>
            <a:r>
              <a:rPr lang="zh-CN" altLang="zh-CN" dirty="0" smtClean="0"/>
              <a:t>安排一名人员来管理工具并指导其他用户</a:t>
            </a:r>
          </a:p>
          <a:p>
            <a:pPr>
              <a:buNone/>
            </a:pPr>
            <a:r>
              <a:rPr lang="zh-CN" altLang="zh-CN" b="1" dirty="0" smtClean="0"/>
              <a:t>规划方面的控制</a:t>
            </a:r>
          </a:p>
          <a:p>
            <a:pPr marL="514350" indent="-514350">
              <a:buFont typeface="+mj-lt"/>
              <a:buAutoNum type="arabicPeriod"/>
            </a:pPr>
            <a:r>
              <a:rPr lang="zh-CN" altLang="zh-CN" dirty="0" smtClean="0"/>
              <a:t>在充分地理解需求之前不要承诺产品的交付时间表，增强团队的需求分析能力</a:t>
            </a:r>
          </a:p>
          <a:p>
            <a:pPr marL="514350" indent="-514350">
              <a:buFont typeface="+mj-lt"/>
              <a:buAutoNum type="arabicPeriod"/>
            </a:pPr>
            <a:r>
              <a:rPr lang="zh-CN" altLang="zh-CN" dirty="0" smtClean="0"/>
              <a:t>为项目的需求开发和管理定义角色并分配其职责，指定专人负责管理需求</a:t>
            </a:r>
          </a:p>
          <a:p>
            <a:pPr marL="514350" indent="-514350">
              <a:buFont typeface="+mj-lt"/>
              <a:buAutoNum type="arabicPeriod"/>
            </a:pPr>
            <a:r>
              <a:rPr lang="zh-CN" altLang="zh-CN" dirty="0" smtClean="0"/>
              <a:t>在做出承诺之前，编写产品前景和项目范围文档，使其与业务目标一致，根据需求衍生开发时间表，在进度上要考虑培训时间和学习曲线时间，根据实际要求适当调整项目范围</a:t>
            </a:r>
          </a:p>
          <a:p>
            <a:pPr marL="514350" indent="-514350">
              <a:buFont typeface="+mj-lt"/>
              <a:buAutoNum type="arabicPeriod"/>
            </a:pPr>
            <a:r>
              <a:rPr lang="zh-CN" altLang="zh-CN" dirty="0" smtClean="0"/>
              <a:t>编写前景和范围文档必须获得关键涉众的认同，如果范围定义不良，不要开始着手项目</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风险控制</a:t>
            </a:r>
            <a:endParaRPr lang="zh-CN" altLang="en-US" dirty="0"/>
          </a:p>
        </p:txBody>
      </p:sp>
      <p:sp>
        <p:nvSpPr>
          <p:cNvPr id="3" name="内容占位符 2"/>
          <p:cNvSpPr>
            <a:spLocks noGrp="1"/>
          </p:cNvSpPr>
          <p:nvPr>
            <p:ph idx="1"/>
          </p:nvPr>
        </p:nvSpPr>
        <p:spPr/>
        <p:txBody>
          <a:bodyPr>
            <a:noAutofit/>
          </a:bodyPr>
          <a:lstStyle/>
          <a:p>
            <a:pPr>
              <a:buNone/>
            </a:pPr>
            <a:r>
              <a:rPr lang="zh-CN" altLang="zh-CN" sz="1600" b="1" dirty="0" smtClean="0"/>
              <a:t>交流方面的控制</a:t>
            </a:r>
          </a:p>
          <a:p>
            <a:pPr marL="514350" indent="-514350">
              <a:buFont typeface="+mj-lt"/>
              <a:buAutoNum type="arabicPeriod"/>
            </a:pPr>
            <a:r>
              <a:rPr lang="zh-CN" altLang="zh-CN" sz="1600" dirty="0" smtClean="0"/>
              <a:t>确定由哪些人对项目需求做出决策，并定义他们的决策制定过程确定产品代言人，对需求被拒绝，推迟或取消的历史原因编写文档</a:t>
            </a:r>
          </a:p>
          <a:p>
            <a:pPr marL="514350" indent="-514350">
              <a:buFont typeface="+mj-lt"/>
              <a:buAutoNum type="arabicPeriod"/>
            </a:pPr>
            <a:r>
              <a:rPr lang="zh-CN" altLang="zh-CN" sz="1600" dirty="0" smtClean="0"/>
              <a:t>定义专用术语，定义数据字典中的数据项，对开发团队提供业务领域的培训，对用户代表提供需求工程方面的培训</a:t>
            </a:r>
          </a:p>
          <a:p>
            <a:pPr>
              <a:buNone/>
            </a:pPr>
            <a:r>
              <a:rPr lang="zh-CN" altLang="zh-CN" sz="1600" b="1" dirty="0" smtClean="0"/>
              <a:t>需求获取方面的控制</a:t>
            </a:r>
          </a:p>
          <a:p>
            <a:pPr marL="514350" lvl="0" indent="-514350">
              <a:buFont typeface="+mj-lt"/>
              <a:buAutoNum type="arabicPeriod"/>
            </a:pPr>
            <a:r>
              <a:rPr lang="zh-CN" altLang="zh-CN" sz="1600" dirty="0" smtClean="0"/>
              <a:t>让技术水平高的分析人员去获取用户需求</a:t>
            </a:r>
          </a:p>
          <a:p>
            <a:pPr marL="514350" lvl="0" indent="-514350">
              <a:buFont typeface="+mj-lt"/>
              <a:buAutoNum type="arabicPeriod"/>
            </a:pPr>
            <a:r>
              <a:rPr lang="zh-CN" altLang="zh-CN" sz="1600" dirty="0" smtClean="0"/>
              <a:t>明确定义用户类别，若管理人员没派出真正用户参与分析，则应从直接用户之外的其他涉众那里获得信息</a:t>
            </a:r>
          </a:p>
          <a:p>
            <a:pPr marL="514350" lvl="0" indent="-514350">
              <a:buFont typeface="+mj-lt"/>
              <a:buAutoNum type="arabicPeriod"/>
            </a:pPr>
            <a:r>
              <a:rPr lang="zh-CN" altLang="zh-CN" sz="1600" dirty="0" smtClean="0"/>
              <a:t>确定那些主要的客户，并采用产品代言人的方法，保证有足够的客户代表的积极参与</a:t>
            </a:r>
          </a:p>
          <a:p>
            <a:pPr marL="514350" lvl="0" indent="-514350">
              <a:buFont typeface="+mj-lt"/>
              <a:buAutoNum type="arabicPeriod"/>
            </a:pPr>
            <a:r>
              <a:rPr lang="zh-CN" altLang="zh-CN" sz="1600" dirty="0" smtClean="0"/>
              <a:t>构建原型，让用户来评估这些原型</a:t>
            </a:r>
          </a:p>
          <a:p>
            <a:pPr marL="514350" lvl="0" indent="-514350">
              <a:buFont typeface="+mj-lt"/>
              <a:buAutoNum type="arabicPeriod"/>
            </a:pPr>
            <a:r>
              <a:rPr lang="zh-CN" altLang="zh-CN" sz="1600" dirty="0" smtClean="0"/>
              <a:t>明确定义用户类别，将政治优先级与业务优先级和技术优先级区分开，将项目重点放在需要优先考虑的用户上</a:t>
            </a:r>
          </a:p>
          <a:p>
            <a:pPr marL="514350" lvl="0" indent="-514350">
              <a:buFont typeface="+mj-lt"/>
              <a:buAutoNum type="arabicPeriod"/>
            </a:pPr>
            <a:r>
              <a:rPr lang="zh-CN" altLang="zh-CN" sz="1600" dirty="0" smtClean="0"/>
              <a:t>用户可能并不了解需求由哪些信息构成，因此应该让发展技术水平高的分析人员进行需求获取或对用户进行有关需求工程的教育</a:t>
            </a:r>
          </a:p>
          <a:p>
            <a:pPr marL="514350" lvl="0" indent="-514350">
              <a:buFont typeface="+mj-lt"/>
              <a:buAutoNum type="arabicPeriod"/>
            </a:pPr>
            <a:r>
              <a:rPr lang="zh-CN" altLang="zh-CN" sz="1600" dirty="0" smtClean="0"/>
              <a:t>使用原型让用户参考，与用户进行充分的沟通，尽量能够让知识丰富的用户参与获取需求，可以适当增加分析人员的人数对用户获取需求</a:t>
            </a:r>
          </a:p>
          <a:p>
            <a:pPr marL="514350" lvl="0" indent="-514350">
              <a:buFont typeface="+mj-lt"/>
              <a:buAutoNum type="arabicPeriod"/>
            </a:pPr>
            <a:r>
              <a:rPr lang="zh-CN" altLang="zh-CN" sz="1600" dirty="0" smtClean="0"/>
              <a:t>确定有缺陷的需求会带来哪些问题，就不精确的需求可能带来的风险与高级权威人士进行交流</a:t>
            </a:r>
          </a:p>
          <a:p>
            <a:endParaRPr lang="zh-CN" altLang="en-US" sz="1600" dirty="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风险控制</a:t>
            </a:r>
            <a:endParaRPr lang="zh-CN" altLang="en-US" dirty="0"/>
          </a:p>
        </p:txBody>
      </p:sp>
      <p:sp>
        <p:nvSpPr>
          <p:cNvPr id="3" name="内容占位符 2"/>
          <p:cNvSpPr>
            <a:spLocks noGrp="1"/>
          </p:cNvSpPr>
          <p:nvPr>
            <p:ph idx="1"/>
          </p:nvPr>
        </p:nvSpPr>
        <p:spPr/>
        <p:txBody>
          <a:bodyPr>
            <a:normAutofit fontScale="70000" lnSpcReduction="20000"/>
          </a:bodyPr>
          <a:lstStyle/>
          <a:p>
            <a:pPr>
              <a:buNone/>
            </a:pPr>
            <a:r>
              <a:rPr lang="zh-CN" altLang="zh-CN" b="1" dirty="0" smtClean="0"/>
              <a:t>需求分析方面的控制</a:t>
            </a:r>
          </a:p>
          <a:p>
            <a:pPr marL="514350" lvl="0" indent="-514350">
              <a:buFont typeface="+mj-lt"/>
              <a:buAutoNum type="arabicPeriod"/>
            </a:pPr>
            <a:r>
              <a:rPr lang="zh-CN" altLang="zh-CN" dirty="0" smtClean="0"/>
              <a:t>记录下每个需求的来源和理由</a:t>
            </a:r>
          </a:p>
          <a:p>
            <a:pPr marL="514350" lvl="0" indent="-514350">
              <a:buFont typeface="+mj-lt"/>
              <a:buAutoNum type="arabicPeriod"/>
            </a:pPr>
            <a:r>
              <a:rPr lang="zh-CN" altLang="zh-CN" dirty="0" smtClean="0"/>
              <a:t>通过需求优先级明确价值高的功能</a:t>
            </a:r>
          </a:p>
          <a:p>
            <a:pPr marL="514350" lvl="0" indent="-514350">
              <a:buFont typeface="+mj-lt"/>
              <a:buAutoNum type="arabicPeriod"/>
            </a:pPr>
            <a:r>
              <a:rPr lang="zh-CN" altLang="zh-CN" dirty="0" smtClean="0"/>
              <a:t>请测试人员或质量保证工程师审查需求的可测试性</a:t>
            </a:r>
          </a:p>
          <a:p>
            <a:pPr marL="514350" lvl="0" indent="-514350">
              <a:buFont typeface="+mj-lt"/>
              <a:buAutoNum type="arabicPeriod"/>
            </a:pPr>
            <a:r>
              <a:rPr lang="zh-CN" altLang="zh-CN" dirty="0" smtClean="0"/>
              <a:t>开发一个协作的过程，以便设定需求优先级</a:t>
            </a:r>
          </a:p>
          <a:p>
            <a:pPr marL="514350" lvl="0" indent="-514350">
              <a:buFont typeface="+mj-lt"/>
              <a:buAutoNum type="arabicPeriod"/>
            </a:pPr>
            <a:r>
              <a:rPr lang="zh-CN" altLang="zh-CN" dirty="0" smtClean="0"/>
              <a:t>采用增量开发或分阶段发布产品，尽早将价值大最大的特性交付用户</a:t>
            </a:r>
          </a:p>
          <a:p>
            <a:pPr marL="514350" lvl="0" indent="-514350">
              <a:buFont typeface="+mj-lt"/>
              <a:buAutoNum type="arabicPeriod"/>
            </a:pPr>
            <a:r>
              <a:rPr lang="zh-CN" altLang="zh-CN" dirty="0" smtClean="0"/>
              <a:t>进行更多的市场调研，确定需要优先考虑的用户和市场，确定代表不同产品的产品代言人。</a:t>
            </a:r>
          </a:p>
          <a:p>
            <a:pPr marL="514350" lvl="0" indent="-514350">
              <a:buFont typeface="+mj-lt"/>
              <a:buAutoNum type="arabicPeriod"/>
            </a:pPr>
            <a:r>
              <a:rPr lang="zh-CN" altLang="zh-CN" dirty="0" smtClean="0"/>
              <a:t>对开发人员提供培训，教他们如何编写优秀的需求，在编写需求规格说明书时要避免使用主观的，不明确的术语。</a:t>
            </a:r>
          </a:p>
          <a:p>
            <a:pPr marL="514350" lvl="0" indent="-514350">
              <a:buFont typeface="+mj-lt"/>
              <a:buAutoNum type="arabicPeriod"/>
            </a:pPr>
            <a:r>
              <a:rPr lang="zh-CN" altLang="zh-CN" dirty="0" smtClean="0"/>
              <a:t>将重点放在兼顾业务的利益上，不要维护感情和政治上的地位</a:t>
            </a:r>
          </a:p>
          <a:p>
            <a:pPr marL="514350" lvl="0" indent="-514350">
              <a:buFont typeface="+mj-lt"/>
              <a:buAutoNum type="arabicPeriod"/>
            </a:pPr>
            <a:r>
              <a:rPr lang="zh-CN" altLang="zh-CN" dirty="0" smtClean="0"/>
              <a:t>跟踪每一个待确定的问题，直到问题得到解决</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风险控制</a:t>
            </a:r>
            <a:endParaRPr lang="zh-CN" altLang="en-US" dirty="0"/>
          </a:p>
        </p:txBody>
      </p:sp>
      <p:sp>
        <p:nvSpPr>
          <p:cNvPr id="3" name="内容占位符 2"/>
          <p:cNvSpPr>
            <a:spLocks noGrp="1"/>
          </p:cNvSpPr>
          <p:nvPr>
            <p:ph idx="1"/>
          </p:nvPr>
        </p:nvSpPr>
        <p:spPr/>
        <p:txBody>
          <a:bodyPr>
            <a:noAutofit/>
          </a:bodyPr>
          <a:lstStyle/>
          <a:p>
            <a:pPr>
              <a:buNone/>
            </a:pPr>
            <a:r>
              <a:rPr lang="zh-CN" altLang="zh-CN" sz="2100" b="1" dirty="0" smtClean="0"/>
              <a:t>编写需求规格说明方面的控制</a:t>
            </a:r>
          </a:p>
          <a:p>
            <a:pPr marL="514350" indent="-514350">
              <a:buFont typeface="+mj-lt"/>
              <a:buAutoNum type="arabicPeriod"/>
            </a:pPr>
            <a:r>
              <a:rPr lang="zh-CN" altLang="zh-CN" sz="2100" dirty="0" smtClean="0"/>
              <a:t>定义并遵循一个需求开发过程，明确各个角色的职责并严格遵循</a:t>
            </a:r>
          </a:p>
          <a:p>
            <a:pPr marL="514350" indent="-514350">
              <a:buFont typeface="+mj-lt"/>
              <a:buAutoNum type="arabicPeriod"/>
            </a:pPr>
            <a:r>
              <a:rPr lang="zh-CN" altLang="zh-CN" sz="2100" dirty="0" smtClean="0"/>
              <a:t>对现有系统进行全面分析，在编写需求规格说明时要包括新系统的所有预期功能</a:t>
            </a:r>
          </a:p>
          <a:p>
            <a:pPr marL="514350" indent="-514350">
              <a:buFont typeface="+mj-lt"/>
              <a:buAutoNum type="arabicPeriod"/>
            </a:pPr>
            <a:r>
              <a:rPr lang="zh-CN" altLang="zh-CN" sz="2100" dirty="0" smtClean="0"/>
              <a:t>遵循一个变更控制流程，当接受变更时相应地更新需求，汇集换件涉众来评审修改过的需求规格说明</a:t>
            </a:r>
          </a:p>
          <a:p>
            <a:pPr marL="514350" indent="-514350">
              <a:buFont typeface="+mj-lt"/>
              <a:buAutoNum type="arabicPeriod"/>
            </a:pPr>
            <a:r>
              <a:rPr lang="zh-CN" altLang="zh-CN" sz="2100" dirty="0" smtClean="0"/>
              <a:t>定义并遵循需求文档良好的版本控制，将每次更新的文档都存入版本控制器中</a:t>
            </a:r>
          </a:p>
          <a:p>
            <a:pPr>
              <a:buNone/>
            </a:pPr>
            <a:r>
              <a:rPr lang="zh-CN" altLang="zh-CN" sz="2100" b="1" smtClean="0"/>
              <a:t>需求</a:t>
            </a:r>
            <a:r>
              <a:rPr lang="zh-CN" altLang="zh-CN" sz="2100" b="1" dirty="0" smtClean="0"/>
              <a:t>确认方面的控制</a:t>
            </a:r>
          </a:p>
          <a:p>
            <a:pPr marL="514350" indent="-514350">
              <a:buFont typeface="+mj-lt"/>
              <a:buAutoNum type="arabicPeriod"/>
            </a:pPr>
            <a:r>
              <a:rPr lang="zh-CN" altLang="zh-CN" sz="2100" dirty="0" smtClean="0"/>
              <a:t>需求过程一开始，今早让客户参与需求文档审查，明确用户的验收标准</a:t>
            </a:r>
          </a:p>
          <a:p>
            <a:pPr marL="514350" indent="-514350">
              <a:buFont typeface="+mj-lt"/>
              <a:buAutoNum type="arabicPeriod"/>
            </a:pPr>
            <a:r>
              <a:rPr lang="zh-CN" altLang="zh-CN" sz="2100" dirty="0" smtClean="0"/>
              <a:t>在需求获取期间让分析人员讨论非功能性需求，明确指定性能目标与质量属性</a:t>
            </a:r>
          </a:p>
          <a:p>
            <a:endParaRPr lang="zh-CN" altLang="en-US" sz="2100" dirty="0"/>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风险控制</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zh-CN" altLang="zh-CN" b="1" dirty="0" smtClean="0"/>
              <a:t>需求变更方面的控制</a:t>
            </a:r>
          </a:p>
          <a:p>
            <a:pPr marL="514350" indent="-514350">
              <a:buFont typeface="+mj-lt"/>
              <a:buAutoNum type="arabicPeriod"/>
            </a:pPr>
            <a:r>
              <a:rPr lang="zh-CN" altLang="zh-CN" dirty="0" smtClean="0"/>
              <a:t>改进需求获取实践，实施并遵循一个变更控制流程，在接受变更前需对可能带来的风险进行分析并与客户沟通，成立变更控制委员会对提议的变更进行决策</a:t>
            </a:r>
          </a:p>
          <a:p>
            <a:pPr marL="514350" indent="-514350">
              <a:buFont typeface="+mj-lt"/>
              <a:buAutoNum type="arabicPeriod"/>
            </a:pPr>
            <a:r>
              <a:rPr lang="zh-CN" altLang="zh-CN" dirty="0" smtClean="0"/>
              <a:t>定义并交流项目范围，在需求获取活动中要有管理层参与；在制定进度计划时，要考虑意外情况并预留一定的时间；采用增量开发方法，快速响应新需求</a:t>
            </a:r>
          </a:p>
          <a:p>
            <a:pPr marL="514350" indent="-514350">
              <a:buFont typeface="+mj-lt"/>
              <a:buAutoNum type="arabicPeriod"/>
            </a:pPr>
            <a:r>
              <a:rPr lang="zh-CN" altLang="zh-CN" dirty="0" smtClean="0"/>
              <a:t>用范围陈述来确定所提议的需求是属于范围之内还是范围之外，记录下对某一提议的需求否认的理由</a:t>
            </a:r>
          </a:p>
          <a:p>
            <a:pPr marL="514350" indent="-514350">
              <a:buFont typeface="+mj-lt"/>
              <a:buAutoNum type="arabicPeriod"/>
            </a:pPr>
            <a:r>
              <a:rPr lang="zh-CN" altLang="zh-CN" dirty="0" smtClean="0"/>
              <a:t>重新协商项目的进度计划和所需资源</a:t>
            </a:r>
          </a:p>
          <a:p>
            <a:pPr marL="514350" indent="-514350">
              <a:buFont typeface="+mj-lt"/>
              <a:buAutoNum type="arabicPeriod"/>
            </a:pPr>
            <a:r>
              <a:rPr lang="zh-CN" altLang="zh-CN" dirty="0" smtClean="0"/>
              <a:t>为每个需求制定负责人，变更控制过程需要包括交流机制，需求交流要包括所有影响部门和涉众</a:t>
            </a:r>
          </a:p>
          <a:p>
            <a:pPr marL="514350" indent="-514350">
              <a:buFont typeface="+mj-lt"/>
              <a:buAutoNum type="arabicPeriod"/>
            </a:pPr>
            <a:r>
              <a:rPr lang="zh-CN" altLang="zh-CN" dirty="0" smtClean="0"/>
              <a:t>获得管理层的支持并让所有涉众都严格参与需求变更控制过程</a:t>
            </a:r>
          </a:p>
          <a:p>
            <a:pPr marL="514350" indent="-514350">
              <a:buFont typeface="+mj-lt"/>
              <a:buAutoNum type="arabicPeriod"/>
            </a:pPr>
            <a:r>
              <a:rPr lang="zh-CN" altLang="zh-CN" dirty="0" smtClean="0"/>
              <a:t>变更过程中要有不合适变更的影响分析</a:t>
            </a:r>
          </a:p>
          <a:p>
            <a:pPr marL="514350" indent="-514350">
              <a:buFont typeface="+mj-lt"/>
              <a:buAutoNum type="arabicPeriod"/>
            </a:pPr>
            <a:r>
              <a:rPr lang="zh-CN" altLang="zh-CN" dirty="0" smtClean="0"/>
              <a:t>将变更可能带来的风险传达给所有受影响的涉众，使用跟踪信息来评估提议变更的影响分析</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风险控制</a:t>
            </a:r>
            <a:endParaRPr lang="zh-CN" altLang="en-US" dirty="0"/>
          </a:p>
        </p:txBody>
      </p:sp>
      <p:sp>
        <p:nvSpPr>
          <p:cNvPr id="3" name="内容占位符 2"/>
          <p:cNvSpPr>
            <a:spLocks noGrp="1"/>
          </p:cNvSpPr>
          <p:nvPr>
            <p:ph idx="1"/>
          </p:nvPr>
        </p:nvSpPr>
        <p:spPr/>
        <p:txBody>
          <a:bodyPr>
            <a:normAutofit lnSpcReduction="10000"/>
          </a:bodyPr>
          <a:lstStyle/>
          <a:p>
            <a:pPr lvl="0">
              <a:buNone/>
            </a:pPr>
            <a:r>
              <a:rPr lang="zh-CN" altLang="zh-CN" dirty="0" smtClean="0"/>
              <a:t>人员方面的控制</a:t>
            </a:r>
            <a:endParaRPr lang="en-US" altLang="zh-CN" dirty="0" smtClean="0"/>
          </a:p>
          <a:p>
            <a:pPr marL="514350" lvl="0" indent="-514350">
              <a:buFont typeface="+mj-lt"/>
              <a:buAutoNum type="arabicPeriod"/>
            </a:pPr>
            <a:r>
              <a:rPr lang="zh-CN" altLang="zh-CN" dirty="0" smtClean="0"/>
              <a:t>尽快响应人员变更机制，新的项目经理应尽快熟悉整个管理过程，并明确每个人的职责</a:t>
            </a:r>
          </a:p>
          <a:p>
            <a:pPr marL="514350" lvl="0" indent="-514350">
              <a:buFont typeface="+mj-lt"/>
              <a:buAutoNum type="arabicPeriod"/>
            </a:pPr>
            <a:r>
              <a:rPr lang="zh-CN" altLang="zh-CN" dirty="0" smtClean="0"/>
              <a:t>重新安排项目进度与任务分配</a:t>
            </a:r>
          </a:p>
          <a:p>
            <a:pPr marL="514350" lvl="0" indent="-514350">
              <a:buFont typeface="+mj-lt"/>
              <a:buAutoNum type="arabicPeriod"/>
            </a:pPr>
            <a:r>
              <a:rPr lang="zh-CN" altLang="zh-CN" dirty="0" smtClean="0"/>
              <a:t>让新成员快速明确该项目，分配好任务使其尽快加入到该项目的开发中</a:t>
            </a:r>
          </a:p>
          <a:p>
            <a:pPr marL="514350" lvl="0" indent="-514350">
              <a:buFont typeface="+mj-lt"/>
              <a:buAutoNum type="arabicPeriod"/>
            </a:pPr>
            <a:r>
              <a:rPr lang="zh-CN" altLang="zh-CN" dirty="0" smtClean="0"/>
              <a:t>通过变更机制让其他人员顶替或将根据当时的情况对任务进行适当的分配</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a:t>
            </a:r>
            <a:r>
              <a:rPr lang="zh-CN" altLang="en-US" dirty="0" smtClean="0"/>
              <a:t>管理</a:t>
            </a:r>
            <a:endParaRPr lang="zh-CN" altLang="en-US" dirty="0"/>
          </a:p>
        </p:txBody>
      </p:sp>
      <p:sp>
        <p:nvSpPr>
          <p:cNvPr id="3" name="内容占位符 2"/>
          <p:cNvSpPr>
            <a:spLocks noGrp="1"/>
          </p:cNvSpPr>
          <p:nvPr>
            <p:ph idx="1"/>
          </p:nvPr>
        </p:nvSpPr>
        <p:spPr/>
        <p:txBody>
          <a:bodyPr>
            <a:normAutofit fontScale="62500" lnSpcReduction="20000"/>
          </a:bodyPr>
          <a:lstStyle/>
          <a:p>
            <a:pPr lvl="0">
              <a:buNone/>
            </a:pPr>
            <a:r>
              <a:rPr lang="en-US" altLang="zh-CN" dirty="0" smtClean="0"/>
              <a:t>		</a:t>
            </a:r>
            <a:r>
              <a:rPr lang="zh-CN" altLang="zh-CN" dirty="0" smtClean="0"/>
              <a:t>首先</a:t>
            </a:r>
            <a:r>
              <a:rPr lang="zh-CN" altLang="zh-CN" dirty="0" smtClean="0"/>
              <a:t>在服务器</a:t>
            </a:r>
            <a:r>
              <a:rPr lang="en-US" altLang="zh-CN" dirty="0" smtClean="0"/>
              <a:t>(GITHUB)</a:t>
            </a:r>
            <a:r>
              <a:rPr lang="zh-CN" altLang="zh-CN" dirty="0" smtClean="0"/>
              <a:t>上建立一个新的仓库 ，作为项目配置数据库。在此目录下按照每个项目组建一个分目录，目录名由“小组代号”</a:t>
            </a:r>
            <a:r>
              <a:rPr lang="en-US" altLang="zh-CN" dirty="0" smtClean="0"/>
              <a:t>+</a:t>
            </a:r>
            <a:r>
              <a:rPr lang="zh-CN" altLang="zh-CN" dirty="0" smtClean="0"/>
              <a:t>“项目名”构成，然后在此项目组目录下按照所属每个项目建一个子目录，同一项目的开发文档存放在一个目录下，项目编号紧跟项目名就是目录名，使得所有开发文档能分门别类的组织存放，便于查询。</a:t>
            </a:r>
          </a:p>
          <a:p>
            <a:pPr lvl="0">
              <a:buNone/>
            </a:pPr>
            <a:r>
              <a:rPr lang="en-US" altLang="zh-CN" dirty="0" smtClean="0"/>
              <a:t>		</a:t>
            </a:r>
            <a:r>
              <a:rPr lang="zh-CN" altLang="zh-CN" dirty="0" smtClean="0"/>
              <a:t>项目</a:t>
            </a:r>
            <a:r>
              <a:rPr lang="zh-CN" altLang="zh-CN" dirty="0" smtClean="0"/>
              <a:t>文档</a:t>
            </a:r>
            <a:r>
              <a:rPr lang="en-US" altLang="zh-CN" dirty="0" smtClean="0"/>
              <a:t>master</a:t>
            </a:r>
            <a:r>
              <a:rPr lang="zh-CN" altLang="zh-CN" dirty="0" smtClean="0"/>
              <a:t>分支一般只有项目经理和属于该项目的开发人员和配置管理员能够访问。配置管理员负责分配访问权限，项目组长则具有较大的权限——读取、添加和更改；一般开发人员只有关于</a:t>
            </a:r>
            <a:r>
              <a:rPr lang="en-US" altLang="zh-CN" dirty="0" err="1" smtClean="0"/>
              <a:t>brench</a:t>
            </a:r>
            <a:r>
              <a:rPr lang="zh-CN" altLang="zh-CN" dirty="0" smtClean="0"/>
              <a:t>的读取、添加和更改权限，对于</a:t>
            </a:r>
            <a:r>
              <a:rPr lang="en-US" altLang="zh-CN" dirty="0" smtClean="0"/>
              <a:t>master</a:t>
            </a:r>
            <a:r>
              <a:rPr lang="zh-CN" altLang="zh-CN" dirty="0" smtClean="0"/>
              <a:t>分支只有读取权限。</a:t>
            </a:r>
          </a:p>
          <a:p>
            <a:pPr lvl="0">
              <a:buNone/>
            </a:pPr>
            <a:r>
              <a:rPr lang="en-US" altLang="zh-CN" dirty="0" smtClean="0"/>
              <a:t>		</a:t>
            </a:r>
            <a:r>
              <a:rPr lang="zh-CN" altLang="zh-CN" dirty="0" smtClean="0"/>
              <a:t>在</a:t>
            </a:r>
            <a:r>
              <a:rPr lang="zh-CN" altLang="zh-CN" dirty="0" smtClean="0"/>
              <a:t>项目开发的某一阶段结束时，通过了该阶段评审的这些开发文档申请添加到仓库</a:t>
            </a:r>
            <a:r>
              <a:rPr lang="en-US" altLang="zh-CN" dirty="0" smtClean="0"/>
              <a:t>master</a:t>
            </a:r>
            <a:r>
              <a:rPr lang="zh-CN" altLang="zh-CN" dirty="0" smtClean="0"/>
              <a:t>分支，做为正式版本的第一版——</a:t>
            </a:r>
            <a:r>
              <a:rPr lang="en-US" altLang="zh-CN" dirty="0" smtClean="0"/>
              <a:t>1.0</a:t>
            </a:r>
            <a:r>
              <a:rPr lang="zh-CN" altLang="zh-CN" dirty="0" smtClean="0"/>
              <a:t>版本。</a:t>
            </a:r>
          </a:p>
          <a:p>
            <a:pPr lvl="0">
              <a:buNone/>
            </a:pPr>
            <a:r>
              <a:rPr lang="en-US" altLang="zh-CN" dirty="0" smtClean="0"/>
              <a:t>		</a:t>
            </a:r>
            <a:r>
              <a:rPr lang="zh-CN" altLang="zh-CN" dirty="0" smtClean="0"/>
              <a:t>在</a:t>
            </a:r>
            <a:r>
              <a:rPr lang="zh-CN" altLang="zh-CN" dirty="0" smtClean="0"/>
              <a:t>以后的开发中，如果软件需要修改，可以保存到各个开发人员的</a:t>
            </a:r>
            <a:r>
              <a:rPr lang="en-US" altLang="zh-CN" dirty="0" err="1" smtClean="0"/>
              <a:t>brench</a:t>
            </a:r>
            <a:r>
              <a:rPr lang="zh-CN" altLang="zh-CN" dirty="0" smtClean="0"/>
              <a:t>分支，经过组长同意后通过配置管理员更新到</a:t>
            </a:r>
            <a:r>
              <a:rPr lang="en-US" altLang="zh-CN" dirty="0" smtClean="0"/>
              <a:t>master</a:t>
            </a:r>
            <a:r>
              <a:rPr lang="zh-CN" altLang="zh-CN" dirty="0" smtClean="0"/>
              <a:t>分支</a:t>
            </a:r>
          </a:p>
          <a:p>
            <a:pPr lvl="0">
              <a:buNone/>
            </a:pPr>
            <a:r>
              <a:rPr lang="en-US" altLang="zh-CN" dirty="0" smtClean="0"/>
              <a:t>		</a:t>
            </a:r>
            <a:r>
              <a:rPr lang="zh-CN" altLang="zh-CN" dirty="0" smtClean="0"/>
              <a:t>在</a:t>
            </a:r>
            <a:r>
              <a:rPr lang="zh-CN" altLang="zh-CN" dirty="0" smtClean="0"/>
              <a:t>各个评审阶段产生的所有评审报告和修改报告都要进行保存，并且可以进行追述。</a:t>
            </a:r>
          </a:p>
          <a:p>
            <a:endParaRPr lang="zh-CN" altLang="en-US" dirty="0"/>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较大</a:t>
            </a:r>
            <a:r>
              <a:rPr lang="zh-CN" altLang="en-US" dirty="0" smtClean="0"/>
              <a:t>变动时的变更控制</a:t>
            </a:r>
            <a:endParaRPr lang="zh-CN" altLang="en-US" dirty="0"/>
          </a:p>
        </p:txBody>
      </p:sp>
      <p:sp>
        <p:nvSpPr>
          <p:cNvPr id="3" name="内容占位符 2"/>
          <p:cNvSpPr>
            <a:spLocks noGrp="1"/>
          </p:cNvSpPr>
          <p:nvPr>
            <p:ph idx="1"/>
          </p:nvPr>
        </p:nvSpPr>
        <p:spPr/>
        <p:txBody>
          <a:bodyPr>
            <a:noAutofit/>
          </a:bodyPr>
          <a:lstStyle/>
          <a:p>
            <a:pPr>
              <a:buFont typeface="+mj-lt"/>
              <a:buAutoNum type="arabicPeriod"/>
            </a:pPr>
            <a:r>
              <a:rPr lang="zh-CN" altLang="en-US" sz="1600" dirty="0" smtClean="0"/>
              <a:t>开发人员或用户提出影响较大的修改要求（这是指要增加或删除某些功能或者是发现错误的阶段在造成错误的阶段的后面等）。</a:t>
            </a:r>
          </a:p>
          <a:p>
            <a:pPr>
              <a:buFont typeface="+mj-lt"/>
              <a:buAutoNum type="arabicPeriod"/>
            </a:pPr>
            <a:r>
              <a:rPr lang="zh-CN" altLang="en-US" sz="1600" dirty="0" smtClean="0"/>
              <a:t>配置管理员在收到这类修改要求时，必须组织有项目经理以及开发人员参加的修改评审会，讨论修改的影响范围，修改的必要性、可行性以及修改方法、步骤和实施计划。</a:t>
            </a:r>
          </a:p>
          <a:p>
            <a:pPr>
              <a:buFont typeface="+mj-lt"/>
              <a:buAutoNum type="arabicPeriod"/>
            </a:pPr>
            <a:r>
              <a:rPr lang="zh-CN" altLang="en-US" sz="1600" dirty="0" smtClean="0"/>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pPr>
              <a:buFont typeface="+mj-lt"/>
              <a:buAutoNum type="arabicPeriod"/>
            </a:pPr>
            <a:r>
              <a:rPr lang="zh-CN" altLang="en-US" sz="1600" dirty="0" smtClean="0"/>
              <a:t>配置管理员在接到修改批准</a:t>
            </a:r>
            <a:r>
              <a:rPr lang="en-US" altLang="zh-CN" sz="1600" dirty="0" smtClean="0"/>
              <a:t>——</a:t>
            </a:r>
            <a:r>
              <a:rPr lang="zh-CN" altLang="en-US" sz="1600" dirty="0" smtClean="0"/>
              <a:t>由项目经理或产品开发部经理或总工程师或技术总监签字同意的</a:t>
            </a:r>
            <a:r>
              <a:rPr lang="en-US" altLang="zh-CN" sz="1600" dirty="0" smtClean="0"/>
              <a:t>《</a:t>
            </a:r>
            <a:r>
              <a:rPr lang="zh-CN" altLang="en-US" sz="1600" dirty="0" smtClean="0"/>
              <a:t>软件问题报告单</a:t>
            </a:r>
            <a:r>
              <a:rPr lang="en-US" altLang="zh-CN" sz="1600" dirty="0" smtClean="0"/>
              <a:t>》</a:t>
            </a:r>
            <a:r>
              <a:rPr lang="zh-CN" altLang="en-US" sz="1600" dirty="0" smtClean="0"/>
              <a:t>后才可将需修改的软件的备份从项目数据库中检出，开发人员执行修改。</a:t>
            </a:r>
          </a:p>
          <a:p>
            <a:pPr>
              <a:buFont typeface="+mj-lt"/>
              <a:buAutoNum type="arabicPeriod"/>
            </a:pPr>
            <a:r>
              <a:rPr lang="zh-CN" altLang="en-US" sz="1600" dirty="0" smtClean="0"/>
              <a:t>修改完毕后，交客户服务部进行测试和评审，测试和评审都通过后，交配置管理员处理。</a:t>
            </a:r>
          </a:p>
          <a:p>
            <a:pPr>
              <a:buFont typeface="+mj-lt"/>
              <a:buAutoNum type="arabicPeriod"/>
            </a:pPr>
            <a:r>
              <a:rPr lang="zh-CN" altLang="en-US" sz="1600" dirty="0" smtClean="0"/>
              <a:t>配置管理员检查测试报告和评审报告是否完备，核对</a:t>
            </a:r>
            <a:r>
              <a:rPr lang="en-US" altLang="zh-CN" sz="1600" dirty="0" smtClean="0"/>
              <a:t>《</a:t>
            </a:r>
            <a:r>
              <a:rPr lang="zh-CN" altLang="en-US" sz="1600" dirty="0" smtClean="0"/>
              <a:t>软件修改报告单</a:t>
            </a:r>
            <a:r>
              <a:rPr lang="en-US" altLang="zh-CN" sz="1600" dirty="0" smtClean="0"/>
              <a:t>》</a:t>
            </a:r>
            <a:r>
              <a:rPr lang="zh-CN" altLang="en-US" sz="1600" dirty="0" smtClean="0"/>
              <a:t>中的修改描述和修改后的软件是否相符。核查结果符合要求，配置管理员将修改后的软件登入项目数据库中，生成新版本。</a:t>
            </a:r>
          </a:p>
          <a:p>
            <a:pPr>
              <a:buFont typeface="+mj-lt"/>
              <a:buAutoNum type="arabicPeriod"/>
            </a:pPr>
            <a:r>
              <a:rPr lang="zh-CN" altLang="en-US" sz="1600" dirty="0" smtClean="0"/>
              <a:t>配置管理员修改</a:t>
            </a:r>
            <a:r>
              <a:rPr lang="en-US" altLang="zh-CN" sz="1600" dirty="0" smtClean="0"/>
              <a:t>《</a:t>
            </a:r>
            <a:r>
              <a:rPr lang="zh-CN" altLang="en-US" sz="1600" dirty="0" smtClean="0"/>
              <a:t>软件配置状态表</a:t>
            </a:r>
            <a:r>
              <a:rPr lang="en-US" altLang="zh-CN" sz="1600" dirty="0" smtClean="0"/>
              <a:t>》</a:t>
            </a:r>
            <a:r>
              <a:rPr lang="zh-CN" altLang="en-US" sz="1600" dirty="0" smtClean="0"/>
              <a:t>和</a:t>
            </a:r>
            <a:r>
              <a:rPr lang="en-US" altLang="zh-CN" sz="1600" dirty="0" smtClean="0"/>
              <a:t>《</a:t>
            </a:r>
            <a:r>
              <a:rPr lang="zh-CN" altLang="en-US" sz="1600" dirty="0" smtClean="0"/>
              <a:t>软件变更记录表</a:t>
            </a:r>
            <a:r>
              <a:rPr lang="en-US" altLang="zh-CN" sz="1600" dirty="0" smtClean="0"/>
              <a:t>》</a:t>
            </a:r>
            <a:r>
              <a:rPr lang="zh-CN" altLang="en-US" sz="1600" dirty="0" smtClean="0"/>
              <a:t>，以使其他相关开发人员及时了解软件变化情况对受影响的软件做出相应的修改。</a:t>
            </a:r>
          </a:p>
          <a:p>
            <a:pPr>
              <a:buFont typeface="+mj-lt"/>
              <a:buAutoNum type="arabicPeriod"/>
            </a:pPr>
            <a:endParaRPr lang="zh-CN" altLang="en-US" sz="1600" dirty="0" smtClean="0"/>
          </a:p>
          <a:p>
            <a:pPr>
              <a:buFont typeface="+mj-lt"/>
              <a:buAutoNum type="arabicPeriod"/>
            </a:pPr>
            <a:endParaRPr lang="zh-CN" altLang="en-US" sz="1600" dirty="0"/>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配置状态</a:t>
            </a:r>
            <a:r>
              <a:rPr lang="zh-CN" altLang="en-US" dirty="0" smtClean="0"/>
              <a:t>报告</a:t>
            </a:r>
            <a:endParaRPr lang="zh-CN" altLang="en-US" dirty="0"/>
          </a:p>
        </p:txBody>
      </p:sp>
      <p:sp>
        <p:nvSpPr>
          <p:cNvPr id="3" name="内容占位符 2"/>
          <p:cNvSpPr>
            <a:spLocks noGrp="1"/>
          </p:cNvSpPr>
          <p:nvPr>
            <p:ph idx="1"/>
          </p:nvPr>
        </p:nvSpPr>
        <p:spPr/>
        <p:txBody>
          <a:bodyPr>
            <a:normAutofit fontScale="85000" lnSpcReduction="20000"/>
          </a:bodyPr>
          <a:lstStyle/>
          <a:p>
            <a:pPr marL="514350" lvl="0" indent="-514350">
              <a:buFont typeface="+mj-lt"/>
              <a:buAutoNum type="arabicPeriod"/>
            </a:pPr>
            <a:r>
              <a:rPr lang="zh-CN" altLang="zh-CN" dirty="0" smtClean="0"/>
              <a:t>两份配置状态报告——《软件配置状态表》和《软件变更记录表》分别以电子表格的形式存放在项目分目录下，以便项目开发人员随时查询，了解软件的修改变化情况。</a:t>
            </a:r>
          </a:p>
          <a:p>
            <a:pPr marL="514350" lvl="0" indent="-514350">
              <a:buFont typeface="+mj-lt"/>
              <a:buAutoNum type="arabicPeriod"/>
            </a:pPr>
            <a:r>
              <a:rPr lang="zh-CN" altLang="zh-CN" dirty="0" smtClean="0"/>
              <a:t>《软件配置状态表》由配置管理员负责填写，主要反映项目中各软件项的配置情况。开发人员通过查阅该表可及时全面的了解项目中软件项的配置使用情况。</a:t>
            </a:r>
          </a:p>
          <a:p>
            <a:pPr marL="514350" lvl="0" indent="-514350">
              <a:buFont typeface="+mj-lt"/>
              <a:buAutoNum type="arabicPeriod"/>
            </a:pPr>
            <a:r>
              <a:rPr lang="zh-CN" altLang="zh-CN" dirty="0" smtClean="0"/>
              <a:t>《软件变更记录表》由配置管理员负责填写，主要记录软件开发过程中所有的修改情况，该表以修改时间排序，以便开发人员及时了解软件项最新的变化。</a:t>
            </a:r>
            <a:endParaRPr lang="zh-CN" altLang="zh-CN"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192" y="274639"/>
            <a:ext cx="8229600" cy="1143000"/>
          </a:xfrm>
        </p:spPr>
        <p:txBody>
          <a:bodyPr>
            <a:normAutofit fontScale="90000"/>
          </a:bodyPr>
          <a:lstStyle/>
          <a:p>
            <a:r>
              <a:rPr lang="zh-CN" altLang="en-US" sz="5300" dirty="0" smtClean="0"/>
              <a:t>用户需求</a:t>
            </a:r>
            <a:r>
              <a:rPr lang="en-US" altLang="zh-CN" dirty="0" smtClean="0"/>
              <a:t/>
            </a:r>
            <a:br>
              <a:rPr lang="en-US" altLang="zh-CN" dirty="0" smtClean="0"/>
            </a:br>
            <a:r>
              <a:rPr lang="en-US" altLang="zh-CN" dirty="0" smtClean="0"/>
              <a:t>	</a:t>
            </a:r>
            <a:r>
              <a:rPr lang="en-US" altLang="zh-CN" sz="3100" dirty="0" smtClean="0"/>
              <a:t>———</a:t>
            </a:r>
            <a:r>
              <a:rPr lang="zh-CN" altLang="en-US" sz="3100" dirty="0" smtClean="0"/>
              <a:t>教师需求</a:t>
            </a:r>
            <a:endParaRPr lang="zh-CN" altLang="en-US" dirty="0"/>
          </a:p>
        </p:txBody>
      </p:sp>
      <p:graphicFrame>
        <p:nvGraphicFramePr>
          <p:cNvPr id="4" name="内容占位符 3"/>
          <p:cNvGraphicFramePr>
            <a:graphicFrameLocks noGrp="1"/>
          </p:cNvGraphicFramePr>
          <p:nvPr>
            <p:ph idx="1"/>
          </p:nvPr>
        </p:nvGraphicFramePr>
        <p:xfrm>
          <a:off x="611560" y="1700808"/>
          <a:ext cx="8089440" cy="4322376"/>
        </p:xfrm>
        <a:graphic>
          <a:graphicData uri="http://schemas.openxmlformats.org/drawingml/2006/table">
            <a:tbl>
              <a:tblPr/>
              <a:tblGrid>
                <a:gridCol w="1656184"/>
                <a:gridCol w="6433256"/>
              </a:tblGrid>
              <a:tr h="924734">
                <a:tc gridSpan="2">
                  <a:txBody>
                    <a:bodyPr/>
                    <a:lstStyle/>
                    <a:p>
                      <a:pPr indent="406400" algn="ctr">
                        <a:spcAft>
                          <a:spcPts val="0"/>
                        </a:spcAft>
                      </a:pPr>
                      <a:r>
                        <a:rPr lang="zh-CN" sz="2400" kern="0" dirty="0">
                          <a:latin typeface="Times New Roman"/>
                          <a:ea typeface="宋体"/>
                          <a:cs typeface="Times New Roman"/>
                        </a:rPr>
                        <a:t>教师需求</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77959">
                <a:tc>
                  <a:txBody>
                    <a:bodyPr/>
                    <a:lstStyle/>
                    <a:p>
                      <a:pPr algn="ctr">
                        <a:spcAft>
                          <a:spcPts val="0"/>
                        </a:spcAft>
                      </a:pPr>
                      <a:r>
                        <a:rPr lang="zh-CN" sz="2400" kern="0" dirty="0">
                          <a:latin typeface="Times New Roman"/>
                          <a:ea typeface="宋体"/>
                          <a:cs typeface="Times New Roman"/>
                        </a:rPr>
                        <a:t>标号</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dirty="0">
                          <a:latin typeface="Times New Roman"/>
                          <a:ea typeface="宋体"/>
                          <a:cs typeface="Times New Roman"/>
                        </a:rPr>
                        <a:t>需求描述</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959">
                <a:tc>
                  <a:txBody>
                    <a:bodyPr/>
                    <a:lstStyle/>
                    <a:p>
                      <a:pPr algn="ctr">
                        <a:spcAft>
                          <a:spcPts val="0"/>
                        </a:spcAft>
                      </a:pPr>
                      <a:r>
                        <a:rPr lang="en-US" sz="2400" kern="0">
                          <a:latin typeface="Times New Roman"/>
                          <a:ea typeface="宋体"/>
                          <a:cs typeface="Times New Roman"/>
                        </a:rPr>
                        <a:t>RM-TE1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dirty="0">
                          <a:latin typeface="Times New Roman"/>
                          <a:ea typeface="宋体"/>
                          <a:cs typeface="Times New Roman"/>
                        </a:rPr>
                        <a:t>网站上有软件工程系列课程的基本介绍</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959">
                <a:tc>
                  <a:txBody>
                    <a:bodyPr/>
                    <a:lstStyle/>
                    <a:p>
                      <a:pPr algn="ctr">
                        <a:spcAft>
                          <a:spcPts val="0"/>
                        </a:spcAft>
                      </a:pPr>
                      <a:r>
                        <a:rPr lang="en-US" sz="2400" kern="0">
                          <a:latin typeface="Times New Roman"/>
                          <a:ea typeface="宋体"/>
                          <a:cs typeface="Times New Roman"/>
                        </a:rPr>
                        <a:t>RM-TE2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网站上有教师的基本介绍</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959">
                <a:tc>
                  <a:txBody>
                    <a:bodyPr/>
                    <a:lstStyle/>
                    <a:p>
                      <a:pPr algn="ctr">
                        <a:spcAft>
                          <a:spcPts val="0"/>
                        </a:spcAft>
                      </a:pPr>
                      <a:r>
                        <a:rPr lang="en-US" sz="2400" kern="0">
                          <a:latin typeface="Times New Roman"/>
                          <a:ea typeface="宋体"/>
                          <a:cs typeface="Times New Roman"/>
                        </a:rPr>
                        <a:t>RM-TE3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教师可以在网站上发布通知</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7847">
                <a:tc>
                  <a:txBody>
                    <a:bodyPr/>
                    <a:lstStyle/>
                    <a:p>
                      <a:pPr algn="ctr">
                        <a:spcAft>
                          <a:spcPts val="0"/>
                        </a:spcAft>
                      </a:pPr>
                      <a:r>
                        <a:rPr lang="en-US" sz="2400" kern="0">
                          <a:latin typeface="Times New Roman"/>
                          <a:ea typeface="宋体"/>
                          <a:cs typeface="Times New Roman"/>
                        </a:rPr>
                        <a:t>RM-TE4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网站可以公布老师最近的的教学内容</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959">
                <a:tc>
                  <a:txBody>
                    <a:bodyPr/>
                    <a:lstStyle/>
                    <a:p>
                      <a:pPr algn="ctr">
                        <a:spcAft>
                          <a:spcPts val="0"/>
                        </a:spcAft>
                      </a:pPr>
                      <a:r>
                        <a:rPr lang="en-US" sz="2400" kern="0" dirty="0">
                          <a:latin typeface="Times New Roman"/>
                          <a:ea typeface="宋体"/>
                          <a:cs typeface="Times New Roman"/>
                        </a:rPr>
                        <a:t>RM-TE4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dirty="0">
                          <a:latin typeface="Times New Roman"/>
                          <a:ea typeface="宋体"/>
                          <a:cs typeface="Times New Roman"/>
                        </a:rPr>
                        <a:t>可以下载学生的作业来进行评语</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a:t>
            </a:r>
            <a:r>
              <a:rPr lang="zh-CN" altLang="en-US" dirty="0" smtClean="0"/>
              <a:t>审核</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为</a:t>
            </a:r>
            <a:r>
              <a:rPr lang="zh-CN" altLang="en-US" dirty="0" smtClean="0"/>
              <a:t>保证各项产品在技术上和管理上的完整性，总经理室在软件开发过程中的详细设计阶段和测试阶段完成时，对配置情况进行抽查。总经理室先提出要审核的内容和各项指标，逐项审核完成后要作好记录，形成</a:t>
            </a:r>
            <a:r>
              <a:rPr lang="en-US" altLang="zh-CN" dirty="0" smtClean="0"/>
              <a:t>《</a:t>
            </a:r>
            <a:r>
              <a:rPr lang="zh-CN" altLang="en-US" dirty="0" smtClean="0"/>
              <a:t>配置审核报告</a:t>
            </a:r>
            <a:r>
              <a:rPr lang="en-US" altLang="zh-CN" dirty="0" smtClean="0"/>
              <a:t>》</a:t>
            </a:r>
            <a:r>
              <a:rPr lang="zh-CN" altLang="en-US" dirty="0" smtClean="0"/>
              <a:t>。</a:t>
            </a:r>
            <a:endParaRPr lang="zh-CN" altLang="en-US"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7200" dirty="0" smtClean="0"/>
              <a:t>用户需求</a:t>
            </a:r>
            <a:r>
              <a:rPr lang="en-US" altLang="zh-CN" dirty="0" smtClean="0"/>
              <a:t/>
            </a:r>
            <a:br>
              <a:rPr lang="en-US" altLang="zh-CN" dirty="0" smtClean="0"/>
            </a:br>
            <a:r>
              <a:rPr lang="en-US" altLang="zh-CN" dirty="0" smtClean="0"/>
              <a:t>	</a:t>
            </a:r>
            <a:r>
              <a:rPr lang="en-US" altLang="zh-CN" dirty="0" smtClean="0"/>
              <a:t>———</a:t>
            </a:r>
            <a:r>
              <a:rPr lang="zh-CN" altLang="en-US" dirty="0" smtClean="0"/>
              <a:t>学生需求</a:t>
            </a:r>
            <a:endParaRPr lang="zh-CN" altLang="en-US" dirty="0"/>
          </a:p>
        </p:txBody>
      </p:sp>
      <p:graphicFrame>
        <p:nvGraphicFramePr>
          <p:cNvPr id="4" name="表格 3"/>
          <p:cNvGraphicFramePr>
            <a:graphicFrameLocks noGrp="1"/>
          </p:cNvGraphicFramePr>
          <p:nvPr/>
        </p:nvGraphicFramePr>
        <p:xfrm>
          <a:off x="683568" y="1844824"/>
          <a:ext cx="7992888" cy="4032447"/>
        </p:xfrm>
        <a:graphic>
          <a:graphicData uri="http://schemas.openxmlformats.org/drawingml/2006/table">
            <a:tbl>
              <a:tblPr/>
              <a:tblGrid>
                <a:gridCol w="1296144"/>
                <a:gridCol w="6696744"/>
              </a:tblGrid>
              <a:tr h="848937">
                <a:tc gridSpan="2">
                  <a:txBody>
                    <a:bodyPr/>
                    <a:lstStyle/>
                    <a:p>
                      <a:pPr indent="406400" algn="ctr">
                        <a:spcAft>
                          <a:spcPts val="0"/>
                        </a:spcAft>
                      </a:pPr>
                      <a:r>
                        <a:rPr lang="zh-CN" sz="4400" kern="0" dirty="0">
                          <a:latin typeface="Times New Roman"/>
                          <a:ea typeface="宋体"/>
                          <a:cs typeface="Times New Roman"/>
                        </a:rPr>
                        <a:t>学生需求</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530585">
                <a:tc>
                  <a:txBody>
                    <a:bodyPr/>
                    <a:lstStyle/>
                    <a:p>
                      <a:pPr algn="ctr">
                        <a:spcAft>
                          <a:spcPts val="0"/>
                        </a:spcAft>
                      </a:pPr>
                      <a:r>
                        <a:rPr lang="zh-CN" sz="2400" kern="0">
                          <a:latin typeface="Times New Roman"/>
                          <a:ea typeface="宋体"/>
                          <a:cs typeface="Times New Roman"/>
                        </a:rPr>
                        <a:t>标号</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需求描述</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585">
                <a:tc>
                  <a:txBody>
                    <a:bodyPr/>
                    <a:lstStyle/>
                    <a:p>
                      <a:pPr algn="ctr">
                        <a:spcAft>
                          <a:spcPts val="0"/>
                        </a:spcAft>
                      </a:pPr>
                      <a:r>
                        <a:rPr lang="en-US" sz="2400" kern="0">
                          <a:latin typeface="Times New Roman"/>
                          <a:ea typeface="宋体"/>
                          <a:cs typeface="Times New Roman"/>
                        </a:rPr>
                        <a:t>RM-ST1</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课程相关课件下载，平均下载速度达到</a:t>
                      </a:r>
                      <a:r>
                        <a:rPr lang="en-US" sz="2400" kern="0">
                          <a:latin typeface="Times New Roman"/>
                          <a:ea typeface="宋体"/>
                          <a:cs typeface="Times New Roman"/>
                        </a:rPr>
                        <a:t>50KB</a:t>
                      </a:r>
                      <a:r>
                        <a:rPr lang="zh-CN" sz="2400" kern="0">
                          <a:latin typeface="Times New Roman"/>
                          <a:ea typeface="宋体"/>
                          <a:cs typeface="Times New Roman"/>
                        </a:rPr>
                        <a:t>每秒</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585">
                <a:tc>
                  <a:txBody>
                    <a:bodyPr/>
                    <a:lstStyle/>
                    <a:p>
                      <a:pPr algn="ctr">
                        <a:spcAft>
                          <a:spcPts val="0"/>
                        </a:spcAft>
                      </a:pPr>
                      <a:r>
                        <a:rPr lang="en-US" sz="2400" kern="0">
                          <a:latin typeface="Times New Roman"/>
                          <a:ea typeface="宋体"/>
                          <a:cs typeface="Times New Roman"/>
                        </a:rPr>
                        <a:t>RM-ST2</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能及时看到老师的通知</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585">
                <a:tc>
                  <a:txBody>
                    <a:bodyPr/>
                    <a:lstStyle/>
                    <a:p>
                      <a:pPr algn="ctr">
                        <a:spcAft>
                          <a:spcPts val="0"/>
                        </a:spcAft>
                      </a:pPr>
                      <a:r>
                        <a:rPr lang="en-US" sz="2400" kern="0">
                          <a:latin typeface="Times New Roman"/>
                          <a:ea typeface="宋体"/>
                          <a:cs typeface="Times New Roman"/>
                        </a:rPr>
                        <a:t>RM-ST3</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网站界面简洁大方，有导航栏</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585">
                <a:tc>
                  <a:txBody>
                    <a:bodyPr/>
                    <a:lstStyle/>
                    <a:p>
                      <a:pPr algn="ctr">
                        <a:spcAft>
                          <a:spcPts val="0"/>
                        </a:spcAft>
                      </a:pPr>
                      <a:r>
                        <a:rPr lang="en-US" sz="2400" kern="0">
                          <a:latin typeface="Times New Roman"/>
                          <a:ea typeface="宋体"/>
                          <a:cs typeface="Times New Roman"/>
                        </a:rPr>
                        <a:t>RM-ST4</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a:latin typeface="Times New Roman"/>
                          <a:ea typeface="宋体"/>
                          <a:cs typeface="Times New Roman"/>
                        </a:rPr>
                        <a:t>有根据问题来找回密码</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0585">
                <a:tc>
                  <a:txBody>
                    <a:bodyPr/>
                    <a:lstStyle/>
                    <a:p>
                      <a:pPr algn="ctr">
                        <a:spcAft>
                          <a:spcPts val="0"/>
                        </a:spcAft>
                      </a:pPr>
                      <a:r>
                        <a:rPr lang="en-US" sz="2400" kern="0">
                          <a:latin typeface="Times New Roman"/>
                          <a:ea typeface="宋体"/>
                          <a:cs typeface="Times New Roman"/>
                        </a:rPr>
                        <a:t>RM-ST5</a:t>
                      </a:r>
                      <a:endParaRPr lang="zh-CN" sz="2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0" dirty="0">
                          <a:latin typeface="Times New Roman"/>
                          <a:ea typeface="宋体"/>
                          <a:cs typeface="Times New Roman"/>
                        </a:rPr>
                        <a:t>能够提交作业</a:t>
                      </a:r>
                      <a:endParaRPr lang="zh-CN" sz="2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7200" dirty="0" smtClean="0"/>
              <a:t>用户需求</a:t>
            </a:r>
            <a:r>
              <a:rPr lang="en-US" altLang="zh-CN" dirty="0" smtClean="0"/>
              <a:t/>
            </a:r>
            <a:br>
              <a:rPr lang="en-US" altLang="zh-CN" dirty="0" smtClean="0"/>
            </a:br>
            <a:r>
              <a:rPr lang="en-US" altLang="zh-CN" dirty="0" smtClean="0"/>
              <a:t>	</a:t>
            </a:r>
            <a:r>
              <a:rPr lang="en-US" altLang="zh-CN" dirty="0" smtClean="0"/>
              <a:t>———</a:t>
            </a:r>
            <a:r>
              <a:rPr lang="zh-CN" altLang="en-US" dirty="0" smtClean="0"/>
              <a:t>游客</a:t>
            </a:r>
            <a:r>
              <a:rPr lang="zh-CN" altLang="en-US" dirty="0" smtClean="0"/>
              <a:t>需求</a:t>
            </a:r>
            <a:endParaRPr lang="zh-CN" altLang="en-US" dirty="0"/>
          </a:p>
        </p:txBody>
      </p:sp>
      <p:graphicFrame>
        <p:nvGraphicFramePr>
          <p:cNvPr id="4" name="表格 3"/>
          <p:cNvGraphicFramePr>
            <a:graphicFrameLocks noGrp="1"/>
          </p:cNvGraphicFramePr>
          <p:nvPr/>
        </p:nvGraphicFramePr>
        <p:xfrm>
          <a:off x="971600" y="2204863"/>
          <a:ext cx="7344816" cy="3096345"/>
        </p:xfrm>
        <a:graphic>
          <a:graphicData uri="http://schemas.openxmlformats.org/drawingml/2006/table">
            <a:tbl>
              <a:tblPr/>
              <a:tblGrid>
                <a:gridCol w="1512168"/>
                <a:gridCol w="5832648"/>
              </a:tblGrid>
              <a:tr h="1076988">
                <a:tc gridSpan="2">
                  <a:txBody>
                    <a:bodyPr/>
                    <a:lstStyle/>
                    <a:p>
                      <a:pPr indent="406400" algn="ctr">
                        <a:spcAft>
                          <a:spcPts val="0"/>
                        </a:spcAft>
                      </a:pPr>
                      <a:r>
                        <a:rPr lang="zh-CN" sz="4800" kern="0" dirty="0">
                          <a:latin typeface="Times New Roman"/>
                          <a:ea typeface="宋体"/>
                          <a:cs typeface="Times New Roman"/>
                        </a:rPr>
                        <a:t>游客需求</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673119">
                <a:tc>
                  <a:txBody>
                    <a:bodyPr/>
                    <a:lstStyle/>
                    <a:p>
                      <a:pPr algn="ctr">
                        <a:spcAft>
                          <a:spcPts val="0"/>
                        </a:spcAft>
                      </a:pPr>
                      <a:r>
                        <a:rPr lang="zh-CN" sz="2800" kern="0">
                          <a:latin typeface="Times New Roman"/>
                          <a:ea typeface="宋体"/>
                          <a:cs typeface="Times New Roman"/>
                        </a:rPr>
                        <a:t>标号</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Times New Roman"/>
                        </a:rPr>
                        <a:t>需求描述</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19">
                <a:tc>
                  <a:txBody>
                    <a:bodyPr/>
                    <a:lstStyle/>
                    <a:p>
                      <a:pPr algn="ctr">
                        <a:spcAft>
                          <a:spcPts val="0"/>
                        </a:spcAft>
                      </a:pPr>
                      <a:r>
                        <a:rPr lang="en-US" sz="2800" kern="0">
                          <a:latin typeface="Times New Roman"/>
                          <a:ea typeface="宋体"/>
                          <a:cs typeface="Times New Roman"/>
                        </a:rPr>
                        <a:t>RM-VS1</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a:latin typeface="Times New Roman"/>
                          <a:ea typeface="宋体"/>
                          <a:cs typeface="Times New Roman"/>
                        </a:rPr>
                        <a:t>能够访问相关链接</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3119">
                <a:tc>
                  <a:txBody>
                    <a:bodyPr/>
                    <a:lstStyle/>
                    <a:p>
                      <a:pPr algn="just">
                        <a:spcAft>
                          <a:spcPts val="0"/>
                        </a:spcAft>
                      </a:pPr>
                      <a:r>
                        <a:rPr lang="en-US" sz="2800" kern="0">
                          <a:latin typeface="Times New Roman"/>
                          <a:ea typeface="宋体"/>
                          <a:cs typeface="Times New Roman"/>
                        </a:rPr>
                        <a:t>RM-VS2</a:t>
                      </a:r>
                      <a:endParaRPr lang="zh-CN" sz="32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kern="0" dirty="0">
                          <a:latin typeface="Times New Roman"/>
                          <a:ea typeface="宋体"/>
                          <a:cs typeface="Times New Roman"/>
                        </a:rPr>
                        <a:t>能够在留言板留言</a:t>
                      </a:r>
                      <a:endParaRPr lang="zh-CN" sz="32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现有产品分析</a:t>
            </a:r>
            <a:endParaRPr lang="zh-CN" altLang="en-US" dirty="0"/>
          </a:p>
        </p:txBody>
      </p:sp>
      <p:sp>
        <p:nvSpPr>
          <p:cNvPr id="3" name="内容占位符 2"/>
          <p:cNvSpPr>
            <a:spLocks noGrp="1"/>
          </p:cNvSpPr>
          <p:nvPr>
            <p:ph idx="1"/>
          </p:nvPr>
        </p:nvSpPr>
        <p:spPr>
          <a:xfrm>
            <a:off x="457200" y="1600201"/>
            <a:ext cx="8229600" cy="1396751"/>
          </a:xfrm>
        </p:spPr>
        <p:txBody>
          <a:bodyPr>
            <a:normAutofit fontScale="77500" lnSpcReduction="20000"/>
          </a:bodyPr>
          <a:lstStyle/>
          <a:p>
            <a:r>
              <a:rPr lang="en-US" altLang="zh-CN" dirty="0" smtClean="0"/>
              <a:t>	</a:t>
            </a:r>
            <a:r>
              <a:rPr lang="zh-CN" altLang="zh-CN" dirty="0" smtClean="0"/>
              <a:t>现在市面上存在着比较多的课程管理系统比如：</a:t>
            </a:r>
            <a:r>
              <a:rPr lang="en-US" altLang="zh-CN" dirty="0" smtClean="0"/>
              <a:t>bb</a:t>
            </a:r>
            <a:r>
              <a:rPr lang="zh-CN" altLang="zh-CN" dirty="0" smtClean="0"/>
              <a:t>、</a:t>
            </a:r>
            <a:r>
              <a:rPr lang="en-US" altLang="zh-CN" dirty="0" err="1" smtClean="0"/>
              <a:t>Moodle</a:t>
            </a:r>
            <a:r>
              <a:rPr lang="zh-CN" altLang="zh-CN" dirty="0" smtClean="0"/>
              <a:t>、</a:t>
            </a:r>
            <a:r>
              <a:rPr lang="en-US" altLang="zh-CN" dirty="0" smtClean="0"/>
              <a:t>Sakai</a:t>
            </a:r>
            <a:r>
              <a:rPr lang="zh-CN" altLang="zh-CN" dirty="0" smtClean="0"/>
              <a:t>。我们先通过一张表简单了解一下</a:t>
            </a:r>
            <a:r>
              <a:rPr lang="en-US" altLang="zh-CN" dirty="0" smtClean="0"/>
              <a:t>bb</a:t>
            </a:r>
            <a:r>
              <a:rPr lang="zh-CN" altLang="zh-CN" dirty="0" smtClean="0"/>
              <a:t>、</a:t>
            </a:r>
            <a:r>
              <a:rPr lang="en-US" altLang="zh-CN" dirty="0" err="1" smtClean="0"/>
              <a:t>Moodle</a:t>
            </a:r>
            <a:r>
              <a:rPr lang="zh-CN" altLang="zh-CN" dirty="0" smtClean="0"/>
              <a:t>、</a:t>
            </a:r>
            <a:r>
              <a:rPr lang="en-US" altLang="zh-CN" dirty="0" smtClean="0"/>
              <a:t>Sakai</a:t>
            </a:r>
            <a:r>
              <a:rPr lang="zh-CN" altLang="zh-CN" dirty="0" smtClean="0"/>
              <a:t>着三个平台，在针对我们熟悉的</a:t>
            </a:r>
            <a:r>
              <a:rPr lang="en-US" altLang="zh-CN" dirty="0" smtClean="0"/>
              <a:t>bb</a:t>
            </a:r>
            <a:r>
              <a:rPr lang="zh-CN" altLang="zh-CN" dirty="0" smtClean="0"/>
              <a:t>进行深入分析。</a:t>
            </a:r>
          </a:p>
          <a:p>
            <a:endParaRPr lang="zh-CN" altLang="en-US" dirty="0"/>
          </a:p>
        </p:txBody>
      </p:sp>
      <p:graphicFrame>
        <p:nvGraphicFramePr>
          <p:cNvPr id="4" name="表格 3"/>
          <p:cNvGraphicFramePr>
            <a:graphicFrameLocks noGrp="1"/>
          </p:cNvGraphicFramePr>
          <p:nvPr/>
        </p:nvGraphicFramePr>
        <p:xfrm>
          <a:off x="827584" y="3429000"/>
          <a:ext cx="7848871" cy="2641398"/>
        </p:xfrm>
        <a:graphic>
          <a:graphicData uri="http://schemas.openxmlformats.org/drawingml/2006/table">
            <a:tbl>
              <a:tblPr/>
              <a:tblGrid>
                <a:gridCol w="1332705"/>
                <a:gridCol w="1861367"/>
                <a:gridCol w="2437000"/>
                <a:gridCol w="2217799"/>
              </a:tblGrid>
              <a:tr h="628045">
                <a:tc>
                  <a:txBody>
                    <a:bodyPr/>
                    <a:lstStyle/>
                    <a:p>
                      <a:pPr algn="just">
                        <a:spcAft>
                          <a:spcPts val="0"/>
                        </a:spcAft>
                      </a:pPr>
                      <a:r>
                        <a:rPr lang="zh-CN" sz="1800" kern="100" dirty="0">
                          <a:latin typeface="Calibri"/>
                          <a:ea typeface="宋体"/>
                          <a:cs typeface="Times New Roman"/>
                        </a:rPr>
                        <a:t>英文名称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Moodle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Sakai</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Blackboard Learning System CE 6.1 Enterprise License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023">
                <a:tc>
                  <a:txBody>
                    <a:bodyPr/>
                    <a:lstStyle/>
                    <a:p>
                      <a:pPr algn="just">
                        <a:spcAft>
                          <a:spcPts val="0"/>
                        </a:spcAft>
                      </a:pPr>
                      <a:r>
                        <a:rPr lang="zh-CN" sz="1800" kern="100">
                          <a:latin typeface="Calibri"/>
                          <a:ea typeface="宋体"/>
                          <a:cs typeface="Times New Roman"/>
                        </a:rPr>
                        <a:t>中文名称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Moodle</a:t>
                      </a:r>
                      <a:r>
                        <a:rPr lang="zh-CN" sz="1800" kern="100">
                          <a:latin typeface="Calibri"/>
                          <a:ea typeface="宋体"/>
                          <a:cs typeface="Times New Roman"/>
                        </a:rPr>
                        <a:t>（魔灯）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Sakai </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Calibri"/>
                          <a:ea typeface="宋体"/>
                          <a:cs typeface="Times New Roman"/>
                        </a:rPr>
                        <a:t>毕博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448">
                <a:tc>
                  <a:txBody>
                    <a:bodyPr/>
                    <a:lstStyle/>
                    <a:p>
                      <a:pPr algn="just">
                        <a:spcAft>
                          <a:spcPts val="0"/>
                        </a:spcAft>
                      </a:pPr>
                      <a:r>
                        <a:rPr lang="zh-CN" sz="1800" kern="100">
                          <a:latin typeface="Calibri"/>
                          <a:ea typeface="宋体"/>
                          <a:cs typeface="Times New Roman"/>
                        </a:rPr>
                        <a:t>开发单位</a:t>
                      </a:r>
                      <a:r>
                        <a:rPr lang="en-US" sz="1800" kern="100">
                          <a:latin typeface="Calibri"/>
                          <a:ea typeface="宋体"/>
                          <a:cs typeface="Times New Roman"/>
                        </a:rPr>
                        <a:t>/</a:t>
                      </a:r>
                      <a:r>
                        <a:rPr lang="zh-CN" sz="1800" kern="100">
                          <a:latin typeface="Calibri"/>
                          <a:ea typeface="宋体"/>
                          <a:cs typeface="Times New Roman"/>
                        </a:rPr>
                        <a:t>开发者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Martin Dougiamas</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Sakai</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WebCT</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30">
                <a:tc>
                  <a:txBody>
                    <a:bodyPr/>
                    <a:lstStyle/>
                    <a:p>
                      <a:pPr algn="just">
                        <a:spcAft>
                          <a:spcPts val="0"/>
                        </a:spcAft>
                      </a:pPr>
                      <a:r>
                        <a:rPr lang="zh-CN" sz="1800" kern="100">
                          <a:latin typeface="Calibri"/>
                          <a:ea typeface="宋体"/>
                          <a:cs typeface="Times New Roman"/>
                        </a:rPr>
                        <a:t>国家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Calibri"/>
                          <a:ea typeface="宋体"/>
                          <a:cs typeface="Times New Roman"/>
                        </a:rPr>
                        <a:t>澳大利亚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Calibri"/>
                          <a:ea typeface="宋体"/>
                          <a:cs typeface="Times New Roman"/>
                        </a:rPr>
                        <a:t>美国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Calibri"/>
                          <a:ea typeface="宋体"/>
                          <a:cs typeface="Times New Roman"/>
                        </a:rPr>
                        <a:t>美国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045">
                <a:tc>
                  <a:txBody>
                    <a:bodyPr/>
                    <a:lstStyle/>
                    <a:p>
                      <a:pPr algn="just">
                        <a:spcAft>
                          <a:spcPts val="0"/>
                        </a:spcAft>
                      </a:pPr>
                      <a:r>
                        <a:rPr lang="zh-CN" sz="1800" kern="100" dirty="0">
                          <a:latin typeface="Calibri"/>
                          <a:ea typeface="宋体"/>
                          <a:cs typeface="Times New Roman"/>
                        </a:rPr>
                        <a:t>版本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Moodle 3.1.2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Calibri"/>
                          <a:ea typeface="宋体"/>
                          <a:cs typeface="Times New Roman"/>
                        </a:rPr>
                        <a:t>Sakai 4.5</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latin typeface="Calibri"/>
                          <a:ea typeface="宋体"/>
                          <a:cs typeface="Times New Roman"/>
                        </a:rPr>
                        <a:t>Learning </a:t>
                      </a:r>
                      <a:r>
                        <a:rPr lang="en-US" sz="1800" kern="100" dirty="0">
                          <a:latin typeface="Calibri"/>
                          <a:ea typeface="宋体"/>
                          <a:cs typeface="Times New Roman"/>
                        </a:rPr>
                        <a:t>System CE 6.1</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现有产品分析</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而从</a:t>
            </a:r>
            <a:r>
              <a:rPr lang="en-US" altLang="zh-CN" dirty="0" smtClean="0"/>
              <a:t>bb</a:t>
            </a:r>
            <a:r>
              <a:rPr lang="zh-CN" altLang="zh-CN" dirty="0" smtClean="0"/>
              <a:t>中我们可以看到关于课程管理系统（</a:t>
            </a:r>
            <a:r>
              <a:rPr lang="en-US" altLang="zh-CN" dirty="0" smtClean="0"/>
              <a:t>CMS</a:t>
            </a:r>
            <a:r>
              <a:rPr lang="zh-CN" altLang="zh-CN" dirty="0" smtClean="0"/>
              <a:t>）的基本组成要素是：</a:t>
            </a:r>
            <a:r>
              <a:rPr lang="en-US" altLang="zh-CN" dirty="0" smtClean="0"/>
              <a:t/>
            </a:r>
            <a:br>
              <a:rPr lang="en-US" altLang="zh-CN" dirty="0" smtClean="0"/>
            </a:br>
            <a:r>
              <a:rPr lang="en-US" altLang="zh-CN" dirty="0" smtClean="0"/>
              <a:t>    1</a:t>
            </a:r>
            <a:r>
              <a:rPr lang="zh-CN" altLang="zh-CN" dirty="0" smtClean="0"/>
              <a:t>、学生注册管理</a:t>
            </a:r>
            <a:r>
              <a:rPr lang="en-US" altLang="zh-CN" dirty="0" smtClean="0"/>
              <a:t/>
            </a:r>
            <a:br>
              <a:rPr lang="en-US" altLang="zh-CN" dirty="0" smtClean="0"/>
            </a:br>
            <a:r>
              <a:rPr lang="en-US" altLang="zh-CN" dirty="0" smtClean="0"/>
              <a:t>    2</a:t>
            </a:r>
            <a:r>
              <a:rPr lang="zh-CN" altLang="zh-CN" dirty="0" smtClean="0"/>
              <a:t>、课程目录与内容管理</a:t>
            </a:r>
            <a:r>
              <a:rPr lang="en-US" altLang="zh-CN" dirty="0" smtClean="0"/>
              <a:t/>
            </a:r>
            <a:br>
              <a:rPr lang="en-US" altLang="zh-CN" dirty="0" smtClean="0"/>
            </a:br>
            <a:r>
              <a:rPr lang="en-US" altLang="zh-CN" dirty="0" smtClean="0"/>
              <a:t>    3</a:t>
            </a:r>
            <a:r>
              <a:rPr lang="zh-CN" altLang="zh-CN" dirty="0" smtClean="0"/>
              <a:t>、教学活动与过程管理</a:t>
            </a:r>
            <a:r>
              <a:rPr lang="en-US" altLang="zh-CN" dirty="0" smtClean="0"/>
              <a:t/>
            </a:r>
            <a:br>
              <a:rPr lang="en-US" altLang="zh-CN" dirty="0" smtClean="0"/>
            </a:br>
            <a:r>
              <a:rPr lang="en-US" altLang="zh-CN" dirty="0" smtClean="0"/>
              <a:t>    4</a:t>
            </a:r>
            <a:r>
              <a:rPr lang="zh-CN" altLang="zh-CN" dirty="0" smtClean="0"/>
              <a:t>、学生学习过程评价与成绩管理</a:t>
            </a:r>
            <a:r>
              <a:rPr lang="en-US" altLang="zh-CN" dirty="0" smtClean="0"/>
              <a:t/>
            </a:r>
            <a:br>
              <a:rPr lang="en-US" altLang="zh-CN" dirty="0" smtClean="0"/>
            </a:br>
            <a:r>
              <a:rPr lang="en-US" altLang="zh-CN" dirty="0" smtClean="0"/>
              <a:t>    5</a:t>
            </a:r>
            <a:r>
              <a:rPr lang="zh-CN" altLang="zh-CN" dirty="0" smtClean="0"/>
              <a:t>、学习社区管理</a:t>
            </a:r>
            <a:r>
              <a:rPr lang="en-US" altLang="zh-CN" dirty="0" smtClean="0"/>
              <a:t/>
            </a:r>
            <a:br>
              <a:rPr lang="en-US" altLang="zh-CN" dirty="0" smtClean="0"/>
            </a:br>
            <a:r>
              <a:rPr lang="en-US" altLang="zh-CN" dirty="0" smtClean="0"/>
              <a:t>    6</a:t>
            </a:r>
            <a:r>
              <a:rPr lang="zh-CN" altLang="zh-CN" dirty="0" smtClean="0"/>
              <a:t>、相关学习工具</a:t>
            </a:r>
            <a:r>
              <a:rPr lang="en-US" altLang="zh-CN" dirty="0" smtClean="0"/>
              <a:t/>
            </a:r>
            <a:br>
              <a:rPr lang="en-US" altLang="zh-CN" dirty="0" smtClean="0"/>
            </a:br>
            <a:r>
              <a:rPr lang="en-US" altLang="zh-CN" dirty="0" smtClean="0"/>
              <a:t>    7</a:t>
            </a:r>
            <a:r>
              <a:rPr lang="zh-CN" altLang="zh-CN" dirty="0" smtClean="0"/>
              <a:t>、跟踪和记录学习历程</a:t>
            </a:r>
            <a:r>
              <a:rPr lang="en-US" altLang="zh-CN" dirty="0" smtClean="0"/>
              <a:t/>
            </a:r>
            <a:br>
              <a:rPr lang="en-US" altLang="zh-CN" dirty="0" smtClean="0"/>
            </a:br>
            <a:r>
              <a:rPr lang="en-US" altLang="zh-CN" dirty="0" smtClean="0"/>
              <a:t>   8</a:t>
            </a:r>
            <a:r>
              <a:rPr lang="zh-CN" altLang="zh-CN" dirty="0" smtClean="0"/>
              <a:t>、管理者使用的汇总管理记录报告</a:t>
            </a:r>
            <a:endParaRPr lang="zh-CN" alt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现有产品分析</a:t>
            </a:r>
            <a:endParaRPr lang="zh-CN" altLang="en-US" dirty="0"/>
          </a:p>
        </p:txBody>
      </p:sp>
      <p:sp>
        <p:nvSpPr>
          <p:cNvPr id="3" name="内容占位符 2"/>
          <p:cNvSpPr>
            <a:spLocks noGrp="1"/>
          </p:cNvSpPr>
          <p:nvPr>
            <p:ph idx="1"/>
          </p:nvPr>
        </p:nvSpPr>
        <p:spPr/>
        <p:txBody>
          <a:bodyPr/>
          <a:lstStyle/>
          <a:p>
            <a:pPr>
              <a:buNone/>
            </a:pPr>
            <a:r>
              <a:rPr lang="en-US" altLang="zh-CN" dirty="0" smtClean="0"/>
              <a:t>		Blackboard</a:t>
            </a:r>
            <a:r>
              <a:rPr lang="zh-CN" altLang="zh-CN" dirty="0" smtClean="0"/>
              <a:t>是一个由美国</a:t>
            </a:r>
            <a:r>
              <a:rPr lang="en-US" altLang="zh-CN" dirty="0" smtClean="0"/>
              <a:t>Blackboard</a:t>
            </a:r>
            <a:r>
              <a:rPr lang="zh-CN" altLang="zh-CN" dirty="0" smtClean="0"/>
              <a:t>公司开发数位教学平台。“</a:t>
            </a:r>
            <a:r>
              <a:rPr lang="en-US" altLang="zh-CN" dirty="0" smtClean="0"/>
              <a:t>Blackboard</a:t>
            </a:r>
            <a:r>
              <a:rPr lang="zh-CN" altLang="zh-CN" dirty="0" smtClean="0"/>
              <a:t>”为教师、学生提供了强大的施教和学习的网上虚拟环境，成为师生沟通的桥梁。而关于</a:t>
            </a:r>
            <a:r>
              <a:rPr lang="en-US" altLang="zh-CN" dirty="0" smtClean="0"/>
              <a:t>bb</a:t>
            </a:r>
            <a:r>
              <a:rPr lang="zh-CN" altLang="zh-CN" dirty="0" smtClean="0"/>
              <a:t>平台的功能我们则做了一个表格可以更好</a:t>
            </a:r>
            <a:r>
              <a:rPr lang="zh-CN" altLang="zh-CN" dirty="0" smtClean="0"/>
              <a:t>的</a:t>
            </a:r>
            <a:r>
              <a:rPr lang="zh-CN" altLang="en-US" dirty="0" smtClean="0"/>
              <a:t>看出</a:t>
            </a:r>
            <a:r>
              <a:rPr lang="en-US" altLang="zh-CN" dirty="0" smtClean="0"/>
              <a:t>bb</a:t>
            </a:r>
            <a:r>
              <a:rPr lang="zh-CN" altLang="en-US" dirty="0" smtClean="0"/>
              <a:t>的优势。</a:t>
            </a:r>
            <a:endParaRPr lang="zh-CN" altLang="zh-CN" dirty="0" smtClean="0"/>
          </a:p>
          <a:p>
            <a:endParaRPr lang="zh-CN" altLang="en-US" dirty="0"/>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75</TotalTime>
  <Words>3957</Words>
  <Application>Microsoft Office PowerPoint</Application>
  <PresentationFormat>全屏显示(4:3)</PresentationFormat>
  <Paragraphs>577</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龙腾四海</vt:lpstr>
      <vt:lpstr>需求工程</vt:lpstr>
      <vt:lpstr>项目背景</vt:lpstr>
      <vt:lpstr>项目概述</vt:lpstr>
      <vt:lpstr>用户需求  ———教师需求</vt:lpstr>
      <vt:lpstr>用户需求  ———学生需求</vt:lpstr>
      <vt:lpstr>用户需求  ———游客需求</vt:lpstr>
      <vt:lpstr>现有产品分析</vt:lpstr>
      <vt:lpstr>现有产品分析</vt:lpstr>
      <vt:lpstr>现有产品分析</vt:lpstr>
      <vt:lpstr>现有产品分析</vt:lpstr>
      <vt:lpstr>现有产品分析</vt:lpstr>
      <vt:lpstr>项目干系人</vt:lpstr>
      <vt:lpstr>主要外部人员</vt:lpstr>
      <vt:lpstr>主要内部人员</vt:lpstr>
      <vt:lpstr>项目干系人关系图</vt:lpstr>
      <vt:lpstr>组织结构分解</vt:lpstr>
      <vt:lpstr>工作任务的分解</vt:lpstr>
      <vt:lpstr>工作的范围</vt:lpstr>
      <vt:lpstr>工作的范围</vt:lpstr>
      <vt:lpstr>成本管理计划</vt:lpstr>
      <vt:lpstr>质量目标</vt:lpstr>
      <vt:lpstr>质量策略</vt:lpstr>
      <vt:lpstr> 质量保证活动</vt:lpstr>
      <vt:lpstr>产品审计</vt:lpstr>
      <vt:lpstr>采购计划</vt:lpstr>
      <vt:lpstr>风险评估</vt:lpstr>
      <vt:lpstr>风险评估</vt:lpstr>
      <vt:lpstr>风险评估</vt:lpstr>
      <vt:lpstr>风险评估</vt:lpstr>
      <vt:lpstr>风险评估</vt:lpstr>
      <vt:lpstr>风险控制</vt:lpstr>
      <vt:lpstr>风险控制</vt:lpstr>
      <vt:lpstr>风险控制</vt:lpstr>
      <vt:lpstr>风险控制</vt:lpstr>
      <vt:lpstr>风险控制</vt:lpstr>
      <vt:lpstr>风险控制</vt:lpstr>
      <vt:lpstr>版本管理</vt:lpstr>
      <vt:lpstr>较大变动时的变更控制</vt:lpstr>
      <vt:lpstr>配置状态报告</vt:lpstr>
      <vt:lpstr>配置审核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dc:title>
  <dc:creator>lenovo</dc:creator>
  <cp:lastModifiedBy>lenovo</cp:lastModifiedBy>
  <cp:revision>11</cp:revision>
  <dcterms:created xsi:type="dcterms:W3CDTF">2016-10-29T06:42:58Z</dcterms:created>
  <dcterms:modified xsi:type="dcterms:W3CDTF">2016-10-29T08:02:14Z</dcterms:modified>
</cp:coreProperties>
</file>