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9" r:id="rId4"/>
    <p:sldId id="259" r:id="rId5"/>
    <p:sldId id="282" r:id="rId6"/>
    <p:sldId id="280" r:id="rId7"/>
    <p:sldId id="284" r:id="rId8"/>
    <p:sldId id="286" r:id="rId9"/>
    <p:sldId id="290" r:id="rId10"/>
    <p:sldId id="292" r:id="rId11"/>
    <p:sldId id="294" r:id="rId12"/>
    <p:sldId id="297" r:id="rId13"/>
    <p:sldId id="300" r:id="rId14"/>
    <p:sldId id="303"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04" r:id="rId28"/>
    <p:sldId id="305" r:id="rId29"/>
    <p:sldId id="307" r:id="rId30"/>
    <p:sldId id="308" r:id="rId31"/>
    <p:sldId id="309" r:id="rId32"/>
    <p:sldId id="310" r:id="rId33"/>
    <p:sldId id="324" r:id="rId34"/>
    <p:sldId id="325" r:id="rId35"/>
    <p:sldId id="326" r:id="rId36"/>
    <p:sldId id="327" r:id="rId37"/>
    <p:sldId id="328" r:id="rId38"/>
    <p:sldId id="329" r:id="rId39"/>
    <p:sldId id="330" r:id="rId40"/>
    <p:sldId id="331" r:id="rId41"/>
    <p:sldId id="332" r:id="rId42"/>
    <p:sldId id="333" r:id="rId43"/>
    <p:sldId id="334" r:id="rId44"/>
    <p:sldId id="335" r:id="rId45"/>
    <p:sldId id="336" r:id="rId46"/>
    <p:sldId id="337" r:id="rId47"/>
    <p:sldId id="338" r:id="rId48"/>
    <p:sldId id="311" r:id="rId49"/>
    <p:sldId id="302" r:id="rId50"/>
    <p:sldId id="295" r:id="rId51"/>
    <p:sldId id="278" r:id="rId5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D993"/>
    <a:srgbClr val="53C780"/>
    <a:srgbClr val="1173B0"/>
    <a:srgbClr val="F46970"/>
    <a:srgbClr val="F2A849"/>
    <a:srgbClr val="F8F8F8"/>
    <a:srgbClr val="054487"/>
    <a:srgbClr val="080808"/>
    <a:srgbClr val="333333"/>
    <a:srgbClr val="EC81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64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3943953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36187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140002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895892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3060701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253153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42025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2367479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1981210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3678947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358187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674D2DF-EA40-424B-9200-EEB89F240BBC}" type="datetimeFigureOut">
              <a:rPr lang="zh-CN" altLang="en-US" smtClean="0"/>
              <a:t>2016-11-13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500346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913234"/>
            <a:ext cx="5344788" cy="3314700"/>
          </a:xfrm>
          <a:prstGeom prst="rect">
            <a:avLst/>
          </a:prstGeom>
        </p:spPr>
      </p:pic>
      <p:sp>
        <p:nvSpPr>
          <p:cNvPr id="5" name="TextBox 4"/>
          <p:cNvSpPr txBox="1"/>
          <p:nvPr/>
        </p:nvSpPr>
        <p:spPr>
          <a:xfrm>
            <a:off x="1699777" y="813747"/>
            <a:ext cx="6048672" cy="2123658"/>
          </a:xfrm>
          <a:prstGeom prst="rect">
            <a:avLst/>
          </a:prstGeom>
          <a:noFill/>
        </p:spPr>
        <p:txBody>
          <a:bodyPr wrap="square" rtlCol="0">
            <a:spAutoFit/>
          </a:bodyPr>
          <a:lstStyle/>
          <a:p>
            <a:pPr algn="ctr"/>
            <a:r>
              <a:rPr lang="en-US" altLang="zh-CN" sz="4400" dirty="0" smtClean="0">
                <a:solidFill>
                  <a:schemeClr val="tx1">
                    <a:lumMod val="75000"/>
                    <a:lumOff val="25000"/>
                  </a:schemeClr>
                </a:solidFill>
                <a:latin typeface="Adobe Gothic Std B" pitchFamily="34" charset="-128"/>
                <a:ea typeface="Adobe Gothic Std B" pitchFamily="34" charset="-128"/>
              </a:rPr>
              <a:t>《</a:t>
            </a:r>
            <a:r>
              <a:rPr lang="zh-CN" altLang="en-US" sz="4400" dirty="0" smtClean="0">
                <a:solidFill>
                  <a:schemeClr val="tx1">
                    <a:lumMod val="75000"/>
                    <a:lumOff val="25000"/>
                  </a:schemeClr>
                </a:solidFill>
                <a:latin typeface="Adobe Gothic Std B" pitchFamily="34" charset="-128"/>
                <a:ea typeface="Adobe Gothic Std B" pitchFamily="34" charset="-128"/>
              </a:rPr>
              <a:t>需求工程项目计划</a:t>
            </a:r>
            <a:r>
              <a:rPr lang="en-US" altLang="zh-CN" sz="4400" dirty="0" smtClean="0">
                <a:solidFill>
                  <a:schemeClr val="tx1">
                    <a:lumMod val="75000"/>
                    <a:lumOff val="25000"/>
                  </a:schemeClr>
                </a:solidFill>
                <a:latin typeface="Adobe Gothic Std B" pitchFamily="34" charset="-128"/>
                <a:ea typeface="Adobe Gothic Std B" pitchFamily="34" charset="-128"/>
              </a:rPr>
              <a:t>》</a:t>
            </a:r>
            <a:r>
              <a:rPr lang="en-US" altLang="zh-CN" sz="4400" dirty="0" smtClean="0">
                <a:solidFill>
                  <a:schemeClr val="tx1">
                    <a:lumMod val="75000"/>
                    <a:lumOff val="25000"/>
                  </a:schemeClr>
                </a:solidFill>
                <a:latin typeface="Adobe Gothic Std B" pitchFamily="34" charset="-128"/>
                <a:ea typeface="Adobe Gothic Std B" pitchFamily="34" charset="-128"/>
              </a:rPr>
              <a:t>PPT</a:t>
            </a:r>
          </a:p>
          <a:p>
            <a:pPr algn="ctr"/>
            <a:r>
              <a:rPr lang="en-US" altLang="zh-CN" sz="4400" dirty="0" smtClean="0">
                <a:solidFill>
                  <a:schemeClr val="tx1">
                    <a:lumMod val="75000"/>
                    <a:lumOff val="25000"/>
                  </a:schemeClr>
                </a:solidFill>
                <a:latin typeface="Adobe Gothic Std B" pitchFamily="34" charset="-128"/>
                <a:ea typeface="Adobe Gothic Std B" pitchFamily="34" charset="-128"/>
              </a:rPr>
              <a:t>G16</a:t>
            </a:r>
            <a:r>
              <a:rPr lang="zh-CN" altLang="en-US" sz="4400" dirty="0" smtClean="0">
                <a:solidFill>
                  <a:schemeClr val="tx1">
                    <a:lumMod val="75000"/>
                    <a:lumOff val="25000"/>
                  </a:schemeClr>
                </a:solidFill>
                <a:latin typeface="Adobe Gothic Std B" pitchFamily="34" charset="-128"/>
                <a:ea typeface="Adobe Gothic Std B" pitchFamily="34" charset="-128"/>
              </a:rPr>
              <a:t>小组 </a:t>
            </a:r>
            <a:r>
              <a:rPr lang="en-US" altLang="zh-CN" sz="4400" dirty="0" smtClean="0">
                <a:solidFill>
                  <a:schemeClr val="tx1">
                    <a:lumMod val="75000"/>
                    <a:lumOff val="25000"/>
                  </a:schemeClr>
                </a:solidFill>
                <a:latin typeface="Adobe Gothic Std B" pitchFamily="34" charset="-128"/>
                <a:ea typeface="Adobe Gothic Std B" pitchFamily="34" charset="-128"/>
              </a:rPr>
              <a:t>v1.0</a:t>
            </a:r>
            <a:endParaRPr lang="zh-CN" altLang="en-US" sz="4400" dirty="0">
              <a:solidFill>
                <a:schemeClr val="tx1">
                  <a:lumMod val="75000"/>
                  <a:lumOff val="25000"/>
                </a:schemeClr>
              </a:solidFill>
              <a:latin typeface="Adobe Gothic Std B" pitchFamily="34" charset="-128"/>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8830" y="2253143"/>
            <a:ext cx="4930567" cy="1912786"/>
          </a:xfrm>
          <a:prstGeom prst="rect">
            <a:avLst/>
          </a:prstGeom>
        </p:spPr>
      </p:pic>
    </p:spTree>
    <p:extLst>
      <p:ext uri="{BB962C8B-B14F-4D97-AF65-F5344CB8AC3E}">
        <p14:creationId xmlns:p14="http://schemas.microsoft.com/office/powerpoint/2010/main" val="2022625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448022"/>
            <a:ext cx="2267744" cy="611560"/>
            <a:chOff x="0" y="448022"/>
            <a:chExt cx="2267744" cy="611560"/>
          </a:xfrm>
        </p:grpSpPr>
        <p:sp>
          <p:nvSpPr>
            <p:cNvPr id="3" name="矩形 2"/>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4" name="TextBox 3"/>
            <p:cNvSpPr txBox="1"/>
            <p:nvPr/>
          </p:nvSpPr>
          <p:spPr>
            <a:xfrm>
              <a:off x="683568" y="448022"/>
              <a:ext cx="1584176" cy="369332"/>
            </a:xfrm>
            <a:prstGeom prst="rect">
              <a:avLst/>
            </a:prstGeom>
            <a:noFill/>
          </p:spPr>
          <p:txBody>
            <a:bodyPr wrap="square" rtlCol="0">
              <a:spAutoFit/>
            </a:bodyPr>
            <a:lstStyle/>
            <a:p>
              <a:r>
                <a:rPr lang="en-US" altLang="zh-CN" dirty="0" smtClean="0">
                  <a:solidFill>
                    <a:srgbClr val="53C780"/>
                  </a:solidFill>
                  <a:latin typeface="微软雅黑" pitchFamily="34" charset="-122"/>
                  <a:ea typeface="微软雅黑" pitchFamily="34" charset="-122"/>
                </a:rPr>
                <a:t>2.</a:t>
              </a:r>
              <a:r>
                <a:rPr lang="zh-CN" altLang="en-US" dirty="0" smtClean="0">
                  <a:solidFill>
                    <a:srgbClr val="53C780"/>
                  </a:solidFill>
                  <a:latin typeface="微软雅黑" pitchFamily="34" charset="-122"/>
                  <a:ea typeface="微软雅黑" pitchFamily="34" charset="-122"/>
                </a:rPr>
                <a:t>项目概述</a:t>
              </a:r>
              <a:endParaRPr lang="zh-CN" altLang="en-US" dirty="0">
                <a:solidFill>
                  <a:srgbClr val="53C780"/>
                </a:solidFill>
                <a:latin typeface="微软雅黑" pitchFamily="34" charset="-122"/>
                <a:ea typeface="微软雅黑" pitchFamily="34" charset="-122"/>
              </a:endParaRPr>
            </a:p>
          </p:txBody>
        </p:sp>
      </p:grpSp>
      <p:grpSp>
        <p:nvGrpSpPr>
          <p:cNvPr id="19" name="组合 18"/>
          <p:cNvGrpSpPr/>
          <p:nvPr/>
        </p:nvGrpSpPr>
        <p:grpSpPr>
          <a:xfrm>
            <a:off x="1403648" y="1059582"/>
            <a:ext cx="3456384" cy="660043"/>
            <a:chOff x="4932039" y="898846"/>
            <a:chExt cx="3456384" cy="660043"/>
          </a:xfrm>
        </p:grpSpPr>
        <p:grpSp>
          <p:nvGrpSpPr>
            <p:cNvPr id="6" name="组合 5"/>
            <p:cNvGrpSpPr/>
            <p:nvPr/>
          </p:nvGrpSpPr>
          <p:grpSpPr>
            <a:xfrm>
              <a:off x="5352140" y="915566"/>
              <a:ext cx="3036283" cy="643323"/>
              <a:chOff x="4932040" y="1429087"/>
              <a:chExt cx="3036283" cy="643323"/>
            </a:xfrm>
          </p:grpSpPr>
          <p:sp>
            <p:nvSpPr>
              <p:cNvPr id="7" name="TextBox 6"/>
              <p:cNvSpPr txBox="1"/>
              <p:nvPr/>
            </p:nvSpPr>
            <p:spPr>
              <a:xfrm>
                <a:off x="4932040" y="1733856"/>
                <a:ext cx="2892268" cy="338554"/>
              </a:xfrm>
              <a:prstGeom prst="rect">
                <a:avLst/>
              </a:prstGeom>
              <a:noFill/>
            </p:spPr>
            <p:txBody>
              <a:bodyPr wrap="square" rtlCol="0">
                <a:spAutoFit/>
              </a:bodyPr>
              <a:lstStyle/>
              <a:p>
                <a:endParaRPr lang="zh-CN" altLang="en-US" sz="1600" dirty="0">
                  <a:solidFill>
                    <a:srgbClr val="F2A849"/>
                  </a:solidFill>
                </a:endParaRPr>
              </a:p>
            </p:txBody>
          </p:sp>
          <p:sp>
            <p:nvSpPr>
              <p:cNvPr id="8" name="TextBox 7"/>
              <p:cNvSpPr txBox="1"/>
              <p:nvPr/>
            </p:nvSpPr>
            <p:spPr>
              <a:xfrm>
                <a:off x="4943988" y="1429087"/>
                <a:ext cx="3024335" cy="369332"/>
              </a:xfrm>
              <a:prstGeom prst="rect">
                <a:avLst/>
              </a:prstGeom>
              <a:noFill/>
            </p:spPr>
            <p:txBody>
              <a:bodyPr wrap="square" rtlCol="0">
                <a:spAutoFit/>
              </a:bodyPr>
              <a:lstStyle/>
              <a:p>
                <a:r>
                  <a:rPr lang="en-US" altLang="zh-CN" b="1" dirty="0" smtClean="0">
                    <a:solidFill>
                      <a:srgbClr val="67D993"/>
                    </a:solidFill>
                    <a:latin typeface="微软雅黑" pitchFamily="34" charset="-122"/>
                    <a:ea typeface="微软雅黑" pitchFamily="34" charset="-122"/>
                  </a:rPr>
                  <a:t>2.3</a:t>
                </a:r>
                <a:r>
                  <a:rPr lang="zh-CN" altLang="en-US" b="1" dirty="0">
                    <a:solidFill>
                      <a:srgbClr val="67D993"/>
                    </a:solidFill>
                    <a:latin typeface="微软雅黑" pitchFamily="34" charset="-122"/>
                    <a:ea typeface="微软雅黑" pitchFamily="34" charset="-122"/>
                  </a:rPr>
                  <a:t>产品</a:t>
                </a:r>
              </a:p>
            </p:txBody>
          </p:sp>
        </p:grpSp>
        <p:sp>
          <p:nvSpPr>
            <p:cNvPr id="13" name="等腰三角形 12"/>
            <p:cNvSpPr/>
            <p:nvPr/>
          </p:nvSpPr>
          <p:spPr>
            <a:xfrm rot="5400000">
              <a:off x="4917506" y="913379"/>
              <a:ext cx="432048" cy="402981"/>
            </a:xfrm>
            <a:prstGeom prst="triangle">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403648" y="2859782"/>
            <a:ext cx="2808312" cy="432048"/>
            <a:chOff x="4932039" y="898846"/>
            <a:chExt cx="2808312" cy="432048"/>
          </a:xfrm>
        </p:grpSpPr>
        <p:sp>
          <p:nvSpPr>
            <p:cNvPr id="24" name="TextBox 23"/>
            <p:cNvSpPr txBox="1"/>
            <p:nvPr/>
          </p:nvSpPr>
          <p:spPr>
            <a:xfrm>
              <a:off x="5364088" y="915566"/>
              <a:ext cx="2376263" cy="369332"/>
            </a:xfrm>
            <a:prstGeom prst="rect">
              <a:avLst/>
            </a:prstGeom>
            <a:noFill/>
          </p:spPr>
          <p:txBody>
            <a:bodyPr wrap="square" rtlCol="0">
              <a:spAutoFit/>
            </a:bodyPr>
            <a:lstStyle/>
            <a:p>
              <a:r>
                <a:rPr lang="en-US" altLang="zh-CN" b="1" dirty="0" smtClean="0">
                  <a:solidFill>
                    <a:srgbClr val="67D993"/>
                  </a:solidFill>
                  <a:latin typeface="微软雅黑" pitchFamily="34" charset="-122"/>
                  <a:ea typeface="微软雅黑" pitchFamily="34" charset="-122"/>
                </a:rPr>
                <a:t>2.4</a:t>
              </a:r>
              <a:r>
                <a:rPr lang="zh-CN" altLang="en-US" b="1" dirty="0" smtClean="0">
                  <a:solidFill>
                    <a:srgbClr val="67D993"/>
                  </a:solidFill>
                  <a:latin typeface="微软雅黑" pitchFamily="34" charset="-122"/>
                  <a:ea typeface="微软雅黑" pitchFamily="34" charset="-122"/>
                </a:rPr>
                <a:t>验收标准</a:t>
              </a:r>
              <a:endParaRPr lang="zh-CN" altLang="en-US" b="1" dirty="0">
                <a:solidFill>
                  <a:srgbClr val="67D993"/>
                </a:solidFill>
                <a:latin typeface="微软雅黑" pitchFamily="34" charset="-122"/>
                <a:ea typeface="微软雅黑" pitchFamily="34" charset="-122"/>
              </a:endParaRPr>
            </a:p>
          </p:txBody>
        </p:sp>
        <p:sp>
          <p:nvSpPr>
            <p:cNvPr id="22" name="等腰三角形 21"/>
            <p:cNvSpPr/>
            <p:nvPr/>
          </p:nvSpPr>
          <p:spPr>
            <a:xfrm rot="5400000">
              <a:off x="4917506" y="913379"/>
              <a:ext cx="432048" cy="402981"/>
            </a:xfrm>
            <a:prstGeom prst="triangle">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TextBox 22"/>
          <p:cNvSpPr txBox="1"/>
          <p:nvPr/>
        </p:nvSpPr>
        <p:spPr>
          <a:xfrm>
            <a:off x="2051720" y="3245834"/>
            <a:ext cx="4176464" cy="584775"/>
          </a:xfrm>
          <a:prstGeom prst="rect">
            <a:avLst/>
          </a:prstGeom>
          <a:noFill/>
        </p:spPr>
        <p:txBody>
          <a:bodyPr wrap="square" rtlCol="0">
            <a:spAutoFit/>
          </a:bodyPr>
          <a:lstStyle/>
          <a:p>
            <a:r>
              <a:rPr lang="zh-CN" altLang="en-US" sz="1600" b="1" dirty="0">
                <a:solidFill>
                  <a:srgbClr val="67D993"/>
                </a:solidFill>
              </a:rPr>
              <a:t>需求工程计划</a:t>
            </a:r>
            <a:r>
              <a:rPr lang="en-US" altLang="zh-CN" sz="1600" b="1" dirty="0">
                <a:solidFill>
                  <a:srgbClr val="67D993"/>
                </a:solidFill>
              </a:rPr>
              <a:t>PPT</a:t>
            </a:r>
            <a:r>
              <a:rPr lang="zh-CN" altLang="en-US" sz="1600" b="1" dirty="0">
                <a:solidFill>
                  <a:srgbClr val="67D993"/>
                </a:solidFill>
              </a:rPr>
              <a:t>及文档通过审核，进入下一步骤获取客户需求。</a:t>
            </a:r>
            <a:endParaRPr lang="en-US" altLang="zh-CN" sz="1600" b="1" dirty="0">
              <a:solidFill>
                <a:srgbClr val="67D993"/>
              </a:solidFill>
            </a:endParaRPr>
          </a:p>
        </p:txBody>
      </p:sp>
      <p:graphicFrame>
        <p:nvGraphicFramePr>
          <p:cNvPr id="12" name="表格 11"/>
          <p:cNvGraphicFramePr>
            <a:graphicFrameLocks noGrp="1"/>
          </p:cNvGraphicFramePr>
          <p:nvPr>
            <p:extLst>
              <p:ext uri="{D42A27DB-BD31-4B8C-83A1-F6EECF244321}">
                <p14:modId xmlns:p14="http://schemas.microsoft.com/office/powerpoint/2010/main" val="2480783337"/>
              </p:ext>
            </p:extLst>
          </p:nvPr>
        </p:nvGraphicFramePr>
        <p:xfrm>
          <a:off x="1972182" y="1802553"/>
          <a:ext cx="5487670" cy="609600"/>
        </p:xfrm>
        <a:graphic>
          <a:graphicData uri="http://schemas.openxmlformats.org/drawingml/2006/table">
            <a:tbl>
              <a:tblPr firstRow="1" firstCol="1" bandRow="1">
                <a:tableStyleId>{5C22544A-7EE6-4342-B048-85BDC9FD1C3A}</a:tableStyleId>
              </a:tblPr>
              <a:tblGrid>
                <a:gridCol w="2139315"/>
                <a:gridCol w="3348355"/>
              </a:tblGrid>
              <a:tr h="0">
                <a:tc>
                  <a:txBody>
                    <a:bodyPr/>
                    <a:lstStyle/>
                    <a:p>
                      <a:pPr algn="just">
                        <a:spcAft>
                          <a:spcPts val="0"/>
                        </a:spcAft>
                      </a:pPr>
                      <a:r>
                        <a:rPr lang="zh-CN" sz="1000" kern="0" dirty="0">
                          <a:effectLst/>
                        </a:rPr>
                        <a:t>文件名称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内容要点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00" kern="0" dirty="0">
                          <a:effectLst/>
                        </a:rPr>
                        <a:t>《需求工程计划》</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进度管理计划，成本管理计划等计划，该阶段的</a:t>
                      </a:r>
                      <a:r>
                        <a:rPr lang="en-US" sz="1000" kern="0">
                          <a:effectLst/>
                        </a:rPr>
                        <a:t>WBS</a:t>
                      </a:r>
                      <a:r>
                        <a:rPr lang="zh-CN" sz="1000" kern="0">
                          <a:effectLst/>
                        </a:rPr>
                        <a:t>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00" kern="0" dirty="0">
                          <a:effectLst/>
                        </a:rPr>
                        <a:t>《软件需求规格说明书》</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用例图，界面原型，功能需求，数据字典，用户等级</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00" kern="0" dirty="0">
                          <a:effectLst/>
                        </a:rPr>
                        <a:t>《软件需求变更文档》</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dirty="0">
                          <a:effectLst/>
                        </a:rPr>
                        <a:t>变更原因，变更过后的影响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36" name="TextBox 4"/>
          <p:cNvSpPr txBox="1"/>
          <p:nvPr/>
        </p:nvSpPr>
        <p:spPr>
          <a:xfrm>
            <a:off x="695008" y="745573"/>
            <a:ext cx="2614413" cy="338554"/>
          </a:xfrm>
          <a:prstGeom prst="rect">
            <a:avLst/>
          </a:prstGeom>
          <a:noFill/>
        </p:spPr>
        <p:txBody>
          <a:bodyPr wrap="square" rtlCol="0">
            <a:spAutoFit/>
          </a:bodyPr>
          <a:lstStyle/>
          <a:p>
            <a:r>
              <a:rPr lang="en-US" altLang="zh-CN" sz="1600" dirty="0" smtClean="0">
                <a:solidFill>
                  <a:srgbClr val="53C780"/>
                </a:solidFill>
                <a:latin typeface="微软雅黑" pitchFamily="34" charset="-122"/>
                <a:ea typeface="微软雅黑" pitchFamily="34" charset="-122"/>
              </a:rPr>
              <a:t>2.3</a:t>
            </a:r>
            <a:r>
              <a:rPr lang="zh-CN" altLang="en-US" sz="1600" dirty="0" smtClean="0">
                <a:solidFill>
                  <a:srgbClr val="53C780"/>
                </a:solidFill>
                <a:latin typeface="微软雅黑" pitchFamily="34" charset="-122"/>
                <a:ea typeface="微软雅黑" pitchFamily="34" charset="-122"/>
              </a:rPr>
              <a:t>产品</a:t>
            </a:r>
            <a:r>
              <a:rPr lang="en-US" altLang="zh-CN" sz="1600" dirty="0" smtClean="0">
                <a:solidFill>
                  <a:srgbClr val="53C780"/>
                </a:solidFill>
                <a:latin typeface="微软雅黑" pitchFamily="34" charset="-122"/>
                <a:ea typeface="微软雅黑" pitchFamily="34" charset="-122"/>
              </a:rPr>
              <a:t>&amp;2.4</a:t>
            </a:r>
            <a:r>
              <a:rPr lang="zh-CN" altLang="en-US" sz="1600" dirty="0" smtClean="0">
                <a:solidFill>
                  <a:srgbClr val="53C780"/>
                </a:solidFill>
                <a:latin typeface="微软雅黑" pitchFamily="34" charset="-122"/>
                <a:ea typeface="微软雅黑" pitchFamily="34" charset="-122"/>
              </a:rPr>
              <a:t>验收标准</a:t>
            </a:r>
            <a:endParaRPr lang="zh-CN" altLang="en-US" sz="1600" dirty="0">
              <a:solidFill>
                <a:srgbClr val="53C780"/>
              </a:solidFill>
              <a:latin typeface="微软雅黑" pitchFamily="34" charset="-122"/>
              <a:ea typeface="微软雅黑" pitchFamily="34" charset="-122"/>
            </a:endParaRPr>
          </a:p>
        </p:txBody>
      </p:sp>
      <p:sp>
        <p:nvSpPr>
          <p:cNvPr id="37" name="TextBox 4"/>
          <p:cNvSpPr txBox="1"/>
          <p:nvPr/>
        </p:nvSpPr>
        <p:spPr>
          <a:xfrm>
            <a:off x="3235108" y="1429946"/>
            <a:ext cx="2614413" cy="338554"/>
          </a:xfrm>
          <a:prstGeom prst="rect">
            <a:avLst/>
          </a:prstGeom>
          <a:noFill/>
        </p:spPr>
        <p:txBody>
          <a:bodyPr wrap="square" rtlCol="0">
            <a:spAutoFit/>
          </a:bodyPr>
          <a:lstStyle/>
          <a:p>
            <a:r>
              <a:rPr lang="zh-CN" altLang="en-US" sz="1600" dirty="0" smtClean="0">
                <a:solidFill>
                  <a:srgbClr val="53C780"/>
                </a:solidFill>
                <a:latin typeface="微软雅黑" pitchFamily="34" charset="-122"/>
                <a:ea typeface="微软雅黑" pitchFamily="34" charset="-122"/>
              </a:rPr>
              <a:t>需要移交用户的文件</a:t>
            </a:r>
            <a:endParaRPr lang="zh-CN" altLang="en-US" sz="1600" dirty="0">
              <a:solidFill>
                <a:srgbClr val="53C780"/>
              </a:solidFill>
              <a:latin typeface="微软雅黑" pitchFamily="34" charset="-122"/>
              <a:ea typeface="微软雅黑" pitchFamily="34" charset="-122"/>
            </a:endParaRPr>
          </a:p>
        </p:txBody>
      </p:sp>
    </p:spTree>
    <p:extLst>
      <p:ext uri="{BB962C8B-B14F-4D97-AF65-F5344CB8AC3E}">
        <p14:creationId xmlns:p14="http://schemas.microsoft.com/office/powerpoint/2010/main" val="4256935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03796" y="1964940"/>
            <a:ext cx="4392488" cy="923330"/>
          </a:xfrm>
          <a:prstGeom prst="rect">
            <a:avLst/>
          </a:prstGeom>
          <a:noFill/>
        </p:spPr>
        <p:txBody>
          <a:bodyPr wrap="square" rtlCol="0">
            <a:spAutoFit/>
          </a:bodyPr>
          <a:lstStyle/>
          <a:p>
            <a:r>
              <a:rPr lang="zh-CN" altLang="en-US" sz="5400" dirty="0" smtClean="0">
                <a:solidFill>
                  <a:srgbClr val="00B0F0"/>
                </a:solidFill>
                <a:latin typeface="Adobe Gothic Std B" pitchFamily="34" charset="-128"/>
                <a:ea typeface="Adobe Gothic Std B" pitchFamily="34" charset="-128"/>
              </a:rPr>
              <a:t>进度</a:t>
            </a:r>
            <a:r>
              <a:rPr lang="zh-CN" altLang="en-US" sz="5400" dirty="0">
                <a:solidFill>
                  <a:srgbClr val="00B0F0"/>
                </a:solidFill>
                <a:latin typeface="Adobe Gothic Std B" pitchFamily="34" charset="-128"/>
                <a:ea typeface="Adobe Gothic Std B" pitchFamily="34" charset="-128"/>
              </a:rPr>
              <a:t>管理计划</a:t>
            </a:r>
            <a:endParaRPr lang="zh-CN" altLang="en-US" sz="5400" dirty="0">
              <a:solidFill>
                <a:srgbClr val="00B0F0"/>
              </a:solidFill>
              <a:latin typeface="Adobe Gothic Std B" pitchFamily="34" charset="-128"/>
            </a:endParaRPr>
          </a:p>
        </p:txBody>
      </p:sp>
      <p:grpSp>
        <p:nvGrpSpPr>
          <p:cNvPr id="12" name="组合 11"/>
          <p:cNvGrpSpPr/>
          <p:nvPr/>
        </p:nvGrpSpPr>
        <p:grpSpPr>
          <a:xfrm>
            <a:off x="1259632" y="1373972"/>
            <a:ext cx="1889822" cy="2133882"/>
            <a:chOff x="1259632" y="1373972"/>
            <a:chExt cx="1889822" cy="2133882"/>
          </a:xfrm>
        </p:grpSpPr>
        <p:grpSp>
          <p:nvGrpSpPr>
            <p:cNvPr id="2" name="组合 1"/>
            <p:cNvGrpSpPr/>
            <p:nvPr/>
          </p:nvGrpSpPr>
          <p:grpSpPr>
            <a:xfrm>
              <a:off x="1259632" y="1373972"/>
              <a:ext cx="1889822" cy="2133882"/>
              <a:chOff x="1259632" y="1419622"/>
              <a:chExt cx="1152128" cy="1300919"/>
            </a:xfrm>
          </p:grpSpPr>
          <p:sp>
            <p:nvSpPr>
              <p:cNvPr id="3" name="椭圆 2"/>
              <p:cNvSpPr/>
              <p:nvPr/>
            </p:nvSpPr>
            <p:spPr>
              <a:xfrm>
                <a:off x="1259632" y="1419622"/>
                <a:ext cx="1152128" cy="11521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Box 5"/>
            <p:cNvSpPr txBox="1"/>
            <p:nvPr/>
          </p:nvSpPr>
          <p:spPr>
            <a:xfrm>
              <a:off x="1753821" y="2044826"/>
              <a:ext cx="1299254" cy="584775"/>
            </a:xfrm>
            <a:prstGeom prst="rect">
              <a:avLst/>
            </a:prstGeom>
            <a:noFill/>
          </p:spPr>
          <p:txBody>
            <a:bodyPr wrap="square" rtlCol="0">
              <a:spAutoFit/>
            </a:bodyPr>
            <a:lstStyle/>
            <a:p>
              <a:r>
                <a:rPr lang="en-US" altLang="zh-CN" sz="3200" dirty="0" smtClean="0">
                  <a:solidFill>
                    <a:schemeClr val="bg1"/>
                  </a:solidFill>
                </a:rPr>
                <a:t>Part 3</a:t>
              </a:r>
              <a:endParaRPr lang="zh-CN" altLang="en-US" sz="3200" dirty="0">
                <a:solidFill>
                  <a:schemeClr val="bg1"/>
                </a:solidFill>
              </a:endParaRPr>
            </a:p>
          </p:txBody>
        </p:sp>
      </p:grpSp>
    </p:spTree>
    <p:extLst>
      <p:ext uri="{BB962C8B-B14F-4D97-AF65-F5344CB8AC3E}">
        <p14:creationId xmlns:p14="http://schemas.microsoft.com/office/powerpoint/2010/main" val="3227097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230574" y="1059582"/>
            <a:ext cx="3549337" cy="3754874"/>
          </a:xfrm>
          <a:prstGeom prst="rect">
            <a:avLst/>
          </a:prstGeom>
          <a:noFill/>
        </p:spPr>
        <p:txBody>
          <a:bodyPr wrap="square" rtlCol="0">
            <a:spAutoFit/>
          </a:bodyPr>
          <a:lstStyle/>
          <a:p>
            <a:r>
              <a:rPr lang="zh-CN" altLang="en-US" sz="1400" dirty="0" smtClean="0">
                <a:solidFill>
                  <a:srgbClr val="1173B0"/>
                </a:solidFill>
              </a:rPr>
              <a:t>需求</a:t>
            </a:r>
            <a:r>
              <a:rPr lang="zh-CN" altLang="en-US" sz="1400" dirty="0">
                <a:solidFill>
                  <a:srgbClr val="1173B0"/>
                </a:solidFill>
              </a:rPr>
              <a:t>工程阶段总负责人为丁磊，整个阶段分为五个小组：质量保证小组：负责审核需求规格说明书和需求阶段质量，组成人员为当前阶段负责人和小组</a:t>
            </a:r>
            <a:r>
              <a:rPr lang="en-US" altLang="zh-CN" sz="1400" dirty="0">
                <a:solidFill>
                  <a:srgbClr val="1173B0"/>
                </a:solidFill>
              </a:rPr>
              <a:t>PM</a:t>
            </a:r>
            <a:r>
              <a:rPr lang="zh-CN" altLang="en-US" sz="1400" dirty="0">
                <a:solidFill>
                  <a:srgbClr val="1173B0"/>
                </a:solidFill>
              </a:rPr>
              <a:t>，由当前阶段负责人审核通过后交由</a:t>
            </a:r>
            <a:r>
              <a:rPr lang="en-US" altLang="zh-CN" sz="1400" dirty="0">
                <a:solidFill>
                  <a:srgbClr val="1173B0"/>
                </a:solidFill>
              </a:rPr>
              <a:t>PM</a:t>
            </a:r>
            <a:r>
              <a:rPr lang="zh-CN" altLang="en-US" sz="1400" dirty="0">
                <a:solidFill>
                  <a:srgbClr val="1173B0"/>
                </a:solidFill>
              </a:rPr>
              <a:t>审核二次审核确保不出问题；任务制定以及人员分工小组：在需求阶段细分任务到个人，由丁磊执行并且由丁磊负责，余敬和陈建伟负责给出意见提供帮助，若丁磊不能及时完成，则余敬和陈建伟帮忙完成；</a:t>
            </a:r>
            <a:r>
              <a:rPr lang="en-US" altLang="zh-CN" sz="1400" dirty="0">
                <a:solidFill>
                  <a:srgbClr val="1173B0"/>
                </a:solidFill>
              </a:rPr>
              <a:t>PPT</a:t>
            </a:r>
            <a:r>
              <a:rPr lang="zh-CN" altLang="en-US" sz="1400" dirty="0">
                <a:solidFill>
                  <a:srgbClr val="1173B0"/>
                </a:solidFill>
              </a:rPr>
              <a:t>制作小组负责人为唐子煜，他给下属支持人员分配任务并一起完成过程中用到的</a:t>
            </a:r>
            <a:r>
              <a:rPr lang="en-US" altLang="zh-CN" sz="1400" dirty="0">
                <a:solidFill>
                  <a:srgbClr val="1173B0"/>
                </a:solidFill>
              </a:rPr>
              <a:t>PPT</a:t>
            </a:r>
            <a:r>
              <a:rPr lang="zh-CN" altLang="en-US" sz="1400" dirty="0">
                <a:solidFill>
                  <a:srgbClr val="1173B0"/>
                </a:solidFill>
              </a:rPr>
              <a:t>，若唐子煜因故不能执行则由张伟鹏代为执行；需求获取负责人为丁磊，若丁磊有事则由余敬负责；需求分析小组的负责人也是丁磊，替补为张伟鹏；需求变更委员会负责人为陈建伟，替补负责人为余敬。</a:t>
            </a:r>
            <a:endParaRPr lang="zh-CN" altLang="zh-CN" sz="1400" dirty="0">
              <a:solidFill>
                <a:srgbClr val="1173B0"/>
              </a:solidFill>
            </a:endParaRPr>
          </a:p>
        </p:txBody>
      </p:sp>
      <p:sp>
        <p:nvSpPr>
          <p:cNvPr id="31" name="TextBox 3"/>
          <p:cNvSpPr txBox="1"/>
          <p:nvPr/>
        </p:nvSpPr>
        <p:spPr>
          <a:xfrm>
            <a:off x="677628" y="474807"/>
            <a:ext cx="1998162"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3.</a:t>
            </a:r>
            <a:r>
              <a:rPr lang="zh-CN" altLang="en-US" dirty="0" smtClean="0">
                <a:solidFill>
                  <a:srgbClr val="00B0F0"/>
                </a:solidFill>
                <a:latin typeface="微软雅黑" pitchFamily="34" charset="-122"/>
                <a:ea typeface="微软雅黑" pitchFamily="34" charset="-122"/>
              </a:rPr>
              <a:t>进度管理计划</a:t>
            </a:r>
            <a:endParaRPr lang="zh-CN" altLang="en-US" dirty="0">
              <a:solidFill>
                <a:srgbClr val="00B0F0"/>
              </a:solidFill>
              <a:latin typeface="微软雅黑" pitchFamily="34" charset="-122"/>
              <a:ea typeface="微软雅黑" pitchFamily="34" charset="-122"/>
            </a:endParaRPr>
          </a:p>
        </p:txBody>
      </p:sp>
      <p:sp>
        <p:nvSpPr>
          <p:cNvPr id="32" name="TextBox 4"/>
          <p:cNvSpPr txBox="1"/>
          <p:nvPr/>
        </p:nvSpPr>
        <p:spPr>
          <a:xfrm>
            <a:off x="677628" y="788100"/>
            <a:ext cx="1878148"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3.1</a:t>
            </a:r>
            <a:r>
              <a:rPr lang="zh-CN" altLang="en-US" sz="1600" dirty="0" smtClean="0">
                <a:solidFill>
                  <a:srgbClr val="00B0F0"/>
                </a:solidFill>
                <a:latin typeface="微软雅黑" pitchFamily="34" charset="-122"/>
                <a:ea typeface="微软雅黑" pitchFamily="34" charset="-122"/>
              </a:rPr>
              <a:t>组织分解结构</a:t>
            </a:r>
            <a:endParaRPr lang="zh-CN" altLang="en-US" sz="1600" dirty="0">
              <a:solidFill>
                <a:srgbClr val="00B0F0"/>
              </a:solidFill>
              <a:latin typeface="微软雅黑" pitchFamily="34" charset="-122"/>
              <a:ea typeface="微软雅黑" pitchFamily="34" charset="-122"/>
            </a:endParaRPr>
          </a:p>
        </p:txBody>
      </p:sp>
      <p:pic>
        <p:nvPicPr>
          <p:cNvPr id="45" name="图片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792" y="987574"/>
            <a:ext cx="5666586" cy="4098364"/>
          </a:xfrm>
          <a:prstGeom prst="rect">
            <a:avLst/>
          </a:prstGeom>
        </p:spPr>
      </p:pic>
    </p:spTree>
    <p:extLst>
      <p:ext uri="{BB962C8B-B14F-4D97-AF65-F5344CB8AC3E}">
        <p14:creationId xmlns:p14="http://schemas.microsoft.com/office/powerpoint/2010/main" val="3643945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11" descr="K:\谷歌下载\G16WBS-s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88720"/>
            <a:ext cx="8373194"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4499992" y="3435846"/>
            <a:ext cx="3549337" cy="307777"/>
          </a:xfrm>
          <a:prstGeom prst="rect">
            <a:avLst/>
          </a:prstGeom>
          <a:noFill/>
        </p:spPr>
        <p:txBody>
          <a:bodyPr wrap="square" rtlCol="0">
            <a:spAutoFit/>
          </a:bodyPr>
          <a:lstStyle/>
          <a:p>
            <a:r>
              <a:rPr lang="zh-CN" altLang="en-US" sz="1400" dirty="0" smtClean="0">
                <a:solidFill>
                  <a:srgbClr val="1173B0"/>
                </a:solidFill>
              </a:rPr>
              <a:t>软件需求开发阶段</a:t>
            </a:r>
            <a:r>
              <a:rPr lang="en-US" altLang="zh-CN" sz="1400" dirty="0" smtClean="0">
                <a:solidFill>
                  <a:srgbClr val="1173B0"/>
                </a:solidFill>
              </a:rPr>
              <a:t>WBS</a:t>
            </a:r>
            <a:r>
              <a:rPr lang="zh-CN" altLang="en-US" sz="1400" dirty="0" smtClean="0">
                <a:solidFill>
                  <a:srgbClr val="1173B0"/>
                </a:solidFill>
              </a:rPr>
              <a:t>结构图</a:t>
            </a:r>
            <a:endParaRPr lang="zh-CN" altLang="zh-CN" sz="1400" dirty="0">
              <a:solidFill>
                <a:srgbClr val="1173B0"/>
              </a:solidFill>
            </a:endParaRPr>
          </a:p>
        </p:txBody>
      </p:sp>
      <p:sp>
        <p:nvSpPr>
          <p:cNvPr id="31" name="TextBox 3"/>
          <p:cNvSpPr txBox="1"/>
          <p:nvPr/>
        </p:nvSpPr>
        <p:spPr>
          <a:xfrm>
            <a:off x="677628" y="474807"/>
            <a:ext cx="1998162"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3.</a:t>
            </a:r>
            <a:r>
              <a:rPr lang="zh-CN" altLang="en-US" dirty="0" smtClean="0">
                <a:solidFill>
                  <a:srgbClr val="00B0F0"/>
                </a:solidFill>
                <a:latin typeface="微软雅黑" pitchFamily="34" charset="-122"/>
                <a:ea typeface="微软雅黑" pitchFamily="34" charset="-122"/>
              </a:rPr>
              <a:t>进度管理计划</a:t>
            </a:r>
            <a:endParaRPr lang="zh-CN" altLang="en-US" dirty="0">
              <a:solidFill>
                <a:srgbClr val="00B0F0"/>
              </a:solidFill>
              <a:latin typeface="微软雅黑" pitchFamily="34" charset="-122"/>
              <a:ea typeface="微软雅黑" pitchFamily="34" charset="-122"/>
            </a:endParaRPr>
          </a:p>
        </p:txBody>
      </p:sp>
      <p:sp>
        <p:nvSpPr>
          <p:cNvPr id="32" name="TextBox 4"/>
          <p:cNvSpPr txBox="1"/>
          <p:nvPr/>
        </p:nvSpPr>
        <p:spPr>
          <a:xfrm>
            <a:off x="677628" y="788100"/>
            <a:ext cx="2382204"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3.2</a:t>
            </a:r>
            <a:r>
              <a:rPr lang="zh-CN" altLang="en-US" sz="1600" dirty="0" smtClean="0">
                <a:solidFill>
                  <a:srgbClr val="00B0F0"/>
                </a:solidFill>
                <a:latin typeface="微软雅黑" pitchFamily="34" charset="-122"/>
                <a:ea typeface="微软雅黑" pitchFamily="34" charset="-122"/>
              </a:rPr>
              <a:t>工作任务的分解</a:t>
            </a:r>
            <a:endParaRPr lang="zh-CN" altLang="en-US" sz="1600" dirty="0">
              <a:solidFill>
                <a:srgbClr val="00B0F0"/>
              </a:solidFill>
              <a:latin typeface="微软雅黑" pitchFamily="34" charset="-122"/>
              <a:ea typeface="微软雅黑" pitchFamily="34" charset="-122"/>
            </a:endParaRPr>
          </a:p>
        </p:txBody>
      </p:sp>
    </p:spTree>
    <p:extLst>
      <p:ext uri="{BB962C8B-B14F-4D97-AF65-F5344CB8AC3E}">
        <p14:creationId xmlns:p14="http://schemas.microsoft.com/office/powerpoint/2010/main" val="3352068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305780" y="4304690"/>
            <a:ext cx="3549337" cy="307777"/>
          </a:xfrm>
          <a:prstGeom prst="rect">
            <a:avLst/>
          </a:prstGeom>
          <a:noFill/>
        </p:spPr>
        <p:txBody>
          <a:bodyPr wrap="square" rtlCol="0">
            <a:spAutoFit/>
          </a:bodyPr>
          <a:lstStyle/>
          <a:p>
            <a:r>
              <a:rPr lang="zh-CN" altLang="en-US" sz="1400" dirty="0" smtClean="0">
                <a:solidFill>
                  <a:srgbClr val="1173B0"/>
                </a:solidFill>
              </a:rPr>
              <a:t>软件需求开发阶段</a:t>
            </a:r>
            <a:r>
              <a:rPr lang="zh-CN" altLang="en-US" sz="1400" dirty="0">
                <a:solidFill>
                  <a:srgbClr val="1173B0"/>
                </a:solidFill>
              </a:rPr>
              <a:t>甘特图</a:t>
            </a:r>
            <a:endParaRPr lang="zh-CN" altLang="zh-CN" sz="1400" dirty="0">
              <a:solidFill>
                <a:srgbClr val="1173B0"/>
              </a:solidFill>
            </a:endParaRPr>
          </a:p>
        </p:txBody>
      </p:sp>
      <p:sp>
        <p:nvSpPr>
          <p:cNvPr id="31" name="TextBox 3"/>
          <p:cNvSpPr txBox="1"/>
          <p:nvPr/>
        </p:nvSpPr>
        <p:spPr>
          <a:xfrm>
            <a:off x="677628" y="474807"/>
            <a:ext cx="1998162"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3.</a:t>
            </a:r>
            <a:r>
              <a:rPr lang="zh-CN" altLang="en-US" dirty="0" smtClean="0">
                <a:solidFill>
                  <a:srgbClr val="00B0F0"/>
                </a:solidFill>
                <a:latin typeface="微软雅黑" pitchFamily="34" charset="-122"/>
                <a:ea typeface="微软雅黑" pitchFamily="34" charset="-122"/>
              </a:rPr>
              <a:t>进度管理计划</a:t>
            </a:r>
            <a:endParaRPr lang="zh-CN" altLang="en-US" dirty="0">
              <a:solidFill>
                <a:srgbClr val="00B0F0"/>
              </a:solidFill>
              <a:latin typeface="微软雅黑" pitchFamily="34" charset="-122"/>
              <a:ea typeface="微软雅黑" pitchFamily="34" charset="-122"/>
            </a:endParaRPr>
          </a:p>
        </p:txBody>
      </p:sp>
      <p:sp>
        <p:nvSpPr>
          <p:cNvPr id="32" name="TextBox 4"/>
          <p:cNvSpPr txBox="1"/>
          <p:nvPr/>
        </p:nvSpPr>
        <p:spPr>
          <a:xfrm>
            <a:off x="677628" y="788100"/>
            <a:ext cx="2382204"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3.2</a:t>
            </a:r>
            <a:r>
              <a:rPr lang="zh-CN" altLang="en-US" sz="1600" dirty="0" smtClean="0">
                <a:solidFill>
                  <a:srgbClr val="00B0F0"/>
                </a:solidFill>
                <a:latin typeface="微软雅黑" pitchFamily="34" charset="-122"/>
                <a:ea typeface="微软雅黑" pitchFamily="34" charset="-122"/>
              </a:rPr>
              <a:t>工作任务的分解</a:t>
            </a:r>
            <a:endParaRPr lang="zh-CN" altLang="en-US" sz="1600" dirty="0">
              <a:solidFill>
                <a:srgbClr val="00B0F0"/>
              </a:solidFill>
              <a:latin typeface="微软雅黑" pitchFamily="34" charset="-122"/>
              <a:ea typeface="微软雅黑" pitchFamily="34" charset="-122"/>
            </a:endParaRPr>
          </a:p>
        </p:txBody>
      </p:sp>
      <p:pic>
        <p:nvPicPr>
          <p:cNvPr id="1025" name="Picture 1" descr="G:\软件\qq data\1206158680\Image\C2C\QGG)Y~IPD~LU8XG$HR3Z~Z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664" y="1126654"/>
            <a:ext cx="7317696" cy="311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6796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147090" y="1413893"/>
            <a:ext cx="2040228" cy="2303711"/>
            <a:chOff x="3107837" y="1774887"/>
            <a:chExt cx="1152128" cy="1300919"/>
          </a:xfrm>
        </p:grpSpPr>
        <p:grpSp>
          <p:nvGrpSpPr>
            <p:cNvPr id="2" name="组合 1"/>
            <p:cNvGrpSpPr/>
            <p:nvPr/>
          </p:nvGrpSpPr>
          <p:grpSpPr>
            <a:xfrm>
              <a:off x="3107837" y="1774887"/>
              <a:ext cx="1152128" cy="1300919"/>
              <a:chOff x="1259632" y="1419622"/>
              <a:chExt cx="1152128" cy="1300919"/>
            </a:xfrm>
          </p:grpSpPr>
          <p:sp>
            <p:nvSpPr>
              <p:cNvPr id="3" name="椭圆 2"/>
              <p:cNvSpPr/>
              <p:nvPr/>
            </p:nvSpPr>
            <p:spPr>
              <a:xfrm>
                <a:off x="1259632" y="1419622"/>
                <a:ext cx="1152128" cy="1152128"/>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4"/>
            <p:cNvSpPr txBox="1"/>
            <p:nvPr/>
          </p:nvSpPr>
          <p:spPr>
            <a:xfrm>
              <a:off x="3392652" y="2185838"/>
              <a:ext cx="792089" cy="330226"/>
            </a:xfrm>
            <a:prstGeom prst="rect">
              <a:avLst/>
            </a:prstGeom>
            <a:noFill/>
          </p:spPr>
          <p:txBody>
            <a:bodyPr wrap="square" rtlCol="0">
              <a:spAutoFit/>
            </a:bodyPr>
            <a:lstStyle/>
            <a:p>
              <a:r>
                <a:rPr lang="en-US" altLang="zh-CN" sz="3200" dirty="0" smtClean="0">
                  <a:solidFill>
                    <a:schemeClr val="bg1"/>
                  </a:solidFill>
                </a:rPr>
                <a:t>Part 4</a:t>
              </a:r>
              <a:endParaRPr lang="zh-CN" altLang="en-US" dirty="0">
                <a:solidFill>
                  <a:schemeClr val="bg1"/>
                </a:solidFill>
              </a:endParaRPr>
            </a:p>
          </p:txBody>
        </p:sp>
      </p:grpSp>
      <p:sp>
        <p:nvSpPr>
          <p:cNvPr id="8" name="TextBox 7"/>
          <p:cNvSpPr txBox="1"/>
          <p:nvPr/>
        </p:nvSpPr>
        <p:spPr>
          <a:xfrm>
            <a:off x="4103382" y="1972341"/>
            <a:ext cx="4392488" cy="923330"/>
          </a:xfrm>
          <a:prstGeom prst="rect">
            <a:avLst/>
          </a:prstGeom>
          <a:noFill/>
        </p:spPr>
        <p:txBody>
          <a:bodyPr wrap="square" rtlCol="0">
            <a:spAutoFit/>
          </a:bodyPr>
          <a:lstStyle/>
          <a:p>
            <a:r>
              <a:rPr lang="zh-CN" altLang="en-US" sz="5400" dirty="0" smtClean="0">
                <a:solidFill>
                  <a:schemeClr val="accent6">
                    <a:lumMod val="60000"/>
                    <a:lumOff val="40000"/>
                  </a:schemeClr>
                </a:solidFill>
                <a:latin typeface="Adobe Gothic Std B" pitchFamily="34" charset="-128"/>
                <a:ea typeface="Adobe Gothic Std B" pitchFamily="34" charset="-128"/>
              </a:rPr>
              <a:t>范围管理计划</a:t>
            </a:r>
            <a:endParaRPr lang="zh-CN" altLang="en-US" sz="5400" dirty="0">
              <a:solidFill>
                <a:schemeClr val="accent6">
                  <a:lumMod val="60000"/>
                  <a:lumOff val="40000"/>
                </a:schemeClr>
              </a:solidFill>
              <a:latin typeface="Adobe Gothic Std B" pitchFamily="34" charset="-128"/>
            </a:endParaRPr>
          </a:p>
        </p:txBody>
      </p:sp>
    </p:spTree>
    <p:extLst>
      <p:ext uri="{BB962C8B-B14F-4D97-AF65-F5344CB8AC3E}">
        <p14:creationId xmlns:p14="http://schemas.microsoft.com/office/powerpoint/2010/main" val="7020090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259632" y="1543978"/>
            <a:ext cx="2078516" cy="2078516"/>
            <a:chOff x="2915816" y="843558"/>
            <a:chExt cx="2078516" cy="2078516"/>
          </a:xfrm>
          <a:solidFill>
            <a:srgbClr val="F2A849"/>
          </a:solidFill>
        </p:grpSpPr>
        <p:sp>
          <p:nvSpPr>
            <p:cNvPr id="2" name="八角星 1"/>
            <p:cNvSpPr/>
            <p:nvPr/>
          </p:nvSpPr>
          <p:spPr>
            <a:xfrm>
              <a:off x="2915816" y="843558"/>
              <a:ext cx="2078516" cy="2078516"/>
            </a:xfrm>
            <a:custGeom>
              <a:avLst/>
              <a:gdLst/>
              <a:ahLst/>
              <a:cxnLst/>
              <a:rect l="l" t="t" r="r" b="b"/>
              <a:pathLst>
                <a:path w="2078516" h="2078516">
                  <a:moveTo>
                    <a:pt x="820426" y="1876814"/>
                  </a:moveTo>
                  <a:cubicBezTo>
                    <a:pt x="890140" y="1896078"/>
                    <a:pt x="963566" y="1905783"/>
                    <a:pt x="1039258" y="1905783"/>
                  </a:cubicBezTo>
                  <a:cubicBezTo>
                    <a:pt x="1114950" y="1905783"/>
                    <a:pt x="1188375" y="1896078"/>
                    <a:pt x="1258088" y="1876815"/>
                  </a:cubicBezTo>
                  <a:lnTo>
                    <a:pt x="1200197" y="2064805"/>
                  </a:lnTo>
                  <a:cubicBezTo>
                    <a:pt x="1147883" y="2074273"/>
                    <a:pt x="1094066" y="2078516"/>
                    <a:pt x="1039258" y="2078516"/>
                  </a:cubicBezTo>
                  <a:cubicBezTo>
                    <a:pt x="984450" y="2078516"/>
                    <a:pt x="930632" y="2074273"/>
                    <a:pt x="878317" y="2064805"/>
                  </a:cubicBezTo>
                  <a:close/>
                  <a:moveTo>
                    <a:pt x="1784786" y="1474013"/>
                  </a:moveTo>
                  <a:lnTo>
                    <a:pt x="1878287" y="1650728"/>
                  </a:lnTo>
                  <a:cubicBezTo>
                    <a:pt x="1815529" y="1738606"/>
                    <a:pt x="1738606" y="1815529"/>
                    <a:pt x="1650728" y="1878286"/>
                  </a:cubicBezTo>
                  <a:lnTo>
                    <a:pt x="1474014" y="1784785"/>
                  </a:lnTo>
                  <a:cubicBezTo>
                    <a:pt x="1604814" y="1712553"/>
                    <a:pt x="1712554" y="1604813"/>
                    <a:pt x="1784786" y="1474013"/>
                  </a:cubicBezTo>
                  <a:close/>
                  <a:moveTo>
                    <a:pt x="293730" y="1474012"/>
                  </a:moveTo>
                  <a:cubicBezTo>
                    <a:pt x="365962" y="1604812"/>
                    <a:pt x="473702" y="1712553"/>
                    <a:pt x="604502" y="1784785"/>
                  </a:cubicBezTo>
                  <a:lnTo>
                    <a:pt x="427788" y="1878286"/>
                  </a:lnTo>
                  <a:cubicBezTo>
                    <a:pt x="339909" y="1815528"/>
                    <a:pt x="262986" y="1738605"/>
                    <a:pt x="200229" y="1650726"/>
                  </a:cubicBezTo>
                  <a:close/>
                  <a:moveTo>
                    <a:pt x="1876814" y="820426"/>
                  </a:moveTo>
                  <a:lnTo>
                    <a:pt x="2064805" y="878317"/>
                  </a:lnTo>
                  <a:cubicBezTo>
                    <a:pt x="2074273" y="930632"/>
                    <a:pt x="2078516" y="984450"/>
                    <a:pt x="2078516" y="1039258"/>
                  </a:cubicBezTo>
                  <a:cubicBezTo>
                    <a:pt x="2078516" y="1094066"/>
                    <a:pt x="2074274" y="1147883"/>
                    <a:pt x="2064805" y="1200197"/>
                  </a:cubicBezTo>
                  <a:lnTo>
                    <a:pt x="1876815" y="1258088"/>
                  </a:lnTo>
                  <a:cubicBezTo>
                    <a:pt x="1896078" y="1188374"/>
                    <a:pt x="1905783" y="1114950"/>
                    <a:pt x="1905783" y="1039258"/>
                  </a:cubicBezTo>
                  <a:cubicBezTo>
                    <a:pt x="1905783" y="963566"/>
                    <a:pt x="1896078" y="890140"/>
                    <a:pt x="1876814" y="820426"/>
                  </a:cubicBezTo>
                  <a:close/>
                  <a:moveTo>
                    <a:pt x="201702" y="820426"/>
                  </a:moveTo>
                  <a:cubicBezTo>
                    <a:pt x="182438" y="890140"/>
                    <a:pt x="172733" y="963566"/>
                    <a:pt x="172733" y="1039258"/>
                  </a:cubicBezTo>
                  <a:cubicBezTo>
                    <a:pt x="172733" y="1114950"/>
                    <a:pt x="182438" y="1188375"/>
                    <a:pt x="201702" y="1258089"/>
                  </a:cubicBezTo>
                  <a:lnTo>
                    <a:pt x="13711" y="1200198"/>
                  </a:lnTo>
                  <a:cubicBezTo>
                    <a:pt x="4243" y="1147883"/>
                    <a:pt x="0" y="1094066"/>
                    <a:pt x="0" y="1039258"/>
                  </a:cubicBezTo>
                  <a:cubicBezTo>
                    <a:pt x="0" y="984449"/>
                    <a:pt x="4243" y="930632"/>
                    <a:pt x="13712" y="878317"/>
                  </a:cubicBezTo>
                  <a:close/>
                  <a:moveTo>
                    <a:pt x="1650726" y="200229"/>
                  </a:moveTo>
                  <a:cubicBezTo>
                    <a:pt x="1738605" y="262986"/>
                    <a:pt x="1815528" y="339909"/>
                    <a:pt x="1878286" y="427788"/>
                  </a:cubicBezTo>
                  <a:lnTo>
                    <a:pt x="1784785" y="604502"/>
                  </a:lnTo>
                  <a:cubicBezTo>
                    <a:pt x="1712553" y="473702"/>
                    <a:pt x="1604813" y="365962"/>
                    <a:pt x="1474012" y="293730"/>
                  </a:cubicBezTo>
                  <a:close/>
                  <a:moveTo>
                    <a:pt x="427790" y="200229"/>
                  </a:moveTo>
                  <a:lnTo>
                    <a:pt x="604504" y="293730"/>
                  </a:lnTo>
                  <a:cubicBezTo>
                    <a:pt x="473703" y="365962"/>
                    <a:pt x="365962" y="473703"/>
                    <a:pt x="293730" y="604503"/>
                  </a:cubicBezTo>
                  <a:lnTo>
                    <a:pt x="200229" y="427789"/>
                  </a:lnTo>
                  <a:cubicBezTo>
                    <a:pt x="262987" y="339910"/>
                    <a:pt x="339910" y="262987"/>
                    <a:pt x="427790" y="200229"/>
                  </a:cubicBezTo>
                  <a:close/>
                  <a:moveTo>
                    <a:pt x="1039258" y="0"/>
                  </a:moveTo>
                  <a:cubicBezTo>
                    <a:pt x="1094066" y="0"/>
                    <a:pt x="1147883" y="4243"/>
                    <a:pt x="1200198" y="13711"/>
                  </a:cubicBezTo>
                  <a:lnTo>
                    <a:pt x="1258089" y="201702"/>
                  </a:lnTo>
                  <a:cubicBezTo>
                    <a:pt x="1188375" y="182438"/>
                    <a:pt x="1114950" y="172733"/>
                    <a:pt x="1039258" y="172733"/>
                  </a:cubicBezTo>
                  <a:cubicBezTo>
                    <a:pt x="963566" y="172733"/>
                    <a:pt x="890140" y="182438"/>
                    <a:pt x="820426" y="201702"/>
                  </a:cubicBezTo>
                  <a:lnTo>
                    <a:pt x="878317" y="13711"/>
                  </a:lnTo>
                  <a:cubicBezTo>
                    <a:pt x="930632" y="4243"/>
                    <a:pt x="984450" y="0"/>
                    <a:pt x="103925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同心圆 4"/>
            <p:cNvSpPr/>
            <p:nvPr/>
          </p:nvSpPr>
          <p:spPr>
            <a:xfrm>
              <a:off x="3070547" y="998289"/>
              <a:ext cx="1769054" cy="1769054"/>
            </a:xfrm>
            <a:prstGeom prst="donut">
              <a:avLst>
                <a:gd name="adj" fmla="val 51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1" name="组合 10"/>
          <p:cNvGrpSpPr/>
          <p:nvPr/>
        </p:nvGrpSpPr>
        <p:grpSpPr>
          <a:xfrm rot="19989476">
            <a:off x="3224759" y="1239424"/>
            <a:ext cx="1769952" cy="1870302"/>
            <a:chOff x="5847264" y="1987832"/>
            <a:chExt cx="1769952" cy="1870302"/>
          </a:xfrm>
          <a:solidFill>
            <a:srgbClr val="F2A849"/>
          </a:solidFill>
        </p:grpSpPr>
        <p:sp>
          <p:nvSpPr>
            <p:cNvPr id="7" name="六角星 6"/>
            <p:cNvSpPr/>
            <p:nvPr/>
          </p:nvSpPr>
          <p:spPr>
            <a:xfrm>
              <a:off x="5847264" y="1987832"/>
              <a:ext cx="1769952" cy="1870302"/>
            </a:xfrm>
            <a:custGeom>
              <a:avLst/>
              <a:gdLst/>
              <a:ahLst/>
              <a:cxnLst/>
              <a:rect l="l" t="t" r="r" b="b"/>
              <a:pathLst>
                <a:path w="1769952" h="1870302">
                  <a:moveTo>
                    <a:pt x="680519" y="1569349"/>
                  </a:moveTo>
                  <a:cubicBezTo>
                    <a:pt x="744265" y="1593275"/>
                    <a:pt x="813305" y="1604539"/>
                    <a:pt x="884976" y="1604539"/>
                  </a:cubicBezTo>
                  <a:cubicBezTo>
                    <a:pt x="956647" y="1604539"/>
                    <a:pt x="1025687" y="1593275"/>
                    <a:pt x="1089434" y="1569349"/>
                  </a:cubicBezTo>
                  <a:lnTo>
                    <a:pt x="987151" y="1864473"/>
                  </a:lnTo>
                  <a:cubicBezTo>
                    <a:pt x="953617" y="1868430"/>
                    <a:pt x="919515" y="1870302"/>
                    <a:pt x="884976" y="1870302"/>
                  </a:cubicBezTo>
                  <a:cubicBezTo>
                    <a:pt x="850437" y="1870302"/>
                    <a:pt x="816336" y="1868430"/>
                    <a:pt x="782801" y="1864473"/>
                  </a:cubicBezTo>
                  <a:close/>
                  <a:moveTo>
                    <a:pt x="1544942" y="1028622"/>
                  </a:moveTo>
                  <a:lnTo>
                    <a:pt x="1769952" y="1235457"/>
                  </a:lnTo>
                  <a:cubicBezTo>
                    <a:pt x="1744124" y="1314289"/>
                    <a:pt x="1707320" y="1388154"/>
                    <a:pt x="1661819" y="1455697"/>
                  </a:cubicBezTo>
                  <a:lnTo>
                    <a:pt x="1368813" y="1395745"/>
                  </a:lnTo>
                  <a:cubicBezTo>
                    <a:pt x="1463802" y="1297986"/>
                    <a:pt x="1527963" y="1170611"/>
                    <a:pt x="1544942" y="1028622"/>
                  </a:cubicBezTo>
                  <a:close/>
                  <a:moveTo>
                    <a:pt x="225011" y="1028622"/>
                  </a:moveTo>
                  <a:cubicBezTo>
                    <a:pt x="241989" y="1170611"/>
                    <a:pt x="306151" y="1297986"/>
                    <a:pt x="401140" y="1395745"/>
                  </a:cubicBezTo>
                  <a:lnTo>
                    <a:pt x="108134" y="1455697"/>
                  </a:lnTo>
                  <a:cubicBezTo>
                    <a:pt x="62633" y="1388154"/>
                    <a:pt x="25829" y="1314289"/>
                    <a:pt x="0" y="1235457"/>
                  </a:cubicBezTo>
                  <a:close/>
                  <a:moveTo>
                    <a:pt x="1661819" y="414605"/>
                  </a:moveTo>
                  <a:cubicBezTo>
                    <a:pt x="1707320" y="482148"/>
                    <a:pt x="1744124" y="556014"/>
                    <a:pt x="1769952" y="634845"/>
                  </a:cubicBezTo>
                  <a:lnTo>
                    <a:pt x="1544942" y="841680"/>
                  </a:lnTo>
                  <a:cubicBezTo>
                    <a:pt x="1527963" y="699691"/>
                    <a:pt x="1463802" y="572317"/>
                    <a:pt x="1368813" y="474558"/>
                  </a:cubicBezTo>
                  <a:close/>
                  <a:moveTo>
                    <a:pt x="108134" y="414605"/>
                  </a:moveTo>
                  <a:lnTo>
                    <a:pt x="401140" y="474558"/>
                  </a:lnTo>
                  <a:cubicBezTo>
                    <a:pt x="306151" y="572317"/>
                    <a:pt x="241989" y="699691"/>
                    <a:pt x="225011" y="841680"/>
                  </a:cubicBezTo>
                  <a:lnTo>
                    <a:pt x="0" y="634845"/>
                  </a:lnTo>
                  <a:cubicBezTo>
                    <a:pt x="25829" y="556014"/>
                    <a:pt x="62633" y="482148"/>
                    <a:pt x="108134" y="414605"/>
                  </a:cubicBezTo>
                  <a:close/>
                  <a:moveTo>
                    <a:pt x="884976" y="0"/>
                  </a:moveTo>
                  <a:cubicBezTo>
                    <a:pt x="919515" y="0"/>
                    <a:pt x="953617" y="1873"/>
                    <a:pt x="987151" y="5830"/>
                  </a:cubicBezTo>
                  <a:lnTo>
                    <a:pt x="1089433" y="300953"/>
                  </a:lnTo>
                  <a:cubicBezTo>
                    <a:pt x="1025687" y="277027"/>
                    <a:pt x="956647" y="265763"/>
                    <a:pt x="884976" y="265763"/>
                  </a:cubicBezTo>
                  <a:cubicBezTo>
                    <a:pt x="813305" y="265763"/>
                    <a:pt x="744265" y="277027"/>
                    <a:pt x="680519" y="300953"/>
                  </a:cubicBezTo>
                  <a:lnTo>
                    <a:pt x="782801" y="5830"/>
                  </a:lnTo>
                  <a:cubicBezTo>
                    <a:pt x="816336" y="1873"/>
                    <a:pt x="850437" y="0"/>
                    <a:pt x="88497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同心圆 9"/>
            <p:cNvSpPr/>
            <p:nvPr/>
          </p:nvSpPr>
          <p:spPr>
            <a:xfrm>
              <a:off x="6048164" y="2238907"/>
              <a:ext cx="1368152" cy="1368152"/>
            </a:xfrm>
            <a:prstGeom prst="donut">
              <a:avLst>
                <a:gd name="adj" fmla="val 62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2" name="组合 11"/>
          <p:cNvGrpSpPr/>
          <p:nvPr/>
        </p:nvGrpSpPr>
        <p:grpSpPr>
          <a:xfrm rot="20557778">
            <a:off x="6479083" y="752441"/>
            <a:ext cx="2078516" cy="2078516"/>
            <a:chOff x="2915816" y="843558"/>
            <a:chExt cx="2078516" cy="2078516"/>
          </a:xfrm>
          <a:solidFill>
            <a:srgbClr val="F2A849"/>
          </a:solidFill>
        </p:grpSpPr>
        <p:sp>
          <p:nvSpPr>
            <p:cNvPr id="13" name="八角星 1"/>
            <p:cNvSpPr/>
            <p:nvPr/>
          </p:nvSpPr>
          <p:spPr>
            <a:xfrm>
              <a:off x="2915816" y="843558"/>
              <a:ext cx="2078516" cy="2078516"/>
            </a:xfrm>
            <a:custGeom>
              <a:avLst/>
              <a:gdLst/>
              <a:ahLst/>
              <a:cxnLst/>
              <a:rect l="l" t="t" r="r" b="b"/>
              <a:pathLst>
                <a:path w="2078516" h="2078516">
                  <a:moveTo>
                    <a:pt x="820426" y="1876814"/>
                  </a:moveTo>
                  <a:cubicBezTo>
                    <a:pt x="890140" y="1896078"/>
                    <a:pt x="963566" y="1905783"/>
                    <a:pt x="1039258" y="1905783"/>
                  </a:cubicBezTo>
                  <a:cubicBezTo>
                    <a:pt x="1114950" y="1905783"/>
                    <a:pt x="1188375" y="1896078"/>
                    <a:pt x="1258088" y="1876815"/>
                  </a:cubicBezTo>
                  <a:lnTo>
                    <a:pt x="1200197" y="2064805"/>
                  </a:lnTo>
                  <a:cubicBezTo>
                    <a:pt x="1147883" y="2074273"/>
                    <a:pt x="1094066" y="2078516"/>
                    <a:pt x="1039258" y="2078516"/>
                  </a:cubicBezTo>
                  <a:cubicBezTo>
                    <a:pt x="984450" y="2078516"/>
                    <a:pt x="930632" y="2074273"/>
                    <a:pt x="878317" y="2064805"/>
                  </a:cubicBezTo>
                  <a:close/>
                  <a:moveTo>
                    <a:pt x="1784786" y="1474013"/>
                  </a:moveTo>
                  <a:lnTo>
                    <a:pt x="1878287" y="1650728"/>
                  </a:lnTo>
                  <a:cubicBezTo>
                    <a:pt x="1815529" y="1738606"/>
                    <a:pt x="1738606" y="1815529"/>
                    <a:pt x="1650728" y="1878286"/>
                  </a:cubicBezTo>
                  <a:lnTo>
                    <a:pt x="1474014" y="1784785"/>
                  </a:lnTo>
                  <a:cubicBezTo>
                    <a:pt x="1604814" y="1712553"/>
                    <a:pt x="1712554" y="1604813"/>
                    <a:pt x="1784786" y="1474013"/>
                  </a:cubicBezTo>
                  <a:close/>
                  <a:moveTo>
                    <a:pt x="293730" y="1474012"/>
                  </a:moveTo>
                  <a:cubicBezTo>
                    <a:pt x="365962" y="1604812"/>
                    <a:pt x="473702" y="1712553"/>
                    <a:pt x="604502" y="1784785"/>
                  </a:cubicBezTo>
                  <a:lnTo>
                    <a:pt x="427788" y="1878286"/>
                  </a:lnTo>
                  <a:cubicBezTo>
                    <a:pt x="339909" y="1815528"/>
                    <a:pt x="262986" y="1738605"/>
                    <a:pt x="200229" y="1650726"/>
                  </a:cubicBezTo>
                  <a:close/>
                  <a:moveTo>
                    <a:pt x="1876814" y="820426"/>
                  </a:moveTo>
                  <a:lnTo>
                    <a:pt x="2064805" y="878317"/>
                  </a:lnTo>
                  <a:cubicBezTo>
                    <a:pt x="2074273" y="930632"/>
                    <a:pt x="2078516" y="984450"/>
                    <a:pt x="2078516" y="1039258"/>
                  </a:cubicBezTo>
                  <a:cubicBezTo>
                    <a:pt x="2078516" y="1094066"/>
                    <a:pt x="2074274" y="1147883"/>
                    <a:pt x="2064805" y="1200197"/>
                  </a:cubicBezTo>
                  <a:lnTo>
                    <a:pt x="1876815" y="1258088"/>
                  </a:lnTo>
                  <a:cubicBezTo>
                    <a:pt x="1896078" y="1188374"/>
                    <a:pt x="1905783" y="1114950"/>
                    <a:pt x="1905783" y="1039258"/>
                  </a:cubicBezTo>
                  <a:cubicBezTo>
                    <a:pt x="1905783" y="963566"/>
                    <a:pt x="1896078" y="890140"/>
                    <a:pt x="1876814" y="820426"/>
                  </a:cubicBezTo>
                  <a:close/>
                  <a:moveTo>
                    <a:pt x="201702" y="820426"/>
                  </a:moveTo>
                  <a:cubicBezTo>
                    <a:pt x="182438" y="890140"/>
                    <a:pt x="172733" y="963566"/>
                    <a:pt x="172733" y="1039258"/>
                  </a:cubicBezTo>
                  <a:cubicBezTo>
                    <a:pt x="172733" y="1114950"/>
                    <a:pt x="182438" y="1188375"/>
                    <a:pt x="201702" y="1258089"/>
                  </a:cubicBezTo>
                  <a:lnTo>
                    <a:pt x="13711" y="1200198"/>
                  </a:lnTo>
                  <a:cubicBezTo>
                    <a:pt x="4243" y="1147883"/>
                    <a:pt x="0" y="1094066"/>
                    <a:pt x="0" y="1039258"/>
                  </a:cubicBezTo>
                  <a:cubicBezTo>
                    <a:pt x="0" y="984449"/>
                    <a:pt x="4243" y="930632"/>
                    <a:pt x="13712" y="878317"/>
                  </a:cubicBezTo>
                  <a:close/>
                  <a:moveTo>
                    <a:pt x="1650726" y="200229"/>
                  </a:moveTo>
                  <a:cubicBezTo>
                    <a:pt x="1738605" y="262986"/>
                    <a:pt x="1815528" y="339909"/>
                    <a:pt x="1878286" y="427788"/>
                  </a:cubicBezTo>
                  <a:lnTo>
                    <a:pt x="1784785" y="604502"/>
                  </a:lnTo>
                  <a:cubicBezTo>
                    <a:pt x="1712553" y="473702"/>
                    <a:pt x="1604813" y="365962"/>
                    <a:pt x="1474012" y="293730"/>
                  </a:cubicBezTo>
                  <a:close/>
                  <a:moveTo>
                    <a:pt x="427790" y="200229"/>
                  </a:moveTo>
                  <a:lnTo>
                    <a:pt x="604504" y="293730"/>
                  </a:lnTo>
                  <a:cubicBezTo>
                    <a:pt x="473703" y="365962"/>
                    <a:pt x="365962" y="473703"/>
                    <a:pt x="293730" y="604503"/>
                  </a:cubicBezTo>
                  <a:lnTo>
                    <a:pt x="200229" y="427789"/>
                  </a:lnTo>
                  <a:cubicBezTo>
                    <a:pt x="262987" y="339910"/>
                    <a:pt x="339910" y="262987"/>
                    <a:pt x="427790" y="200229"/>
                  </a:cubicBezTo>
                  <a:close/>
                  <a:moveTo>
                    <a:pt x="1039258" y="0"/>
                  </a:moveTo>
                  <a:cubicBezTo>
                    <a:pt x="1094066" y="0"/>
                    <a:pt x="1147883" y="4243"/>
                    <a:pt x="1200198" y="13711"/>
                  </a:cubicBezTo>
                  <a:lnTo>
                    <a:pt x="1258089" y="201702"/>
                  </a:lnTo>
                  <a:cubicBezTo>
                    <a:pt x="1188375" y="182438"/>
                    <a:pt x="1114950" y="172733"/>
                    <a:pt x="1039258" y="172733"/>
                  </a:cubicBezTo>
                  <a:cubicBezTo>
                    <a:pt x="963566" y="172733"/>
                    <a:pt x="890140" y="182438"/>
                    <a:pt x="820426" y="201702"/>
                  </a:cubicBezTo>
                  <a:lnTo>
                    <a:pt x="878317" y="13711"/>
                  </a:lnTo>
                  <a:cubicBezTo>
                    <a:pt x="930632" y="4243"/>
                    <a:pt x="984450" y="0"/>
                    <a:pt x="103925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同心圆 13"/>
            <p:cNvSpPr/>
            <p:nvPr/>
          </p:nvSpPr>
          <p:spPr>
            <a:xfrm>
              <a:off x="3070547" y="998289"/>
              <a:ext cx="1769054" cy="1769054"/>
            </a:xfrm>
            <a:prstGeom prst="donut">
              <a:avLst>
                <a:gd name="adj" fmla="val 51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5" name="组合 14"/>
          <p:cNvGrpSpPr/>
          <p:nvPr/>
        </p:nvGrpSpPr>
        <p:grpSpPr>
          <a:xfrm rot="19801086">
            <a:off x="4902781" y="1612103"/>
            <a:ext cx="1769952" cy="1870302"/>
            <a:chOff x="5847264" y="1987832"/>
            <a:chExt cx="1769952" cy="1870302"/>
          </a:xfrm>
          <a:solidFill>
            <a:srgbClr val="F2A849"/>
          </a:solidFill>
        </p:grpSpPr>
        <p:sp>
          <p:nvSpPr>
            <p:cNvPr id="16" name="六角星 6"/>
            <p:cNvSpPr/>
            <p:nvPr/>
          </p:nvSpPr>
          <p:spPr>
            <a:xfrm>
              <a:off x="5847264" y="1987832"/>
              <a:ext cx="1769952" cy="1870302"/>
            </a:xfrm>
            <a:custGeom>
              <a:avLst/>
              <a:gdLst/>
              <a:ahLst/>
              <a:cxnLst/>
              <a:rect l="l" t="t" r="r" b="b"/>
              <a:pathLst>
                <a:path w="1769952" h="1870302">
                  <a:moveTo>
                    <a:pt x="680519" y="1569349"/>
                  </a:moveTo>
                  <a:cubicBezTo>
                    <a:pt x="744265" y="1593275"/>
                    <a:pt x="813305" y="1604539"/>
                    <a:pt x="884976" y="1604539"/>
                  </a:cubicBezTo>
                  <a:cubicBezTo>
                    <a:pt x="956647" y="1604539"/>
                    <a:pt x="1025687" y="1593275"/>
                    <a:pt x="1089434" y="1569349"/>
                  </a:cubicBezTo>
                  <a:lnTo>
                    <a:pt x="987151" y="1864473"/>
                  </a:lnTo>
                  <a:cubicBezTo>
                    <a:pt x="953617" y="1868430"/>
                    <a:pt x="919515" y="1870302"/>
                    <a:pt x="884976" y="1870302"/>
                  </a:cubicBezTo>
                  <a:cubicBezTo>
                    <a:pt x="850437" y="1870302"/>
                    <a:pt x="816336" y="1868430"/>
                    <a:pt x="782801" y="1864473"/>
                  </a:cubicBezTo>
                  <a:close/>
                  <a:moveTo>
                    <a:pt x="1544942" y="1028622"/>
                  </a:moveTo>
                  <a:lnTo>
                    <a:pt x="1769952" y="1235457"/>
                  </a:lnTo>
                  <a:cubicBezTo>
                    <a:pt x="1744124" y="1314289"/>
                    <a:pt x="1707320" y="1388154"/>
                    <a:pt x="1661819" y="1455697"/>
                  </a:cubicBezTo>
                  <a:lnTo>
                    <a:pt x="1368813" y="1395745"/>
                  </a:lnTo>
                  <a:cubicBezTo>
                    <a:pt x="1463802" y="1297986"/>
                    <a:pt x="1527963" y="1170611"/>
                    <a:pt x="1544942" y="1028622"/>
                  </a:cubicBezTo>
                  <a:close/>
                  <a:moveTo>
                    <a:pt x="225011" y="1028622"/>
                  </a:moveTo>
                  <a:cubicBezTo>
                    <a:pt x="241989" y="1170611"/>
                    <a:pt x="306151" y="1297986"/>
                    <a:pt x="401140" y="1395745"/>
                  </a:cubicBezTo>
                  <a:lnTo>
                    <a:pt x="108134" y="1455697"/>
                  </a:lnTo>
                  <a:cubicBezTo>
                    <a:pt x="62633" y="1388154"/>
                    <a:pt x="25829" y="1314289"/>
                    <a:pt x="0" y="1235457"/>
                  </a:cubicBezTo>
                  <a:close/>
                  <a:moveTo>
                    <a:pt x="1661819" y="414605"/>
                  </a:moveTo>
                  <a:cubicBezTo>
                    <a:pt x="1707320" y="482148"/>
                    <a:pt x="1744124" y="556014"/>
                    <a:pt x="1769952" y="634845"/>
                  </a:cubicBezTo>
                  <a:lnTo>
                    <a:pt x="1544942" y="841680"/>
                  </a:lnTo>
                  <a:cubicBezTo>
                    <a:pt x="1527963" y="699691"/>
                    <a:pt x="1463802" y="572317"/>
                    <a:pt x="1368813" y="474558"/>
                  </a:cubicBezTo>
                  <a:close/>
                  <a:moveTo>
                    <a:pt x="108134" y="414605"/>
                  </a:moveTo>
                  <a:lnTo>
                    <a:pt x="401140" y="474558"/>
                  </a:lnTo>
                  <a:cubicBezTo>
                    <a:pt x="306151" y="572317"/>
                    <a:pt x="241989" y="699691"/>
                    <a:pt x="225011" y="841680"/>
                  </a:cubicBezTo>
                  <a:lnTo>
                    <a:pt x="0" y="634845"/>
                  </a:lnTo>
                  <a:cubicBezTo>
                    <a:pt x="25829" y="556014"/>
                    <a:pt x="62633" y="482148"/>
                    <a:pt x="108134" y="414605"/>
                  </a:cubicBezTo>
                  <a:close/>
                  <a:moveTo>
                    <a:pt x="884976" y="0"/>
                  </a:moveTo>
                  <a:cubicBezTo>
                    <a:pt x="919515" y="0"/>
                    <a:pt x="953617" y="1873"/>
                    <a:pt x="987151" y="5830"/>
                  </a:cubicBezTo>
                  <a:lnTo>
                    <a:pt x="1089433" y="300953"/>
                  </a:lnTo>
                  <a:cubicBezTo>
                    <a:pt x="1025687" y="277027"/>
                    <a:pt x="956647" y="265763"/>
                    <a:pt x="884976" y="265763"/>
                  </a:cubicBezTo>
                  <a:cubicBezTo>
                    <a:pt x="813305" y="265763"/>
                    <a:pt x="744265" y="277027"/>
                    <a:pt x="680519" y="300953"/>
                  </a:cubicBezTo>
                  <a:lnTo>
                    <a:pt x="782801" y="5830"/>
                  </a:lnTo>
                  <a:cubicBezTo>
                    <a:pt x="816336" y="1873"/>
                    <a:pt x="850437" y="0"/>
                    <a:pt x="88497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同心圆 16"/>
            <p:cNvSpPr/>
            <p:nvPr/>
          </p:nvSpPr>
          <p:spPr>
            <a:xfrm>
              <a:off x="6048164" y="2238907"/>
              <a:ext cx="1368152" cy="1368152"/>
            </a:xfrm>
            <a:prstGeom prst="donut">
              <a:avLst>
                <a:gd name="adj" fmla="val 62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434482"/>
            <a:ext cx="1955790" cy="369332"/>
          </a:xfrm>
          <a:prstGeom prst="rect">
            <a:avLst/>
          </a:prstGeom>
          <a:noFill/>
        </p:spPr>
        <p:txBody>
          <a:bodyPr wrap="square" rtlCol="0">
            <a:spAutoFit/>
          </a:bodyPr>
          <a:lstStyle/>
          <a:p>
            <a:r>
              <a:rPr lang="en-US" altLang="zh-CN" dirty="0">
                <a:solidFill>
                  <a:srgbClr val="F2A849"/>
                </a:solidFill>
                <a:latin typeface="微软雅黑" pitchFamily="34" charset="-122"/>
                <a:ea typeface="微软雅黑" pitchFamily="34" charset="-122"/>
              </a:rPr>
              <a:t>4</a:t>
            </a:r>
            <a:r>
              <a:rPr lang="en-US" altLang="zh-CN" dirty="0" smtClean="0">
                <a:solidFill>
                  <a:srgbClr val="F2A849"/>
                </a:solidFill>
                <a:latin typeface="微软雅黑" pitchFamily="34" charset="-122"/>
                <a:ea typeface="微软雅黑" pitchFamily="34" charset="-122"/>
              </a:rPr>
              <a:t>.</a:t>
            </a:r>
            <a:r>
              <a:rPr lang="zh-CN" altLang="en-US" dirty="0" smtClean="0">
                <a:solidFill>
                  <a:srgbClr val="F2A849"/>
                </a:solidFill>
                <a:latin typeface="微软雅黑" pitchFamily="34" charset="-122"/>
                <a:ea typeface="微软雅黑" pitchFamily="34" charset="-122"/>
              </a:rPr>
              <a:t>范围</a:t>
            </a:r>
            <a:r>
              <a:rPr lang="zh-CN" altLang="en-US" dirty="0">
                <a:solidFill>
                  <a:srgbClr val="F2A849"/>
                </a:solidFill>
                <a:latin typeface="微软雅黑" pitchFamily="34" charset="-122"/>
                <a:ea typeface="微软雅黑" pitchFamily="34" charset="-122"/>
              </a:rPr>
              <a:t>管理计划</a:t>
            </a:r>
          </a:p>
        </p:txBody>
      </p:sp>
      <p:sp>
        <p:nvSpPr>
          <p:cNvPr id="22" name="TextBox 21"/>
          <p:cNvSpPr txBox="1"/>
          <p:nvPr/>
        </p:nvSpPr>
        <p:spPr>
          <a:xfrm>
            <a:off x="1450642" y="2317084"/>
            <a:ext cx="1714827" cy="584775"/>
          </a:xfrm>
          <a:prstGeom prst="rect">
            <a:avLst/>
          </a:prstGeom>
          <a:noFill/>
        </p:spPr>
        <p:txBody>
          <a:bodyPr wrap="square" rtlCol="0">
            <a:spAutoFit/>
          </a:bodyPr>
          <a:lstStyle/>
          <a:p>
            <a:r>
              <a:rPr lang="en-US" altLang="zh-CN" sz="1600" b="1" dirty="0" smtClean="0">
                <a:solidFill>
                  <a:srgbClr val="F2A849"/>
                </a:solidFill>
                <a:latin typeface="微软雅黑" pitchFamily="34" charset="-122"/>
                <a:ea typeface="微软雅黑" pitchFamily="34" charset="-122"/>
              </a:rPr>
              <a:t>4.1</a:t>
            </a:r>
            <a:r>
              <a:rPr lang="zh-CN" altLang="en-US" sz="1600" b="1" dirty="0" smtClean="0">
                <a:solidFill>
                  <a:srgbClr val="F2A849"/>
                </a:solidFill>
                <a:latin typeface="微软雅黑" pitchFamily="34" charset="-122"/>
                <a:ea typeface="微软雅黑" pitchFamily="34" charset="-122"/>
              </a:rPr>
              <a:t>第一</a:t>
            </a:r>
            <a:r>
              <a:rPr lang="zh-CN" altLang="en-US" sz="1600" b="1" dirty="0">
                <a:solidFill>
                  <a:srgbClr val="F2A849"/>
                </a:solidFill>
                <a:latin typeface="微软雅黑" pitchFamily="34" charset="-122"/>
                <a:ea typeface="微软雅黑" pitchFamily="34" charset="-122"/>
              </a:rPr>
              <a:t>个版本的范围</a:t>
            </a:r>
          </a:p>
        </p:txBody>
      </p:sp>
      <p:sp>
        <p:nvSpPr>
          <p:cNvPr id="24" name="TextBox 23"/>
          <p:cNvSpPr txBox="1"/>
          <p:nvPr/>
        </p:nvSpPr>
        <p:spPr>
          <a:xfrm>
            <a:off x="6876934" y="1622422"/>
            <a:ext cx="2088233" cy="338554"/>
          </a:xfrm>
          <a:prstGeom prst="rect">
            <a:avLst/>
          </a:prstGeom>
          <a:noFill/>
        </p:spPr>
        <p:txBody>
          <a:bodyPr wrap="square" rtlCol="0">
            <a:spAutoFit/>
          </a:bodyPr>
          <a:lstStyle/>
          <a:p>
            <a:r>
              <a:rPr lang="en-US" altLang="zh-CN" sz="1600" b="1" dirty="0" smtClean="0">
                <a:solidFill>
                  <a:srgbClr val="F2A849"/>
                </a:solidFill>
                <a:latin typeface="微软雅黑" pitchFamily="34" charset="-122"/>
                <a:ea typeface="微软雅黑" pitchFamily="34" charset="-122"/>
              </a:rPr>
              <a:t>4.5</a:t>
            </a:r>
            <a:r>
              <a:rPr lang="zh-CN" altLang="en-US" sz="1600" b="1" dirty="0" smtClean="0">
                <a:solidFill>
                  <a:srgbClr val="F2A849"/>
                </a:solidFill>
                <a:latin typeface="微软雅黑" pitchFamily="34" charset="-122"/>
                <a:ea typeface="微软雅黑" pitchFamily="34" charset="-122"/>
              </a:rPr>
              <a:t>约束条件</a:t>
            </a:r>
            <a:endParaRPr lang="zh-CN" altLang="en-US" sz="1600" b="1" dirty="0">
              <a:solidFill>
                <a:srgbClr val="F2A849"/>
              </a:solidFill>
              <a:latin typeface="微软雅黑" pitchFamily="34" charset="-122"/>
              <a:ea typeface="微软雅黑" pitchFamily="34" charset="-122"/>
            </a:endParaRPr>
          </a:p>
        </p:txBody>
      </p:sp>
      <p:sp>
        <p:nvSpPr>
          <p:cNvPr id="26" name="TextBox 25"/>
          <p:cNvSpPr txBox="1"/>
          <p:nvPr/>
        </p:nvSpPr>
        <p:spPr>
          <a:xfrm>
            <a:off x="5134406" y="2378638"/>
            <a:ext cx="1402942" cy="461665"/>
          </a:xfrm>
          <a:prstGeom prst="rect">
            <a:avLst/>
          </a:prstGeom>
          <a:noFill/>
        </p:spPr>
        <p:txBody>
          <a:bodyPr wrap="square" rtlCol="0">
            <a:spAutoFit/>
          </a:bodyPr>
          <a:lstStyle/>
          <a:p>
            <a:r>
              <a:rPr lang="en-US" altLang="zh-CN" sz="1200" b="1" dirty="0" smtClean="0">
                <a:solidFill>
                  <a:srgbClr val="F2A849"/>
                </a:solidFill>
                <a:latin typeface="微软雅黑" pitchFamily="34" charset="-122"/>
                <a:ea typeface="微软雅黑" pitchFamily="34" charset="-122"/>
              </a:rPr>
              <a:t>4.3</a:t>
            </a:r>
            <a:r>
              <a:rPr lang="zh-CN" altLang="en-US" sz="1200" b="1" dirty="0" smtClean="0">
                <a:solidFill>
                  <a:srgbClr val="F2A849"/>
                </a:solidFill>
                <a:latin typeface="微软雅黑" pitchFamily="34" charset="-122"/>
                <a:ea typeface="微软雅黑" pitchFamily="34" charset="-122"/>
              </a:rPr>
              <a:t>范围</a:t>
            </a:r>
            <a:r>
              <a:rPr lang="zh-CN" altLang="en-US" sz="1200" b="1" dirty="0">
                <a:solidFill>
                  <a:srgbClr val="F2A849"/>
                </a:solidFill>
                <a:latin typeface="微软雅黑" pitchFamily="34" charset="-122"/>
                <a:ea typeface="微软雅黑" pitchFamily="34" charset="-122"/>
              </a:rPr>
              <a:t>控制与变更</a:t>
            </a:r>
          </a:p>
        </p:txBody>
      </p:sp>
      <p:sp>
        <p:nvSpPr>
          <p:cNvPr id="28" name="TextBox 27"/>
          <p:cNvSpPr txBox="1"/>
          <p:nvPr/>
        </p:nvSpPr>
        <p:spPr>
          <a:xfrm>
            <a:off x="3449172" y="2041397"/>
            <a:ext cx="1209672" cy="276999"/>
          </a:xfrm>
          <a:prstGeom prst="rect">
            <a:avLst/>
          </a:prstGeom>
          <a:noFill/>
        </p:spPr>
        <p:txBody>
          <a:bodyPr wrap="square" rtlCol="0">
            <a:spAutoFit/>
          </a:bodyPr>
          <a:lstStyle/>
          <a:p>
            <a:r>
              <a:rPr lang="en-US" altLang="zh-CN" sz="1200" b="1" dirty="0" smtClean="0">
                <a:solidFill>
                  <a:srgbClr val="F2A849"/>
                </a:solidFill>
                <a:latin typeface="微软雅黑" pitchFamily="34" charset="-122"/>
                <a:ea typeface="微软雅黑" pitchFamily="34" charset="-122"/>
              </a:rPr>
              <a:t>4.2</a:t>
            </a:r>
            <a:r>
              <a:rPr lang="zh-CN" altLang="en-US" sz="1200" b="1" dirty="0" smtClean="0">
                <a:solidFill>
                  <a:srgbClr val="F2A849"/>
                </a:solidFill>
                <a:latin typeface="微软雅黑" pitchFamily="34" charset="-122"/>
                <a:ea typeface="微软雅黑" pitchFamily="34" charset="-122"/>
              </a:rPr>
              <a:t>工作</a:t>
            </a:r>
            <a:r>
              <a:rPr lang="zh-CN" altLang="en-US" sz="1200" b="1" dirty="0">
                <a:solidFill>
                  <a:srgbClr val="F2A849"/>
                </a:solidFill>
                <a:latin typeface="微软雅黑" pitchFamily="34" charset="-122"/>
                <a:ea typeface="微软雅黑" pitchFamily="34" charset="-122"/>
              </a:rPr>
              <a:t>的范围</a:t>
            </a:r>
          </a:p>
        </p:txBody>
      </p:sp>
    </p:spTree>
    <p:extLst>
      <p:ext uri="{BB962C8B-B14F-4D97-AF65-F5344CB8AC3E}">
        <p14:creationId xmlns:p14="http://schemas.microsoft.com/office/powerpoint/2010/main" val="1134228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434482"/>
            <a:ext cx="1955790" cy="369332"/>
          </a:xfrm>
          <a:prstGeom prst="rect">
            <a:avLst/>
          </a:prstGeom>
          <a:noFill/>
        </p:spPr>
        <p:txBody>
          <a:bodyPr wrap="square" rtlCol="0">
            <a:spAutoFit/>
          </a:bodyPr>
          <a:lstStyle/>
          <a:p>
            <a:r>
              <a:rPr lang="en-US" altLang="zh-CN" dirty="0">
                <a:solidFill>
                  <a:srgbClr val="F2A849"/>
                </a:solidFill>
                <a:latin typeface="微软雅黑" pitchFamily="34" charset="-122"/>
                <a:ea typeface="微软雅黑" pitchFamily="34" charset="-122"/>
              </a:rPr>
              <a:t>4</a:t>
            </a:r>
            <a:r>
              <a:rPr lang="en-US" altLang="zh-CN" dirty="0" smtClean="0">
                <a:solidFill>
                  <a:srgbClr val="F2A849"/>
                </a:solidFill>
                <a:latin typeface="微软雅黑" pitchFamily="34" charset="-122"/>
                <a:ea typeface="微软雅黑" pitchFamily="34" charset="-122"/>
              </a:rPr>
              <a:t>.</a:t>
            </a:r>
            <a:r>
              <a:rPr lang="zh-CN" altLang="en-US" dirty="0" smtClean="0">
                <a:solidFill>
                  <a:srgbClr val="F2A849"/>
                </a:solidFill>
                <a:latin typeface="微软雅黑" pitchFamily="34" charset="-122"/>
                <a:ea typeface="微软雅黑" pitchFamily="34" charset="-122"/>
              </a:rPr>
              <a:t>范围</a:t>
            </a:r>
            <a:r>
              <a:rPr lang="zh-CN" altLang="en-US" dirty="0">
                <a:solidFill>
                  <a:srgbClr val="F2A849"/>
                </a:solidFill>
                <a:latin typeface="微软雅黑" pitchFamily="34" charset="-122"/>
                <a:ea typeface="微软雅黑" pitchFamily="34" charset="-122"/>
              </a:rPr>
              <a:t>管理计划</a:t>
            </a:r>
          </a:p>
        </p:txBody>
      </p:sp>
      <p:sp>
        <p:nvSpPr>
          <p:cNvPr id="20" name="TextBox 19"/>
          <p:cNvSpPr txBox="1"/>
          <p:nvPr/>
        </p:nvSpPr>
        <p:spPr>
          <a:xfrm>
            <a:off x="709822" y="753803"/>
            <a:ext cx="2133985" cy="338554"/>
          </a:xfrm>
          <a:prstGeom prst="rect">
            <a:avLst/>
          </a:prstGeom>
          <a:noFill/>
        </p:spPr>
        <p:txBody>
          <a:bodyPr wrap="square" rtlCol="0">
            <a:spAutoFit/>
          </a:bodyPr>
          <a:lstStyle/>
          <a:p>
            <a:r>
              <a:rPr lang="en-US" altLang="zh-CN" sz="1600" dirty="0" smtClean="0">
                <a:solidFill>
                  <a:srgbClr val="F2A849"/>
                </a:solidFill>
                <a:latin typeface="微软雅黑" pitchFamily="34" charset="-122"/>
                <a:ea typeface="微软雅黑" pitchFamily="34" charset="-122"/>
              </a:rPr>
              <a:t>4.1</a:t>
            </a:r>
            <a:r>
              <a:rPr lang="zh-CN" altLang="en-US" sz="1600" dirty="0" smtClean="0">
                <a:solidFill>
                  <a:srgbClr val="F2A849"/>
                </a:solidFill>
                <a:latin typeface="微软雅黑" pitchFamily="34" charset="-122"/>
                <a:ea typeface="微软雅黑" pitchFamily="34" charset="-122"/>
              </a:rPr>
              <a:t>第一</a:t>
            </a:r>
            <a:r>
              <a:rPr lang="zh-CN" altLang="en-US" sz="1600" dirty="0">
                <a:solidFill>
                  <a:srgbClr val="F2A849"/>
                </a:solidFill>
                <a:latin typeface="微软雅黑" pitchFamily="34" charset="-122"/>
                <a:ea typeface="微软雅黑" pitchFamily="34" charset="-122"/>
              </a:rPr>
              <a:t>个版本的范围</a:t>
            </a:r>
          </a:p>
        </p:txBody>
      </p:sp>
      <p:graphicFrame>
        <p:nvGraphicFramePr>
          <p:cNvPr id="3" name="表格 2"/>
          <p:cNvGraphicFramePr>
            <a:graphicFrameLocks noGrp="1"/>
          </p:cNvGraphicFramePr>
          <p:nvPr>
            <p:extLst/>
          </p:nvPr>
        </p:nvGraphicFramePr>
        <p:xfrm>
          <a:off x="683568" y="2369157"/>
          <a:ext cx="5267960" cy="1158240"/>
        </p:xfrm>
        <a:graphic>
          <a:graphicData uri="http://schemas.openxmlformats.org/drawingml/2006/table">
            <a:tbl>
              <a:tblPr firstRow="1" firstCol="1" bandRow="1">
                <a:tableStyleId>{5C22544A-7EE6-4342-B048-85BDC9FD1C3A}</a:tableStyleId>
              </a:tblPr>
              <a:tblGrid>
                <a:gridCol w="627380"/>
                <a:gridCol w="4640580"/>
              </a:tblGrid>
              <a:tr h="0">
                <a:tc gridSpan="2">
                  <a:txBody>
                    <a:bodyPr/>
                    <a:lstStyle/>
                    <a:p>
                      <a:pPr indent="406400" algn="ctr">
                        <a:spcAft>
                          <a:spcPts val="0"/>
                        </a:spcAft>
                      </a:pPr>
                      <a:r>
                        <a:rPr lang="zh-CN" sz="1600" kern="0" dirty="0">
                          <a:effectLst/>
                        </a:rPr>
                        <a:t>教师需求</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r>
              <a:tr h="0">
                <a:tc>
                  <a:txBody>
                    <a:bodyPr/>
                    <a:lstStyle/>
                    <a:p>
                      <a:pPr algn="ctr">
                        <a:spcAft>
                          <a:spcPts val="0"/>
                        </a:spcAft>
                      </a:pPr>
                      <a:r>
                        <a:rPr lang="zh-CN" sz="1000" kern="0">
                          <a:effectLst/>
                        </a:rPr>
                        <a:t>标号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需求描述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RM-TE1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网站上有软件工程系列课程的基本介绍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RM-TE2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网站上有教师的基本介绍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RM-TE3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教师可以在网站上发布通知</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RM-TE4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网站可以公布老师最近的的教学内容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RM-TE4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可以下载学生的作业来进行评语</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4" name="表格 3"/>
          <p:cNvGraphicFramePr>
            <a:graphicFrameLocks noGrp="1"/>
          </p:cNvGraphicFramePr>
          <p:nvPr>
            <p:extLst/>
          </p:nvPr>
        </p:nvGraphicFramePr>
        <p:xfrm>
          <a:off x="683568" y="1151138"/>
          <a:ext cx="5267960" cy="1158240"/>
        </p:xfrm>
        <a:graphic>
          <a:graphicData uri="http://schemas.openxmlformats.org/drawingml/2006/table">
            <a:tbl>
              <a:tblPr firstRow="1" firstCol="1" bandRow="1">
                <a:tableStyleId>{5C22544A-7EE6-4342-B048-85BDC9FD1C3A}</a:tableStyleId>
              </a:tblPr>
              <a:tblGrid>
                <a:gridCol w="627380"/>
                <a:gridCol w="4640580"/>
              </a:tblGrid>
              <a:tr h="0">
                <a:tc gridSpan="2">
                  <a:txBody>
                    <a:bodyPr/>
                    <a:lstStyle/>
                    <a:p>
                      <a:pPr indent="406400" algn="ctr">
                        <a:spcAft>
                          <a:spcPts val="0"/>
                        </a:spcAft>
                      </a:pPr>
                      <a:r>
                        <a:rPr lang="zh-CN" sz="1600" kern="0" dirty="0">
                          <a:effectLst/>
                        </a:rPr>
                        <a:t>学生需求</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r>
              <a:tr h="0">
                <a:tc>
                  <a:txBody>
                    <a:bodyPr/>
                    <a:lstStyle/>
                    <a:p>
                      <a:pPr algn="ctr">
                        <a:spcAft>
                          <a:spcPts val="0"/>
                        </a:spcAft>
                      </a:pPr>
                      <a:r>
                        <a:rPr lang="zh-CN" sz="1000" kern="0">
                          <a:effectLst/>
                        </a:rPr>
                        <a:t>标号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需求描述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RM-ST1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课程相关课件下载，平均下载速度达到</a:t>
                      </a:r>
                      <a:r>
                        <a:rPr lang="en-US" sz="1000" kern="0">
                          <a:effectLst/>
                        </a:rPr>
                        <a:t>50KB</a:t>
                      </a:r>
                      <a:r>
                        <a:rPr lang="zh-CN" sz="1000" kern="0">
                          <a:effectLst/>
                        </a:rPr>
                        <a:t>每秒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RM-ST2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能及时看到老师的通知</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RM-ST3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网站界面简洁大方，有导航栏</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RM-ST4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有根据问题来找回密码</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RM-ST5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能够提交作业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8" name="表格 7"/>
          <p:cNvGraphicFramePr>
            <a:graphicFrameLocks noGrp="1"/>
          </p:cNvGraphicFramePr>
          <p:nvPr>
            <p:extLst/>
          </p:nvPr>
        </p:nvGraphicFramePr>
        <p:xfrm>
          <a:off x="684401" y="3610363"/>
          <a:ext cx="5267960" cy="701040"/>
        </p:xfrm>
        <a:graphic>
          <a:graphicData uri="http://schemas.openxmlformats.org/drawingml/2006/table">
            <a:tbl>
              <a:tblPr firstRow="1" firstCol="1" bandRow="1">
                <a:tableStyleId>{5C22544A-7EE6-4342-B048-85BDC9FD1C3A}</a:tableStyleId>
              </a:tblPr>
              <a:tblGrid>
                <a:gridCol w="627380"/>
                <a:gridCol w="4640580"/>
              </a:tblGrid>
              <a:tr h="0">
                <a:tc gridSpan="2">
                  <a:txBody>
                    <a:bodyPr/>
                    <a:lstStyle/>
                    <a:p>
                      <a:pPr indent="406400" algn="ctr">
                        <a:spcAft>
                          <a:spcPts val="0"/>
                        </a:spcAft>
                      </a:pPr>
                      <a:r>
                        <a:rPr lang="zh-CN" sz="1600" kern="0" dirty="0">
                          <a:effectLst/>
                        </a:rPr>
                        <a:t>游客需求</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r>
              <a:tr h="0">
                <a:tc>
                  <a:txBody>
                    <a:bodyPr/>
                    <a:lstStyle/>
                    <a:p>
                      <a:pPr algn="ctr">
                        <a:spcAft>
                          <a:spcPts val="0"/>
                        </a:spcAft>
                      </a:pPr>
                      <a:r>
                        <a:rPr lang="zh-CN" sz="1000" kern="0">
                          <a:effectLst/>
                        </a:rPr>
                        <a:t>标号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需求描述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RM-VS1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能够访问相关链接</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en-US" sz="1000" kern="0">
                          <a:effectLst/>
                        </a:rPr>
                        <a:t>RM-VS2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能够在留言板留言</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562498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434482"/>
            <a:ext cx="1955790" cy="369332"/>
          </a:xfrm>
          <a:prstGeom prst="rect">
            <a:avLst/>
          </a:prstGeom>
          <a:noFill/>
        </p:spPr>
        <p:txBody>
          <a:bodyPr wrap="square" rtlCol="0">
            <a:spAutoFit/>
          </a:bodyPr>
          <a:lstStyle/>
          <a:p>
            <a:r>
              <a:rPr lang="en-US" altLang="zh-CN" dirty="0">
                <a:solidFill>
                  <a:srgbClr val="F2A849"/>
                </a:solidFill>
                <a:latin typeface="微软雅黑" pitchFamily="34" charset="-122"/>
                <a:ea typeface="微软雅黑" pitchFamily="34" charset="-122"/>
              </a:rPr>
              <a:t>4</a:t>
            </a:r>
            <a:r>
              <a:rPr lang="en-US" altLang="zh-CN" dirty="0" smtClean="0">
                <a:solidFill>
                  <a:srgbClr val="F2A849"/>
                </a:solidFill>
                <a:latin typeface="微软雅黑" pitchFamily="34" charset="-122"/>
                <a:ea typeface="微软雅黑" pitchFamily="34" charset="-122"/>
              </a:rPr>
              <a:t>.</a:t>
            </a:r>
            <a:r>
              <a:rPr lang="zh-CN" altLang="en-US" dirty="0" smtClean="0">
                <a:solidFill>
                  <a:srgbClr val="F2A849"/>
                </a:solidFill>
                <a:latin typeface="微软雅黑" pitchFamily="34" charset="-122"/>
                <a:ea typeface="微软雅黑" pitchFamily="34" charset="-122"/>
              </a:rPr>
              <a:t>范围</a:t>
            </a:r>
            <a:r>
              <a:rPr lang="zh-CN" altLang="en-US" dirty="0">
                <a:solidFill>
                  <a:srgbClr val="F2A849"/>
                </a:solidFill>
                <a:latin typeface="微软雅黑" pitchFamily="34" charset="-122"/>
                <a:ea typeface="微软雅黑" pitchFamily="34" charset="-122"/>
              </a:rPr>
              <a:t>管理计划</a:t>
            </a:r>
          </a:p>
        </p:txBody>
      </p:sp>
      <p:sp>
        <p:nvSpPr>
          <p:cNvPr id="20" name="TextBox 19"/>
          <p:cNvSpPr txBox="1"/>
          <p:nvPr/>
        </p:nvSpPr>
        <p:spPr>
          <a:xfrm>
            <a:off x="709822" y="753803"/>
            <a:ext cx="2133985" cy="338554"/>
          </a:xfrm>
          <a:prstGeom prst="rect">
            <a:avLst/>
          </a:prstGeom>
          <a:noFill/>
        </p:spPr>
        <p:txBody>
          <a:bodyPr wrap="square" rtlCol="0">
            <a:spAutoFit/>
          </a:bodyPr>
          <a:lstStyle/>
          <a:p>
            <a:r>
              <a:rPr lang="en-US" altLang="zh-CN" sz="1600" dirty="0" smtClean="0">
                <a:solidFill>
                  <a:srgbClr val="F2A849"/>
                </a:solidFill>
                <a:latin typeface="微软雅黑" pitchFamily="34" charset="-122"/>
                <a:ea typeface="微软雅黑" pitchFamily="34" charset="-122"/>
              </a:rPr>
              <a:t>4.2</a:t>
            </a:r>
            <a:r>
              <a:rPr lang="zh-CN" altLang="en-US" sz="1600" dirty="0" smtClean="0">
                <a:solidFill>
                  <a:srgbClr val="F2A849"/>
                </a:solidFill>
                <a:latin typeface="微软雅黑" pitchFamily="34" charset="-122"/>
                <a:ea typeface="微软雅黑" pitchFamily="34" charset="-122"/>
              </a:rPr>
              <a:t>工作</a:t>
            </a:r>
            <a:r>
              <a:rPr lang="zh-CN" altLang="en-US" sz="1600" dirty="0">
                <a:solidFill>
                  <a:srgbClr val="F2A849"/>
                </a:solidFill>
                <a:latin typeface="微软雅黑" pitchFamily="34" charset="-122"/>
                <a:ea typeface="微软雅黑" pitchFamily="34" charset="-122"/>
              </a:rPr>
              <a:t>的范围</a:t>
            </a:r>
          </a:p>
        </p:txBody>
      </p:sp>
      <p:graphicFrame>
        <p:nvGraphicFramePr>
          <p:cNvPr id="5" name="表格 4"/>
          <p:cNvGraphicFramePr>
            <a:graphicFrameLocks noGrp="1"/>
          </p:cNvGraphicFramePr>
          <p:nvPr>
            <p:extLst/>
          </p:nvPr>
        </p:nvGraphicFramePr>
        <p:xfrm>
          <a:off x="709822" y="1123134"/>
          <a:ext cx="4006194" cy="3896887"/>
        </p:xfrm>
        <a:graphic>
          <a:graphicData uri="http://schemas.openxmlformats.org/drawingml/2006/table">
            <a:tbl>
              <a:tblPr firstRow="1" firstCol="1" bandRow="1">
                <a:tableStyleId>{5C22544A-7EE6-4342-B048-85BDC9FD1C3A}</a:tableStyleId>
              </a:tblPr>
              <a:tblGrid>
                <a:gridCol w="1015327"/>
                <a:gridCol w="2990867"/>
              </a:tblGrid>
              <a:tr h="169430">
                <a:tc>
                  <a:txBody>
                    <a:bodyPr/>
                    <a:lstStyle/>
                    <a:p>
                      <a:pPr algn="just">
                        <a:spcAft>
                          <a:spcPts val="0"/>
                        </a:spcAft>
                      </a:pPr>
                      <a:r>
                        <a:rPr lang="zh-CN" sz="1000" kern="0">
                          <a:effectLst/>
                        </a:rPr>
                        <a:t>开发阶段</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c>
                  <a:txBody>
                    <a:bodyPr/>
                    <a:lstStyle/>
                    <a:p>
                      <a:pPr algn="just">
                        <a:spcAft>
                          <a:spcPts val="0"/>
                        </a:spcAft>
                      </a:pPr>
                      <a:r>
                        <a:rPr lang="zh-CN" sz="1000" kern="0">
                          <a:effectLst/>
                        </a:rPr>
                        <a:t>具体内容</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r>
              <a:tr h="677719">
                <a:tc>
                  <a:txBody>
                    <a:bodyPr/>
                    <a:lstStyle/>
                    <a:p>
                      <a:pPr algn="just">
                        <a:spcAft>
                          <a:spcPts val="0"/>
                        </a:spcAft>
                      </a:pPr>
                      <a:r>
                        <a:rPr lang="zh-CN" sz="1000" kern="0">
                          <a:effectLst/>
                        </a:rPr>
                        <a:t>知识技能培训</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c>
                  <a:txBody>
                    <a:bodyPr/>
                    <a:lstStyle/>
                    <a:p>
                      <a:pPr algn="just">
                        <a:spcAft>
                          <a:spcPts val="0"/>
                        </a:spcAft>
                      </a:pPr>
                      <a:r>
                        <a:rPr lang="zh-CN" sz="1000" kern="0">
                          <a:effectLst/>
                        </a:rPr>
                        <a:t>培训需求分析员</a:t>
                      </a:r>
                      <a:endParaRPr lang="zh-CN" sz="1000" kern="100">
                        <a:effectLst/>
                      </a:endParaRPr>
                    </a:p>
                    <a:p>
                      <a:pPr algn="just">
                        <a:spcAft>
                          <a:spcPts val="0"/>
                        </a:spcAft>
                      </a:pPr>
                      <a:r>
                        <a:rPr lang="zh-CN" sz="1000" kern="0">
                          <a:effectLst/>
                        </a:rPr>
                        <a:t>培训用户代表和管理者</a:t>
                      </a:r>
                      <a:endParaRPr lang="zh-CN" sz="1000" kern="100">
                        <a:effectLst/>
                      </a:endParaRPr>
                    </a:p>
                    <a:p>
                      <a:pPr algn="just">
                        <a:spcAft>
                          <a:spcPts val="0"/>
                        </a:spcAft>
                      </a:pPr>
                      <a:r>
                        <a:rPr lang="zh-CN" sz="1000" kern="0">
                          <a:effectLst/>
                        </a:rPr>
                        <a:t>培训开发人员</a:t>
                      </a:r>
                      <a:endParaRPr lang="zh-CN" sz="1000" kern="100">
                        <a:effectLst/>
                      </a:endParaRPr>
                    </a:p>
                    <a:p>
                      <a:pPr algn="just">
                        <a:spcAft>
                          <a:spcPts val="0"/>
                        </a:spcAft>
                      </a:pPr>
                      <a:r>
                        <a:rPr lang="zh-CN" sz="1000" kern="0">
                          <a:effectLst/>
                        </a:rPr>
                        <a:t>创建项目术语表</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r>
              <a:tr h="1694299">
                <a:tc>
                  <a:txBody>
                    <a:bodyPr/>
                    <a:lstStyle/>
                    <a:p>
                      <a:pPr algn="just">
                        <a:spcAft>
                          <a:spcPts val="0"/>
                        </a:spcAft>
                      </a:pPr>
                      <a:r>
                        <a:rPr lang="zh-CN" sz="1000" kern="0">
                          <a:effectLst/>
                        </a:rPr>
                        <a:t>需求获取</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c>
                  <a:txBody>
                    <a:bodyPr/>
                    <a:lstStyle/>
                    <a:p>
                      <a:pPr algn="just">
                        <a:spcAft>
                          <a:spcPts val="0"/>
                        </a:spcAft>
                      </a:pPr>
                      <a:r>
                        <a:rPr lang="zh-CN" sz="1000" kern="0">
                          <a:effectLst/>
                        </a:rPr>
                        <a:t>定义需求开发过程</a:t>
                      </a:r>
                      <a:endParaRPr lang="zh-CN" sz="1000" kern="100">
                        <a:effectLst/>
                      </a:endParaRPr>
                    </a:p>
                    <a:p>
                      <a:pPr algn="just">
                        <a:spcAft>
                          <a:spcPts val="0"/>
                        </a:spcAft>
                      </a:pPr>
                      <a:r>
                        <a:rPr lang="zh-CN" sz="1000" kern="0">
                          <a:effectLst/>
                        </a:rPr>
                        <a:t>撰写前景和范围文档</a:t>
                      </a:r>
                      <a:endParaRPr lang="zh-CN" sz="1000" kern="100">
                        <a:effectLst/>
                      </a:endParaRPr>
                    </a:p>
                    <a:p>
                      <a:pPr algn="just">
                        <a:spcAft>
                          <a:spcPts val="0"/>
                        </a:spcAft>
                      </a:pPr>
                      <a:r>
                        <a:rPr lang="zh-CN" sz="1000" kern="0">
                          <a:effectLst/>
                        </a:rPr>
                        <a:t>确定用户群和他们的特点</a:t>
                      </a:r>
                      <a:endParaRPr lang="zh-CN" sz="1000" kern="100">
                        <a:effectLst/>
                      </a:endParaRPr>
                    </a:p>
                    <a:p>
                      <a:pPr algn="just">
                        <a:spcAft>
                          <a:spcPts val="0"/>
                        </a:spcAft>
                      </a:pPr>
                      <a:r>
                        <a:rPr lang="zh-CN" sz="1000" kern="0">
                          <a:effectLst/>
                        </a:rPr>
                        <a:t>为每类用户选择代言人</a:t>
                      </a:r>
                      <a:endParaRPr lang="zh-CN" sz="1000" kern="100">
                        <a:effectLst/>
                      </a:endParaRPr>
                    </a:p>
                    <a:p>
                      <a:pPr algn="just">
                        <a:spcAft>
                          <a:spcPts val="0"/>
                        </a:spcAft>
                      </a:pPr>
                      <a:r>
                        <a:rPr lang="zh-CN" sz="1000" kern="0">
                          <a:effectLst/>
                        </a:rPr>
                        <a:t>建立典型用户的中心小组</a:t>
                      </a:r>
                      <a:endParaRPr lang="zh-CN" sz="1000" kern="100">
                        <a:effectLst/>
                      </a:endParaRPr>
                    </a:p>
                    <a:p>
                      <a:pPr algn="just">
                        <a:spcAft>
                          <a:spcPts val="0"/>
                        </a:spcAft>
                      </a:pPr>
                      <a:r>
                        <a:rPr lang="zh-CN" sz="1000" kern="0">
                          <a:effectLst/>
                        </a:rPr>
                        <a:t>与用户代表沟通以确定用例</a:t>
                      </a:r>
                      <a:endParaRPr lang="zh-CN" sz="1000" kern="100">
                        <a:effectLst/>
                      </a:endParaRPr>
                    </a:p>
                    <a:p>
                      <a:pPr algn="just">
                        <a:spcAft>
                          <a:spcPts val="0"/>
                        </a:spcAft>
                      </a:pPr>
                      <a:r>
                        <a:rPr lang="zh-CN" sz="1000" kern="0">
                          <a:effectLst/>
                        </a:rPr>
                        <a:t>确定系统事件和响应</a:t>
                      </a:r>
                      <a:endParaRPr lang="zh-CN" sz="1000" kern="100">
                        <a:effectLst/>
                      </a:endParaRPr>
                    </a:p>
                    <a:p>
                      <a:pPr algn="just">
                        <a:spcAft>
                          <a:spcPts val="0"/>
                        </a:spcAft>
                      </a:pPr>
                      <a:r>
                        <a:rPr lang="zh-CN" sz="1000" kern="0">
                          <a:effectLst/>
                        </a:rPr>
                        <a:t>召开专门的需求获取讨论会</a:t>
                      </a:r>
                      <a:endParaRPr lang="zh-CN" sz="1000" kern="100">
                        <a:effectLst/>
                      </a:endParaRPr>
                    </a:p>
                    <a:p>
                      <a:pPr algn="just">
                        <a:spcAft>
                          <a:spcPts val="0"/>
                        </a:spcAft>
                      </a:pPr>
                      <a:r>
                        <a:rPr lang="zh-CN" sz="1000" kern="0">
                          <a:effectLst/>
                        </a:rPr>
                        <a:t>观察用户工作的过程</a:t>
                      </a:r>
                      <a:endParaRPr lang="zh-CN" sz="1000" kern="100">
                        <a:effectLst/>
                      </a:endParaRPr>
                    </a:p>
                    <a:p>
                      <a:pPr algn="just">
                        <a:spcAft>
                          <a:spcPts val="0"/>
                        </a:spcAft>
                      </a:pPr>
                      <a:r>
                        <a:rPr lang="zh-CN" sz="1000" kern="0">
                          <a:effectLst/>
                        </a:rPr>
                        <a:t>确定质量性</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r>
              <a:tr h="1355439">
                <a:tc>
                  <a:txBody>
                    <a:bodyPr/>
                    <a:lstStyle/>
                    <a:p>
                      <a:pPr algn="just">
                        <a:spcAft>
                          <a:spcPts val="0"/>
                        </a:spcAft>
                      </a:pPr>
                      <a:r>
                        <a:rPr lang="zh-CN" sz="1000" kern="0">
                          <a:effectLst/>
                        </a:rPr>
                        <a:t>需求分析</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c>
                  <a:txBody>
                    <a:bodyPr/>
                    <a:lstStyle/>
                    <a:p>
                      <a:pPr algn="just">
                        <a:spcAft>
                          <a:spcPts val="0"/>
                        </a:spcAft>
                      </a:pPr>
                      <a:r>
                        <a:rPr lang="zh-CN" sz="1000" kern="0" dirty="0">
                          <a:effectLst/>
                        </a:rPr>
                        <a:t>绘制关联图</a:t>
                      </a:r>
                      <a:endParaRPr lang="zh-CN" sz="1000" kern="100" dirty="0">
                        <a:effectLst/>
                      </a:endParaRPr>
                    </a:p>
                    <a:p>
                      <a:pPr algn="just">
                        <a:spcAft>
                          <a:spcPts val="0"/>
                        </a:spcAft>
                      </a:pPr>
                      <a:r>
                        <a:rPr lang="zh-CN" sz="1000" kern="0" dirty="0">
                          <a:effectLst/>
                        </a:rPr>
                        <a:t>创建用户界面和技术原型</a:t>
                      </a:r>
                      <a:endParaRPr lang="zh-CN" sz="1000" kern="100" dirty="0">
                        <a:effectLst/>
                      </a:endParaRPr>
                    </a:p>
                    <a:p>
                      <a:pPr algn="just">
                        <a:spcAft>
                          <a:spcPts val="0"/>
                        </a:spcAft>
                      </a:pPr>
                      <a:r>
                        <a:rPr lang="zh-CN" sz="1000" kern="0" dirty="0">
                          <a:effectLst/>
                        </a:rPr>
                        <a:t>分析需求的可行性</a:t>
                      </a:r>
                      <a:endParaRPr lang="zh-CN" sz="1000" kern="100" dirty="0">
                        <a:effectLst/>
                      </a:endParaRPr>
                    </a:p>
                    <a:p>
                      <a:pPr algn="just">
                        <a:spcAft>
                          <a:spcPts val="0"/>
                        </a:spcAft>
                      </a:pPr>
                      <a:r>
                        <a:rPr lang="zh-CN" sz="1000" kern="0" dirty="0">
                          <a:effectLst/>
                        </a:rPr>
                        <a:t>确定需求优先级</a:t>
                      </a:r>
                      <a:endParaRPr lang="zh-CN" sz="1000" kern="100" dirty="0">
                        <a:effectLst/>
                      </a:endParaRPr>
                    </a:p>
                    <a:p>
                      <a:pPr algn="just">
                        <a:spcAft>
                          <a:spcPts val="0"/>
                        </a:spcAft>
                      </a:pPr>
                      <a:r>
                        <a:rPr lang="zh-CN" sz="1000" kern="0" dirty="0">
                          <a:effectLst/>
                        </a:rPr>
                        <a:t>为需求建模</a:t>
                      </a:r>
                      <a:endParaRPr lang="zh-CN" sz="1000" kern="100" dirty="0">
                        <a:effectLst/>
                      </a:endParaRPr>
                    </a:p>
                    <a:p>
                      <a:pPr algn="just">
                        <a:spcAft>
                          <a:spcPts val="0"/>
                        </a:spcAft>
                      </a:pPr>
                      <a:r>
                        <a:rPr lang="zh-CN" sz="1000" kern="0" dirty="0">
                          <a:effectLst/>
                        </a:rPr>
                        <a:t>创建数据字典</a:t>
                      </a:r>
                      <a:endParaRPr lang="zh-CN" sz="1000" kern="100" dirty="0">
                        <a:effectLst/>
                      </a:endParaRPr>
                    </a:p>
                    <a:p>
                      <a:pPr algn="just">
                        <a:spcAft>
                          <a:spcPts val="0"/>
                        </a:spcAft>
                      </a:pPr>
                      <a:r>
                        <a:rPr lang="zh-CN" sz="1000" kern="0" dirty="0">
                          <a:effectLst/>
                        </a:rPr>
                        <a:t>将需求分解到子系统</a:t>
                      </a:r>
                      <a:endParaRPr lang="zh-CN" sz="1000" kern="100" dirty="0">
                        <a:effectLst/>
                      </a:endParaRPr>
                    </a:p>
                    <a:p>
                      <a:pPr algn="just">
                        <a:spcAft>
                          <a:spcPts val="0"/>
                        </a:spcAft>
                      </a:pPr>
                      <a:r>
                        <a:rPr lang="zh-CN" sz="1000" kern="0" dirty="0">
                          <a:effectLst/>
                        </a:rPr>
                        <a:t>应用质量功能调配</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r>
            </a:tbl>
          </a:graphicData>
        </a:graphic>
      </p:graphicFrame>
      <p:graphicFrame>
        <p:nvGraphicFramePr>
          <p:cNvPr id="6" name="表格 5"/>
          <p:cNvGraphicFramePr>
            <a:graphicFrameLocks noGrp="1"/>
          </p:cNvGraphicFramePr>
          <p:nvPr>
            <p:extLst/>
          </p:nvPr>
        </p:nvGraphicFramePr>
        <p:xfrm>
          <a:off x="4788024" y="1347614"/>
          <a:ext cx="4248472" cy="3651104"/>
        </p:xfrm>
        <a:graphic>
          <a:graphicData uri="http://schemas.openxmlformats.org/drawingml/2006/table">
            <a:tbl>
              <a:tblPr firstRow="1" firstCol="1" bandRow="1">
                <a:tableStyleId>{5C22544A-7EE6-4342-B048-85BDC9FD1C3A}</a:tableStyleId>
              </a:tblPr>
              <a:tblGrid>
                <a:gridCol w="1076730"/>
                <a:gridCol w="3171742"/>
              </a:tblGrid>
              <a:tr h="793718">
                <a:tc>
                  <a:txBody>
                    <a:bodyPr/>
                    <a:lstStyle/>
                    <a:p>
                      <a:pPr algn="just">
                        <a:spcAft>
                          <a:spcPts val="0"/>
                        </a:spcAft>
                      </a:pPr>
                      <a:r>
                        <a:rPr lang="zh-CN" sz="1000" kern="0" dirty="0">
                          <a:effectLst/>
                        </a:rPr>
                        <a:t>规格说明</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c>
                  <a:txBody>
                    <a:bodyPr/>
                    <a:lstStyle/>
                    <a:p>
                      <a:pPr algn="just">
                        <a:spcAft>
                          <a:spcPts val="0"/>
                        </a:spcAft>
                      </a:pPr>
                      <a:r>
                        <a:rPr lang="zh-CN" sz="1000" b="0" kern="0" dirty="0">
                          <a:solidFill>
                            <a:schemeClr val="tx1"/>
                          </a:solidFill>
                          <a:effectLst/>
                        </a:rPr>
                        <a:t>采用</a:t>
                      </a:r>
                      <a:r>
                        <a:rPr lang="en-US" sz="1000" b="0" kern="0" dirty="0">
                          <a:solidFill>
                            <a:schemeClr val="tx1"/>
                          </a:solidFill>
                          <a:effectLst/>
                        </a:rPr>
                        <a:t>SRS</a:t>
                      </a:r>
                      <a:r>
                        <a:rPr lang="zh-CN" sz="1000" b="0" kern="0" dirty="0">
                          <a:solidFill>
                            <a:schemeClr val="tx1"/>
                          </a:solidFill>
                          <a:effectLst/>
                        </a:rPr>
                        <a:t>模板</a:t>
                      </a:r>
                      <a:endParaRPr lang="zh-CN" sz="1000" b="0" kern="100" dirty="0">
                        <a:solidFill>
                          <a:schemeClr val="tx1"/>
                        </a:solidFill>
                        <a:effectLst/>
                      </a:endParaRPr>
                    </a:p>
                    <a:p>
                      <a:pPr algn="just">
                        <a:spcAft>
                          <a:spcPts val="0"/>
                        </a:spcAft>
                      </a:pPr>
                      <a:r>
                        <a:rPr lang="zh-CN" sz="1000" b="0" kern="0" dirty="0">
                          <a:solidFill>
                            <a:schemeClr val="tx1"/>
                          </a:solidFill>
                          <a:effectLst/>
                        </a:rPr>
                        <a:t>确定需求来源</a:t>
                      </a:r>
                      <a:endParaRPr lang="zh-CN" sz="1000" b="0" kern="100" dirty="0">
                        <a:solidFill>
                          <a:schemeClr val="tx1"/>
                        </a:solidFill>
                        <a:effectLst/>
                      </a:endParaRPr>
                    </a:p>
                    <a:p>
                      <a:pPr algn="just">
                        <a:spcAft>
                          <a:spcPts val="0"/>
                        </a:spcAft>
                      </a:pPr>
                      <a:r>
                        <a:rPr lang="zh-CN" sz="1000" b="0" kern="0" dirty="0">
                          <a:solidFill>
                            <a:schemeClr val="tx1"/>
                          </a:solidFill>
                          <a:effectLst/>
                        </a:rPr>
                        <a:t>为需求分配唯一标号</a:t>
                      </a:r>
                      <a:endParaRPr lang="zh-CN" sz="1000" b="0" kern="100" dirty="0">
                        <a:solidFill>
                          <a:schemeClr val="tx1"/>
                        </a:solidFill>
                        <a:effectLst/>
                      </a:endParaRPr>
                    </a:p>
                    <a:p>
                      <a:pPr algn="just">
                        <a:spcAft>
                          <a:spcPts val="0"/>
                        </a:spcAft>
                      </a:pPr>
                      <a:r>
                        <a:rPr lang="zh-CN" sz="1000" b="0" kern="0" dirty="0">
                          <a:solidFill>
                            <a:schemeClr val="tx1"/>
                          </a:solidFill>
                          <a:effectLst/>
                        </a:rPr>
                        <a:t>记录业务规则</a:t>
                      </a:r>
                      <a:endParaRPr lang="zh-CN" sz="1000" b="0" kern="100" dirty="0">
                        <a:solidFill>
                          <a:schemeClr val="tx1"/>
                        </a:solidFill>
                        <a:effectLst/>
                      </a:endParaRPr>
                    </a:p>
                    <a:p>
                      <a:pPr algn="just">
                        <a:spcAft>
                          <a:spcPts val="0"/>
                        </a:spcAft>
                      </a:pPr>
                      <a:r>
                        <a:rPr lang="zh-CN" sz="1000" b="0" kern="0" dirty="0">
                          <a:solidFill>
                            <a:schemeClr val="tx1"/>
                          </a:solidFill>
                          <a:effectLst/>
                        </a:rPr>
                        <a:t>定义质量属性</a:t>
                      </a:r>
                      <a:endParaRPr lang="zh-CN" sz="1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solidFill>
                      <a:schemeClr val="accent1">
                        <a:lumMod val="40000"/>
                        <a:lumOff val="60000"/>
                      </a:schemeClr>
                    </a:solidFill>
                  </a:tcPr>
                </a:tc>
              </a:tr>
              <a:tr h="476231">
                <a:tc>
                  <a:txBody>
                    <a:bodyPr/>
                    <a:lstStyle/>
                    <a:p>
                      <a:pPr algn="just">
                        <a:spcAft>
                          <a:spcPts val="0"/>
                        </a:spcAft>
                      </a:pPr>
                      <a:r>
                        <a:rPr lang="zh-CN" sz="1000" kern="0">
                          <a:effectLst/>
                        </a:rPr>
                        <a:t>需求验证</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c>
                  <a:txBody>
                    <a:bodyPr/>
                    <a:lstStyle/>
                    <a:p>
                      <a:pPr algn="just">
                        <a:spcAft>
                          <a:spcPts val="0"/>
                        </a:spcAft>
                      </a:pPr>
                      <a:r>
                        <a:rPr lang="zh-CN" sz="1000" kern="0">
                          <a:effectLst/>
                        </a:rPr>
                        <a:t>审查需求文档</a:t>
                      </a:r>
                      <a:endParaRPr lang="zh-CN" sz="1000" kern="100">
                        <a:effectLst/>
                      </a:endParaRPr>
                    </a:p>
                    <a:p>
                      <a:pPr algn="just">
                        <a:spcAft>
                          <a:spcPts val="0"/>
                        </a:spcAft>
                      </a:pPr>
                      <a:r>
                        <a:rPr lang="zh-CN" sz="1000" kern="0">
                          <a:effectLst/>
                        </a:rPr>
                        <a:t>测试需求</a:t>
                      </a:r>
                      <a:endParaRPr lang="zh-CN" sz="1000" kern="100">
                        <a:effectLst/>
                      </a:endParaRPr>
                    </a:p>
                    <a:p>
                      <a:pPr algn="just">
                        <a:spcAft>
                          <a:spcPts val="0"/>
                        </a:spcAft>
                      </a:pPr>
                      <a:r>
                        <a:rPr lang="zh-CN" sz="1000" kern="0">
                          <a:effectLst/>
                        </a:rPr>
                        <a:t>定义合格标准</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r>
              <a:tr h="1428693">
                <a:tc>
                  <a:txBody>
                    <a:bodyPr/>
                    <a:lstStyle/>
                    <a:p>
                      <a:pPr algn="just">
                        <a:spcAft>
                          <a:spcPts val="0"/>
                        </a:spcAft>
                      </a:pPr>
                      <a:r>
                        <a:rPr lang="zh-CN" sz="1000" kern="0">
                          <a:effectLst/>
                        </a:rPr>
                        <a:t>需求管理</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c>
                  <a:txBody>
                    <a:bodyPr/>
                    <a:lstStyle/>
                    <a:p>
                      <a:pPr algn="just">
                        <a:spcAft>
                          <a:spcPts val="0"/>
                        </a:spcAft>
                      </a:pPr>
                      <a:r>
                        <a:rPr lang="zh-CN" sz="1000" kern="0">
                          <a:effectLst/>
                        </a:rPr>
                        <a:t>定义需求变更控制过程</a:t>
                      </a:r>
                      <a:endParaRPr lang="zh-CN" sz="1000" kern="100">
                        <a:effectLst/>
                      </a:endParaRPr>
                    </a:p>
                    <a:p>
                      <a:pPr algn="just">
                        <a:spcAft>
                          <a:spcPts val="0"/>
                        </a:spcAft>
                      </a:pPr>
                      <a:r>
                        <a:rPr lang="zh-CN" sz="1000" kern="0">
                          <a:effectLst/>
                        </a:rPr>
                        <a:t>成立变更控制委员会</a:t>
                      </a:r>
                      <a:endParaRPr lang="zh-CN" sz="1000" kern="100">
                        <a:effectLst/>
                      </a:endParaRPr>
                    </a:p>
                    <a:p>
                      <a:pPr algn="just">
                        <a:spcAft>
                          <a:spcPts val="0"/>
                        </a:spcAft>
                      </a:pPr>
                      <a:r>
                        <a:rPr lang="zh-CN" sz="1000" kern="0">
                          <a:effectLst/>
                        </a:rPr>
                        <a:t>分析需求变更的影响</a:t>
                      </a:r>
                      <a:endParaRPr lang="zh-CN" sz="1000" kern="100">
                        <a:effectLst/>
                      </a:endParaRPr>
                    </a:p>
                    <a:p>
                      <a:pPr algn="just">
                        <a:spcAft>
                          <a:spcPts val="0"/>
                        </a:spcAft>
                      </a:pPr>
                      <a:r>
                        <a:rPr lang="zh-CN" sz="1000" kern="0">
                          <a:effectLst/>
                        </a:rPr>
                        <a:t>建立基线和控制需求文档的版本</a:t>
                      </a:r>
                      <a:endParaRPr lang="zh-CN" sz="1000" kern="100">
                        <a:effectLst/>
                      </a:endParaRPr>
                    </a:p>
                    <a:p>
                      <a:pPr algn="just">
                        <a:spcAft>
                          <a:spcPts val="0"/>
                        </a:spcAft>
                      </a:pPr>
                      <a:r>
                        <a:rPr lang="zh-CN" sz="1000" kern="0">
                          <a:effectLst/>
                        </a:rPr>
                        <a:t>维护需求变更的历史记录</a:t>
                      </a:r>
                      <a:endParaRPr lang="zh-CN" sz="1000" kern="100">
                        <a:effectLst/>
                      </a:endParaRPr>
                    </a:p>
                    <a:p>
                      <a:pPr algn="just">
                        <a:spcAft>
                          <a:spcPts val="0"/>
                        </a:spcAft>
                      </a:pPr>
                      <a:r>
                        <a:rPr lang="zh-CN" sz="1000" kern="0">
                          <a:effectLst/>
                        </a:rPr>
                        <a:t>跟踪每项需求的状态</a:t>
                      </a:r>
                      <a:endParaRPr lang="zh-CN" sz="1000" kern="100">
                        <a:effectLst/>
                      </a:endParaRPr>
                    </a:p>
                    <a:p>
                      <a:pPr algn="just">
                        <a:spcAft>
                          <a:spcPts val="0"/>
                        </a:spcAft>
                      </a:pPr>
                      <a:r>
                        <a:rPr lang="zh-CN" sz="1000" kern="0">
                          <a:effectLst/>
                        </a:rPr>
                        <a:t>衡量需求的稳定性</a:t>
                      </a:r>
                      <a:endParaRPr lang="zh-CN" sz="1000" kern="100">
                        <a:effectLst/>
                      </a:endParaRPr>
                    </a:p>
                    <a:p>
                      <a:pPr algn="just">
                        <a:spcAft>
                          <a:spcPts val="0"/>
                        </a:spcAft>
                      </a:pPr>
                      <a:r>
                        <a:rPr lang="zh-CN" sz="1000" kern="0">
                          <a:effectLst/>
                        </a:rPr>
                        <a:t>使用需求管理工具</a:t>
                      </a:r>
                      <a:endParaRPr lang="zh-CN" sz="1000" kern="100">
                        <a:effectLst/>
                      </a:endParaRPr>
                    </a:p>
                    <a:p>
                      <a:pPr algn="just">
                        <a:spcAft>
                          <a:spcPts val="0"/>
                        </a:spcAft>
                      </a:pPr>
                      <a:r>
                        <a:rPr lang="zh-CN" sz="1000" kern="0">
                          <a:effectLst/>
                        </a:rPr>
                        <a:t>创建需求跟踪矩阵</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r>
              <a:tr h="952462">
                <a:tc>
                  <a:txBody>
                    <a:bodyPr/>
                    <a:lstStyle/>
                    <a:p>
                      <a:pPr algn="just">
                        <a:spcAft>
                          <a:spcPts val="0"/>
                        </a:spcAft>
                      </a:pPr>
                      <a:r>
                        <a:rPr lang="zh-CN" sz="1000" kern="0">
                          <a:effectLst/>
                        </a:rPr>
                        <a:t>项目管理</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c>
                  <a:txBody>
                    <a:bodyPr/>
                    <a:lstStyle/>
                    <a:p>
                      <a:pPr algn="just">
                        <a:spcAft>
                          <a:spcPts val="0"/>
                        </a:spcAft>
                      </a:pPr>
                      <a:r>
                        <a:rPr lang="zh-CN" sz="1000" kern="0" dirty="0">
                          <a:effectLst/>
                        </a:rPr>
                        <a:t>选择合适的软件开发生命周期</a:t>
                      </a:r>
                      <a:endParaRPr lang="zh-CN" sz="1000" kern="100" dirty="0">
                        <a:effectLst/>
                      </a:endParaRPr>
                    </a:p>
                    <a:p>
                      <a:pPr algn="just">
                        <a:spcAft>
                          <a:spcPts val="0"/>
                        </a:spcAft>
                      </a:pPr>
                      <a:r>
                        <a:rPr lang="zh-CN" sz="1000" kern="0" dirty="0">
                          <a:effectLst/>
                        </a:rPr>
                        <a:t>根据需求制订项目计划</a:t>
                      </a:r>
                      <a:endParaRPr lang="zh-CN" sz="1000" kern="100" dirty="0">
                        <a:effectLst/>
                      </a:endParaRPr>
                    </a:p>
                    <a:p>
                      <a:pPr algn="just">
                        <a:spcAft>
                          <a:spcPts val="0"/>
                        </a:spcAft>
                      </a:pPr>
                      <a:r>
                        <a:rPr lang="zh-CN" sz="1000" kern="0" dirty="0">
                          <a:effectLst/>
                        </a:rPr>
                        <a:t>需求变更时更新讨论项目承诺</a:t>
                      </a:r>
                      <a:endParaRPr lang="zh-CN" sz="1000" kern="100" dirty="0">
                        <a:effectLst/>
                      </a:endParaRPr>
                    </a:p>
                    <a:p>
                      <a:pPr algn="just">
                        <a:spcAft>
                          <a:spcPts val="0"/>
                        </a:spcAft>
                      </a:pPr>
                      <a:r>
                        <a:rPr lang="zh-CN" sz="1000" kern="0" dirty="0">
                          <a:effectLst/>
                        </a:rPr>
                        <a:t>管理与需求相关的风险以及编写风险文档</a:t>
                      </a:r>
                      <a:endParaRPr lang="zh-CN" sz="1000" kern="100" dirty="0">
                        <a:effectLst/>
                      </a:endParaRPr>
                    </a:p>
                    <a:p>
                      <a:pPr algn="just">
                        <a:spcAft>
                          <a:spcPts val="0"/>
                        </a:spcAft>
                      </a:pPr>
                      <a:r>
                        <a:rPr lang="zh-CN" sz="1000" kern="0" dirty="0">
                          <a:effectLst/>
                        </a:rPr>
                        <a:t>跟踪需求工程的投入</a:t>
                      </a:r>
                      <a:endParaRPr lang="zh-CN" sz="1000" kern="100" dirty="0">
                        <a:effectLst/>
                      </a:endParaRPr>
                    </a:p>
                    <a:p>
                      <a:pPr algn="just">
                        <a:spcAft>
                          <a:spcPts val="0"/>
                        </a:spcAft>
                      </a:pPr>
                      <a:r>
                        <a:rPr lang="zh-CN" sz="1000" kern="0" dirty="0">
                          <a:effectLst/>
                        </a:rPr>
                        <a:t>从其他项目的需求工程中积累经验</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r>
            </a:tbl>
          </a:graphicData>
        </a:graphic>
      </p:graphicFrame>
    </p:spTree>
    <p:extLst>
      <p:ext uri="{BB962C8B-B14F-4D97-AF65-F5344CB8AC3E}">
        <p14:creationId xmlns:p14="http://schemas.microsoft.com/office/powerpoint/2010/main" val="1042667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434482"/>
            <a:ext cx="1955790" cy="369332"/>
          </a:xfrm>
          <a:prstGeom prst="rect">
            <a:avLst/>
          </a:prstGeom>
          <a:noFill/>
        </p:spPr>
        <p:txBody>
          <a:bodyPr wrap="square" rtlCol="0">
            <a:spAutoFit/>
          </a:bodyPr>
          <a:lstStyle/>
          <a:p>
            <a:r>
              <a:rPr lang="en-US" altLang="zh-CN" dirty="0">
                <a:solidFill>
                  <a:srgbClr val="F2A849"/>
                </a:solidFill>
                <a:latin typeface="微软雅黑" pitchFamily="34" charset="-122"/>
                <a:ea typeface="微软雅黑" pitchFamily="34" charset="-122"/>
              </a:rPr>
              <a:t>4</a:t>
            </a:r>
            <a:r>
              <a:rPr lang="en-US" altLang="zh-CN" dirty="0" smtClean="0">
                <a:solidFill>
                  <a:srgbClr val="F2A849"/>
                </a:solidFill>
                <a:latin typeface="微软雅黑" pitchFamily="34" charset="-122"/>
                <a:ea typeface="微软雅黑" pitchFamily="34" charset="-122"/>
              </a:rPr>
              <a:t>.</a:t>
            </a:r>
            <a:r>
              <a:rPr lang="zh-CN" altLang="en-US" dirty="0" smtClean="0">
                <a:solidFill>
                  <a:srgbClr val="F2A849"/>
                </a:solidFill>
                <a:latin typeface="微软雅黑" pitchFamily="34" charset="-122"/>
                <a:ea typeface="微软雅黑" pitchFamily="34" charset="-122"/>
              </a:rPr>
              <a:t>范围</a:t>
            </a:r>
            <a:r>
              <a:rPr lang="zh-CN" altLang="en-US" dirty="0">
                <a:solidFill>
                  <a:srgbClr val="F2A849"/>
                </a:solidFill>
                <a:latin typeface="微软雅黑" pitchFamily="34" charset="-122"/>
                <a:ea typeface="微软雅黑" pitchFamily="34" charset="-122"/>
              </a:rPr>
              <a:t>管理计划</a:t>
            </a:r>
          </a:p>
        </p:txBody>
      </p:sp>
      <p:sp>
        <p:nvSpPr>
          <p:cNvPr id="20" name="TextBox 19"/>
          <p:cNvSpPr txBox="1"/>
          <p:nvPr/>
        </p:nvSpPr>
        <p:spPr>
          <a:xfrm>
            <a:off x="709822" y="753803"/>
            <a:ext cx="2133985" cy="338554"/>
          </a:xfrm>
          <a:prstGeom prst="rect">
            <a:avLst/>
          </a:prstGeom>
          <a:noFill/>
        </p:spPr>
        <p:txBody>
          <a:bodyPr wrap="square" rtlCol="0">
            <a:spAutoFit/>
          </a:bodyPr>
          <a:lstStyle/>
          <a:p>
            <a:r>
              <a:rPr lang="en-US" altLang="zh-CN" sz="1600" dirty="0">
                <a:solidFill>
                  <a:srgbClr val="F2A849"/>
                </a:solidFill>
                <a:latin typeface="微软雅黑" pitchFamily="34" charset="-122"/>
                <a:ea typeface="微软雅黑" pitchFamily="34" charset="-122"/>
              </a:rPr>
              <a:t>4.3</a:t>
            </a:r>
            <a:r>
              <a:rPr lang="zh-CN" altLang="en-US" sz="1600" dirty="0">
                <a:solidFill>
                  <a:srgbClr val="F2A849"/>
                </a:solidFill>
                <a:latin typeface="微软雅黑" pitchFamily="34" charset="-122"/>
                <a:ea typeface="微软雅黑" pitchFamily="34" charset="-122"/>
              </a:rPr>
              <a:t>范围控制与变更</a:t>
            </a:r>
          </a:p>
        </p:txBody>
      </p:sp>
      <p:sp>
        <p:nvSpPr>
          <p:cNvPr id="6" name="TextBox 19"/>
          <p:cNvSpPr txBox="1"/>
          <p:nvPr/>
        </p:nvSpPr>
        <p:spPr>
          <a:xfrm>
            <a:off x="683568" y="1166366"/>
            <a:ext cx="7416824" cy="1815882"/>
          </a:xfrm>
          <a:prstGeom prst="rect">
            <a:avLst/>
          </a:prstGeom>
          <a:noFill/>
        </p:spPr>
        <p:txBody>
          <a:bodyPr wrap="square" rtlCol="0">
            <a:spAutoFit/>
          </a:bodyPr>
          <a:lstStyle/>
          <a:p>
            <a:r>
              <a:rPr lang="en-US" altLang="zh-CN" sz="1600" dirty="0">
                <a:solidFill>
                  <a:srgbClr val="F2A849"/>
                </a:solidFill>
                <a:latin typeface="微软雅黑" pitchFamily="34" charset="-122"/>
                <a:ea typeface="微软雅黑" pitchFamily="34" charset="-122"/>
              </a:rPr>
              <a:t>1</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团队</a:t>
            </a:r>
            <a:r>
              <a:rPr lang="zh-CN" altLang="en-US" sz="1600" dirty="0">
                <a:solidFill>
                  <a:srgbClr val="F2A849"/>
                </a:solidFill>
                <a:latin typeface="微软雅黑" pitchFamily="34" charset="-122"/>
                <a:ea typeface="微软雅黑" pitchFamily="34" charset="-122"/>
              </a:rPr>
              <a:t>成员应该严格按照项目的范围和</a:t>
            </a:r>
            <a:r>
              <a:rPr lang="en-US" altLang="zh-CN" sz="1600" dirty="0">
                <a:solidFill>
                  <a:srgbClr val="F2A849"/>
                </a:solidFill>
                <a:latin typeface="微软雅黑" pitchFamily="34" charset="-122"/>
                <a:ea typeface="微软雅黑" pitchFamily="34" charset="-122"/>
              </a:rPr>
              <a:t>WBS</a:t>
            </a:r>
            <a:r>
              <a:rPr lang="zh-CN" altLang="en-US" sz="1600" dirty="0">
                <a:solidFill>
                  <a:srgbClr val="F2A849"/>
                </a:solidFill>
                <a:latin typeface="微软雅黑" pitchFamily="34" charset="-122"/>
                <a:ea typeface="微软雅黑" pitchFamily="34" charset="-122"/>
              </a:rPr>
              <a:t>进行项目范围的控制</a:t>
            </a:r>
          </a:p>
          <a:p>
            <a:r>
              <a:rPr lang="en-US" altLang="zh-CN" sz="1600" dirty="0">
                <a:solidFill>
                  <a:srgbClr val="F2A849"/>
                </a:solidFill>
                <a:latin typeface="微软雅黑" pitchFamily="34" charset="-122"/>
                <a:ea typeface="微软雅黑" pitchFamily="34" charset="-122"/>
              </a:rPr>
              <a:t>2</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团队</a:t>
            </a:r>
            <a:r>
              <a:rPr lang="zh-CN" altLang="en-US" sz="1600" dirty="0">
                <a:solidFill>
                  <a:srgbClr val="F2A849"/>
                </a:solidFill>
                <a:latin typeface="微软雅黑" pitchFamily="34" charset="-122"/>
                <a:ea typeface="微软雅黑" pitchFamily="34" charset="-122"/>
              </a:rPr>
              <a:t>成员在项目执行期间，应该跟踪检查，记录检查结果，并建立文档</a:t>
            </a:r>
          </a:p>
          <a:p>
            <a:r>
              <a:rPr lang="en-US" altLang="zh-CN" sz="1600" dirty="0">
                <a:solidFill>
                  <a:srgbClr val="F2A849"/>
                </a:solidFill>
                <a:latin typeface="微软雅黑" pitchFamily="34" charset="-122"/>
                <a:ea typeface="微软雅黑" pitchFamily="34" charset="-122"/>
              </a:rPr>
              <a:t>3</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范围</a:t>
            </a:r>
            <a:r>
              <a:rPr lang="zh-CN" altLang="en-US" sz="1600" dirty="0">
                <a:solidFill>
                  <a:srgbClr val="F2A849"/>
                </a:solidFill>
                <a:latin typeface="微软雅黑" pitchFamily="34" charset="-122"/>
                <a:ea typeface="微软雅黑" pitchFamily="34" charset="-122"/>
              </a:rPr>
              <a:t>变更必须通过严格的变更过程</a:t>
            </a:r>
          </a:p>
          <a:p>
            <a:r>
              <a:rPr lang="en-US" altLang="zh-CN" sz="1600" dirty="0">
                <a:solidFill>
                  <a:srgbClr val="F2A849"/>
                </a:solidFill>
                <a:latin typeface="微软雅黑" pitchFamily="34" charset="-122"/>
                <a:ea typeface="微软雅黑" pitchFamily="34" charset="-122"/>
              </a:rPr>
              <a:t>4</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范围</a:t>
            </a:r>
            <a:r>
              <a:rPr lang="zh-CN" altLang="en-US" sz="1600" dirty="0">
                <a:solidFill>
                  <a:srgbClr val="F2A849"/>
                </a:solidFill>
                <a:latin typeface="微软雅黑" pitchFamily="34" charset="-122"/>
                <a:ea typeface="微软雅黑" pitchFamily="34" charset="-122"/>
              </a:rPr>
              <a:t>变更时必须通过团队与客户的确认</a:t>
            </a:r>
          </a:p>
          <a:p>
            <a:r>
              <a:rPr lang="en-US" altLang="zh-CN" sz="1600" dirty="0">
                <a:solidFill>
                  <a:srgbClr val="F2A849"/>
                </a:solidFill>
                <a:latin typeface="微软雅黑" pitchFamily="34" charset="-122"/>
                <a:ea typeface="微软雅黑" pitchFamily="34" charset="-122"/>
              </a:rPr>
              <a:t>5</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范围</a:t>
            </a:r>
            <a:r>
              <a:rPr lang="zh-CN" altLang="en-US" sz="1600" dirty="0">
                <a:solidFill>
                  <a:srgbClr val="F2A849"/>
                </a:solidFill>
                <a:latin typeface="微软雅黑" pitchFamily="34" charset="-122"/>
                <a:ea typeface="微软雅黑" pitchFamily="34" charset="-122"/>
              </a:rPr>
              <a:t>变更后要调整相关的计划</a:t>
            </a:r>
          </a:p>
          <a:p>
            <a:r>
              <a:rPr lang="en-US" altLang="zh-CN" sz="1600" dirty="0">
                <a:solidFill>
                  <a:srgbClr val="F2A849"/>
                </a:solidFill>
                <a:latin typeface="微软雅黑" pitchFamily="34" charset="-122"/>
                <a:ea typeface="微软雅黑" pitchFamily="34" charset="-122"/>
              </a:rPr>
              <a:t>6</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范围</a:t>
            </a:r>
            <a:r>
              <a:rPr lang="zh-CN" altLang="en-US" sz="1600" dirty="0">
                <a:solidFill>
                  <a:srgbClr val="F2A849"/>
                </a:solidFill>
                <a:latin typeface="微软雅黑" pitchFamily="34" charset="-122"/>
                <a:ea typeface="微软雅黑" pitchFamily="34" charset="-122"/>
              </a:rPr>
              <a:t>变更应该分析出影响建立文档，并向客户说明</a:t>
            </a:r>
          </a:p>
          <a:p>
            <a:r>
              <a:rPr lang="en-US" altLang="zh-CN" sz="1600" dirty="0">
                <a:solidFill>
                  <a:srgbClr val="F2A849"/>
                </a:solidFill>
                <a:latin typeface="微软雅黑" pitchFamily="34" charset="-122"/>
                <a:ea typeface="微软雅黑" pitchFamily="34" charset="-122"/>
              </a:rPr>
              <a:t>7</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在</a:t>
            </a:r>
            <a:r>
              <a:rPr lang="zh-CN" altLang="en-US" sz="1600" dirty="0">
                <a:solidFill>
                  <a:srgbClr val="F2A849"/>
                </a:solidFill>
                <a:latin typeface="微软雅黑" pitchFamily="34" charset="-122"/>
                <a:ea typeface="微软雅黑" pitchFamily="34" charset="-122"/>
              </a:rPr>
              <a:t>项目结束阶段，应该验证项目范围，检查项目范围规定的功能是否完成齐全</a:t>
            </a:r>
          </a:p>
        </p:txBody>
      </p:sp>
      <p:sp>
        <p:nvSpPr>
          <p:cNvPr id="7" name="TextBox 19"/>
          <p:cNvSpPr txBox="1"/>
          <p:nvPr/>
        </p:nvSpPr>
        <p:spPr>
          <a:xfrm>
            <a:off x="683568" y="3069886"/>
            <a:ext cx="2133985" cy="338554"/>
          </a:xfrm>
          <a:prstGeom prst="rect">
            <a:avLst/>
          </a:prstGeom>
          <a:noFill/>
        </p:spPr>
        <p:txBody>
          <a:bodyPr wrap="square" rtlCol="0">
            <a:spAutoFit/>
          </a:bodyPr>
          <a:lstStyle/>
          <a:p>
            <a:r>
              <a:rPr lang="en-US" altLang="zh-CN" sz="1600" dirty="0" smtClean="0">
                <a:solidFill>
                  <a:srgbClr val="F2A849"/>
                </a:solidFill>
                <a:latin typeface="微软雅黑" pitchFamily="34" charset="-122"/>
                <a:ea typeface="微软雅黑" pitchFamily="34" charset="-122"/>
              </a:rPr>
              <a:t>4.4</a:t>
            </a:r>
            <a:r>
              <a:rPr lang="zh-CN" altLang="en-US" sz="1600" dirty="0" smtClean="0">
                <a:solidFill>
                  <a:srgbClr val="F2A849"/>
                </a:solidFill>
                <a:latin typeface="微软雅黑" pitchFamily="34" charset="-122"/>
                <a:ea typeface="微软雅黑" pitchFamily="34" charset="-122"/>
              </a:rPr>
              <a:t>约束条件</a:t>
            </a:r>
            <a:endParaRPr lang="zh-CN" altLang="en-US" sz="1600" dirty="0">
              <a:solidFill>
                <a:srgbClr val="F2A849"/>
              </a:solidFill>
              <a:latin typeface="微软雅黑" pitchFamily="34" charset="-122"/>
              <a:ea typeface="微软雅黑" pitchFamily="34" charset="-122"/>
            </a:endParaRPr>
          </a:p>
        </p:txBody>
      </p:sp>
      <p:sp>
        <p:nvSpPr>
          <p:cNvPr id="8" name="TextBox 19"/>
          <p:cNvSpPr txBox="1"/>
          <p:nvPr/>
        </p:nvSpPr>
        <p:spPr>
          <a:xfrm>
            <a:off x="709822" y="3408440"/>
            <a:ext cx="7606594" cy="830997"/>
          </a:xfrm>
          <a:prstGeom prst="rect">
            <a:avLst/>
          </a:prstGeom>
          <a:noFill/>
        </p:spPr>
        <p:txBody>
          <a:bodyPr wrap="square" rtlCol="0">
            <a:spAutoFit/>
          </a:bodyPr>
          <a:lstStyle/>
          <a:p>
            <a:r>
              <a:rPr lang="en-US" altLang="zh-CN" sz="1600" dirty="0">
                <a:solidFill>
                  <a:srgbClr val="F2A849"/>
                </a:solidFill>
                <a:latin typeface="微软雅黑" pitchFamily="34" charset="-122"/>
                <a:ea typeface="微软雅黑" pitchFamily="34" charset="-122"/>
              </a:rPr>
              <a:t>1</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团队</a:t>
            </a:r>
            <a:r>
              <a:rPr lang="zh-CN" altLang="en-US" sz="1600" dirty="0">
                <a:solidFill>
                  <a:srgbClr val="F2A849"/>
                </a:solidFill>
                <a:latin typeface="微软雅黑" pitchFamily="34" charset="-122"/>
                <a:ea typeface="微软雅黑" pitchFamily="34" charset="-122"/>
              </a:rPr>
              <a:t>成员都没真正开发过一个网站，很多功能能否实现存在不确定因素，对于功能范围只能根据客户的需求并结合团队成员的能力进行界定</a:t>
            </a:r>
          </a:p>
          <a:p>
            <a:r>
              <a:rPr lang="en-US" altLang="zh-CN" sz="1600" dirty="0">
                <a:solidFill>
                  <a:srgbClr val="F2A849"/>
                </a:solidFill>
                <a:latin typeface="微软雅黑" pitchFamily="34" charset="-122"/>
                <a:ea typeface="微软雅黑" pitchFamily="34" charset="-122"/>
              </a:rPr>
              <a:t>2</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团队</a:t>
            </a:r>
            <a:r>
              <a:rPr lang="zh-CN" altLang="en-US" sz="1600" dirty="0">
                <a:solidFill>
                  <a:srgbClr val="F2A849"/>
                </a:solidFill>
                <a:latin typeface="微软雅黑" pitchFamily="34" charset="-122"/>
                <a:ea typeface="微软雅黑" pitchFamily="34" charset="-122"/>
              </a:rPr>
              <a:t>成员都属于学习阶段，经验不足，最后交付的文档可能会有很多缺陷</a:t>
            </a:r>
          </a:p>
        </p:txBody>
      </p:sp>
    </p:spTree>
    <p:extLst>
      <p:ext uri="{BB962C8B-B14F-4D97-AF65-F5344CB8AC3E}">
        <p14:creationId xmlns:p14="http://schemas.microsoft.com/office/powerpoint/2010/main" val="3071984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20725" y="1348229"/>
            <a:ext cx="1152128" cy="1300919"/>
            <a:chOff x="1259632" y="1419622"/>
            <a:chExt cx="1152128" cy="1300919"/>
          </a:xfrm>
        </p:grpSpPr>
        <p:sp>
          <p:nvSpPr>
            <p:cNvPr id="2" name="椭圆 1"/>
            <p:cNvSpPr/>
            <p:nvPr/>
          </p:nvSpPr>
          <p:spPr>
            <a:xfrm>
              <a:off x="1259632" y="1419622"/>
              <a:ext cx="1152128" cy="1152128"/>
            </a:xfrm>
            <a:prstGeom prst="ellipse">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2240938" y="1348229"/>
            <a:ext cx="1152128" cy="1300919"/>
            <a:chOff x="1259632" y="1419622"/>
            <a:chExt cx="1152128" cy="1300919"/>
          </a:xfrm>
        </p:grpSpPr>
        <p:sp>
          <p:nvSpPr>
            <p:cNvPr id="7" name="椭圆 6"/>
            <p:cNvSpPr/>
            <p:nvPr/>
          </p:nvSpPr>
          <p:spPr>
            <a:xfrm>
              <a:off x="1259632" y="1419622"/>
              <a:ext cx="1152128" cy="1152128"/>
            </a:xfrm>
            <a:prstGeom prst="ellipse">
              <a:avLst/>
            </a:prstGeom>
            <a:solidFill>
              <a:srgbClr val="67D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4158456" y="1348229"/>
            <a:ext cx="1152128" cy="1300919"/>
            <a:chOff x="1259632" y="1419622"/>
            <a:chExt cx="1152128" cy="1300919"/>
          </a:xfrm>
        </p:grpSpPr>
        <p:sp>
          <p:nvSpPr>
            <p:cNvPr id="10" name="椭圆 9"/>
            <p:cNvSpPr/>
            <p:nvPr/>
          </p:nvSpPr>
          <p:spPr>
            <a:xfrm>
              <a:off x="1259632" y="1419622"/>
              <a:ext cx="1152128" cy="11521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6081365" y="1348229"/>
            <a:ext cx="1152128" cy="1300919"/>
            <a:chOff x="1259632" y="1419622"/>
            <a:chExt cx="1152128" cy="1300919"/>
          </a:xfrm>
        </p:grpSpPr>
        <p:sp>
          <p:nvSpPr>
            <p:cNvPr id="13" name="椭圆 12"/>
            <p:cNvSpPr/>
            <p:nvPr/>
          </p:nvSpPr>
          <p:spPr>
            <a:xfrm>
              <a:off x="1259632" y="1419622"/>
              <a:ext cx="1152128" cy="1152128"/>
            </a:xfrm>
            <a:prstGeom prst="ellipse">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TextBox 18"/>
          <p:cNvSpPr txBox="1"/>
          <p:nvPr/>
        </p:nvSpPr>
        <p:spPr>
          <a:xfrm>
            <a:off x="500744" y="1717286"/>
            <a:ext cx="792089" cy="369332"/>
          </a:xfrm>
          <a:prstGeom prst="rect">
            <a:avLst/>
          </a:prstGeom>
          <a:noFill/>
        </p:spPr>
        <p:txBody>
          <a:bodyPr wrap="square" rtlCol="0">
            <a:spAutoFit/>
          </a:bodyPr>
          <a:lstStyle/>
          <a:p>
            <a:pPr algn="ctr"/>
            <a:r>
              <a:rPr lang="en-US" altLang="zh-CN" dirty="0" smtClean="0">
                <a:solidFill>
                  <a:schemeClr val="bg1"/>
                </a:solidFill>
              </a:rPr>
              <a:t>part1</a:t>
            </a:r>
            <a:endParaRPr lang="zh-CN" altLang="en-US" dirty="0">
              <a:solidFill>
                <a:schemeClr val="bg1"/>
              </a:solidFill>
            </a:endParaRPr>
          </a:p>
        </p:txBody>
      </p:sp>
      <p:sp>
        <p:nvSpPr>
          <p:cNvPr id="20" name="TextBox 19"/>
          <p:cNvSpPr txBox="1"/>
          <p:nvPr/>
        </p:nvSpPr>
        <p:spPr>
          <a:xfrm>
            <a:off x="2420957" y="1717286"/>
            <a:ext cx="792089" cy="369332"/>
          </a:xfrm>
          <a:prstGeom prst="rect">
            <a:avLst/>
          </a:prstGeom>
          <a:noFill/>
        </p:spPr>
        <p:txBody>
          <a:bodyPr wrap="square" rtlCol="0">
            <a:spAutoFit/>
          </a:bodyPr>
          <a:lstStyle/>
          <a:p>
            <a:pPr algn="ctr"/>
            <a:r>
              <a:rPr lang="en-US" altLang="zh-CN" dirty="0" smtClean="0">
                <a:solidFill>
                  <a:schemeClr val="bg1"/>
                </a:solidFill>
              </a:rPr>
              <a:t>part2</a:t>
            </a:r>
            <a:endParaRPr lang="zh-CN" altLang="en-US" dirty="0">
              <a:solidFill>
                <a:schemeClr val="bg1"/>
              </a:solidFill>
            </a:endParaRPr>
          </a:p>
        </p:txBody>
      </p:sp>
      <p:sp>
        <p:nvSpPr>
          <p:cNvPr id="21" name="TextBox 20"/>
          <p:cNvSpPr txBox="1"/>
          <p:nvPr/>
        </p:nvSpPr>
        <p:spPr>
          <a:xfrm>
            <a:off x="4315583" y="1717286"/>
            <a:ext cx="792089" cy="369332"/>
          </a:xfrm>
          <a:prstGeom prst="rect">
            <a:avLst/>
          </a:prstGeom>
          <a:noFill/>
        </p:spPr>
        <p:txBody>
          <a:bodyPr wrap="square" rtlCol="0">
            <a:spAutoFit/>
          </a:bodyPr>
          <a:lstStyle/>
          <a:p>
            <a:pPr algn="ctr"/>
            <a:r>
              <a:rPr lang="en-US" altLang="zh-CN" dirty="0" smtClean="0">
                <a:solidFill>
                  <a:schemeClr val="bg1"/>
                </a:solidFill>
              </a:rPr>
              <a:t>part3</a:t>
            </a:r>
            <a:endParaRPr lang="zh-CN" altLang="en-US" dirty="0">
              <a:solidFill>
                <a:schemeClr val="bg1"/>
              </a:solidFill>
            </a:endParaRPr>
          </a:p>
        </p:txBody>
      </p:sp>
      <p:sp>
        <p:nvSpPr>
          <p:cNvPr id="22" name="TextBox 21"/>
          <p:cNvSpPr txBox="1"/>
          <p:nvPr/>
        </p:nvSpPr>
        <p:spPr>
          <a:xfrm>
            <a:off x="6261384" y="1717286"/>
            <a:ext cx="792089" cy="369332"/>
          </a:xfrm>
          <a:prstGeom prst="rect">
            <a:avLst/>
          </a:prstGeom>
          <a:noFill/>
        </p:spPr>
        <p:txBody>
          <a:bodyPr wrap="square" rtlCol="0">
            <a:spAutoFit/>
          </a:bodyPr>
          <a:lstStyle/>
          <a:p>
            <a:pPr algn="ctr"/>
            <a:r>
              <a:rPr lang="en-US" altLang="zh-CN" dirty="0" smtClean="0">
                <a:solidFill>
                  <a:schemeClr val="bg1"/>
                </a:solidFill>
              </a:rPr>
              <a:t>part4</a:t>
            </a:r>
            <a:endParaRPr lang="zh-CN" altLang="en-US" dirty="0">
              <a:solidFill>
                <a:schemeClr val="bg1"/>
              </a:solidFill>
            </a:endParaRPr>
          </a:p>
        </p:txBody>
      </p:sp>
      <p:sp>
        <p:nvSpPr>
          <p:cNvPr id="18" name="TextBox 17"/>
          <p:cNvSpPr txBox="1"/>
          <p:nvPr/>
        </p:nvSpPr>
        <p:spPr>
          <a:xfrm>
            <a:off x="3215847" y="128750"/>
            <a:ext cx="2221495" cy="707886"/>
          </a:xfrm>
          <a:prstGeom prst="rect">
            <a:avLst/>
          </a:prstGeom>
          <a:noFill/>
        </p:spPr>
        <p:txBody>
          <a:bodyPr wrap="square" rtlCol="0">
            <a:spAutoFit/>
          </a:bodyPr>
          <a:lstStyle/>
          <a:p>
            <a:r>
              <a:rPr lang="zh-CN" altLang="en-US" sz="4000" dirty="0" smtClean="0">
                <a:solidFill>
                  <a:schemeClr val="tx1">
                    <a:lumMod val="50000"/>
                    <a:lumOff val="50000"/>
                  </a:schemeClr>
                </a:solidFill>
              </a:rPr>
              <a:t>目录</a:t>
            </a:r>
            <a:endParaRPr lang="zh-CN" altLang="en-US" sz="4000" dirty="0">
              <a:solidFill>
                <a:schemeClr val="tx1">
                  <a:lumMod val="50000"/>
                  <a:lumOff val="50000"/>
                </a:schemeClr>
              </a:solidFill>
            </a:endParaRPr>
          </a:p>
        </p:txBody>
      </p:sp>
      <p:sp>
        <p:nvSpPr>
          <p:cNvPr id="24" name="TextBox 23"/>
          <p:cNvSpPr txBox="1"/>
          <p:nvPr/>
        </p:nvSpPr>
        <p:spPr>
          <a:xfrm>
            <a:off x="179512" y="2726624"/>
            <a:ext cx="1512168" cy="369332"/>
          </a:xfrm>
          <a:prstGeom prst="rect">
            <a:avLst/>
          </a:prstGeom>
          <a:noFill/>
        </p:spPr>
        <p:txBody>
          <a:bodyPr wrap="square" rtlCol="0">
            <a:spAutoFit/>
          </a:bodyPr>
          <a:lstStyle/>
          <a:p>
            <a:pPr algn="ctr"/>
            <a:r>
              <a:rPr lang="zh-CN" altLang="en-US" dirty="0">
                <a:solidFill>
                  <a:srgbClr val="F46970"/>
                </a:solidFill>
              </a:rPr>
              <a:t>引言</a:t>
            </a:r>
          </a:p>
        </p:txBody>
      </p:sp>
      <p:sp>
        <p:nvSpPr>
          <p:cNvPr id="25" name="TextBox 24"/>
          <p:cNvSpPr txBox="1"/>
          <p:nvPr/>
        </p:nvSpPr>
        <p:spPr>
          <a:xfrm>
            <a:off x="2066347" y="2752514"/>
            <a:ext cx="1512168" cy="369332"/>
          </a:xfrm>
          <a:prstGeom prst="rect">
            <a:avLst/>
          </a:prstGeom>
          <a:noFill/>
        </p:spPr>
        <p:txBody>
          <a:bodyPr wrap="square" rtlCol="0">
            <a:spAutoFit/>
          </a:bodyPr>
          <a:lstStyle/>
          <a:p>
            <a:pPr algn="ctr"/>
            <a:r>
              <a:rPr lang="zh-CN" altLang="en-US" dirty="0" smtClean="0">
                <a:solidFill>
                  <a:srgbClr val="67D993"/>
                </a:solidFill>
              </a:rPr>
              <a:t>项目概述</a:t>
            </a:r>
            <a:endParaRPr lang="zh-CN" altLang="en-US" dirty="0">
              <a:solidFill>
                <a:srgbClr val="67D993"/>
              </a:solidFill>
            </a:endParaRPr>
          </a:p>
        </p:txBody>
      </p:sp>
      <p:sp>
        <p:nvSpPr>
          <p:cNvPr id="26" name="TextBox 25"/>
          <p:cNvSpPr txBox="1"/>
          <p:nvPr/>
        </p:nvSpPr>
        <p:spPr>
          <a:xfrm>
            <a:off x="4017135" y="2752514"/>
            <a:ext cx="1512168" cy="369332"/>
          </a:xfrm>
          <a:prstGeom prst="rect">
            <a:avLst/>
          </a:prstGeom>
          <a:noFill/>
        </p:spPr>
        <p:txBody>
          <a:bodyPr wrap="square" rtlCol="0">
            <a:spAutoFit/>
          </a:bodyPr>
          <a:lstStyle/>
          <a:p>
            <a:pPr algn="ctr"/>
            <a:r>
              <a:rPr lang="zh-CN" altLang="en-US" dirty="0" smtClean="0">
                <a:solidFill>
                  <a:srgbClr val="00B0F0"/>
                </a:solidFill>
              </a:rPr>
              <a:t>进度管理</a:t>
            </a:r>
            <a:endParaRPr lang="zh-CN" altLang="en-US" dirty="0">
              <a:solidFill>
                <a:srgbClr val="00B0F0"/>
              </a:solidFill>
            </a:endParaRPr>
          </a:p>
        </p:txBody>
      </p:sp>
      <p:sp>
        <p:nvSpPr>
          <p:cNvPr id="27" name="TextBox 26"/>
          <p:cNvSpPr txBox="1"/>
          <p:nvPr/>
        </p:nvSpPr>
        <p:spPr>
          <a:xfrm>
            <a:off x="5965896" y="2727051"/>
            <a:ext cx="1512168" cy="369332"/>
          </a:xfrm>
          <a:prstGeom prst="rect">
            <a:avLst/>
          </a:prstGeom>
          <a:noFill/>
        </p:spPr>
        <p:txBody>
          <a:bodyPr wrap="square" rtlCol="0">
            <a:spAutoFit/>
          </a:bodyPr>
          <a:lstStyle/>
          <a:p>
            <a:pPr algn="ctr"/>
            <a:r>
              <a:rPr lang="zh-CN" altLang="en-US" dirty="0" smtClean="0">
                <a:solidFill>
                  <a:srgbClr val="F2A849"/>
                </a:solidFill>
              </a:rPr>
              <a:t>范围管理</a:t>
            </a:r>
            <a:endParaRPr lang="zh-CN" altLang="en-US" dirty="0">
              <a:solidFill>
                <a:srgbClr val="F2A849"/>
              </a:solidFill>
            </a:endParaRPr>
          </a:p>
        </p:txBody>
      </p:sp>
      <p:grpSp>
        <p:nvGrpSpPr>
          <p:cNvPr id="38" name="组合 37"/>
          <p:cNvGrpSpPr/>
          <p:nvPr/>
        </p:nvGrpSpPr>
        <p:grpSpPr>
          <a:xfrm>
            <a:off x="7713943" y="1348229"/>
            <a:ext cx="1152128" cy="1300919"/>
            <a:chOff x="1259632" y="1419622"/>
            <a:chExt cx="1152128" cy="1300919"/>
          </a:xfrm>
          <a:solidFill>
            <a:schemeClr val="accent4">
              <a:lumMod val="50000"/>
            </a:schemeClr>
          </a:solidFill>
        </p:grpSpPr>
        <p:sp>
          <p:nvSpPr>
            <p:cNvPr id="39" name="椭圆 38"/>
            <p:cNvSpPr/>
            <p:nvPr/>
          </p:nvSpPr>
          <p:spPr>
            <a:xfrm>
              <a:off x="1259632" y="1419622"/>
              <a:ext cx="1152128" cy="11521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TextBox 21"/>
          <p:cNvSpPr txBox="1"/>
          <p:nvPr/>
        </p:nvSpPr>
        <p:spPr>
          <a:xfrm>
            <a:off x="7893962" y="1717286"/>
            <a:ext cx="792089" cy="369332"/>
          </a:xfrm>
          <a:prstGeom prst="rect">
            <a:avLst/>
          </a:prstGeom>
          <a:noFill/>
        </p:spPr>
        <p:txBody>
          <a:bodyPr wrap="square" rtlCol="0">
            <a:spAutoFit/>
          </a:bodyPr>
          <a:lstStyle/>
          <a:p>
            <a:pPr algn="ctr"/>
            <a:r>
              <a:rPr lang="en-US" altLang="zh-CN" dirty="0" smtClean="0">
                <a:solidFill>
                  <a:schemeClr val="bg1"/>
                </a:solidFill>
              </a:rPr>
              <a:t>part5</a:t>
            </a:r>
            <a:endParaRPr lang="zh-CN" altLang="en-US" dirty="0">
              <a:solidFill>
                <a:schemeClr val="bg1"/>
              </a:solidFill>
            </a:endParaRPr>
          </a:p>
        </p:txBody>
      </p:sp>
      <p:sp>
        <p:nvSpPr>
          <p:cNvPr id="43" name="TextBox 26"/>
          <p:cNvSpPr txBox="1"/>
          <p:nvPr/>
        </p:nvSpPr>
        <p:spPr>
          <a:xfrm>
            <a:off x="7598474" y="2727051"/>
            <a:ext cx="1512168" cy="369332"/>
          </a:xfrm>
          <a:prstGeom prst="rect">
            <a:avLst/>
          </a:prstGeom>
          <a:noFill/>
        </p:spPr>
        <p:txBody>
          <a:bodyPr wrap="square" rtlCol="0">
            <a:spAutoFit/>
          </a:bodyPr>
          <a:lstStyle/>
          <a:p>
            <a:pPr algn="ctr"/>
            <a:r>
              <a:rPr lang="zh-CN" altLang="en-US" dirty="0" smtClean="0">
                <a:solidFill>
                  <a:srgbClr val="7030A0"/>
                </a:solidFill>
              </a:rPr>
              <a:t>成本管理</a:t>
            </a:r>
            <a:endParaRPr lang="zh-CN" altLang="en-US" dirty="0">
              <a:solidFill>
                <a:srgbClr val="7030A0"/>
              </a:solidFill>
            </a:endParaRPr>
          </a:p>
        </p:txBody>
      </p:sp>
      <p:grpSp>
        <p:nvGrpSpPr>
          <p:cNvPr id="73" name="组合 72"/>
          <p:cNvGrpSpPr/>
          <p:nvPr/>
        </p:nvGrpSpPr>
        <p:grpSpPr>
          <a:xfrm>
            <a:off x="243327" y="3244218"/>
            <a:ext cx="1152128" cy="1300919"/>
            <a:chOff x="1259632" y="1419622"/>
            <a:chExt cx="1152128" cy="1300919"/>
          </a:xfrm>
        </p:grpSpPr>
        <p:sp>
          <p:nvSpPr>
            <p:cNvPr id="74" name="椭圆 73"/>
            <p:cNvSpPr/>
            <p:nvPr/>
          </p:nvSpPr>
          <p:spPr>
            <a:xfrm>
              <a:off x="1259632" y="1419622"/>
              <a:ext cx="1152128" cy="1152128"/>
            </a:xfrm>
            <a:prstGeom prst="ellipse">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6" name="组合 75"/>
          <p:cNvGrpSpPr/>
          <p:nvPr/>
        </p:nvGrpSpPr>
        <p:grpSpPr>
          <a:xfrm>
            <a:off x="2163540" y="3244218"/>
            <a:ext cx="1152128" cy="1300919"/>
            <a:chOff x="1259632" y="1419622"/>
            <a:chExt cx="1152128" cy="1300919"/>
          </a:xfrm>
        </p:grpSpPr>
        <p:sp>
          <p:nvSpPr>
            <p:cNvPr id="77" name="椭圆 76"/>
            <p:cNvSpPr/>
            <p:nvPr/>
          </p:nvSpPr>
          <p:spPr>
            <a:xfrm>
              <a:off x="1259632" y="1419622"/>
              <a:ext cx="1152128" cy="1152128"/>
            </a:xfrm>
            <a:prstGeom prst="ellipse">
              <a:avLst/>
            </a:prstGeom>
            <a:solidFill>
              <a:srgbClr val="67D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9" name="组合 78"/>
          <p:cNvGrpSpPr/>
          <p:nvPr/>
        </p:nvGrpSpPr>
        <p:grpSpPr>
          <a:xfrm>
            <a:off x="4135563" y="3234715"/>
            <a:ext cx="1152128" cy="1300919"/>
            <a:chOff x="1259632" y="1419622"/>
            <a:chExt cx="1152128" cy="1300919"/>
          </a:xfrm>
        </p:grpSpPr>
        <p:sp>
          <p:nvSpPr>
            <p:cNvPr id="80" name="椭圆 79"/>
            <p:cNvSpPr/>
            <p:nvPr/>
          </p:nvSpPr>
          <p:spPr>
            <a:xfrm>
              <a:off x="1259632" y="1419622"/>
              <a:ext cx="1152128" cy="11521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82"/>
          <p:cNvGrpSpPr/>
          <p:nvPr/>
        </p:nvGrpSpPr>
        <p:grpSpPr>
          <a:xfrm>
            <a:off x="6003967" y="3244218"/>
            <a:ext cx="1152128" cy="1300919"/>
            <a:chOff x="1259632" y="1419622"/>
            <a:chExt cx="1152128" cy="1300919"/>
          </a:xfrm>
        </p:grpSpPr>
        <p:sp>
          <p:nvSpPr>
            <p:cNvPr id="84" name="椭圆 83"/>
            <p:cNvSpPr/>
            <p:nvPr/>
          </p:nvSpPr>
          <p:spPr>
            <a:xfrm>
              <a:off x="1259632" y="1419622"/>
              <a:ext cx="1152128" cy="1152128"/>
            </a:xfrm>
            <a:prstGeom prst="ellipse">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6" name="TextBox 18"/>
          <p:cNvSpPr txBox="1"/>
          <p:nvPr/>
        </p:nvSpPr>
        <p:spPr>
          <a:xfrm>
            <a:off x="423346" y="3613275"/>
            <a:ext cx="792089" cy="369332"/>
          </a:xfrm>
          <a:prstGeom prst="rect">
            <a:avLst/>
          </a:prstGeom>
          <a:noFill/>
        </p:spPr>
        <p:txBody>
          <a:bodyPr wrap="square" rtlCol="0">
            <a:spAutoFit/>
          </a:bodyPr>
          <a:lstStyle/>
          <a:p>
            <a:pPr algn="ctr"/>
            <a:r>
              <a:rPr lang="en-US" altLang="zh-CN" dirty="0" smtClean="0">
                <a:solidFill>
                  <a:schemeClr val="bg1"/>
                </a:solidFill>
              </a:rPr>
              <a:t>part6</a:t>
            </a:r>
            <a:endParaRPr lang="zh-CN" altLang="en-US" dirty="0">
              <a:solidFill>
                <a:schemeClr val="bg1"/>
              </a:solidFill>
            </a:endParaRPr>
          </a:p>
        </p:txBody>
      </p:sp>
      <p:sp>
        <p:nvSpPr>
          <p:cNvPr id="87" name="TextBox 19"/>
          <p:cNvSpPr txBox="1"/>
          <p:nvPr/>
        </p:nvSpPr>
        <p:spPr>
          <a:xfrm>
            <a:off x="2343559" y="3613275"/>
            <a:ext cx="792089" cy="369332"/>
          </a:xfrm>
          <a:prstGeom prst="rect">
            <a:avLst/>
          </a:prstGeom>
          <a:noFill/>
        </p:spPr>
        <p:txBody>
          <a:bodyPr wrap="square" rtlCol="0">
            <a:spAutoFit/>
          </a:bodyPr>
          <a:lstStyle/>
          <a:p>
            <a:pPr algn="ctr"/>
            <a:r>
              <a:rPr lang="en-US" altLang="zh-CN" dirty="0" smtClean="0">
                <a:solidFill>
                  <a:schemeClr val="bg1"/>
                </a:solidFill>
              </a:rPr>
              <a:t>part7</a:t>
            </a:r>
            <a:endParaRPr lang="zh-CN" altLang="en-US" dirty="0">
              <a:solidFill>
                <a:schemeClr val="bg1"/>
              </a:solidFill>
            </a:endParaRPr>
          </a:p>
        </p:txBody>
      </p:sp>
      <p:sp>
        <p:nvSpPr>
          <p:cNvPr id="88" name="TextBox 20"/>
          <p:cNvSpPr txBox="1"/>
          <p:nvPr/>
        </p:nvSpPr>
        <p:spPr>
          <a:xfrm>
            <a:off x="4246394" y="3613275"/>
            <a:ext cx="792089" cy="369332"/>
          </a:xfrm>
          <a:prstGeom prst="rect">
            <a:avLst/>
          </a:prstGeom>
          <a:noFill/>
        </p:spPr>
        <p:txBody>
          <a:bodyPr wrap="square" rtlCol="0">
            <a:spAutoFit/>
          </a:bodyPr>
          <a:lstStyle/>
          <a:p>
            <a:pPr algn="ctr"/>
            <a:r>
              <a:rPr lang="en-US" altLang="zh-CN" dirty="0" smtClean="0">
                <a:solidFill>
                  <a:schemeClr val="bg1"/>
                </a:solidFill>
              </a:rPr>
              <a:t>part8</a:t>
            </a:r>
            <a:endParaRPr lang="zh-CN" altLang="en-US" dirty="0">
              <a:solidFill>
                <a:schemeClr val="bg1"/>
              </a:solidFill>
            </a:endParaRPr>
          </a:p>
        </p:txBody>
      </p:sp>
      <p:sp>
        <p:nvSpPr>
          <p:cNvPr id="89" name="TextBox 21"/>
          <p:cNvSpPr txBox="1"/>
          <p:nvPr/>
        </p:nvSpPr>
        <p:spPr>
          <a:xfrm>
            <a:off x="6183986" y="3613275"/>
            <a:ext cx="792089" cy="369332"/>
          </a:xfrm>
          <a:prstGeom prst="rect">
            <a:avLst/>
          </a:prstGeom>
          <a:noFill/>
        </p:spPr>
        <p:txBody>
          <a:bodyPr wrap="square" rtlCol="0">
            <a:spAutoFit/>
          </a:bodyPr>
          <a:lstStyle/>
          <a:p>
            <a:pPr algn="ctr"/>
            <a:r>
              <a:rPr lang="en-US" altLang="zh-CN" dirty="0" smtClean="0">
                <a:solidFill>
                  <a:schemeClr val="bg1"/>
                </a:solidFill>
              </a:rPr>
              <a:t>part9</a:t>
            </a:r>
            <a:endParaRPr lang="zh-CN" altLang="en-US" dirty="0">
              <a:solidFill>
                <a:schemeClr val="bg1"/>
              </a:solidFill>
            </a:endParaRPr>
          </a:p>
        </p:txBody>
      </p:sp>
      <p:sp>
        <p:nvSpPr>
          <p:cNvPr id="90" name="TextBox 23"/>
          <p:cNvSpPr txBox="1"/>
          <p:nvPr/>
        </p:nvSpPr>
        <p:spPr>
          <a:xfrm>
            <a:off x="102114" y="4622613"/>
            <a:ext cx="1512168" cy="369332"/>
          </a:xfrm>
          <a:prstGeom prst="rect">
            <a:avLst/>
          </a:prstGeom>
          <a:noFill/>
        </p:spPr>
        <p:txBody>
          <a:bodyPr wrap="square" rtlCol="0">
            <a:spAutoFit/>
          </a:bodyPr>
          <a:lstStyle/>
          <a:p>
            <a:pPr algn="ctr"/>
            <a:r>
              <a:rPr lang="zh-CN" altLang="en-US" dirty="0" smtClean="0">
                <a:solidFill>
                  <a:srgbClr val="F46970"/>
                </a:solidFill>
              </a:rPr>
              <a:t>质量管理</a:t>
            </a:r>
            <a:endParaRPr lang="zh-CN" altLang="en-US" dirty="0">
              <a:solidFill>
                <a:srgbClr val="F46970"/>
              </a:solidFill>
            </a:endParaRPr>
          </a:p>
        </p:txBody>
      </p:sp>
      <p:sp>
        <p:nvSpPr>
          <p:cNvPr id="91" name="TextBox 24"/>
          <p:cNvSpPr txBox="1"/>
          <p:nvPr/>
        </p:nvSpPr>
        <p:spPr>
          <a:xfrm>
            <a:off x="1988949" y="4648503"/>
            <a:ext cx="1512168" cy="369332"/>
          </a:xfrm>
          <a:prstGeom prst="rect">
            <a:avLst/>
          </a:prstGeom>
          <a:noFill/>
        </p:spPr>
        <p:txBody>
          <a:bodyPr wrap="square" rtlCol="0">
            <a:spAutoFit/>
          </a:bodyPr>
          <a:lstStyle/>
          <a:p>
            <a:pPr algn="ctr"/>
            <a:r>
              <a:rPr lang="zh-CN" altLang="en-US" dirty="0" smtClean="0">
                <a:solidFill>
                  <a:srgbClr val="67D993"/>
                </a:solidFill>
              </a:rPr>
              <a:t>采购计划</a:t>
            </a:r>
            <a:endParaRPr lang="zh-CN" altLang="en-US" dirty="0">
              <a:solidFill>
                <a:srgbClr val="67D993"/>
              </a:solidFill>
            </a:endParaRPr>
          </a:p>
        </p:txBody>
      </p:sp>
      <p:sp>
        <p:nvSpPr>
          <p:cNvPr id="93" name="TextBox 25"/>
          <p:cNvSpPr txBox="1"/>
          <p:nvPr/>
        </p:nvSpPr>
        <p:spPr>
          <a:xfrm>
            <a:off x="3939737" y="4648503"/>
            <a:ext cx="1589566" cy="369332"/>
          </a:xfrm>
          <a:prstGeom prst="rect">
            <a:avLst/>
          </a:prstGeom>
          <a:noFill/>
        </p:spPr>
        <p:txBody>
          <a:bodyPr wrap="square" rtlCol="0">
            <a:spAutoFit/>
          </a:bodyPr>
          <a:lstStyle/>
          <a:p>
            <a:pPr algn="ctr"/>
            <a:r>
              <a:rPr lang="zh-CN" altLang="en-US" dirty="0" smtClean="0">
                <a:solidFill>
                  <a:srgbClr val="00B0F0"/>
                </a:solidFill>
              </a:rPr>
              <a:t>沟通管理计划</a:t>
            </a:r>
            <a:endParaRPr lang="zh-CN" altLang="en-US" dirty="0">
              <a:solidFill>
                <a:srgbClr val="00B0F0"/>
              </a:solidFill>
            </a:endParaRPr>
          </a:p>
        </p:txBody>
      </p:sp>
      <p:sp>
        <p:nvSpPr>
          <p:cNvPr id="94" name="TextBox 26"/>
          <p:cNvSpPr txBox="1"/>
          <p:nvPr/>
        </p:nvSpPr>
        <p:spPr>
          <a:xfrm>
            <a:off x="5819686" y="4623040"/>
            <a:ext cx="1580980" cy="369332"/>
          </a:xfrm>
          <a:prstGeom prst="rect">
            <a:avLst/>
          </a:prstGeom>
          <a:noFill/>
        </p:spPr>
        <p:txBody>
          <a:bodyPr wrap="square" rtlCol="0">
            <a:spAutoFit/>
          </a:bodyPr>
          <a:lstStyle/>
          <a:p>
            <a:pPr algn="ctr"/>
            <a:r>
              <a:rPr lang="zh-CN" altLang="en-US" dirty="0" smtClean="0">
                <a:solidFill>
                  <a:srgbClr val="F2A849"/>
                </a:solidFill>
              </a:rPr>
              <a:t>风险管理计划</a:t>
            </a:r>
            <a:endParaRPr lang="zh-CN" altLang="en-US" dirty="0">
              <a:solidFill>
                <a:srgbClr val="F2A849"/>
              </a:solidFill>
            </a:endParaRPr>
          </a:p>
        </p:txBody>
      </p:sp>
      <p:grpSp>
        <p:nvGrpSpPr>
          <p:cNvPr id="97" name="组合 96"/>
          <p:cNvGrpSpPr/>
          <p:nvPr/>
        </p:nvGrpSpPr>
        <p:grpSpPr>
          <a:xfrm>
            <a:off x="7708157" y="3244218"/>
            <a:ext cx="1152128" cy="1300919"/>
            <a:chOff x="1259632" y="1419622"/>
            <a:chExt cx="1152128" cy="1300919"/>
          </a:xfrm>
          <a:solidFill>
            <a:schemeClr val="accent4">
              <a:lumMod val="50000"/>
            </a:schemeClr>
          </a:solidFill>
        </p:grpSpPr>
        <p:sp>
          <p:nvSpPr>
            <p:cNvPr id="98" name="椭圆 97"/>
            <p:cNvSpPr/>
            <p:nvPr/>
          </p:nvSpPr>
          <p:spPr>
            <a:xfrm>
              <a:off x="1259632" y="1419622"/>
              <a:ext cx="1152128" cy="11521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0" name="TextBox 21"/>
          <p:cNvSpPr txBox="1"/>
          <p:nvPr/>
        </p:nvSpPr>
        <p:spPr>
          <a:xfrm>
            <a:off x="7737271" y="3619004"/>
            <a:ext cx="972109" cy="369332"/>
          </a:xfrm>
          <a:prstGeom prst="rect">
            <a:avLst/>
          </a:prstGeom>
          <a:noFill/>
        </p:spPr>
        <p:txBody>
          <a:bodyPr wrap="square" rtlCol="0">
            <a:spAutoFit/>
          </a:bodyPr>
          <a:lstStyle/>
          <a:p>
            <a:pPr algn="ctr"/>
            <a:r>
              <a:rPr lang="en-US" altLang="zh-CN" dirty="0" smtClean="0">
                <a:solidFill>
                  <a:schemeClr val="bg1"/>
                </a:solidFill>
              </a:rPr>
              <a:t>part10</a:t>
            </a:r>
            <a:endParaRPr lang="zh-CN" altLang="en-US" dirty="0">
              <a:solidFill>
                <a:schemeClr val="bg1"/>
              </a:solidFill>
            </a:endParaRPr>
          </a:p>
        </p:txBody>
      </p:sp>
      <p:sp>
        <p:nvSpPr>
          <p:cNvPr id="102" name="TextBox 26"/>
          <p:cNvSpPr txBox="1"/>
          <p:nvPr/>
        </p:nvSpPr>
        <p:spPr>
          <a:xfrm>
            <a:off x="7526915" y="4693928"/>
            <a:ext cx="1583727" cy="276999"/>
          </a:xfrm>
          <a:prstGeom prst="rect">
            <a:avLst/>
          </a:prstGeom>
          <a:noFill/>
        </p:spPr>
        <p:txBody>
          <a:bodyPr wrap="square" rtlCol="0">
            <a:spAutoFit/>
          </a:bodyPr>
          <a:lstStyle/>
          <a:p>
            <a:pPr algn="ctr"/>
            <a:r>
              <a:rPr lang="zh-CN" altLang="en-US" sz="1200" dirty="0" smtClean="0">
                <a:solidFill>
                  <a:srgbClr val="7030A0"/>
                </a:solidFill>
              </a:rPr>
              <a:t>配置系统管理指南</a:t>
            </a:r>
            <a:endParaRPr lang="zh-CN" altLang="en-US" sz="1200" dirty="0">
              <a:solidFill>
                <a:srgbClr val="7030A0"/>
              </a:solidFill>
            </a:endParaRPr>
          </a:p>
        </p:txBody>
      </p:sp>
      <p:sp>
        <p:nvSpPr>
          <p:cNvPr id="103" name="椭圆 2"/>
          <p:cNvSpPr/>
          <p:nvPr/>
        </p:nvSpPr>
        <p:spPr>
          <a:xfrm rot="1761192">
            <a:off x="8252232" y="340325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2"/>
          <p:cNvSpPr/>
          <p:nvPr/>
        </p:nvSpPr>
        <p:spPr>
          <a:xfrm rot="1761192">
            <a:off x="8289249" y="1520316"/>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389611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147090" y="1413893"/>
            <a:ext cx="2040228" cy="2303711"/>
            <a:chOff x="3107837" y="1774887"/>
            <a:chExt cx="1152128" cy="1300919"/>
          </a:xfrm>
        </p:grpSpPr>
        <p:grpSp>
          <p:nvGrpSpPr>
            <p:cNvPr id="2" name="组合 1"/>
            <p:cNvGrpSpPr/>
            <p:nvPr/>
          </p:nvGrpSpPr>
          <p:grpSpPr>
            <a:xfrm>
              <a:off x="3107837" y="1774887"/>
              <a:ext cx="1152128" cy="1300919"/>
              <a:chOff x="1259632" y="1419622"/>
              <a:chExt cx="1152128" cy="1300919"/>
            </a:xfrm>
          </p:grpSpPr>
          <p:sp>
            <p:nvSpPr>
              <p:cNvPr id="3" name="椭圆 2"/>
              <p:cNvSpPr/>
              <p:nvPr/>
            </p:nvSpPr>
            <p:spPr>
              <a:xfrm>
                <a:off x="1259632" y="1419622"/>
                <a:ext cx="1152128" cy="1152128"/>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4"/>
            <p:cNvSpPr txBox="1"/>
            <p:nvPr/>
          </p:nvSpPr>
          <p:spPr>
            <a:xfrm>
              <a:off x="3374707" y="2185838"/>
              <a:ext cx="792089" cy="330226"/>
            </a:xfrm>
            <a:prstGeom prst="rect">
              <a:avLst/>
            </a:prstGeom>
            <a:noFill/>
          </p:spPr>
          <p:txBody>
            <a:bodyPr wrap="square" rtlCol="0">
              <a:spAutoFit/>
            </a:bodyPr>
            <a:lstStyle/>
            <a:p>
              <a:r>
                <a:rPr lang="en-US" altLang="zh-CN" sz="3200" dirty="0" smtClean="0">
                  <a:solidFill>
                    <a:schemeClr val="bg1"/>
                  </a:solidFill>
                </a:rPr>
                <a:t>Part5</a:t>
              </a:r>
              <a:endParaRPr lang="zh-CN" altLang="en-US" dirty="0">
                <a:solidFill>
                  <a:schemeClr val="bg1"/>
                </a:solidFill>
              </a:endParaRPr>
            </a:p>
          </p:txBody>
        </p:sp>
      </p:grpSp>
      <p:sp>
        <p:nvSpPr>
          <p:cNvPr id="8" name="TextBox 7"/>
          <p:cNvSpPr txBox="1"/>
          <p:nvPr/>
        </p:nvSpPr>
        <p:spPr>
          <a:xfrm>
            <a:off x="4211960" y="2008460"/>
            <a:ext cx="4392488" cy="923330"/>
          </a:xfrm>
          <a:prstGeom prst="rect">
            <a:avLst/>
          </a:prstGeom>
          <a:noFill/>
        </p:spPr>
        <p:txBody>
          <a:bodyPr wrap="square" rtlCol="0">
            <a:spAutoFit/>
          </a:bodyPr>
          <a:lstStyle/>
          <a:p>
            <a:r>
              <a:rPr lang="zh-CN" altLang="en-US" sz="5400" dirty="0" smtClean="0">
                <a:solidFill>
                  <a:schemeClr val="accent4">
                    <a:lumMod val="50000"/>
                  </a:schemeClr>
                </a:solidFill>
                <a:latin typeface="Adobe Gothic Std B" pitchFamily="34" charset="-128"/>
                <a:ea typeface="Adobe Gothic Std B" pitchFamily="34" charset="-128"/>
              </a:rPr>
              <a:t>成本管理计划</a:t>
            </a:r>
            <a:endParaRPr lang="zh-CN" altLang="en-US" sz="5400" dirty="0">
              <a:solidFill>
                <a:schemeClr val="accent4">
                  <a:lumMod val="50000"/>
                </a:schemeClr>
              </a:solidFill>
              <a:latin typeface="Adobe Gothic Std B" pitchFamily="34" charset="-128"/>
            </a:endParaRPr>
          </a:p>
        </p:txBody>
      </p:sp>
    </p:spTree>
    <p:extLst>
      <p:ext uri="{BB962C8B-B14F-4D97-AF65-F5344CB8AC3E}">
        <p14:creationId xmlns:p14="http://schemas.microsoft.com/office/powerpoint/2010/main" val="28861334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48022"/>
            <a:ext cx="2267744" cy="611560"/>
            <a:chOff x="0" y="448022"/>
            <a:chExt cx="2267744" cy="611560"/>
          </a:xfrm>
        </p:grpSpPr>
        <p:sp>
          <p:nvSpPr>
            <p:cNvPr id="2" name="矩形 1"/>
            <p:cNvSpPr/>
            <p:nvPr/>
          </p:nvSpPr>
          <p:spPr>
            <a:xfrm>
              <a:off x="0" y="448022"/>
              <a:ext cx="611560" cy="61156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 name="TextBox 2"/>
            <p:cNvSpPr txBox="1"/>
            <p:nvPr/>
          </p:nvSpPr>
          <p:spPr>
            <a:xfrm>
              <a:off x="683568" y="448022"/>
              <a:ext cx="1584176" cy="369332"/>
            </a:xfrm>
            <a:prstGeom prst="rect">
              <a:avLst/>
            </a:prstGeom>
            <a:noFill/>
          </p:spPr>
          <p:txBody>
            <a:bodyPr wrap="square" rtlCol="0">
              <a:spAutoFit/>
            </a:bodyPr>
            <a:lstStyle/>
            <a:p>
              <a:r>
                <a:rPr lang="zh-CN" altLang="en-US" dirty="0" smtClean="0">
                  <a:solidFill>
                    <a:schemeClr val="accent4">
                      <a:lumMod val="50000"/>
                    </a:schemeClr>
                  </a:solidFill>
                  <a:latin typeface="微软雅黑" pitchFamily="34" charset="-122"/>
                  <a:ea typeface="微软雅黑" pitchFamily="34" charset="-122"/>
                </a:rPr>
                <a:t>成本管理计划</a:t>
              </a:r>
              <a:endParaRPr lang="zh-CN" altLang="en-US" dirty="0">
                <a:solidFill>
                  <a:schemeClr val="accent4">
                    <a:lumMod val="50000"/>
                  </a:schemeClr>
                </a:solidFill>
                <a:latin typeface="微软雅黑" pitchFamily="34" charset="-122"/>
                <a:ea typeface="微软雅黑" pitchFamily="34" charset="-122"/>
              </a:endParaRPr>
            </a:p>
          </p:txBody>
        </p:sp>
      </p:grpSp>
      <p:sp>
        <p:nvSpPr>
          <p:cNvPr id="7" name="TextBox 19"/>
          <p:cNvSpPr txBox="1"/>
          <p:nvPr/>
        </p:nvSpPr>
        <p:spPr>
          <a:xfrm>
            <a:off x="133759" y="1275606"/>
            <a:ext cx="2133985" cy="338554"/>
          </a:xfrm>
          <a:prstGeom prst="rect">
            <a:avLst/>
          </a:prstGeom>
          <a:noFill/>
        </p:spPr>
        <p:txBody>
          <a:bodyPr wrap="square" rtlCol="0">
            <a:spAutoFit/>
          </a:bodyPr>
          <a:lstStyle/>
          <a:p>
            <a:r>
              <a:rPr lang="zh-CN" altLang="en-US" sz="1600" dirty="0">
                <a:solidFill>
                  <a:schemeClr val="accent4">
                    <a:lumMod val="50000"/>
                  </a:schemeClr>
                </a:solidFill>
                <a:latin typeface="微软雅黑" pitchFamily="34" charset="-122"/>
                <a:ea typeface="微软雅黑" pitchFamily="34" charset="-122"/>
              </a:rPr>
              <a:t>需求工程经费预算：</a:t>
            </a:r>
          </a:p>
        </p:txBody>
      </p:sp>
      <p:graphicFrame>
        <p:nvGraphicFramePr>
          <p:cNvPr id="10" name="表格 9"/>
          <p:cNvGraphicFramePr>
            <a:graphicFrameLocks noGrp="1"/>
          </p:cNvGraphicFramePr>
          <p:nvPr/>
        </p:nvGraphicFramePr>
        <p:xfrm>
          <a:off x="2483768" y="1203598"/>
          <a:ext cx="6480720" cy="3939903"/>
        </p:xfrm>
        <a:graphic>
          <a:graphicData uri="http://schemas.openxmlformats.org/drawingml/2006/table">
            <a:tbl>
              <a:tblPr firstRow="1" firstCol="1" bandRow="1">
                <a:tableStyleId>{5C22544A-7EE6-4342-B048-85BDC9FD1C3A}</a:tableStyleId>
              </a:tblPr>
              <a:tblGrid>
                <a:gridCol w="2154908"/>
                <a:gridCol w="2159707"/>
                <a:gridCol w="2166105"/>
              </a:tblGrid>
              <a:tr h="131330">
                <a:tc>
                  <a:txBody>
                    <a:bodyPr/>
                    <a:lstStyle/>
                    <a:p>
                      <a:pPr algn="just">
                        <a:spcAft>
                          <a:spcPts val="0"/>
                        </a:spcAft>
                      </a:pPr>
                      <a:r>
                        <a:rPr lang="zh-CN" sz="700" kern="0" dirty="0">
                          <a:effectLst/>
                        </a:rPr>
                        <a:t>用途</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tc>
                <a:tc>
                  <a:txBody>
                    <a:bodyPr/>
                    <a:lstStyle/>
                    <a:p>
                      <a:pPr algn="just">
                        <a:spcAft>
                          <a:spcPts val="0"/>
                        </a:spcAft>
                      </a:pPr>
                      <a:r>
                        <a:rPr lang="zh-CN" sz="700" kern="0">
                          <a:effectLst/>
                        </a:rPr>
                        <a:t>经费（元）</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tc>
                <a:tc>
                  <a:txBody>
                    <a:bodyPr/>
                    <a:lstStyle/>
                    <a:p>
                      <a:pPr algn="just">
                        <a:spcAft>
                          <a:spcPts val="0"/>
                        </a:spcAft>
                      </a:pPr>
                      <a:r>
                        <a:rPr lang="zh-CN" sz="700" kern="0">
                          <a:effectLst/>
                        </a:rPr>
                        <a:t>解释</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tc>
              </a:tr>
              <a:tr h="919311">
                <a:tc>
                  <a:txBody>
                    <a:bodyPr/>
                    <a:lstStyle/>
                    <a:p>
                      <a:pPr algn="just">
                        <a:spcAft>
                          <a:spcPts val="0"/>
                        </a:spcAft>
                      </a:pPr>
                      <a:r>
                        <a:rPr lang="zh-CN" sz="700" kern="0">
                          <a:effectLst/>
                        </a:rPr>
                        <a:t>文档收集</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en-US" sz="700" kern="0">
                          <a:effectLst/>
                        </a:rPr>
                        <a:t>100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zh-CN" sz="700" kern="0">
                          <a:effectLst/>
                        </a:rPr>
                        <a:t>用于对需求工程所需要的付费文档，</a:t>
                      </a:r>
                      <a:r>
                        <a:rPr lang="en-US" sz="700" kern="0">
                          <a:effectLst/>
                        </a:rPr>
                        <a:t>100</a:t>
                      </a:r>
                      <a:r>
                        <a:rPr lang="zh-CN" sz="700" kern="0">
                          <a:effectLst/>
                        </a:rPr>
                        <a:t>是个估计值，因为大部分资料是免费只有少部分类似周刊类文档是收费的，所以以</a:t>
                      </a:r>
                      <a:r>
                        <a:rPr lang="en-US" sz="700" kern="0">
                          <a:effectLst/>
                        </a:rPr>
                        <a:t>100</a:t>
                      </a:r>
                      <a:r>
                        <a:rPr lang="zh-CN" sz="700" kern="0">
                          <a:effectLst/>
                        </a:rPr>
                        <a:t>元为预算值。</a:t>
                      </a:r>
                      <a:endParaRPr lang="zh-CN" sz="800" kern="100">
                        <a:effectLst/>
                      </a:endParaRPr>
                    </a:p>
                    <a:p>
                      <a:pPr algn="just">
                        <a:spcAft>
                          <a:spcPts val="0"/>
                        </a:spcAft>
                      </a:pPr>
                      <a:r>
                        <a:rPr lang="en-US" sz="700" kern="0">
                          <a:effectLst/>
                        </a:rPr>
                        <a:t> </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r>
              <a:tr h="1050641">
                <a:tc>
                  <a:txBody>
                    <a:bodyPr/>
                    <a:lstStyle/>
                    <a:p>
                      <a:pPr algn="just">
                        <a:spcAft>
                          <a:spcPts val="0"/>
                        </a:spcAft>
                      </a:pPr>
                      <a:r>
                        <a:rPr lang="zh-CN" sz="700" kern="0">
                          <a:effectLst/>
                        </a:rPr>
                        <a:t>知识技能培训</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en-US" sz="700" kern="0">
                          <a:effectLst/>
                        </a:rPr>
                        <a:t>100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zh-CN" sz="700" kern="0" dirty="0">
                          <a:effectLst/>
                        </a:rPr>
                        <a:t>因为这个项目是制作网页，而我们小组在这方面的知识薄弱，可能会需要在极客学院等付费的教学网站上进行学习，不过其实大部分的内容网上也有免费的教程所以也不会有太大花费，便以</a:t>
                      </a:r>
                      <a:r>
                        <a:rPr lang="en-US" sz="700" kern="0" dirty="0">
                          <a:effectLst/>
                        </a:rPr>
                        <a:t>100</a:t>
                      </a:r>
                      <a:r>
                        <a:rPr lang="zh-CN" sz="700" kern="0" dirty="0">
                          <a:effectLst/>
                        </a:rPr>
                        <a:t>元为预算值。</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r>
              <a:tr h="656650">
                <a:tc>
                  <a:txBody>
                    <a:bodyPr/>
                    <a:lstStyle/>
                    <a:p>
                      <a:pPr algn="just">
                        <a:spcAft>
                          <a:spcPts val="0"/>
                        </a:spcAft>
                      </a:pPr>
                      <a:r>
                        <a:rPr lang="zh-CN" sz="700" kern="0">
                          <a:effectLst/>
                        </a:rPr>
                        <a:t>人工费</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en-US" sz="700" kern="0">
                          <a:effectLst/>
                        </a:rPr>
                        <a:t>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zh-CN" sz="700" kern="0" dirty="0">
                          <a:effectLst/>
                        </a:rPr>
                        <a:t>因为都是学生，其实这个费用是</a:t>
                      </a:r>
                      <a:r>
                        <a:rPr lang="en-US" sz="700" kern="0" dirty="0">
                          <a:effectLst/>
                        </a:rPr>
                        <a:t>0</a:t>
                      </a:r>
                      <a:r>
                        <a:rPr lang="zh-CN" sz="700" kern="0" dirty="0">
                          <a:effectLst/>
                        </a:rPr>
                        <a:t>，如果按照杭州市平均工资</a:t>
                      </a:r>
                      <a:r>
                        <a:rPr lang="en-US" sz="700" kern="0" dirty="0">
                          <a:effectLst/>
                        </a:rPr>
                        <a:t>29</a:t>
                      </a:r>
                      <a:r>
                        <a:rPr lang="zh-CN" sz="700" kern="0" dirty="0">
                          <a:effectLst/>
                        </a:rPr>
                        <a:t>元</a:t>
                      </a:r>
                      <a:r>
                        <a:rPr lang="en-US" sz="700" kern="0" dirty="0">
                          <a:effectLst/>
                        </a:rPr>
                        <a:t>/H</a:t>
                      </a:r>
                      <a:r>
                        <a:rPr lang="zh-CN" sz="700" kern="0" dirty="0">
                          <a:effectLst/>
                        </a:rPr>
                        <a:t>，一天两小时总共三个月的开发计划来算是</a:t>
                      </a:r>
                      <a:r>
                        <a:rPr lang="en-US" sz="700" kern="0" dirty="0">
                          <a:effectLst/>
                        </a:rPr>
                        <a:t>26100</a:t>
                      </a:r>
                      <a:r>
                        <a:rPr lang="zh-CN" sz="700" kern="0" dirty="0">
                          <a:effectLst/>
                        </a:rPr>
                        <a:t>元</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r>
              <a:tr h="525320">
                <a:tc>
                  <a:txBody>
                    <a:bodyPr/>
                    <a:lstStyle/>
                    <a:p>
                      <a:pPr algn="just">
                        <a:spcAft>
                          <a:spcPts val="0"/>
                        </a:spcAft>
                      </a:pPr>
                      <a:r>
                        <a:rPr lang="en-US" sz="700" kern="0">
                          <a:effectLst/>
                        </a:rPr>
                        <a:t>Team Building</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en-US" sz="700" kern="0">
                          <a:effectLst/>
                        </a:rPr>
                        <a:t>600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zh-CN" sz="700" kern="0">
                          <a:effectLst/>
                        </a:rPr>
                        <a:t>用于增强团队凝聚力，提高小组成员积极性，进行必要的多人线下活动比如聚餐之类的。</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r>
              <a:tr h="262661">
                <a:tc>
                  <a:txBody>
                    <a:bodyPr/>
                    <a:lstStyle/>
                    <a:p>
                      <a:pPr algn="just">
                        <a:spcAft>
                          <a:spcPts val="0"/>
                        </a:spcAft>
                      </a:pPr>
                      <a:r>
                        <a:rPr lang="zh-CN" sz="700" kern="0">
                          <a:effectLst/>
                        </a:rPr>
                        <a:t>阿里云服务器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en-US" sz="700" kern="0">
                          <a:effectLst/>
                        </a:rPr>
                        <a:t>120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zh-CN" sz="700" kern="0">
                          <a:effectLst/>
                        </a:rPr>
                        <a:t>搭建网站试运营测试所使用，所使用服务器是阿里云</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r>
              <a:tr h="393990">
                <a:tc>
                  <a:txBody>
                    <a:bodyPr/>
                    <a:lstStyle/>
                    <a:p>
                      <a:pPr algn="just">
                        <a:spcAft>
                          <a:spcPts val="0"/>
                        </a:spcAft>
                      </a:pPr>
                      <a:r>
                        <a:rPr lang="en-US" sz="700" kern="0">
                          <a:effectLst/>
                        </a:rPr>
                        <a:t>Web</a:t>
                      </a:r>
                      <a:r>
                        <a:rPr lang="zh-CN" sz="700" kern="0">
                          <a:effectLst/>
                        </a:rPr>
                        <a:t>环境包和软件</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en-US" sz="700" kern="0">
                          <a:effectLst/>
                        </a:rPr>
                        <a:t>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zh-CN" sz="700" kern="0" dirty="0">
                          <a:effectLst/>
                        </a:rPr>
                        <a:t>搭建网站所使用的环境为开源环境所以是免费的，软件也多为试用版和破解版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r>
            </a:tbl>
          </a:graphicData>
        </a:graphic>
      </p:graphicFrame>
    </p:spTree>
    <p:extLst>
      <p:ext uri="{BB962C8B-B14F-4D97-AF65-F5344CB8AC3E}">
        <p14:creationId xmlns:p14="http://schemas.microsoft.com/office/powerpoint/2010/main" val="17556655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331640" y="1419622"/>
            <a:ext cx="1785621" cy="2016224"/>
            <a:chOff x="1187624" y="1774887"/>
            <a:chExt cx="1152128" cy="1300919"/>
          </a:xfrm>
        </p:grpSpPr>
        <p:grpSp>
          <p:nvGrpSpPr>
            <p:cNvPr id="2" name="组合 1"/>
            <p:cNvGrpSpPr/>
            <p:nvPr/>
          </p:nvGrpSpPr>
          <p:grpSpPr>
            <a:xfrm>
              <a:off x="1187624" y="1774887"/>
              <a:ext cx="1152128" cy="1300919"/>
              <a:chOff x="1259632" y="1419622"/>
              <a:chExt cx="1152128" cy="1300919"/>
            </a:xfrm>
          </p:grpSpPr>
          <p:sp>
            <p:nvSpPr>
              <p:cNvPr id="3" name="椭圆 2"/>
              <p:cNvSpPr/>
              <p:nvPr/>
            </p:nvSpPr>
            <p:spPr>
              <a:xfrm>
                <a:off x="1259632" y="1419622"/>
                <a:ext cx="1152128" cy="1152128"/>
              </a:xfrm>
              <a:prstGeom prst="ellipse">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4"/>
            <p:cNvSpPr txBox="1"/>
            <p:nvPr/>
          </p:nvSpPr>
          <p:spPr>
            <a:xfrm>
              <a:off x="1399296" y="2182153"/>
              <a:ext cx="728783" cy="337595"/>
            </a:xfrm>
            <a:prstGeom prst="rect">
              <a:avLst/>
            </a:prstGeom>
            <a:noFill/>
          </p:spPr>
          <p:txBody>
            <a:bodyPr wrap="square" rtlCol="0">
              <a:spAutoFit/>
            </a:bodyPr>
            <a:lstStyle/>
            <a:p>
              <a:r>
                <a:rPr lang="en-US" altLang="zh-CN" sz="2800" dirty="0" smtClean="0">
                  <a:solidFill>
                    <a:schemeClr val="bg1"/>
                  </a:solidFill>
                </a:rPr>
                <a:t>Part 6  </a:t>
              </a:r>
              <a:endParaRPr lang="zh-CN" altLang="en-US" sz="2800" dirty="0">
                <a:solidFill>
                  <a:schemeClr val="bg1"/>
                </a:solidFill>
              </a:endParaRPr>
            </a:p>
          </p:txBody>
        </p:sp>
      </p:grpSp>
      <p:sp>
        <p:nvSpPr>
          <p:cNvPr id="8" name="TextBox 7"/>
          <p:cNvSpPr txBox="1"/>
          <p:nvPr/>
        </p:nvSpPr>
        <p:spPr>
          <a:xfrm>
            <a:off x="4139952" y="1850767"/>
            <a:ext cx="4392488" cy="923330"/>
          </a:xfrm>
          <a:prstGeom prst="rect">
            <a:avLst/>
          </a:prstGeom>
          <a:noFill/>
        </p:spPr>
        <p:txBody>
          <a:bodyPr wrap="square" rtlCol="0">
            <a:spAutoFit/>
          </a:bodyPr>
          <a:lstStyle/>
          <a:p>
            <a:r>
              <a:rPr lang="zh-CN" altLang="en-US" sz="5400" dirty="0" smtClean="0">
                <a:solidFill>
                  <a:srgbClr val="F46970"/>
                </a:solidFill>
                <a:latin typeface="Adobe Gothic Std B" pitchFamily="34" charset="-128"/>
                <a:ea typeface="Adobe Gothic Std B" pitchFamily="34" charset="-128"/>
              </a:rPr>
              <a:t>质量管理计划</a:t>
            </a:r>
            <a:endParaRPr lang="zh-CN" altLang="en-US" sz="5400" dirty="0">
              <a:solidFill>
                <a:srgbClr val="F46970"/>
              </a:solidFill>
              <a:latin typeface="Adobe Gothic Std B" pitchFamily="34" charset="-128"/>
            </a:endParaRPr>
          </a:p>
        </p:txBody>
      </p:sp>
    </p:spTree>
    <p:extLst>
      <p:ext uri="{BB962C8B-B14F-4D97-AF65-F5344CB8AC3E}">
        <p14:creationId xmlns:p14="http://schemas.microsoft.com/office/powerpoint/2010/main" val="553488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683568" y="448023"/>
            <a:ext cx="1872208" cy="369332"/>
          </a:xfrm>
          <a:prstGeom prst="rect">
            <a:avLst/>
          </a:prstGeom>
          <a:noFill/>
        </p:spPr>
        <p:txBody>
          <a:bodyPr wrap="square" rtlCol="0">
            <a:spAutoFit/>
          </a:bodyPr>
          <a:lstStyle/>
          <a:p>
            <a:r>
              <a:rPr lang="en-US" altLang="zh-CN" dirty="0">
                <a:solidFill>
                  <a:srgbClr val="F46970"/>
                </a:solidFill>
                <a:latin typeface="微软雅黑" pitchFamily="34" charset="-122"/>
                <a:ea typeface="微软雅黑" pitchFamily="34" charset="-122"/>
              </a:rPr>
              <a:t>6</a:t>
            </a:r>
            <a:r>
              <a:rPr lang="en-US" altLang="zh-CN" dirty="0" smtClean="0">
                <a:solidFill>
                  <a:srgbClr val="F46970"/>
                </a:solidFill>
                <a:latin typeface="微软雅黑" pitchFamily="34" charset="-122"/>
                <a:ea typeface="微软雅黑" pitchFamily="34" charset="-122"/>
              </a:rPr>
              <a:t>.</a:t>
            </a:r>
            <a:r>
              <a:rPr lang="zh-CN" altLang="en-US" dirty="0" smtClean="0">
                <a:solidFill>
                  <a:srgbClr val="F46970"/>
                </a:solidFill>
                <a:latin typeface="微软雅黑" pitchFamily="34" charset="-122"/>
                <a:ea typeface="微软雅黑" pitchFamily="34" charset="-122"/>
              </a:rPr>
              <a:t>质量管理</a:t>
            </a:r>
            <a:r>
              <a:rPr lang="zh-CN" altLang="en-US" dirty="0">
                <a:solidFill>
                  <a:srgbClr val="F46970"/>
                </a:solidFill>
                <a:latin typeface="微软雅黑" pitchFamily="34" charset="-122"/>
                <a:ea typeface="微软雅黑" pitchFamily="34" charset="-122"/>
              </a:rPr>
              <a:t>计划</a:t>
            </a:r>
          </a:p>
        </p:txBody>
      </p:sp>
      <p:grpSp>
        <p:nvGrpSpPr>
          <p:cNvPr id="7" name="组合 6"/>
          <p:cNvGrpSpPr/>
          <p:nvPr/>
        </p:nvGrpSpPr>
        <p:grpSpPr>
          <a:xfrm>
            <a:off x="1588582" y="1503364"/>
            <a:ext cx="1255225" cy="1255225"/>
            <a:chOff x="2123728" y="1707654"/>
            <a:chExt cx="1080120" cy="1080120"/>
          </a:xfrm>
        </p:grpSpPr>
        <p:sp>
          <p:nvSpPr>
            <p:cNvPr id="5" name="等腰三角形 4"/>
            <p:cNvSpPr/>
            <p:nvPr/>
          </p:nvSpPr>
          <p:spPr>
            <a:xfrm>
              <a:off x="2123728" y="1707654"/>
              <a:ext cx="1080120" cy="1080120"/>
            </a:xfrm>
            <a:prstGeom prst="triangle">
              <a:avLst/>
            </a:prstGeom>
            <a:solidFill>
              <a:srgbClr val="B6C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2303748" y="2067694"/>
              <a:ext cx="720080" cy="720080"/>
            </a:xfrm>
            <a:prstGeom prst="triangle">
              <a:avLst/>
            </a:prstGeom>
            <a:solidFill>
              <a:srgbClr val="416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4523219" y="3238941"/>
            <a:ext cx="1008112" cy="1066033"/>
            <a:chOff x="3851920" y="2139701"/>
            <a:chExt cx="1008112" cy="1066033"/>
          </a:xfrm>
        </p:grpSpPr>
        <p:sp>
          <p:nvSpPr>
            <p:cNvPr id="9" name="圆角矩形 8"/>
            <p:cNvSpPr/>
            <p:nvPr/>
          </p:nvSpPr>
          <p:spPr>
            <a:xfrm>
              <a:off x="3851920" y="2737682"/>
              <a:ext cx="1008112" cy="468052"/>
            </a:xfrm>
            <a:custGeom>
              <a:avLst/>
              <a:gdLst/>
              <a:ahLst/>
              <a:cxnLst/>
              <a:rect l="l" t="t" r="r" b="b"/>
              <a:pathLst>
                <a:path w="1008112" h="468052">
                  <a:moveTo>
                    <a:pt x="18002" y="0"/>
                  </a:moveTo>
                  <a:lnTo>
                    <a:pt x="774086" y="0"/>
                  </a:lnTo>
                  <a:cubicBezTo>
                    <a:pt x="903335" y="0"/>
                    <a:pt x="1008112" y="104777"/>
                    <a:pt x="1008112" y="234026"/>
                  </a:cubicBezTo>
                  <a:cubicBezTo>
                    <a:pt x="1008112" y="363275"/>
                    <a:pt x="903335" y="468052"/>
                    <a:pt x="774086" y="468052"/>
                  </a:cubicBezTo>
                  <a:lnTo>
                    <a:pt x="18002" y="468052"/>
                  </a:lnTo>
                  <a:lnTo>
                    <a:pt x="0" y="466237"/>
                  </a:lnTo>
                  <a:lnTo>
                    <a:pt x="0" y="1815"/>
                  </a:lnTo>
                  <a:cubicBezTo>
                    <a:pt x="5884" y="232"/>
                    <a:pt x="11916" y="0"/>
                    <a:pt x="18002" y="0"/>
                  </a:cubicBezTo>
                  <a:close/>
                </a:path>
              </a:pathLst>
            </a:custGeom>
            <a:solidFill>
              <a:srgbClr val="98BE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3851920" y="2139701"/>
              <a:ext cx="1008112" cy="468052"/>
            </a:xfrm>
            <a:custGeom>
              <a:avLst/>
              <a:gdLst/>
              <a:ahLst/>
              <a:cxnLst/>
              <a:rect l="l" t="t" r="r" b="b"/>
              <a:pathLst>
                <a:path w="1008112" h="468052">
                  <a:moveTo>
                    <a:pt x="18002" y="0"/>
                  </a:moveTo>
                  <a:lnTo>
                    <a:pt x="774086" y="0"/>
                  </a:lnTo>
                  <a:cubicBezTo>
                    <a:pt x="903335" y="0"/>
                    <a:pt x="1008112" y="104777"/>
                    <a:pt x="1008112" y="234026"/>
                  </a:cubicBezTo>
                  <a:cubicBezTo>
                    <a:pt x="1008112" y="363275"/>
                    <a:pt x="903335" y="468052"/>
                    <a:pt x="774086" y="468052"/>
                  </a:cubicBezTo>
                  <a:lnTo>
                    <a:pt x="18002" y="468052"/>
                  </a:lnTo>
                  <a:lnTo>
                    <a:pt x="0" y="466237"/>
                  </a:lnTo>
                  <a:lnTo>
                    <a:pt x="0" y="1815"/>
                  </a:lnTo>
                  <a:cubicBezTo>
                    <a:pt x="5884" y="232"/>
                    <a:pt x="11916" y="0"/>
                    <a:pt x="18002" y="0"/>
                  </a:cubicBezTo>
                  <a:close/>
                </a:path>
              </a:pathLst>
            </a:custGeom>
            <a:solidFill>
              <a:srgbClr val="98BE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3625792" y="2365829"/>
              <a:ext cx="1066033" cy="613777"/>
            </a:xfrm>
            <a:prstGeom prst="triangle">
              <a:avLst/>
            </a:prstGeom>
            <a:solidFill>
              <a:srgbClr val="578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6804248" y="1503364"/>
            <a:ext cx="1229470" cy="1229470"/>
            <a:chOff x="6255881" y="2095391"/>
            <a:chExt cx="1180284" cy="1180284"/>
          </a:xfrm>
        </p:grpSpPr>
        <p:sp>
          <p:nvSpPr>
            <p:cNvPr id="17" name="饼形 16"/>
            <p:cNvSpPr/>
            <p:nvPr/>
          </p:nvSpPr>
          <p:spPr>
            <a:xfrm rot="2843270">
              <a:off x="6255881" y="2095391"/>
              <a:ext cx="1180284" cy="1180284"/>
            </a:xfrm>
            <a:prstGeom prst="pie">
              <a:avLst>
                <a:gd name="adj1" fmla="val 3644789"/>
                <a:gd name="adj2" fmla="val 16200000"/>
              </a:avLst>
            </a:prstGeom>
            <a:solidFill>
              <a:srgbClr val="EBAE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等腰三角形 17"/>
            <p:cNvSpPr/>
            <p:nvPr/>
          </p:nvSpPr>
          <p:spPr>
            <a:xfrm>
              <a:off x="6666003" y="2685259"/>
              <a:ext cx="360040" cy="554148"/>
            </a:xfrm>
            <a:prstGeom prst="triangle">
              <a:avLst/>
            </a:prstGeom>
            <a:solidFill>
              <a:srgbClr val="EC8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0"/>
          <p:cNvSpPr txBox="1"/>
          <p:nvPr/>
        </p:nvSpPr>
        <p:spPr>
          <a:xfrm>
            <a:off x="1410543" y="2869609"/>
            <a:ext cx="2088233" cy="369332"/>
          </a:xfrm>
          <a:prstGeom prst="rect">
            <a:avLst/>
          </a:prstGeom>
          <a:noFill/>
        </p:spPr>
        <p:txBody>
          <a:bodyPr wrap="square" rtlCol="0">
            <a:spAutoFit/>
          </a:bodyPr>
          <a:lstStyle/>
          <a:p>
            <a:r>
              <a:rPr lang="en-US" altLang="zh-CN" b="1" dirty="0" smtClean="0">
                <a:solidFill>
                  <a:srgbClr val="F46970"/>
                </a:solidFill>
                <a:latin typeface="微软雅黑" pitchFamily="34" charset="-122"/>
                <a:ea typeface="微软雅黑" pitchFamily="34" charset="-122"/>
              </a:rPr>
              <a:t>6.1</a:t>
            </a:r>
            <a:r>
              <a:rPr lang="zh-CN" altLang="en-US" b="1" dirty="0" smtClean="0">
                <a:solidFill>
                  <a:srgbClr val="F46970"/>
                </a:solidFill>
                <a:latin typeface="微软雅黑" pitchFamily="34" charset="-122"/>
                <a:ea typeface="微软雅黑" pitchFamily="34" charset="-122"/>
              </a:rPr>
              <a:t>质量管理</a:t>
            </a:r>
            <a:r>
              <a:rPr lang="zh-CN" altLang="en-US" b="1" dirty="0">
                <a:solidFill>
                  <a:srgbClr val="F46970"/>
                </a:solidFill>
                <a:latin typeface="微软雅黑" pitchFamily="34" charset="-122"/>
                <a:ea typeface="微软雅黑" pitchFamily="34" charset="-122"/>
              </a:rPr>
              <a:t>小组</a:t>
            </a:r>
          </a:p>
        </p:txBody>
      </p:sp>
      <p:sp>
        <p:nvSpPr>
          <p:cNvPr id="23" name="TextBox 22"/>
          <p:cNvSpPr txBox="1"/>
          <p:nvPr/>
        </p:nvSpPr>
        <p:spPr>
          <a:xfrm>
            <a:off x="3739013" y="2869609"/>
            <a:ext cx="2633187" cy="369332"/>
          </a:xfrm>
          <a:prstGeom prst="rect">
            <a:avLst/>
          </a:prstGeom>
          <a:noFill/>
        </p:spPr>
        <p:txBody>
          <a:bodyPr wrap="square" rtlCol="0">
            <a:spAutoFit/>
          </a:bodyPr>
          <a:lstStyle/>
          <a:p>
            <a:r>
              <a:rPr lang="en-US" altLang="zh-CN" b="1" dirty="0" smtClean="0">
                <a:solidFill>
                  <a:srgbClr val="F46970"/>
                </a:solidFill>
                <a:latin typeface="微软雅黑" pitchFamily="34" charset="-122"/>
                <a:ea typeface="微软雅黑" pitchFamily="34" charset="-122"/>
              </a:rPr>
              <a:t>6.2</a:t>
            </a:r>
            <a:r>
              <a:rPr lang="zh-CN" altLang="en-US" b="1" dirty="0" smtClean="0">
                <a:solidFill>
                  <a:srgbClr val="F46970"/>
                </a:solidFill>
                <a:latin typeface="微软雅黑" pitchFamily="34" charset="-122"/>
                <a:ea typeface="微软雅黑" pitchFamily="34" charset="-122"/>
              </a:rPr>
              <a:t>质量目标及质量</a:t>
            </a:r>
            <a:r>
              <a:rPr lang="zh-CN" altLang="en-US" b="1" dirty="0">
                <a:solidFill>
                  <a:srgbClr val="F46970"/>
                </a:solidFill>
                <a:latin typeface="微软雅黑" pitchFamily="34" charset="-122"/>
                <a:ea typeface="微软雅黑" pitchFamily="34" charset="-122"/>
              </a:rPr>
              <a:t>策略</a:t>
            </a:r>
          </a:p>
        </p:txBody>
      </p:sp>
      <p:sp>
        <p:nvSpPr>
          <p:cNvPr id="25" name="TextBox 24"/>
          <p:cNvSpPr txBox="1"/>
          <p:nvPr/>
        </p:nvSpPr>
        <p:spPr>
          <a:xfrm>
            <a:off x="6555774" y="2875884"/>
            <a:ext cx="2088233" cy="369332"/>
          </a:xfrm>
          <a:prstGeom prst="rect">
            <a:avLst/>
          </a:prstGeom>
          <a:noFill/>
        </p:spPr>
        <p:txBody>
          <a:bodyPr wrap="square" rtlCol="0">
            <a:spAutoFit/>
          </a:bodyPr>
          <a:lstStyle/>
          <a:p>
            <a:r>
              <a:rPr lang="en-US" altLang="zh-CN" b="1" dirty="0" smtClean="0">
                <a:solidFill>
                  <a:srgbClr val="F46970"/>
                </a:solidFill>
                <a:latin typeface="微软雅黑" pitchFamily="34" charset="-122"/>
                <a:ea typeface="微软雅黑" pitchFamily="34" charset="-122"/>
              </a:rPr>
              <a:t>6.3</a:t>
            </a:r>
            <a:r>
              <a:rPr lang="zh-CN" altLang="en-US" b="1" dirty="0" smtClean="0">
                <a:solidFill>
                  <a:srgbClr val="F46970"/>
                </a:solidFill>
                <a:latin typeface="微软雅黑" pitchFamily="34" charset="-122"/>
                <a:ea typeface="微软雅黑" pitchFamily="34" charset="-122"/>
              </a:rPr>
              <a:t>质量保证</a:t>
            </a:r>
            <a:r>
              <a:rPr lang="zh-CN" altLang="en-US" b="1" dirty="0">
                <a:solidFill>
                  <a:srgbClr val="F46970"/>
                </a:solidFill>
                <a:latin typeface="微软雅黑" pitchFamily="34" charset="-122"/>
                <a:ea typeface="微软雅黑" pitchFamily="34" charset="-122"/>
              </a:rPr>
              <a:t>程序</a:t>
            </a:r>
          </a:p>
        </p:txBody>
      </p:sp>
    </p:spTree>
    <p:extLst>
      <p:ext uri="{BB962C8B-B14F-4D97-AF65-F5344CB8AC3E}">
        <p14:creationId xmlns:p14="http://schemas.microsoft.com/office/powerpoint/2010/main" val="11623141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683568" y="448023"/>
            <a:ext cx="1872208" cy="369332"/>
          </a:xfrm>
          <a:prstGeom prst="rect">
            <a:avLst/>
          </a:prstGeom>
          <a:noFill/>
        </p:spPr>
        <p:txBody>
          <a:bodyPr wrap="square" rtlCol="0">
            <a:spAutoFit/>
          </a:bodyPr>
          <a:lstStyle/>
          <a:p>
            <a:r>
              <a:rPr lang="en-US" altLang="zh-CN" dirty="0">
                <a:solidFill>
                  <a:srgbClr val="F46970"/>
                </a:solidFill>
                <a:latin typeface="微软雅黑" pitchFamily="34" charset="-122"/>
                <a:ea typeface="微软雅黑" pitchFamily="34" charset="-122"/>
              </a:rPr>
              <a:t>6</a:t>
            </a:r>
            <a:r>
              <a:rPr lang="en-US" altLang="zh-CN" dirty="0" smtClean="0">
                <a:solidFill>
                  <a:srgbClr val="F46970"/>
                </a:solidFill>
                <a:latin typeface="微软雅黑" pitchFamily="34" charset="-122"/>
                <a:ea typeface="微软雅黑" pitchFamily="34" charset="-122"/>
              </a:rPr>
              <a:t>.</a:t>
            </a:r>
            <a:r>
              <a:rPr lang="zh-CN" altLang="en-US" dirty="0" smtClean="0">
                <a:solidFill>
                  <a:srgbClr val="F46970"/>
                </a:solidFill>
                <a:latin typeface="微软雅黑" pitchFamily="34" charset="-122"/>
                <a:ea typeface="微软雅黑" pitchFamily="34" charset="-122"/>
              </a:rPr>
              <a:t>质量管理</a:t>
            </a:r>
            <a:r>
              <a:rPr lang="zh-CN" altLang="en-US" dirty="0">
                <a:solidFill>
                  <a:srgbClr val="F46970"/>
                </a:solidFill>
                <a:latin typeface="微软雅黑" pitchFamily="34" charset="-122"/>
                <a:ea typeface="微软雅黑" pitchFamily="34" charset="-122"/>
              </a:rPr>
              <a:t>计划</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059582"/>
            <a:ext cx="5408003" cy="4100512"/>
          </a:xfrm>
          <a:prstGeom prst="rect">
            <a:avLst/>
          </a:prstGeom>
        </p:spPr>
      </p:pic>
      <p:sp>
        <p:nvSpPr>
          <p:cNvPr id="20" name="TextBox 19"/>
          <p:cNvSpPr txBox="1"/>
          <p:nvPr/>
        </p:nvSpPr>
        <p:spPr>
          <a:xfrm>
            <a:off x="709822" y="753803"/>
            <a:ext cx="2133985" cy="338554"/>
          </a:xfrm>
          <a:prstGeom prst="rect">
            <a:avLst/>
          </a:prstGeom>
          <a:noFill/>
        </p:spPr>
        <p:txBody>
          <a:bodyPr wrap="square" rtlCol="0">
            <a:spAutoFit/>
          </a:bodyPr>
          <a:lstStyle/>
          <a:p>
            <a:r>
              <a:rPr lang="en-US" altLang="zh-CN" sz="1600" b="1" dirty="0">
                <a:solidFill>
                  <a:srgbClr val="F46970"/>
                </a:solidFill>
                <a:latin typeface="微软雅黑" pitchFamily="34" charset="-122"/>
                <a:ea typeface="微软雅黑" pitchFamily="34" charset="-122"/>
              </a:rPr>
              <a:t>6.1</a:t>
            </a:r>
            <a:r>
              <a:rPr lang="zh-CN" altLang="en-US" sz="1600" b="1" dirty="0">
                <a:solidFill>
                  <a:srgbClr val="F46970"/>
                </a:solidFill>
                <a:latin typeface="微软雅黑" pitchFamily="34" charset="-122"/>
                <a:ea typeface="微软雅黑" pitchFamily="34" charset="-122"/>
              </a:rPr>
              <a:t>质量管理小组</a:t>
            </a:r>
          </a:p>
        </p:txBody>
      </p:sp>
    </p:spTree>
    <p:extLst>
      <p:ext uri="{BB962C8B-B14F-4D97-AF65-F5344CB8AC3E}">
        <p14:creationId xmlns:p14="http://schemas.microsoft.com/office/powerpoint/2010/main" val="29151741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683568" y="448023"/>
            <a:ext cx="1872208" cy="369332"/>
          </a:xfrm>
          <a:prstGeom prst="rect">
            <a:avLst/>
          </a:prstGeom>
          <a:noFill/>
        </p:spPr>
        <p:txBody>
          <a:bodyPr wrap="square" rtlCol="0">
            <a:spAutoFit/>
          </a:bodyPr>
          <a:lstStyle/>
          <a:p>
            <a:r>
              <a:rPr lang="en-US" altLang="zh-CN" dirty="0">
                <a:solidFill>
                  <a:srgbClr val="F46970"/>
                </a:solidFill>
                <a:latin typeface="微软雅黑" pitchFamily="34" charset="-122"/>
                <a:ea typeface="微软雅黑" pitchFamily="34" charset="-122"/>
              </a:rPr>
              <a:t>6</a:t>
            </a:r>
            <a:r>
              <a:rPr lang="en-US" altLang="zh-CN" dirty="0" smtClean="0">
                <a:solidFill>
                  <a:srgbClr val="F46970"/>
                </a:solidFill>
                <a:latin typeface="微软雅黑" pitchFamily="34" charset="-122"/>
                <a:ea typeface="微软雅黑" pitchFamily="34" charset="-122"/>
              </a:rPr>
              <a:t>.</a:t>
            </a:r>
            <a:r>
              <a:rPr lang="zh-CN" altLang="en-US" dirty="0" smtClean="0">
                <a:solidFill>
                  <a:srgbClr val="F46970"/>
                </a:solidFill>
                <a:latin typeface="微软雅黑" pitchFamily="34" charset="-122"/>
                <a:ea typeface="微软雅黑" pitchFamily="34" charset="-122"/>
              </a:rPr>
              <a:t>质量管理</a:t>
            </a:r>
            <a:r>
              <a:rPr lang="zh-CN" altLang="en-US" dirty="0">
                <a:solidFill>
                  <a:srgbClr val="F46970"/>
                </a:solidFill>
                <a:latin typeface="微软雅黑" pitchFamily="34" charset="-122"/>
                <a:ea typeface="微软雅黑" pitchFamily="34" charset="-122"/>
              </a:rPr>
              <a:t>计划</a:t>
            </a:r>
          </a:p>
        </p:txBody>
      </p:sp>
      <p:sp>
        <p:nvSpPr>
          <p:cNvPr id="20" name="TextBox 19"/>
          <p:cNvSpPr txBox="1"/>
          <p:nvPr/>
        </p:nvSpPr>
        <p:spPr>
          <a:xfrm>
            <a:off x="709822" y="753803"/>
            <a:ext cx="2350010" cy="338554"/>
          </a:xfrm>
          <a:prstGeom prst="rect">
            <a:avLst/>
          </a:prstGeom>
          <a:noFill/>
        </p:spPr>
        <p:txBody>
          <a:bodyPr wrap="square" rtlCol="0">
            <a:spAutoFit/>
          </a:bodyPr>
          <a:lstStyle/>
          <a:p>
            <a:r>
              <a:rPr lang="en-US" altLang="zh-CN" sz="1600" b="1" dirty="0">
                <a:solidFill>
                  <a:srgbClr val="F46970"/>
                </a:solidFill>
                <a:latin typeface="微软雅黑" pitchFamily="34" charset="-122"/>
                <a:ea typeface="微软雅黑" pitchFamily="34" charset="-122"/>
              </a:rPr>
              <a:t>6.2</a:t>
            </a:r>
            <a:r>
              <a:rPr lang="zh-CN" altLang="en-US" sz="1600" b="1" dirty="0">
                <a:solidFill>
                  <a:srgbClr val="F46970"/>
                </a:solidFill>
                <a:latin typeface="微软雅黑" pitchFamily="34" charset="-122"/>
                <a:ea typeface="微软雅黑" pitchFamily="34" charset="-122"/>
              </a:rPr>
              <a:t>质量目标及质量策略</a:t>
            </a:r>
          </a:p>
        </p:txBody>
      </p:sp>
      <p:sp>
        <p:nvSpPr>
          <p:cNvPr id="6" name="TextBox 19"/>
          <p:cNvSpPr txBox="1"/>
          <p:nvPr/>
        </p:nvSpPr>
        <p:spPr>
          <a:xfrm>
            <a:off x="683568" y="1154038"/>
            <a:ext cx="2350010" cy="338554"/>
          </a:xfrm>
          <a:prstGeom prst="rect">
            <a:avLst/>
          </a:prstGeom>
          <a:noFill/>
        </p:spPr>
        <p:txBody>
          <a:bodyPr wrap="square" rtlCol="0">
            <a:spAutoFit/>
          </a:bodyPr>
          <a:lstStyle/>
          <a:p>
            <a:r>
              <a:rPr lang="zh-CN" altLang="en-US" sz="1600" b="1" dirty="0" smtClean="0">
                <a:solidFill>
                  <a:srgbClr val="F46970"/>
                </a:solidFill>
                <a:latin typeface="微软雅黑" pitchFamily="34" charset="-122"/>
                <a:ea typeface="微软雅黑" pitchFamily="34" charset="-122"/>
              </a:rPr>
              <a:t>质量目标</a:t>
            </a:r>
            <a:endParaRPr lang="zh-CN" altLang="en-US" sz="1600" b="1" dirty="0">
              <a:solidFill>
                <a:srgbClr val="F46970"/>
              </a:solidFill>
              <a:latin typeface="微软雅黑" pitchFamily="34" charset="-122"/>
              <a:ea typeface="微软雅黑" pitchFamily="34" charset="-122"/>
            </a:endParaRPr>
          </a:p>
        </p:txBody>
      </p:sp>
      <p:sp>
        <p:nvSpPr>
          <p:cNvPr id="7" name="TextBox 19"/>
          <p:cNvSpPr txBox="1"/>
          <p:nvPr/>
        </p:nvSpPr>
        <p:spPr>
          <a:xfrm>
            <a:off x="683568" y="1507497"/>
            <a:ext cx="8064896" cy="1815882"/>
          </a:xfrm>
          <a:prstGeom prst="rect">
            <a:avLst/>
          </a:prstGeom>
          <a:noFill/>
        </p:spPr>
        <p:txBody>
          <a:bodyPr wrap="square" rtlCol="0">
            <a:spAutoFit/>
          </a:bodyPr>
          <a:lstStyle/>
          <a:p>
            <a:r>
              <a:rPr lang="en-US" altLang="zh-CN" sz="1400" dirty="0">
                <a:solidFill>
                  <a:srgbClr val="F46970"/>
                </a:solidFill>
                <a:latin typeface="微软雅黑" pitchFamily="34" charset="-122"/>
                <a:ea typeface="微软雅黑" pitchFamily="34" charset="-122"/>
              </a:rPr>
              <a:t>1</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每个</a:t>
            </a:r>
            <a:r>
              <a:rPr lang="zh-CN" altLang="en-US" sz="1400" dirty="0">
                <a:solidFill>
                  <a:srgbClr val="F46970"/>
                </a:solidFill>
                <a:latin typeface="微软雅黑" pitchFamily="34" charset="-122"/>
                <a:ea typeface="微软雅黑" pitchFamily="34" charset="-122"/>
              </a:rPr>
              <a:t>阶段评审中发现的问题都得到解决或适当处理。</a:t>
            </a:r>
          </a:p>
          <a:p>
            <a:r>
              <a:rPr lang="en-US" altLang="zh-CN" sz="1400" dirty="0">
                <a:solidFill>
                  <a:srgbClr val="F46970"/>
                </a:solidFill>
                <a:latin typeface="微软雅黑" pitchFamily="34" charset="-122"/>
                <a:ea typeface="微软雅黑" pitchFamily="34" charset="-122"/>
              </a:rPr>
              <a:t>2</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基于</a:t>
            </a:r>
            <a:r>
              <a:rPr lang="zh-CN" altLang="en-US" sz="1400" dirty="0">
                <a:solidFill>
                  <a:srgbClr val="F46970"/>
                </a:solidFill>
                <a:latin typeface="微软雅黑" pitchFamily="34" charset="-122"/>
                <a:ea typeface="微软雅黑" pitchFamily="34" charset="-122"/>
              </a:rPr>
              <a:t>需求的测试覆盖率为</a:t>
            </a:r>
            <a:r>
              <a:rPr lang="en-US" altLang="zh-CN" sz="1400" dirty="0">
                <a:solidFill>
                  <a:srgbClr val="F46970"/>
                </a:solidFill>
                <a:latin typeface="微软雅黑" pitchFamily="34" charset="-122"/>
                <a:ea typeface="微软雅黑" pitchFamily="34" charset="-122"/>
              </a:rPr>
              <a:t>100%</a:t>
            </a:r>
            <a:r>
              <a:rPr lang="zh-CN" altLang="en-US" sz="1400" dirty="0">
                <a:solidFill>
                  <a:srgbClr val="F46970"/>
                </a:solidFill>
                <a:latin typeface="微软雅黑" pitchFamily="34" charset="-122"/>
                <a:ea typeface="微软雅黑" pitchFamily="34" charset="-122"/>
              </a:rPr>
              <a:t>。</a:t>
            </a:r>
          </a:p>
          <a:p>
            <a:r>
              <a:rPr lang="en-US" altLang="zh-CN" sz="1400" dirty="0">
                <a:solidFill>
                  <a:srgbClr val="F46970"/>
                </a:solidFill>
                <a:latin typeface="微软雅黑" pitchFamily="34" charset="-122"/>
                <a:ea typeface="微软雅黑" pitchFamily="34" charset="-122"/>
              </a:rPr>
              <a:t>3</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制定</a:t>
            </a:r>
            <a:r>
              <a:rPr lang="zh-CN" altLang="en-US" sz="1400" dirty="0">
                <a:solidFill>
                  <a:srgbClr val="F46970"/>
                </a:solidFill>
                <a:latin typeface="微软雅黑" pitchFamily="34" charset="-122"/>
                <a:ea typeface="微软雅黑" pitchFamily="34" charset="-122"/>
              </a:rPr>
              <a:t>的需求范围满足用户的基本需求即：</a:t>
            </a:r>
            <a:r>
              <a:rPr lang="en-US" altLang="zh-CN" sz="1400" dirty="0">
                <a:solidFill>
                  <a:srgbClr val="F46970"/>
                </a:solidFill>
                <a:latin typeface="微软雅黑" pitchFamily="34" charset="-122"/>
                <a:ea typeface="微软雅黑" pitchFamily="34" charset="-122"/>
              </a:rPr>
              <a:t>1.</a:t>
            </a:r>
            <a:r>
              <a:rPr lang="zh-CN" altLang="en-US" sz="1400" dirty="0">
                <a:solidFill>
                  <a:srgbClr val="F46970"/>
                </a:solidFill>
                <a:latin typeface="微软雅黑" pitchFamily="34" charset="-122"/>
                <a:ea typeface="微软雅黑" pitchFamily="34" charset="-122"/>
              </a:rPr>
              <a:t>信息发布</a:t>
            </a:r>
            <a:r>
              <a:rPr lang="en-US" altLang="zh-CN" sz="1400" dirty="0">
                <a:solidFill>
                  <a:srgbClr val="F46970"/>
                </a:solidFill>
                <a:latin typeface="微软雅黑" pitchFamily="34" charset="-122"/>
                <a:ea typeface="微软雅黑" pitchFamily="34" charset="-122"/>
              </a:rPr>
              <a:t>2.</a:t>
            </a:r>
            <a:r>
              <a:rPr lang="zh-CN" altLang="en-US" sz="1400" dirty="0">
                <a:solidFill>
                  <a:srgbClr val="F46970"/>
                </a:solidFill>
                <a:latin typeface="微软雅黑" pitchFamily="34" charset="-122"/>
                <a:ea typeface="微软雅黑" pitchFamily="34" charset="-122"/>
              </a:rPr>
              <a:t>资料下载</a:t>
            </a:r>
            <a:r>
              <a:rPr lang="en-US" altLang="zh-CN" sz="1400" dirty="0">
                <a:solidFill>
                  <a:srgbClr val="F46970"/>
                </a:solidFill>
                <a:latin typeface="微软雅黑" pitchFamily="34" charset="-122"/>
                <a:ea typeface="微软雅黑" pitchFamily="34" charset="-122"/>
              </a:rPr>
              <a:t>3.</a:t>
            </a:r>
            <a:r>
              <a:rPr lang="zh-CN" altLang="en-US" sz="1400" dirty="0">
                <a:solidFill>
                  <a:srgbClr val="F46970"/>
                </a:solidFill>
                <a:latin typeface="微软雅黑" pitchFamily="34" charset="-122"/>
                <a:ea typeface="微软雅黑" pitchFamily="34" charset="-122"/>
              </a:rPr>
              <a:t>交流互动。</a:t>
            </a:r>
          </a:p>
          <a:p>
            <a:r>
              <a:rPr lang="en-US" altLang="zh-CN" sz="1400" dirty="0">
                <a:solidFill>
                  <a:srgbClr val="F46970"/>
                </a:solidFill>
                <a:latin typeface="微软雅黑" pitchFamily="34" charset="-122"/>
                <a:ea typeface="微软雅黑" pitchFamily="34" charset="-122"/>
              </a:rPr>
              <a:t>4</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根据</a:t>
            </a:r>
            <a:r>
              <a:rPr lang="zh-CN" altLang="en-US" sz="1400" dirty="0">
                <a:solidFill>
                  <a:srgbClr val="F46970"/>
                </a:solidFill>
                <a:latin typeface="微软雅黑" pitchFamily="34" charset="-122"/>
                <a:ea typeface="微软雅黑" pitchFamily="34" charset="-122"/>
              </a:rPr>
              <a:t>每项需求的优先级来选择需求的优先程度。</a:t>
            </a:r>
          </a:p>
          <a:p>
            <a:r>
              <a:rPr lang="en-US" altLang="zh-CN" sz="1400" dirty="0">
                <a:solidFill>
                  <a:srgbClr val="F46970"/>
                </a:solidFill>
                <a:latin typeface="微软雅黑" pitchFamily="34" charset="-122"/>
                <a:ea typeface="微软雅黑" pitchFamily="34" charset="-122"/>
              </a:rPr>
              <a:t>5</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需求分析</a:t>
            </a:r>
            <a:r>
              <a:rPr lang="zh-CN" altLang="en-US" sz="1400" dirty="0">
                <a:solidFill>
                  <a:srgbClr val="F46970"/>
                </a:solidFill>
                <a:latin typeface="微软雅黑" pitchFamily="34" charset="-122"/>
                <a:ea typeface="微软雅黑" pitchFamily="34" charset="-122"/>
              </a:rPr>
              <a:t>阶段各份文档均遵从国家标准或者</a:t>
            </a:r>
            <a:r>
              <a:rPr lang="en-US" altLang="zh-CN" sz="1400" dirty="0">
                <a:solidFill>
                  <a:srgbClr val="F46970"/>
                </a:solidFill>
                <a:latin typeface="微软雅黑" pitchFamily="34" charset="-122"/>
                <a:ea typeface="微软雅黑" pitchFamily="34" charset="-122"/>
              </a:rPr>
              <a:t>ISO</a:t>
            </a:r>
            <a:r>
              <a:rPr lang="zh-CN" altLang="en-US" sz="1400" dirty="0">
                <a:solidFill>
                  <a:srgbClr val="F46970"/>
                </a:solidFill>
                <a:latin typeface="微软雅黑" pitchFamily="34" charset="-122"/>
                <a:ea typeface="微软雅黑" pitchFamily="34" charset="-122"/>
              </a:rPr>
              <a:t>标准。</a:t>
            </a:r>
          </a:p>
          <a:p>
            <a:r>
              <a:rPr lang="en-US" altLang="zh-CN" sz="1400" dirty="0">
                <a:solidFill>
                  <a:srgbClr val="F46970"/>
                </a:solidFill>
                <a:latin typeface="微软雅黑" pitchFamily="34" charset="-122"/>
                <a:ea typeface="微软雅黑" pitchFamily="34" charset="-122"/>
              </a:rPr>
              <a:t>6</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确保</a:t>
            </a:r>
            <a:r>
              <a:rPr lang="zh-CN" altLang="en-US" sz="1400" dirty="0">
                <a:solidFill>
                  <a:srgbClr val="F46970"/>
                </a:solidFill>
                <a:latin typeface="微软雅黑" pitchFamily="34" charset="-122"/>
                <a:ea typeface="微软雅黑" pitchFamily="34" charset="-122"/>
              </a:rPr>
              <a:t>客户了解自己提出的需求含义</a:t>
            </a:r>
          </a:p>
          <a:p>
            <a:r>
              <a:rPr lang="en-US" altLang="zh-CN" sz="1400" dirty="0">
                <a:solidFill>
                  <a:srgbClr val="F46970"/>
                </a:solidFill>
                <a:latin typeface="微软雅黑" pitchFamily="34" charset="-122"/>
                <a:ea typeface="微软雅黑" pitchFamily="34" charset="-122"/>
              </a:rPr>
              <a:t>7</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确保</a:t>
            </a:r>
            <a:r>
              <a:rPr lang="zh-CN" altLang="en-US" sz="1400" dirty="0">
                <a:solidFill>
                  <a:srgbClr val="F46970"/>
                </a:solidFill>
                <a:latin typeface="微软雅黑" pitchFamily="34" charset="-122"/>
                <a:ea typeface="微软雅黑" pitchFamily="34" charset="-122"/>
              </a:rPr>
              <a:t>开发人员和客户对于需求没有误解或者误会</a:t>
            </a:r>
          </a:p>
          <a:p>
            <a:r>
              <a:rPr lang="en-US" altLang="zh-CN" sz="1400" dirty="0">
                <a:solidFill>
                  <a:srgbClr val="F46970"/>
                </a:solidFill>
                <a:latin typeface="微软雅黑" pitchFamily="34" charset="-122"/>
                <a:ea typeface="微软雅黑" pitchFamily="34" charset="-122"/>
              </a:rPr>
              <a:t>8</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确保</a:t>
            </a:r>
            <a:r>
              <a:rPr lang="zh-CN" altLang="en-US" sz="1400" dirty="0">
                <a:solidFill>
                  <a:srgbClr val="F46970"/>
                </a:solidFill>
                <a:latin typeface="微软雅黑" pitchFamily="34" charset="-122"/>
                <a:ea typeface="微软雅黑" pitchFamily="34" charset="-122"/>
              </a:rPr>
              <a:t>用户提出的要求是可行的</a:t>
            </a:r>
          </a:p>
        </p:txBody>
      </p:sp>
      <p:sp>
        <p:nvSpPr>
          <p:cNvPr id="9" name="TextBox 19"/>
          <p:cNvSpPr txBox="1"/>
          <p:nvPr/>
        </p:nvSpPr>
        <p:spPr>
          <a:xfrm>
            <a:off x="714983" y="3401235"/>
            <a:ext cx="2350010" cy="338554"/>
          </a:xfrm>
          <a:prstGeom prst="rect">
            <a:avLst/>
          </a:prstGeom>
          <a:noFill/>
        </p:spPr>
        <p:txBody>
          <a:bodyPr wrap="square" rtlCol="0">
            <a:spAutoFit/>
          </a:bodyPr>
          <a:lstStyle/>
          <a:p>
            <a:r>
              <a:rPr lang="zh-CN" altLang="en-US" sz="1600" b="1" dirty="0" smtClean="0">
                <a:solidFill>
                  <a:srgbClr val="F46970"/>
                </a:solidFill>
                <a:latin typeface="微软雅黑" pitchFamily="34" charset="-122"/>
                <a:ea typeface="微软雅黑" pitchFamily="34" charset="-122"/>
              </a:rPr>
              <a:t>质量策略</a:t>
            </a:r>
            <a:endParaRPr lang="zh-CN" altLang="en-US" sz="1600" b="1" dirty="0">
              <a:solidFill>
                <a:srgbClr val="F46970"/>
              </a:solidFill>
              <a:latin typeface="微软雅黑" pitchFamily="34" charset="-122"/>
              <a:ea typeface="微软雅黑" pitchFamily="34" charset="-122"/>
            </a:endParaRPr>
          </a:p>
        </p:txBody>
      </p:sp>
      <p:sp>
        <p:nvSpPr>
          <p:cNvPr id="10" name="TextBox 19"/>
          <p:cNvSpPr txBox="1"/>
          <p:nvPr/>
        </p:nvSpPr>
        <p:spPr>
          <a:xfrm>
            <a:off x="611560" y="3716350"/>
            <a:ext cx="8064896" cy="954107"/>
          </a:xfrm>
          <a:prstGeom prst="rect">
            <a:avLst/>
          </a:prstGeom>
          <a:noFill/>
        </p:spPr>
        <p:txBody>
          <a:bodyPr wrap="square" rtlCol="0">
            <a:spAutoFit/>
          </a:bodyPr>
          <a:lstStyle/>
          <a:p>
            <a:r>
              <a:rPr lang="en-US" altLang="zh-CN" sz="1400" dirty="0">
                <a:solidFill>
                  <a:srgbClr val="F46970"/>
                </a:solidFill>
                <a:latin typeface="微软雅黑" pitchFamily="34" charset="-122"/>
                <a:ea typeface="微软雅黑" pitchFamily="34" charset="-122"/>
              </a:rPr>
              <a:t>1</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将</a:t>
            </a:r>
            <a:r>
              <a:rPr lang="zh-CN" altLang="en-US" sz="1400" dirty="0">
                <a:solidFill>
                  <a:srgbClr val="F46970"/>
                </a:solidFill>
                <a:latin typeface="微软雅黑" pitchFamily="34" charset="-122"/>
                <a:ea typeface="微软雅黑" pitchFamily="34" charset="-122"/>
              </a:rPr>
              <a:t>质量贯彻到日常的项目进展上去</a:t>
            </a:r>
          </a:p>
          <a:p>
            <a:r>
              <a:rPr lang="en-US" altLang="zh-CN" sz="1400" dirty="0">
                <a:solidFill>
                  <a:srgbClr val="F46970"/>
                </a:solidFill>
                <a:latin typeface="微软雅黑" pitchFamily="34" charset="-122"/>
                <a:ea typeface="微软雅黑" pitchFamily="34" charset="-122"/>
              </a:rPr>
              <a:t>2</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应该</a:t>
            </a:r>
            <a:r>
              <a:rPr lang="zh-CN" altLang="en-US" sz="1400" dirty="0">
                <a:solidFill>
                  <a:srgbClr val="F46970"/>
                </a:solidFill>
                <a:latin typeface="微软雅黑" pitchFamily="34" charset="-122"/>
                <a:ea typeface="微软雅黑" pitchFamily="34" charset="-122"/>
              </a:rPr>
              <a:t>特别注意项目工作产品质量和早期评审工作。</a:t>
            </a:r>
          </a:p>
          <a:p>
            <a:r>
              <a:rPr lang="en-US" altLang="zh-CN" sz="1400" dirty="0">
                <a:solidFill>
                  <a:srgbClr val="F46970"/>
                </a:solidFill>
                <a:latin typeface="微软雅黑" pitchFamily="34" charset="-122"/>
                <a:ea typeface="微软雅黑" pitchFamily="34" charset="-122"/>
              </a:rPr>
              <a:t>3</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无论</a:t>
            </a:r>
            <a:r>
              <a:rPr lang="zh-CN" altLang="en-US" sz="1400" dirty="0">
                <a:solidFill>
                  <a:srgbClr val="F46970"/>
                </a:solidFill>
                <a:latin typeface="微软雅黑" pitchFamily="34" charset="-122"/>
                <a:ea typeface="微软雅黑" pitchFamily="34" charset="-122"/>
              </a:rPr>
              <a:t>是质量保证还是质量控制，采取的策略都是早期预防和早期排除缺陷。</a:t>
            </a:r>
          </a:p>
          <a:p>
            <a:r>
              <a:rPr lang="en-US" altLang="zh-CN" sz="1400" dirty="0">
                <a:solidFill>
                  <a:srgbClr val="F46970"/>
                </a:solidFill>
                <a:latin typeface="微软雅黑" pitchFamily="34" charset="-122"/>
                <a:ea typeface="微软雅黑" pitchFamily="34" charset="-122"/>
              </a:rPr>
              <a:t>4</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定期</a:t>
            </a:r>
            <a:r>
              <a:rPr lang="zh-CN" altLang="en-US" sz="1400" dirty="0">
                <a:solidFill>
                  <a:srgbClr val="F46970"/>
                </a:solidFill>
                <a:latin typeface="微软雅黑" pitchFamily="34" charset="-122"/>
                <a:ea typeface="微软雅黑" pitchFamily="34" charset="-122"/>
              </a:rPr>
              <a:t>召开小组会议（周期约为</a:t>
            </a:r>
            <a:r>
              <a:rPr lang="en-US" altLang="zh-CN" sz="1400" dirty="0">
                <a:solidFill>
                  <a:srgbClr val="F46970"/>
                </a:solidFill>
                <a:latin typeface="微软雅黑" pitchFamily="34" charset="-122"/>
                <a:ea typeface="微软雅黑" pitchFamily="34" charset="-122"/>
              </a:rPr>
              <a:t>3</a:t>
            </a:r>
            <a:r>
              <a:rPr lang="zh-CN" altLang="en-US" sz="1400" dirty="0">
                <a:solidFill>
                  <a:srgbClr val="F46970"/>
                </a:solidFill>
                <a:latin typeface="微软雅黑" pitchFamily="34" charset="-122"/>
                <a:ea typeface="微软雅黑" pitchFamily="34" charset="-122"/>
              </a:rPr>
              <a:t>天），记录当天的任务和不足来制定改进计划。</a:t>
            </a:r>
          </a:p>
        </p:txBody>
      </p:sp>
    </p:spTree>
    <p:extLst>
      <p:ext uri="{BB962C8B-B14F-4D97-AF65-F5344CB8AC3E}">
        <p14:creationId xmlns:p14="http://schemas.microsoft.com/office/powerpoint/2010/main" val="8691003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683568" y="448023"/>
            <a:ext cx="1872208" cy="369332"/>
          </a:xfrm>
          <a:prstGeom prst="rect">
            <a:avLst/>
          </a:prstGeom>
          <a:noFill/>
        </p:spPr>
        <p:txBody>
          <a:bodyPr wrap="square" rtlCol="0">
            <a:spAutoFit/>
          </a:bodyPr>
          <a:lstStyle/>
          <a:p>
            <a:r>
              <a:rPr lang="en-US" altLang="zh-CN" dirty="0">
                <a:solidFill>
                  <a:srgbClr val="F46970"/>
                </a:solidFill>
                <a:latin typeface="微软雅黑" pitchFamily="34" charset="-122"/>
                <a:ea typeface="微软雅黑" pitchFamily="34" charset="-122"/>
              </a:rPr>
              <a:t>6</a:t>
            </a:r>
            <a:r>
              <a:rPr lang="en-US" altLang="zh-CN" dirty="0" smtClean="0">
                <a:solidFill>
                  <a:srgbClr val="F46970"/>
                </a:solidFill>
                <a:latin typeface="微软雅黑" pitchFamily="34" charset="-122"/>
                <a:ea typeface="微软雅黑" pitchFamily="34" charset="-122"/>
              </a:rPr>
              <a:t>.</a:t>
            </a:r>
            <a:r>
              <a:rPr lang="zh-CN" altLang="en-US" dirty="0" smtClean="0">
                <a:solidFill>
                  <a:srgbClr val="F46970"/>
                </a:solidFill>
                <a:latin typeface="微软雅黑" pitchFamily="34" charset="-122"/>
                <a:ea typeface="微软雅黑" pitchFamily="34" charset="-122"/>
              </a:rPr>
              <a:t>质量管理</a:t>
            </a:r>
            <a:r>
              <a:rPr lang="zh-CN" altLang="en-US" dirty="0">
                <a:solidFill>
                  <a:srgbClr val="F46970"/>
                </a:solidFill>
                <a:latin typeface="微软雅黑" pitchFamily="34" charset="-122"/>
                <a:ea typeface="微软雅黑" pitchFamily="34" charset="-122"/>
              </a:rPr>
              <a:t>计划</a:t>
            </a:r>
          </a:p>
        </p:txBody>
      </p:sp>
      <p:sp>
        <p:nvSpPr>
          <p:cNvPr id="20" name="TextBox 19"/>
          <p:cNvSpPr txBox="1"/>
          <p:nvPr/>
        </p:nvSpPr>
        <p:spPr>
          <a:xfrm>
            <a:off x="709822" y="753803"/>
            <a:ext cx="2350010" cy="338554"/>
          </a:xfrm>
          <a:prstGeom prst="rect">
            <a:avLst/>
          </a:prstGeom>
          <a:noFill/>
        </p:spPr>
        <p:txBody>
          <a:bodyPr wrap="square" rtlCol="0">
            <a:spAutoFit/>
          </a:bodyPr>
          <a:lstStyle/>
          <a:p>
            <a:r>
              <a:rPr lang="en-US" altLang="zh-CN" sz="1600" b="1" dirty="0" smtClean="0">
                <a:solidFill>
                  <a:srgbClr val="F46970"/>
                </a:solidFill>
                <a:latin typeface="微软雅黑" pitchFamily="34" charset="-122"/>
                <a:ea typeface="微软雅黑" pitchFamily="34" charset="-122"/>
              </a:rPr>
              <a:t>6.4</a:t>
            </a:r>
            <a:r>
              <a:rPr lang="zh-CN" altLang="en-US" sz="1600" b="1" dirty="0" smtClean="0">
                <a:solidFill>
                  <a:srgbClr val="F46970"/>
                </a:solidFill>
                <a:latin typeface="微软雅黑" pitchFamily="34" charset="-122"/>
                <a:ea typeface="微软雅黑" pitchFamily="34" charset="-122"/>
              </a:rPr>
              <a:t>质量保证</a:t>
            </a:r>
            <a:r>
              <a:rPr lang="zh-CN" altLang="en-US" sz="1600" b="1" dirty="0">
                <a:solidFill>
                  <a:srgbClr val="F46970"/>
                </a:solidFill>
                <a:latin typeface="微软雅黑" pitchFamily="34" charset="-122"/>
                <a:ea typeface="微软雅黑" pitchFamily="34" charset="-122"/>
              </a:rPr>
              <a:t>程序</a:t>
            </a:r>
          </a:p>
        </p:txBody>
      </p:sp>
      <p:sp>
        <p:nvSpPr>
          <p:cNvPr id="7" name="TextBox 19"/>
          <p:cNvSpPr txBox="1"/>
          <p:nvPr/>
        </p:nvSpPr>
        <p:spPr>
          <a:xfrm>
            <a:off x="679547" y="1113067"/>
            <a:ext cx="8064896" cy="1077218"/>
          </a:xfrm>
          <a:prstGeom prst="rect">
            <a:avLst/>
          </a:prstGeom>
          <a:noFill/>
        </p:spPr>
        <p:txBody>
          <a:bodyPr wrap="square" rtlCol="0">
            <a:spAutoFit/>
          </a:bodyPr>
          <a:lstStyle/>
          <a:p>
            <a:r>
              <a:rPr lang="zh-CN" altLang="en-US" sz="1600" dirty="0" smtClean="0">
                <a:solidFill>
                  <a:srgbClr val="F46970"/>
                </a:solidFill>
                <a:latin typeface="微软雅黑" pitchFamily="34" charset="-122"/>
                <a:ea typeface="微软雅黑" pitchFamily="34" charset="-122"/>
              </a:rPr>
              <a:t>    每</a:t>
            </a:r>
            <a:r>
              <a:rPr lang="zh-CN" altLang="en-US" sz="1600" dirty="0">
                <a:solidFill>
                  <a:srgbClr val="F46970"/>
                </a:solidFill>
                <a:latin typeface="微软雅黑" pitchFamily="34" charset="-122"/>
                <a:ea typeface="微软雅黑" pitchFamily="34" charset="-122"/>
              </a:rPr>
              <a:t>份文档撰写修改完成后均交给相应的质量保证小组负责人审核，若审核不通过则退回相应文档撰写小组如此迭代直到审核通过，审核通过后交予质量保证小组再次</a:t>
            </a:r>
            <a:r>
              <a:rPr lang="zh-CN" altLang="en-US" sz="1600" dirty="0" smtClean="0">
                <a:solidFill>
                  <a:srgbClr val="F46970"/>
                </a:solidFill>
                <a:latin typeface="微软雅黑" pitchFamily="34" charset="-122"/>
                <a:ea typeface="微软雅黑" pitchFamily="34" charset="-122"/>
              </a:rPr>
              <a:t>审核，</a:t>
            </a:r>
            <a:r>
              <a:rPr lang="zh-CN" altLang="en-US" sz="1600" dirty="0">
                <a:solidFill>
                  <a:srgbClr val="F46970"/>
                </a:solidFill>
                <a:latin typeface="微软雅黑" pitchFamily="34" charset="-122"/>
                <a:ea typeface="微软雅黑" pitchFamily="34" charset="-122"/>
              </a:rPr>
              <a:t>质量保证小组将缺陷例出并交予文档撰写小组，进行修改，反复迭代做到缺陷数最少，通过后交予配置管理员整理文档。</a:t>
            </a:r>
          </a:p>
        </p:txBody>
      </p:sp>
      <p:pic>
        <p:nvPicPr>
          <p:cNvPr id="7170" name="图片 5" descr="E:\rubbish\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707654"/>
            <a:ext cx="5275262"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68172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147087" y="1413893"/>
            <a:ext cx="2040227" cy="2303711"/>
            <a:chOff x="3107837" y="1774887"/>
            <a:chExt cx="1152128" cy="1300919"/>
          </a:xfrm>
        </p:grpSpPr>
        <p:grpSp>
          <p:nvGrpSpPr>
            <p:cNvPr id="2" name="组合 1"/>
            <p:cNvGrpSpPr/>
            <p:nvPr/>
          </p:nvGrpSpPr>
          <p:grpSpPr>
            <a:xfrm>
              <a:off x="3107837" y="1774887"/>
              <a:ext cx="1152128" cy="1300919"/>
              <a:chOff x="1259632" y="1419622"/>
              <a:chExt cx="1152128" cy="1300919"/>
            </a:xfrm>
          </p:grpSpPr>
          <p:sp>
            <p:nvSpPr>
              <p:cNvPr id="3" name="椭圆 2"/>
              <p:cNvSpPr/>
              <p:nvPr/>
            </p:nvSpPr>
            <p:spPr>
              <a:xfrm>
                <a:off x="1259632" y="1419622"/>
                <a:ext cx="1152128" cy="1152128"/>
              </a:xfrm>
              <a:prstGeom prst="ellipse">
                <a:avLst/>
              </a:prstGeom>
              <a:solidFill>
                <a:srgbClr val="67D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4"/>
            <p:cNvSpPr txBox="1"/>
            <p:nvPr/>
          </p:nvSpPr>
          <p:spPr>
            <a:xfrm>
              <a:off x="3374708" y="2229442"/>
              <a:ext cx="792089" cy="330226"/>
            </a:xfrm>
            <a:prstGeom prst="rect">
              <a:avLst/>
            </a:prstGeom>
            <a:noFill/>
          </p:spPr>
          <p:txBody>
            <a:bodyPr wrap="square" rtlCol="0">
              <a:spAutoFit/>
            </a:bodyPr>
            <a:lstStyle/>
            <a:p>
              <a:r>
                <a:rPr lang="en-US" altLang="zh-CN" sz="3200" dirty="0" smtClean="0">
                  <a:solidFill>
                    <a:schemeClr val="bg1"/>
                  </a:solidFill>
                </a:rPr>
                <a:t>Part 7</a:t>
              </a:r>
              <a:endParaRPr lang="zh-CN" altLang="en-US" dirty="0">
                <a:solidFill>
                  <a:schemeClr val="bg1"/>
                </a:solidFill>
              </a:endParaRPr>
            </a:p>
          </p:txBody>
        </p:sp>
      </p:grpSp>
      <p:sp>
        <p:nvSpPr>
          <p:cNvPr id="8" name="TextBox 7"/>
          <p:cNvSpPr txBox="1"/>
          <p:nvPr/>
        </p:nvSpPr>
        <p:spPr>
          <a:xfrm>
            <a:off x="3720834" y="2049556"/>
            <a:ext cx="6065206" cy="923330"/>
          </a:xfrm>
          <a:prstGeom prst="rect">
            <a:avLst/>
          </a:prstGeom>
          <a:noFill/>
        </p:spPr>
        <p:txBody>
          <a:bodyPr wrap="square" rtlCol="0">
            <a:spAutoFit/>
          </a:bodyPr>
          <a:lstStyle/>
          <a:p>
            <a:r>
              <a:rPr lang="zh-CN" altLang="en-US" sz="5400" dirty="0" smtClean="0">
                <a:solidFill>
                  <a:srgbClr val="67D993"/>
                </a:solidFill>
                <a:latin typeface="Adobe Gothic Std B" pitchFamily="34" charset="-128"/>
                <a:ea typeface="Adobe Gothic Std B" pitchFamily="34" charset="-128"/>
              </a:rPr>
              <a:t>采购计划</a:t>
            </a:r>
            <a:endParaRPr lang="zh-CN" altLang="en-US" sz="5400" dirty="0">
              <a:solidFill>
                <a:srgbClr val="67D993"/>
              </a:solidFill>
              <a:latin typeface="Adobe Gothic Std B" pitchFamily="34" charset="-128"/>
            </a:endParaRPr>
          </a:p>
        </p:txBody>
      </p:sp>
    </p:spTree>
    <p:extLst>
      <p:ext uri="{BB962C8B-B14F-4D97-AF65-F5344CB8AC3E}">
        <p14:creationId xmlns:p14="http://schemas.microsoft.com/office/powerpoint/2010/main" val="1632499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grpSp>
        <p:nvGrpSpPr>
          <p:cNvPr id="28" name="组合 27"/>
          <p:cNvGrpSpPr/>
          <p:nvPr/>
        </p:nvGrpSpPr>
        <p:grpSpPr>
          <a:xfrm>
            <a:off x="968036" y="1579266"/>
            <a:ext cx="2892268" cy="1105143"/>
            <a:chOff x="4874728" y="2523709"/>
            <a:chExt cx="2892268" cy="1105143"/>
          </a:xfrm>
        </p:grpSpPr>
        <p:sp>
          <p:nvSpPr>
            <p:cNvPr id="21" name="TextBox 20"/>
            <p:cNvSpPr txBox="1"/>
            <p:nvPr/>
          </p:nvSpPr>
          <p:spPr>
            <a:xfrm>
              <a:off x="4874728" y="2797855"/>
              <a:ext cx="2892268" cy="830997"/>
            </a:xfrm>
            <a:prstGeom prst="rect">
              <a:avLst/>
            </a:prstGeom>
            <a:noFill/>
          </p:spPr>
          <p:txBody>
            <a:bodyPr wrap="square" rtlCol="0">
              <a:spAutoFit/>
            </a:bodyPr>
            <a:lstStyle/>
            <a:p>
              <a:r>
                <a:rPr lang="zh-CN" altLang="en-US" sz="1600" dirty="0">
                  <a:solidFill>
                    <a:srgbClr val="53C780"/>
                  </a:solidFill>
                </a:rPr>
                <a:t>为了应对实现阶段所产生的软件需求，我们需要对一些特定物品进行采购</a:t>
              </a:r>
              <a:r>
                <a:rPr lang="zh-CN" altLang="en-US" sz="1400" dirty="0">
                  <a:solidFill>
                    <a:srgbClr val="1173B0"/>
                  </a:solidFill>
                </a:rPr>
                <a:t>。</a:t>
              </a:r>
            </a:p>
          </p:txBody>
        </p:sp>
        <p:sp>
          <p:nvSpPr>
            <p:cNvPr id="22" name="TextBox 21"/>
            <p:cNvSpPr txBox="1"/>
            <p:nvPr/>
          </p:nvSpPr>
          <p:spPr>
            <a:xfrm>
              <a:off x="4900286" y="2523709"/>
              <a:ext cx="2088233" cy="369332"/>
            </a:xfrm>
            <a:prstGeom prst="rect">
              <a:avLst/>
            </a:prstGeom>
            <a:noFill/>
          </p:spPr>
          <p:txBody>
            <a:bodyPr wrap="square" rtlCol="0">
              <a:spAutoFit/>
            </a:bodyPr>
            <a:lstStyle/>
            <a:p>
              <a:r>
                <a:rPr lang="en-US" altLang="zh-CN" b="1" dirty="0">
                  <a:solidFill>
                    <a:srgbClr val="53C780"/>
                  </a:solidFill>
                  <a:latin typeface="微软雅黑" pitchFamily="34" charset="-122"/>
                  <a:ea typeface="微软雅黑" pitchFamily="34" charset="-122"/>
                </a:rPr>
                <a:t>7.1 </a:t>
              </a:r>
              <a:r>
                <a:rPr lang="zh-CN" altLang="en-US" b="1" dirty="0">
                  <a:solidFill>
                    <a:srgbClr val="53C780"/>
                  </a:solidFill>
                  <a:latin typeface="微软雅黑" pitchFamily="34" charset="-122"/>
                  <a:ea typeface="微软雅黑" pitchFamily="34" charset="-122"/>
                </a:rPr>
                <a:t>采购概要</a:t>
              </a:r>
            </a:p>
          </p:txBody>
        </p:sp>
      </p:grpSp>
      <p:sp>
        <p:nvSpPr>
          <p:cNvPr id="31" name="TextBox 3"/>
          <p:cNvSpPr txBox="1"/>
          <p:nvPr/>
        </p:nvSpPr>
        <p:spPr>
          <a:xfrm>
            <a:off x="677628" y="474807"/>
            <a:ext cx="1998162" cy="369332"/>
          </a:xfrm>
          <a:prstGeom prst="rect">
            <a:avLst/>
          </a:prstGeom>
          <a:noFill/>
        </p:spPr>
        <p:txBody>
          <a:bodyPr wrap="square" rtlCol="0">
            <a:spAutoFit/>
          </a:bodyPr>
          <a:lstStyle/>
          <a:p>
            <a:r>
              <a:rPr lang="en-US" altLang="zh-CN" dirty="0">
                <a:solidFill>
                  <a:srgbClr val="53C780"/>
                </a:solidFill>
                <a:latin typeface="微软雅黑" pitchFamily="34" charset="-122"/>
                <a:ea typeface="微软雅黑" pitchFamily="34" charset="-122"/>
              </a:rPr>
              <a:t>7.</a:t>
            </a:r>
            <a:r>
              <a:rPr lang="zh-CN" altLang="en-US" dirty="0">
                <a:solidFill>
                  <a:srgbClr val="53C780"/>
                </a:solidFill>
                <a:latin typeface="微软雅黑" pitchFamily="34" charset="-122"/>
                <a:ea typeface="微软雅黑" pitchFamily="34" charset="-122"/>
              </a:rPr>
              <a:t>采购计划</a:t>
            </a:r>
          </a:p>
        </p:txBody>
      </p:sp>
      <p:graphicFrame>
        <p:nvGraphicFramePr>
          <p:cNvPr id="2" name="表格 1"/>
          <p:cNvGraphicFramePr>
            <a:graphicFrameLocks noGrp="1"/>
          </p:cNvGraphicFramePr>
          <p:nvPr>
            <p:extLst>
              <p:ext uri="{D42A27DB-BD31-4B8C-83A1-F6EECF244321}">
                <p14:modId xmlns:p14="http://schemas.microsoft.com/office/powerpoint/2010/main" val="2389196178"/>
              </p:ext>
            </p:extLst>
          </p:nvPr>
        </p:nvGraphicFramePr>
        <p:xfrm>
          <a:off x="4139952" y="813189"/>
          <a:ext cx="4585264" cy="4153033"/>
        </p:xfrm>
        <a:graphic>
          <a:graphicData uri="http://schemas.openxmlformats.org/drawingml/2006/table">
            <a:tbl>
              <a:tblPr firstRow="1" firstCol="1" bandRow="1">
                <a:tableStyleId>{5C22544A-7EE6-4342-B048-85BDC9FD1C3A}</a:tableStyleId>
              </a:tblPr>
              <a:tblGrid>
                <a:gridCol w="951864"/>
                <a:gridCol w="927931"/>
                <a:gridCol w="901823"/>
                <a:gridCol w="901823"/>
                <a:gridCol w="901823"/>
              </a:tblGrid>
              <a:tr h="188630">
                <a:tc>
                  <a:txBody>
                    <a:bodyPr/>
                    <a:lstStyle/>
                    <a:p>
                      <a:pPr algn="just">
                        <a:spcAft>
                          <a:spcPts val="0"/>
                        </a:spcAft>
                      </a:pPr>
                      <a:r>
                        <a:rPr lang="zh-CN" sz="900" kern="0" dirty="0">
                          <a:effectLst/>
                        </a:rPr>
                        <a:t>采购内容</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单价</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数量</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总价</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备注</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r>
              <a:tr h="522165">
                <a:tc>
                  <a:txBody>
                    <a:bodyPr/>
                    <a:lstStyle/>
                    <a:p>
                      <a:pPr algn="just">
                        <a:spcAft>
                          <a:spcPts val="0"/>
                        </a:spcAft>
                      </a:pPr>
                      <a:r>
                        <a:rPr lang="zh-CN" sz="900" kern="0">
                          <a:effectLst/>
                        </a:rPr>
                        <a:t>服务器</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en-US" sz="900" kern="0">
                          <a:effectLst/>
                        </a:rPr>
                        <a:t>10</a:t>
                      </a:r>
                      <a:r>
                        <a:rPr lang="zh-CN" sz="900" kern="0">
                          <a:effectLst/>
                        </a:rPr>
                        <a:t>元</a:t>
                      </a:r>
                      <a:r>
                        <a:rPr lang="en-US" sz="900" kern="0">
                          <a:effectLst/>
                        </a:rPr>
                        <a:t>/</a:t>
                      </a:r>
                      <a:r>
                        <a:rPr lang="zh-CN" sz="900" kern="0">
                          <a:effectLst/>
                        </a:rPr>
                        <a:t>月</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en-US" sz="900" kern="0">
                          <a:effectLst/>
                        </a:rPr>
                        <a:t>12</a:t>
                      </a:r>
                      <a:r>
                        <a:rPr lang="zh-CN" sz="900" kern="0">
                          <a:effectLst/>
                        </a:rPr>
                        <a:t>（月）</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en-US" sz="900" kern="0" dirty="0">
                          <a:effectLst/>
                        </a:rPr>
                        <a:t>120</a:t>
                      </a:r>
                      <a:r>
                        <a:rPr lang="zh-CN" sz="900" kern="0" dirty="0">
                          <a:effectLst/>
                        </a:rPr>
                        <a:t>元</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搭建网站试运营测试所使用，所使用服务器是阿里云</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r>
              <a:tr h="522165">
                <a:tc>
                  <a:txBody>
                    <a:bodyPr/>
                    <a:lstStyle/>
                    <a:p>
                      <a:pPr algn="just">
                        <a:spcAft>
                          <a:spcPts val="0"/>
                        </a:spcAft>
                      </a:pPr>
                      <a:r>
                        <a:rPr lang="en-US" sz="900" kern="0">
                          <a:effectLst/>
                        </a:rPr>
                        <a:t>Web</a:t>
                      </a:r>
                      <a:r>
                        <a:rPr lang="zh-CN" sz="900" kern="0">
                          <a:effectLst/>
                        </a:rPr>
                        <a:t>环境包</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en-US" sz="900" kern="0" dirty="0">
                          <a:effectLst/>
                        </a:rPr>
                        <a:t>0</a:t>
                      </a:r>
                      <a:r>
                        <a:rPr lang="zh-CN" sz="900" kern="0" dirty="0">
                          <a:effectLst/>
                        </a:rPr>
                        <a:t>元</a:t>
                      </a:r>
                      <a:r>
                        <a:rPr lang="en-US" sz="900" kern="0" dirty="0">
                          <a:effectLst/>
                        </a:rPr>
                        <a:t>/</a:t>
                      </a:r>
                      <a:r>
                        <a:rPr lang="zh-CN" sz="900" kern="0" dirty="0">
                          <a:effectLst/>
                        </a:rPr>
                        <a:t>个</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en-US" sz="900" kern="0">
                          <a:effectLst/>
                        </a:rPr>
                        <a:t>1</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en-US" sz="900" kern="0">
                          <a:effectLst/>
                        </a:rPr>
                        <a:t>0</a:t>
                      </a:r>
                      <a:r>
                        <a:rPr lang="zh-CN" sz="900" kern="0">
                          <a:effectLst/>
                        </a:rPr>
                        <a:t>元</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搭建网站所使用的环境，大部分为开源在网上即可免费下载得到。</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r>
              <a:tr h="522165">
                <a:tc>
                  <a:txBody>
                    <a:bodyPr/>
                    <a:lstStyle/>
                    <a:p>
                      <a:pPr algn="just">
                        <a:spcAft>
                          <a:spcPts val="0"/>
                        </a:spcAft>
                      </a:pPr>
                      <a:r>
                        <a:rPr lang="en-US" sz="900" kern="0">
                          <a:effectLst/>
                        </a:rPr>
                        <a:t>IBM Ration Rose</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r>
                        <a:rPr lang="zh-CN" sz="900" kern="0">
                          <a:effectLst/>
                        </a:rPr>
                        <a:t>（试用免费）</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5</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试用期免费，制作的网站只是学习使用，并不会侵权</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r>
              <a:tr h="261083">
                <a:tc>
                  <a:txBody>
                    <a:bodyPr/>
                    <a:lstStyle/>
                    <a:p>
                      <a:pPr algn="just">
                        <a:spcAft>
                          <a:spcPts val="0"/>
                        </a:spcAft>
                      </a:pPr>
                      <a:r>
                        <a:rPr lang="en-US" sz="900" kern="0">
                          <a:effectLst/>
                        </a:rPr>
                        <a:t>Tellelogic DOORS</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r>
                        <a:rPr lang="zh-CN" sz="900" kern="0">
                          <a:effectLst/>
                        </a:rPr>
                        <a:t>（免费）</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5</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需求管理工具</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r>
              <a:tr h="391624">
                <a:tc>
                  <a:txBody>
                    <a:bodyPr/>
                    <a:lstStyle/>
                    <a:p>
                      <a:pPr algn="just">
                        <a:spcAft>
                          <a:spcPts val="0"/>
                        </a:spcAft>
                      </a:pPr>
                      <a:r>
                        <a:rPr lang="en-US" sz="900" kern="0">
                          <a:effectLst/>
                        </a:rPr>
                        <a:t>Axure rp 8.0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5</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破解版，制作的网站只是学习使用，并不会侵权</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r>
              <a:tr h="391624">
                <a:tc>
                  <a:txBody>
                    <a:bodyPr/>
                    <a:lstStyle/>
                    <a:p>
                      <a:pPr algn="just">
                        <a:spcAft>
                          <a:spcPts val="0"/>
                        </a:spcAft>
                      </a:pPr>
                      <a:r>
                        <a:rPr lang="en-US" sz="900" kern="0">
                          <a:effectLst/>
                        </a:rPr>
                        <a:t>Microsoft Office</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5</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破解版，制作的网站只是学习使用，并不会侵权</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r>
              <a:tr h="391624">
                <a:tc>
                  <a:txBody>
                    <a:bodyPr/>
                    <a:lstStyle/>
                    <a:p>
                      <a:pPr algn="just">
                        <a:spcAft>
                          <a:spcPts val="0"/>
                        </a:spcAft>
                      </a:pPr>
                      <a:r>
                        <a:rPr lang="en-US" sz="900" kern="0">
                          <a:effectLst/>
                        </a:rPr>
                        <a:t>DreamWeaver</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5</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破解版，制作的网站只是学习使用，并不会侵权</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r>
              <a:tr h="261083">
                <a:tc>
                  <a:txBody>
                    <a:bodyPr/>
                    <a:lstStyle/>
                    <a:p>
                      <a:pPr algn="just">
                        <a:spcAft>
                          <a:spcPts val="0"/>
                        </a:spcAft>
                      </a:pPr>
                      <a:r>
                        <a:rPr lang="zh-CN" sz="900" kern="0">
                          <a:effectLst/>
                        </a:rPr>
                        <a:t>相关参考书籍</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zh-CN" sz="900" kern="0">
                          <a:effectLst/>
                        </a:rPr>
                        <a:t>根据实际情况租借</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dirty="0">
                          <a:effectLst/>
                        </a:rPr>
                        <a:t>图书馆可以借得</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r>
            </a:tbl>
          </a:graphicData>
        </a:graphic>
      </p:graphicFrame>
      <p:grpSp>
        <p:nvGrpSpPr>
          <p:cNvPr id="34" name="组合 33"/>
          <p:cNvGrpSpPr/>
          <p:nvPr/>
        </p:nvGrpSpPr>
        <p:grpSpPr>
          <a:xfrm>
            <a:off x="968036" y="2793113"/>
            <a:ext cx="2892268" cy="643323"/>
            <a:chOff x="4874728" y="2493086"/>
            <a:chExt cx="2892268" cy="643323"/>
          </a:xfrm>
        </p:grpSpPr>
        <p:sp>
          <p:nvSpPr>
            <p:cNvPr id="35" name="TextBox 20"/>
            <p:cNvSpPr txBox="1"/>
            <p:nvPr/>
          </p:nvSpPr>
          <p:spPr>
            <a:xfrm>
              <a:off x="4874728" y="2797855"/>
              <a:ext cx="2892268" cy="338554"/>
            </a:xfrm>
            <a:prstGeom prst="rect">
              <a:avLst/>
            </a:prstGeom>
            <a:noFill/>
          </p:spPr>
          <p:txBody>
            <a:bodyPr wrap="square" rtlCol="0">
              <a:spAutoFit/>
            </a:bodyPr>
            <a:lstStyle/>
            <a:p>
              <a:r>
                <a:rPr lang="zh-CN" altLang="en-US" sz="1600" dirty="0">
                  <a:solidFill>
                    <a:srgbClr val="53C780"/>
                  </a:solidFill>
                </a:rPr>
                <a:t>负责：丁磊</a:t>
              </a:r>
            </a:p>
          </p:txBody>
        </p:sp>
        <p:sp>
          <p:nvSpPr>
            <p:cNvPr id="36" name="TextBox 21"/>
            <p:cNvSpPr txBox="1"/>
            <p:nvPr/>
          </p:nvSpPr>
          <p:spPr>
            <a:xfrm>
              <a:off x="4886676" y="2493086"/>
              <a:ext cx="2088233" cy="369332"/>
            </a:xfrm>
            <a:prstGeom prst="rect">
              <a:avLst/>
            </a:prstGeom>
            <a:noFill/>
          </p:spPr>
          <p:txBody>
            <a:bodyPr wrap="square" rtlCol="0">
              <a:spAutoFit/>
            </a:bodyPr>
            <a:lstStyle/>
            <a:p>
              <a:r>
                <a:rPr lang="en-US" altLang="zh-CN" b="1" dirty="0">
                  <a:solidFill>
                    <a:srgbClr val="53C780"/>
                  </a:solidFill>
                  <a:latin typeface="微软雅黑" pitchFamily="34" charset="-122"/>
                  <a:ea typeface="微软雅黑" pitchFamily="34" charset="-122"/>
                </a:rPr>
                <a:t>7.2 </a:t>
              </a:r>
              <a:r>
                <a:rPr lang="zh-CN" altLang="en-US" b="1" dirty="0">
                  <a:solidFill>
                    <a:srgbClr val="53C780"/>
                  </a:solidFill>
                  <a:latin typeface="微软雅黑" pitchFamily="34" charset="-122"/>
                  <a:ea typeface="微软雅黑" pitchFamily="34" charset="-122"/>
                </a:rPr>
                <a:t>采购人员</a:t>
              </a:r>
            </a:p>
          </p:txBody>
        </p:sp>
      </p:grpSp>
      <p:sp>
        <p:nvSpPr>
          <p:cNvPr id="37" name="矩形 36"/>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8" name="TextBox 21"/>
          <p:cNvSpPr txBox="1"/>
          <p:nvPr/>
        </p:nvSpPr>
        <p:spPr>
          <a:xfrm>
            <a:off x="4067944" y="384470"/>
            <a:ext cx="2088233" cy="369332"/>
          </a:xfrm>
          <a:prstGeom prst="rect">
            <a:avLst/>
          </a:prstGeom>
          <a:noFill/>
        </p:spPr>
        <p:txBody>
          <a:bodyPr wrap="square" rtlCol="0">
            <a:spAutoFit/>
          </a:bodyPr>
          <a:lstStyle/>
          <a:p>
            <a:r>
              <a:rPr lang="en-US" altLang="zh-CN" b="1" dirty="0" smtClean="0">
                <a:solidFill>
                  <a:srgbClr val="53C780"/>
                </a:solidFill>
                <a:latin typeface="微软雅黑" pitchFamily="34" charset="-122"/>
                <a:ea typeface="微软雅黑" pitchFamily="34" charset="-122"/>
              </a:rPr>
              <a:t>7.3 </a:t>
            </a:r>
            <a:r>
              <a:rPr lang="zh-CN" altLang="en-US" b="1" dirty="0" smtClean="0">
                <a:solidFill>
                  <a:srgbClr val="53C780"/>
                </a:solidFill>
                <a:latin typeface="微软雅黑" pitchFamily="34" charset="-122"/>
                <a:ea typeface="微软雅黑" pitchFamily="34" charset="-122"/>
              </a:rPr>
              <a:t>采购</a:t>
            </a:r>
            <a:r>
              <a:rPr lang="zh-CN" altLang="en-US" b="1" dirty="0">
                <a:solidFill>
                  <a:srgbClr val="53C780"/>
                </a:solidFill>
                <a:latin typeface="微软雅黑" pitchFamily="34" charset="-122"/>
                <a:ea typeface="微软雅黑" pitchFamily="34" charset="-122"/>
              </a:rPr>
              <a:t>计划</a:t>
            </a:r>
          </a:p>
        </p:txBody>
      </p:sp>
    </p:spTree>
    <p:extLst>
      <p:ext uri="{BB962C8B-B14F-4D97-AF65-F5344CB8AC3E}">
        <p14:creationId xmlns:p14="http://schemas.microsoft.com/office/powerpoint/2010/main" val="37529142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03796" y="1964940"/>
            <a:ext cx="4392488" cy="923330"/>
          </a:xfrm>
          <a:prstGeom prst="rect">
            <a:avLst/>
          </a:prstGeom>
          <a:noFill/>
        </p:spPr>
        <p:txBody>
          <a:bodyPr wrap="square" rtlCol="0">
            <a:spAutoFit/>
          </a:bodyPr>
          <a:lstStyle/>
          <a:p>
            <a:r>
              <a:rPr lang="zh-CN" altLang="en-US" sz="5400" dirty="0" smtClean="0">
                <a:solidFill>
                  <a:srgbClr val="00B0F0"/>
                </a:solidFill>
                <a:latin typeface="Adobe Gothic Std B" pitchFamily="34" charset="-128"/>
                <a:ea typeface="Adobe Gothic Std B" pitchFamily="34" charset="-128"/>
              </a:rPr>
              <a:t>沟通管理</a:t>
            </a:r>
            <a:r>
              <a:rPr lang="zh-CN" altLang="en-US" sz="5400" dirty="0">
                <a:solidFill>
                  <a:srgbClr val="00B0F0"/>
                </a:solidFill>
                <a:latin typeface="Adobe Gothic Std B" pitchFamily="34" charset="-128"/>
                <a:ea typeface="Adobe Gothic Std B" pitchFamily="34" charset="-128"/>
              </a:rPr>
              <a:t>计划</a:t>
            </a:r>
            <a:endParaRPr lang="zh-CN" altLang="en-US" sz="5400" dirty="0">
              <a:solidFill>
                <a:srgbClr val="00B0F0"/>
              </a:solidFill>
              <a:latin typeface="Adobe Gothic Std B" pitchFamily="34" charset="-128"/>
            </a:endParaRPr>
          </a:p>
        </p:txBody>
      </p:sp>
      <p:grpSp>
        <p:nvGrpSpPr>
          <p:cNvPr id="12" name="组合 11"/>
          <p:cNvGrpSpPr/>
          <p:nvPr/>
        </p:nvGrpSpPr>
        <p:grpSpPr>
          <a:xfrm>
            <a:off x="1259632" y="1373972"/>
            <a:ext cx="1889822" cy="2133882"/>
            <a:chOff x="1259632" y="1373972"/>
            <a:chExt cx="1889822" cy="2133882"/>
          </a:xfrm>
        </p:grpSpPr>
        <p:grpSp>
          <p:nvGrpSpPr>
            <p:cNvPr id="2" name="组合 1"/>
            <p:cNvGrpSpPr/>
            <p:nvPr/>
          </p:nvGrpSpPr>
          <p:grpSpPr>
            <a:xfrm>
              <a:off x="1259632" y="1373972"/>
              <a:ext cx="1889822" cy="2133882"/>
              <a:chOff x="1259632" y="1419622"/>
              <a:chExt cx="1152128" cy="1300919"/>
            </a:xfrm>
          </p:grpSpPr>
          <p:sp>
            <p:nvSpPr>
              <p:cNvPr id="3" name="椭圆 2"/>
              <p:cNvSpPr/>
              <p:nvPr/>
            </p:nvSpPr>
            <p:spPr>
              <a:xfrm>
                <a:off x="1259632" y="1419622"/>
                <a:ext cx="1152128" cy="11521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Box 5"/>
            <p:cNvSpPr txBox="1"/>
            <p:nvPr/>
          </p:nvSpPr>
          <p:spPr>
            <a:xfrm>
              <a:off x="1753821" y="2044826"/>
              <a:ext cx="1299254" cy="584775"/>
            </a:xfrm>
            <a:prstGeom prst="rect">
              <a:avLst/>
            </a:prstGeom>
            <a:noFill/>
          </p:spPr>
          <p:txBody>
            <a:bodyPr wrap="square" rtlCol="0">
              <a:spAutoFit/>
            </a:bodyPr>
            <a:lstStyle/>
            <a:p>
              <a:r>
                <a:rPr lang="en-US" altLang="zh-CN" sz="3200" dirty="0" smtClean="0">
                  <a:solidFill>
                    <a:schemeClr val="bg1"/>
                  </a:solidFill>
                </a:rPr>
                <a:t>Part 8</a:t>
              </a:r>
              <a:endParaRPr lang="zh-CN" altLang="en-US" sz="3200" dirty="0">
                <a:solidFill>
                  <a:schemeClr val="bg1"/>
                </a:solidFill>
              </a:endParaRPr>
            </a:p>
          </p:txBody>
        </p:sp>
      </p:grpSp>
    </p:spTree>
    <p:extLst>
      <p:ext uri="{BB962C8B-B14F-4D97-AF65-F5344CB8AC3E}">
        <p14:creationId xmlns:p14="http://schemas.microsoft.com/office/powerpoint/2010/main" val="32177562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331640" y="1419622"/>
            <a:ext cx="1785621" cy="2016224"/>
            <a:chOff x="1187624" y="1774887"/>
            <a:chExt cx="1152128" cy="1300919"/>
          </a:xfrm>
        </p:grpSpPr>
        <p:grpSp>
          <p:nvGrpSpPr>
            <p:cNvPr id="2" name="组合 1"/>
            <p:cNvGrpSpPr/>
            <p:nvPr/>
          </p:nvGrpSpPr>
          <p:grpSpPr>
            <a:xfrm>
              <a:off x="1187624" y="1774887"/>
              <a:ext cx="1152128" cy="1300919"/>
              <a:chOff x="1259632" y="1419622"/>
              <a:chExt cx="1152128" cy="1300919"/>
            </a:xfrm>
          </p:grpSpPr>
          <p:sp>
            <p:nvSpPr>
              <p:cNvPr id="3" name="椭圆 2"/>
              <p:cNvSpPr/>
              <p:nvPr/>
            </p:nvSpPr>
            <p:spPr>
              <a:xfrm>
                <a:off x="1259632" y="1419622"/>
                <a:ext cx="1152128" cy="1152128"/>
              </a:xfrm>
              <a:prstGeom prst="ellipse">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4"/>
            <p:cNvSpPr txBox="1"/>
            <p:nvPr/>
          </p:nvSpPr>
          <p:spPr>
            <a:xfrm>
              <a:off x="1419931" y="2182153"/>
              <a:ext cx="728783" cy="337595"/>
            </a:xfrm>
            <a:prstGeom prst="rect">
              <a:avLst/>
            </a:prstGeom>
            <a:noFill/>
          </p:spPr>
          <p:txBody>
            <a:bodyPr wrap="square" rtlCol="0">
              <a:spAutoFit/>
            </a:bodyPr>
            <a:lstStyle/>
            <a:p>
              <a:r>
                <a:rPr lang="en-US" altLang="zh-CN" sz="2800" dirty="0" smtClean="0">
                  <a:solidFill>
                    <a:schemeClr val="bg1"/>
                  </a:solidFill>
                </a:rPr>
                <a:t>Part 1</a:t>
              </a:r>
              <a:endParaRPr lang="zh-CN" altLang="en-US" sz="2800" dirty="0">
                <a:solidFill>
                  <a:schemeClr val="bg1"/>
                </a:solidFill>
              </a:endParaRPr>
            </a:p>
          </p:txBody>
        </p:sp>
      </p:grpSp>
      <p:sp>
        <p:nvSpPr>
          <p:cNvPr id="8" name="TextBox 7"/>
          <p:cNvSpPr txBox="1"/>
          <p:nvPr/>
        </p:nvSpPr>
        <p:spPr>
          <a:xfrm>
            <a:off x="4499992" y="1850767"/>
            <a:ext cx="4392488" cy="923330"/>
          </a:xfrm>
          <a:prstGeom prst="rect">
            <a:avLst/>
          </a:prstGeom>
          <a:noFill/>
        </p:spPr>
        <p:txBody>
          <a:bodyPr wrap="square" rtlCol="0">
            <a:spAutoFit/>
          </a:bodyPr>
          <a:lstStyle/>
          <a:p>
            <a:r>
              <a:rPr lang="zh-CN" altLang="en-US" sz="5400" dirty="0" smtClean="0">
                <a:solidFill>
                  <a:srgbClr val="F46970"/>
                </a:solidFill>
                <a:latin typeface="Adobe Gothic Std B" pitchFamily="34" charset="-128"/>
                <a:ea typeface="Adobe Gothic Std B" pitchFamily="34" charset="-128"/>
              </a:rPr>
              <a:t>引言</a:t>
            </a:r>
            <a:endParaRPr lang="zh-CN" altLang="en-US" sz="5400" dirty="0">
              <a:solidFill>
                <a:srgbClr val="F46970"/>
              </a:solidFill>
              <a:latin typeface="Adobe Gothic Std B" pitchFamily="34" charset="-128"/>
            </a:endParaRPr>
          </a:p>
        </p:txBody>
      </p:sp>
    </p:spTree>
    <p:extLst>
      <p:ext uri="{BB962C8B-B14F-4D97-AF65-F5344CB8AC3E}">
        <p14:creationId xmlns:p14="http://schemas.microsoft.com/office/powerpoint/2010/main" val="24128804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grpSp>
        <p:nvGrpSpPr>
          <p:cNvPr id="20" name="组合 19"/>
          <p:cNvGrpSpPr/>
          <p:nvPr/>
        </p:nvGrpSpPr>
        <p:grpSpPr>
          <a:xfrm>
            <a:off x="717554" y="3062779"/>
            <a:ext cx="2520282" cy="432048"/>
            <a:chOff x="4932039" y="898846"/>
            <a:chExt cx="2520282" cy="432048"/>
          </a:xfrm>
        </p:grpSpPr>
        <p:sp>
          <p:nvSpPr>
            <p:cNvPr id="24" name="TextBox 23"/>
            <p:cNvSpPr txBox="1"/>
            <p:nvPr/>
          </p:nvSpPr>
          <p:spPr>
            <a:xfrm>
              <a:off x="5364088" y="915566"/>
              <a:ext cx="2088233" cy="369332"/>
            </a:xfrm>
            <a:prstGeom prst="rect">
              <a:avLst/>
            </a:prstGeom>
            <a:noFill/>
          </p:spPr>
          <p:txBody>
            <a:bodyPr wrap="square" rtlCol="0">
              <a:spAutoFit/>
            </a:bodyPr>
            <a:lstStyle/>
            <a:p>
              <a:r>
                <a:rPr lang="zh-CN" altLang="en-US" b="1" dirty="0" smtClean="0">
                  <a:solidFill>
                    <a:srgbClr val="00B0F0"/>
                  </a:solidFill>
                  <a:latin typeface="微软雅黑" pitchFamily="34" charset="-122"/>
                  <a:ea typeface="微软雅黑" pitchFamily="34" charset="-122"/>
                </a:rPr>
                <a:t>内部干系人</a:t>
              </a:r>
              <a:endParaRPr lang="zh-CN" altLang="en-US" b="1" dirty="0">
                <a:solidFill>
                  <a:srgbClr val="00B0F0"/>
                </a:solidFill>
                <a:latin typeface="微软雅黑" pitchFamily="34" charset="-122"/>
                <a:ea typeface="微软雅黑" pitchFamily="34" charset="-122"/>
              </a:endParaRPr>
            </a:p>
          </p:txBody>
        </p:sp>
        <p:sp>
          <p:nvSpPr>
            <p:cNvPr id="22" name="等腰三角形 21"/>
            <p:cNvSpPr/>
            <p:nvPr/>
          </p:nvSpPr>
          <p:spPr>
            <a:xfrm rot="5400000">
              <a:off x="4917506" y="913379"/>
              <a:ext cx="432048" cy="402981"/>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6" name="TextBox 3"/>
          <p:cNvSpPr txBox="1"/>
          <p:nvPr/>
        </p:nvSpPr>
        <p:spPr>
          <a:xfrm>
            <a:off x="709822" y="430636"/>
            <a:ext cx="2061977"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8.</a:t>
            </a:r>
            <a:r>
              <a:rPr lang="zh-CN" altLang="en-US" dirty="0" smtClean="0">
                <a:solidFill>
                  <a:srgbClr val="00B0F0"/>
                </a:solidFill>
                <a:latin typeface="微软雅黑" pitchFamily="34" charset="-122"/>
                <a:ea typeface="微软雅黑" pitchFamily="34" charset="-122"/>
              </a:rPr>
              <a:t>沟通管理计划</a:t>
            </a:r>
            <a:endParaRPr lang="zh-CN" altLang="en-US" dirty="0">
              <a:solidFill>
                <a:srgbClr val="00B0F0"/>
              </a:solidFill>
              <a:latin typeface="微软雅黑" pitchFamily="34" charset="-122"/>
              <a:ea typeface="微软雅黑" pitchFamily="34" charset="-122"/>
            </a:endParaRPr>
          </a:p>
        </p:txBody>
      </p:sp>
      <p:sp>
        <p:nvSpPr>
          <p:cNvPr id="37" name="TextBox 4"/>
          <p:cNvSpPr txBox="1"/>
          <p:nvPr/>
        </p:nvSpPr>
        <p:spPr>
          <a:xfrm>
            <a:off x="717554" y="799968"/>
            <a:ext cx="2087085"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8.1</a:t>
            </a:r>
            <a:r>
              <a:rPr lang="zh-CN" altLang="en-US" sz="1600" dirty="0" smtClean="0">
                <a:solidFill>
                  <a:srgbClr val="00B0F0"/>
                </a:solidFill>
                <a:latin typeface="微软雅黑" pitchFamily="34" charset="-122"/>
                <a:ea typeface="微软雅黑" pitchFamily="34" charset="-122"/>
              </a:rPr>
              <a:t>项目干系人识别</a:t>
            </a:r>
            <a:endParaRPr lang="zh-CN" altLang="en-US" sz="1600" dirty="0">
              <a:solidFill>
                <a:srgbClr val="00B0F0"/>
              </a:solidFill>
              <a:latin typeface="微软雅黑" pitchFamily="34" charset="-122"/>
              <a:ea typeface="微软雅黑" pitchFamily="34" charset="-122"/>
            </a:endParaRPr>
          </a:p>
        </p:txBody>
      </p:sp>
      <p:sp>
        <p:nvSpPr>
          <p:cNvPr id="38" name="TextBox 4"/>
          <p:cNvSpPr txBox="1"/>
          <p:nvPr/>
        </p:nvSpPr>
        <p:spPr>
          <a:xfrm>
            <a:off x="717554" y="1113854"/>
            <a:ext cx="8030910" cy="584775"/>
          </a:xfrm>
          <a:prstGeom prst="rect">
            <a:avLst/>
          </a:prstGeom>
          <a:noFill/>
        </p:spPr>
        <p:txBody>
          <a:bodyPr wrap="square" rtlCol="0">
            <a:spAutoFit/>
          </a:bodyPr>
          <a:lstStyle/>
          <a:p>
            <a:r>
              <a:rPr lang="zh-CN" altLang="en-US" sz="1600" dirty="0" smtClean="0">
                <a:solidFill>
                  <a:srgbClr val="00B0F0"/>
                </a:solidFill>
                <a:latin typeface="微软雅黑" pitchFamily="34" charset="-122"/>
                <a:ea typeface="微软雅黑" pitchFamily="34" charset="-122"/>
              </a:rPr>
              <a:t>根据</a:t>
            </a:r>
            <a:r>
              <a:rPr lang="zh-CN" altLang="en-US" sz="1600" dirty="0">
                <a:solidFill>
                  <a:srgbClr val="00B0F0"/>
                </a:solidFill>
                <a:latin typeface="微软雅黑" pitchFamily="34" charset="-122"/>
                <a:ea typeface="微软雅黑" pitchFamily="34" charset="-122"/>
              </a:rPr>
              <a:t>实际情况，本项目的干系人分为外部干系人和内部干系人，外部干系人主要是项目发起者与主要的客户代表；内部干系人主要由项目经理</a:t>
            </a:r>
            <a:r>
              <a:rPr lang="zh-CN" altLang="en-US" sz="1600" dirty="0" smtClean="0">
                <a:solidFill>
                  <a:srgbClr val="00B0F0"/>
                </a:solidFill>
                <a:latin typeface="微软雅黑" pitchFamily="34" charset="-122"/>
                <a:ea typeface="微软雅黑" pitchFamily="34" charset="-122"/>
              </a:rPr>
              <a:t>与小组成员</a:t>
            </a:r>
            <a:r>
              <a:rPr lang="zh-CN" altLang="en-US" sz="1600" dirty="0">
                <a:solidFill>
                  <a:srgbClr val="00B0F0"/>
                </a:solidFill>
                <a:latin typeface="微软雅黑" pitchFamily="34" charset="-122"/>
                <a:ea typeface="微软雅黑" pitchFamily="34" charset="-122"/>
              </a:rPr>
              <a:t>组成。</a:t>
            </a:r>
          </a:p>
        </p:txBody>
      </p:sp>
      <p:graphicFrame>
        <p:nvGraphicFramePr>
          <p:cNvPr id="9" name="表格 8"/>
          <p:cNvGraphicFramePr>
            <a:graphicFrameLocks noGrp="1"/>
          </p:cNvGraphicFramePr>
          <p:nvPr>
            <p:extLst>
              <p:ext uri="{D42A27DB-BD31-4B8C-83A1-F6EECF244321}">
                <p14:modId xmlns:p14="http://schemas.microsoft.com/office/powerpoint/2010/main" val="2869058481"/>
              </p:ext>
            </p:extLst>
          </p:nvPr>
        </p:nvGraphicFramePr>
        <p:xfrm>
          <a:off x="1102659" y="2205632"/>
          <a:ext cx="5917612" cy="762000"/>
        </p:xfrm>
        <a:graphic>
          <a:graphicData uri="http://schemas.openxmlformats.org/drawingml/2006/table">
            <a:tbl>
              <a:tblPr firstRow="1" firstCol="1" bandRow="1">
                <a:tableStyleId>{5C22544A-7EE6-4342-B048-85BDC9FD1C3A}</a:tableStyleId>
              </a:tblPr>
              <a:tblGrid>
                <a:gridCol w="654118"/>
                <a:gridCol w="1062420"/>
                <a:gridCol w="982565"/>
                <a:gridCol w="1440170"/>
                <a:gridCol w="895072"/>
                <a:gridCol w="883267"/>
              </a:tblGrid>
              <a:tr h="0">
                <a:tc>
                  <a:txBody>
                    <a:bodyPr/>
                    <a:lstStyle/>
                    <a:p>
                      <a:pPr algn="just">
                        <a:spcAft>
                          <a:spcPts val="0"/>
                        </a:spcAft>
                      </a:pPr>
                      <a:r>
                        <a:rPr lang="zh-CN" sz="1000" kern="0" dirty="0">
                          <a:effectLst/>
                        </a:rPr>
                        <a:t>姓名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项目角色</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电话</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电子邮件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工作地点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微信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00" kern="0">
                          <a:effectLst/>
                        </a:rPr>
                        <a:t>杨枨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项目发起者，</a:t>
                      </a:r>
                      <a:endParaRPr lang="zh-CN" sz="1050" kern="100">
                        <a:effectLst/>
                      </a:endParaRPr>
                    </a:p>
                    <a:p>
                      <a:pPr algn="just">
                        <a:spcAft>
                          <a:spcPts val="0"/>
                        </a:spcAft>
                      </a:pPr>
                      <a:r>
                        <a:rPr lang="zh-CN" sz="1000" kern="0">
                          <a:effectLst/>
                        </a:rPr>
                        <a:t>主要客户代表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13357102333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yangc@zucc.edu.cn</a:t>
                      </a:r>
                      <a:r>
                        <a:rPr lang="en-US" sz="95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理四</a:t>
                      </a:r>
                      <a:r>
                        <a:rPr lang="en-US" sz="1000" kern="0">
                          <a:effectLst/>
                        </a:rPr>
                        <a:t>-504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HolleyYang</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00" kern="0">
                          <a:effectLst/>
                        </a:rPr>
                        <a:t>侯宏仑</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项目发起者，</a:t>
                      </a:r>
                      <a:endParaRPr lang="zh-CN" sz="1050" kern="100">
                        <a:effectLst/>
                      </a:endParaRPr>
                    </a:p>
                    <a:p>
                      <a:pPr algn="just">
                        <a:spcAft>
                          <a:spcPts val="0"/>
                        </a:spcAft>
                      </a:pPr>
                      <a:r>
                        <a:rPr lang="zh-CN" sz="1000" kern="0">
                          <a:effectLst/>
                        </a:rPr>
                        <a:t>主要客户代表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13071858629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houhl@zucc.edu.cn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理四</a:t>
                      </a:r>
                      <a:r>
                        <a:rPr lang="en-US" sz="1000" kern="0">
                          <a:effectLst/>
                        </a:rPr>
                        <a:t>-511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err="1">
                          <a:effectLst/>
                        </a:rPr>
                        <a:t>tuuuuuuudou</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3562115039"/>
              </p:ext>
            </p:extLst>
          </p:nvPr>
        </p:nvGraphicFramePr>
        <p:xfrm>
          <a:off x="1074917" y="3430728"/>
          <a:ext cx="5945355" cy="1467693"/>
        </p:xfrm>
        <a:graphic>
          <a:graphicData uri="http://schemas.openxmlformats.org/drawingml/2006/table">
            <a:tbl>
              <a:tblPr firstRow="1" firstCol="1" bandRow="1">
                <a:tableStyleId>{5C22544A-7EE6-4342-B048-85BDC9FD1C3A}</a:tableStyleId>
              </a:tblPr>
              <a:tblGrid>
                <a:gridCol w="778575"/>
                <a:gridCol w="777877"/>
                <a:gridCol w="968335"/>
                <a:gridCol w="1693889"/>
                <a:gridCol w="948104"/>
                <a:gridCol w="778575"/>
              </a:tblGrid>
              <a:tr h="117615">
                <a:tc>
                  <a:txBody>
                    <a:bodyPr/>
                    <a:lstStyle/>
                    <a:p>
                      <a:pPr algn="just">
                        <a:spcAft>
                          <a:spcPts val="0"/>
                        </a:spcAft>
                      </a:pPr>
                      <a:r>
                        <a:rPr lang="zh-CN" sz="1000" kern="0" dirty="0">
                          <a:effectLst/>
                        </a:rPr>
                        <a:t>姓名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小组角色</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电话</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电子邮件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QQ</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微信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5231">
                <a:tc>
                  <a:txBody>
                    <a:bodyPr/>
                    <a:lstStyle/>
                    <a:p>
                      <a:pPr algn="just">
                        <a:spcAft>
                          <a:spcPts val="0"/>
                        </a:spcAft>
                      </a:pPr>
                      <a:r>
                        <a:rPr lang="zh-CN" sz="1000" kern="0" dirty="0">
                          <a:effectLst/>
                        </a:rPr>
                        <a:t>余敬</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组长</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13588204717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31401314@stu.zucc.edu.cn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821738771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wojiaoyuritian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5231">
                <a:tc>
                  <a:txBody>
                    <a:bodyPr/>
                    <a:lstStyle/>
                    <a:p>
                      <a:pPr algn="just">
                        <a:spcAft>
                          <a:spcPts val="0"/>
                        </a:spcAft>
                      </a:pPr>
                      <a:r>
                        <a:rPr lang="zh-CN" sz="1000" kern="0">
                          <a:effectLst/>
                        </a:rPr>
                        <a:t>张伟鹏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13071870823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31402203@stu.zucc.edu.cn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1013194733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zc20020159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5231">
                <a:tc>
                  <a:txBody>
                    <a:bodyPr/>
                    <a:lstStyle/>
                    <a:p>
                      <a:pPr algn="just">
                        <a:spcAft>
                          <a:spcPts val="0"/>
                        </a:spcAft>
                      </a:pPr>
                      <a:r>
                        <a:rPr lang="zh-CN" sz="1000" kern="0">
                          <a:effectLst/>
                        </a:rPr>
                        <a:t>丁磊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17764525441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31401362@stu.zucc.edu.cn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928092706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dl1995629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5231">
                <a:tc>
                  <a:txBody>
                    <a:bodyPr/>
                    <a:lstStyle/>
                    <a:p>
                      <a:pPr algn="just">
                        <a:spcAft>
                          <a:spcPts val="0"/>
                        </a:spcAft>
                      </a:pPr>
                      <a:r>
                        <a:rPr lang="zh-CN" sz="1000" kern="0">
                          <a:effectLst/>
                        </a:rPr>
                        <a:t>陈建伟</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18368887893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31401361@stu.zucc.edu.cn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1206158680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Cjw1206158680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5231">
                <a:tc>
                  <a:txBody>
                    <a:bodyPr/>
                    <a:lstStyle/>
                    <a:p>
                      <a:pPr algn="just">
                        <a:spcAft>
                          <a:spcPts val="0"/>
                        </a:spcAft>
                      </a:pPr>
                      <a:r>
                        <a:rPr lang="zh-CN" sz="1000" kern="0">
                          <a:effectLst/>
                        </a:rPr>
                        <a:t>唐子煜</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18268045623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31401376@stu.zucc.edu.cn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270081484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grpSp>
        <p:nvGrpSpPr>
          <p:cNvPr id="15" name="组合 14"/>
          <p:cNvGrpSpPr/>
          <p:nvPr/>
        </p:nvGrpSpPr>
        <p:grpSpPr>
          <a:xfrm>
            <a:off x="717554" y="1729677"/>
            <a:ext cx="2520282" cy="432048"/>
            <a:chOff x="4932039" y="898846"/>
            <a:chExt cx="2520282" cy="432048"/>
          </a:xfrm>
        </p:grpSpPr>
        <p:sp>
          <p:nvSpPr>
            <p:cNvPr id="16" name="TextBox 23"/>
            <p:cNvSpPr txBox="1"/>
            <p:nvPr/>
          </p:nvSpPr>
          <p:spPr>
            <a:xfrm>
              <a:off x="5364088" y="915566"/>
              <a:ext cx="2088233" cy="369332"/>
            </a:xfrm>
            <a:prstGeom prst="rect">
              <a:avLst/>
            </a:prstGeom>
            <a:noFill/>
          </p:spPr>
          <p:txBody>
            <a:bodyPr wrap="square" rtlCol="0">
              <a:spAutoFit/>
            </a:bodyPr>
            <a:lstStyle/>
            <a:p>
              <a:r>
                <a:rPr lang="zh-CN" altLang="en-US" b="1" dirty="0">
                  <a:solidFill>
                    <a:srgbClr val="00B0F0"/>
                  </a:solidFill>
                  <a:latin typeface="微软雅黑" pitchFamily="34" charset="-122"/>
                  <a:ea typeface="微软雅黑" pitchFamily="34" charset="-122"/>
                </a:rPr>
                <a:t>外</a:t>
              </a:r>
              <a:r>
                <a:rPr lang="zh-CN" altLang="en-US" b="1" dirty="0" smtClean="0">
                  <a:solidFill>
                    <a:srgbClr val="00B0F0"/>
                  </a:solidFill>
                  <a:latin typeface="微软雅黑" pitchFamily="34" charset="-122"/>
                  <a:ea typeface="微软雅黑" pitchFamily="34" charset="-122"/>
                </a:rPr>
                <a:t>部干系人</a:t>
              </a:r>
              <a:endParaRPr lang="zh-CN" altLang="en-US" b="1" dirty="0">
                <a:solidFill>
                  <a:srgbClr val="00B0F0"/>
                </a:solidFill>
                <a:latin typeface="微软雅黑" pitchFamily="34" charset="-122"/>
                <a:ea typeface="微软雅黑" pitchFamily="34" charset="-122"/>
              </a:endParaRPr>
            </a:p>
          </p:txBody>
        </p:sp>
        <p:sp>
          <p:nvSpPr>
            <p:cNvPr id="17" name="等腰三角形 16"/>
            <p:cNvSpPr/>
            <p:nvPr/>
          </p:nvSpPr>
          <p:spPr>
            <a:xfrm rot="5400000">
              <a:off x="4917506" y="913379"/>
              <a:ext cx="432048" cy="402981"/>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662624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5" name="矩形 34"/>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6" name="TextBox 3"/>
          <p:cNvSpPr txBox="1"/>
          <p:nvPr/>
        </p:nvSpPr>
        <p:spPr>
          <a:xfrm>
            <a:off x="709822" y="430636"/>
            <a:ext cx="2061977"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8.</a:t>
            </a:r>
            <a:r>
              <a:rPr lang="zh-CN" altLang="en-US" dirty="0" smtClean="0">
                <a:solidFill>
                  <a:srgbClr val="00B0F0"/>
                </a:solidFill>
                <a:latin typeface="微软雅黑" pitchFamily="34" charset="-122"/>
                <a:ea typeface="微软雅黑" pitchFamily="34" charset="-122"/>
              </a:rPr>
              <a:t>沟通管理计划</a:t>
            </a:r>
            <a:endParaRPr lang="zh-CN" altLang="en-US" dirty="0">
              <a:solidFill>
                <a:srgbClr val="00B0F0"/>
              </a:solidFill>
              <a:latin typeface="微软雅黑" pitchFamily="34" charset="-122"/>
              <a:ea typeface="微软雅黑" pitchFamily="34" charset="-122"/>
            </a:endParaRPr>
          </a:p>
        </p:txBody>
      </p:sp>
      <p:sp>
        <p:nvSpPr>
          <p:cNvPr id="37" name="TextBox 4"/>
          <p:cNvSpPr txBox="1"/>
          <p:nvPr/>
        </p:nvSpPr>
        <p:spPr>
          <a:xfrm>
            <a:off x="717554" y="799968"/>
            <a:ext cx="2087085"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8.1</a:t>
            </a:r>
            <a:r>
              <a:rPr lang="zh-CN" altLang="en-US" sz="1600" dirty="0" smtClean="0">
                <a:solidFill>
                  <a:srgbClr val="00B0F0"/>
                </a:solidFill>
                <a:latin typeface="微软雅黑" pitchFamily="34" charset="-122"/>
                <a:ea typeface="微软雅黑" pitchFamily="34" charset="-122"/>
              </a:rPr>
              <a:t>项目干系人识别</a:t>
            </a:r>
            <a:endParaRPr lang="zh-CN" altLang="en-US" sz="1600" dirty="0">
              <a:solidFill>
                <a:srgbClr val="00B0F0"/>
              </a:solidFill>
              <a:latin typeface="微软雅黑" pitchFamily="34" charset="-122"/>
              <a:ea typeface="微软雅黑" pitchFamily="34" charset="-122"/>
            </a:endParaRPr>
          </a:p>
        </p:txBody>
      </p:sp>
      <p:sp>
        <p:nvSpPr>
          <p:cNvPr id="38" name="TextBox 4"/>
          <p:cNvSpPr txBox="1"/>
          <p:nvPr/>
        </p:nvSpPr>
        <p:spPr>
          <a:xfrm>
            <a:off x="1441129" y="1421894"/>
            <a:ext cx="8030910" cy="338554"/>
          </a:xfrm>
          <a:prstGeom prst="rect">
            <a:avLst/>
          </a:prstGeom>
          <a:noFill/>
        </p:spPr>
        <p:txBody>
          <a:bodyPr wrap="square" rtlCol="0">
            <a:spAutoFit/>
          </a:bodyPr>
          <a:lstStyle/>
          <a:p>
            <a:r>
              <a:rPr lang="zh-CN" altLang="en-US" sz="1600" dirty="0" smtClean="0">
                <a:solidFill>
                  <a:srgbClr val="00B0F0"/>
                </a:solidFill>
                <a:latin typeface="微软雅黑" pitchFamily="34" charset="-122"/>
                <a:ea typeface="微软雅黑" pitchFamily="34" charset="-122"/>
              </a:rPr>
              <a:t>项目干系人关系图</a:t>
            </a:r>
            <a:endParaRPr lang="zh-CN" altLang="en-US" sz="1600" dirty="0">
              <a:solidFill>
                <a:srgbClr val="00B0F0"/>
              </a:solidFill>
              <a:latin typeface="微软雅黑" pitchFamily="34" charset="-122"/>
              <a:ea typeface="微软雅黑" pitchFamily="34" charset="-122"/>
            </a:endParaRPr>
          </a:p>
        </p:txBody>
      </p:sp>
      <p:sp>
        <p:nvSpPr>
          <p:cNvPr id="2" name="Rectangle 19"/>
          <p:cNvSpPr>
            <a:spLocks noChangeArrowheads="1"/>
          </p:cNvSpPr>
          <p:nvPr/>
        </p:nvSpPr>
        <p:spPr bwMode="auto">
          <a:xfrm>
            <a:off x="1259632" y="177780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画布 10"/>
          <p:cNvGrpSpPr>
            <a:grpSpLocks/>
          </p:cNvGrpSpPr>
          <p:nvPr/>
        </p:nvGrpSpPr>
        <p:grpSpPr bwMode="auto">
          <a:xfrm>
            <a:off x="1166043" y="1777805"/>
            <a:ext cx="5460853" cy="2446338"/>
            <a:chOff x="-936" y="0"/>
            <a:chExt cx="54615" cy="24453"/>
          </a:xfrm>
        </p:grpSpPr>
        <p:sp>
          <p:nvSpPr>
            <p:cNvPr id="5" name="AutoShape 18"/>
            <p:cNvSpPr>
              <a:spLocks noChangeAspect="1" noChangeArrowheads="1"/>
            </p:cNvSpPr>
            <p:nvPr/>
          </p:nvSpPr>
          <p:spPr bwMode="auto">
            <a:xfrm>
              <a:off x="0" y="0"/>
              <a:ext cx="52743" cy="244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12"/>
            <p:cNvSpPr>
              <a:spLocks noChangeArrowheads="1"/>
            </p:cNvSpPr>
            <p:nvPr/>
          </p:nvSpPr>
          <p:spPr bwMode="auto">
            <a:xfrm>
              <a:off x="40730" y="4149"/>
              <a:ext cx="7760" cy="4019"/>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侯宏仑</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7" name="矩形 13"/>
            <p:cNvSpPr>
              <a:spLocks noChangeArrowheads="1"/>
            </p:cNvSpPr>
            <p:nvPr/>
          </p:nvSpPr>
          <p:spPr bwMode="auto">
            <a:xfrm>
              <a:off x="19325" y="4086"/>
              <a:ext cx="7753" cy="401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杨枨</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10" name="矩形 14"/>
            <p:cNvSpPr>
              <a:spLocks noChangeArrowheads="1"/>
            </p:cNvSpPr>
            <p:nvPr/>
          </p:nvSpPr>
          <p:spPr bwMode="auto">
            <a:xfrm>
              <a:off x="30270" y="11561"/>
              <a:ext cx="7753" cy="401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余敬</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11" name="矩形 15"/>
            <p:cNvSpPr>
              <a:spLocks noChangeArrowheads="1"/>
            </p:cNvSpPr>
            <p:nvPr/>
          </p:nvSpPr>
          <p:spPr bwMode="auto">
            <a:xfrm>
              <a:off x="13714" y="18702"/>
              <a:ext cx="7753" cy="401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张伟鹏</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14" name="矩形 16"/>
            <p:cNvSpPr>
              <a:spLocks noChangeArrowheads="1"/>
            </p:cNvSpPr>
            <p:nvPr/>
          </p:nvSpPr>
          <p:spPr bwMode="auto">
            <a:xfrm>
              <a:off x="24936" y="18696"/>
              <a:ext cx="7753" cy="401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丁磊</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15" name="矩形 17"/>
            <p:cNvSpPr>
              <a:spLocks noChangeArrowheads="1"/>
            </p:cNvSpPr>
            <p:nvPr/>
          </p:nvSpPr>
          <p:spPr bwMode="auto">
            <a:xfrm>
              <a:off x="35881" y="18558"/>
              <a:ext cx="7754" cy="401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陈建伟</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16" name="矩形 18"/>
            <p:cNvSpPr>
              <a:spLocks noChangeArrowheads="1"/>
            </p:cNvSpPr>
            <p:nvPr/>
          </p:nvSpPr>
          <p:spPr bwMode="auto">
            <a:xfrm>
              <a:off x="45926" y="18558"/>
              <a:ext cx="7753" cy="401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唐子煜</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17" name="直接连接符 25"/>
            <p:cNvSpPr>
              <a:spLocks noChangeShapeType="1"/>
            </p:cNvSpPr>
            <p:nvPr/>
          </p:nvSpPr>
          <p:spPr bwMode="auto">
            <a:xfrm>
              <a:off x="23482" y="8168"/>
              <a:ext cx="10665" cy="3393"/>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直接连接符 26"/>
            <p:cNvSpPr>
              <a:spLocks noChangeShapeType="1"/>
            </p:cNvSpPr>
            <p:nvPr/>
          </p:nvSpPr>
          <p:spPr bwMode="auto">
            <a:xfrm flipH="1">
              <a:off x="34147" y="8168"/>
              <a:ext cx="10463" cy="3393"/>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直接连接符 27"/>
            <p:cNvSpPr>
              <a:spLocks noChangeShapeType="1"/>
            </p:cNvSpPr>
            <p:nvPr/>
          </p:nvSpPr>
          <p:spPr bwMode="auto">
            <a:xfrm flipV="1">
              <a:off x="17386" y="15574"/>
              <a:ext cx="16761" cy="3128"/>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直接连接符 28"/>
            <p:cNvSpPr>
              <a:spLocks noChangeShapeType="1"/>
            </p:cNvSpPr>
            <p:nvPr/>
          </p:nvSpPr>
          <p:spPr bwMode="auto">
            <a:xfrm flipV="1">
              <a:off x="28747" y="15574"/>
              <a:ext cx="5400" cy="3128"/>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直接连接符 29"/>
            <p:cNvSpPr>
              <a:spLocks noChangeShapeType="1"/>
            </p:cNvSpPr>
            <p:nvPr/>
          </p:nvSpPr>
          <p:spPr bwMode="auto">
            <a:xfrm flipH="1" flipV="1">
              <a:off x="34147" y="15574"/>
              <a:ext cx="5611" cy="2984"/>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直接连接符 30"/>
            <p:cNvSpPr>
              <a:spLocks noChangeShapeType="1"/>
            </p:cNvSpPr>
            <p:nvPr/>
          </p:nvSpPr>
          <p:spPr bwMode="auto">
            <a:xfrm flipH="1" flipV="1">
              <a:off x="34147" y="15574"/>
              <a:ext cx="15655" cy="2984"/>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矩形 32"/>
            <p:cNvSpPr>
              <a:spLocks noChangeArrowheads="1"/>
            </p:cNvSpPr>
            <p:nvPr/>
          </p:nvSpPr>
          <p:spPr bwMode="auto">
            <a:xfrm>
              <a:off x="-936" y="4070"/>
              <a:ext cx="19224" cy="4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dirty="0" smtClean="0">
                  <a:ln>
                    <a:noFill/>
                  </a:ln>
                  <a:solidFill>
                    <a:srgbClr val="000000"/>
                  </a:solidFill>
                  <a:effectLst/>
                  <a:latin typeface="Arial" panose="020B0604020202020204" pitchFamily="34" charset="0"/>
                  <a:cs typeface="Times New Roman" panose="02020603050405020304" pitchFamily="18" charset="0"/>
                </a:rPr>
                <a:t>项目发起者，主要客户：</a:t>
              </a:r>
              <a:endParaRPr kumimoji="0" lang="zh-CN" sz="1800" b="0" i="0" u="none" strike="noStrike" cap="none" normalizeH="0" baseline="0" dirty="0" smtClean="0">
                <a:ln>
                  <a:noFill/>
                </a:ln>
                <a:solidFill>
                  <a:schemeClr val="tx1"/>
                </a:solidFill>
                <a:effectLst/>
                <a:latin typeface="Arial" panose="020B0604020202020204" pitchFamily="34" charset="0"/>
              </a:endParaRPr>
            </a:p>
          </p:txBody>
        </p:sp>
        <p:sp>
          <p:nvSpPr>
            <p:cNvPr id="28" name="矩形 33"/>
            <p:cNvSpPr>
              <a:spLocks noChangeArrowheads="1"/>
            </p:cNvSpPr>
            <p:nvPr/>
          </p:nvSpPr>
          <p:spPr bwMode="auto">
            <a:xfrm>
              <a:off x="2215" y="11405"/>
              <a:ext cx="10946" cy="4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组长：</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29" name="矩形 34"/>
            <p:cNvSpPr>
              <a:spLocks noChangeArrowheads="1"/>
            </p:cNvSpPr>
            <p:nvPr/>
          </p:nvSpPr>
          <p:spPr bwMode="auto">
            <a:xfrm>
              <a:off x="2215" y="18695"/>
              <a:ext cx="10323" cy="4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组员：</a:t>
              </a:r>
              <a:endParaRPr kumimoji="0" lang="zh-CN" sz="1800" b="0" i="0" u="none" strike="noStrike" cap="none" normalizeH="0" baseline="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2697231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8" name="椭圆 4"/>
          <p:cNvSpPr/>
          <p:nvPr/>
        </p:nvSpPr>
        <p:spPr>
          <a:xfrm>
            <a:off x="2965570" y="2139702"/>
            <a:ext cx="1152128" cy="1152128"/>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99100" y="2139702"/>
            <a:ext cx="1152128" cy="1152128"/>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solidFill>
            <a:srgbClr val="1173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692518" y="3396937"/>
            <a:ext cx="1719242" cy="1077218"/>
          </a:xfrm>
          <a:prstGeom prst="rect">
            <a:avLst/>
          </a:prstGeom>
          <a:noFill/>
        </p:spPr>
        <p:txBody>
          <a:bodyPr wrap="square" rtlCol="0">
            <a:spAutoFit/>
          </a:bodyPr>
          <a:lstStyle/>
          <a:p>
            <a:pPr algn="ctr"/>
            <a:r>
              <a:rPr lang="zh-CN" altLang="en-US" sz="1600" dirty="0">
                <a:solidFill>
                  <a:srgbClr val="1173B0"/>
                </a:solidFill>
              </a:rPr>
              <a:t>获得客户最主要的需求，明确需求的正确性，保证软件的质量。</a:t>
            </a:r>
          </a:p>
        </p:txBody>
      </p:sp>
      <p:sp>
        <p:nvSpPr>
          <p:cNvPr id="19" name="TextBox 18"/>
          <p:cNvSpPr txBox="1"/>
          <p:nvPr/>
        </p:nvSpPr>
        <p:spPr>
          <a:xfrm>
            <a:off x="3003569" y="2421030"/>
            <a:ext cx="1114129" cy="646331"/>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主要沟通方式</a:t>
            </a:r>
            <a:endParaRPr lang="zh-CN" altLang="en-US" b="1" dirty="0">
              <a:solidFill>
                <a:srgbClr val="1173B0"/>
              </a:solidFill>
              <a:latin typeface="微软雅黑" pitchFamily="34" charset="-122"/>
              <a:ea typeface="微软雅黑" pitchFamily="34" charset="-122"/>
            </a:endParaRPr>
          </a:p>
        </p:txBody>
      </p:sp>
      <p:sp>
        <p:nvSpPr>
          <p:cNvPr id="20" name="TextBox 19"/>
          <p:cNvSpPr txBox="1"/>
          <p:nvPr/>
        </p:nvSpPr>
        <p:spPr>
          <a:xfrm>
            <a:off x="4716016" y="3396937"/>
            <a:ext cx="1719242" cy="1323439"/>
          </a:xfrm>
          <a:prstGeom prst="rect">
            <a:avLst/>
          </a:prstGeom>
          <a:noFill/>
        </p:spPr>
        <p:txBody>
          <a:bodyPr wrap="square" rtlCol="0">
            <a:spAutoFit/>
          </a:bodyPr>
          <a:lstStyle/>
          <a:p>
            <a:r>
              <a:rPr lang="zh-CN" altLang="en-US" sz="1600" dirty="0">
                <a:solidFill>
                  <a:srgbClr val="1173B0"/>
                </a:solidFill>
              </a:rPr>
              <a:t>负责人：余敬（项目经理）</a:t>
            </a:r>
          </a:p>
          <a:p>
            <a:r>
              <a:rPr lang="zh-CN" altLang="en-US" sz="1600" dirty="0">
                <a:solidFill>
                  <a:srgbClr val="1173B0"/>
                </a:solidFill>
              </a:rPr>
              <a:t>参与人：张伟鹏，丁磊，陈建伟，唐子煜</a:t>
            </a:r>
          </a:p>
        </p:txBody>
      </p:sp>
      <p:sp>
        <p:nvSpPr>
          <p:cNvPr id="22" name="TextBox 21"/>
          <p:cNvSpPr txBox="1"/>
          <p:nvPr/>
        </p:nvSpPr>
        <p:spPr>
          <a:xfrm>
            <a:off x="2636734" y="3396937"/>
            <a:ext cx="2079282" cy="1569660"/>
          </a:xfrm>
          <a:prstGeom prst="rect">
            <a:avLst/>
          </a:prstGeom>
          <a:noFill/>
        </p:spPr>
        <p:txBody>
          <a:bodyPr wrap="square" rtlCol="0">
            <a:spAutoFit/>
          </a:bodyPr>
          <a:lstStyle/>
          <a:p>
            <a:r>
              <a:rPr lang="en-US" altLang="zh-CN" sz="1600" dirty="0">
                <a:solidFill>
                  <a:srgbClr val="054487"/>
                </a:solidFill>
              </a:rPr>
              <a:t>1.</a:t>
            </a:r>
            <a:r>
              <a:rPr lang="zh-CN" altLang="en-US" sz="1600" dirty="0" smtClean="0">
                <a:solidFill>
                  <a:srgbClr val="054487"/>
                </a:solidFill>
              </a:rPr>
              <a:t>电子邮件</a:t>
            </a:r>
            <a:endParaRPr lang="en-US" altLang="zh-CN" sz="1600" dirty="0" smtClean="0">
              <a:solidFill>
                <a:srgbClr val="054487"/>
              </a:solidFill>
            </a:endParaRPr>
          </a:p>
          <a:p>
            <a:r>
              <a:rPr lang="en-US" altLang="zh-CN" sz="1600" dirty="0" smtClean="0">
                <a:solidFill>
                  <a:srgbClr val="054487"/>
                </a:solidFill>
              </a:rPr>
              <a:t>2</a:t>
            </a:r>
            <a:r>
              <a:rPr lang="en-US" altLang="zh-CN" sz="1600" dirty="0">
                <a:solidFill>
                  <a:srgbClr val="054487"/>
                </a:solidFill>
              </a:rPr>
              <a:t>.</a:t>
            </a:r>
            <a:r>
              <a:rPr lang="zh-CN" altLang="en-US" sz="1600" dirty="0">
                <a:solidFill>
                  <a:srgbClr val="054487"/>
                </a:solidFill>
              </a:rPr>
              <a:t>微信</a:t>
            </a:r>
          </a:p>
          <a:p>
            <a:r>
              <a:rPr lang="en-US" altLang="zh-CN" sz="1600" dirty="0">
                <a:solidFill>
                  <a:srgbClr val="054487"/>
                </a:solidFill>
              </a:rPr>
              <a:t>3.</a:t>
            </a:r>
            <a:r>
              <a:rPr lang="zh-CN" altLang="en-US" sz="1600" dirty="0">
                <a:solidFill>
                  <a:srgbClr val="054487"/>
                </a:solidFill>
              </a:rPr>
              <a:t>面对面交流（包括平时谈话讨论，访谈等）</a:t>
            </a:r>
          </a:p>
          <a:p>
            <a:r>
              <a:rPr lang="en-US" altLang="zh-CN" sz="1600" dirty="0">
                <a:solidFill>
                  <a:srgbClr val="054487"/>
                </a:solidFill>
              </a:rPr>
              <a:t>4.</a:t>
            </a:r>
            <a:r>
              <a:rPr lang="zh-CN" altLang="en-US" sz="1600" dirty="0">
                <a:solidFill>
                  <a:srgbClr val="054487"/>
                </a:solidFill>
              </a:rPr>
              <a:t>电话</a:t>
            </a:r>
          </a:p>
        </p:txBody>
      </p:sp>
      <p:sp>
        <p:nvSpPr>
          <p:cNvPr id="23" name="TextBox 22"/>
          <p:cNvSpPr txBox="1"/>
          <p:nvPr/>
        </p:nvSpPr>
        <p:spPr>
          <a:xfrm>
            <a:off x="1042210" y="2501328"/>
            <a:ext cx="2067334" cy="369332"/>
          </a:xfrm>
          <a:prstGeom prst="rect">
            <a:avLst/>
          </a:prstGeom>
          <a:noFill/>
        </p:spPr>
        <p:txBody>
          <a:bodyPr wrap="square" rtlCol="0">
            <a:spAutoFit/>
          </a:bodyPr>
          <a:lstStyle/>
          <a:p>
            <a:r>
              <a:rPr lang="zh-CN" altLang="en-US" b="1" dirty="0" smtClean="0">
                <a:solidFill>
                  <a:srgbClr val="054487"/>
                </a:solidFill>
                <a:latin typeface="微软雅黑" pitchFamily="34" charset="-122"/>
                <a:ea typeface="微软雅黑" pitchFamily="34" charset="-122"/>
              </a:rPr>
              <a:t>沟通目的</a:t>
            </a:r>
            <a:endParaRPr lang="zh-CN" altLang="en-US" b="1" dirty="0">
              <a:solidFill>
                <a:srgbClr val="054487"/>
              </a:solidFill>
              <a:latin typeface="微软雅黑" pitchFamily="34" charset="-122"/>
              <a:ea typeface="微软雅黑" pitchFamily="34" charset="-122"/>
            </a:endParaRPr>
          </a:p>
        </p:txBody>
      </p:sp>
      <p:sp>
        <p:nvSpPr>
          <p:cNvPr id="24" name="TextBox 23"/>
          <p:cNvSpPr txBox="1"/>
          <p:nvPr/>
        </p:nvSpPr>
        <p:spPr>
          <a:xfrm>
            <a:off x="6516216" y="3396937"/>
            <a:ext cx="2520280" cy="1569660"/>
          </a:xfrm>
          <a:prstGeom prst="rect">
            <a:avLst/>
          </a:prstGeom>
          <a:noFill/>
        </p:spPr>
        <p:txBody>
          <a:bodyPr wrap="square" rtlCol="0">
            <a:spAutoFit/>
          </a:bodyPr>
          <a:lstStyle/>
          <a:p>
            <a:r>
              <a:rPr lang="zh-CN" altLang="en-US" sz="1600" dirty="0">
                <a:solidFill>
                  <a:srgbClr val="054487"/>
                </a:solidFill>
              </a:rPr>
              <a:t>组织人：余敬（项目经理）</a:t>
            </a:r>
          </a:p>
          <a:p>
            <a:r>
              <a:rPr lang="zh-CN" altLang="en-US" sz="1600" dirty="0">
                <a:solidFill>
                  <a:srgbClr val="054487"/>
                </a:solidFill>
              </a:rPr>
              <a:t>记录人：丁磊，陈建伟</a:t>
            </a:r>
          </a:p>
          <a:p>
            <a:r>
              <a:rPr lang="zh-CN" altLang="en-US" sz="1600" dirty="0">
                <a:solidFill>
                  <a:srgbClr val="054487"/>
                </a:solidFill>
              </a:rPr>
              <a:t>录音人：张伟鹏，唐子煜</a:t>
            </a:r>
          </a:p>
          <a:p>
            <a:r>
              <a:rPr lang="zh-CN" altLang="en-US" sz="1600" dirty="0">
                <a:solidFill>
                  <a:srgbClr val="054487"/>
                </a:solidFill>
              </a:rPr>
              <a:t>与客户交流：余敬，张伟鹏，丁磊，陈建伟，唐子煜</a:t>
            </a:r>
          </a:p>
        </p:txBody>
      </p:sp>
      <p:sp>
        <p:nvSpPr>
          <p:cNvPr id="26" name="TextBox 2"/>
          <p:cNvSpPr txBox="1"/>
          <p:nvPr/>
        </p:nvSpPr>
        <p:spPr>
          <a:xfrm>
            <a:off x="611560" y="448022"/>
            <a:ext cx="1944216"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8.</a:t>
            </a:r>
            <a:r>
              <a:rPr lang="zh-CN" altLang="en-US" dirty="0" smtClean="0">
                <a:solidFill>
                  <a:srgbClr val="00B0F0"/>
                </a:solidFill>
                <a:latin typeface="微软雅黑" pitchFamily="34" charset="-122"/>
                <a:ea typeface="微软雅黑" pitchFamily="34" charset="-122"/>
              </a:rPr>
              <a:t>沟通管理计划</a:t>
            </a:r>
            <a:endParaRPr lang="zh-CN" altLang="en-US" dirty="0">
              <a:solidFill>
                <a:srgbClr val="00B0F0"/>
              </a:solidFill>
              <a:latin typeface="微软雅黑" pitchFamily="34" charset="-122"/>
              <a:ea typeface="微软雅黑" pitchFamily="34" charset="-122"/>
            </a:endParaRPr>
          </a:p>
        </p:txBody>
      </p:sp>
      <p:sp>
        <p:nvSpPr>
          <p:cNvPr id="27" name="TextBox 3"/>
          <p:cNvSpPr txBox="1"/>
          <p:nvPr/>
        </p:nvSpPr>
        <p:spPr>
          <a:xfrm>
            <a:off x="692518" y="802608"/>
            <a:ext cx="2727354"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8.2</a:t>
            </a:r>
            <a:r>
              <a:rPr lang="zh-CN" altLang="en-US" sz="1600" dirty="0" smtClean="0">
                <a:solidFill>
                  <a:srgbClr val="00B0F0"/>
                </a:solidFill>
                <a:latin typeface="微软雅黑" pitchFamily="34" charset="-122"/>
                <a:ea typeface="微软雅黑" pitchFamily="34" charset="-122"/>
              </a:rPr>
              <a:t>开发者与客户沟通计划</a:t>
            </a:r>
            <a:endParaRPr lang="zh-CN" altLang="en-US" sz="1600" dirty="0">
              <a:solidFill>
                <a:srgbClr val="00B0F0"/>
              </a:solidFill>
              <a:latin typeface="微软雅黑" pitchFamily="34" charset="-122"/>
              <a:ea typeface="微软雅黑" pitchFamily="34" charset="-122"/>
            </a:endParaRPr>
          </a:p>
        </p:txBody>
      </p:sp>
      <p:sp>
        <p:nvSpPr>
          <p:cNvPr id="28" name="椭圆 4"/>
          <p:cNvSpPr/>
          <p:nvPr/>
        </p:nvSpPr>
        <p:spPr>
          <a:xfrm>
            <a:off x="6898510" y="2139702"/>
            <a:ext cx="1152128" cy="1152128"/>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4"/>
          <p:cNvSpPr/>
          <p:nvPr/>
        </p:nvSpPr>
        <p:spPr>
          <a:xfrm>
            <a:off x="4932040" y="2139702"/>
            <a:ext cx="1152128" cy="1152128"/>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solidFill>
            <a:srgbClr val="1173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18"/>
          <p:cNvSpPr txBox="1"/>
          <p:nvPr/>
        </p:nvSpPr>
        <p:spPr>
          <a:xfrm>
            <a:off x="6936509" y="2421030"/>
            <a:ext cx="1114129" cy="646331"/>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访谈细节人员安排</a:t>
            </a:r>
            <a:endParaRPr lang="zh-CN" altLang="en-US" b="1" dirty="0">
              <a:solidFill>
                <a:srgbClr val="1173B0"/>
              </a:solidFill>
              <a:latin typeface="微软雅黑" pitchFamily="34" charset="-122"/>
              <a:ea typeface="微软雅黑" pitchFamily="34" charset="-122"/>
            </a:endParaRPr>
          </a:p>
        </p:txBody>
      </p:sp>
      <p:sp>
        <p:nvSpPr>
          <p:cNvPr id="31" name="TextBox 22"/>
          <p:cNvSpPr txBox="1"/>
          <p:nvPr/>
        </p:nvSpPr>
        <p:spPr>
          <a:xfrm>
            <a:off x="4975150" y="2501328"/>
            <a:ext cx="2067334" cy="369332"/>
          </a:xfrm>
          <a:prstGeom prst="rect">
            <a:avLst/>
          </a:prstGeom>
          <a:noFill/>
        </p:spPr>
        <p:txBody>
          <a:bodyPr wrap="square" rtlCol="0">
            <a:spAutoFit/>
          </a:bodyPr>
          <a:lstStyle/>
          <a:p>
            <a:r>
              <a:rPr lang="zh-CN" altLang="en-US" b="1" dirty="0" smtClean="0">
                <a:solidFill>
                  <a:srgbClr val="054487"/>
                </a:solidFill>
                <a:latin typeface="微软雅黑" pitchFamily="34" charset="-122"/>
                <a:ea typeface="微软雅黑" pitchFamily="34" charset="-122"/>
              </a:rPr>
              <a:t>人员安排</a:t>
            </a:r>
            <a:endParaRPr lang="zh-CN" altLang="en-US" b="1" dirty="0">
              <a:solidFill>
                <a:srgbClr val="054487"/>
              </a:solidFill>
              <a:latin typeface="微软雅黑" pitchFamily="34" charset="-122"/>
              <a:ea typeface="微软雅黑" pitchFamily="34" charset="-122"/>
            </a:endParaRPr>
          </a:p>
        </p:txBody>
      </p:sp>
      <p:sp>
        <p:nvSpPr>
          <p:cNvPr id="32" name="TextBox 3"/>
          <p:cNvSpPr txBox="1"/>
          <p:nvPr/>
        </p:nvSpPr>
        <p:spPr>
          <a:xfrm>
            <a:off x="712200" y="1189764"/>
            <a:ext cx="8108272" cy="830997"/>
          </a:xfrm>
          <a:prstGeom prst="rect">
            <a:avLst/>
          </a:prstGeom>
          <a:noFill/>
        </p:spPr>
        <p:txBody>
          <a:bodyPr wrap="square" rtlCol="0">
            <a:spAutoFit/>
          </a:bodyPr>
          <a:lstStyle/>
          <a:p>
            <a:r>
              <a:rPr lang="zh-CN" altLang="en-US" sz="1200" dirty="0" smtClean="0">
                <a:solidFill>
                  <a:srgbClr val="00B0F0"/>
                </a:solidFill>
                <a:latin typeface="微软雅黑" pitchFamily="34" charset="-122"/>
                <a:ea typeface="微软雅黑" pitchFamily="34" charset="-122"/>
              </a:rPr>
              <a:t>在此</a:t>
            </a:r>
            <a:r>
              <a:rPr lang="zh-CN" altLang="en-US" sz="1200" dirty="0">
                <a:solidFill>
                  <a:srgbClr val="00B0F0"/>
                </a:solidFill>
                <a:latin typeface="微软雅黑" pitchFamily="34" charset="-122"/>
                <a:ea typeface="微软雅黑" pitchFamily="34" charset="-122"/>
              </a:rPr>
              <a:t>项目中，杨枨老师说我们的主要的客户代表，所以我们决定与杨枨老师进行访谈。初步拟定在第五周</a:t>
            </a:r>
            <a:r>
              <a:rPr lang="en-US" altLang="zh-CN" sz="1200" dirty="0">
                <a:solidFill>
                  <a:srgbClr val="00B0F0"/>
                </a:solidFill>
                <a:latin typeface="微软雅黑" pitchFamily="34" charset="-122"/>
                <a:ea typeface="微软雅黑" pitchFamily="34" charset="-122"/>
              </a:rPr>
              <a:t>《</a:t>
            </a:r>
            <a:r>
              <a:rPr lang="zh-CN" altLang="en-US" sz="1200" dirty="0">
                <a:solidFill>
                  <a:srgbClr val="00B0F0"/>
                </a:solidFill>
                <a:latin typeface="微软雅黑" pitchFamily="34" charset="-122"/>
                <a:ea typeface="微软雅黑" pitchFamily="34" charset="-122"/>
              </a:rPr>
              <a:t>需求工程计划</a:t>
            </a:r>
            <a:r>
              <a:rPr lang="en-US" altLang="zh-CN" sz="1200" dirty="0">
                <a:solidFill>
                  <a:srgbClr val="00B0F0"/>
                </a:solidFill>
                <a:latin typeface="微软雅黑" pitchFamily="34" charset="-122"/>
                <a:ea typeface="微软雅黑" pitchFamily="34" charset="-122"/>
              </a:rPr>
              <a:t>-</a:t>
            </a:r>
            <a:r>
              <a:rPr lang="zh-CN" altLang="en-US" sz="1200" dirty="0">
                <a:solidFill>
                  <a:srgbClr val="00B0F0"/>
                </a:solidFill>
                <a:latin typeface="微软雅黑" pitchFamily="34" charset="-122"/>
                <a:ea typeface="微软雅黑" pitchFamily="34" charset="-122"/>
              </a:rPr>
              <a:t>初步</a:t>
            </a:r>
            <a:r>
              <a:rPr lang="en-US" altLang="zh-CN" sz="1200" dirty="0">
                <a:solidFill>
                  <a:srgbClr val="00B0F0"/>
                </a:solidFill>
                <a:latin typeface="微软雅黑" pitchFamily="34" charset="-122"/>
                <a:ea typeface="微软雅黑" pitchFamily="34" charset="-122"/>
              </a:rPr>
              <a:t>》</a:t>
            </a:r>
            <a:r>
              <a:rPr lang="zh-CN" altLang="en-US" sz="1200" dirty="0">
                <a:solidFill>
                  <a:srgbClr val="00B0F0"/>
                </a:solidFill>
                <a:latin typeface="微软雅黑" pitchFamily="34" charset="-122"/>
                <a:ea typeface="微软雅黑" pitchFamily="34" charset="-122"/>
              </a:rPr>
              <a:t>老师评审通过后，我们与杨枨老师商定合适的访谈时间，得到时间后在此时间之前完成访谈准备，比如制作访谈用的问题文档、准备网页的初步界面之类的。在获取了杨枨老师较为具体的需求之后再进行后续的开发，当完成地初具规模了再进行需求确认，进行两次的访谈以确认需求完善，必要时也可以通过微信等通讯手段与老师联系。</a:t>
            </a:r>
          </a:p>
        </p:txBody>
      </p:sp>
    </p:spTree>
    <p:extLst>
      <p:ext uri="{BB962C8B-B14F-4D97-AF65-F5344CB8AC3E}">
        <p14:creationId xmlns:p14="http://schemas.microsoft.com/office/powerpoint/2010/main" val="42036770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59632" y="1403160"/>
            <a:ext cx="1800200" cy="2032686"/>
            <a:chOff x="1259632" y="1419622"/>
            <a:chExt cx="1152128" cy="1300919"/>
          </a:xfrm>
        </p:grpSpPr>
        <p:sp>
          <p:nvSpPr>
            <p:cNvPr id="3" name="椭圆 2"/>
            <p:cNvSpPr/>
            <p:nvPr/>
          </p:nvSpPr>
          <p:spPr>
            <a:xfrm>
              <a:off x="1259632" y="1419622"/>
              <a:ext cx="1152128" cy="1152128"/>
            </a:xfrm>
            <a:prstGeom prst="ellipse">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p:nvSpPr>
        <p:spPr>
          <a:xfrm>
            <a:off x="3707904" y="1852249"/>
            <a:ext cx="5184576" cy="923330"/>
          </a:xfrm>
          <a:prstGeom prst="rect">
            <a:avLst/>
          </a:prstGeom>
          <a:noFill/>
        </p:spPr>
        <p:txBody>
          <a:bodyPr wrap="square" rtlCol="0">
            <a:spAutoFit/>
          </a:bodyPr>
          <a:lstStyle/>
          <a:p>
            <a:r>
              <a:rPr lang="zh-CN" altLang="en-US" sz="5400" dirty="0" smtClean="0">
                <a:solidFill>
                  <a:srgbClr val="F2A849"/>
                </a:solidFill>
                <a:latin typeface="Adobe Gothic Std B" pitchFamily="34" charset="-128"/>
              </a:rPr>
              <a:t>风险管理计划</a:t>
            </a:r>
            <a:endParaRPr lang="zh-CN" altLang="en-US" sz="5400" dirty="0">
              <a:solidFill>
                <a:srgbClr val="F2A849"/>
              </a:solidFill>
              <a:latin typeface="Adobe Gothic Std B" pitchFamily="34" charset="-128"/>
            </a:endParaRPr>
          </a:p>
        </p:txBody>
      </p:sp>
      <p:sp>
        <p:nvSpPr>
          <p:cNvPr id="8" name="TextBox 7"/>
          <p:cNvSpPr txBox="1"/>
          <p:nvPr/>
        </p:nvSpPr>
        <p:spPr>
          <a:xfrm>
            <a:off x="1475656" y="2067694"/>
            <a:ext cx="1772153" cy="584775"/>
          </a:xfrm>
          <a:prstGeom prst="rect">
            <a:avLst/>
          </a:prstGeom>
          <a:noFill/>
        </p:spPr>
        <p:txBody>
          <a:bodyPr wrap="square" rtlCol="0">
            <a:spAutoFit/>
          </a:bodyPr>
          <a:lstStyle/>
          <a:p>
            <a:r>
              <a:rPr lang="en-US" altLang="zh-CN" sz="3200" dirty="0" smtClean="0">
                <a:solidFill>
                  <a:schemeClr val="bg1"/>
                </a:solidFill>
              </a:rPr>
              <a:t>Part 9</a:t>
            </a:r>
            <a:endParaRPr lang="zh-CN" altLang="en-US" sz="3200" dirty="0">
              <a:solidFill>
                <a:schemeClr val="bg1"/>
              </a:solidFill>
            </a:endParaRPr>
          </a:p>
        </p:txBody>
      </p:sp>
    </p:spTree>
    <p:extLst>
      <p:ext uri="{BB962C8B-B14F-4D97-AF65-F5344CB8AC3E}">
        <p14:creationId xmlns:p14="http://schemas.microsoft.com/office/powerpoint/2010/main" val="6643444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20" name="TextBox 19"/>
          <p:cNvSpPr txBox="1"/>
          <p:nvPr/>
        </p:nvSpPr>
        <p:spPr>
          <a:xfrm>
            <a:off x="683568" y="777589"/>
            <a:ext cx="1584176"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9.1</a:t>
            </a:r>
            <a:r>
              <a:rPr lang="zh-CN" altLang="en-US" dirty="0" smtClean="0">
                <a:solidFill>
                  <a:srgbClr val="F2A849"/>
                </a:solidFill>
                <a:latin typeface="微软雅黑" pitchFamily="34" charset="-122"/>
                <a:ea typeface="微软雅黑" pitchFamily="34" charset="-122"/>
              </a:rPr>
              <a:t>过程方面</a:t>
            </a:r>
            <a:endParaRPr lang="zh-CN" altLang="en-US" dirty="0">
              <a:solidFill>
                <a:srgbClr val="F2A849"/>
              </a:solidFill>
              <a:latin typeface="微软雅黑" pitchFamily="34" charset="-122"/>
              <a:ea typeface="微软雅黑" pitchFamily="34" charset="-122"/>
            </a:endParaRPr>
          </a:p>
        </p:txBody>
      </p:sp>
      <p:graphicFrame>
        <p:nvGraphicFramePr>
          <p:cNvPr id="3" name="表格 2"/>
          <p:cNvGraphicFramePr>
            <a:graphicFrameLocks noGrp="1"/>
          </p:cNvGraphicFramePr>
          <p:nvPr>
            <p:extLst/>
          </p:nvPr>
        </p:nvGraphicFramePr>
        <p:xfrm>
          <a:off x="1115616" y="1419621"/>
          <a:ext cx="7147714" cy="2468880"/>
        </p:xfrm>
        <a:graphic>
          <a:graphicData uri="http://schemas.openxmlformats.org/drawingml/2006/table">
            <a:tbl>
              <a:tblPr firstRow="1" bandRow="1">
                <a:tableStyleId>{5C22544A-7EE6-4342-B048-85BDC9FD1C3A}</a:tableStyleId>
              </a:tblPr>
              <a:tblGrid>
                <a:gridCol w="3573857"/>
                <a:gridCol w="3573857"/>
              </a:tblGrid>
              <a:tr h="298832">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marL="0" indent="0" algn="ctr">
                        <a:buFont typeface="+mj-lt"/>
                        <a:buNone/>
                      </a:pPr>
                      <a:r>
                        <a:rPr lang="zh-CN" altLang="en-US" dirty="0" smtClean="0"/>
                        <a:t>承担分析任务角色的人并不清楚如何分析任务</a:t>
                      </a:r>
                      <a:endParaRPr lang="zh-CN" altLang="en-US" dirty="0"/>
                    </a:p>
                  </a:txBody>
                  <a:tcPr/>
                </a:tc>
                <a:tc>
                  <a:txBody>
                    <a:bodyPr/>
                    <a:lstStyle/>
                    <a:p>
                      <a:pPr algn="ctr"/>
                      <a:r>
                        <a:rPr lang="zh-CN" altLang="en-US" dirty="0" smtClean="0"/>
                        <a:t>对当前需求过程编写文档，对期望的过程创建一个提议的描述，对所有文档的编写统一模板与规范，收集并共享优秀的文档范例</a:t>
                      </a:r>
                      <a:endParaRPr lang="zh-CN" altLang="en-US" dirty="0"/>
                    </a:p>
                  </a:txBody>
                  <a:tcPr/>
                </a:tc>
              </a:tr>
              <a:tr h="370840">
                <a:tc>
                  <a:txBody>
                    <a:bodyPr/>
                    <a:lstStyle/>
                    <a:p>
                      <a:pPr marL="0" indent="0" algn="ctr">
                        <a:buFont typeface="+mj-lt"/>
                        <a:buNone/>
                      </a:pPr>
                      <a:r>
                        <a:rPr lang="zh-CN" altLang="en-US" dirty="0" smtClean="0"/>
                        <a:t>需求管理工具使用不充分</a:t>
                      </a:r>
                      <a:endParaRPr lang="zh-CN" altLang="en-US" dirty="0"/>
                    </a:p>
                  </a:txBody>
                  <a:tcPr/>
                </a:tc>
                <a:tc>
                  <a:txBody>
                    <a:bodyPr/>
                    <a:lstStyle/>
                    <a:p>
                      <a:pPr algn="ctr"/>
                      <a:r>
                        <a:rPr lang="zh-CN" altLang="en-US" dirty="0" smtClean="0"/>
                        <a:t>安排陈建伟来使用需求管理工具并指导其他用户正确使用需求管理工具</a:t>
                      </a:r>
                      <a:endParaRPr lang="zh-CN" altLang="en-US" dirty="0"/>
                    </a:p>
                  </a:txBody>
                  <a:tcPr/>
                </a:tc>
              </a:tr>
            </a:tbl>
          </a:graphicData>
        </a:graphic>
      </p:graphicFrame>
    </p:spTree>
    <p:extLst>
      <p:ext uri="{BB962C8B-B14F-4D97-AF65-F5344CB8AC3E}">
        <p14:creationId xmlns:p14="http://schemas.microsoft.com/office/powerpoint/2010/main" val="27003685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20" name="TextBox 19"/>
          <p:cNvSpPr txBox="1"/>
          <p:nvPr/>
        </p:nvSpPr>
        <p:spPr>
          <a:xfrm>
            <a:off x="683568" y="722170"/>
            <a:ext cx="1584176"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9.2</a:t>
            </a:r>
            <a:r>
              <a:rPr lang="zh-CN" altLang="en-US" dirty="0" smtClean="0">
                <a:solidFill>
                  <a:srgbClr val="F2A849"/>
                </a:solidFill>
                <a:latin typeface="微软雅黑" pitchFamily="34" charset="-122"/>
                <a:ea typeface="微软雅黑" pitchFamily="34" charset="-122"/>
              </a:rPr>
              <a:t>规划方面</a:t>
            </a:r>
            <a:endParaRPr lang="zh-CN" altLang="en-US" dirty="0">
              <a:solidFill>
                <a:srgbClr val="F2A849"/>
              </a:solidFill>
              <a:latin typeface="微软雅黑" pitchFamily="34" charset="-122"/>
              <a:ea typeface="微软雅黑" pitchFamily="34" charset="-122"/>
            </a:endParaRPr>
          </a:p>
        </p:txBody>
      </p:sp>
      <p:graphicFrame>
        <p:nvGraphicFramePr>
          <p:cNvPr id="3" name="表格 2"/>
          <p:cNvGraphicFramePr>
            <a:graphicFrameLocks noGrp="1"/>
          </p:cNvGraphicFramePr>
          <p:nvPr>
            <p:extLst/>
          </p:nvPr>
        </p:nvGraphicFramePr>
        <p:xfrm>
          <a:off x="595327" y="1275606"/>
          <a:ext cx="8424936" cy="2748280"/>
        </p:xfrm>
        <a:graphic>
          <a:graphicData uri="http://schemas.openxmlformats.org/drawingml/2006/table">
            <a:tbl>
              <a:tblPr firstRow="1" bandRow="1">
                <a:tableStyleId>{5C22544A-7EE6-4342-B048-85BDC9FD1C3A}</a:tableStyleId>
              </a:tblPr>
              <a:tblGrid>
                <a:gridCol w="4212468"/>
                <a:gridCol w="4212468"/>
              </a:tblGrid>
              <a:tr h="370840">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algn="ctr"/>
                      <a:r>
                        <a:rPr lang="zh-CN" altLang="zh-CN" sz="1800" kern="1200" dirty="0" smtClean="0">
                          <a:solidFill>
                            <a:schemeClr val="dk1"/>
                          </a:solidFill>
                          <a:effectLst/>
                          <a:latin typeface="+mn-lt"/>
                          <a:ea typeface="+mn-ea"/>
                          <a:cs typeface="+mn-cs"/>
                        </a:rPr>
                        <a:t>需求不完整，需求详细程度不够</a:t>
                      </a:r>
                      <a:endParaRPr lang="zh-CN" altLang="zh-CN" sz="1800" kern="1200" dirty="0">
                        <a:solidFill>
                          <a:schemeClr val="dk1"/>
                        </a:solidFill>
                        <a:effectLst/>
                        <a:latin typeface="+mn-lt"/>
                        <a:ea typeface="+mn-ea"/>
                        <a:cs typeface="+mn-cs"/>
                      </a:endParaRPr>
                    </a:p>
                  </a:txBody>
                  <a:tcPr/>
                </a:tc>
                <a:tc>
                  <a:txBody>
                    <a:bodyPr/>
                    <a:lstStyle/>
                    <a:p>
                      <a:pPr lvl="0" algn="ctr"/>
                      <a:r>
                        <a:rPr lang="zh-CN" altLang="zh-CN" sz="1800" kern="1200" dirty="0" smtClean="0">
                          <a:solidFill>
                            <a:schemeClr val="dk1"/>
                          </a:solidFill>
                          <a:effectLst/>
                          <a:latin typeface="+mn-lt"/>
                          <a:ea typeface="+mn-ea"/>
                          <a:cs typeface="+mn-cs"/>
                        </a:rPr>
                        <a:t>充分地理解需求，</a:t>
                      </a:r>
                      <a:r>
                        <a:rPr lang="en-US" altLang="zh-CN" sz="1800" kern="1200" dirty="0" smtClean="0">
                          <a:solidFill>
                            <a:schemeClr val="dk1"/>
                          </a:solidFill>
                          <a:effectLst/>
                          <a:latin typeface="+mn-lt"/>
                          <a:ea typeface="+mn-ea"/>
                          <a:cs typeface="+mn-cs"/>
                        </a:rPr>
                        <a:t>PM</a:t>
                      </a:r>
                      <a:r>
                        <a:rPr lang="zh-CN" altLang="zh-CN" sz="1800" kern="1200" dirty="0" smtClean="0">
                          <a:solidFill>
                            <a:schemeClr val="dk1"/>
                          </a:solidFill>
                          <a:effectLst/>
                          <a:latin typeface="+mn-lt"/>
                          <a:ea typeface="+mn-ea"/>
                          <a:cs typeface="+mn-cs"/>
                        </a:rPr>
                        <a:t>和当前阶段负责人认真研读</a:t>
                      </a:r>
                      <a:r>
                        <a:rPr lang="en-US" altLang="zh-CN" sz="1800" kern="1200" dirty="0" smtClean="0">
                          <a:solidFill>
                            <a:schemeClr val="dk1"/>
                          </a:solidFill>
                          <a:effectLst/>
                          <a:latin typeface="+mn-lt"/>
                          <a:ea typeface="+mn-ea"/>
                          <a:cs typeface="+mn-cs"/>
                        </a:rPr>
                        <a:t>PMBOK</a:t>
                      </a:r>
                      <a:r>
                        <a:rPr lang="zh-CN" altLang="zh-CN" sz="1800" kern="1200" dirty="0" smtClean="0">
                          <a:solidFill>
                            <a:schemeClr val="dk1"/>
                          </a:solidFill>
                          <a:effectLst/>
                          <a:latin typeface="+mn-lt"/>
                          <a:ea typeface="+mn-ea"/>
                          <a:cs typeface="+mn-cs"/>
                        </a:rPr>
                        <a:t>多次听找客户访谈时候的录音详细需求，增强团队的需求分析能力。</a:t>
                      </a:r>
                      <a:endParaRPr lang="zh-CN" altLang="zh-CN" sz="1800" kern="1200" dirty="0">
                        <a:solidFill>
                          <a:schemeClr val="dk1"/>
                        </a:solidFill>
                        <a:effectLst/>
                        <a:latin typeface="+mn-lt"/>
                        <a:ea typeface="+mn-ea"/>
                        <a:cs typeface="+mn-cs"/>
                      </a:endParaRPr>
                    </a:p>
                  </a:txBody>
                  <a:tcPr/>
                </a:tc>
              </a:tr>
              <a:tr h="370840">
                <a:tc>
                  <a:txBody>
                    <a:bodyPr/>
                    <a:lstStyle/>
                    <a:p>
                      <a:pPr algn="ctr"/>
                      <a:r>
                        <a:rPr lang="zh-CN" altLang="zh-CN" sz="1800" kern="1200" dirty="0" smtClean="0">
                          <a:solidFill>
                            <a:schemeClr val="dk1"/>
                          </a:solidFill>
                          <a:effectLst/>
                          <a:latin typeface="+mn-lt"/>
                          <a:ea typeface="+mn-ea"/>
                          <a:cs typeface="+mn-cs"/>
                        </a:rPr>
                        <a:t>没有编写项目范围文档或编写了范围文档但很糟糕</a:t>
                      </a:r>
                    </a:p>
                    <a:p>
                      <a:pPr marL="0" indent="0" algn="ctr">
                        <a:buFont typeface="+mj-lt"/>
                        <a:buNone/>
                      </a:pPr>
                      <a:endParaRPr lang="zh-CN" altLang="en-US" dirty="0"/>
                    </a:p>
                  </a:txBody>
                  <a:tcPr/>
                </a:tc>
                <a:tc>
                  <a:txBody>
                    <a:bodyPr/>
                    <a:lstStyle/>
                    <a:p>
                      <a:pPr lvl="0" algn="ctr"/>
                      <a:r>
                        <a:rPr lang="zh-CN" altLang="zh-CN" sz="1800" kern="1200" dirty="0" smtClean="0">
                          <a:solidFill>
                            <a:schemeClr val="dk1"/>
                          </a:solidFill>
                          <a:effectLst/>
                          <a:latin typeface="+mn-lt"/>
                          <a:ea typeface="+mn-ea"/>
                          <a:cs typeface="+mn-cs"/>
                        </a:rPr>
                        <a:t>编写前景和范围文档必须获得杨枨老师，侯宏伦老师，小组成员，关键客户代表的认同，如果范围定义不良，不要开始着手项目</a:t>
                      </a:r>
                    </a:p>
                  </a:txBody>
                  <a:tcPr/>
                </a:tc>
              </a:tr>
            </a:tbl>
          </a:graphicData>
        </a:graphic>
      </p:graphicFrame>
    </p:spTree>
    <p:extLst>
      <p:ext uri="{BB962C8B-B14F-4D97-AF65-F5344CB8AC3E}">
        <p14:creationId xmlns:p14="http://schemas.microsoft.com/office/powerpoint/2010/main" val="26066372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539552" y="1491630"/>
          <a:ext cx="8424936" cy="1285240"/>
        </p:xfrm>
        <a:graphic>
          <a:graphicData uri="http://schemas.openxmlformats.org/drawingml/2006/table">
            <a:tbl>
              <a:tblPr firstRow="1" bandRow="1">
                <a:tableStyleId>{5C22544A-7EE6-4342-B048-85BDC9FD1C3A}</a:tableStyleId>
              </a:tblPr>
              <a:tblGrid>
                <a:gridCol w="4212468"/>
                <a:gridCol w="4212468"/>
              </a:tblGrid>
              <a:tr h="370840">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lvl="0" algn="ctr"/>
                      <a:r>
                        <a:rPr lang="zh-CN" altLang="zh-CN" sz="1800" kern="1200" dirty="0" smtClean="0">
                          <a:solidFill>
                            <a:schemeClr val="dk1"/>
                          </a:solidFill>
                          <a:effectLst/>
                          <a:latin typeface="+mn-lt"/>
                          <a:ea typeface="+mn-ea"/>
                          <a:cs typeface="+mn-cs"/>
                        </a:rPr>
                        <a:t>访谈之前没有预计要问什么</a:t>
                      </a:r>
                      <a:endParaRPr lang="zh-CN" altLang="zh-CN" sz="1800" kern="1200" dirty="0">
                        <a:solidFill>
                          <a:schemeClr val="dk1"/>
                        </a:solidFill>
                        <a:effectLst/>
                        <a:latin typeface="+mn-lt"/>
                        <a:ea typeface="+mn-ea"/>
                        <a:cs typeface="+mn-cs"/>
                      </a:endParaRPr>
                    </a:p>
                  </a:txBody>
                  <a:tcPr/>
                </a:tc>
                <a:tc>
                  <a:txBody>
                    <a:bodyPr/>
                    <a:lstStyle/>
                    <a:p>
                      <a:pPr lvl="0" algn="ctr"/>
                      <a:r>
                        <a:rPr lang="zh-CN" altLang="zh-CN" sz="1800" kern="1200" dirty="0" smtClean="0">
                          <a:solidFill>
                            <a:schemeClr val="dk1"/>
                          </a:solidFill>
                          <a:effectLst/>
                          <a:latin typeface="+mn-lt"/>
                          <a:ea typeface="+mn-ea"/>
                          <a:cs typeface="+mn-cs"/>
                        </a:rPr>
                        <a:t>根据已有需求，预计还需要问什么（界面原型，需求详细化等）列一份详细化的提问大纲</a:t>
                      </a:r>
                      <a:endParaRPr lang="zh-CN" altLang="zh-CN" sz="1800" kern="1200" dirty="0">
                        <a:solidFill>
                          <a:schemeClr val="dk1"/>
                        </a:solidFill>
                        <a:effectLst/>
                        <a:latin typeface="+mn-lt"/>
                        <a:ea typeface="+mn-ea"/>
                        <a:cs typeface="+mn-cs"/>
                      </a:endParaRPr>
                    </a:p>
                  </a:txBody>
                  <a:tcPr/>
                </a:tc>
              </a:tr>
            </a:tbl>
          </a:graphicData>
        </a:graphic>
      </p:graphicFrame>
      <p:sp>
        <p:nvSpPr>
          <p:cNvPr id="6" name="矩形 5"/>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6"/>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8" name="TextBox 7"/>
          <p:cNvSpPr txBox="1"/>
          <p:nvPr/>
        </p:nvSpPr>
        <p:spPr>
          <a:xfrm>
            <a:off x="683568" y="722170"/>
            <a:ext cx="1584176"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9.3</a:t>
            </a:r>
            <a:r>
              <a:rPr lang="zh-CN" altLang="en-US" dirty="0">
                <a:solidFill>
                  <a:srgbClr val="F2A849"/>
                </a:solidFill>
                <a:latin typeface="微软雅黑" pitchFamily="34" charset="-122"/>
                <a:ea typeface="微软雅黑" pitchFamily="34" charset="-122"/>
              </a:rPr>
              <a:t>交流</a:t>
            </a:r>
            <a:r>
              <a:rPr lang="zh-CN" altLang="en-US" dirty="0" smtClean="0">
                <a:solidFill>
                  <a:srgbClr val="F2A849"/>
                </a:solidFill>
                <a:latin typeface="微软雅黑" pitchFamily="34" charset="-122"/>
                <a:ea typeface="微软雅黑" pitchFamily="34" charset="-122"/>
              </a:rPr>
              <a:t>方面</a:t>
            </a:r>
            <a:endParaRPr lang="zh-CN" altLang="en-US" dirty="0">
              <a:solidFill>
                <a:srgbClr val="F2A849"/>
              </a:solidFill>
              <a:latin typeface="微软雅黑" pitchFamily="34" charset="-122"/>
              <a:ea typeface="微软雅黑" pitchFamily="34" charset="-122"/>
            </a:endParaRPr>
          </a:p>
        </p:txBody>
      </p:sp>
    </p:spTree>
    <p:extLst>
      <p:ext uri="{BB962C8B-B14F-4D97-AF65-F5344CB8AC3E}">
        <p14:creationId xmlns:p14="http://schemas.microsoft.com/office/powerpoint/2010/main" val="17885974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595327" y="1275606"/>
          <a:ext cx="8424936" cy="2473960"/>
        </p:xfrm>
        <a:graphic>
          <a:graphicData uri="http://schemas.openxmlformats.org/drawingml/2006/table">
            <a:tbl>
              <a:tblPr firstRow="1" bandRow="1">
                <a:tableStyleId>{5C22544A-7EE6-4342-B048-85BDC9FD1C3A}</a:tableStyleId>
              </a:tblPr>
              <a:tblGrid>
                <a:gridCol w="4212468"/>
                <a:gridCol w="4212468"/>
              </a:tblGrid>
              <a:tr h="370840">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lvl="0" algn="ctr"/>
                      <a:r>
                        <a:rPr lang="zh-CN" altLang="zh-CN" sz="1800" kern="1200" dirty="0" smtClean="0">
                          <a:solidFill>
                            <a:schemeClr val="dk1"/>
                          </a:solidFill>
                          <a:effectLst/>
                          <a:latin typeface="+mn-lt"/>
                          <a:ea typeface="+mn-ea"/>
                          <a:cs typeface="+mn-cs"/>
                        </a:rPr>
                        <a:t>客户对产品需求意见不一致</a:t>
                      </a:r>
                      <a:endParaRPr lang="zh-CN" altLang="zh-CN" sz="1800" kern="1200" dirty="0">
                        <a:solidFill>
                          <a:schemeClr val="dk1"/>
                        </a:solidFill>
                        <a:effectLst/>
                        <a:latin typeface="+mn-lt"/>
                        <a:ea typeface="+mn-ea"/>
                        <a:cs typeface="+mn-cs"/>
                      </a:endParaRPr>
                    </a:p>
                  </a:txBody>
                  <a:tcPr/>
                </a:tc>
                <a:tc>
                  <a:txBody>
                    <a:bodyPr/>
                    <a:lstStyle/>
                    <a:p>
                      <a:pPr lvl="0" algn="ctr"/>
                      <a:r>
                        <a:rPr lang="zh-CN" altLang="zh-CN" sz="1800" kern="1200" dirty="0" smtClean="0">
                          <a:solidFill>
                            <a:schemeClr val="dk1"/>
                          </a:solidFill>
                          <a:effectLst/>
                          <a:latin typeface="+mn-lt"/>
                          <a:ea typeface="+mn-ea"/>
                          <a:cs typeface="+mn-cs"/>
                        </a:rPr>
                        <a:t>明确定义用户类别，确定哪些是主要的客户。采用选取用户代言人的方法，保证有足够的用户代表的积极参与。杨枨老师的需求是最高一级的</a:t>
                      </a:r>
                      <a:r>
                        <a:rPr lang="zh-CN" altLang="en-US" sz="1800" kern="1200" dirty="0" smtClean="0">
                          <a:solidFill>
                            <a:schemeClr val="dk1"/>
                          </a:solidFill>
                          <a:effectLst/>
                          <a:latin typeface="+mn-lt"/>
                          <a:ea typeface="+mn-ea"/>
                          <a:cs typeface="+mn-cs"/>
                        </a:rPr>
                        <a:t>。</a:t>
                      </a:r>
                      <a:endParaRPr lang="zh-CN" altLang="zh-CN" sz="1800" kern="1200" dirty="0">
                        <a:solidFill>
                          <a:schemeClr val="dk1"/>
                        </a:solidFill>
                        <a:effectLst/>
                        <a:latin typeface="+mn-lt"/>
                        <a:ea typeface="+mn-ea"/>
                        <a:cs typeface="+mn-cs"/>
                      </a:endParaRPr>
                    </a:p>
                  </a:txBody>
                  <a:tcPr/>
                </a:tc>
              </a:tr>
              <a:tr h="370840">
                <a:tc>
                  <a:txBody>
                    <a:bodyPr/>
                    <a:lstStyle/>
                    <a:p>
                      <a:pPr lvl="0" algn="ctr"/>
                      <a:r>
                        <a:rPr lang="zh-CN" altLang="zh-CN" sz="1800" kern="1200" dirty="0" smtClean="0">
                          <a:solidFill>
                            <a:schemeClr val="dk1"/>
                          </a:solidFill>
                          <a:effectLst/>
                          <a:latin typeface="+mn-lt"/>
                          <a:ea typeface="+mn-ea"/>
                          <a:cs typeface="+mn-cs"/>
                        </a:rPr>
                        <a:t>遗漏了必要需求</a:t>
                      </a:r>
                    </a:p>
                    <a:p>
                      <a:pPr marL="0" indent="0" algn="ctr">
                        <a:buFont typeface="+mj-lt"/>
                        <a:buNone/>
                      </a:pPr>
                      <a:endParaRPr lang="zh-CN" altLang="en-US" dirty="0"/>
                    </a:p>
                  </a:txBody>
                  <a:tcPr/>
                </a:tc>
                <a:tc>
                  <a:txBody>
                    <a:bodyPr/>
                    <a:lstStyle/>
                    <a:p>
                      <a:pPr lvl="0" algn="ctr"/>
                      <a:r>
                        <a:rPr lang="zh-CN" altLang="zh-CN" sz="1800" kern="1200" dirty="0" smtClean="0">
                          <a:solidFill>
                            <a:schemeClr val="dk1"/>
                          </a:solidFill>
                          <a:effectLst/>
                          <a:latin typeface="+mn-lt"/>
                          <a:ea typeface="+mn-ea"/>
                          <a:cs typeface="+mn-cs"/>
                        </a:rPr>
                        <a:t>在跟客户做访谈的时候，采取录音，笔记等方式记录客户需求。不清楚的需求点一定要问透</a:t>
                      </a:r>
                      <a:r>
                        <a:rPr lang="zh-CN" altLang="en-US" sz="1800" kern="1200" dirty="0" smtClean="0">
                          <a:solidFill>
                            <a:schemeClr val="dk1"/>
                          </a:solidFill>
                          <a:effectLst/>
                          <a:latin typeface="+mn-lt"/>
                          <a:ea typeface="+mn-ea"/>
                          <a:cs typeface="+mn-cs"/>
                        </a:rPr>
                        <a:t>。</a:t>
                      </a:r>
                      <a:endParaRPr lang="zh-CN" altLang="zh-CN" sz="1800" kern="1200" dirty="0">
                        <a:solidFill>
                          <a:schemeClr val="dk1"/>
                        </a:solidFill>
                        <a:effectLst/>
                        <a:latin typeface="+mn-lt"/>
                        <a:ea typeface="+mn-ea"/>
                        <a:cs typeface="+mn-cs"/>
                      </a:endParaRPr>
                    </a:p>
                  </a:txBody>
                  <a:tcPr/>
                </a:tc>
              </a:tr>
            </a:tbl>
          </a:graphicData>
        </a:graphic>
      </p:graphicFrame>
      <p:sp>
        <p:nvSpPr>
          <p:cNvPr id="6" name="矩形 5"/>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6"/>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8" name="TextBox 7"/>
          <p:cNvSpPr txBox="1"/>
          <p:nvPr/>
        </p:nvSpPr>
        <p:spPr>
          <a:xfrm>
            <a:off x="683568" y="722170"/>
            <a:ext cx="2160240"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9.4</a:t>
            </a:r>
            <a:r>
              <a:rPr lang="zh-CN" altLang="en-US" dirty="0" smtClean="0">
                <a:solidFill>
                  <a:srgbClr val="F2A849"/>
                </a:solidFill>
                <a:latin typeface="微软雅黑" pitchFamily="34" charset="-122"/>
                <a:ea typeface="微软雅黑" pitchFamily="34" charset="-122"/>
              </a:rPr>
              <a:t>需求获取方面</a:t>
            </a:r>
            <a:endParaRPr lang="zh-CN" altLang="en-US" dirty="0">
              <a:solidFill>
                <a:srgbClr val="F2A849"/>
              </a:solidFill>
              <a:latin typeface="微软雅黑" pitchFamily="34" charset="-122"/>
              <a:ea typeface="微软雅黑" pitchFamily="34" charset="-122"/>
            </a:endParaRPr>
          </a:p>
        </p:txBody>
      </p:sp>
    </p:spTree>
    <p:extLst>
      <p:ext uri="{BB962C8B-B14F-4D97-AF65-F5344CB8AC3E}">
        <p14:creationId xmlns:p14="http://schemas.microsoft.com/office/powerpoint/2010/main" val="16998092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595327" y="1275606"/>
          <a:ext cx="8424936" cy="2565400"/>
        </p:xfrm>
        <a:graphic>
          <a:graphicData uri="http://schemas.openxmlformats.org/drawingml/2006/table">
            <a:tbl>
              <a:tblPr firstRow="1" bandRow="1">
                <a:tableStyleId>{5C22544A-7EE6-4342-B048-85BDC9FD1C3A}</a:tableStyleId>
              </a:tblPr>
              <a:tblGrid>
                <a:gridCol w="4212468"/>
                <a:gridCol w="4212468"/>
              </a:tblGrid>
              <a:tr h="370840">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lvl="0" algn="ctr"/>
                      <a:r>
                        <a:rPr lang="zh-CN" altLang="zh-CN" sz="1800" kern="1200" dirty="0" smtClean="0">
                          <a:solidFill>
                            <a:schemeClr val="dk1"/>
                          </a:solidFill>
                          <a:effectLst/>
                          <a:latin typeface="+mn-lt"/>
                          <a:ea typeface="+mn-ea"/>
                          <a:cs typeface="+mn-cs"/>
                        </a:rPr>
                        <a:t>添加了不必要的功能</a:t>
                      </a:r>
                      <a:endParaRPr lang="zh-CN" altLang="zh-CN" sz="1800" kern="1200" dirty="0">
                        <a:solidFill>
                          <a:schemeClr val="dk1"/>
                        </a:solidFill>
                        <a:effectLst/>
                        <a:latin typeface="+mn-lt"/>
                        <a:ea typeface="+mn-ea"/>
                        <a:cs typeface="+mn-cs"/>
                      </a:endParaRPr>
                    </a:p>
                  </a:txBody>
                  <a:tcPr/>
                </a:tc>
                <a:tc>
                  <a:txBody>
                    <a:bodyPr/>
                    <a:lstStyle/>
                    <a:p>
                      <a:pPr lvl="0" algn="ctr"/>
                      <a:r>
                        <a:rPr lang="zh-CN" altLang="zh-CN" sz="1800" kern="1200" dirty="0" smtClean="0">
                          <a:solidFill>
                            <a:schemeClr val="dk1"/>
                          </a:solidFill>
                          <a:effectLst/>
                          <a:latin typeface="+mn-lt"/>
                          <a:ea typeface="+mn-ea"/>
                          <a:cs typeface="+mn-cs"/>
                        </a:rPr>
                        <a:t>记录下每个需求的来源和理由，明确需求需要什么功能</a:t>
                      </a:r>
                      <a:endParaRPr lang="zh-CN" altLang="zh-CN" sz="1800" kern="1200" dirty="0">
                        <a:solidFill>
                          <a:schemeClr val="dk1"/>
                        </a:solidFill>
                        <a:effectLst/>
                        <a:latin typeface="+mn-lt"/>
                        <a:ea typeface="+mn-ea"/>
                        <a:cs typeface="+mn-cs"/>
                      </a:endParaRPr>
                    </a:p>
                  </a:txBody>
                  <a:tcPr/>
                </a:tc>
              </a:tr>
              <a:tr h="370840">
                <a:tc>
                  <a:txBody>
                    <a:bodyPr/>
                    <a:lstStyle/>
                    <a:p>
                      <a:pPr lvl="0" algn="ctr"/>
                      <a:r>
                        <a:rPr lang="zh-CN" altLang="zh-CN" sz="1800" kern="1200" dirty="0" smtClean="0">
                          <a:solidFill>
                            <a:schemeClr val="dk1"/>
                          </a:solidFill>
                          <a:effectLst/>
                          <a:latin typeface="+mn-lt"/>
                          <a:ea typeface="+mn-ea"/>
                          <a:cs typeface="+mn-cs"/>
                        </a:rPr>
                        <a:t>开发人员发现需求含糊不清和不明确</a:t>
                      </a:r>
                    </a:p>
                    <a:p>
                      <a:pPr marL="0" indent="0" algn="ctr">
                        <a:buFont typeface="+mj-lt"/>
                        <a:buNone/>
                      </a:pPr>
                      <a:endParaRPr lang="zh-CN" altLang="en-US" dirty="0"/>
                    </a:p>
                  </a:txBody>
                  <a:tcPr/>
                </a:tc>
                <a:tc>
                  <a:txBody>
                    <a:bodyPr/>
                    <a:lstStyle/>
                    <a:p>
                      <a:pPr lvl="0" algn="ctr"/>
                      <a:r>
                        <a:rPr lang="zh-CN" altLang="zh-CN" sz="1800" kern="1200" dirty="0" smtClean="0">
                          <a:solidFill>
                            <a:schemeClr val="dk1"/>
                          </a:solidFill>
                          <a:effectLst/>
                          <a:latin typeface="+mn-lt"/>
                          <a:ea typeface="+mn-ea"/>
                          <a:cs typeface="+mn-cs"/>
                        </a:rPr>
                        <a:t>对开发人员提供培训，教他们如何编写优秀的需求，在编写需求规格说明书时要避免使用主观的，不明确的术语。</a:t>
                      </a:r>
                      <a:endParaRPr lang="zh-CN" altLang="zh-CN" sz="1800" kern="1200" dirty="0">
                        <a:solidFill>
                          <a:schemeClr val="dk1"/>
                        </a:solidFill>
                        <a:effectLst/>
                        <a:latin typeface="+mn-lt"/>
                        <a:ea typeface="+mn-ea"/>
                        <a:cs typeface="+mn-cs"/>
                      </a:endParaRPr>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lang="zh-CN" altLang="zh-CN" sz="1800" kern="1200" dirty="0" smtClean="0">
                          <a:solidFill>
                            <a:schemeClr val="dk1"/>
                          </a:solidFill>
                          <a:effectLst/>
                          <a:latin typeface="+mn-lt"/>
                          <a:ea typeface="+mn-ea"/>
                          <a:cs typeface="+mn-cs"/>
                        </a:rPr>
                        <a:t>需求中包含有“待确定”之类的标记和需求中还有信息空缺</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跟踪每一个待确定的问题，直到问题得到解决</a:t>
                      </a:r>
                    </a:p>
                  </a:txBody>
                  <a:tcPr/>
                </a:tc>
              </a:tr>
            </a:tbl>
          </a:graphicData>
        </a:graphic>
      </p:graphicFrame>
      <p:sp>
        <p:nvSpPr>
          <p:cNvPr id="6" name="矩形 5"/>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6"/>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8" name="TextBox 7"/>
          <p:cNvSpPr txBox="1"/>
          <p:nvPr/>
        </p:nvSpPr>
        <p:spPr>
          <a:xfrm>
            <a:off x="683568" y="722170"/>
            <a:ext cx="2664296"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9.5</a:t>
            </a:r>
            <a:r>
              <a:rPr lang="zh-CN" altLang="en-US" dirty="0" smtClean="0">
                <a:solidFill>
                  <a:srgbClr val="F2A849"/>
                </a:solidFill>
                <a:latin typeface="微软雅黑" pitchFamily="34" charset="-122"/>
                <a:ea typeface="微软雅黑" pitchFamily="34" charset="-122"/>
              </a:rPr>
              <a:t>需求分析方面</a:t>
            </a:r>
            <a:endParaRPr lang="zh-CN" altLang="en-US" dirty="0">
              <a:solidFill>
                <a:srgbClr val="F2A849"/>
              </a:solidFill>
              <a:latin typeface="微软雅黑" pitchFamily="34" charset="-122"/>
              <a:ea typeface="微软雅黑" pitchFamily="34" charset="-122"/>
            </a:endParaRPr>
          </a:p>
        </p:txBody>
      </p:sp>
    </p:spTree>
    <p:extLst>
      <p:ext uri="{BB962C8B-B14F-4D97-AF65-F5344CB8AC3E}">
        <p14:creationId xmlns:p14="http://schemas.microsoft.com/office/powerpoint/2010/main" val="25495846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595327" y="1529606"/>
          <a:ext cx="8424936" cy="1920240"/>
        </p:xfrm>
        <a:graphic>
          <a:graphicData uri="http://schemas.openxmlformats.org/drawingml/2006/table">
            <a:tbl>
              <a:tblPr firstRow="1" bandRow="1">
                <a:tableStyleId>{5C22544A-7EE6-4342-B048-85BDC9FD1C3A}</a:tableStyleId>
              </a:tblPr>
              <a:tblGrid>
                <a:gridCol w="4212468"/>
                <a:gridCol w="4212468"/>
              </a:tblGrid>
              <a:tr h="0">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lvl="0"/>
                      <a:r>
                        <a:rPr lang="zh-CN" altLang="zh-CN" sz="1800" kern="1200" dirty="0" smtClean="0">
                          <a:solidFill>
                            <a:schemeClr val="dk1"/>
                          </a:solidFill>
                          <a:effectLst/>
                          <a:latin typeface="+mn-lt"/>
                          <a:ea typeface="+mn-ea"/>
                          <a:cs typeface="+mn-cs"/>
                        </a:rPr>
                        <a:t>需求没有编写成文档，未准确记录客户提供需求信息</a:t>
                      </a:r>
                      <a:endParaRPr lang="zh-CN" altLang="zh-CN" sz="1800" kern="1200" dirty="0">
                        <a:solidFill>
                          <a:schemeClr val="dk1"/>
                        </a:solidFill>
                        <a:effectLst/>
                        <a:latin typeface="+mn-lt"/>
                        <a:ea typeface="+mn-ea"/>
                        <a:cs typeface="+mn-cs"/>
                      </a:endParaRPr>
                    </a:p>
                  </a:txBody>
                  <a:tcPr/>
                </a:tc>
                <a:tc>
                  <a:txBody>
                    <a:bodyPr/>
                    <a:lstStyle/>
                    <a:p>
                      <a:pPr lvl="0"/>
                      <a:r>
                        <a:rPr lang="zh-CN" altLang="zh-CN" sz="1800" kern="1200" dirty="0" smtClean="0">
                          <a:solidFill>
                            <a:schemeClr val="dk1"/>
                          </a:solidFill>
                          <a:effectLst/>
                          <a:latin typeface="+mn-lt"/>
                          <a:ea typeface="+mn-ea"/>
                          <a:cs typeface="+mn-cs"/>
                        </a:rPr>
                        <a:t>每次获取到用户的需求的时候负责人第一时间安排人员记录客户提供需求信息</a:t>
                      </a:r>
                      <a:endParaRPr lang="zh-CN" altLang="zh-CN" sz="1800" kern="1200" dirty="0">
                        <a:solidFill>
                          <a:schemeClr val="dk1"/>
                        </a:solidFill>
                        <a:effectLst/>
                        <a:latin typeface="+mn-lt"/>
                        <a:ea typeface="+mn-ea"/>
                        <a:cs typeface="+mn-cs"/>
                      </a:endParaRPr>
                    </a:p>
                  </a:txBody>
                  <a:tcPr/>
                </a:tc>
              </a:tr>
              <a:tr h="370840">
                <a:tc>
                  <a:txBody>
                    <a:bodyPr/>
                    <a:lstStyle/>
                    <a:p>
                      <a:pPr lvl="0"/>
                      <a:r>
                        <a:rPr lang="zh-CN" altLang="zh-CN" sz="1800" kern="1200" dirty="0" smtClean="0">
                          <a:solidFill>
                            <a:schemeClr val="dk1"/>
                          </a:solidFill>
                          <a:effectLst/>
                          <a:latin typeface="+mn-lt"/>
                          <a:ea typeface="+mn-ea"/>
                          <a:cs typeface="+mn-cs"/>
                        </a:rPr>
                        <a:t>需求文档没有精确描述系统</a:t>
                      </a:r>
                    </a:p>
                    <a:p>
                      <a:pPr marL="0" indent="0" algn="ctr">
                        <a:buFont typeface="+mj-lt"/>
                        <a:buNone/>
                      </a:pPr>
                      <a:endParaRPr lang="zh-CN" altLang="en-US" dirty="0"/>
                    </a:p>
                  </a:txBody>
                  <a:tcPr/>
                </a:tc>
                <a:tc>
                  <a:txBody>
                    <a:bodyPr/>
                    <a:lstStyle/>
                    <a:p>
                      <a:pPr lvl="0"/>
                      <a:r>
                        <a:rPr lang="zh-CN" altLang="zh-CN" sz="1800" kern="1200" dirty="0" smtClean="0">
                          <a:solidFill>
                            <a:schemeClr val="dk1"/>
                          </a:solidFill>
                          <a:effectLst/>
                          <a:latin typeface="+mn-lt"/>
                          <a:ea typeface="+mn-ea"/>
                          <a:cs typeface="+mn-cs"/>
                        </a:rPr>
                        <a:t>对现有系统进行全面分析，在编写需求规格说明时要包括新系统的所有预期功能</a:t>
                      </a:r>
                      <a:r>
                        <a:rPr lang="zh-CN" altLang="en-US" sz="1800" kern="1200" dirty="0" smtClean="0">
                          <a:solidFill>
                            <a:schemeClr val="dk1"/>
                          </a:solidFill>
                          <a:effectLst/>
                          <a:latin typeface="+mn-lt"/>
                          <a:ea typeface="+mn-ea"/>
                          <a:cs typeface="+mn-cs"/>
                        </a:rPr>
                        <a:t>。</a:t>
                      </a:r>
                      <a:endParaRPr lang="zh-CN" altLang="zh-CN" sz="1800" kern="1200" dirty="0">
                        <a:solidFill>
                          <a:schemeClr val="dk1"/>
                        </a:solidFill>
                        <a:effectLst/>
                        <a:latin typeface="+mn-lt"/>
                        <a:ea typeface="+mn-ea"/>
                        <a:cs typeface="+mn-cs"/>
                      </a:endParaRPr>
                    </a:p>
                  </a:txBody>
                  <a:tcPr/>
                </a:tc>
              </a:tr>
            </a:tbl>
          </a:graphicData>
        </a:graphic>
      </p:graphicFrame>
      <p:sp>
        <p:nvSpPr>
          <p:cNvPr id="6" name="矩形 5"/>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6"/>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8" name="TextBox 7"/>
          <p:cNvSpPr txBox="1"/>
          <p:nvPr/>
        </p:nvSpPr>
        <p:spPr>
          <a:xfrm>
            <a:off x="683568" y="722170"/>
            <a:ext cx="3960440"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9.6</a:t>
            </a:r>
            <a:r>
              <a:rPr lang="zh-CN" altLang="en-US" dirty="0" smtClean="0">
                <a:solidFill>
                  <a:srgbClr val="F2A849"/>
                </a:solidFill>
                <a:latin typeface="微软雅黑" pitchFamily="34" charset="-122"/>
                <a:ea typeface="微软雅黑" pitchFamily="34" charset="-122"/>
              </a:rPr>
              <a:t>编写需求规格说明书方面</a:t>
            </a:r>
            <a:endParaRPr lang="zh-CN" altLang="en-US" dirty="0">
              <a:solidFill>
                <a:srgbClr val="F2A849"/>
              </a:solidFill>
              <a:latin typeface="微软雅黑" pitchFamily="34" charset="-122"/>
              <a:ea typeface="微软雅黑" pitchFamily="34" charset="-122"/>
            </a:endParaRPr>
          </a:p>
        </p:txBody>
      </p:sp>
    </p:spTree>
    <p:extLst>
      <p:ext uri="{BB962C8B-B14F-4D97-AF65-F5344CB8AC3E}">
        <p14:creationId xmlns:p14="http://schemas.microsoft.com/office/powerpoint/2010/main" val="3318641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683568" y="448022"/>
            <a:ext cx="1584176" cy="369332"/>
          </a:xfrm>
          <a:prstGeom prst="rect">
            <a:avLst/>
          </a:prstGeom>
          <a:noFill/>
        </p:spPr>
        <p:txBody>
          <a:bodyPr wrap="square" rtlCol="0">
            <a:spAutoFit/>
          </a:bodyPr>
          <a:lstStyle/>
          <a:p>
            <a:r>
              <a:rPr lang="en-US" altLang="zh-CN" dirty="0" smtClean="0">
                <a:solidFill>
                  <a:srgbClr val="F46970"/>
                </a:solidFill>
                <a:latin typeface="微软雅黑" pitchFamily="34" charset="-122"/>
                <a:ea typeface="微软雅黑" pitchFamily="34" charset="-122"/>
              </a:rPr>
              <a:t>1.</a:t>
            </a:r>
            <a:r>
              <a:rPr lang="zh-CN" altLang="en-US" dirty="0" smtClean="0">
                <a:solidFill>
                  <a:srgbClr val="F46970"/>
                </a:solidFill>
                <a:latin typeface="微软雅黑" pitchFamily="34" charset="-122"/>
                <a:ea typeface="微软雅黑" pitchFamily="34" charset="-122"/>
              </a:rPr>
              <a:t>引言</a:t>
            </a:r>
            <a:endParaRPr lang="zh-CN" altLang="en-US" dirty="0">
              <a:solidFill>
                <a:srgbClr val="F46970"/>
              </a:solidFill>
              <a:latin typeface="微软雅黑" pitchFamily="34" charset="-122"/>
              <a:ea typeface="微软雅黑" pitchFamily="34" charset="-122"/>
            </a:endParaRPr>
          </a:p>
        </p:txBody>
      </p:sp>
      <p:sp>
        <p:nvSpPr>
          <p:cNvPr id="5" name="TextBox 4"/>
          <p:cNvSpPr txBox="1"/>
          <p:nvPr/>
        </p:nvSpPr>
        <p:spPr>
          <a:xfrm>
            <a:off x="709823" y="753802"/>
            <a:ext cx="1584176" cy="338554"/>
          </a:xfrm>
          <a:prstGeom prst="rect">
            <a:avLst/>
          </a:prstGeom>
          <a:noFill/>
        </p:spPr>
        <p:txBody>
          <a:bodyPr wrap="square" rtlCol="0">
            <a:spAutoFit/>
          </a:bodyPr>
          <a:lstStyle/>
          <a:p>
            <a:r>
              <a:rPr lang="en-US" altLang="zh-CN" sz="1600" dirty="0" smtClean="0">
                <a:solidFill>
                  <a:srgbClr val="F46970"/>
                </a:solidFill>
                <a:latin typeface="微软雅黑" pitchFamily="34" charset="-122"/>
                <a:ea typeface="微软雅黑" pitchFamily="34" charset="-122"/>
              </a:rPr>
              <a:t>1.1</a:t>
            </a:r>
            <a:r>
              <a:rPr lang="zh-CN" altLang="en-US" sz="1600" dirty="0" smtClean="0">
                <a:solidFill>
                  <a:srgbClr val="F46970"/>
                </a:solidFill>
                <a:latin typeface="微软雅黑" pitchFamily="34" charset="-122"/>
                <a:ea typeface="微软雅黑" pitchFamily="34" charset="-122"/>
              </a:rPr>
              <a:t>编写的目的</a:t>
            </a:r>
            <a:endParaRPr lang="zh-CN" altLang="en-US" sz="1600" dirty="0">
              <a:solidFill>
                <a:srgbClr val="F46970"/>
              </a:solidFill>
              <a:latin typeface="微软雅黑" pitchFamily="34" charset="-122"/>
              <a:ea typeface="微软雅黑" pitchFamily="34" charset="-122"/>
            </a:endParaRPr>
          </a:p>
        </p:txBody>
      </p:sp>
      <p:grpSp>
        <p:nvGrpSpPr>
          <p:cNvPr id="21" name="组合 20"/>
          <p:cNvGrpSpPr/>
          <p:nvPr/>
        </p:nvGrpSpPr>
        <p:grpSpPr>
          <a:xfrm>
            <a:off x="1183615" y="1159254"/>
            <a:ext cx="1584176" cy="629610"/>
            <a:chOff x="1187624" y="1868967"/>
            <a:chExt cx="1584176" cy="629610"/>
          </a:xfrm>
        </p:grpSpPr>
        <p:grpSp>
          <p:nvGrpSpPr>
            <p:cNvPr id="14" name="组合 13"/>
            <p:cNvGrpSpPr/>
            <p:nvPr/>
          </p:nvGrpSpPr>
          <p:grpSpPr>
            <a:xfrm>
              <a:off x="1187624" y="1923680"/>
              <a:ext cx="1451848" cy="574897"/>
              <a:chOff x="1259632" y="2067695"/>
              <a:chExt cx="1272943" cy="504055"/>
            </a:xfrm>
          </p:grpSpPr>
          <p:cxnSp>
            <p:nvCxnSpPr>
              <p:cNvPr id="7" name="直接连接符 6"/>
              <p:cNvCxnSpPr/>
              <p:nvPr/>
            </p:nvCxnSpPr>
            <p:spPr>
              <a:xfrm flipV="1">
                <a:off x="1259632" y="2067695"/>
                <a:ext cx="576064" cy="504055"/>
              </a:xfrm>
              <a:prstGeom prst="line">
                <a:avLst/>
              </a:prstGeom>
              <a:ln w="19050">
                <a:solidFill>
                  <a:srgbClr val="F4697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812495" y="2081918"/>
                <a:ext cx="720080" cy="1"/>
              </a:xfrm>
              <a:prstGeom prst="line">
                <a:avLst/>
              </a:prstGeom>
              <a:ln w="19050">
                <a:solidFill>
                  <a:srgbClr val="F46970"/>
                </a:solidFill>
              </a:ln>
            </p:spPr>
            <p:style>
              <a:lnRef idx="1">
                <a:schemeClr val="accent1"/>
              </a:lnRef>
              <a:fillRef idx="0">
                <a:schemeClr val="accent1"/>
              </a:fillRef>
              <a:effectRef idx="0">
                <a:schemeClr val="accent1"/>
              </a:effectRef>
              <a:fontRef idx="minor">
                <a:schemeClr val="tx1"/>
              </a:fontRef>
            </p:style>
          </p:cxnSp>
        </p:grpSp>
        <p:sp>
          <p:nvSpPr>
            <p:cNvPr id="19" name="椭圆 18"/>
            <p:cNvSpPr/>
            <p:nvPr/>
          </p:nvSpPr>
          <p:spPr>
            <a:xfrm>
              <a:off x="2629930" y="1868967"/>
              <a:ext cx="141870" cy="141870"/>
            </a:xfrm>
            <a:prstGeom prst="ellipse">
              <a:avLst/>
            </a:prstGeom>
            <a:solidFill>
              <a:srgbClr val="F46970"/>
            </a:solidFill>
            <a:ln>
              <a:solidFill>
                <a:srgbClr val="F469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rot="18962044" flipV="1">
            <a:off x="5907469" y="3285830"/>
            <a:ext cx="1366408" cy="912355"/>
            <a:chOff x="1115111" y="1671183"/>
            <a:chExt cx="1366408" cy="896040"/>
          </a:xfrm>
        </p:grpSpPr>
        <p:grpSp>
          <p:nvGrpSpPr>
            <p:cNvPr id="36" name="组合 35"/>
            <p:cNvGrpSpPr/>
            <p:nvPr/>
          </p:nvGrpSpPr>
          <p:grpSpPr>
            <a:xfrm>
              <a:off x="1187624" y="1671183"/>
              <a:ext cx="1293895" cy="827394"/>
              <a:chOff x="1259632" y="1846312"/>
              <a:chExt cx="1134454" cy="725438"/>
            </a:xfrm>
          </p:grpSpPr>
          <p:cxnSp>
            <p:nvCxnSpPr>
              <p:cNvPr id="39" name="直接连接符 38"/>
              <p:cNvCxnSpPr/>
              <p:nvPr/>
            </p:nvCxnSpPr>
            <p:spPr>
              <a:xfrm flipV="1">
                <a:off x="1259632" y="2067695"/>
                <a:ext cx="576064" cy="504055"/>
              </a:xfrm>
              <a:prstGeom prst="line">
                <a:avLst/>
              </a:prstGeom>
              <a:ln w="19050">
                <a:solidFill>
                  <a:srgbClr val="F4697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8962044">
                <a:off x="1949218" y="1846312"/>
                <a:ext cx="444868" cy="497571"/>
              </a:xfrm>
              <a:prstGeom prst="line">
                <a:avLst/>
              </a:prstGeom>
              <a:ln w="19050">
                <a:solidFill>
                  <a:srgbClr val="F46970"/>
                </a:solidFill>
              </a:ln>
            </p:spPr>
            <p:style>
              <a:lnRef idx="1">
                <a:schemeClr val="accent1"/>
              </a:lnRef>
              <a:fillRef idx="0">
                <a:schemeClr val="accent1"/>
              </a:fillRef>
              <a:effectRef idx="0">
                <a:schemeClr val="accent1"/>
              </a:effectRef>
              <a:fontRef idx="minor">
                <a:schemeClr val="tx1"/>
              </a:fontRef>
            </p:style>
          </p:cxnSp>
        </p:grpSp>
        <p:sp>
          <p:nvSpPr>
            <p:cNvPr id="38" name="椭圆 37"/>
            <p:cNvSpPr/>
            <p:nvPr/>
          </p:nvSpPr>
          <p:spPr>
            <a:xfrm>
              <a:off x="1115111" y="2465834"/>
              <a:ext cx="101389" cy="101389"/>
            </a:xfrm>
            <a:prstGeom prst="ellipse">
              <a:avLst/>
            </a:prstGeom>
            <a:solidFill>
              <a:srgbClr val="F46970"/>
            </a:solidFill>
            <a:ln>
              <a:solidFill>
                <a:srgbClr val="F469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TextBox 40"/>
          <p:cNvSpPr txBox="1"/>
          <p:nvPr/>
        </p:nvSpPr>
        <p:spPr>
          <a:xfrm>
            <a:off x="2532898" y="1539353"/>
            <a:ext cx="4631389" cy="1815882"/>
          </a:xfrm>
          <a:prstGeom prst="rect">
            <a:avLst/>
          </a:prstGeom>
          <a:noFill/>
        </p:spPr>
        <p:txBody>
          <a:bodyPr wrap="square" rtlCol="0">
            <a:spAutoFit/>
          </a:bodyPr>
          <a:lstStyle/>
          <a:p>
            <a:r>
              <a:rPr lang="zh-CN" altLang="zh-CN" sz="1600" dirty="0" smtClean="0">
                <a:solidFill>
                  <a:srgbClr val="F46970"/>
                </a:solidFill>
              </a:rPr>
              <a:t>为</a:t>
            </a:r>
            <a:r>
              <a:rPr lang="zh-CN" altLang="zh-CN" sz="1600" dirty="0">
                <a:solidFill>
                  <a:srgbClr val="F46970"/>
                </a:solidFill>
              </a:rPr>
              <a:t>保证软件工程系列课程教学辅助网站项目的需求阶段能够按时且保质保量的完成，使每个人在该项目的需求阶段中能够发挥自己的特长及作用，使该项目的需求阶段能够顺利平稳且有序的进行，对需求阶段所遇到的风险进行预测并提前准备控制方案，并为项目开发提供有效且有力的进度参考。</a:t>
            </a:r>
          </a:p>
        </p:txBody>
      </p:sp>
      <p:sp>
        <p:nvSpPr>
          <p:cNvPr id="42" name="TextBox 41"/>
          <p:cNvSpPr txBox="1"/>
          <p:nvPr/>
        </p:nvSpPr>
        <p:spPr>
          <a:xfrm>
            <a:off x="2771800" y="1054658"/>
            <a:ext cx="2088233" cy="369332"/>
          </a:xfrm>
          <a:prstGeom prst="rect">
            <a:avLst/>
          </a:prstGeom>
          <a:noFill/>
        </p:spPr>
        <p:txBody>
          <a:bodyPr wrap="square" rtlCol="0">
            <a:spAutoFit/>
          </a:bodyPr>
          <a:lstStyle/>
          <a:p>
            <a:r>
              <a:rPr lang="zh-CN" altLang="en-US" dirty="0" smtClean="0">
                <a:solidFill>
                  <a:srgbClr val="F46970"/>
                </a:solidFill>
                <a:latin typeface="微软雅黑" pitchFamily="34" charset="-122"/>
                <a:ea typeface="微软雅黑" pitchFamily="34" charset="-122"/>
              </a:rPr>
              <a:t>编写的目的</a:t>
            </a:r>
            <a:endParaRPr lang="zh-CN" altLang="en-US" dirty="0">
              <a:solidFill>
                <a:srgbClr val="F46970"/>
              </a:solidFill>
              <a:latin typeface="微软雅黑" pitchFamily="34" charset="-122"/>
              <a:ea typeface="微软雅黑" pitchFamily="34" charset="-122"/>
            </a:endParaRPr>
          </a:p>
        </p:txBody>
      </p:sp>
      <p:sp>
        <p:nvSpPr>
          <p:cNvPr id="44" name="TextBox 43"/>
          <p:cNvSpPr txBox="1"/>
          <p:nvPr/>
        </p:nvSpPr>
        <p:spPr>
          <a:xfrm>
            <a:off x="2625921" y="4084262"/>
            <a:ext cx="4136312" cy="830997"/>
          </a:xfrm>
          <a:prstGeom prst="rect">
            <a:avLst/>
          </a:prstGeom>
          <a:noFill/>
        </p:spPr>
        <p:txBody>
          <a:bodyPr wrap="square" rtlCol="0">
            <a:spAutoFit/>
          </a:bodyPr>
          <a:lstStyle/>
          <a:p>
            <a:r>
              <a:rPr lang="zh-CN" altLang="en-US" sz="1600" dirty="0" smtClean="0">
                <a:solidFill>
                  <a:srgbClr val="F46970"/>
                </a:solidFill>
              </a:rPr>
              <a:t>为了更好的展示</a:t>
            </a:r>
            <a:r>
              <a:rPr lang="en-US" altLang="zh-CN" sz="1600" dirty="0" smtClean="0">
                <a:solidFill>
                  <a:srgbClr val="F46970"/>
                </a:solidFill>
              </a:rPr>
              <a:t>《</a:t>
            </a:r>
            <a:r>
              <a:rPr lang="zh-CN" altLang="en-US" sz="1600" dirty="0" smtClean="0">
                <a:solidFill>
                  <a:srgbClr val="F46970"/>
                </a:solidFill>
              </a:rPr>
              <a:t>需求工程计划</a:t>
            </a:r>
            <a:r>
              <a:rPr lang="en-US" altLang="zh-CN" sz="1600" dirty="0" smtClean="0">
                <a:solidFill>
                  <a:srgbClr val="F46970"/>
                </a:solidFill>
              </a:rPr>
              <a:t>》</a:t>
            </a:r>
            <a:r>
              <a:rPr lang="zh-CN" altLang="en-US" sz="1600" dirty="0" smtClean="0">
                <a:solidFill>
                  <a:srgbClr val="F46970"/>
                </a:solidFill>
              </a:rPr>
              <a:t>文档中的内容，生动而具体地展示需求工程计划，并在此基础上补充文档中所没有的内容。</a:t>
            </a:r>
            <a:endParaRPr lang="zh-CN" altLang="en-US" sz="1600" dirty="0">
              <a:solidFill>
                <a:srgbClr val="F46970"/>
              </a:solidFill>
            </a:endParaRPr>
          </a:p>
        </p:txBody>
      </p:sp>
      <p:sp>
        <p:nvSpPr>
          <p:cNvPr id="45" name="TextBox 44"/>
          <p:cNvSpPr txBox="1"/>
          <p:nvPr/>
        </p:nvSpPr>
        <p:spPr>
          <a:xfrm>
            <a:off x="3601587" y="3714930"/>
            <a:ext cx="2088233" cy="369332"/>
          </a:xfrm>
          <a:prstGeom prst="rect">
            <a:avLst/>
          </a:prstGeom>
          <a:noFill/>
        </p:spPr>
        <p:txBody>
          <a:bodyPr wrap="square" rtlCol="0">
            <a:spAutoFit/>
          </a:bodyPr>
          <a:lstStyle/>
          <a:p>
            <a:r>
              <a:rPr lang="en-US" altLang="zh-CN" dirty="0" smtClean="0">
                <a:solidFill>
                  <a:srgbClr val="F46970"/>
                </a:solidFill>
                <a:latin typeface="微软雅黑" pitchFamily="34" charset="-122"/>
                <a:ea typeface="微软雅黑" pitchFamily="34" charset="-122"/>
              </a:rPr>
              <a:t>PPT</a:t>
            </a:r>
            <a:r>
              <a:rPr lang="zh-CN" altLang="en-US" dirty="0" smtClean="0">
                <a:solidFill>
                  <a:srgbClr val="F46970"/>
                </a:solidFill>
                <a:latin typeface="微软雅黑" pitchFamily="34" charset="-122"/>
                <a:ea typeface="微软雅黑" pitchFamily="34" charset="-122"/>
              </a:rPr>
              <a:t>制作的目的</a:t>
            </a:r>
            <a:endParaRPr lang="zh-CN" altLang="en-US" dirty="0">
              <a:solidFill>
                <a:srgbClr val="F46970"/>
              </a:solidFill>
              <a:latin typeface="微软雅黑" pitchFamily="34" charset="-122"/>
              <a:ea typeface="微软雅黑" pitchFamily="34" charset="-122"/>
            </a:endParaRPr>
          </a:p>
        </p:txBody>
      </p:sp>
    </p:spTree>
    <p:extLst>
      <p:ext uri="{BB962C8B-B14F-4D97-AF65-F5344CB8AC3E}">
        <p14:creationId xmlns:p14="http://schemas.microsoft.com/office/powerpoint/2010/main" val="38804851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595327" y="1529606"/>
          <a:ext cx="8424936" cy="2194560"/>
        </p:xfrm>
        <a:graphic>
          <a:graphicData uri="http://schemas.openxmlformats.org/drawingml/2006/table">
            <a:tbl>
              <a:tblPr firstRow="1" bandRow="1">
                <a:tableStyleId>{5C22544A-7EE6-4342-B048-85BDC9FD1C3A}</a:tableStyleId>
              </a:tblPr>
              <a:tblGrid>
                <a:gridCol w="4212468"/>
                <a:gridCol w="4212468"/>
              </a:tblGrid>
              <a:tr h="0">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产品没有达到业务目标或不满足用户期望，存在未陈述的，假定的或隐含的客户需求没有得到满足</a:t>
                      </a:r>
                    </a:p>
                  </a:txBody>
                  <a:tcPr/>
                </a:tc>
                <a:tc>
                  <a:txBody>
                    <a:bodyPr/>
                    <a:lstStyle/>
                    <a:p>
                      <a:r>
                        <a:rPr lang="zh-CN" altLang="zh-CN" sz="1800" kern="1200" dirty="0" smtClean="0">
                          <a:solidFill>
                            <a:schemeClr val="dk1"/>
                          </a:solidFill>
                          <a:effectLst/>
                          <a:latin typeface="+mn-lt"/>
                          <a:ea typeface="+mn-ea"/>
                          <a:cs typeface="+mn-cs"/>
                        </a:rPr>
                        <a:t>需求过程一开始，今早让客户参与需求文档审查，明确用户的验收标准</a:t>
                      </a:r>
                      <a:endParaRPr lang="zh-CN" altLang="zh-CN" sz="1800" kern="1200" dirty="0">
                        <a:solidFill>
                          <a:schemeClr val="dk1"/>
                        </a:solidFill>
                        <a:effectLst/>
                        <a:latin typeface="+mn-lt"/>
                        <a:ea typeface="+mn-ea"/>
                        <a:cs typeface="+mn-cs"/>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没有指定的质量属性和性能目标产品没有达到性能目标，或不满足用户对质量的其他期望</a:t>
                      </a:r>
                    </a:p>
                  </a:txBody>
                  <a:tcPr/>
                </a:tc>
                <a:tc>
                  <a:txBody>
                    <a:bodyPr/>
                    <a:lstStyle/>
                    <a:p>
                      <a:pPr lvl="0"/>
                      <a:r>
                        <a:rPr lang="zh-CN" altLang="zh-CN" sz="1800" kern="1200" dirty="0" smtClean="0">
                          <a:solidFill>
                            <a:schemeClr val="dk1"/>
                          </a:solidFill>
                          <a:effectLst/>
                          <a:latin typeface="+mn-lt"/>
                          <a:ea typeface="+mn-ea"/>
                          <a:cs typeface="+mn-cs"/>
                        </a:rPr>
                        <a:t>在需求获取期间让分析人员讨论非功能性需求，明确指定性能目标与质量属性</a:t>
                      </a:r>
                      <a:endParaRPr lang="zh-CN" altLang="en-US" dirty="0"/>
                    </a:p>
                  </a:txBody>
                  <a:tcPr/>
                </a:tc>
              </a:tr>
            </a:tbl>
          </a:graphicData>
        </a:graphic>
      </p:graphicFrame>
      <p:sp>
        <p:nvSpPr>
          <p:cNvPr id="6" name="矩形 5"/>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6"/>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8" name="TextBox 7"/>
          <p:cNvSpPr txBox="1"/>
          <p:nvPr/>
        </p:nvSpPr>
        <p:spPr>
          <a:xfrm>
            <a:off x="683568" y="722170"/>
            <a:ext cx="3960440"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9.7</a:t>
            </a:r>
            <a:r>
              <a:rPr lang="zh-CN" altLang="en-US" dirty="0" smtClean="0">
                <a:solidFill>
                  <a:srgbClr val="F2A849"/>
                </a:solidFill>
                <a:latin typeface="微软雅黑" pitchFamily="34" charset="-122"/>
                <a:ea typeface="微软雅黑" pitchFamily="34" charset="-122"/>
              </a:rPr>
              <a:t>需求确认方面</a:t>
            </a:r>
            <a:endParaRPr lang="zh-CN" altLang="en-US" dirty="0">
              <a:solidFill>
                <a:srgbClr val="F2A849"/>
              </a:solidFill>
              <a:latin typeface="微软雅黑" pitchFamily="34" charset="-122"/>
              <a:ea typeface="微软雅黑" pitchFamily="34" charset="-122"/>
            </a:endParaRPr>
          </a:p>
        </p:txBody>
      </p:sp>
    </p:spTree>
    <p:extLst>
      <p:ext uri="{BB962C8B-B14F-4D97-AF65-F5344CB8AC3E}">
        <p14:creationId xmlns:p14="http://schemas.microsoft.com/office/powerpoint/2010/main" val="36278651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595327" y="1529606"/>
          <a:ext cx="8424936" cy="3108960"/>
        </p:xfrm>
        <a:graphic>
          <a:graphicData uri="http://schemas.openxmlformats.org/drawingml/2006/table">
            <a:tbl>
              <a:tblPr firstRow="1" bandRow="1">
                <a:tableStyleId>{5C22544A-7EE6-4342-B048-85BDC9FD1C3A}</a:tableStyleId>
              </a:tblPr>
              <a:tblGrid>
                <a:gridCol w="4212468"/>
                <a:gridCol w="4212468"/>
              </a:tblGrid>
              <a:tr h="0">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lvl="0"/>
                      <a:r>
                        <a:rPr lang="zh-CN" altLang="zh-CN" sz="1800" kern="1200" dirty="0" smtClean="0">
                          <a:solidFill>
                            <a:schemeClr val="dk1"/>
                          </a:solidFill>
                          <a:effectLst/>
                          <a:latin typeface="+mn-lt"/>
                          <a:ea typeface="+mn-ea"/>
                          <a:cs typeface="+mn-cs"/>
                        </a:rPr>
                        <a:t>频繁变更需求，在开发过程后期发生了许多需求变更</a:t>
                      </a:r>
                      <a:endParaRPr lang="zh-CN" altLang="zh-CN" sz="1800" kern="1200" dirty="0">
                        <a:solidFill>
                          <a:schemeClr val="dk1"/>
                        </a:solidFill>
                        <a:effectLst/>
                        <a:latin typeface="+mn-lt"/>
                        <a:ea typeface="+mn-ea"/>
                        <a:cs typeface="+mn-cs"/>
                      </a:endParaRPr>
                    </a:p>
                  </a:txBody>
                  <a:tcPr/>
                </a:tc>
                <a:tc>
                  <a:txBody>
                    <a:bodyPr/>
                    <a:lstStyle/>
                    <a:p>
                      <a:pPr lvl="0"/>
                      <a:r>
                        <a:rPr lang="zh-CN" altLang="zh-CN" sz="1800" kern="1200" dirty="0" smtClean="0">
                          <a:solidFill>
                            <a:schemeClr val="dk1"/>
                          </a:solidFill>
                          <a:effectLst/>
                          <a:latin typeface="+mn-lt"/>
                          <a:ea typeface="+mn-ea"/>
                          <a:cs typeface="+mn-cs"/>
                        </a:rPr>
                        <a:t>改进需求获取实践，实施并遵循一个变更控制流程，在接受变更前需对可能带来的风险进行分析并与客户沟通，成立变更控制委员会对提议的变更进行决策</a:t>
                      </a:r>
                      <a:endParaRPr lang="zh-CN" altLang="zh-CN" sz="1800" kern="1200" dirty="0">
                        <a:solidFill>
                          <a:schemeClr val="dk1"/>
                        </a:solidFill>
                        <a:effectLst/>
                        <a:latin typeface="+mn-lt"/>
                        <a:ea typeface="+mn-ea"/>
                        <a:cs typeface="+mn-cs"/>
                      </a:endParaRPr>
                    </a:p>
                  </a:txBody>
                  <a:tcPr/>
                </a:tc>
              </a:tr>
              <a:tr h="370840">
                <a:tc>
                  <a:txBody>
                    <a:bodyPr/>
                    <a:lstStyle/>
                    <a:p>
                      <a:pPr lvl="0"/>
                      <a:r>
                        <a:rPr lang="zh-CN" altLang="zh-CN" sz="1800" kern="1200" dirty="0" smtClean="0">
                          <a:solidFill>
                            <a:schemeClr val="dk1"/>
                          </a:solidFill>
                          <a:effectLst/>
                          <a:latin typeface="+mn-lt"/>
                          <a:ea typeface="+mn-ea"/>
                          <a:cs typeface="+mn-cs"/>
                        </a:rPr>
                        <a:t>需求变更没有传达给收影响的所有涉众</a:t>
                      </a:r>
                      <a:endParaRPr lang="zh-CN" altLang="zh-CN" sz="1800" kern="1200" dirty="0">
                        <a:solidFill>
                          <a:schemeClr val="dk1"/>
                        </a:solidFill>
                        <a:effectLst/>
                        <a:latin typeface="+mn-lt"/>
                        <a:ea typeface="+mn-ea"/>
                        <a:cs typeface="+mn-cs"/>
                      </a:endParaRPr>
                    </a:p>
                  </a:txBody>
                  <a:tcPr/>
                </a:tc>
                <a:tc>
                  <a:txBody>
                    <a:bodyPr/>
                    <a:lstStyle/>
                    <a:p>
                      <a:pPr lvl="0"/>
                      <a:r>
                        <a:rPr lang="zh-CN" altLang="zh-CN" sz="1800" kern="1200" dirty="0" smtClean="0">
                          <a:solidFill>
                            <a:schemeClr val="dk1"/>
                          </a:solidFill>
                          <a:effectLst/>
                          <a:latin typeface="+mn-lt"/>
                          <a:ea typeface="+mn-ea"/>
                          <a:cs typeface="+mn-cs"/>
                        </a:rPr>
                        <a:t>为每个需求制定负责人，变更控制过程需要包括交流机制，需求交流要包括所有影响部门和涉众</a:t>
                      </a:r>
                      <a:endParaRPr lang="zh-CN" altLang="zh-CN" sz="1800" kern="1200" dirty="0">
                        <a:solidFill>
                          <a:schemeClr val="dk1"/>
                        </a:solidFill>
                        <a:effectLst/>
                        <a:latin typeface="+mn-lt"/>
                        <a:ea typeface="+mn-ea"/>
                        <a:cs typeface="+mn-cs"/>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与预期相比，变更影响到了更多的系统组件</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变更过程中要有不合适变更的影响分析</a:t>
                      </a:r>
                    </a:p>
                  </a:txBody>
                  <a:tcPr/>
                </a:tc>
              </a:tr>
            </a:tbl>
          </a:graphicData>
        </a:graphic>
      </p:graphicFrame>
      <p:sp>
        <p:nvSpPr>
          <p:cNvPr id="6" name="矩形 5"/>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6"/>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8" name="TextBox 7"/>
          <p:cNvSpPr txBox="1"/>
          <p:nvPr/>
        </p:nvSpPr>
        <p:spPr>
          <a:xfrm>
            <a:off x="683568" y="722170"/>
            <a:ext cx="3960440"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9.8</a:t>
            </a:r>
            <a:r>
              <a:rPr lang="zh-CN" altLang="en-US" dirty="0">
                <a:solidFill>
                  <a:srgbClr val="F2A849"/>
                </a:solidFill>
                <a:latin typeface="微软雅黑" pitchFamily="34" charset="-122"/>
                <a:ea typeface="微软雅黑" pitchFamily="34" charset="-122"/>
              </a:rPr>
              <a:t>变更管理</a:t>
            </a:r>
            <a:r>
              <a:rPr lang="zh-CN" altLang="en-US" dirty="0" smtClean="0">
                <a:solidFill>
                  <a:srgbClr val="F2A849"/>
                </a:solidFill>
                <a:latin typeface="微软雅黑" pitchFamily="34" charset="-122"/>
                <a:ea typeface="微软雅黑" pitchFamily="34" charset="-122"/>
              </a:rPr>
              <a:t>方面</a:t>
            </a:r>
            <a:endParaRPr lang="zh-CN" altLang="en-US" dirty="0">
              <a:solidFill>
                <a:srgbClr val="F2A849"/>
              </a:solidFill>
              <a:latin typeface="微软雅黑" pitchFamily="34" charset="-122"/>
              <a:ea typeface="微软雅黑" pitchFamily="34" charset="-122"/>
            </a:endParaRPr>
          </a:p>
        </p:txBody>
      </p:sp>
    </p:spTree>
    <p:extLst>
      <p:ext uri="{BB962C8B-B14F-4D97-AF65-F5344CB8AC3E}">
        <p14:creationId xmlns:p14="http://schemas.microsoft.com/office/powerpoint/2010/main" val="41788060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595327" y="1529606"/>
          <a:ext cx="8424936" cy="1925320"/>
        </p:xfrm>
        <a:graphic>
          <a:graphicData uri="http://schemas.openxmlformats.org/drawingml/2006/table">
            <a:tbl>
              <a:tblPr firstRow="1" bandRow="1">
                <a:tableStyleId>{5C22544A-7EE6-4342-B048-85BDC9FD1C3A}</a:tableStyleId>
              </a:tblPr>
              <a:tblGrid>
                <a:gridCol w="4212468"/>
                <a:gridCol w="4212468"/>
              </a:tblGrid>
              <a:tr h="0">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lvl="0"/>
                      <a:r>
                        <a:rPr lang="zh-CN" altLang="zh-CN" sz="1800" kern="1200" dirty="0" smtClean="0">
                          <a:solidFill>
                            <a:schemeClr val="dk1"/>
                          </a:solidFill>
                          <a:effectLst/>
                          <a:latin typeface="+mn-lt"/>
                          <a:ea typeface="+mn-ea"/>
                          <a:cs typeface="+mn-cs"/>
                        </a:rPr>
                        <a:t>团队成员退出</a:t>
                      </a:r>
                      <a:endParaRPr lang="zh-CN" altLang="zh-CN" sz="1800" kern="1200" dirty="0">
                        <a:solidFill>
                          <a:schemeClr val="dk1"/>
                        </a:solidFill>
                        <a:effectLst/>
                        <a:latin typeface="+mn-lt"/>
                        <a:ea typeface="+mn-ea"/>
                        <a:cs typeface="+mn-cs"/>
                      </a:endParaRPr>
                    </a:p>
                  </a:txBody>
                  <a:tcPr/>
                </a:tc>
                <a:tc>
                  <a:txBody>
                    <a:bodyPr/>
                    <a:lstStyle/>
                    <a:p>
                      <a:pPr lvl="0"/>
                      <a:r>
                        <a:rPr lang="zh-CN" altLang="zh-CN" sz="1800" kern="1200" dirty="0" smtClean="0">
                          <a:solidFill>
                            <a:schemeClr val="dk1"/>
                          </a:solidFill>
                          <a:effectLst/>
                          <a:latin typeface="+mn-lt"/>
                          <a:ea typeface="+mn-ea"/>
                          <a:cs typeface="+mn-cs"/>
                        </a:rPr>
                        <a:t>重新安排项目进度与任务分配</a:t>
                      </a:r>
                      <a:endParaRPr lang="zh-CN" altLang="zh-CN" sz="1800" kern="1200" dirty="0">
                        <a:solidFill>
                          <a:schemeClr val="dk1"/>
                        </a:solidFill>
                        <a:effectLst/>
                        <a:latin typeface="+mn-lt"/>
                        <a:ea typeface="+mn-ea"/>
                        <a:cs typeface="+mn-cs"/>
                      </a:endParaRPr>
                    </a:p>
                  </a:txBody>
                  <a:tcPr/>
                </a:tc>
              </a:tr>
              <a:tr h="370840">
                <a:tc>
                  <a:txBody>
                    <a:bodyPr/>
                    <a:lstStyle/>
                    <a:p>
                      <a:pPr lvl="0"/>
                      <a:r>
                        <a:rPr lang="zh-CN" altLang="zh-CN" sz="1800" kern="1200" dirty="0" smtClean="0">
                          <a:solidFill>
                            <a:schemeClr val="dk1"/>
                          </a:solidFill>
                          <a:effectLst/>
                          <a:latin typeface="+mn-lt"/>
                          <a:ea typeface="+mn-ea"/>
                          <a:cs typeface="+mn-cs"/>
                        </a:rPr>
                        <a:t>团队成员临时有事或其他方面的原因请假</a:t>
                      </a:r>
                      <a:endParaRPr lang="zh-CN" altLang="zh-CN" sz="1800" kern="1200" dirty="0">
                        <a:solidFill>
                          <a:srgbClr val="FF0000"/>
                        </a:solidFill>
                        <a:effectLst/>
                        <a:latin typeface="+mn-lt"/>
                        <a:ea typeface="+mn-ea"/>
                        <a:cs typeface="+mn-cs"/>
                      </a:endParaRPr>
                    </a:p>
                  </a:txBody>
                  <a:tcPr/>
                </a:tc>
                <a:tc>
                  <a:txBody>
                    <a:bodyPr/>
                    <a:lstStyle/>
                    <a:p>
                      <a:pPr lvl="0"/>
                      <a:r>
                        <a:rPr lang="zh-CN" altLang="zh-CN" sz="1800" kern="1200" dirty="0" smtClean="0">
                          <a:solidFill>
                            <a:schemeClr val="dk1"/>
                          </a:solidFill>
                          <a:effectLst/>
                          <a:latin typeface="+mn-lt"/>
                          <a:ea typeface="+mn-ea"/>
                          <a:cs typeface="+mn-cs"/>
                        </a:rPr>
                        <a:t>通过</a:t>
                      </a:r>
                      <a:r>
                        <a:rPr lang="en-US" altLang="zh-CN" sz="1800" kern="1200" dirty="0" smtClean="0">
                          <a:solidFill>
                            <a:schemeClr val="dk1"/>
                          </a:solidFill>
                          <a:effectLst/>
                          <a:latin typeface="+mn-lt"/>
                          <a:ea typeface="+mn-ea"/>
                          <a:cs typeface="+mn-cs"/>
                        </a:rPr>
                        <a:t>AB</a:t>
                      </a:r>
                      <a:r>
                        <a:rPr lang="zh-CN" altLang="zh-CN" sz="1800" kern="1200" dirty="0" smtClean="0">
                          <a:solidFill>
                            <a:schemeClr val="dk1"/>
                          </a:solidFill>
                          <a:effectLst/>
                          <a:latin typeface="+mn-lt"/>
                          <a:ea typeface="+mn-ea"/>
                          <a:cs typeface="+mn-cs"/>
                        </a:rPr>
                        <a:t>角机制让其他人员顶替或将根据当时的情况对任务进行适当的分配</a:t>
                      </a:r>
                    </a:p>
                    <a:p>
                      <a:r>
                        <a:rPr lang="zh-CN" altLang="zh-CN" sz="1800" kern="1200" dirty="0" smtClean="0">
                          <a:solidFill>
                            <a:schemeClr val="dk1"/>
                          </a:solidFill>
                          <a:effectLst/>
                          <a:latin typeface="+mn-lt"/>
                          <a:ea typeface="+mn-ea"/>
                          <a:cs typeface="+mn-cs"/>
                        </a:rPr>
                        <a:t>余敬和张伟鹏互为</a:t>
                      </a:r>
                      <a:r>
                        <a:rPr lang="en-US" altLang="zh-CN" sz="1800" kern="1200" dirty="0" smtClean="0">
                          <a:solidFill>
                            <a:schemeClr val="dk1"/>
                          </a:solidFill>
                          <a:effectLst/>
                          <a:latin typeface="+mn-lt"/>
                          <a:ea typeface="+mn-ea"/>
                          <a:cs typeface="+mn-cs"/>
                        </a:rPr>
                        <a:t>AB</a:t>
                      </a:r>
                      <a:r>
                        <a:rPr lang="zh-CN" altLang="zh-CN" sz="1800" kern="1200" dirty="0" smtClean="0">
                          <a:solidFill>
                            <a:schemeClr val="dk1"/>
                          </a:solidFill>
                          <a:effectLst/>
                          <a:latin typeface="+mn-lt"/>
                          <a:ea typeface="+mn-ea"/>
                          <a:cs typeface="+mn-cs"/>
                        </a:rPr>
                        <a:t>角，唐子煜，丁磊，陈建伟循环互为</a:t>
                      </a:r>
                      <a:r>
                        <a:rPr lang="en-US" altLang="zh-CN" sz="1800" kern="1200" dirty="0" smtClean="0">
                          <a:solidFill>
                            <a:schemeClr val="dk1"/>
                          </a:solidFill>
                          <a:effectLst/>
                          <a:latin typeface="+mn-lt"/>
                          <a:ea typeface="+mn-ea"/>
                          <a:cs typeface="+mn-cs"/>
                        </a:rPr>
                        <a:t>AB</a:t>
                      </a:r>
                      <a:r>
                        <a:rPr lang="zh-CN" altLang="zh-CN" sz="1800" kern="1200" dirty="0" smtClean="0">
                          <a:solidFill>
                            <a:schemeClr val="dk1"/>
                          </a:solidFill>
                          <a:effectLst/>
                          <a:latin typeface="+mn-lt"/>
                          <a:ea typeface="+mn-ea"/>
                          <a:cs typeface="+mn-cs"/>
                        </a:rPr>
                        <a:t>角</a:t>
                      </a:r>
                    </a:p>
                  </a:txBody>
                  <a:tcPr/>
                </a:tc>
              </a:tr>
            </a:tbl>
          </a:graphicData>
        </a:graphic>
      </p:graphicFrame>
      <p:sp>
        <p:nvSpPr>
          <p:cNvPr id="6" name="矩形 5"/>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6"/>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8" name="TextBox 7"/>
          <p:cNvSpPr txBox="1"/>
          <p:nvPr/>
        </p:nvSpPr>
        <p:spPr>
          <a:xfrm>
            <a:off x="683568" y="722170"/>
            <a:ext cx="3960440"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9.9</a:t>
            </a:r>
            <a:r>
              <a:rPr lang="zh-CN" altLang="en-US" dirty="0" smtClean="0">
                <a:solidFill>
                  <a:srgbClr val="F2A849"/>
                </a:solidFill>
                <a:latin typeface="微软雅黑" pitchFamily="34" charset="-122"/>
                <a:ea typeface="微软雅黑" pitchFamily="34" charset="-122"/>
              </a:rPr>
              <a:t>需求确认方面</a:t>
            </a:r>
            <a:endParaRPr lang="zh-CN" altLang="en-US" dirty="0">
              <a:solidFill>
                <a:srgbClr val="F2A849"/>
              </a:solidFill>
              <a:latin typeface="微软雅黑" pitchFamily="34" charset="-122"/>
              <a:ea typeface="微软雅黑" pitchFamily="34" charset="-122"/>
            </a:endParaRPr>
          </a:p>
        </p:txBody>
      </p:sp>
    </p:spTree>
    <p:extLst>
      <p:ext uri="{BB962C8B-B14F-4D97-AF65-F5344CB8AC3E}">
        <p14:creationId xmlns:p14="http://schemas.microsoft.com/office/powerpoint/2010/main" val="33502202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247809" y="1857218"/>
            <a:ext cx="5724128" cy="923330"/>
          </a:xfrm>
          <a:prstGeom prst="rect">
            <a:avLst/>
          </a:prstGeom>
          <a:noFill/>
        </p:spPr>
        <p:txBody>
          <a:bodyPr wrap="square" rtlCol="0">
            <a:spAutoFit/>
          </a:bodyPr>
          <a:lstStyle/>
          <a:p>
            <a:r>
              <a:rPr lang="zh-CN" altLang="en-US" sz="5400" dirty="0" smtClean="0">
                <a:solidFill>
                  <a:srgbClr val="00B0F0"/>
                </a:solidFill>
                <a:latin typeface="Adobe Gothic Std B" pitchFamily="34" charset="-128"/>
              </a:rPr>
              <a:t>配置系统管理计划</a:t>
            </a:r>
            <a:endParaRPr lang="zh-CN" altLang="en-US" sz="5400" dirty="0">
              <a:solidFill>
                <a:srgbClr val="00B0F0"/>
              </a:solidFill>
              <a:latin typeface="Adobe Gothic Std B" pitchFamily="34" charset="-128"/>
            </a:endParaRPr>
          </a:p>
        </p:txBody>
      </p:sp>
      <p:grpSp>
        <p:nvGrpSpPr>
          <p:cNvPr id="12" name="组合 11"/>
          <p:cNvGrpSpPr/>
          <p:nvPr/>
        </p:nvGrpSpPr>
        <p:grpSpPr>
          <a:xfrm>
            <a:off x="1259632" y="1373972"/>
            <a:ext cx="1988177" cy="2133882"/>
            <a:chOff x="1259632" y="1373972"/>
            <a:chExt cx="1988177" cy="2133882"/>
          </a:xfrm>
        </p:grpSpPr>
        <p:grpSp>
          <p:nvGrpSpPr>
            <p:cNvPr id="2" name="组合 1"/>
            <p:cNvGrpSpPr/>
            <p:nvPr/>
          </p:nvGrpSpPr>
          <p:grpSpPr>
            <a:xfrm>
              <a:off x="1259632" y="1373972"/>
              <a:ext cx="1889822" cy="2133882"/>
              <a:chOff x="1259632" y="1419622"/>
              <a:chExt cx="1152128" cy="1300919"/>
            </a:xfrm>
          </p:grpSpPr>
          <p:sp>
            <p:nvSpPr>
              <p:cNvPr id="3" name="椭圆 2"/>
              <p:cNvSpPr/>
              <p:nvPr/>
            </p:nvSpPr>
            <p:spPr>
              <a:xfrm>
                <a:off x="1259632" y="1419622"/>
                <a:ext cx="1152128" cy="11521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Box 5"/>
            <p:cNvSpPr txBox="1"/>
            <p:nvPr/>
          </p:nvSpPr>
          <p:spPr>
            <a:xfrm>
              <a:off x="1475656" y="2067694"/>
              <a:ext cx="1772153" cy="584775"/>
            </a:xfrm>
            <a:prstGeom prst="rect">
              <a:avLst/>
            </a:prstGeom>
            <a:noFill/>
          </p:spPr>
          <p:txBody>
            <a:bodyPr wrap="square" rtlCol="0">
              <a:spAutoFit/>
            </a:bodyPr>
            <a:lstStyle/>
            <a:p>
              <a:r>
                <a:rPr lang="en-US" altLang="zh-CN" sz="3200" dirty="0" smtClean="0">
                  <a:solidFill>
                    <a:schemeClr val="bg1"/>
                  </a:solidFill>
                </a:rPr>
                <a:t>Part 10</a:t>
              </a:r>
              <a:endParaRPr lang="zh-CN" altLang="en-US" sz="3200" dirty="0">
                <a:solidFill>
                  <a:schemeClr val="bg1"/>
                </a:solidFill>
              </a:endParaRPr>
            </a:p>
          </p:txBody>
        </p:sp>
      </p:grpSp>
    </p:spTree>
    <p:extLst>
      <p:ext uri="{BB962C8B-B14F-4D97-AF65-F5344CB8AC3E}">
        <p14:creationId xmlns:p14="http://schemas.microsoft.com/office/powerpoint/2010/main" val="42422310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48022"/>
            <a:ext cx="4067944" cy="644334"/>
            <a:chOff x="0" y="448022"/>
            <a:chExt cx="4067944" cy="644334"/>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 name="TextBox 2"/>
            <p:cNvSpPr txBox="1"/>
            <p:nvPr/>
          </p:nvSpPr>
          <p:spPr>
            <a:xfrm>
              <a:off x="683568" y="448022"/>
              <a:ext cx="3384376"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10.</a:t>
              </a:r>
              <a:r>
                <a:rPr lang="zh-CN" altLang="en-US" dirty="0" smtClean="0">
                  <a:solidFill>
                    <a:srgbClr val="00B0F0"/>
                  </a:solidFill>
                  <a:latin typeface="微软雅黑" pitchFamily="34" charset="-122"/>
                  <a:ea typeface="微软雅黑" pitchFamily="34" charset="-122"/>
                </a:rPr>
                <a:t>配置系统管理</a:t>
              </a:r>
              <a:endParaRPr lang="zh-CN" altLang="en-US" dirty="0">
                <a:solidFill>
                  <a:srgbClr val="00B0F0"/>
                </a:solidFill>
                <a:latin typeface="微软雅黑" pitchFamily="34" charset="-122"/>
                <a:ea typeface="微软雅黑" pitchFamily="34" charset="-122"/>
              </a:endParaRPr>
            </a:p>
          </p:txBody>
        </p:sp>
        <p:sp>
          <p:nvSpPr>
            <p:cNvPr id="4" name="TextBox 3"/>
            <p:cNvSpPr txBox="1"/>
            <p:nvPr/>
          </p:nvSpPr>
          <p:spPr>
            <a:xfrm>
              <a:off x="709822" y="753802"/>
              <a:ext cx="2998081"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10.1</a:t>
              </a:r>
              <a:r>
                <a:rPr lang="zh-CN" altLang="en-US" sz="1600" dirty="0" smtClean="0">
                  <a:solidFill>
                    <a:srgbClr val="00B0F0"/>
                  </a:solidFill>
                  <a:latin typeface="微软雅黑" pitchFamily="34" charset="-122"/>
                  <a:ea typeface="微软雅黑" pitchFamily="34" charset="-122"/>
                </a:rPr>
                <a:t>配置管理负责人与标志</a:t>
              </a:r>
              <a:endParaRPr lang="zh-CN" altLang="en-US" sz="1600" dirty="0">
                <a:solidFill>
                  <a:srgbClr val="00B0F0"/>
                </a:solidFill>
                <a:latin typeface="微软雅黑" pitchFamily="34" charset="-122"/>
                <a:ea typeface="微软雅黑" pitchFamily="34" charset="-122"/>
              </a:endParaRPr>
            </a:p>
          </p:txBody>
        </p:sp>
      </p:grpSp>
      <p:sp>
        <p:nvSpPr>
          <p:cNvPr id="18" name="TextBox 17"/>
          <p:cNvSpPr txBox="1"/>
          <p:nvPr/>
        </p:nvSpPr>
        <p:spPr>
          <a:xfrm>
            <a:off x="3131840" y="1729140"/>
            <a:ext cx="1719242" cy="338554"/>
          </a:xfrm>
          <a:prstGeom prst="rect">
            <a:avLst/>
          </a:prstGeom>
          <a:noFill/>
        </p:spPr>
        <p:txBody>
          <a:bodyPr wrap="square" rtlCol="0">
            <a:spAutoFit/>
          </a:bodyPr>
          <a:lstStyle/>
          <a:p>
            <a:pPr algn="ctr"/>
            <a:r>
              <a:rPr lang="zh-CN" altLang="en-US" sz="1600" dirty="0">
                <a:solidFill>
                  <a:srgbClr val="1173B0"/>
                </a:solidFill>
              </a:rPr>
              <a:t>唐子煜</a:t>
            </a:r>
          </a:p>
        </p:txBody>
      </p:sp>
      <p:sp>
        <p:nvSpPr>
          <p:cNvPr id="19" name="TextBox 18"/>
          <p:cNvSpPr txBox="1"/>
          <p:nvPr/>
        </p:nvSpPr>
        <p:spPr>
          <a:xfrm>
            <a:off x="1116794" y="1698362"/>
            <a:ext cx="2067334" cy="369332"/>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配置管理负责人：</a:t>
            </a:r>
            <a:endParaRPr lang="zh-CN" altLang="en-US" b="1" dirty="0">
              <a:solidFill>
                <a:srgbClr val="1173B0"/>
              </a:solidFill>
              <a:latin typeface="微软雅黑" pitchFamily="34" charset="-122"/>
              <a:ea typeface="微软雅黑" pitchFamily="34" charset="-122"/>
            </a:endParaRPr>
          </a:p>
        </p:txBody>
      </p:sp>
      <p:sp>
        <p:nvSpPr>
          <p:cNvPr id="26" name="TextBox 25"/>
          <p:cNvSpPr txBox="1"/>
          <p:nvPr/>
        </p:nvSpPr>
        <p:spPr>
          <a:xfrm>
            <a:off x="3140790" y="2635047"/>
            <a:ext cx="4887594" cy="584775"/>
          </a:xfrm>
          <a:prstGeom prst="rect">
            <a:avLst/>
          </a:prstGeom>
          <a:noFill/>
        </p:spPr>
        <p:txBody>
          <a:bodyPr wrap="square" rtlCol="0">
            <a:spAutoFit/>
          </a:bodyPr>
          <a:lstStyle/>
          <a:p>
            <a:pPr algn="ctr"/>
            <a:r>
              <a:rPr lang="zh-CN" altLang="en-US" sz="1600" dirty="0">
                <a:solidFill>
                  <a:srgbClr val="1173B0"/>
                </a:solidFill>
              </a:rPr>
              <a:t>软件项的标识基本按照</a:t>
            </a:r>
            <a:r>
              <a:rPr lang="en-US" altLang="zh-CN" sz="1600" dirty="0">
                <a:solidFill>
                  <a:srgbClr val="1173B0"/>
                </a:solidFill>
              </a:rPr>
              <a:t>《</a:t>
            </a:r>
            <a:r>
              <a:rPr lang="zh-CN" altLang="en-US" sz="1600" dirty="0">
                <a:solidFill>
                  <a:srgbClr val="1173B0"/>
                </a:solidFill>
              </a:rPr>
              <a:t>软件配置标识命名规则</a:t>
            </a:r>
            <a:r>
              <a:rPr lang="en-US" altLang="zh-CN" sz="1600" dirty="0">
                <a:solidFill>
                  <a:srgbClr val="1173B0"/>
                </a:solidFill>
              </a:rPr>
              <a:t>》</a:t>
            </a:r>
            <a:r>
              <a:rPr lang="zh-CN" altLang="en-US" sz="1600" dirty="0">
                <a:solidFill>
                  <a:srgbClr val="1173B0"/>
                </a:solidFill>
              </a:rPr>
              <a:t>进行。要通过标识能够确定软件项之间的相互联系。</a:t>
            </a:r>
          </a:p>
        </p:txBody>
      </p:sp>
      <p:sp>
        <p:nvSpPr>
          <p:cNvPr id="27" name="TextBox 26"/>
          <p:cNvSpPr txBox="1"/>
          <p:nvPr/>
        </p:nvSpPr>
        <p:spPr>
          <a:xfrm>
            <a:off x="1125744" y="2604269"/>
            <a:ext cx="2067334" cy="369332"/>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配置标志：</a:t>
            </a:r>
            <a:endParaRPr lang="zh-CN" altLang="en-US" b="1" dirty="0">
              <a:solidFill>
                <a:srgbClr val="1173B0"/>
              </a:solidFill>
              <a:latin typeface="微软雅黑" pitchFamily="34" charset="-122"/>
              <a:ea typeface="微软雅黑" pitchFamily="34" charset="-122"/>
            </a:endParaRPr>
          </a:p>
        </p:txBody>
      </p:sp>
    </p:spTree>
    <p:extLst>
      <p:ext uri="{BB962C8B-B14F-4D97-AF65-F5344CB8AC3E}">
        <p14:creationId xmlns:p14="http://schemas.microsoft.com/office/powerpoint/2010/main" val="13667569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48022"/>
            <a:ext cx="4067944" cy="644334"/>
            <a:chOff x="0" y="448022"/>
            <a:chExt cx="4067944" cy="644334"/>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 name="TextBox 2"/>
            <p:cNvSpPr txBox="1"/>
            <p:nvPr/>
          </p:nvSpPr>
          <p:spPr>
            <a:xfrm>
              <a:off x="683568" y="448022"/>
              <a:ext cx="3384376"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10.</a:t>
              </a:r>
              <a:r>
                <a:rPr lang="zh-CN" altLang="en-US" dirty="0" smtClean="0">
                  <a:solidFill>
                    <a:srgbClr val="00B0F0"/>
                  </a:solidFill>
                  <a:latin typeface="微软雅黑" pitchFamily="34" charset="-122"/>
                  <a:ea typeface="微软雅黑" pitchFamily="34" charset="-122"/>
                </a:rPr>
                <a:t>配置系统管理</a:t>
              </a:r>
              <a:endParaRPr lang="zh-CN" altLang="en-US" dirty="0">
                <a:solidFill>
                  <a:srgbClr val="00B0F0"/>
                </a:solidFill>
                <a:latin typeface="微软雅黑" pitchFamily="34" charset="-122"/>
                <a:ea typeface="微软雅黑" pitchFamily="34" charset="-122"/>
              </a:endParaRPr>
            </a:p>
          </p:txBody>
        </p:sp>
        <p:sp>
          <p:nvSpPr>
            <p:cNvPr id="4" name="TextBox 3"/>
            <p:cNvSpPr txBox="1"/>
            <p:nvPr/>
          </p:nvSpPr>
          <p:spPr>
            <a:xfrm>
              <a:off x="709822" y="753802"/>
              <a:ext cx="2998081"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10.2</a:t>
              </a:r>
              <a:r>
                <a:rPr lang="zh-CN" altLang="en-US" sz="1600" dirty="0" smtClean="0">
                  <a:solidFill>
                    <a:srgbClr val="00B0F0"/>
                  </a:solidFill>
                  <a:latin typeface="微软雅黑" pitchFamily="34" charset="-122"/>
                  <a:ea typeface="微软雅黑" pitchFamily="34" charset="-122"/>
                </a:rPr>
                <a:t>版本管理</a:t>
              </a:r>
              <a:endParaRPr lang="zh-CN" altLang="en-US" sz="1600" dirty="0">
                <a:solidFill>
                  <a:srgbClr val="00B0F0"/>
                </a:solidFill>
                <a:latin typeface="微软雅黑" pitchFamily="34" charset="-122"/>
                <a:ea typeface="微软雅黑" pitchFamily="34" charset="-122"/>
              </a:endParaRPr>
            </a:p>
          </p:txBody>
        </p:sp>
      </p:grpSp>
      <p:sp>
        <p:nvSpPr>
          <p:cNvPr id="18" name="TextBox 17"/>
          <p:cNvSpPr txBox="1"/>
          <p:nvPr/>
        </p:nvSpPr>
        <p:spPr>
          <a:xfrm>
            <a:off x="2483768" y="1347614"/>
            <a:ext cx="5616624" cy="2800767"/>
          </a:xfrm>
          <a:prstGeom prst="rect">
            <a:avLst/>
          </a:prstGeom>
          <a:noFill/>
        </p:spPr>
        <p:txBody>
          <a:bodyPr wrap="square" rtlCol="0">
            <a:spAutoFit/>
          </a:bodyPr>
          <a:lstStyle/>
          <a:p>
            <a:pPr marL="342900" indent="-342900">
              <a:buFont typeface="+mj-lt"/>
              <a:buAutoNum type="arabicPeriod"/>
            </a:pPr>
            <a:r>
              <a:rPr lang="zh-CN" altLang="en-US" sz="1600" dirty="0" smtClean="0">
                <a:solidFill>
                  <a:srgbClr val="1173B0"/>
                </a:solidFill>
              </a:rPr>
              <a:t>在</a:t>
            </a:r>
            <a:r>
              <a:rPr lang="zh-CN" altLang="en-US" sz="1600" dirty="0">
                <a:solidFill>
                  <a:srgbClr val="1173B0"/>
                </a:solidFill>
              </a:rPr>
              <a:t>服务器</a:t>
            </a:r>
            <a:r>
              <a:rPr lang="en-US" altLang="zh-CN" sz="1600" dirty="0">
                <a:solidFill>
                  <a:srgbClr val="1173B0"/>
                </a:solidFill>
              </a:rPr>
              <a:t>(GITHUB)</a:t>
            </a:r>
            <a:r>
              <a:rPr lang="zh-CN" altLang="en-US" sz="1600" dirty="0">
                <a:solidFill>
                  <a:srgbClr val="1173B0"/>
                </a:solidFill>
              </a:rPr>
              <a:t>上建立一个新的仓库 ，作为项目配置数据库</a:t>
            </a:r>
            <a:r>
              <a:rPr lang="zh-CN" altLang="en-US" sz="1600" dirty="0" smtClean="0">
                <a:solidFill>
                  <a:srgbClr val="1173B0"/>
                </a:solidFill>
              </a:rPr>
              <a:t>。在此目录下按照各个项目组的名称建立分目录。</a:t>
            </a:r>
            <a:endParaRPr lang="en-US" altLang="zh-CN" sz="1600" dirty="0" smtClean="0">
              <a:solidFill>
                <a:srgbClr val="1173B0"/>
              </a:solidFill>
            </a:endParaRPr>
          </a:p>
          <a:p>
            <a:pPr marL="342900" indent="-342900">
              <a:buFont typeface="+mj-lt"/>
              <a:buAutoNum type="arabicPeriod"/>
            </a:pPr>
            <a:r>
              <a:rPr lang="zh-CN" altLang="en-US" sz="1600" dirty="0" smtClean="0">
                <a:solidFill>
                  <a:srgbClr val="1173B0"/>
                </a:solidFill>
              </a:rPr>
              <a:t>项目</a:t>
            </a:r>
            <a:r>
              <a:rPr lang="zh-CN" altLang="en-US" sz="1600" dirty="0">
                <a:solidFill>
                  <a:srgbClr val="1173B0"/>
                </a:solidFill>
              </a:rPr>
              <a:t>文档</a:t>
            </a:r>
            <a:r>
              <a:rPr lang="en-US" altLang="zh-CN" sz="1600" dirty="0" err="1">
                <a:solidFill>
                  <a:srgbClr val="1173B0"/>
                </a:solidFill>
              </a:rPr>
              <a:t>dev</a:t>
            </a:r>
            <a:r>
              <a:rPr lang="zh-CN" altLang="en-US" sz="1600" dirty="0">
                <a:solidFill>
                  <a:srgbClr val="1173B0"/>
                </a:solidFill>
              </a:rPr>
              <a:t>分支一般只有项目经理和属于该项目的开发人员和配置管理员能够访问</a:t>
            </a:r>
            <a:r>
              <a:rPr lang="zh-CN" altLang="en-US" sz="1600" dirty="0" smtClean="0">
                <a:solidFill>
                  <a:srgbClr val="1173B0"/>
                </a:solidFill>
              </a:rPr>
              <a:t>。</a:t>
            </a:r>
            <a:endParaRPr lang="en-US" altLang="zh-CN" sz="1600" dirty="0" smtClean="0">
              <a:solidFill>
                <a:srgbClr val="1173B0"/>
              </a:solidFill>
            </a:endParaRPr>
          </a:p>
          <a:p>
            <a:pPr marL="342900" indent="-342900">
              <a:buFont typeface="+mj-lt"/>
              <a:buAutoNum type="arabicPeriod"/>
            </a:pPr>
            <a:r>
              <a:rPr lang="zh-CN" altLang="en-US" sz="1600" dirty="0" smtClean="0">
                <a:solidFill>
                  <a:srgbClr val="1173B0"/>
                </a:solidFill>
              </a:rPr>
              <a:t>在</a:t>
            </a:r>
            <a:r>
              <a:rPr lang="zh-CN" altLang="en-US" sz="1600" dirty="0">
                <a:solidFill>
                  <a:srgbClr val="1173B0"/>
                </a:solidFill>
              </a:rPr>
              <a:t>项目开发的某一阶段结束时，通过了该阶段评审的这些开发文档申请添加到仓库</a:t>
            </a:r>
            <a:r>
              <a:rPr lang="en-US" altLang="zh-CN" sz="1600" dirty="0">
                <a:solidFill>
                  <a:srgbClr val="1173B0"/>
                </a:solidFill>
              </a:rPr>
              <a:t>master</a:t>
            </a:r>
            <a:r>
              <a:rPr lang="zh-CN" altLang="en-US" sz="1600" dirty="0">
                <a:solidFill>
                  <a:srgbClr val="1173B0"/>
                </a:solidFill>
              </a:rPr>
              <a:t>分支，做为正式版本的第一版</a:t>
            </a:r>
            <a:r>
              <a:rPr lang="en-US" altLang="zh-CN" sz="1600" dirty="0">
                <a:solidFill>
                  <a:srgbClr val="1173B0"/>
                </a:solidFill>
              </a:rPr>
              <a:t>——1.0</a:t>
            </a:r>
            <a:r>
              <a:rPr lang="zh-CN" altLang="en-US" sz="1600" dirty="0">
                <a:solidFill>
                  <a:srgbClr val="1173B0"/>
                </a:solidFill>
              </a:rPr>
              <a:t>版本。</a:t>
            </a:r>
          </a:p>
          <a:p>
            <a:pPr marL="342900" indent="-342900">
              <a:buFont typeface="+mj-lt"/>
              <a:buAutoNum type="arabicPeriod"/>
            </a:pPr>
            <a:r>
              <a:rPr lang="zh-CN" altLang="en-US" sz="1600" dirty="0" smtClean="0">
                <a:solidFill>
                  <a:srgbClr val="1173B0"/>
                </a:solidFill>
              </a:rPr>
              <a:t>在</a:t>
            </a:r>
            <a:r>
              <a:rPr lang="zh-CN" altLang="en-US" sz="1600" dirty="0">
                <a:solidFill>
                  <a:srgbClr val="1173B0"/>
                </a:solidFill>
              </a:rPr>
              <a:t>以后的开发中，如果软件需要修改，可以把</a:t>
            </a:r>
            <a:r>
              <a:rPr lang="en-US" altLang="zh-CN" sz="1600" dirty="0">
                <a:solidFill>
                  <a:srgbClr val="1173B0"/>
                </a:solidFill>
              </a:rPr>
              <a:t>DEV</a:t>
            </a:r>
            <a:r>
              <a:rPr lang="zh-CN" altLang="en-US" sz="1600" dirty="0">
                <a:solidFill>
                  <a:srgbClr val="1173B0"/>
                </a:solidFill>
              </a:rPr>
              <a:t>的内容保存到各个开发人员的自己的开发分支，经过组长同意后通过配置管理员更新到</a:t>
            </a:r>
            <a:r>
              <a:rPr lang="en-US" altLang="zh-CN" sz="1600" dirty="0" err="1">
                <a:solidFill>
                  <a:srgbClr val="1173B0"/>
                </a:solidFill>
              </a:rPr>
              <a:t>dev</a:t>
            </a:r>
            <a:r>
              <a:rPr lang="zh-CN" altLang="en-US" sz="1600" dirty="0" smtClean="0">
                <a:solidFill>
                  <a:srgbClr val="1173B0"/>
                </a:solidFill>
              </a:rPr>
              <a:t>分支。</a:t>
            </a:r>
            <a:endParaRPr lang="zh-CN" altLang="en-US" sz="1600" dirty="0">
              <a:solidFill>
                <a:srgbClr val="1173B0"/>
              </a:solidFill>
            </a:endParaRPr>
          </a:p>
          <a:p>
            <a:pPr marL="342900" indent="-342900">
              <a:buFont typeface="+mj-lt"/>
              <a:buAutoNum type="arabicPeriod"/>
            </a:pPr>
            <a:r>
              <a:rPr lang="zh-CN" altLang="en-US" sz="1600" dirty="0" smtClean="0">
                <a:solidFill>
                  <a:srgbClr val="1173B0"/>
                </a:solidFill>
              </a:rPr>
              <a:t>在</a:t>
            </a:r>
            <a:r>
              <a:rPr lang="zh-CN" altLang="en-US" sz="1600" dirty="0">
                <a:solidFill>
                  <a:srgbClr val="1173B0"/>
                </a:solidFill>
              </a:rPr>
              <a:t>各个阶段的文档，都可以进行追述</a:t>
            </a:r>
            <a:r>
              <a:rPr lang="zh-CN" altLang="en-US" sz="1600" dirty="0" smtClean="0">
                <a:solidFill>
                  <a:srgbClr val="1173B0"/>
                </a:solidFill>
              </a:rPr>
              <a:t>。</a:t>
            </a:r>
            <a:endParaRPr lang="zh-CN" altLang="en-US" sz="1600" dirty="0">
              <a:solidFill>
                <a:srgbClr val="1173B0"/>
              </a:solidFill>
            </a:endParaRPr>
          </a:p>
        </p:txBody>
      </p:sp>
      <p:sp>
        <p:nvSpPr>
          <p:cNvPr id="19" name="TextBox 18"/>
          <p:cNvSpPr txBox="1"/>
          <p:nvPr/>
        </p:nvSpPr>
        <p:spPr>
          <a:xfrm>
            <a:off x="755576" y="1347614"/>
            <a:ext cx="2067334" cy="369332"/>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版本管理：</a:t>
            </a:r>
            <a:endParaRPr lang="zh-CN" altLang="en-US" b="1" dirty="0">
              <a:solidFill>
                <a:srgbClr val="1173B0"/>
              </a:solidFill>
              <a:latin typeface="微软雅黑" pitchFamily="34" charset="-122"/>
              <a:ea typeface="微软雅黑" pitchFamily="34" charset="-122"/>
            </a:endParaRPr>
          </a:p>
        </p:txBody>
      </p:sp>
    </p:spTree>
    <p:extLst>
      <p:ext uri="{BB962C8B-B14F-4D97-AF65-F5344CB8AC3E}">
        <p14:creationId xmlns:p14="http://schemas.microsoft.com/office/powerpoint/2010/main" val="17999451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48022"/>
            <a:ext cx="4067944" cy="644334"/>
            <a:chOff x="0" y="448022"/>
            <a:chExt cx="4067944" cy="644334"/>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 name="TextBox 2"/>
            <p:cNvSpPr txBox="1"/>
            <p:nvPr/>
          </p:nvSpPr>
          <p:spPr>
            <a:xfrm>
              <a:off x="683568" y="448022"/>
              <a:ext cx="3384376"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10.</a:t>
              </a:r>
              <a:r>
                <a:rPr lang="zh-CN" altLang="en-US" dirty="0" smtClean="0">
                  <a:solidFill>
                    <a:srgbClr val="00B0F0"/>
                  </a:solidFill>
                  <a:latin typeface="微软雅黑" pitchFamily="34" charset="-122"/>
                  <a:ea typeface="微软雅黑" pitchFamily="34" charset="-122"/>
                </a:rPr>
                <a:t>配置系统管理</a:t>
              </a:r>
              <a:endParaRPr lang="zh-CN" altLang="en-US" dirty="0">
                <a:solidFill>
                  <a:srgbClr val="00B0F0"/>
                </a:solidFill>
                <a:latin typeface="微软雅黑" pitchFamily="34" charset="-122"/>
                <a:ea typeface="微软雅黑" pitchFamily="34" charset="-122"/>
              </a:endParaRPr>
            </a:p>
          </p:txBody>
        </p:sp>
        <p:sp>
          <p:nvSpPr>
            <p:cNvPr id="4" name="TextBox 3"/>
            <p:cNvSpPr txBox="1"/>
            <p:nvPr/>
          </p:nvSpPr>
          <p:spPr>
            <a:xfrm>
              <a:off x="709822" y="753802"/>
              <a:ext cx="2998081"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10.3</a:t>
              </a:r>
              <a:r>
                <a:rPr lang="zh-CN" altLang="en-US" sz="1600" dirty="0" smtClean="0">
                  <a:solidFill>
                    <a:srgbClr val="00B0F0"/>
                  </a:solidFill>
                  <a:latin typeface="微软雅黑" pitchFamily="34" charset="-122"/>
                  <a:ea typeface="微软雅黑" pitchFamily="34" charset="-122"/>
                </a:rPr>
                <a:t>版本提交与合并</a:t>
              </a:r>
              <a:endParaRPr lang="zh-CN" altLang="en-US" sz="1600" dirty="0">
                <a:solidFill>
                  <a:srgbClr val="00B0F0"/>
                </a:solidFill>
                <a:latin typeface="微软雅黑" pitchFamily="34" charset="-122"/>
                <a:ea typeface="微软雅黑" pitchFamily="34" charset="-122"/>
              </a:endParaRPr>
            </a:p>
          </p:txBody>
        </p:sp>
      </p:grpSp>
      <p:sp>
        <p:nvSpPr>
          <p:cNvPr id="18" name="TextBox 17"/>
          <p:cNvSpPr txBox="1"/>
          <p:nvPr/>
        </p:nvSpPr>
        <p:spPr>
          <a:xfrm>
            <a:off x="2519264" y="1434138"/>
            <a:ext cx="6624736" cy="1323439"/>
          </a:xfrm>
          <a:prstGeom prst="rect">
            <a:avLst/>
          </a:prstGeom>
          <a:noFill/>
        </p:spPr>
        <p:txBody>
          <a:bodyPr wrap="square" rtlCol="0">
            <a:spAutoFit/>
          </a:bodyPr>
          <a:lstStyle/>
          <a:p>
            <a:pPr marL="342900" indent="-342900">
              <a:buFont typeface="+mj-lt"/>
              <a:buAutoNum type="arabicPeriod"/>
            </a:pPr>
            <a:r>
              <a:rPr lang="zh-CN" altLang="en-US" sz="1600" dirty="0" smtClean="0">
                <a:solidFill>
                  <a:srgbClr val="1173B0"/>
                </a:solidFill>
              </a:rPr>
              <a:t>通过</a:t>
            </a:r>
            <a:r>
              <a:rPr lang="zh-CN" altLang="en-US" sz="1600" dirty="0">
                <a:solidFill>
                  <a:srgbClr val="1173B0"/>
                </a:solidFill>
              </a:rPr>
              <a:t>版本控制器保证修改文件是最新的文件</a:t>
            </a:r>
            <a:r>
              <a:rPr lang="zh-CN" altLang="en-US" sz="1600" dirty="0" smtClean="0">
                <a:solidFill>
                  <a:srgbClr val="1173B0"/>
                </a:solidFill>
              </a:rPr>
              <a:t>。</a:t>
            </a:r>
            <a:endParaRPr lang="en-US" altLang="zh-CN" sz="1600" dirty="0" smtClean="0">
              <a:solidFill>
                <a:srgbClr val="1173B0"/>
              </a:solidFill>
            </a:endParaRPr>
          </a:p>
          <a:p>
            <a:pPr marL="342900" indent="-342900">
              <a:buFont typeface="+mj-lt"/>
              <a:buAutoNum type="arabicPeriod"/>
            </a:pPr>
            <a:r>
              <a:rPr lang="zh-CN" altLang="en-US" sz="1600" dirty="0" smtClean="0">
                <a:solidFill>
                  <a:srgbClr val="1173B0"/>
                </a:solidFill>
              </a:rPr>
              <a:t>通过</a:t>
            </a:r>
            <a:r>
              <a:rPr lang="en-US" altLang="zh-CN" sz="1600" dirty="0" err="1">
                <a:solidFill>
                  <a:srgbClr val="1173B0"/>
                </a:solidFill>
              </a:rPr>
              <a:t>sourcetree</a:t>
            </a:r>
            <a:r>
              <a:rPr lang="zh-CN" altLang="en-US" sz="1600" dirty="0">
                <a:solidFill>
                  <a:srgbClr val="1173B0"/>
                </a:solidFill>
              </a:rPr>
              <a:t>、</a:t>
            </a:r>
            <a:r>
              <a:rPr lang="en-US" altLang="zh-CN" sz="1600" dirty="0" err="1">
                <a:solidFill>
                  <a:srgbClr val="1173B0"/>
                </a:solidFill>
              </a:rPr>
              <a:t>github</a:t>
            </a:r>
            <a:r>
              <a:rPr lang="en-US" altLang="zh-CN" sz="1600" dirty="0">
                <a:solidFill>
                  <a:srgbClr val="1173B0"/>
                </a:solidFill>
              </a:rPr>
              <a:t> Desktop</a:t>
            </a:r>
            <a:r>
              <a:rPr lang="zh-CN" altLang="en-US" sz="1600" dirty="0">
                <a:solidFill>
                  <a:srgbClr val="1173B0"/>
                </a:solidFill>
              </a:rPr>
              <a:t>、或者命令行提交修改的的</a:t>
            </a:r>
            <a:r>
              <a:rPr lang="en-US" altLang="zh-CN" sz="1600" dirty="0" smtClean="0">
                <a:solidFill>
                  <a:srgbClr val="1173B0"/>
                </a:solidFill>
              </a:rPr>
              <a:t>commit</a:t>
            </a:r>
            <a:r>
              <a:rPr lang="zh-CN" altLang="en-US" sz="1600" dirty="0" smtClean="0">
                <a:solidFill>
                  <a:srgbClr val="1173B0"/>
                </a:solidFill>
              </a:rPr>
              <a:t>。</a:t>
            </a:r>
            <a:r>
              <a:rPr lang="en-US" altLang="zh-CN" sz="1600" dirty="0" smtClean="0">
                <a:solidFill>
                  <a:srgbClr val="1173B0"/>
                </a:solidFill>
              </a:rPr>
              <a:t>commit</a:t>
            </a:r>
            <a:r>
              <a:rPr lang="zh-CN" altLang="en-US" sz="1600" dirty="0">
                <a:solidFill>
                  <a:srgbClr val="1173B0"/>
                </a:solidFill>
              </a:rPr>
              <a:t>里的</a:t>
            </a:r>
            <a:r>
              <a:rPr lang="en-US" altLang="zh-CN" sz="1600" dirty="0" err="1">
                <a:solidFill>
                  <a:srgbClr val="1173B0"/>
                </a:solidFill>
              </a:rPr>
              <a:t>summay</a:t>
            </a:r>
            <a:r>
              <a:rPr lang="zh-CN" altLang="en-US" sz="1600" dirty="0">
                <a:solidFill>
                  <a:srgbClr val="1173B0"/>
                </a:solidFill>
              </a:rPr>
              <a:t>要备注有修改</a:t>
            </a:r>
            <a:r>
              <a:rPr lang="zh-CN" altLang="en-US" sz="1600" dirty="0" smtClean="0">
                <a:solidFill>
                  <a:srgbClr val="1173B0"/>
                </a:solidFill>
              </a:rPr>
              <a:t>日期。</a:t>
            </a:r>
            <a:endParaRPr lang="en-US" altLang="zh-CN" sz="1600" dirty="0" smtClean="0">
              <a:solidFill>
                <a:srgbClr val="1173B0"/>
              </a:solidFill>
            </a:endParaRPr>
          </a:p>
          <a:p>
            <a:pPr marL="342900" indent="-342900">
              <a:buFont typeface="+mj-lt"/>
              <a:buAutoNum type="arabicPeriod"/>
            </a:pPr>
            <a:r>
              <a:rPr lang="zh-CN" altLang="en-US" sz="1600" dirty="0" smtClean="0">
                <a:solidFill>
                  <a:srgbClr val="1173B0"/>
                </a:solidFill>
              </a:rPr>
              <a:t>将</a:t>
            </a:r>
            <a:r>
              <a:rPr lang="en-US" altLang="zh-CN" sz="1600" dirty="0">
                <a:solidFill>
                  <a:srgbClr val="1173B0"/>
                </a:solidFill>
              </a:rPr>
              <a:t>commit</a:t>
            </a:r>
            <a:r>
              <a:rPr lang="zh-CN" altLang="en-US" sz="1600" dirty="0">
                <a:solidFill>
                  <a:srgbClr val="1173B0"/>
                </a:solidFill>
              </a:rPr>
              <a:t>上传致版本控制</a:t>
            </a:r>
            <a:r>
              <a:rPr lang="zh-CN" altLang="en-US" sz="1600" dirty="0" smtClean="0">
                <a:solidFill>
                  <a:srgbClr val="1173B0"/>
                </a:solidFill>
              </a:rPr>
              <a:t>器。</a:t>
            </a:r>
            <a:endParaRPr lang="en-US" altLang="zh-CN" sz="1600" dirty="0" smtClean="0">
              <a:solidFill>
                <a:srgbClr val="1173B0"/>
              </a:solidFill>
            </a:endParaRPr>
          </a:p>
          <a:p>
            <a:pPr marL="342900" indent="-342900">
              <a:buFont typeface="+mj-lt"/>
              <a:buAutoNum type="arabicPeriod"/>
            </a:pPr>
            <a:r>
              <a:rPr lang="zh-CN" altLang="en-US" sz="1600" dirty="0" smtClean="0">
                <a:solidFill>
                  <a:srgbClr val="1173B0"/>
                </a:solidFill>
              </a:rPr>
              <a:t>通过</a:t>
            </a:r>
            <a:r>
              <a:rPr lang="zh-CN" altLang="en-US" sz="1600" dirty="0">
                <a:solidFill>
                  <a:srgbClr val="1173B0"/>
                </a:solidFill>
              </a:rPr>
              <a:t>“</a:t>
            </a:r>
            <a:r>
              <a:rPr lang="en-US" altLang="zh-CN" sz="1600" dirty="0">
                <a:solidFill>
                  <a:srgbClr val="1173B0"/>
                </a:solidFill>
              </a:rPr>
              <a:t>new pull request”</a:t>
            </a:r>
            <a:r>
              <a:rPr lang="zh-CN" altLang="en-US" sz="1600" dirty="0">
                <a:solidFill>
                  <a:srgbClr val="1173B0"/>
                </a:solidFill>
              </a:rPr>
              <a:t>申请至</a:t>
            </a:r>
            <a:r>
              <a:rPr lang="en-US" altLang="zh-CN" sz="1600" dirty="0">
                <a:solidFill>
                  <a:srgbClr val="1173B0"/>
                </a:solidFill>
              </a:rPr>
              <a:t>DEV</a:t>
            </a:r>
            <a:r>
              <a:rPr lang="zh-CN" altLang="en-US" sz="1600" dirty="0">
                <a:solidFill>
                  <a:srgbClr val="1173B0"/>
                </a:solidFill>
              </a:rPr>
              <a:t>分支。</a:t>
            </a:r>
          </a:p>
        </p:txBody>
      </p:sp>
      <p:sp>
        <p:nvSpPr>
          <p:cNvPr id="19" name="TextBox 18"/>
          <p:cNvSpPr txBox="1"/>
          <p:nvPr/>
        </p:nvSpPr>
        <p:spPr>
          <a:xfrm>
            <a:off x="971600" y="1434138"/>
            <a:ext cx="2067334" cy="369332"/>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版本提交：</a:t>
            </a:r>
            <a:endParaRPr lang="zh-CN" altLang="en-US" b="1" dirty="0">
              <a:solidFill>
                <a:srgbClr val="1173B0"/>
              </a:solidFill>
              <a:latin typeface="微软雅黑" pitchFamily="34" charset="-122"/>
              <a:ea typeface="微软雅黑" pitchFamily="34" charset="-122"/>
            </a:endParaRPr>
          </a:p>
        </p:txBody>
      </p:sp>
      <p:sp>
        <p:nvSpPr>
          <p:cNvPr id="26" name="TextBox 25"/>
          <p:cNvSpPr txBox="1"/>
          <p:nvPr/>
        </p:nvSpPr>
        <p:spPr>
          <a:xfrm>
            <a:off x="2519264" y="3075806"/>
            <a:ext cx="4887594" cy="1323439"/>
          </a:xfrm>
          <a:prstGeom prst="rect">
            <a:avLst/>
          </a:prstGeom>
          <a:noFill/>
        </p:spPr>
        <p:txBody>
          <a:bodyPr wrap="square" rtlCol="0">
            <a:spAutoFit/>
          </a:bodyPr>
          <a:lstStyle/>
          <a:p>
            <a:pPr marL="342900" indent="-342900">
              <a:buFont typeface="+mj-lt"/>
              <a:buAutoNum type="arabicPeriod"/>
            </a:pPr>
            <a:r>
              <a:rPr lang="zh-CN" altLang="en-US" sz="1600" dirty="0" smtClean="0">
                <a:solidFill>
                  <a:srgbClr val="1173B0"/>
                </a:solidFill>
              </a:rPr>
              <a:t>提交</a:t>
            </a:r>
            <a:r>
              <a:rPr lang="zh-CN" altLang="en-US" sz="1600" dirty="0">
                <a:solidFill>
                  <a:srgbClr val="1173B0"/>
                </a:solidFill>
              </a:rPr>
              <a:t>人</a:t>
            </a:r>
            <a:r>
              <a:rPr lang="zh-CN" altLang="en-US" sz="1600" dirty="0" smtClean="0">
                <a:solidFill>
                  <a:srgbClr val="1173B0"/>
                </a:solidFill>
              </a:rPr>
              <a:t>是阶段负责人</a:t>
            </a:r>
            <a:r>
              <a:rPr lang="zh-CN" altLang="en-US" sz="1600" dirty="0">
                <a:solidFill>
                  <a:srgbClr val="1173B0"/>
                </a:solidFill>
              </a:rPr>
              <a:t>，以便于追溯</a:t>
            </a:r>
            <a:r>
              <a:rPr lang="zh-CN" altLang="en-US" sz="1600" dirty="0" smtClean="0">
                <a:solidFill>
                  <a:srgbClr val="1173B0"/>
                </a:solidFill>
              </a:rPr>
              <a:t>。</a:t>
            </a:r>
            <a:endParaRPr lang="en-US" altLang="zh-CN" sz="1600" dirty="0" smtClean="0">
              <a:solidFill>
                <a:srgbClr val="1173B0"/>
              </a:solidFill>
            </a:endParaRPr>
          </a:p>
          <a:p>
            <a:pPr marL="342900" indent="-342900">
              <a:buFont typeface="+mj-lt"/>
              <a:buAutoNum type="arabicPeriod"/>
            </a:pPr>
            <a:r>
              <a:rPr lang="zh-CN" altLang="en-US" sz="1600" dirty="0" smtClean="0">
                <a:solidFill>
                  <a:srgbClr val="1173B0"/>
                </a:solidFill>
              </a:rPr>
              <a:t>在</a:t>
            </a:r>
            <a:r>
              <a:rPr lang="en-US" altLang="zh-CN" sz="1600" dirty="0">
                <a:solidFill>
                  <a:srgbClr val="1173B0"/>
                </a:solidFill>
              </a:rPr>
              <a:t>summary</a:t>
            </a:r>
            <a:r>
              <a:rPr lang="zh-CN" altLang="en-US" sz="1600" dirty="0">
                <a:solidFill>
                  <a:srgbClr val="1173B0"/>
                </a:solidFill>
              </a:rPr>
              <a:t>中要标注提交时间，方便对照文档是不是最新</a:t>
            </a:r>
            <a:r>
              <a:rPr lang="zh-CN" altLang="en-US" sz="1600" dirty="0" smtClean="0">
                <a:solidFill>
                  <a:srgbClr val="1173B0"/>
                </a:solidFill>
              </a:rPr>
              <a:t>。</a:t>
            </a:r>
            <a:endParaRPr lang="en-US" altLang="zh-CN" sz="1600" dirty="0" smtClean="0">
              <a:solidFill>
                <a:srgbClr val="1173B0"/>
              </a:solidFill>
            </a:endParaRPr>
          </a:p>
          <a:p>
            <a:pPr marL="342900" indent="-342900">
              <a:buFont typeface="+mj-lt"/>
              <a:buAutoNum type="arabicPeriod"/>
            </a:pPr>
            <a:r>
              <a:rPr lang="zh-CN" altLang="en-US" sz="1600" dirty="0" smtClean="0">
                <a:solidFill>
                  <a:srgbClr val="1173B0"/>
                </a:solidFill>
              </a:rPr>
              <a:t>提交</a:t>
            </a:r>
            <a:r>
              <a:rPr lang="zh-CN" altLang="en-US" sz="1600" dirty="0">
                <a:solidFill>
                  <a:srgbClr val="1173B0"/>
                </a:solidFill>
              </a:rPr>
              <a:t>后要报告项目经理，经理同意后报告配置管理员进行合并。</a:t>
            </a:r>
          </a:p>
        </p:txBody>
      </p:sp>
      <p:sp>
        <p:nvSpPr>
          <p:cNvPr id="27" name="TextBox 26"/>
          <p:cNvSpPr txBox="1"/>
          <p:nvPr/>
        </p:nvSpPr>
        <p:spPr>
          <a:xfrm>
            <a:off x="1259632" y="3107377"/>
            <a:ext cx="2067334" cy="369332"/>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合并：</a:t>
            </a:r>
            <a:endParaRPr lang="zh-CN" altLang="en-US" b="1" dirty="0">
              <a:solidFill>
                <a:srgbClr val="1173B0"/>
              </a:solidFill>
              <a:latin typeface="微软雅黑" pitchFamily="34" charset="-122"/>
              <a:ea typeface="微软雅黑" pitchFamily="34" charset="-122"/>
            </a:endParaRPr>
          </a:p>
        </p:txBody>
      </p:sp>
    </p:spTree>
    <p:extLst>
      <p:ext uri="{BB962C8B-B14F-4D97-AF65-F5344CB8AC3E}">
        <p14:creationId xmlns:p14="http://schemas.microsoft.com/office/powerpoint/2010/main" val="11485770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48022"/>
            <a:ext cx="4067944" cy="644334"/>
            <a:chOff x="0" y="448022"/>
            <a:chExt cx="4067944" cy="644334"/>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 name="TextBox 2"/>
            <p:cNvSpPr txBox="1"/>
            <p:nvPr/>
          </p:nvSpPr>
          <p:spPr>
            <a:xfrm>
              <a:off x="683568" y="448022"/>
              <a:ext cx="3384376"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10.</a:t>
              </a:r>
              <a:r>
                <a:rPr lang="zh-CN" altLang="en-US" dirty="0" smtClean="0">
                  <a:solidFill>
                    <a:srgbClr val="00B0F0"/>
                  </a:solidFill>
                  <a:latin typeface="微软雅黑" pitchFamily="34" charset="-122"/>
                  <a:ea typeface="微软雅黑" pitchFamily="34" charset="-122"/>
                </a:rPr>
                <a:t>配置系统管理</a:t>
              </a:r>
              <a:endParaRPr lang="zh-CN" altLang="en-US" dirty="0">
                <a:solidFill>
                  <a:srgbClr val="00B0F0"/>
                </a:solidFill>
                <a:latin typeface="微软雅黑" pitchFamily="34" charset="-122"/>
                <a:ea typeface="微软雅黑" pitchFamily="34" charset="-122"/>
              </a:endParaRPr>
            </a:p>
          </p:txBody>
        </p:sp>
        <p:sp>
          <p:nvSpPr>
            <p:cNvPr id="4" name="TextBox 3"/>
            <p:cNvSpPr txBox="1"/>
            <p:nvPr/>
          </p:nvSpPr>
          <p:spPr>
            <a:xfrm>
              <a:off x="709822" y="753802"/>
              <a:ext cx="2998081"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10.4</a:t>
              </a:r>
              <a:r>
                <a:rPr lang="zh-CN" altLang="en-US" sz="1600" dirty="0">
                  <a:solidFill>
                    <a:srgbClr val="00B0F0"/>
                  </a:solidFill>
                  <a:latin typeface="微软雅黑" pitchFamily="34" charset="-122"/>
                  <a:ea typeface="微软雅黑" pitchFamily="34" charset="-122"/>
                </a:rPr>
                <a:t>变更控制</a:t>
              </a:r>
            </a:p>
          </p:txBody>
        </p:sp>
      </p:grpSp>
      <p:sp>
        <p:nvSpPr>
          <p:cNvPr id="18" name="TextBox 17"/>
          <p:cNvSpPr txBox="1"/>
          <p:nvPr/>
        </p:nvSpPr>
        <p:spPr>
          <a:xfrm>
            <a:off x="2519264" y="1434138"/>
            <a:ext cx="6624736" cy="584775"/>
          </a:xfrm>
          <a:prstGeom prst="rect">
            <a:avLst/>
          </a:prstGeom>
          <a:noFill/>
        </p:spPr>
        <p:txBody>
          <a:bodyPr wrap="square" rtlCol="0">
            <a:spAutoFit/>
          </a:bodyPr>
          <a:lstStyle/>
          <a:p>
            <a:r>
              <a:rPr lang="zh-CN" altLang="en-US" sz="1600" dirty="0" smtClean="0">
                <a:solidFill>
                  <a:srgbClr val="1173B0"/>
                </a:solidFill>
              </a:rPr>
              <a:t>         每次</a:t>
            </a:r>
            <a:r>
              <a:rPr lang="zh-CN" altLang="en-US" sz="1600" dirty="0">
                <a:solidFill>
                  <a:srgbClr val="1173B0"/>
                </a:solidFill>
              </a:rPr>
              <a:t>工作前，通过</a:t>
            </a:r>
            <a:r>
              <a:rPr lang="en-US" altLang="zh-CN" sz="1600" dirty="0" err="1">
                <a:solidFill>
                  <a:srgbClr val="1173B0"/>
                </a:solidFill>
              </a:rPr>
              <a:t>sourcetree</a:t>
            </a:r>
            <a:r>
              <a:rPr lang="zh-CN" altLang="en-US" sz="1600" dirty="0">
                <a:solidFill>
                  <a:srgbClr val="1173B0"/>
                </a:solidFill>
              </a:rPr>
              <a:t>、</a:t>
            </a:r>
            <a:r>
              <a:rPr lang="en-US" altLang="zh-CN" sz="1600" dirty="0" err="1">
                <a:solidFill>
                  <a:srgbClr val="1173B0"/>
                </a:solidFill>
              </a:rPr>
              <a:t>github</a:t>
            </a:r>
            <a:r>
              <a:rPr lang="en-US" altLang="zh-CN" sz="1600" dirty="0">
                <a:solidFill>
                  <a:srgbClr val="1173B0"/>
                </a:solidFill>
              </a:rPr>
              <a:t> Desktop</a:t>
            </a:r>
            <a:r>
              <a:rPr lang="zh-CN" altLang="en-US" sz="1600" dirty="0">
                <a:solidFill>
                  <a:srgbClr val="1173B0"/>
                </a:solidFill>
              </a:rPr>
              <a:t>、或者命令行保证现在所使用的文档是版本最新。</a:t>
            </a:r>
          </a:p>
        </p:txBody>
      </p:sp>
      <p:sp>
        <p:nvSpPr>
          <p:cNvPr id="19" name="TextBox 18"/>
          <p:cNvSpPr txBox="1"/>
          <p:nvPr/>
        </p:nvSpPr>
        <p:spPr>
          <a:xfrm>
            <a:off x="971600" y="1434138"/>
            <a:ext cx="2067334" cy="369332"/>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文档更新：</a:t>
            </a:r>
            <a:endParaRPr lang="zh-CN" altLang="en-US" b="1" dirty="0">
              <a:solidFill>
                <a:srgbClr val="1173B0"/>
              </a:solidFill>
              <a:latin typeface="微软雅黑" pitchFamily="34" charset="-122"/>
              <a:ea typeface="微软雅黑" pitchFamily="34" charset="-122"/>
            </a:endParaRPr>
          </a:p>
        </p:txBody>
      </p:sp>
      <p:sp>
        <p:nvSpPr>
          <p:cNvPr id="26" name="TextBox 25"/>
          <p:cNvSpPr txBox="1"/>
          <p:nvPr/>
        </p:nvSpPr>
        <p:spPr>
          <a:xfrm>
            <a:off x="2519264" y="3075806"/>
            <a:ext cx="4887594" cy="1323439"/>
          </a:xfrm>
          <a:prstGeom prst="rect">
            <a:avLst/>
          </a:prstGeom>
          <a:noFill/>
        </p:spPr>
        <p:txBody>
          <a:bodyPr wrap="square" rtlCol="0">
            <a:spAutoFit/>
          </a:bodyPr>
          <a:lstStyle/>
          <a:p>
            <a:pPr marL="342900" indent="-342900">
              <a:buFont typeface="+mj-lt"/>
              <a:buAutoNum type="arabicPeriod"/>
            </a:pPr>
            <a:r>
              <a:rPr lang="zh-CN" altLang="en-US" sz="1600" dirty="0" smtClean="0">
                <a:solidFill>
                  <a:srgbClr val="1173B0"/>
                </a:solidFill>
              </a:rPr>
              <a:t>在</a:t>
            </a:r>
            <a:r>
              <a:rPr lang="zh-CN" altLang="en-US" sz="1600" dirty="0">
                <a:solidFill>
                  <a:srgbClr val="1173B0"/>
                </a:solidFill>
              </a:rPr>
              <a:t>评审或测试后发现的问题由项目组长或项目经理从版本管理器中将要修改的</a:t>
            </a:r>
            <a:r>
              <a:rPr lang="zh-CN" altLang="en-US" sz="1600" dirty="0" smtClean="0">
                <a:solidFill>
                  <a:srgbClr val="1173B0"/>
                </a:solidFill>
              </a:rPr>
              <a:t>文件取出。</a:t>
            </a:r>
            <a:endParaRPr lang="zh-CN" altLang="en-US" sz="1600" dirty="0">
              <a:solidFill>
                <a:srgbClr val="1173B0"/>
              </a:solidFill>
            </a:endParaRPr>
          </a:p>
          <a:p>
            <a:pPr marL="342900" indent="-342900">
              <a:buFont typeface="+mj-lt"/>
              <a:buAutoNum type="arabicPeriod"/>
            </a:pPr>
            <a:r>
              <a:rPr lang="zh-CN" altLang="en-US" sz="1600" dirty="0" smtClean="0">
                <a:solidFill>
                  <a:srgbClr val="1173B0"/>
                </a:solidFill>
              </a:rPr>
              <a:t>项目</a:t>
            </a:r>
            <a:r>
              <a:rPr lang="zh-CN" altLang="en-US" sz="1600" dirty="0">
                <a:solidFill>
                  <a:srgbClr val="1173B0"/>
                </a:solidFill>
              </a:rPr>
              <a:t>组长修改过后根据</a:t>
            </a:r>
            <a:r>
              <a:rPr lang="en-US" altLang="zh-CN" sz="1600" dirty="0">
                <a:solidFill>
                  <a:srgbClr val="1173B0"/>
                </a:solidFill>
              </a:rPr>
              <a:t>10.4</a:t>
            </a:r>
            <a:r>
              <a:rPr lang="zh-CN" altLang="en-US" sz="1600" dirty="0">
                <a:solidFill>
                  <a:srgbClr val="1173B0"/>
                </a:solidFill>
              </a:rPr>
              <a:t>将文件更新提交</a:t>
            </a:r>
          </a:p>
          <a:p>
            <a:pPr marL="342900" indent="-342900">
              <a:buFont typeface="+mj-lt"/>
              <a:buAutoNum type="arabicPeriod"/>
            </a:pPr>
            <a:r>
              <a:rPr lang="zh-CN" altLang="en-US" sz="1600" dirty="0" smtClean="0">
                <a:solidFill>
                  <a:srgbClr val="1173B0"/>
                </a:solidFill>
              </a:rPr>
              <a:t>项目</a:t>
            </a:r>
            <a:r>
              <a:rPr lang="zh-CN" altLang="en-US" sz="1600" dirty="0">
                <a:solidFill>
                  <a:srgbClr val="1173B0"/>
                </a:solidFill>
              </a:rPr>
              <a:t>经理确定无误后同意“</a:t>
            </a:r>
            <a:r>
              <a:rPr lang="en-US" altLang="zh-CN" sz="1600" dirty="0">
                <a:solidFill>
                  <a:srgbClr val="1173B0"/>
                </a:solidFill>
              </a:rPr>
              <a:t>pull request”</a:t>
            </a:r>
            <a:r>
              <a:rPr lang="zh-CN" altLang="en-US" sz="1600" dirty="0">
                <a:solidFill>
                  <a:srgbClr val="1173B0"/>
                </a:solidFill>
              </a:rPr>
              <a:t>，将更新合并。</a:t>
            </a:r>
          </a:p>
        </p:txBody>
      </p:sp>
      <p:sp>
        <p:nvSpPr>
          <p:cNvPr id="27" name="TextBox 26"/>
          <p:cNvSpPr txBox="1"/>
          <p:nvPr/>
        </p:nvSpPr>
        <p:spPr>
          <a:xfrm>
            <a:off x="971600" y="3107377"/>
            <a:ext cx="2067334" cy="369332"/>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内容变更：</a:t>
            </a:r>
            <a:endParaRPr lang="zh-CN" altLang="en-US" b="1" dirty="0">
              <a:solidFill>
                <a:srgbClr val="1173B0"/>
              </a:solidFill>
              <a:latin typeface="微软雅黑" pitchFamily="34" charset="-122"/>
              <a:ea typeface="微软雅黑" pitchFamily="34" charset="-122"/>
            </a:endParaRPr>
          </a:p>
        </p:txBody>
      </p:sp>
    </p:spTree>
    <p:extLst>
      <p:ext uri="{BB962C8B-B14F-4D97-AF65-F5344CB8AC3E}">
        <p14:creationId xmlns:p14="http://schemas.microsoft.com/office/powerpoint/2010/main" val="20423344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3C780"/>
              </a:solidFill>
            </a:endParaRPr>
          </a:p>
        </p:txBody>
      </p:sp>
      <p:grpSp>
        <p:nvGrpSpPr>
          <p:cNvPr id="12" name="组合 11"/>
          <p:cNvGrpSpPr/>
          <p:nvPr/>
        </p:nvGrpSpPr>
        <p:grpSpPr>
          <a:xfrm>
            <a:off x="755576" y="2283718"/>
            <a:ext cx="576064" cy="576064"/>
            <a:chOff x="2915816" y="1254410"/>
            <a:chExt cx="576064" cy="576064"/>
          </a:xfrm>
        </p:grpSpPr>
        <p:sp>
          <p:nvSpPr>
            <p:cNvPr id="6" name="椭圆 5"/>
            <p:cNvSpPr/>
            <p:nvPr/>
          </p:nvSpPr>
          <p:spPr>
            <a:xfrm>
              <a:off x="2915816" y="1254410"/>
              <a:ext cx="576064" cy="57606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037880" y="1275606"/>
              <a:ext cx="288032" cy="523220"/>
            </a:xfrm>
            <a:prstGeom prst="rect">
              <a:avLst/>
            </a:prstGeom>
            <a:noFill/>
          </p:spPr>
          <p:txBody>
            <a:bodyPr wrap="square" rtlCol="0">
              <a:spAutoFit/>
            </a:bodyPr>
            <a:lstStyle/>
            <a:p>
              <a:r>
                <a:rPr lang="en-US" altLang="zh-CN" sz="2800" b="1" dirty="0" smtClean="0">
                  <a:solidFill>
                    <a:schemeClr val="bg1"/>
                  </a:solidFill>
                </a:rPr>
                <a:t>1</a:t>
              </a:r>
              <a:endParaRPr lang="zh-CN" altLang="en-US" sz="2800" b="1" dirty="0">
                <a:solidFill>
                  <a:schemeClr val="bg1"/>
                </a:solidFill>
              </a:endParaRPr>
            </a:p>
          </p:txBody>
        </p:sp>
      </p:grpSp>
      <p:grpSp>
        <p:nvGrpSpPr>
          <p:cNvPr id="42" name="组合 41"/>
          <p:cNvGrpSpPr/>
          <p:nvPr/>
        </p:nvGrpSpPr>
        <p:grpSpPr>
          <a:xfrm>
            <a:off x="5799702" y="2334494"/>
            <a:ext cx="2892268" cy="2366872"/>
            <a:chOff x="1475656" y="1347614"/>
            <a:chExt cx="2892268" cy="2366872"/>
          </a:xfrm>
        </p:grpSpPr>
        <p:sp>
          <p:nvSpPr>
            <p:cNvPr id="30" name="TextBox 29"/>
            <p:cNvSpPr txBox="1"/>
            <p:nvPr/>
          </p:nvSpPr>
          <p:spPr>
            <a:xfrm>
              <a:off x="1475656" y="1652383"/>
              <a:ext cx="2892268" cy="2062103"/>
            </a:xfrm>
            <a:prstGeom prst="rect">
              <a:avLst/>
            </a:prstGeom>
            <a:noFill/>
          </p:spPr>
          <p:txBody>
            <a:bodyPr wrap="square" rtlCol="0">
              <a:spAutoFit/>
            </a:bodyPr>
            <a:lstStyle/>
            <a:p>
              <a:r>
                <a:rPr lang="zh-CN" altLang="en-US" sz="1600" dirty="0">
                  <a:solidFill>
                    <a:schemeClr val="tx1">
                      <a:lumMod val="85000"/>
                      <a:lumOff val="15000"/>
                    </a:schemeClr>
                  </a:solidFill>
                </a:rPr>
                <a:t>组织人：余敬（项目经理）</a:t>
              </a:r>
            </a:p>
            <a:p>
              <a:r>
                <a:rPr lang="zh-CN" altLang="en-US" sz="1600" dirty="0">
                  <a:solidFill>
                    <a:schemeClr val="tx1">
                      <a:lumMod val="85000"/>
                      <a:lumOff val="15000"/>
                    </a:schemeClr>
                  </a:solidFill>
                </a:rPr>
                <a:t>会议地点：理四</a:t>
              </a:r>
              <a:r>
                <a:rPr lang="en-US" altLang="zh-CN" sz="1600" dirty="0">
                  <a:solidFill>
                    <a:schemeClr val="tx1">
                      <a:lumMod val="85000"/>
                      <a:lumOff val="15000"/>
                    </a:schemeClr>
                  </a:solidFill>
                </a:rPr>
                <a:t>409</a:t>
              </a:r>
            </a:p>
            <a:p>
              <a:r>
                <a:rPr lang="zh-CN" altLang="en-US" sz="1600" dirty="0">
                  <a:solidFill>
                    <a:schemeClr val="tx1">
                      <a:lumMod val="85000"/>
                      <a:lumOff val="15000"/>
                    </a:schemeClr>
                  </a:solidFill>
                </a:rPr>
                <a:t>会议时间：每周周三</a:t>
              </a:r>
              <a:r>
                <a:rPr lang="en-US" altLang="zh-CN" sz="1600" dirty="0">
                  <a:solidFill>
                    <a:schemeClr val="tx1">
                      <a:lumMod val="85000"/>
                      <a:lumOff val="15000"/>
                    </a:schemeClr>
                  </a:solidFill>
                </a:rPr>
                <a:t>17</a:t>
              </a:r>
              <a:r>
                <a:rPr lang="zh-CN" altLang="en-US" sz="1600" dirty="0">
                  <a:solidFill>
                    <a:schemeClr val="tx1">
                      <a:lumMod val="85000"/>
                      <a:lumOff val="15000"/>
                    </a:schemeClr>
                  </a:solidFill>
                </a:rPr>
                <a:t>：</a:t>
              </a:r>
              <a:r>
                <a:rPr lang="en-US" altLang="zh-CN" sz="1600" dirty="0">
                  <a:solidFill>
                    <a:schemeClr val="tx1">
                      <a:lumMod val="85000"/>
                      <a:lumOff val="15000"/>
                    </a:schemeClr>
                  </a:solidFill>
                </a:rPr>
                <a:t>15</a:t>
              </a:r>
              <a:r>
                <a:rPr lang="zh-CN" altLang="en-US" sz="1600" dirty="0">
                  <a:solidFill>
                    <a:schemeClr val="tx1">
                      <a:lumMod val="85000"/>
                      <a:lumOff val="15000"/>
                    </a:schemeClr>
                  </a:solidFill>
                </a:rPr>
                <a:t>（根据实际情况会有变动）</a:t>
              </a:r>
            </a:p>
            <a:p>
              <a:r>
                <a:rPr lang="zh-CN" altLang="en-US" sz="1600" dirty="0">
                  <a:solidFill>
                    <a:schemeClr val="tx1">
                      <a:lumMod val="85000"/>
                      <a:lumOff val="15000"/>
                    </a:schemeClr>
                  </a:solidFill>
                </a:rPr>
                <a:t>会议参与人：余敬，张伟鹏，丁磊，陈建伟，唐子煜</a:t>
              </a:r>
            </a:p>
            <a:p>
              <a:r>
                <a:rPr lang="zh-CN" altLang="en-US" sz="1600" dirty="0">
                  <a:solidFill>
                    <a:schemeClr val="tx1">
                      <a:lumMod val="85000"/>
                      <a:lumOff val="15000"/>
                    </a:schemeClr>
                  </a:solidFill>
                </a:rPr>
                <a:t>会议记录人：陈建伟</a:t>
              </a:r>
            </a:p>
            <a:p>
              <a:r>
                <a:rPr lang="zh-CN" altLang="en-US" sz="1600" dirty="0">
                  <a:solidFill>
                    <a:schemeClr val="tx1">
                      <a:lumMod val="85000"/>
                      <a:lumOff val="15000"/>
                    </a:schemeClr>
                  </a:solidFill>
                </a:rPr>
                <a:t>会议录音人：张伟鹏</a:t>
              </a:r>
            </a:p>
          </p:txBody>
        </p:sp>
        <p:sp>
          <p:nvSpPr>
            <p:cNvPr id="31" name="TextBox 30"/>
            <p:cNvSpPr txBox="1"/>
            <p:nvPr/>
          </p:nvSpPr>
          <p:spPr>
            <a:xfrm>
              <a:off x="1487604" y="1347614"/>
              <a:ext cx="2088233"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8.3.3</a:t>
              </a:r>
              <a:r>
                <a:rPr lang="zh-CN" altLang="en-US" sz="1600" dirty="0" smtClean="0">
                  <a:solidFill>
                    <a:srgbClr val="00B0F0"/>
                  </a:solidFill>
                  <a:latin typeface="微软雅黑" pitchFamily="34" charset="-122"/>
                  <a:ea typeface="微软雅黑" pitchFamily="34" charset="-122"/>
                </a:rPr>
                <a:t>小组会议安排</a:t>
              </a:r>
              <a:endParaRPr lang="zh-CN" altLang="en-US" sz="1600" dirty="0">
                <a:solidFill>
                  <a:srgbClr val="00B0F0"/>
                </a:solidFill>
                <a:latin typeface="微软雅黑" pitchFamily="34" charset="-122"/>
                <a:ea typeface="微软雅黑" pitchFamily="34" charset="-122"/>
              </a:endParaRPr>
            </a:p>
          </p:txBody>
        </p:sp>
      </p:grpSp>
      <p:sp>
        <p:nvSpPr>
          <p:cNvPr id="48" name="矩形 47"/>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49" name="TextBox 2"/>
          <p:cNvSpPr txBox="1"/>
          <p:nvPr/>
        </p:nvSpPr>
        <p:spPr>
          <a:xfrm>
            <a:off x="755576" y="376410"/>
            <a:ext cx="1944216"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8.</a:t>
            </a:r>
            <a:r>
              <a:rPr lang="zh-CN" altLang="en-US" dirty="0" smtClean="0">
                <a:solidFill>
                  <a:srgbClr val="00B0F0"/>
                </a:solidFill>
                <a:latin typeface="微软雅黑" pitchFamily="34" charset="-122"/>
                <a:ea typeface="微软雅黑" pitchFamily="34" charset="-122"/>
              </a:rPr>
              <a:t>沟通管理计划</a:t>
            </a:r>
            <a:endParaRPr lang="zh-CN" altLang="en-US" dirty="0">
              <a:solidFill>
                <a:srgbClr val="00B0F0"/>
              </a:solidFill>
              <a:latin typeface="微软雅黑" pitchFamily="34" charset="-122"/>
              <a:ea typeface="微软雅黑" pitchFamily="34" charset="-122"/>
            </a:endParaRPr>
          </a:p>
        </p:txBody>
      </p:sp>
      <p:sp>
        <p:nvSpPr>
          <p:cNvPr id="50" name="TextBox 3"/>
          <p:cNvSpPr txBox="1"/>
          <p:nvPr/>
        </p:nvSpPr>
        <p:spPr>
          <a:xfrm>
            <a:off x="755576" y="745742"/>
            <a:ext cx="2727354"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8.3</a:t>
            </a:r>
            <a:r>
              <a:rPr lang="zh-CN" altLang="en-US" sz="1600" dirty="0" smtClean="0">
                <a:solidFill>
                  <a:srgbClr val="00B0F0"/>
                </a:solidFill>
                <a:latin typeface="微软雅黑" pitchFamily="34" charset="-122"/>
                <a:ea typeface="微软雅黑" pitchFamily="34" charset="-122"/>
              </a:rPr>
              <a:t>开发者</a:t>
            </a:r>
            <a:r>
              <a:rPr lang="zh-CN" altLang="en-US" sz="1600" dirty="0">
                <a:solidFill>
                  <a:srgbClr val="00B0F0"/>
                </a:solidFill>
                <a:latin typeface="微软雅黑" pitchFamily="34" charset="-122"/>
                <a:ea typeface="微软雅黑" pitchFamily="34" charset="-122"/>
              </a:rPr>
              <a:t>内部沟通计划</a:t>
            </a:r>
          </a:p>
        </p:txBody>
      </p:sp>
      <p:sp>
        <p:nvSpPr>
          <p:cNvPr id="51" name="TextBox 3"/>
          <p:cNvSpPr txBox="1"/>
          <p:nvPr/>
        </p:nvSpPr>
        <p:spPr>
          <a:xfrm>
            <a:off x="755576" y="1127856"/>
            <a:ext cx="7510784" cy="830997"/>
          </a:xfrm>
          <a:prstGeom prst="rect">
            <a:avLst/>
          </a:prstGeom>
          <a:noFill/>
        </p:spPr>
        <p:txBody>
          <a:bodyPr wrap="square" rtlCol="0">
            <a:spAutoFit/>
          </a:bodyPr>
          <a:lstStyle/>
          <a:p>
            <a:r>
              <a:rPr lang="zh-CN" altLang="en-US" sz="1600" dirty="0">
                <a:solidFill>
                  <a:srgbClr val="00B0F0"/>
                </a:solidFill>
                <a:latin typeface="微软雅黑" pitchFamily="34" charset="-122"/>
                <a:ea typeface="微软雅黑" pitchFamily="34" charset="-122"/>
              </a:rPr>
              <a:t>每周开一次例会，用线下开会的方式并录音和进行记录，将开会记录上传至版本管理器上以供参考，会议内容主要为任务的分配。平时通过</a:t>
            </a:r>
            <a:r>
              <a:rPr lang="en-US" altLang="zh-CN" sz="1600" dirty="0">
                <a:solidFill>
                  <a:srgbClr val="00B0F0"/>
                </a:solidFill>
                <a:latin typeface="微软雅黑" pitchFamily="34" charset="-122"/>
                <a:ea typeface="微软雅黑" pitchFamily="34" charset="-122"/>
              </a:rPr>
              <a:t>QQ</a:t>
            </a:r>
            <a:r>
              <a:rPr lang="zh-CN" altLang="en-US" sz="1600" dirty="0">
                <a:solidFill>
                  <a:srgbClr val="00B0F0"/>
                </a:solidFill>
                <a:latin typeface="微软雅黑" pitchFamily="34" charset="-122"/>
                <a:ea typeface="微软雅黑" pitchFamily="34" charset="-122"/>
              </a:rPr>
              <a:t>等通讯软件来互相确认进度，也可以用</a:t>
            </a:r>
            <a:r>
              <a:rPr lang="en-US" altLang="zh-CN" sz="1600" dirty="0">
                <a:solidFill>
                  <a:srgbClr val="00B0F0"/>
                </a:solidFill>
                <a:latin typeface="微软雅黑" pitchFamily="34" charset="-122"/>
                <a:ea typeface="微软雅黑" pitchFamily="34" charset="-122"/>
              </a:rPr>
              <a:t>QQ</a:t>
            </a:r>
            <a:r>
              <a:rPr lang="zh-CN" altLang="en-US" sz="1600" dirty="0">
                <a:solidFill>
                  <a:srgbClr val="00B0F0"/>
                </a:solidFill>
                <a:latin typeface="微软雅黑" pitchFamily="34" charset="-122"/>
                <a:ea typeface="微软雅黑" pitchFamily="34" charset="-122"/>
              </a:rPr>
              <a:t>进行线上会议。</a:t>
            </a:r>
          </a:p>
        </p:txBody>
      </p:sp>
      <p:grpSp>
        <p:nvGrpSpPr>
          <p:cNvPr id="52" name="组合 51"/>
          <p:cNvGrpSpPr/>
          <p:nvPr/>
        </p:nvGrpSpPr>
        <p:grpSpPr>
          <a:xfrm>
            <a:off x="755576" y="3673683"/>
            <a:ext cx="576064" cy="576064"/>
            <a:chOff x="2915816" y="1254410"/>
            <a:chExt cx="576064" cy="576064"/>
          </a:xfrm>
        </p:grpSpPr>
        <p:sp>
          <p:nvSpPr>
            <p:cNvPr id="53" name="椭圆 52"/>
            <p:cNvSpPr/>
            <p:nvPr/>
          </p:nvSpPr>
          <p:spPr>
            <a:xfrm>
              <a:off x="2915816" y="1254410"/>
              <a:ext cx="576064" cy="57606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6"/>
            <p:cNvSpPr txBox="1"/>
            <p:nvPr/>
          </p:nvSpPr>
          <p:spPr>
            <a:xfrm>
              <a:off x="3037880" y="1275606"/>
              <a:ext cx="288032" cy="523220"/>
            </a:xfrm>
            <a:prstGeom prst="rect">
              <a:avLst/>
            </a:prstGeom>
            <a:noFill/>
          </p:spPr>
          <p:txBody>
            <a:bodyPr wrap="square" rtlCol="0">
              <a:spAutoFit/>
            </a:bodyPr>
            <a:lstStyle/>
            <a:p>
              <a:r>
                <a:rPr lang="en-US" altLang="zh-CN" sz="2800" b="1" dirty="0">
                  <a:solidFill>
                    <a:schemeClr val="bg1"/>
                  </a:solidFill>
                </a:rPr>
                <a:t>2</a:t>
              </a:r>
              <a:endParaRPr lang="zh-CN" altLang="en-US" sz="2800" b="1" dirty="0">
                <a:solidFill>
                  <a:schemeClr val="bg1"/>
                </a:solidFill>
              </a:endParaRPr>
            </a:p>
          </p:txBody>
        </p:sp>
      </p:grpSp>
      <p:grpSp>
        <p:nvGrpSpPr>
          <p:cNvPr id="55" name="组合 54"/>
          <p:cNvGrpSpPr/>
          <p:nvPr/>
        </p:nvGrpSpPr>
        <p:grpSpPr>
          <a:xfrm>
            <a:off x="1475656" y="3572059"/>
            <a:ext cx="2892268" cy="889544"/>
            <a:chOff x="1475656" y="1347614"/>
            <a:chExt cx="2892268" cy="889544"/>
          </a:xfrm>
        </p:grpSpPr>
        <p:sp>
          <p:nvSpPr>
            <p:cNvPr id="56" name="TextBox 29"/>
            <p:cNvSpPr txBox="1"/>
            <p:nvPr/>
          </p:nvSpPr>
          <p:spPr>
            <a:xfrm>
              <a:off x="1475656" y="1652383"/>
              <a:ext cx="2892268" cy="584775"/>
            </a:xfrm>
            <a:prstGeom prst="rect">
              <a:avLst/>
            </a:prstGeom>
            <a:noFill/>
          </p:spPr>
          <p:txBody>
            <a:bodyPr wrap="square" rtlCol="0">
              <a:spAutoFit/>
            </a:bodyPr>
            <a:lstStyle/>
            <a:p>
              <a:r>
                <a:rPr lang="en-US" altLang="zh-CN" sz="1600" dirty="0">
                  <a:solidFill>
                    <a:schemeClr val="tx1">
                      <a:lumMod val="85000"/>
                      <a:lumOff val="15000"/>
                    </a:schemeClr>
                  </a:solidFill>
                </a:rPr>
                <a:t>1.</a:t>
              </a:r>
              <a:r>
                <a:rPr lang="zh-CN" altLang="en-US" sz="1600" dirty="0">
                  <a:solidFill>
                    <a:schemeClr val="tx1">
                      <a:lumMod val="85000"/>
                      <a:lumOff val="15000"/>
                    </a:schemeClr>
                  </a:solidFill>
                </a:rPr>
                <a:t>小组会议</a:t>
              </a:r>
            </a:p>
            <a:p>
              <a:r>
                <a:rPr lang="en-US" altLang="zh-CN" sz="1600" dirty="0">
                  <a:solidFill>
                    <a:schemeClr val="tx1">
                      <a:lumMod val="85000"/>
                      <a:lumOff val="15000"/>
                    </a:schemeClr>
                  </a:solidFill>
                </a:rPr>
                <a:t>2.qq</a:t>
              </a:r>
              <a:r>
                <a:rPr lang="zh-CN" altLang="en-US" sz="1600" dirty="0">
                  <a:solidFill>
                    <a:schemeClr val="tx1">
                      <a:lumMod val="85000"/>
                      <a:lumOff val="15000"/>
                    </a:schemeClr>
                  </a:solidFill>
                </a:rPr>
                <a:t>群讨论</a:t>
              </a:r>
            </a:p>
          </p:txBody>
        </p:sp>
        <p:sp>
          <p:nvSpPr>
            <p:cNvPr id="57" name="TextBox 30"/>
            <p:cNvSpPr txBox="1"/>
            <p:nvPr/>
          </p:nvSpPr>
          <p:spPr>
            <a:xfrm>
              <a:off x="1487604" y="1347614"/>
              <a:ext cx="2088233"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8.3.2</a:t>
              </a:r>
              <a:r>
                <a:rPr lang="zh-CN" altLang="en-US" sz="1600" dirty="0" smtClean="0">
                  <a:solidFill>
                    <a:srgbClr val="00B0F0"/>
                  </a:solidFill>
                  <a:latin typeface="微软雅黑" pitchFamily="34" charset="-122"/>
                  <a:ea typeface="微软雅黑" pitchFamily="34" charset="-122"/>
                </a:rPr>
                <a:t>沟通方式</a:t>
              </a:r>
              <a:endParaRPr lang="zh-CN" altLang="en-US" sz="1600" dirty="0">
                <a:solidFill>
                  <a:srgbClr val="00B0F0"/>
                </a:solidFill>
                <a:latin typeface="微软雅黑" pitchFamily="34" charset="-122"/>
                <a:ea typeface="微软雅黑" pitchFamily="34" charset="-122"/>
              </a:endParaRPr>
            </a:p>
          </p:txBody>
        </p:sp>
      </p:grpSp>
      <p:grpSp>
        <p:nvGrpSpPr>
          <p:cNvPr id="76" name="组合 75"/>
          <p:cNvGrpSpPr/>
          <p:nvPr/>
        </p:nvGrpSpPr>
        <p:grpSpPr>
          <a:xfrm>
            <a:off x="4871981" y="2278492"/>
            <a:ext cx="576064" cy="576064"/>
            <a:chOff x="2915816" y="1254410"/>
            <a:chExt cx="576064" cy="576064"/>
          </a:xfrm>
        </p:grpSpPr>
        <p:sp>
          <p:nvSpPr>
            <p:cNvPr id="77" name="椭圆 76"/>
            <p:cNvSpPr/>
            <p:nvPr/>
          </p:nvSpPr>
          <p:spPr>
            <a:xfrm>
              <a:off x="2915816" y="1254410"/>
              <a:ext cx="576064" cy="57606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TextBox 6"/>
            <p:cNvSpPr txBox="1"/>
            <p:nvPr/>
          </p:nvSpPr>
          <p:spPr>
            <a:xfrm>
              <a:off x="3037880" y="1275606"/>
              <a:ext cx="288032" cy="523220"/>
            </a:xfrm>
            <a:prstGeom prst="rect">
              <a:avLst/>
            </a:prstGeom>
            <a:noFill/>
          </p:spPr>
          <p:txBody>
            <a:bodyPr wrap="square" rtlCol="0">
              <a:spAutoFit/>
            </a:bodyPr>
            <a:lstStyle/>
            <a:p>
              <a:r>
                <a:rPr lang="en-US" altLang="zh-CN" sz="2800" b="1" dirty="0" smtClean="0">
                  <a:solidFill>
                    <a:schemeClr val="bg1"/>
                  </a:solidFill>
                </a:rPr>
                <a:t>3</a:t>
              </a:r>
              <a:endParaRPr lang="zh-CN" altLang="en-US" sz="2800" b="1" dirty="0">
                <a:solidFill>
                  <a:schemeClr val="bg1"/>
                </a:solidFill>
              </a:endParaRPr>
            </a:p>
          </p:txBody>
        </p:sp>
      </p:grpSp>
      <p:grpSp>
        <p:nvGrpSpPr>
          <p:cNvPr id="79" name="组合 78"/>
          <p:cNvGrpSpPr/>
          <p:nvPr/>
        </p:nvGrpSpPr>
        <p:grpSpPr>
          <a:xfrm>
            <a:off x="1628056" y="2334494"/>
            <a:ext cx="2892268" cy="889544"/>
            <a:chOff x="1475656" y="1347614"/>
            <a:chExt cx="2892268" cy="889544"/>
          </a:xfrm>
        </p:grpSpPr>
        <p:sp>
          <p:nvSpPr>
            <p:cNvPr id="80" name="TextBox 29"/>
            <p:cNvSpPr txBox="1"/>
            <p:nvPr/>
          </p:nvSpPr>
          <p:spPr>
            <a:xfrm>
              <a:off x="1475656" y="1652383"/>
              <a:ext cx="2892268" cy="584775"/>
            </a:xfrm>
            <a:prstGeom prst="rect">
              <a:avLst/>
            </a:prstGeom>
            <a:noFill/>
          </p:spPr>
          <p:txBody>
            <a:bodyPr wrap="square" rtlCol="0">
              <a:spAutoFit/>
            </a:bodyPr>
            <a:lstStyle/>
            <a:p>
              <a:r>
                <a:rPr lang="zh-CN" altLang="en-US" sz="1600" dirty="0">
                  <a:solidFill>
                    <a:schemeClr val="tx1">
                      <a:lumMod val="85000"/>
                      <a:lumOff val="15000"/>
                    </a:schemeClr>
                  </a:solidFill>
                </a:rPr>
                <a:t>明确每周任务，总结每周出现的问题并提出修改</a:t>
              </a:r>
              <a:r>
                <a:rPr lang="zh-CN" altLang="en-US" sz="1600" dirty="0" smtClean="0">
                  <a:solidFill>
                    <a:schemeClr val="tx1">
                      <a:lumMod val="85000"/>
                      <a:lumOff val="15000"/>
                    </a:schemeClr>
                  </a:solidFill>
                </a:rPr>
                <a:t>意见。</a:t>
              </a:r>
              <a:endParaRPr lang="zh-CN" altLang="en-US" sz="1600" dirty="0">
                <a:solidFill>
                  <a:schemeClr val="tx1">
                    <a:lumMod val="85000"/>
                    <a:lumOff val="15000"/>
                  </a:schemeClr>
                </a:solidFill>
              </a:endParaRPr>
            </a:p>
          </p:txBody>
        </p:sp>
        <p:sp>
          <p:nvSpPr>
            <p:cNvPr id="81" name="TextBox 30"/>
            <p:cNvSpPr txBox="1"/>
            <p:nvPr/>
          </p:nvSpPr>
          <p:spPr>
            <a:xfrm>
              <a:off x="1487604" y="1347614"/>
              <a:ext cx="2088233"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8.3.1</a:t>
              </a:r>
              <a:r>
                <a:rPr lang="zh-CN" altLang="en-US" sz="1600" dirty="0" smtClean="0">
                  <a:solidFill>
                    <a:srgbClr val="00B0F0"/>
                  </a:solidFill>
                  <a:latin typeface="微软雅黑" pitchFamily="34" charset="-122"/>
                  <a:ea typeface="微软雅黑" pitchFamily="34" charset="-122"/>
                </a:rPr>
                <a:t>沟通目的</a:t>
              </a:r>
              <a:endParaRPr lang="zh-CN" altLang="en-US" sz="1600" dirty="0">
                <a:solidFill>
                  <a:srgbClr val="00B0F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6718059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3C780"/>
              </a:solidFill>
            </a:endParaRPr>
          </a:p>
        </p:txBody>
      </p:sp>
      <p:sp useBgFill="1">
        <p:nvSpPr>
          <p:cNvPr id="7" name="椭圆 6"/>
          <p:cNvSpPr/>
          <p:nvPr/>
        </p:nvSpPr>
        <p:spPr>
          <a:xfrm>
            <a:off x="4588023" y="4072520"/>
            <a:ext cx="1800200" cy="1800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9" name="椭圆 8"/>
          <p:cNvSpPr/>
          <p:nvPr/>
        </p:nvSpPr>
        <p:spPr>
          <a:xfrm>
            <a:off x="4082864" y="4371950"/>
            <a:ext cx="2232248" cy="223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1187624" y="1981592"/>
            <a:ext cx="2541612" cy="144016"/>
            <a:chOff x="2246412" y="2175706"/>
            <a:chExt cx="2541612" cy="144016"/>
          </a:xfrm>
        </p:grpSpPr>
        <p:sp>
          <p:nvSpPr>
            <p:cNvPr id="11" name="椭圆 10"/>
            <p:cNvSpPr/>
            <p:nvPr/>
          </p:nvSpPr>
          <p:spPr>
            <a:xfrm>
              <a:off x="2246412" y="2175706"/>
              <a:ext cx="144016" cy="144016"/>
            </a:xfrm>
            <a:prstGeom prst="ellipse">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44008" y="2175706"/>
              <a:ext cx="144016" cy="144016"/>
            </a:xfrm>
            <a:prstGeom prst="ellipse">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2293999" y="2247714"/>
              <a:ext cx="2422017" cy="0"/>
            </a:xfrm>
            <a:prstGeom prst="line">
              <a:avLst/>
            </a:prstGeom>
            <a:ln w="28575">
              <a:solidFill>
                <a:srgbClr val="53C780"/>
              </a:solidFill>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1115616" y="2279362"/>
            <a:ext cx="7488832" cy="1015663"/>
          </a:xfrm>
          <a:prstGeom prst="rect">
            <a:avLst/>
          </a:prstGeom>
          <a:noFill/>
        </p:spPr>
        <p:txBody>
          <a:bodyPr wrap="square" rtlCol="0">
            <a:spAutoFit/>
          </a:bodyPr>
          <a:lstStyle/>
          <a:p>
            <a:r>
              <a:rPr lang="zh-CN" altLang="en-US" sz="2000" dirty="0">
                <a:solidFill>
                  <a:schemeClr val="tx1">
                    <a:lumMod val="85000"/>
                    <a:lumOff val="15000"/>
                  </a:schemeClr>
                </a:solidFill>
              </a:rPr>
              <a:t>软件需求分析与设计课程</a:t>
            </a:r>
            <a:r>
              <a:rPr lang="en-US" altLang="zh-CN" sz="2000" dirty="0">
                <a:solidFill>
                  <a:schemeClr val="tx1">
                    <a:lumMod val="85000"/>
                    <a:lumOff val="15000"/>
                  </a:schemeClr>
                </a:solidFill>
              </a:rPr>
              <a:t>PPT</a:t>
            </a:r>
          </a:p>
          <a:p>
            <a:r>
              <a:rPr lang="zh-CN" altLang="en-US" sz="2000" dirty="0">
                <a:solidFill>
                  <a:schemeClr val="tx1">
                    <a:lumMod val="85000"/>
                    <a:lumOff val="15000"/>
                  </a:schemeClr>
                </a:solidFill>
              </a:rPr>
              <a:t>降低软件需求分析风险之探索（蒋海昌  计算机时代 </a:t>
            </a:r>
            <a:r>
              <a:rPr lang="en-US" altLang="zh-CN" sz="2000" dirty="0">
                <a:solidFill>
                  <a:schemeClr val="tx1">
                    <a:lumMod val="85000"/>
                    <a:lumOff val="15000"/>
                  </a:schemeClr>
                </a:solidFill>
              </a:rPr>
              <a:t>2010</a:t>
            </a:r>
            <a:r>
              <a:rPr lang="zh-CN" altLang="en-US" sz="2000" dirty="0">
                <a:solidFill>
                  <a:schemeClr val="tx1">
                    <a:lumMod val="85000"/>
                    <a:lumOff val="15000"/>
                  </a:schemeClr>
                </a:solidFill>
              </a:rPr>
              <a:t>年第</a:t>
            </a:r>
            <a:r>
              <a:rPr lang="en-US" altLang="zh-CN" sz="2000" dirty="0">
                <a:solidFill>
                  <a:schemeClr val="tx1">
                    <a:lumMod val="85000"/>
                    <a:lumOff val="15000"/>
                  </a:schemeClr>
                </a:solidFill>
              </a:rPr>
              <a:t>10</a:t>
            </a:r>
            <a:r>
              <a:rPr lang="zh-CN" altLang="en-US" sz="2000" dirty="0">
                <a:solidFill>
                  <a:schemeClr val="tx1">
                    <a:lumMod val="85000"/>
                    <a:lumOff val="15000"/>
                  </a:schemeClr>
                </a:solidFill>
              </a:rPr>
              <a:t>期）</a:t>
            </a:r>
          </a:p>
          <a:p>
            <a:r>
              <a:rPr lang="en-US" altLang="zh-CN" sz="2000" dirty="0">
                <a:solidFill>
                  <a:schemeClr val="tx1">
                    <a:lumMod val="85000"/>
                    <a:lumOff val="15000"/>
                  </a:schemeClr>
                </a:solidFill>
              </a:rPr>
              <a:t>《</a:t>
            </a:r>
            <a:r>
              <a:rPr lang="zh-CN" altLang="en-US" sz="2000" dirty="0">
                <a:solidFill>
                  <a:schemeClr val="tx1">
                    <a:lumMod val="85000"/>
                    <a:lumOff val="15000"/>
                  </a:schemeClr>
                </a:solidFill>
              </a:rPr>
              <a:t>软件</a:t>
            </a:r>
            <a:r>
              <a:rPr lang="zh-CN" altLang="en-US" sz="2000" dirty="0" smtClean="0">
                <a:solidFill>
                  <a:schemeClr val="tx1">
                    <a:lumMod val="85000"/>
                    <a:lumOff val="15000"/>
                  </a:schemeClr>
                </a:solidFill>
              </a:rPr>
              <a:t>需求</a:t>
            </a:r>
            <a:r>
              <a:rPr lang="en-US" altLang="zh-CN" sz="2000" dirty="0" smtClean="0">
                <a:solidFill>
                  <a:schemeClr val="tx1">
                    <a:lumMod val="85000"/>
                    <a:lumOff val="15000"/>
                  </a:schemeClr>
                </a:solidFill>
              </a:rPr>
              <a:t>》</a:t>
            </a:r>
            <a:r>
              <a:rPr lang="zh-CN" altLang="en-US" sz="2000" dirty="0" smtClean="0">
                <a:solidFill>
                  <a:schemeClr val="tx1">
                    <a:lumMod val="85000"/>
                    <a:lumOff val="15000"/>
                  </a:schemeClr>
                </a:solidFill>
              </a:rPr>
              <a:t>（第二版）（</a:t>
            </a:r>
            <a:r>
              <a:rPr lang="en-US" altLang="zh-CN" sz="2000" dirty="0">
                <a:solidFill>
                  <a:schemeClr val="tx1">
                    <a:lumMod val="85000"/>
                    <a:lumOff val="15000"/>
                  </a:schemeClr>
                </a:solidFill>
              </a:rPr>
              <a:t>(</a:t>
            </a:r>
            <a:r>
              <a:rPr lang="zh-CN" altLang="en-US" sz="2000" dirty="0">
                <a:solidFill>
                  <a:schemeClr val="tx1">
                    <a:lumMod val="85000"/>
                    <a:lumOff val="15000"/>
                  </a:schemeClr>
                </a:solidFill>
              </a:rPr>
              <a:t>美</a:t>
            </a:r>
            <a:r>
              <a:rPr lang="en-US" altLang="zh-CN" sz="2000" dirty="0">
                <a:solidFill>
                  <a:schemeClr val="tx1">
                    <a:lumMod val="85000"/>
                    <a:lumOff val="15000"/>
                  </a:schemeClr>
                </a:solidFill>
              </a:rPr>
              <a:t>) Karl </a:t>
            </a:r>
            <a:r>
              <a:rPr lang="en-US" altLang="zh-CN" sz="2000" dirty="0" err="1">
                <a:solidFill>
                  <a:schemeClr val="tx1">
                    <a:lumMod val="85000"/>
                    <a:lumOff val="15000"/>
                  </a:schemeClr>
                </a:solidFill>
              </a:rPr>
              <a:t>E.Wiegers</a:t>
            </a:r>
            <a:r>
              <a:rPr lang="zh-CN" altLang="en-US" sz="2000" dirty="0">
                <a:solidFill>
                  <a:schemeClr val="tx1">
                    <a:lumMod val="85000"/>
                    <a:lumOff val="15000"/>
                  </a:schemeClr>
                </a:solidFill>
              </a:rPr>
              <a:t>）</a:t>
            </a:r>
          </a:p>
        </p:txBody>
      </p:sp>
      <p:sp useBgFill="1">
        <p:nvSpPr>
          <p:cNvPr id="17" name="椭圆 16"/>
          <p:cNvSpPr/>
          <p:nvPr/>
        </p:nvSpPr>
        <p:spPr>
          <a:xfrm rot="5400000">
            <a:off x="3563888" y="-1028650"/>
            <a:ext cx="2232248" cy="223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3"/>
          <p:cNvSpPr txBox="1"/>
          <p:nvPr/>
        </p:nvSpPr>
        <p:spPr>
          <a:xfrm>
            <a:off x="637140" y="448022"/>
            <a:ext cx="2278676" cy="369332"/>
          </a:xfrm>
          <a:prstGeom prst="rect">
            <a:avLst/>
          </a:prstGeom>
          <a:noFill/>
        </p:spPr>
        <p:txBody>
          <a:bodyPr wrap="square" rtlCol="0">
            <a:spAutoFit/>
          </a:bodyPr>
          <a:lstStyle/>
          <a:p>
            <a:r>
              <a:rPr lang="zh-CN" altLang="en-US" dirty="0" smtClean="0">
                <a:solidFill>
                  <a:srgbClr val="53C780"/>
                </a:solidFill>
                <a:latin typeface="微软雅黑" pitchFamily="34" charset="-122"/>
                <a:ea typeface="微软雅黑" pitchFamily="34" charset="-122"/>
              </a:rPr>
              <a:t>引用的资料和文献</a:t>
            </a:r>
            <a:endParaRPr lang="zh-CN" altLang="en-US" dirty="0">
              <a:solidFill>
                <a:srgbClr val="53C780"/>
              </a:solidFill>
              <a:latin typeface="微软雅黑" pitchFamily="34" charset="-122"/>
              <a:ea typeface="微软雅黑" pitchFamily="34" charset="-122"/>
            </a:endParaRPr>
          </a:p>
        </p:txBody>
      </p:sp>
    </p:spTree>
    <p:extLst>
      <p:ext uri="{BB962C8B-B14F-4D97-AF65-F5344CB8AC3E}">
        <p14:creationId xmlns:p14="http://schemas.microsoft.com/office/powerpoint/2010/main" val="495263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683568" y="448022"/>
            <a:ext cx="1584176" cy="369332"/>
          </a:xfrm>
          <a:prstGeom prst="rect">
            <a:avLst/>
          </a:prstGeom>
          <a:noFill/>
        </p:spPr>
        <p:txBody>
          <a:bodyPr wrap="square" rtlCol="0">
            <a:spAutoFit/>
          </a:bodyPr>
          <a:lstStyle/>
          <a:p>
            <a:r>
              <a:rPr lang="zh-CN" altLang="en-US" dirty="0" smtClean="0">
                <a:solidFill>
                  <a:srgbClr val="F46970"/>
                </a:solidFill>
                <a:latin typeface="微软雅黑" pitchFamily="34" charset="-122"/>
                <a:ea typeface="微软雅黑" pitchFamily="34" charset="-122"/>
              </a:rPr>
              <a:t>引言</a:t>
            </a:r>
            <a:endParaRPr lang="zh-CN" altLang="en-US" dirty="0">
              <a:solidFill>
                <a:srgbClr val="F46970"/>
              </a:solidFill>
              <a:latin typeface="微软雅黑" pitchFamily="34" charset="-122"/>
              <a:ea typeface="微软雅黑" pitchFamily="34" charset="-122"/>
            </a:endParaRPr>
          </a:p>
        </p:txBody>
      </p:sp>
      <p:sp>
        <p:nvSpPr>
          <p:cNvPr id="5" name="TextBox 4"/>
          <p:cNvSpPr txBox="1"/>
          <p:nvPr/>
        </p:nvSpPr>
        <p:spPr>
          <a:xfrm>
            <a:off x="709822" y="753802"/>
            <a:ext cx="3502137" cy="338554"/>
          </a:xfrm>
          <a:prstGeom prst="rect">
            <a:avLst/>
          </a:prstGeom>
          <a:noFill/>
        </p:spPr>
        <p:txBody>
          <a:bodyPr wrap="square" rtlCol="0">
            <a:spAutoFit/>
          </a:bodyPr>
          <a:lstStyle/>
          <a:p>
            <a:r>
              <a:rPr lang="en-US" altLang="zh-CN" sz="1600" dirty="0" smtClean="0">
                <a:solidFill>
                  <a:srgbClr val="F46970"/>
                </a:solidFill>
                <a:latin typeface="微软雅黑" pitchFamily="34" charset="-122"/>
                <a:ea typeface="微软雅黑" pitchFamily="34" charset="-122"/>
              </a:rPr>
              <a:t>1.2</a:t>
            </a:r>
            <a:r>
              <a:rPr lang="zh-CN" altLang="en-US" sz="1600" dirty="0" smtClean="0">
                <a:solidFill>
                  <a:srgbClr val="F46970"/>
                </a:solidFill>
                <a:latin typeface="微软雅黑" pitchFamily="34" charset="-122"/>
                <a:ea typeface="微软雅黑" pitchFamily="34" charset="-122"/>
              </a:rPr>
              <a:t>业务机遇</a:t>
            </a:r>
            <a:endParaRPr lang="zh-CN" altLang="en-US" sz="1600" dirty="0">
              <a:solidFill>
                <a:srgbClr val="F46970"/>
              </a:solidFill>
              <a:latin typeface="微软雅黑" pitchFamily="34" charset="-122"/>
              <a:ea typeface="微软雅黑" pitchFamily="34" charset="-122"/>
            </a:endParaRPr>
          </a:p>
        </p:txBody>
      </p:sp>
      <p:grpSp>
        <p:nvGrpSpPr>
          <p:cNvPr id="21" name="组合 20"/>
          <p:cNvGrpSpPr/>
          <p:nvPr/>
        </p:nvGrpSpPr>
        <p:grpSpPr>
          <a:xfrm>
            <a:off x="611560" y="1398136"/>
            <a:ext cx="1584176" cy="629609"/>
            <a:chOff x="1187624" y="1868967"/>
            <a:chExt cx="1584176" cy="629609"/>
          </a:xfrm>
        </p:grpSpPr>
        <p:grpSp>
          <p:nvGrpSpPr>
            <p:cNvPr id="14" name="组合 13"/>
            <p:cNvGrpSpPr/>
            <p:nvPr/>
          </p:nvGrpSpPr>
          <p:grpSpPr>
            <a:xfrm>
              <a:off x="1187624" y="1923678"/>
              <a:ext cx="1478310" cy="574898"/>
              <a:chOff x="1259632" y="2067694"/>
              <a:chExt cx="1296144" cy="504056"/>
            </a:xfrm>
          </p:grpSpPr>
          <p:cxnSp>
            <p:nvCxnSpPr>
              <p:cNvPr id="7" name="直接连接符 6"/>
              <p:cNvCxnSpPr/>
              <p:nvPr/>
            </p:nvCxnSpPr>
            <p:spPr>
              <a:xfrm flipV="1">
                <a:off x="1259632" y="2067695"/>
                <a:ext cx="576064" cy="504055"/>
              </a:xfrm>
              <a:prstGeom prst="line">
                <a:avLst/>
              </a:prstGeom>
              <a:ln w="19050">
                <a:solidFill>
                  <a:srgbClr val="F4697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835696" y="2067694"/>
                <a:ext cx="720080" cy="1"/>
              </a:xfrm>
              <a:prstGeom prst="line">
                <a:avLst/>
              </a:prstGeom>
              <a:ln w="19050">
                <a:solidFill>
                  <a:srgbClr val="F46970"/>
                </a:solidFill>
              </a:ln>
            </p:spPr>
            <p:style>
              <a:lnRef idx="1">
                <a:schemeClr val="accent1"/>
              </a:lnRef>
              <a:fillRef idx="0">
                <a:schemeClr val="accent1"/>
              </a:fillRef>
              <a:effectRef idx="0">
                <a:schemeClr val="accent1"/>
              </a:effectRef>
              <a:fontRef idx="minor">
                <a:schemeClr val="tx1"/>
              </a:fontRef>
            </p:style>
          </p:cxnSp>
        </p:grpSp>
        <p:sp>
          <p:nvSpPr>
            <p:cNvPr id="19" name="椭圆 18"/>
            <p:cNvSpPr/>
            <p:nvPr/>
          </p:nvSpPr>
          <p:spPr>
            <a:xfrm>
              <a:off x="2629930" y="1868967"/>
              <a:ext cx="141870" cy="141870"/>
            </a:xfrm>
            <a:prstGeom prst="ellipse">
              <a:avLst/>
            </a:prstGeom>
            <a:solidFill>
              <a:srgbClr val="F46970"/>
            </a:solidFill>
            <a:ln>
              <a:solidFill>
                <a:srgbClr val="F469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TextBox 40"/>
          <p:cNvSpPr txBox="1"/>
          <p:nvPr/>
        </p:nvSpPr>
        <p:spPr>
          <a:xfrm>
            <a:off x="1979712" y="1610847"/>
            <a:ext cx="7164288" cy="3293209"/>
          </a:xfrm>
          <a:prstGeom prst="rect">
            <a:avLst/>
          </a:prstGeom>
          <a:noFill/>
        </p:spPr>
        <p:txBody>
          <a:bodyPr wrap="square" rtlCol="0">
            <a:spAutoFit/>
          </a:bodyPr>
          <a:lstStyle/>
          <a:p>
            <a:r>
              <a:rPr lang="en-US" altLang="zh-CN" sz="1600" dirty="0">
                <a:solidFill>
                  <a:srgbClr val="F46970"/>
                </a:solidFill>
              </a:rPr>
              <a:t>21</a:t>
            </a:r>
            <a:r>
              <a:rPr lang="zh-CN" altLang="en-US" sz="1600" dirty="0">
                <a:solidFill>
                  <a:srgbClr val="F46970"/>
                </a:solidFill>
              </a:rPr>
              <a:t>世纪是以网络的全面深入运用为特征的世纪。网络环境下的教育不仅是教育信息化的必然产物，也是教育改革发展的必然走向。通过因特网或其他数字化内容进行学习交流与教学的活动即网络化学习（</a:t>
            </a:r>
            <a:r>
              <a:rPr lang="en-US" altLang="zh-CN" sz="1600" dirty="0">
                <a:solidFill>
                  <a:srgbClr val="F46970"/>
                </a:solidFill>
              </a:rPr>
              <a:t>e-learning</a:t>
            </a:r>
            <a:r>
              <a:rPr lang="zh-CN" altLang="en-US" sz="1600" dirty="0">
                <a:solidFill>
                  <a:srgbClr val="F46970"/>
                </a:solidFill>
              </a:rPr>
              <a:t>），可以充分利用现代信息技术所提供的、具有全新沟通机制与丰富资源的学习环境，实现一种全新的学习交流方式；这种学习交流方式将改变传统教学中教师的作用和师生之间的关系，从而根本改变教学结构和教育</a:t>
            </a:r>
            <a:r>
              <a:rPr lang="zh-CN" altLang="en-US" sz="1600" dirty="0" smtClean="0">
                <a:solidFill>
                  <a:srgbClr val="F46970"/>
                </a:solidFill>
              </a:rPr>
              <a:t>本质。</a:t>
            </a:r>
            <a:r>
              <a:rPr lang="zh-CN" altLang="en-US" sz="1600" dirty="0">
                <a:solidFill>
                  <a:srgbClr val="F46970"/>
                </a:solidFill>
              </a:rPr>
              <a:t>美国教育部</a:t>
            </a:r>
            <a:r>
              <a:rPr lang="en-US" altLang="zh-CN" sz="1600" dirty="0">
                <a:solidFill>
                  <a:srgbClr val="F46970"/>
                </a:solidFill>
              </a:rPr>
              <a:t>2000</a:t>
            </a:r>
            <a:r>
              <a:rPr lang="zh-CN" altLang="en-US" sz="1600" dirty="0">
                <a:solidFill>
                  <a:srgbClr val="F46970"/>
                </a:solidFill>
              </a:rPr>
              <a:t>年</a:t>
            </a:r>
            <a:r>
              <a:rPr lang="en-US" altLang="zh-CN" sz="1600" dirty="0">
                <a:solidFill>
                  <a:srgbClr val="F46970"/>
                </a:solidFill>
              </a:rPr>
              <a:t>12</a:t>
            </a:r>
            <a:r>
              <a:rPr lang="zh-CN" altLang="en-US" sz="1600" dirty="0">
                <a:solidFill>
                  <a:srgbClr val="F46970"/>
                </a:solidFill>
              </a:rPr>
              <a:t>月向国会递交的</a:t>
            </a:r>
            <a:r>
              <a:rPr lang="en-US" altLang="zh-CN" sz="1600" dirty="0">
                <a:solidFill>
                  <a:srgbClr val="F46970"/>
                </a:solidFill>
              </a:rPr>
              <a:t>"</a:t>
            </a:r>
            <a:r>
              <a:rPr lang="zh-CN" altLang="en-US" sz="1600" dirty="0">
                <a:solidFill>
                  <a:srgbClr val="F46970"/>
                </a:solidFill>
              </a:rPr>
              <a:t>国家教育技术计划</a:t>
            </a:r>
            <a:r>
              <a:rPr lang="en-US" altLang="zh-CN" sz="1600" dirty="0">
                <a:solidFill>
                  <a:srgbClr val="F46970"/>
                </a:solidFill>
              </a:rPr>
              <a:t>"</a:t>
            </a:r>
            <a:r>
              <a:rPr lang="zh-CN" altLang="en-US" sz="1600" dirty="0">
                <a:solidFill>
                  <a:srgbClr val="F46970"/>
                </a:solidFill>
              </a:rPr>
              <a:t>中打算以网络化学习作为提高年青一代</a:t>
            </a:r>
            <a:r>
              <a:rPr lang="en-US" altLang="zh-CN" sz="1600" dirty="0">
                <a:solidFill>
                  <a:srgbClr val="F46970"/>
                </a:solidFill>
              </a:rPr>
              <a:t>"21</a:t>
            </a:r>
            <a:r>
              <a:rPr lang="zh-CN" altLang="en-US" sz="1600" dirty="0">
                <a:solidFill>
                  <a:srgbClr val="F46970"/>
                </a:solidFill>
              </a:rPr>
              <a:t>世纪能力素质</a:t>
            </a:r>
            <a:r>
              <a:rPr lang="en-US" altLang="zh-CN" sz="1600" dirty="0">
                <a:solidFill>
                  <a:srgbClr val="F46970"/>
                </a:solidFill>
              </a:rPr>
              <a:t>"</a:t>
            </a:r>
            <a:r>
              <a:rPr lang="zh-CN" altLang="en-US" sz="1600" dirty="0">
                <a:solidFill>
                  <a:srgbClr val="F46970"/>
                </a:solidFill>
              </a:rPr>
              <a:t>的根本措施。技术的教育应用成为教育改革和人才培养的重要途径之一。</a:t>
            </a:r>
          </a:p>
          <a:p>
            <a:r>
              <a:rPr lang="zh-CN" altLang="en-US" sz="1600" dirty="0">
                <a:solidFill>
                  <a:srgbClr val="F46970"/>
                </a:solidFill>
              </a:rPr>
              <a:t>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学生，教学进行更为有效的管理，同时也有了更为便利的信息发布手段。</a:t>
            </a:r>
          </a:p>
        </p:txBody>
      </p:sp>
      <p:sp>
        <p:nvSpPr>
          <p:cNvPr id="42" name="TextBox 41"/>
          <p:cNvSpPr txBox="1"/>
          <p:nvPr/>
        </p:nvSpPr>
        <p:spPr>
          <a:xfrm>
            <a:off x="2476163" y="1284405"/>
            <a:ext cx="2088233" cy="369332"/>
          </a:xfrm>
          <a:prstGeom prst="rect">
            <a:avLst/>
          </a:prstGeom>
          <a:noFill/>
        </p:spPr>
        <p:txBody>
          <a:bodyPr wrap="square" rtlCol="0">
            <a:spAutoFit/>
          </a:bodyPr>
          <a:lstStyle/>
          <a:p>
            <a:r>
              <a:rPr lang="zh-CN" altLang="en-US" dirty="0" smtClean="0">
                <a:solidFill>
                  <a:srgbClr val="F46970"/>
                </a:solidFill>
                <a:latin typeface="微软雅黑" pitchFamily="34" charset="-122"/>
                <a:ea typeface="微软雅黑" pitchFamily="34" charset="-122"/>
              </a:rPr>
              <a:t>业务机遇</a:t>
            </a:r>
            <a:endParaRPr lang="zh-CN" altLang="en-US" dirty="0">
              <a:solidFill>
                <a:srgbClr val="F46970"/>
              </a:solidFill>
              <a:latin typeface="微软雅黑" pitchFamily="34" charset="-122"/>
              <a:ea typeface="微软雅黑" pitchFamily="34" charset="-122"/>
            </a:endParaRPr>
          </a:p>
        </p:txBody>
      </p:sp>
    </p:spTree>
    <p:extLst>
      <p:ext uri="{BB962C8B-B14F-4D97-AF65-F5344CB8AC3E}">
        <p14:creationId xmlns:p14="http://schemas.microsoft.com/office/powerpoint/2010/main" val="9450634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5" name="六边形 4"/>
          <p:cNvSpPr/>
          <p:nvPr/>
        </p:nvSpPr>
        <p:spPr>
          <a:xfrm rot="5400000">
            <a:off x="3517349" y="1228269"/>
            <a:ext cx="821697" cy="916370"/>
          </a:xfrm>
          <a:prstGeom prst="hexagon">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5362543" y="1418774"/>
            <a:ext cx="2892268" cy="523220"/>
          </a:xfrm>
          <a:prstGeom prst="rect">
            <a:avLst/>
          </a:prstGeom>
          <a:noFill/>
        </p:spPr>
        <p:txBody>
          <a:bodyPr wrap="square" rtlCol="0">
            <a:spAutoFit/>
          </a:bodyPr>
          <a:lstStyle/>
          <a:p>
            <a:r>
              <a:rPr lang="zh-CN" altLang="en-US" sz="1400" dirty="0">
                <a:solidFill>
                  <a:srgbClr val="1173B0"/>
                </a:solidFill>
              </a:rPr>
              <a:t>有责任心，且能按时完成任务安排，完成质量也不错。</a:t>
            </a:r>
          </a:p>
        </p:txBody>
      </p:sp>
      <p:sp>
        <p:nvSpPr>
          <p:cNvPr id="14" name="TextBox 13"/>
          <p:cNvSpPr txBox="1"/>
          <p:nvPr/>
        </p:nvSpPr>
        <p:spPr>
          <a:xfrm>
            <a:off x="5333061" y="1100667"/>
            <a:ext cx="2088233" cy="338554"/>
          </a:xfrm>
          <a:prstGeom prst="rect">
            <a:avLst/>
          </a:prstGeom>
          <a:noFill/>
        </p:spPr>
        <p:txBody>
          <a:bodyPr wrap="square" rtlCol="0">
            <a:spAutoFit/>
          </a:bodyPr>
          <a:lstStyle/>
          <a:p>
            <a:r>
              <a:rPr lang="zh-CN" altLang="en-US" sz="1600" b="1" dirty="0" smtClean="0">
                <a:solidFill>
                  <a:srgbClr val="1173B0"/>
                </a:solidFill>
                <a:latin typeface="微软雅黑" pitchFamily="34" charset="-122"/>
                <a:ea typeface="微软雅黑" pitchFamily="34" charset="-122"/>
              </a:rPr>
              <a:t>评价</a:t>
            </a:r>
            <a:endParaRPr lang="zh-CN" altLang="en-US" sz="1600" b="1" dirty="0">
              <a:solidFill>
                <a:srgbClr val="1173B0"/>
              </a:solidFill>
              <a:latin typeface="微软雅黑" pitchFamily="34" charset="-122"/>
              <a:ea typeface="微软雅黑" pitchFamily="34" charset="-122"/>
            </a:endParaRPr>
          </a:p>
        </p:txBody>
      </p:sp>
      <p:sp>
        <p:nvSpPr>
          <p:cNvPr id="20" name="TextBox 19"/>
          <p:cNvSpPr txBox="1"/>
          <p:nvPr/>
        </p:nvSpPr>
        <p:spPr>
          <a:xfrm>
            <a:off x="596341" y="1531340"/>
            <a:ext cx="2705290" cy="523220"/>
          </a:xfrm>
          <a:prstGeom prst="rect">
            <a:avLst/>
          </a:prstGeom>
          <a:noFill/>
        </p:spPr>
        <p:txBody>
          <a:bodyPr wrap="square" rtlCol="0">
            <a:spAutoFit/>
          </a:bodyPr>
          <a:lstStyle/>
          <a:p>
            <a:r>
              <a:rPr lang="zh-CN" altLang="en-US" sz="1400" dirty="0" smtClean="0">
                <a:solidFill>
                  <a:srgbClr val="054487"/>
                </a:solidFill>
              </a:rPr>
              <a:t>质量管理计划、沟通管理计划的编写，</a:t>
            </a:r>
            <a:r>
              <a:rPr lang="en-US" altLang="zh-CN" sz="1400" dirty="0" smtClean="0">
                <a:solidFill>
                  <a:srgbClr val="054487"/>
                </a:solidFill>
              </a:rPr>
              <a:t>PPT</a:t>
            </a:r>
            <a:r>
              <a:rPr lang="zh-CN" altLang="en-US" sz="1400" dirty="0" smtClean="0">
                <a:solidFill>
                  <a:srgbClr val="054487"/>
                </a:solidFill>
              </a:rPr>
              <a:t>制作</a:t>
            </a:r>
            <a:endParaRPr lang="zh-CN" altLang="en-US" sz="1400" dirty="0">
              <a:solidFill>
                <a:srgbClr val="054487"/>
              </a:solidFill>
            </a:endParaRPr>
          </a:p>
        </p:txBody>
      </p:sp>
      <p:sp>
        <p:nvSpPr>
          <p:cNvPr id="21" name="TextBox 20"/>
          <p:cNvSpPr txBox="1"/>
          <p:nvPr/>
        </p:nvSpPr>
        <p:spPr>
          <a:xfrm>
            <a:off x="581527" y="1094272"/>
            <a:ext cx="2088233" cy="338554"/>
          </a:xfrm>
          <a:prstGeom prst="rect">
            <a:avLst/>
          </a:prstGeom>
          <a:noFill/>
        </p:spPr>
        <p:txBody>
          <a:bodyPr wrap="square" rtlCol="0">
            <a:spAutoFit/>
          </a:bodyPr>
          <a:lstStyle/>
          <a:p>
            <a:r>
              <a:rPr lang="zh-CN" altLang="en-US" sz="1600" b="1" dirty="0" smtClean="0">
                <a:solidFill>
                  <a:srgbClr val="054487"/>
                </a:solidFill>
                <a:latin typeface="微软雅黑" pitchFamily="34" charset="-122"/>
                <a:ea typeface="微软雅黑" pitchFamily="34" charset="-122"/>
              </a:rPr>
              <a:t>分工</a:t>
            </a:r>
            <a:endParaRPr lang="zh-CN" altLang="en-US" sz="1600" b="1" dirty="0">
              <a:solidFill>
                <a:srgbClr val="054487"/>
              </a:solidFill>
              <a:latin typeface="微软雅黑" pitchFamily="34" charset="-122"/>
              <a:ea typeface="微软雅黑" pitchFamily="34" charset="-122"/>
            </a:endParaRPr>
          </a:p>
        </p:txBody>
      </p:sp>
      <p:sp>
        <p:nvSpPr>
          <p:cNvPr id="22" name="TextBox 21"/>
          <p:cNvSpPr txBox="1"/>
          <p:nvPr/>
        </p:nvSpPr>
        <p:spPr>
          <a:xfrm>
            <a:off x="611560" y="2110322"/>
            <a:ext cx="2756947" cy="523220"/>
          </a:xfrm>
          <a:prstGeom prst="rect">
            <a:avLst/>
          </a:prstGeom>
          <a:noFill/>
        </p:spPr>
        <p:txBody>
          <a:bodyPr wrap="square" rtlCol="0">
            <a:spAutoFit/>
          </a:bodyPr>
          <a:lstStyle/>
          <a:p>
            <a:r>
              <a:rPr lang="zh-CN" altLang="en-US" sz="1400" dirty="0" smtClean="0">
                <a:solidFill>
                  <a:srgbClr val="054487"/>
                </a:solidFill>
              </a:rPr>
              <a:t>采购计划和项目概述的编写</a:t>
            </a:r>
            <a:r>
              <a:rPr lang="en-US" altLang="zh-CN" sz="1400" dirty="0" smtClean="0">
                <a:solidFill>
                  <a:srgbClr val="054487"/>
                </a:solidFill>
              </a:rPr>
              <a:t>,</a:t>
            </a:r>
            <a:r>
              <a:rPr lang="zh-CN" altLang="en-US" sz="1400" dirty="0" smtClean="0">
                <a:solidFill>
                  <a:srgbClr val="054487"/>
                </a:solidFill>
              </a:rPr>
              <a:t>范围管理计划编写，</a:t>
            </a:r>
            <a:r>
              <a:rPr lang="en-US" altLang="zh-CN" sz="1400" dirty="0" smtClean="0">
                <a:solidFill>
                  <a:srgbClr val="054487"/>
                </a:solidFill>
              </a:rPr>
              <a:t>PPT</a:t>
            </a:r>
            <a:r>
              <a:rPr lang="zh-CN" altLang="en-US" sz="1400" dirty="0" smtClean="0">
                <a:solidFill>
                  <a:srgbClr val="054487"/>
                </a:solidFill>
              </a:rPr>
              <a:t>制作</a:t>
            </a:r>
            <a:endParaRPr lang="zh-CN" altLang="en-US" sz="1400" dirty="0">
              <a:solidFill>
                <a:srgbClr val="054487"/>
              </a:solidFill>
            </a:endParaRPr>
          </a:p>
        </p:txBody>
      </p:sp>
      <p:sp>
        <p:nvSpPr>
          <p:cNvPr id="32" name="TextBox 2"/>
          <p:cNvSpPr txBox="1"/>
          <p:nvPr/>
        </p:nvSpPr>
        <p:spPr>
          <a:xfrm>
            <a:off x="699450" y="430636"/>
            <a:ext cx="2381469" cy="369332"/>
          </a:xfrm>
          <a:prstGeom prst="rect">
            <a:avLst/>
          </a:prstGeom>
          <a:noFill/>
        </p:spPr>
        <p:txBody>
          <a:bodyPr wrap="square" rtlCol="0">
            <a:spAutoFit/>
          </a:bodyPr>
          <a:lstStyle/>
          <a:p>
            <a:r>
              <a:rPr lang="zh-CN" altLang="en-US" dirty="0" smtClean="0">
                <a:solidFill>
                  <a:srgbClr val="00B0F0"/>
                </a:solidFill>
                <a:latin typeface="微软雅黑" pitchFamily="34" charset="-122"/>
                <a:ea typeface="微软雅黑" pitchFamily="34" charset="-122"/>
              </a:rPr>
              <a:t>人员分工以及评价</a:t>
            </a:r>
            <a:endParaRPr lang="zh-CN" altLang="en-US" dirty="0">
              <a:solidFill>
                <a:srgbClr val="00B0F0"/>
              </a:solidFill>
              <a:latin typeface="微软雅黑" pitchFamily="34" charset="-122"/>
              <a:ea typeface="微软雅黑" pitchFamily="34" charset="-122"/>
            </a:endParaRPr>
          </a:p>
        </p:txBody>
      </p:sp>
      <p:sp>
        <p:nvSpPr>
          <p:cNvPr id="33" name="TextBox 3"/>
          <p:cNvSpPr txBox="1"/>
          <p:nvPr/>
        </p:nvSpPr>
        <p:spPr>
          <a:xfrm>
            <a:off x="3113232" y="1522630"/>
            <a:ext cx="1629929" cy="338554"/>
          </a:xfrm>
          <a:prstGeom prst="rect">
            <a:avLst/>
          </a:prstGeom>
          <a:noFill/>
        </p:spPr>
        <p:txBody>
          <a:bodyPr wrap="square" rtlCol="0">
            <a:spAutoFit/>
          </a:bodyPr>
          <a:lstStyle/>
          <a:p>
            <a:pPr algn="ctr"/>
            <a:r>
              <a:rPr lang="zh-CN" altLang="en-US" sz="1600" dirty="0" smtClean="0">
                <a:solidFill>
                  <a:srgbClr val="00B0F0"/>
                </a:solidFill>
                <a:latin typeface="微软雅黑" pitchFamily="34" charset="-122"/>
                <a:ea typeface="微软雅黑" pitchFamily="34" charset="-122"/>
              </a:rPr>
              <a:t>丁磊</a:t>
            </a:r>
            <a:endParaRPr lang="zh-CN" altLang="en-US" sz="1600" dirty="0">
              <a:solidFill>
                <a:srgbClr val="00B0F0"/>
              </a:solidFill>
              <a:latin typeface="微软雅黑" pitchFamily="34" charset="-122"/>
              <a:ea typeface="微软雅黑" pitchFamily="34" charset="-122"/>
            </a:endParaRPr>
          </a:p>
        </p:txBody>
      </p:sp>
      <p:sp>
        <p:nvSpPr>
          <p:cNvPr id="36" name="六边形 35"/>
          <p:cNvSpPr/>
          <p:nvPr/>
        </p:nvSpPr>
        <p:spPr>
          <a:xfrm rot="5400000">
            <a:off x="3968350" y="1847198"/>
            <a:ext cx="821697" cy="916370"/>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
          <p:cNvSpPr txBox="1"/>
          <p:nvPr/>
        </p:nvSpPr>
        <p:spPr>
          <a:xfrm>
            <a:off x="3564233" y="2141559"/>
            <a:ext cx="1629929" cy="338554"/>
          </a:xfrm>
          <a:prstGeom prst="rect">
            <a:avLst/>
          </a:prstGeom>
          <a:noFill/>
        </p:spPr>
        <p:txBody>
          <a:bodyPr wrap="square" rtlCol="0">
            <a:spAutoFit/>
          </a:bodyPr>
          <a:lstStyle/>
          <a:p>
            <a:pPr algn="ctr"/>
            <a:r>
              <a:rPr lang="zh-CN" altLang="en-US" sz="1600" dirty="0" smtClean="0">
                <a:solidFill>
                  <a:srgbClr val="00B0F0"/>
                </a:solidFill>
                <a:latin typeface="微软雅黑" pitchFamily="34" charset="-122"/>
                <a:ea typeface="微软雅黑" pitchFamily="34" charset="-122"/>
              </a:rPr>
              <a:t>陈建伟</a:t>
            </a:r>
            <a:endParaRPr lang="zh-CN" altLang="en-US" sz="1600" dirty="0">
              <a:solidFill>
                <a:srgbClr val="00B0F0"/>
              </a:solidFill>
              <a:latin typeface="微软雅黑" pitchFamily="34" charset="-122"/>
              <a:ea typeface="微软雅黑" pitchFamily="34" charset="-122"/>
            </a:endParaRPr>
          </a:p>
        </p:txBody>
      </p:sp>
      <p:sp>
        <p:nvSpPr>
          <p:cNvPr id="38" name="TextBox 12"/>
          <p:cNvSpPr txBox="1"/>
          <p:nvPr/>
        </p:nvSpPr>
        <p:spPr>
          <a:xfrm>
            <a:off x="5362543" y="2004468"/>
            <a:ext cx="2892268" cy="523220"/>
          </a:xfrm>
          <a:prstGeom prst="rect">
            <a:avLst/>
          </a:prstGeom>
          <a:noFill/>
        </p:spPr>
        <p:txBody>
          <a:bodyPr wrap="square" rtlCol="0">
            <a:spAutoFit/>
          </a:bodyPr>
          <a:lstStyle/>
          <a:p>
            <a:r>
              <a:rPr lang="zh-CN" altLang="en-US" sz="1400" dirty="0">
                <a:solidFill>
                  <a:srgbClr val="1173B0"/>
                </a:solidFill>
              </a:rPr>
              <a:t>工作效率高，但能在任务截止前完成，且完成度很高。</a:t>
            </a:r>
          </a:p>
        </p:txBody>
      </p:sp>
      <p:sp>
        <p:nvSpPr>
          <p:cNvPr id="39" name="六边形 38"/>
          <p:cNvSpPr/>
          <p:nvPr/>
        </p:nvSpPr>
        <p:spPr>
          <a:xfrm rot="5400000">
            <a:off x="3510164" y="2465332"/>
            <a:ext cx="821697" cy="916370"/>
          </a:xfrm>
          <a:prstGeom prst="hexagon">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3"/>
          <p:cNvSpPr txBox="1"/>
          <p:nvPr/>
        </p:nvSpPr>
        <p:spPr>
          <a:xfrm>
            <a:off x="3106047" y="2759693"/>
            <a:ext cx="1629929" cy="338554"/>
          </a:xfrm>
          <a:prstGeom prst="rect">
            <a:avLst/>
          </a:prstGeom>
          <a:noFill/>
        </p:spPr>
        <p:txBody>
          <a:bodyPr wrap="square" rtlCol="0">
            <a:spAutoFit/>
          </a:bodyPr>
          <a:lstStyle/>
          <a:p>
            <a:pPr algn="ctr"/>
            <a:r>
              <a:rPr lang="zh-CN" altLang="en-US" sz="1600" dirty="0">
                <a:solidFill>
                  <a:srgbClr val="00B0F0"/>
                </a:solidFill>
                <a:latin typeface="微软雅黑" pitchFamily="34" charset="-122"/>
                <a:ea typeface="微软雅黑" pitchFamily="34" charset="-122"/>
              </a:rPr>
              <a:t>唐子煜</a:t>
            </a:r>
          </a:p>
        </p:txBody>
      </p:sp>
      <p:sp>
        <p:nvSpPr>
          <p:cNvPr id="41" name="TextBox 21"/>
          <p:cNvSpPr txBox="1"/>
          <p:nvPr/>
        </p:nvSpPr>
        <p:spPr>
          <a:xfrm>
            <a:off x="611559" y="2686458"/>
            <a:ext cx="2501672" cy="523220"/>
          </a:xfrm>
          <a:prstGeom prst="rect">
            <a:avLst/>
          </a:prstGeom>
          <a:noFill/>
        </p:spPr>
        <p:txBody>
          <a:bodyPr wrap="square" rtlCol="0">
            <a:spAutoFit/>
          </a:bodyPr>
          <a:lstStyle/>
          <a:p>
            <a:r>
              <a:rPr lang="zh-CN" altLang="en-US" sz="1400" dirty="0" smtClean="0">
                <a:solidFill>
                  <a:srgbClr val="054487"/>
                </a:solidFill>
              </a:rPr>
              <a:t>风险管理计划、配置管理的编写，</a:t>
            </a:r>
            <a:r>
              <a:rPr lang="en-US" altLang="zh-CN" sz="1400" dirty="0" smtClean="0">
                <a:solidFill>
                  <a:srgbClr val="054487"/>
                </a:solidFill>
              </a:rPr>
              <a:t>PPT</a:t>
            </a:r>
            <a:r>
              <a:rPr lang="zh-CN" altLang="en-US" sz="1400" dirty="0" smtClean="0">
                <a:solidFill>
                  <a:srgbClr val="054487"/>
                </a:solidFill>
              </a:rPr>
              <a:t>制作</a:t>
            </a:r>
            <a:endParaRPr lang="zh-CN" altLang="en-US" sz="1400" dirty="0">
              <a:solidFill>
                <a:srgbClr val="054487"/>
              </a:solidFill>
            </a:endParaRPr>
          </a:p>
        </p:txBody>
      </p:sp>
      <p:sp>
        <p:nvSpPr>
          <p:cNvPr id="42" name="TextBox 12"/>
          <p:cNvSpPr txBox="1"/>
          <p:nvPr/>
        </p:nvSpPr>
        <p:spPr>
          <a:xfrm>
            <a:off x="5382704" y="2554185"/>
            <a:ext cx="2892268" cy="738664"/>
          </a:xfrm>
          <a:prstGeom prst="rect">
            <a:avLst/>
          </a:prstGeom>
          <a:noFill/>
        </p:spPr>
        <p:txBody>
          <a:bodyPr wrap="square" rtlCol="0">
            <a:spAutoFit/>
          </a:bodyPr>
          <a:lstStyle/>
          <a:p>
            <a:r>
              <a:rPr lang="zh-CN" altLang="en-US" sz="1400" dirty="0">
                <a:solidFill>
                  <a:srgbClr val="1173B0"/>
                </a:solidFill>
              </a:rPr>
              <a:t>任务完成地很快，但一般完成度不高，在后续审核过程中要</a:t>
            </a:r>
            <a:r>
              <a:rPr lang="zh-CN" altLang="en-US" sz="1400" dirty="0" smtClean="0">
                <a:solidFill>
                  <a:srgbClr val="1173B0"/>
                </a:solidFill>
              </a:rPr>
              <a:t>进行多次修改</a:t>
            </a:r>
            <a:r>
              <a:rPr lang="zh-CN" altLang="en-US" sz="1400" dirty="0">
                <a:solidFill>
                  <a:srgbClr val="1173B0"/>
                </a:solidFill>
              </a:rPr>
              <a:t>。</a:t>
            </a:r>
          </a:p>
        </p:txBody>
      </p:sp>
      <p:sp>
        <p:nvSpPr>
          <p:cNvPr id="43" name="六边形 42"/>
          <p:cNvSpPr/>
          <p:nvPr/>
        </p:nvSpPr>
        <p:spPr>
          <a:xfrm rot="5400000">
            <a:off x="3968349" y="3089996"/>
            <a:ext cx="821697" cy="916370"/>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3"/>
          <p:cNvSpPr txBox="1"/>
          <p:nvPr/>
        </p:nvSpPr>
        <p:spPr>
          <a:xfrm>
            <a:off x="3564232" y="3384357"/>
            <a:ext cx="1629929" cy="338554"/>
          </a:xfrm>
          <a:prstGeom prst="rect">
            <a:avLst/>
          </a:prstGeom>
          <a:noFill/>
        </p:spPr>
        <p:txBody>
          <a:bodyPr wrap="square" rtlCol="0">
            <a:spAutoFit/>
          </a:bodyPr>
          <a:lstStyle/>
          <a:p>
            <a:pPr algn="ctr"/>
            <a:r>
              <a:rPr lang="zh-CN" altLang="en-US" sz="1600" dirty="0" smtClean="0">
                <a:solidFill>
                  <a:srgbClr val="00B0F0"/>
                </a:solidFill>
                <a:latin typeface="微软雅黑" pitchFamily="34" charset="-122"/>
                <a:ea typeface="微软雅黑" pitchFamily="34" charset="-122"/>
              </a:rPr>
              <a:t>余敬</a:t>
            </a:r>
            <a:endParaRPr lang="zh-CN" altLang="en-US" sz="1600" dirty="0">
              <a:solidFill>
                <a:srgbClr val="00B0F0"/>
              </a:solidFill>
              <a:latin typeface="微软雅黑" pitchFamily="34" charset="-122"/>
              <a:ea typeface="微软雅黑" pitchFamily="34" charset="-122"/>
            </a:endParaRPr>
          </a:p>
        </p:txBody>
      </p:sp>
      <p:sp>
        <p:nvSpPr>
          <p:cNvPr id="45" name="TextBox 12"/>
          <p:cNvSpPr txBox="1"/>
          <p:nvPr/>
        </p:nvSpPr>
        <p:spPr>
          <a:xfrm>
            <a:off x="5382704" y="3394292"/>
            <a:ext cx="2892268" cy="307777"/>
          </a:xfrm>
          <a:prstGeom prst="rect">
            <a:avLst/>
          </a:prstGeom>
          <a:noFill/>
        </p:spPr>
        <p:txBody>
          <a:bodyPr wrap="square" rtlCol="0">
            <a:spAutoFit/>
          </a:bodyPr>
          <a:lstStyle/>
          <a:p>
            <a:r>
              <a:rPr lang="zh-CN" altLang="en-US" sz="1400" dirty="0">
                <a:solidFill>
                  <a:srgbClr val="1173B0"/>
                </a:solidFill>
              </a:rPr>
              <a:t>工作效率高，但总拖到最后才完成。</a:t>
            </a:r>
          </a:p>
        </p:txBody>
      </p:sp>
      <p:sp>
        <p:nvSpPr>
          <p:cNvPr id="46" name="TextBox 21"/>
          <p:cNvSpPr txBox="1"/>
          <p:nvPr/>
        </p:nvSpPr>
        <p:spPr>
          <a:xfrm>
            <a:off x="598490" y="3242429"/>
            <a:ext cx="2514741" cy="738664"/>
          </a:xfrm>
          <a:prstGeom prst="rect">
            <a:avLst/>
          </a:prstGeom>
          <a:noFill/>
        </p:spPr>
        <p:txBody>
          <a:bodyPr wrap="square" rtlCol="0">
            <a:spAutoFit/>
          </a:bodyPr>
          <a:lstStyle/>
          <a:p>
            <a:r>
              <a:rPr lang="zh-CN" altLang="en-US" sz="1400" dirty="0" smtClean="0">
                <a:solidFill>
                  <a:srgbClr val="054487"/>
                </a:solidFill>
              </a:rPr>
              <a:t>风险管理和项目概述的补充，引言的编写，</a:t>
            </a:r>
            <a:r>
              <a:rPr lang="en-US" altLang="zh-CN" sz="1400" dirty="0" smtClean="0">
                <a:solidFill>
                  <a:srgbClr val="054487"/>
                </a:solidFill>
              </a:rPr>
              <a:t>PPT</a:t>
            </a:r>
            <a:r>
              <a:rPr lang="zh-CN" altLang="en-US" sz="1400" dirty="0" smtClean="0">
                <a:solidFill>
                  <a:srgbClr val="054487"/>
                </a:solidFill>
              </a:rPr>
              <a:t>制作，文档和</a:t>
            </a:r>
            <a:r>
              <a:rPr lang="en-US" altLang="zh-CN" sz="1400" dirty="0" smtClean="0">
                <a:solidFill>
                  <a:srgbClr val="054487"/>
                </a:solidFill>
              </a:rPr>
              <a:t>PPT</a:t>
            </a:r>
            <a:r>
              <a:rPr lang="zh-CN" altLang="en-US" sz="1400" dirty="0" smtClean="0">
                <a:solidFill>
                  <a:srgbClr val="054487"/>
                </a:solidFill>
              </a:rPr>
              <a:t>审核</a:t>
            </a:r>
            <a:endParaRPr lang="zh-CN" altLang="en-US" sz="1400" dirty="0">
              <a:solidFill>
                <a:srgbClr val="054487"/>
              </a:solidFill>
            </a:endParaRPr>
          </a:p>
        </p:txBody>
      </p:sp>
      <p:sp>
        <p:nvSpPr>
          <p:cNvPr id="47" name="六边形 46"/>
          <p:cNvSpPr/>
          <p:nvPr/>
        </p:nvSpPr>
        <p:spPr>
          <a:xfrm rot="5400000">
            <a:off x="3517349" y="3702395"/>
            <a:ext cx="821697" cy="916370"/>
          </a:xfrm>
          <a:prstGeom prst="hexagon">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3"/>
          <p:cNvSpPr txBox="1"/>
          <p:nvPr/>
        </p:nvSpPr>
        <p:spPr>
          <a:xfrm>
            <a:off x="3113232" y="3996756"/>
            <a:ext cx="1629929" cy="338554"/>
          </a:xfrm>
          <a:prstGeom prst="rect">
            <a:avLst/>
          </a:prstGeom>
          <a:noFill/>
        </p:spPr>
        <p:txBody>
          <a:bodyPr wrap="square" rtlCol="0">
            <a:spAutoFit/>
          </a:bodyPr>
          <a:lstStyle/>
          <a:p>
            <a:pPr algn="ctr"/>
            <a:r>
              <a:rPr lang="zh-CN" altLang="en-US" sz="1600" dirty="0" smtClean="0">
                <a:solidFill>
                  <a:srgbClr val="00B0F0"/>
                </a:solidFill>
                <a:latin typeface="微软雅黑" pitchFamily="34" charset="-122"/>
                <a:ea typeface="微软雅黑" pitchFamily="34" charset="-122"/>
              </a:rPr>
              <a:t>张伟鹏</a:t>
            </a:r>
            <a:endParaRPr lang="zh-CN" altLang="en-US" sz="1600" dirty="0">
              <a:solidFill>
                <a:srgbClr val="00B0F0"/>
              </a:solidFill>
              <a:latin typeface="微软雅黑" pitchFamily="34" charset="-122"/>
              <a:ea typeface="微软雅黑" pitchFamily="34" charset="-122"/>
            </a:endParaRPr>
          </a:p>
        </p:txBody>
      </p:sp>
      <p:sp>
        <p:nvSpPr>
          <p:cNvPr id="49" name="TextBox 12"/>
          <p:cNvSpPr txBox="1"/>
          <p:nvPr/>
        </p:nvSpPr>
        <p:spPr>
          <a:xfrm>
            <a:off x="5383926" y="3905040"/>
            <a:ext cx="2892268" cy="523220"/>
          </a:xfrm>
          <a:prstGeom prst="rect">
            <a:avLst/>
          </a:prstGeom>
          <a:noFill/>
        </p:spPr>
        <p:txBody>
          <a:bodyPr wrap="square" rtlCol="0">
            <a:spAutoFit/>
          </a:bodyPr>
          <a:lstStyle/>
          <a:p>
            <a:r>
              <a:rPr lang="zh-CN" altLang="en-US" sz="1400" dirty="0">
                <a:solidFill>
                  <a:srgbClr val="1173B0"/>
                </a:solidFill>
              </a:rPr>
              <a:t>对分配的任务很认真，但效率比较低，经常花大量时间还做得很一般</a:t>
            </a:r>
          </a:p>
        </p:txBody>
      </p:sp>
      <p:sp>
        <p:nvSpPr>
          <p:cNvPr id="50" name="TextBox 21"/>
          <p:cNvSpPr txBox="1"/>
          <p:nvPr/>
        </p:nvSpPr>
        <p:spPr>
          <a:xfrm>
            <a:off x="594436" y="3898970"/>
            <a:ext cx="2518795" cy="738664"/>
          </a:xfrm>
          <a:prstGeom prst="rect">
            <a:avLst/>
          </a:prstGeom>
          <a:noFill/>
        </p:spPr>
        <p:txBody>
          <a:bodyPr wrap="square" rtlCol="0">
            <a:spAutoFit/>
          </a:bodyPr>
          <a:lstStyle/>
          <a:p>
            <a:r>
              <a:rPr lang="zh-CN" altLang="en-US" sz="1400" dirty="0" smtClean="0">
                <a:solidFill>
                  <a:srgbClr val="054487"/>
                </a:solidFill>
              </a:rPr>
              <a:t>进度管理计划、成本管理计划的编写和完善，</a:t>
            </a:r>
            <a:r>
              <a:rPr lang="en-US" altLang="zh-CN" sz="1400" dirty="0" smtClean="0">
                <a:solidFill>
                  <a:srgbClr val="054487"/>
                </a:solidFill>
              </a:rPr>
              <a:t>PPT</a:t>
            </a:r>
            <a:r>
              <a:rPr lang="zh-CN" altLang="en-US" sz="1400" dirty="0" smtClean="0">
                <a:solidFill>
                  <a:srgbClr val="054487"/>
                </a:solidFill>
              </a:rPr>
              <a:t>制作和整理</a:t>
            </a:r>
            <a:endParaRPr lang="zh-CN" altLang="en-US" sz="1400" dirty="0">
              <a:solidFill>
                <a:srgbClr val="054487"/>
              </a:solidFill>
            </a:endParaRPr>
          </a:p>
        </p:txBody>
      </p:sp>
    </p:spTree>
    <p:extLst>
      <p:ext uri="{BB962C8B-B14F-4D97-AF65-F5344CB8AC3E}">
        <p14:creationId xmlns:p14="http://schemas.microsoft.com/office/powerpoint/2010/main" val="13970607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9712" y="1330524"/>
            <a:ext cx="6192688" cy="1754326"/>
          </a:xfrm>
          <a:prstGeom prst="rect">
            <a:avLst/>
          </a:prstGeom>
          <a:noFill/>
        </p:spPr>
        <p:txBody>
          <a:bodyPr wrap="square" rtlCol="0">
            <a:spAutoFit/>
          </a:bodyPr>
          <a:lstStyle/>
          <a:p>
            <a:r>
              <a:rPr lang="en-US" altLang="zh-CN" sz="10800" b="1" dirty="0" smtClean="0">
                <a:solidFill>
                  <a:srgbClr val="F46970"/>
                </a:solidFill>
                <a:latin typeface="Adobe Gothic Std B" pitchFamily="34" charset="-128"/>
                <a:ea typeface="Adobe Gothic Std B" pitchFamily="34" charset="-128"/>
              </a:rPr>
              <a:t>THANKS</a:t>
            </a:r>
            <a:endParaRPr lang="zh-CN" altLang="en-US" sz="10800" b="1" dirty="0">
              <a:solidFill>
                <a:srgbClr val="F46970"/>
              </a:solidFill>
              <a:latin typeface="Adobe Gothic Std B" pitchFamily="34" charset="-128"/>
            </a:endParaRPr>
          </a:p>
        </p:txBody>
      </p:sp>
      <p:grpSp>
        <p:nvGrpSpPr>
          <p:cNvPr id="7" name="组合 6"/>
          <p:cNvGrpSpPr/>
          <p:nvPr/>
        </p:nvGrpSpPr>
        <p:grpSpPr>
          <a:xfrm>
            <a:off x="2699792" y="2921341"/>
            <a:ext cx="4179497" cy="658520"/>
            <a:chOff x="2411760" y="2842401"/>
            <a:chExt cx="4680520" cy="737461"/>
          </a:xfrm>
        </p:grpSpPr>
        <p:sp>
          <p:nvSpPr>
            <p:cNvPr id="3" name="矩形 2"/>
            <p:cNvSpPr/>
            <p:nvPr/>
          </p:nvSpPr>
          <p:spPr>
            <a:xfrm>
              <a:off x="2411760" y="2860403"/>
              <a:ext cx="701457" cy="701457"/>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十字形 3"/>
            <p:cNvSpPr/>
            <p:nvPr/>
          </p:nvSpPr>
          <p:spPr>
            <a:xfrm>
              <a:off x="5003634" y="2851091"/>
              <a:ext cx="720080" cy="720080"/>
            </a:xfrm>
            <a:prstGeom prst="plus">
              <a:avLst/>
            </a:prstGeom>
            <a:solidFill>
              <a:srgbClr val="67D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689695" y="2842401"/>
              <a:ext cx="737461" cy="737461"/>
            </a:xfrm>
            <a:prstGeom prst="ellipse">
              <a:avLst/>
            </a:prstGeom>
            <a:solidFill>
              <a:srgbClr val="6BF2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6300192" y="2869714"/>
              <a:ext cx="792088" cy="682834"/>
            </a:xfrm>
            <a:prstGeom prst="triangle">
              <a:avLst/>
            </a:prstGeom>
            <a:solidFill>
              <a:srgbClr val="FA9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70756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683568" y="448022"/>
            <a:ext cx="1584176" cy="369332"/>
          </a:xfrm>
          <a:prstGeom prst="rect">
            <a:avLst/>
          </a:prstGeom>
          <a:noFill/>
        </p:spPr>
        <p:txBody>
          <a:bodyPr wrap="square" rtlCol="0">
            <a:spAutoFit/>
          </a:bodyPr>
          <a:lstStyle/>
          <a:p>
            <a:r>
              <a:rPr lang="zh-CN" altLang="en-US" dirty="0" smtClean="0">
                <a:solidFill>
                  <a:srgbClr val="F46970"/>
                </a:solidFill>
                <a:latin typeface="微软雅黑" pitchFamily="34" charset="-122"/>
                <a:ea typeface="微软雅黑" pitchFamily="34" charset="-122"/>
              </a:rPr>
              <a:t>引言</a:t>
            </a:r>
            <a:endParaRPr lang="zh-CN" altLang="en-US" dirty="0">
              <a:solidFill>
                <a:srgbClr val="F46970"/>
              </a:solidFill>
              <a:latin typeface="微软雅黑" pitchFamily="34" charset="-122"/>
              <a:ea typeface="微软雅黑" pitchFamily="34" charset="-122"/>
            </a:endParaRPr>
          </a:p>
        </p:txBody>
      </p:sp>
      <p:sp>
        <p:nvSpPr>
          <p:cNvPr id="5" name="TextBox 4"/>
          <p:cNvSpPr txBox="1"/>
          <p:nvPr/>
        </p:nvSpPr>
        <p:spPr>
          <a:xfrm>
            <a:off x="709822" y="753802"/>
            <a:ext cx="3502137" cy="338554"/>
          </a:xfrm>
          <a:prstGeom prst="rect">
            <a:avLst/>
          </a:prstGeom>
          <a:noFill/>
        </p:spPr>
        <p:txBody>
          <a:bodyPr wrap="square" rtlCol="0">
            <a:spAutoFit/>
          </a:bodyPr>
          <a:lstStyle/>
          <a:p>
            <a:r>
              <a:rPr lang="en-US" altLang="zh-CN" sz="1600" dirty="0" smtClean="0">
                <a:solidFill>
                  <a:srgbClr val="F46970"/>
                </a:solidFill>
                <a:latin typeface="微软雅黑" pitchFamily="34" charset="-122"/>
                <a:ea typeface="微软雅黑" pitchFamily="34" charset="-122"/>
              </a:rPr>
              <a:t>1.3</a:t>
            </a:r>
            <a:r>
              <a:rPr lang="zh-CN" altLang="en-US" sz="1600" dirty="0" smtClean="0">
                <a:solidFill>
                  <a:srgbClr val="F46970"/>
                </a:solidFill>
                <a:latin typeface="微软雅黑" pitchFamily="34" charset="-122"/>
                <a:ea typeface="微软雅黑" pitchFamily="34" charset="-122"/>
              </a:rPr>
              <a:t>业务目标</a:t>
            </a:r>
            <a:endParaRPr lang="zh-CN" altLang="en-US" sz="1600" dirty="0">
              <a:solidFill>
                <a:srgbClr val="F46970"/>
              </a:solidFill>
              <a:latin typeface="微软雅黑" pitchFamily="34" charset="-122"/>
              <a:ea typeface="微软雅黑" pitchFamily="34" charset="-122"/>
            </a:endParaRPr>
          </a:p>
        </p:txBody>
      </p:sp>
      <p:grpSp>
        <p:nvGrpSpPr>
          <p:cNvPr id="21" name="组合 20"/>
          <p:cNvGrpSpPr/>
          <p:nvPr/>
        </p:nvGrpSpPr>
        <p:grpSpPr>
          <a:xfrm>
            <a:off x="611560" y="1398136"/>
            <a:ext cx="1584176" cy="629609"/>
            <a:chOff x="1187624" y="1868967"/>
            <a:chExt cx="1584176" cy="629609"/>
          </a:xfrm>
        </p:grpSpPr>
        <p:grpSp>
          <p:nvGrpSpPr>
            <p:cNvPr id="14" name="组合 13"/>
            <p:cNvGrpSpPr/>
            <p:nvPr/>
          </p:nvGrpSpPr>
          <p:grpSpPr>
            <a:xfrm>
              <a:off x="1187624" y="1923678"/>
              <a:ext cx="1478310" cy="574898"/>
              <a:chOff x="1259632" y="2067694"/>
              <a:chExt cx="1296144" cy="504056"/>
            </a:xfrm>
          </p:grpSpPr>
          <p:cxnSp>
            <p:nvCxnSpPr>
              <p:cNvPr id="7" name="直接连接符 6"/>
              <p:cNvCxnSpPr/>
              <p:nvPr/>
            </p:nvCxnSpPr>
            <p:spPr>
              <a:xfrm flipV="1">
                <a:off x="1259632" y="2067695"/>
                <a:ext cx="576064" cy="504055"/>
              </a:xfrm>
              <a:prstGeom prst="line">
                <a:avLst/>
              </a:prstGeom>
              <a:ln w="19050">
                <a:solidFill>
                  <a:srgbClr val="F4697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835696" y="2067694"/>
                <a:ext cx="720080" cy="1"/>
              </a:xfrm>
              <a:prstGeom prst="line">
                <a:avLst/>
              </a:prstGeom>
              <a:ln w="19050">
                <a:solidFill>
                  <a:srgbClr val="F46970"/>
                </a:solidFill>
              </a:ln>
            </p:spPr>
            <p:style>
              <a:lnRef idx="1">
                <a:schemeClr val="accent1"/>
              </a:lnRef>
              <a:fillRef idx="0">
                <a:schemeClr val="accent1"/>
              </a:fillRef>
              <a:effectRef idx="0">
                <a:schemeClr val="accent1"/>
              </a:effectRef>
              <a:fontRef idx="minor">
                <a:schemeClr val="tx1"/>
              </a:fontRef>
            </p:style>
          </p:cxnSp>
        </p:grpSp>
        <p:sp>
          <p:nvSpPr>
            <p:cNvPr id="19" name="椭圆 18"/>
            <p:cNvSpPr/>
            <p:nvPr/>
          </p:nvSpPr>
          <p:spPr>
            <a:xfrm>
              <a:off x="2629930" y="1868967"/>
              <a:ext cx="141870" cy="141870"/>
            </a:xfrm>
            <a:prstGeom prst="ellipse">
              <a:avLst/>
            </a:prstGeom>
            <a:solidFill>
              <a:srgbClr val="F46970"/>
            </a:solidFill>
            <a:ln>
              <a:solidFill>
                <a:srgbClr val="F469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TextBox 40"/>
          <p:cNvSpPr txBox="1"/>
          <p:nvPr/>
        </p:nvSpPr>
        <p:spPr>
          <a:xfrm>
            <a:off x="2053866" y="1610847"/>
            <a:ext cx="6240178" cy="2800767"/>
          </a:xfrm>
          <a:prstGeom prst="rect">
            <a:avLst/>
          </a:prstGeom>
          <a:noFill/>
        </p:spPr>
        <p:txBody>
          <a:bodyPr wrap="square" rtlCol="0">
            <a:spAutoFit/>
          </a:bodyPr>
          <a:lstStyle/>
          <a:p>
            <a:r>
              <a:rPr lang="zh-CN" altLang="en-US" sz="1600" dirty="0">
                <a:solidFill>
                  <a:srgbClr val="F46970"/>
                </a:solidFill>
              </a:rPr>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p>
          <a:p>
            <a:r>
              <a:rPr lang="zh-CN" altLang="en-US" sz="1600" dirty="0">
                <a:solidFill>
                  <a:srgbClr val="F46970"/>
                </a:solidFill>
              </a:rPr>
              <a:t>“软件工程教学、学习、交流系统”是一个专门为一个教师，一门课程而建的网站，并可以有效的提供多课程交叉的资源共享与控制。它的主要用户是项目管理</a:t>
            </a:r>
            <a:r>
              <a:rPr lang="en-US" altLang="zh-CN" sz="1600" dirty="0">
                <a:solidFill>
                  <a:srgbClr val="F46970"/>
                </a:solidFill>
              </a:rPr>
              <a:t>,</a:t>
            </a:r>
            <a:r>
              <a:rPr lang="zh-CN" altLang="en-US" sz="1600" dirty="0">
                <a:solidFill>
                  <a:srgbClr val="F46970"/>
                </a:solidFill>
              </a:rPr>
              <a:t>需求工程</a:t>
            </a:r>
            <a:r>
              <a:rPr lang="zh-CN" altLang="en-US" sz="1600" dirty="0" smtClean="0">
                <a:solidFill>
                  <a:srgbClr val="F46970"/>
                </a:solidFill>
              </a:rPr>
              <a:t>和相关课程的教师和选了这门课的所有学生以及一些感兴趣的网友，所以用户单一管理方便。它的功能就是服务教师和学生，使他们在教育和学习过程中</a:t>
            </a:r>
            <a:r>
              <a:rPr lang="zh-CN" altLang="en-US" sz="1600" dirty="0">
                <a:solidFill>
                  <a:srgbClr val="F46970"/>
                </a:solidFill>
              </a:rPr>
              <a:t>得到便捷。它还将不断的记录这门课从诞生</a:t>
            </a:r>
            <a:r>
              <a:rPr lang="zh-CN" altLang="en-US" sz="1600" dirty="0" smtClean="0">
                <a:solidFill>
                  <a:srgbClr val="F46970"/>
                </a:solidFill>
              </a:rPr>
              <a:t>到成熟</a:t>
            </a:r>
            <a:r>
              <a:rPr lang="zh-CN" altLang="en-US" sz="1600" dirty="0">
                <a:solidFill>
                  <a:srgbClr val="F46970"/>
                </a:solidFill>
              </a:rPr>
              <a:t>的过程（这个可能是所有网站不具备的）。</a:t>
            </a:r>
          </a:p>
        </p:txBody>
      </p:sp>
      <p:sp>
        <p:nvSpPr>
          <p:cNvPr id="42" name="TextBox 41"/>
          <p:cNvSpPr txBox="1"/>
          <p:nvPr/>
        </p:nvSpPr>
        <p:spPr>
          <a:xfrm>
            <a:off x="2476163" y="1284405"/>
            <a:ext cx="2088233" cy="369332"/>
          </a:xfrm>
          <a:prstGeom prst="rect">
            <a:avLst/>
          </a:prstGeom>
          <a:noFill/>
        </p:spPr>
        <p:txBody>
          <a:bodyPr wrap="square" rtlCol="0">
            <a:spAutoFit/>
          </a:bodyPr>
          <a:lstStyle/>
          <a:p>
            <a:r>
              <a:rPr lang="zh-CN" altLang="en-US" dirty="0" smtClean="0">
                <a:solidFill>
                  <a:srgbClr val="F46970"/>
                </a:solidFill>
                <a:latin typeface="微软雅黑" pitchFamily="34" charset="-122"/>
                <a:ea typeface="微软雅黑" pitchFamily="34" charset="-122"/>
              </a:rPr>
              <a:t>业务目标</a:t>
            </a:r>
            <a:endParaRPr lang="zh-CN" altLang="en-US" dirty="0">
              <a:solidFill>
                <a:srgbClr val="F46970"/>
              </a:solidFill>
              <a:latin typeface="微软雅黑" pitchFamily="34" charset="-122"/>
              <a:ea typeface="微软雅黑" pitchFamily="34" charset="-122"/>
            </a:endParaRPr>
          </a:p>
        </p:txBody>
      </p:sp>
    </p:spTree>
    <p:extLst>
      <p:ext uri="{BB962C8B-B14F-4D97-AF65-F5344CB8AC3E}">
        <p14:creationId xmlns:p14="http://schemas.microsoft.com/office/powerpoint/2010/main" val="1378798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147087" y="1413893"/>
            <a:ext cx="2040227" cy="2303711"/>
            <a:chOff x="3107837" y="1774887"/>
            <a:chExt cx="1152128" cy="1300919"/>
          </a:xfrm>
        </p:grpSpPr>
        <p:grpSp>
          <p:nvGrpSpPr>
            <p:cNvPr id="2" name="组合 1"/>
            <p:cNvGrpSpPr/>
            <p:nvPr/>
          </p:nvGrpSpPr>
          <p:grpSpPr>
            <a:xfrm>
              <a:off x="3107837" y="1774887"/>
              <a:ext cx="1152128" cy="1300919"/>
              <a:chOff x="1259632" y="1419622"/>
              <a:chExt cx="1152128" cy="1300919"/>
            </a:xfrm>
          </p:grpSpPr>
          <p:sp>
            <p:nvSpPr>
              <p:cNvPr id="3" name="椭圆 2"/>
              <p:cNvSpPr/>
              <p:nvPr/>
            </p:nvSpPr>
            <p:spPr>
              <a:xfrm>
                <a:off x="1259632" y="1419622"/>
                <a:ext cx="1152128" cy="1152128"/>
              </a:xfrm>
              <a:prstGeom prst="ellipse">
                <a:avLst/>
              </a:prstGeom>
              <a:solidFill>
                <a:srgbClr val="67D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4"/>
            <p:cNvSpPr txBox="1"/>
            <p:nvPr/>
          </p:nvSpPr>
          <p:spPr>
            <a:xfrm>
              <a:off x="3374708" y="2229442"/>
              <a:ext cx="792089" cy="330226"/>
            </a:xfrm>
            <a:prstGeom prst="rect">
              <a:avLst/>
            </a:prstGeom>
            <a:noFill/>
          </p:spPr>
          <p:txBody>
            <a:bodyPr wrap="square" rtlCol="0">
              <a:spAutoFit/>
            </a:bodyPr>
            <a:lstStyle/>
            <a:p>
              <a:r>
                <a:rPr lang="en-US" altLang="zh-CN" sz="3200" dirty="0" smtClean="0">
                  <a:solidFill>
                    <a:schemeClr val="bg1"/>
                  </a:solidFill>
                </a:rPr>
                <a:t>Part 2</a:t>
              </a:r>
              <a:endParaRPr lang="zh-CN" altLang="en-US" dirty="0">
                <a:solidFill>
                  <a:schemeClr val="bg1"/>
                </a:solidFill>
              </a:endParaRPr>
            </a:p>
          </p:txBody>
        </p:sp>
      </p:grpSp>
      <p:sp>
        <p:nvSpPr>
          <p:cNvPr id="8" name="TextBox 7"/>
          <p:cNvSpPr txBox="1"/>
          <p:nvPr/>
        </p:nvSpPr>
        <p:spPr>
          <a:xfrm>
            <a:off x="4283968" y="2049556"/>
            <a:ext cx="6065206" cy="923330"/>
          </a:xfrm>
          <a:prstGeom prst="rect">
            <a:avLst/>
          </a:prstGeom>
          <a:noFill/>
        </p:spPr>
        <p:txBody>
          <a:bodyPr wrap="square" rtlCol="0">
            <a:spAutoFit/>
          </a:bodyPr>
          <a:lstStyle/>
          <a:p>
            <a:r>
              <a:rPr lang="zh-CN" altLang="en-US" sz="5400" dirty="0" smtClean="0">
                <a:solidFill>
                  <a:srgbClr val="67D993"/>
                </a:solidFill>
                <a:latin typeface="Adobe Gothic Std B" pitchFamily="34" charset="-128"/>
                <a:ea typeface="Adobe Gothic Std B" pitchFamily="34" charset="-128"/>
              </a:rPr>
              <a:t>项目概述</a:t>
            </a:r>
            <a:endParaRPr lang="zh-CN" altLang="en-US" sz="5400" dirty="0">
              <a:solidFill>
                <a:srgbClr val="67D993"/>
              </a:solidFill>
              <a:latin typeface="Adobe Gothic Std B" pitchFamily="34" charset="-128"/>
            </a:endParaRPr>
          </a:p>
        </p:txBody>
      </p:sp>
    </p:spTree>
    <p:extLst>
      <p:ext uri="{BB962C8B-B14F-4D97-AF65-F5344CB8AC3E}">
        <p14:creationId xmlns:p14="http://schemas.microsoft.com/office/powerpoint/2010/main" val="2044871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448022"/>
            <a:ext cx="2293999" cy="644334"/>
            <a:chOff x="0" y="448022"/>
            <a:chExt cx="2293999" cy="644334"/>
          </a:xfrm>
        </p:grpSpPr>
        <p:sp>
          <p:nvSpPr>
            <p:cNvPr id="3" name="矩形 2"/>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4" name="TextBox 3"/>
            <p:cNvSpPr txBox="1"/>
            <p:nvPr/>
          </p:nvSpPr>
          <p:spPr>
            <a:xfrm>
              <a:off x="683568" y="448022"/>
              <a:ext cx="1584176" cy="369332"/>
            </a:xfrm>
            <a:prstGeom prst="rect">
              <a:avLst/>
            </a:prstGeom>
            <a:noFill/>
          </p:spPr>
          <p:txBody>
            <a:bodyPr wrap="square" rtlCol="0">
              <a:spAutoFit/>
            </a:bodyPr>
            <a:lstStyle/>
            <a:p>
              <a:r>
                <a:rPr lang="en-US" altLang="zh-CN" dirty="0" smtClean="0">
                  <a:solidFill>
                    <a:srgbClr val="53C780"/>
                  </a:solidFill>
                  <a:latin typeface="微软雅黑" pitchFamily="34" charset="-122"/>
                  <a:ea typeface="微软雅黑" pitchFamily="34" charset="-122"/>
                </a:rPr>
                <a:t>2.</a:t>
              </a:r>
              <a:r>
                <a:rPr lang="zh-CN" altLang="en-US" dirty="0" smtClean="0">
                  <a:solidFill>
                    <a:srgbClr val="53C780"/>
                  </a:solidFill>
                  <a:latin typeface="微软雅黑" pitchFamily="34" charset="-122"/>
                  <a:ea typeface="微软雅黑" pitchFamily="34" charset="-122"/>
                </a:rPr>
                <a:t>项目概述</a:t>
              </a:r>
              <a:endParaRPr lang="zh-CN" altLang="en-US" dirty="0">
                <a:solidFill>
                  <a:srgbClr val="53C780"/>
                </a:solidFill>
                <a:latin typeface="微软雅黑" pitchFamily="34" charset="-122"/>
                <a:ea typeface="微软雅黑" pitchFamily="34" charset="-122"/>
              </a:endParaRPr>
            </a:p>
          </p:txBody>
        </p:sp>
        <p:sp>
          <p:nvSpPr>
            <p:cNvPr id="5" name="TextBox 4"/>
            <p:cNvSpPr txBox="1"/>
            <p:nvPr/>
          </p:nvSpPr>
          <p:spPr>
            <a:xfrm>
              <a:off x="709823" y="753802"/>
              <a:ext cx="1584176" cy="338554"/>
            </a:xfrm>
            <a:prstGeom prst="rect">
              <a:avLst/>
            </a:prstGeom>
            <a:noFill/>
          </p:spPr>
          <p:txBody>
            <a:bodyPr wrap="square" rtlCol="0">
              <a:spAutoFit/>
            </a:bodyPr>
            <a:lstStyle/>
            <a:p>
              <a:r>
                <a:rPr lang="en-US" altLang="zh-CN" sz="1600" dirty="0" smtClean="0">
                  <a:solidFill>
                    <a:srgbClr val="53C780"/>
                  </a:solidFill>
                  <a:latin typeface="微软雅黑" pitchFamily="34" charset="-122"/>
                  <a:ea typeface="微软雅黑" pitchFamily="34" charset="-122"/>
                </a:rPr>
                <a:t>2.1</a:t>
              </a:r>
              <a:r>
                <a:rPr lang="zh-CN" altLang="en-US" sz="1600" dirty="0" smtClean="0">
                  <a:solidFill>
                    <a:srgbClr val="53C780"/>
                  </a:solidFill>
                  <a:latin typeface="微软雅黑" pitchFamily="34" charset="-122"/>
                  <a:ea typeface="微软雅黑" pitchFamily="34" charset="-122"/>
                </a:rPr>
                <a:t>工作内容</a:t>
              </a:r>
              <a:endParaRPr lang="zh-CN" altLang="en-US" sz="1600" dirty="0">
                <a:solidFill>
                  <a:srgbClr val="53C780"/>
                </a:solidFill>
                <a:latin typeface="微软雅黑" pitchFamily="34" charset="-122"/>
                <a:ea typeface="微软雅黑" pitchFamily="34" charset="-122"/>
              </a:endParaRPr>
            </a:p>
          </p:txBody>
        </p:sp>
      </p:grpSp>
      <p:sp>
        <p:nvSpPr>
          <p:cNvPr id="6" name="TextBox 5"/>
          <p:cNvSpPr txBox="1"/>
          <p:nvPr/>
        </p:nvSpPr>
        <p:spPr>
          <a:xfrm>
            <a:off x="467544" y="1246344"/>
            <a:ext cx="1557921" cy="954107"/>
          </a:xfrm>
          <a:prstGeom prst="rect">
            <a:avLst/>
          </a:prstGeom>
          <a:noFill/>
        </p:spPr>
        <p:txBody>
          <a:bodyPr wrap="square" rtlCol="0">
            <a:spAutoFit/>
          </a:bodyPr>
          <a:lstStyle/>
          <a:p>
            <a:r>
              <a:rPr lang="zh-CN" altLang="en-US" sz="2800" dirty="0" smtClean="0">
                <a:solidFill>
                  <a:srgbClr val="53C780"/>
                </a:solidFill>
              </a:rPr>
              <a:t>需求获取阶段</a:t>
            </a:r>
            <a:endParaRPr lang="zh-CN" altLang="en-US" sz="2800" dirty="0">
              <a:solidFill>
                <a:srgbClr val="53C780"/>
              </a:solidFill>
            </a:endParaRPr>
          </a:p>
        </p:txBody>
      </p:sp>
      <p:sp>
        <p:nvSpPr>
          <p:cNvPr id="7" name="TextBox 6"/>
          <p:cNvSpPr txBox="1"/>
          <p:nvPr/>
        </p:nvSpPr>
        <p:spPr>
          <a:xfrm>
            <a:off x="2850629" y="1216234"/>
            <a:ext cx="1557921" cy="954107"/>
          </a:xfrm>
          <a:prstGeom prst="rect">
            <a:avLst/>
          </a:prstGeom>
          <a:noFill/>
        </p:spPr>
        <p:txBody>
          <a:bodyPr wrap="square" rtlCol="0">
            <a:spAutoFit/>
          </a:bodyPr>
          <a:lstStyle/>
          <a:p>
            <a:r>
              <a:rPr lang="zh-CN" altLang="en-US" sz="2800" dirty="0" smtClean="0">
                <a:solidFill>
                  <a:srgbClr val="53C780"/>
                </a:solidFill>
              </a:rPr>
              <a:t>需求分析阶段</a:t>
            </a:r>
            <a:endParaRPr lang="zh-CN" altLang="en-US" sz="2800" dirty="0">
              <a:solidFill>
                <a:srgbClr val="53C780"/>
              </a:solidFill>
            </a:endParaRPr>
          </a:p>
        </p:txBody>
      </p:sp>
      <p:sp>
        <p:nvSpPr>
          <p:cNvPr id="8" name="TextBox 7"/>
          <p:cNvSpPr txBox="1"/>
          <p:nvPr/>
        </p:nvSpPr>
        <p:spPr>
          <a:xfrm>
            <a:off x="5338234" y="1231406"/>
            <a:ext cx="1557921" cy="954107"/>
          </a:xfrm>
          <a:prstGeom prst="rect">
            <a:avLst/>
          </a:prstGeom>
          <a:noFill/>
        </p:spPr>
        <p:txBody>
          <a:bodyPr wrap="square" rtlCol="0">
            <a:spAutoFit/>
          </a:bodyPr>
          <a:lstStyle/>
          <a:p>
            <a:r>
              <a:rPr lang="zh-CN" altLang="en-US" sz="2800" dirty="0" smtClean="0">
                <a:solidFill>
                  <a:srgbClr val="53C780"/>
                </a:solidFill>
              </a:rPr>
              <a:t>需求规格说明</a:t>
            </a:r>
            <a:endParaRPr lang="zh-CN" altLang="en-US" sz="2800" dirty="0">
              <a:solidFill>
                <a:srgbClr val="53C780"/>
              </a:solidFill>
            </a:endParaRPr>
          </a:p>
        </p:txBody>
      </p:sp>
      <p:sp>
        <p:nvSpPr>
          <p:cNvPr id="9" name="TextBox 8"/>
          <p:cNvSpPr txBox="1"/>
          <p:nvPr/>
        </p:nvSpPr>
        <p:spPr>
          <a:xfrm>
            <a:off x="7798018" y="1231405"/>
            <a:ext cx="1557921" cy="954107"/>
          </a:xfrm>
          <a:prstGeom prst="rect">
            <a:avLst/>
          </a:prstGeom>
          <a:noFill/>
        </p:spPr>
        <p:txBody>
          <a:bodyPr wrap="square" rtlCol="0">
            <a:spAutoFit/>
          </a:bodyPr>
          <a:lstStyle/>
          <a:p>
            <a:r>
              <a:rPr lang="zh-CN" altLang="en-US" sz="2800" dirty="0" smtClean="0">
                <a:solidFill>
                  <a:srgbClr val="53C780"/>
                </a:solidFill>
              </a:rPr>
              <a:t>需求管理</a:t>
            </a:r>
            <a:endParaRPr lang="zh-CN" altLang="en-US" sz="2800" dirty="0">
              <a:solidFill>
                <a:srgbClr val="53C780"/>
              </a:solidFill>
            </a:endParaRPr>
          </a:p>
        </p:txBody>
      </p:sp>
      <p:grpSp>
        <p:nvGrpSpPr>
          <p:cNvPr id="14" name="组合 13"/>
          <p:cNvGrpSpPr/>
          <p:nvPr/>
        </p:nvGrpSpPr>
        <p:grpSpPr>
          <a:xfrm>
            <a:off x="1681489" y="1651390"/>
            <a:ext cx="1152128" cy="72008"/>
            <a:chOff x="1835696" y="2067694"/>
            <a:chExt cx="1152128" cy="72008"/>
          </a:xfrm>
        </p:grpSpPr>
        <p:cxnSp>
          <p:nvCxnSpPr>
            <p:cNvPr id="11" name="直接箭头连接符 10"/>
            <p:cNvCxnSpPr/>
            <p:nvPr/>
          </p:nvCxnSpPr>
          <p:spPr>
            <a:xfrm>
              <a:off x="1835696" y="2103698"/>
              <a:ext cx="1152128" cy="0"/>
            </a:xfrm>
            <a:prstGeom prst="straightConnector1">
              <a:avLst/>
            </a:prstGeom>
            <a:ln w="28575">
              <a:solidFill>
                <a:srgbClr val="67D993"/>
              </a:solidFill>
              <a:tailEnd type="arrow"/>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835696" y="2067694"/>
              <a:ext cx="72008" cy="72008"/>
            </a:xfrm>
            <a:prstGeom prst="ellipse">
              <a:avLst/>
            </a:prstGeom>
            <a:solidFill>
              <a:srgbClr val="67D993"/>
            </a:solidFill>
            <a:ln>
              <a:solidFill>
                <a:srgbClr val="67D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3C780"/>
                </a:solidFill>
              </a:endParaRPr>
            </a:p>
          </p:txBody>
        </p:sp>
      </p:grpSp>
      <p:grpSp>
        <p:nvGrpSpPr>
          <p:cNvPr id="15" name="组合 14"/>
          <p:cNvGrpSpPr/>
          <p:nvPr/>
        </p:nvGrpSpPr>
        <p:grpSpPr>
          <a:xfrm>
            <a:off x="4152376" y="1677812"/>
            <a:ext cx="1152128" cy="72008"/>
            <a:chOff x="1835696" y="2067694"/>
            <a:chExt cx="1152128" cy="72008"/>
          </a:xfrm>
        </p:grpSpPr>
        <p:cxnSp>
          <p:nvCxnSpPr>
            <p:cNvPr id="16" name="直接箭头连接符 15"/>
            <p:cNvCxnSpPr/>
            <p:nvPr/>
          </p:nvCxnSpPr>
          <p:spPr>
            <a:xfrm>
              <a:off x="1835696" y="2103698"/>
              <a:ext cx="1152128" cy="0"/>
            </a:xfrm>
            <a:prstGeom prst="straightConnector1">
              <a:avLst/>
            </a:prstGeom>
            <a:ln w="28575">
              <a:solidFill>
                <a:srgbClr val="67D993"/>
              </a:solidFill>
              <a:tailEnd type="arrow"/>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1835696" y="2067694"/>
              <a:ext cx="72008" cy="72008"/>
            </a:xfrm>
            <a:prstGeom prst="ellipse">
              <a:avLst/>
            </a:prstGeom>
            <a:solidFill>
              <a:srgbClr val="67D993"/>
            </a:solidFill>
            <a:ln>
              <a:solidFill>
                <a:srgbClr val="67D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3C780"/>
                </a:solidFill>
              </a:endParaRPr>
            </a:p>
          </p:txBody>
        </p:sp>
      </p:grpSp>
      <p:grpSp>
        <p:nvGrpSpPr>
          <p:cNvPr id="18" name="组合 17"/>
          <p:cNvGrpSpPr/>
          <p:nvPr/>
        </p:nvGrpSpPr>
        <p:grpSpPr>
          <a:xfrm>
            <a:off x="6572521" y="1672456"/>
            <a:ext cx="1152128" cy="72008"/>
            <a:chOff x="1835696" y="2067694"/>
            <a:chExt cx="1152128" cy="72008"/>
          </a:xfrm>
        </p:grpSpPr>
        <p:cxnSp>
          <p:nvCxnSpPr>
            <p:cNvPr id="19" name="直接箭头连接符 18"/>
            <p:cNvCxnSpPr/>
            <p:nvPr/>
          </p:nvCxnSpPr>
          <p:spPr>
            <a:xfrm>
              <a:off x="1835696" y="2103698"/>
              <a:ext cx="1152128" cy="0"/>
            </a:xfrm>
            <a:prstGeom prst="straightConnector1">
              <a:avLst/>
            </a:prstGeom>
            <a:ln w="28575">
              <a:solidFill>
                <a:srgbClr val="67D993"/>
              </a:solidFill>
              <a:tailEnd type="arrow"/>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1835696" y="2067694"/>
              <a:ext cx="72008" cy="72008"/>
            </a:xfrm>
            <a:prstGeom prst="ellipse">
              <a:avLst/>
            </a:prstGeom>
            <a:solidFill>
              <a:srgbClr val="67D993"/>
            </a:solidFill>
            <a:ln>
              <a:solidFill>
                <a:srgbClr val="67D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3C780"/>
                </a:solidFill>
              </a:endParaRPr>
            </a:p>
          </p:txBody>
        </p:sp>
      </p:grpSp>
      <p:sp>
        <p:nvSpPr>
          <p:cNvPr id="21" name="TextBox 20"/>
          <p:cNvSpPr txBox="1"/>
          <p:nvPr/>
        </p:nvSpPr>
        <p:spPr>
          <a:xfrm>
            <a:off x="2610037" y="2161438"/>
            <a:ext cx="2249996" cy="1569660"/>
          </a:xfrm>
          <a:prstGeom prst="rect">
            <a:avLst/>
          </a:prstGeom>
          <a:noFill/>
        </p:spPr>
        <p:txBody>
          <a:bodyPr wrap="square" rtlCol="0">
            <a:spAutoFit/>
          </a:bodyPr>
          <a:lstStyle/>
          <a:p>
            <a:r>
              <a:rPr lang="zh-CN" altLang="en-US" sz="1600" dirty="0">
                <a:solidFill>
                  <a:srgbClr val="53C780"/>
                </a:solidFill>
              </a:rPr>
              <a:t>需求分析阶段主要是绘制关联图，创建开发原型，分析可行性，确定需求优先级，为需求建立模型，编写数据字典，应用质量功能调配。</a:t>
            </a:r>
          </a:p>
        </p:txBody>
      </p:sp>
      <p:sp>
        <p:nvSpPr>
          <p:cNvPr id="23" name="TextBox 22"/>
          <p:cNvSpPr txBox="1"/>
          <p:nvPr/>
        </p:nvSpPr>
        <p:spPr>
          <a:xfrm>
            <a:off x="4857187" y="2182957"/>
            <a:ext cx="2038968" cy="1569660"/>
          </a:xfrm>
          <a:prstGeom prst="rect">
            <a:avLst/>
          </a:prstGeom>
          <a:noFill/>
        </p:spPr>
        <p:txBody>
          <a:bodyPr wrap="square" rtlCol="0">
            <a:spAutoFit/>
          </a:bodyPr>
          <a:lstStyle/>
          <a:p>
            <a:r>
              <a:rPr lang="zh-CN" altLang="en-US" sz="1600" dirty="0">
                <a:solidFill>
                  <a:srgbClr val="53C780"/>
                </a:solidFill>
              </a:rPr>
              <a:t>需求规格说明的撰写，主要是采用软件需求规模说明额模板，指明需求来源，记录业务规范，创建需求跟踪能力矩阵。</a:t>
            </a:r>
          </a:p>
        </p:txBody>
      </p:sp>
      <p:sp>
        <p:nvSpPr>
          <p:cNvPr id="26" name="TextBox 25"/>
          <p:cNvSpPr txBox="1"/>
          <p:nvPr/>
        </p:nvSpPr>
        <p:spPr>
          <a:xfrm>
            <a:off x="305780" y="2099202"/>
            <a:ext cx="2304256" cy="3046988"/>
          </a:xfrm>
          <a:prstGeom prst="rect">
            <a:avLst/>
          </a:prstGeom>
          <a:noFill/>
        </p:spPr>
        <p:txBody>
          <a:bodyPr wrap="square" rtlCol="0">
            <a:spAutoFit/>
          </a:bodyPr>
          <a:lstStyle/>
          <a:p>
            <a:r>
              <a:rPr lang="zh-CN" altLang="en-US" sz="1600" dirty="0">
                <a:solidFill>
                  <a:srgbClr val="53C780"/>
                </a:solidFill>
              </a:rPr>
              <a:t>需求获取阶段主要是定义需求开发过程，编写前景和范围文档，确定用户群体及其特点，在用户群体中选择一个用户代表，建立典型用户的中心，与用户代表沟通以确定用例，确定系统事件和响应，召开专门的需求获取讨论会，分析用户工作的过程，确定质量属性等等。</a:t>
            </a:r>
          </a:p>
        </p:txBody>
      </p:sp>
      <p:sp>
        <p:nvSpPr>
          <p:cNvPr id="29" name="TextBox 22"/>
          <p:cNvSpPr txBox="1"/>
          <p:nvPr/>
        </p:nvSpPr>
        <p:spPr>
          <a:xfrm>
            <a:off x="7236296" y="2099202"/>
            <a:ext cx="1930006" cy="338554"/>
          </a:xfrm>
          <a:prstGeom prst="rect">
            <a:avLst/>
          </a:prstGeom>
          <a:noFill/>
        </p:spPr>
        <p:txBody>
          <a:bodyPr wrap="square" rtlCol="0">
            <a:spAutoFit/>
          </a:bodyPr>
          <a:lstStyle/>
          <a:p>
            <a:r>
              <a:rPr lang="zh-CN" altLang="en-US" sz="1600" dirty="0" smtClean="0">
                <a:solidFill>
                  <a:srgbClr val="53C780"/>
                </a:solidFill>
              </a:rPr>
              <a:t>成立质量保证小组。</a:t>
            </a:r>
            <a:endParaRPr lang="zh-CN" altLang="en-US" sz="1600" dirty="0">
              <a:solidFill>
                <a:srgbClr val="53C780"/>
              </a:solidFill>
            </a:endParaRPr>
          </a:p>
        </p:txBody>
      </p:sp>
    </p:spTree>
    <p:extLst>
      <p:ext uri="{BB962C8B-B14F-4D97-AF65-F5344CB8AC3E}">
        <p14:creationId xmlns:p14="http://schemas.microsoft.com/office/powerpoint/2010/main" val="38042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448022"/>
            <a:ext cx="2293999" cy="644334"/>
            <a:chOff x="0" y="448022"/>
            <a:chExt cx="2293999" cy="644334"/>
          </a:xfrm>
        </p:grpSpPr>
        <p:sp>
          <p:nvSpPr>
            <p:cNvPr id="3" name="矩形 2"/>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4" name="TextBox 3"/>
            <p:cNvSpPr txBox="1"/>
            <p:nvPr/>
          </p:nvSpPr>
          <p:spPr>
            <a:xfrm>
              <a:off x="683568" y="448022"/>
              <a:ext cx="1584176" cy="369332"/>
            </a:xfrm>
            <a:prstGeom prst="rect">
              <a:avLst/>
            </a:prstGeom>
            <a:noFill/>
          </p:spPr>
          <p:txBody>
            <a:bodyPr wrap="square" rtlCol="0">
              <a:spAutoFit/>
            </a:bodyPr>
            <a:lstStyle/>
            <a:p>
              <a:r>
                <a:rPr lang="en-US" altLang="zh-CN" dirty="0" smtClean="0">
                  <a:solidFill>
                    <a:srgbClr val="53C780"/>
                  </a:solidFill>
                  <a:latin typeface="微软雅黑" pitchFamily="34" charset="-122"/>
                  <a:ea typeface="微软雅黑" pitchFamily="34" charset="-122"/>
                </a:rPr>
                <a:t>2.</a:t>
              </a:r>
              <a:r>
                <a:rPr lang="zh-CN" altLang="en-US" dirty="0" smtClean="0">
                  <a:solidFill>
                    <a:srgbClr val="53C780"/>
                  </a:solidFill>
                  <a:latin typeface="微软雅黑" pitchFamily="34" charset="-122"/>
                  <a:ea typeface="微软雅黑" pitchFamily="34" charset="-122"/>
                </a:rPr>
                <a:t>项目概述</a:t>
              </a:r>
              <a:endParaRPr lang="zh-CN" altLang="en-US" dirty="0">
                <a:solidFill>
                  <a:srgbClr val="53C780"/>
                </a:solidFill>
                <a:latin typeface="微软雅黑" pitchFamily="34" charset="-122"/>
                <a:ea typeface="微软雅黑" pitchFamily="34" charset="-122"/>
              </a:endParaRPr>
            </a:p>
          </p:txBody>
        </p:sp>
        <p:sp>
          <p:nvSpPr>
            <p:cNvPr id="5" name="TextBox 4"/>
            <p:cNvSpPr txBox="1"/>
            <p:nvPr/>
          </p:nvSpPr>
          <p:spPr>
            <a:xfrm>
              <a:off x="709823" y="753802"/>
              <a:ext cx="1584176" cy="338554"/>
            </a:xfrm>
            <a:prstGeom prst="rect">
              <a:avLst/>
            </a:prstGeom>
            <a:noFill/>
          </p:spPr>
          <p:txBody>
            <a:bodyPr wrap="square" rtlCol="0">
              <a:spAutoFit/>
            </a:bodyPr>
            <a:lstStyle/>
            <a:p>
              <a:r>
                <a:rPr lang="en-US" altLang="zh-CN" sz="1600" dirty="0" smtClean="0">
                  <a:solidFill>
                    <a:srgbClr val="53C780"/>
                  </a:solidFill>
                  <a:latin typeface="微软雅黑" pitchFamily="34" charset="-122"/>
                  <a:ea typeface="微软雅黑" pitchFamily="34" charset="-122"/>
                </a:rPr>
                <a:t>2.2</a:t>
              </a:r>
              <a:r>
                <a:rPr lang="zh-CN" altLang="en-US" sz="1600" dirty="0" smtClean="0">
                  <a:solidFill>
                    <a:srgbClr val="53C780"/>
                  </a:solidFill>
                  <a:latin typeface="微软雅黑" pitchFamily="34" charset="-122"/>
                  <a:ea typeface="微软雅黑" pitchFamily="34" charset="-122"/>
                </a:rPr>
                <a:t>小组成员</a:t>
              </a:r>
              <a:endParaRPr lang="zh-CN" altLang="en-US" sz="1600" dirty="0">
                <a:solidFill>
                  <a:srgbClr val="53C780"/>
                </a:solidFill>
                <a:latin typeface="微软雅黑" pitchFamily="34" charset="-122"/>
                <a:ea typeface="微软雅黑" pitchFamily="34" charset="-122"/>
              </a:endParaRPr>
            </a:p>
          </p:txBody>
        </p:sp>
      </p:grpSp>
      <p:graphicFrame>
        <p:nvGraphicFramePr>
          <p:cNvPr id="10" name="表格 9"/>
          <p:cNvGraphicFramePr>
            <a:graphicFrameLocks noGrp="1"/>
          </p:cNvGraphicFramePr>
          <p:nvPr>
            <p:extLst>
              <p:ext uri="{D42A27DB-BD31-4B8C-83A1-F6EECF244321}">
                <p14:modId xmlns:p14="http://schemas.microsoft.com/office/powerpoint/2010/main" val="291706811"/>
              </p:ext>
            </p:extLst>
          </p:nvPr>
        </p:nvGraphicFramePr>
        <p:xfrm>
          <a:off x="885251" y="1419622"/>
          <a:ext cx="6912767" cy="3096342"/>
        </p:xfrm>
        <a:graphic>
          <a:graphicData uri="http://schemas.openxmlformats.org/drawingml/2006/table">
            <a:tbl>
              <a:tblPr firstRow="1" firstCol="1" bandRow="1">
                <a:tableStyleId>{5C22544A-7EE6-4342-B048-85BDC9FD1C3A}</a:tableStyleId>
              </a:tblPr>
              <a:tblGrid>
                <a:gridCol w="1083869"/>
                <a:gridCol w="1109467"/>
                <a:gridCol w="1108667"/>
                <a:gridCol w="1126264"/>
                <a:gridCol w="2484500"/>
              </a:tblGrid>
              <a:tr h="516057">
                <a:tc>
                  <a:txBody>
                    <a:bodyPr/>
                    <a:lstStyle/>
                    <a:p>
                      <a:pPr algn="ctr">
                        <a:spcAft>
                          <a:spcPts val="0"/>
                        </a:spcAft>
                      </a:pPr>
                      <a:r>
                        <a:rPr lang="zh-CN" sz="1000" kern="0" dirty="0">
                          <a:effectLst/>
                        </a:rPr>
                        <a:t>小组成员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专业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组内地位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技术水平</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联系方式</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16057">
                <a:tc>
                  <a:txBody>
                    <a:bodyPr/>
                    <a:lstStyle/>
                    <a:p>
                      <a:pPr algn="ctr">
                        <a:spcAft>
                          <a:spcPts val="0"/>
                        </a:spcAft>
                      </a:pPr>
                      <a:r>
                        <a:rPr lang="zh-CN" sz="1000" kern="0">
                          <a:effectLst/>
                        </a:rPr>
                        <a:t>余敬</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软件工程</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组长</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中等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手机：</a:t>
                      </a:r>
                      <a:r>
                        <a:rPr lang="en-US" sz="1000" kern="0">
                          <a:effectLst/>
                        </a:rPr>
                        <a:t>13588204717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16057">
                <a:tc>
                  <a:txBody>
                    <a:bodyPr/>
                    <a:lstStyle/>
                    <a:p>
                      <a:pPr algn="ctr">
                        <a:spcAft>
                          <a:spcPts val="0"/>
                        </a:spcAft>
                      </a:pPr>
                      <a:r>
                        <a:rPr lang="zh-CN" sz="1000" kern="0">
                          <a:effectLst/>
                        </a:rPr>
                        <a:t>张伟鹏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软件工程</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组员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中等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手机：</a:t>
                      </a:r>
                      <a:r>
                        <a:rPr lang="en-US" sz="1000" kern="0">
                          <a:effectLst/>
                        </a:rPr>
                        <a:t>13071870823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16057">
                <a:tc>
                  <a:txBody>
                    <a:bodyPr/>
                    <a:lstStyle/>
                    <a:p>
                      <a:pPr algn="ctr">
                        <a:spcAft>
                          <a:spcPts val="0"/>
                        </a:spcAft>
                      </a:pPr>
                      <a:r>
                        <a:rPr lang="zh-CN" sz="1000" kern="0">
                          <a:effectLst/>
                        </a:rPr>
                        <a:t>丁磊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软件工程</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组员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中等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手机：</a:t>
                      </a:r>
                      <a:r>
                        <a:rPr lang="en-US" sz="1000" kern="0">
                          <a:effectLst/>
                        </a:rPr>
                        <a:t>17764525441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16057">
                <a:tc>
                  <a:txBody>
                    <a:bodyPr/>
                    <a:lstStyle/>
                    <a:p>
                      <a:pPr algn="ctr">
                        <a:spcAft>
                          <a:spcPts val="0"/>
                        </a:spcAft>
                      </a:pPr>
                      <a:r>
                        <a:rPr lang="zh-CN" sz="1000" kern="0">
                          <a:effectLst/>
                        </a:rPr>
                        <a:t>唐子煜</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软件工程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组员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中等</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手机：</a:t>
                      </a:r>
                      <a:r>
                        <a:rPr lang="en-US" sz="1000" kern="0">
                          <a:effectLst/>
                        </a:rPr>
                        <a:t>18268045623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16057">
                <a:tc>
                  <a:txBody>
                    <a:bodyPr/>
                    <a:lstStyle/>
                    <a:p>
                      <a:pPr algn="ctr">
                        <a:spcAft>
                          <a:spcPts val="0"/>
                        </a:spcAft>
                      </a:pPr>
                      <a:r>
                        <a:rPr lang="zh-CN" sz="1000" kern="0">
                          <a:effectLst/>
                        </a:rPr>
                        <a:t>陈建伟</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软件工程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中等</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手机：</a:t>
                      </a:r>
                      <a:r>
                        <a:rPr lang="en-US" sz="1000" kern="0" dirty="0">
                          <a:effectLst/>
                        </a:rPr>
                        <a:t>18368887893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737445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487</TotalTime>
  <Words>4379</Words>
  <Application>Microsoft Office PowerPoint</Application>
  <PresentationFormat>全屏显示(16:9)</PresentationFormat>
  <Paragraphs>573</Paragraphs>
  <Slides>51</Slides>
  <Notes>0</Notes>
  <HiddenSlides>0</HiddenSlides>
  <MMClips>0</MMClips>
  <ScaleCrop>false</ScaleCrop>
  <HeadingPairs>
    <vt:vector size="4" baseType="variant">
      <vt:variant>
        <vt:lpstr>主题</vt:lpstr>
      </vt:variant>
      <vt:variant>
        <vt:i4>1</vt:i4>
      </vt:variant>
      <vt:variant>
        <vt:lpstr>幻灯片标题</vt:lpstr>
      </vt:variant>
      <vt:variant>
        <vt:i4>51</vt:i4>
      </vt:variant>
    </vt:vector>
  </HeadingPairs>
  <TitlesOfParts>
    <vt:vector size="5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heqing</dc:creator>
  <cp:lastModifiedBy>admin</cp:lastModifiedBy>
  <cp:revision>62</cp:revision>
  <dcterms:created xsi:type="dcterms:W3CDTF">2014-07-22T07:42:39Z</dcterms:created>
  <dcterms:modified xsi:type="dcterms:W3CDTF">2016-11-13T06:33:01Z</dcterms:modified>
</cp:coreProperties>
</file>