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0" r:id="rId6"/>
    <p:sldId id="261" r:id="rId7"/>
    <p:sldId id="262" r:id="rId8"/>
    <p:sldId id="25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2" r:id="rId37"/>
    <p:sldId id="293" r:id="rId38"/>
    <p:sldId id="258" r:id="rId39"/>
    <p:sldId id="29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DC840-154E-4A34-854B-0E2A67CAE8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4F251D-9964-4CEC-9109-C29DE7342E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首先，在学习之前，我们要先了解一下</a:t>
            </a:r>
            <a:r>
              <a:rPr lang="en-US" altLang="zh-CN" dirty="0" err="1" smtClean="0"/>
              <a:t>uml</a:t>
            </a:r>
            <a:r>
              <a:rPr lang="zh-CN" altLang="en-US" dirty="0" smtClean="0"/>
              <a:t>是什么东西。  蓝色超链接可以点进去任务介绍</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为什么要学习</a:t>
            </a:r>
            <a:r>
              <a:rPr lang="en-US" altLang="zh-CN" dirty="0" smtClean="0"/>
              <a:t>UML</a:t>
            </a:r>
            <a:r>
              <a:rPr lang="zh-CN" altLang="en-US" dirty="0" smtClean="0"/>
              <a:t>开始</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UML</a:t>
            </a:r>
            <a:r>
              <a:rPr lang="zh-CN" altLang="en-US" dirty="0" smtClean="0"/>
              <a:t>的好处</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先看图，注意书上</a:t>
            </a:r>
            <a:r>
              <a:rPr lang="en-US" altLang="zh-CN" dirty="0" smtClean="0"/>
              <a:t>uml2.0</a:t>
            </a:r>
            <a:r>
              <a:rPr lang="zh-CN" altLang="en-US" dirty="0" smtClean="0"/>
              <a:t>显示是即将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重要人名加粗，重要方法加粗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重要加粗</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历史介绍完了，那么就可以开始介绍</a:t>
            </a:r>
            <a:r>
              <a:rPr lang="en-US" altLang="zh-CN" dirty="0" err="1" smtClean="0"/>
              <a:t>uml</a:t>
            </a:r>
            <a:r>
              <a:rPr lang="zh-CN" altLang="en-US" dirty="0" smtClean="0"/>
              <a:t>的特点了</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有关</a:t>
            </a:r>
            <a:r>
              <a:rPr lang="en-US" altLang="zh-CN" dirty="0" smtClean="0"/>
              <a:t>UML</a:t>
            </a:r>
            <a:r>
              <a:rPr lang="zh-CN" altLang="en-US" dirty="0" smtClean="0"/>
              <a:t>的误区</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P15</a:t>
            </a:r>
            <a:r>
              <a:rPr lang="zh-CN" altLang="en-US" dirty="0" smtClean="0"/>
              <a:t>页图的中文</a:t>
            </a:r>
            <a:endParaRPr lang="zh-CN" altLang="en-US" dirty="0"/>
          </a:p>
        </p:txBody>
      </p:sp>
      <p:sp>
        <p:nvSpPr>
          <p:cNvPr id="4" name="灯片编号占位符 3"/>
          <p:cNvSpPr>
            <a:spLocks noGrp="1"/>
          </p:cNvSpPr>
          <p:nvPr>
            <p:ph type="sldNum" sz="quarter" idx="10"/>
          </p:nvPr>
        </p:nvSpPr>
        <p:spPr/>
        <p:txBody>
          <a:bodyPr/>
          <a:lstStyle/>
          <a:p>
            <a:fld id="{B74F251D-9964-4CEC-9109-C29DE7342E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slide" Target="slide36.xml"/><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hyperlink" Target="http://www.umlchina.com/Tools/Newindex1.htm" TargetMode="External"/><Relationship Id="rId1" Type="http://schemas.openxmlformats.org/officeDocument/2006/relationships/hyperlink" Target="https://zh.wikipedia.org/wiki/%E7%BB%9F%E4%B8%80%E5%BB%BA%E6%A8%A1%E8%AF%AD%E8%A8%8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概述</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1995</a:t>
            </a:r>
            <a:r>
              <a:rPr lang="zh-CN" altLang="zh-CN" dirty="0" smtClean="0"/>
              <a:t>年秋，</a:t>
            </a:r>
            <a:r>
              <a:rPr lang="en-US" altLang="zh-CN" dirty="0" smtClean="0"/>
              <a:t>Rational</a:t>
            </a:r>
            <a:r>
              <a:rPr lang="zh-CN" altLang="zh-CN" dirty="0" smtClean="0"/>
              <a:t>公司收购了</a:t>
            </a:r>
            <a:r>
              <a:rPr lang="en-US" altLang="zh-CN" dirty="0" err="1" smtClean="0"/>
              <a:t>Objectory</a:t>
            </a:r>
            <a:r>
              <a:rPr lang="en-US" altLang="zh-CN" dirty="0" smtClean="0"/>
              <a:t> AB</a:t>
            </a:r>
            <a:r>
              <a:rPr lang="zh-CN" altLang="zh-CN" dirty="0" smtClean="0"/>
              <a:t>公司，其创始人</a:t>
            </a:r>
            <a:r>
              <a:rPr lang="en-US" altLang="zh-CN" dirty="0" err="1" smtClean="0"/>
              <a:t>Ivar</a:t>
            </a:r>
            <a:r>
              <a:rPr lang="en-US" altLang="zh-CN" dirty="0" smtClean="0"/>
              <a:t> Jacobson</a:t>
            </a:r>
            <a:r>
              <a:rPr lang="zh-CN" altLang="zh-CN" dirty="0" smtClean="0"/>
              <a:t>也加盟到</a:t>
            </a:r>
            <a:r>
              <a:rPr lang="en-US" altLang="zh-CN" dirty="0" smtClean="0"/>
              <a:t>Rational</a:t>
            </a:r>
            <a:r>
              <a:rPr lang="zh-CN" altLang="zh-CN" dirty="0" smtClean="0"/>
              <a:t>公司。经过</a:t>
            </a:r>
            <a:r>
              <a:rPr lang="en-US" altLang="zh-CN" dirty="0" err="1" smtClean="0"/>
              <a:t>Booch</a:t>
            </a:r>
            <a:r>
              <a:rPr lang="zh-CN" altLang="zh-CN" dirty="0" smtClean="0"/>
              <a:t>、</a:t>
            </a:r>
            <a:r>
              <a:rPr lang="en-US" altLang="zh-CN" dirty="0" err="1" smtClean="0"/>
              <a:t>Rumbaugh</a:t>
            </a:r>
            <a:r>
              <a:rPr lang="zh-CN" altLang="zh-CN" dirty="0" smtClean="0"/>
              <a:t>和</a:t>
            </a:r>
            <a:r>
              <a:rPr lang="en-US" altLang="zh-CN" dirty="0" smtClean="0"/>
              <a:t>Jacobson</a:t>
            </a:r>
            <a:r>
              <a:rPr lang="zh-CN" altLang="zh-CN" dirty="0" smtClean="0"/>
              <a:t>三人的共同努力，于</a:t>
            </a:r>
            <a:r>
              <a:rPr lang="en-US" altLang="zh-CN" dirty="0" smtClean="0"/>
              <a:t>1996</a:t>
            </a:r>
            <a:r>
              <a:rPr lang="zh-CN" altLang="zh-CN" dirty="0" smtClean="0"/>
              <a:t>年</a:t>
            </a:r>
            <a:r>
              <a:rPr lang="en-US" altLang="zh-CN" dirty="0" smtClean="0"/>
              <a:t>6</a:t>
            </a:r>
            <a:r>
              <a:rPr lang="zh-CN" altLang="zh-CN" dirty="0" smtClean="0"/>
              <a:t>月和</a:t>
            </a:r>
            <a:r>
              <a:rPr lang="en-US" altLang="zh-CN" dirty="0" smtClean="0"/>
              <a:t>10</a:t>
            </a:r>
            <a:r>
              <a:rPr lang="zh-CN" altLang="zh-CN" dirty="0" smtClean="0"/>
              <a:t>月分别发布了两个新的版本，即</a:t>
            </a:r>
            <a:r>
              <a:rPr lang="en-US" altLang="zh-CN" dirty="0" smtClean="0">
                <a:solidFill>
                  <a:srgbClr val="FF0000"/>
                </a:solidFill>
              </a:rPr>
              <a:t>UML 0.9</a:t>
            </a:r>
            <a:r>
              <a:rPr lang="zh-CN" altLang="zh-CN" dirty="0" smtClean="0"/>
              <a:t>和</a:t>
            </a:r>
            <a:r>
              <a:rPr lang="en-US" altLang="zh-CN" dirty="0" smtClean="0">
                <a:solidFill>
                  <a:srgbClr val="FF0000"/>
                </a:solidFill>
              </a:rPr>
              <a:t>UML 0.91</a:t>
            </a:r>
            <a:r>
              <a:rPr lang="zh-CN" altLang="zh-CN" dirty="0" smtClean="0"/>
              <a:t>，并将</a:t>
            </a:r>
            <a:r>
              <a:rPr lang="en-US" altLang="zh-CN" dirty="0" smtClean="0"/>
              <a:t>UM</a:t>
            </a:r>
            <a:r>
              <a:rPr lang="zh-CN" altLang="zh-CN" dirty="0" smtClean="0"/>
              <a:t>重新命名为</a:t>
            </a:r>
            <a:r>
              <a:rPr lang="en-US" altLang="zh-CN" dirty="0" smtClean="0">
                <a:solidFill>
                  <a:srgbClr val="FF0000"/>
                </a:solidFill>
              </a:rPr>
              <a:t>UML</a:t>
            </a:r>
            <a:r>
              <a:rPr lang="zh-CN" altLang="zh-CN" dirty="0" smtClean="0"/>
              <a:t>。</a:t>
            </a:r>
            <a:endParaRPr lang="en-US" altLang="zh-CN" dirty="0" smtClean="0"/>
          </a:p>
          <a:p>
            <a:pPr>
              <a:buNone/>
            </a:pPr>
            <a:r>
              <a:rPr lang="en-US" altLang="zh-CN" dirty="0" smtClean="0"/>
              <a:t>		UML</a:t>
            </a:r>
            <a:r>
              <a:rPr lang="zh-CN" altLang="zh-CN" dirty="0" smtClean="0"/>
              <a:t>的</a:t>
            </a:r>
            <a:r>
              <a:rPr lang="en-US" altLang="zh-CN" dirty="0" smtClean="0"/>
              <a:t>0.9</a:t>
            </a:r>
            <a:r>
              <a:rPr lang="zh-CN" altLang="zh-CN" dirty="0" smtClean="0"/>
              <a:t>版对外发布后，引起了</a:t>
            </a:r>
            <a:r>
              <a:rPr lang="en-US" altLang="zh-CN" b="1" dirty="0" smtClean="0"/>
              <a:t>OMG</a:t>
            </a:r>
            <a:r>
              <a:rPr lang="zh-CN" altLang="zh-CN" b="1" dirty="0" smtClean="0"/>
              <a:t>（</a:t>
            </a:r>
            <a:r>
              <a:rPr lang="en-US" altLang="zh-CN" b="1" dirty="0" smtClean="0"/>
              <a:t>Object Management Organization</a:t>
            </a:r>
            <a:r>
              <a:rPr lang="zh-CN" altLang="zh-CN" b="1" dirty="0" smtClean="0"/>
              <a:t>，对象管理组织）</a:t>
            </a:r>
            <a:r>
              <a:rPr lang="zh-CN" altLang="zh-CN" dirty="0" smtClean="0"/>
              <a:t>的关注，</a:t>
            </a:r>
            <a:r>
              <a:rPr lang="en-US" altLang="zh-CN" dirty="0" smtClean="0"/>
              <a:t>UML</a:t>
            </a:r>
            <a:r>
              <a:rPr lang="zh-CN" altLang="zh-CN" dirty="0" smtClean="0"/>
              <a:t>也在随后成为了</a:t>
            </a:r>
            <a:r>
              <a:rPr lang="en-US" altLang="zh-CN" dirty="0" smtClean="0"/>
              <a:t>OMG</a:t>
            </a:r>
            <a:r>
              <a:rPr lang="zh-CN" altLang="zh-CN" dirty="0" smtClean="0"/>
              <a:t>的正式提案。</a:t>
            </a:r>
            <a:endParaRPr lang="zh-CN" altLang="zh-CN" dirty="0" smtClean="0"/>
          </a:p>
          <a:p>
            <a:pPr>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1"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1997</a:t>
            </a:r>
            <a:r>
              <a:rPr lang="zh-CN" altLang="zh-CN" dirty="0" smtClean="0"/>
              <a:t>年</a:t>
            </a:r>
            <a:r>
              <a:rPr lang="en-US" altLang="zh-CN" dirty="0" smtClean="0"/>
              <a:t>1</a:t>
            </a:r>
            <a:r>
              <a:rPr lang="zh-CN" altLang="zh-CN" dirty="0" smtClean="0"/>
              <a:t>月，</a:t>
            </a:r>
            <a:r>
              <a:rPr lang="en-US" altLang="zh-CN" dirty="0" smtClean="0"/>
              <a:t>Rational</a:t>
            </a:r>
            <a:r>
              <a:rPr lang="zh-CN" altLang="zh-CN" dirty="0" smtClean="0"/>
              <a:t>公司组织成立了</a:t>
            </a:r>
            <a:r>
              <a:rPr lang="en-US" altLang="zh-CN" b="1" dirty="0" smtClean="0"/>
              <a:t>UML</a:t>
            </a:r>
            <a:r>
              <a:rPr lang="zh-CN" altLang="zh-CN" b="1" dirty="0" smtClean="0"/>
              <a:t>合作者联盟</a:t>
            </a:r>
            <a:r>
              <a:rPr lang="zh-CN" altLang="zh-CN" dirty="0" smtClean="0"/>
              <a:t>，以完善、加强和促进</a:t>
            </a:r>
            <a:r>
              <a:rPr lang="en-US" altLang="zh-CN" dirty="0" smtClean="0"/>
              <a:t>UML</a:t>
            </a:r>
            <a:r>
              <a:rPr lang="zh-CN" altLang="zh-CN" dirty="0" smtClean="0"/>
              <a:t>的定义工作。这一机构对</a:t>
            </a:r>
            <a:r>
              <a:rPr lang="en-US" altLang="zh-CN" dirty="0" smtClean="0">
                <a:solidFill>
                  <a:srgbClr val="FF0000"/>
                </a:solidFill>
              </a:rPr>
              <a:t>UML 1.0</a:t>
            </a:r>
            <a:r>
              <a:rPr lang="en-US" altLang="zh-CN" dirty="0" smtClean="0"/>
              <a:t>(1997</a:t>
            </a:r>
            <a:r>
              <a:rPr lang="zh-CN" altLang="zh-CN" dirty="0" smtClean="0"/>
              <a:t>年</a:t>
            </a:r>
            <a:r>
              <a:rPr lang="en-US" altLang="zh-CN" dirty="0" smtClean="0"/>
              <a:t>1</a:t>
            </a:r>
            <a:r>
              <a:rPr lang="zh-CN" altLang="zh-CN" dirty="0" smtClean="0"/>
              <a:t>月</a:t>
            </a:r>
            <a:r>
              <a:rPr lang="en-US" altLang="zh-CN" dirty="0" smtClean="0"/>
              <a:t>)</a:t>
            </a:r>
            <a:r>
              <a:rPr lang="zh-CN" altLang="zh-CN" dirty="0" smtClean="0"/>
              <a:t>及</a:t>
            </a:r>
            <a:r>
              <a:rPr lang="en-US" altLang="zh-CN" dirty="0" smtClean="0">
                <a:solidFill>
                  <a:srgbClr val="FF0000"/>
                </a:solidFill>
              </a:rPr>
              <a:t>UML 1.1</a:t>
            </a:r>
            <a:r>
              <a:rPr lang="en-US" altLang="zh-CN" dirty="0" smtClean="0"/>
              <a:t>(1997</a:t>
            </a:r>
            <a:r>
              <a:rPr lang="zh-CN" altLang="zh-CN" dirty="0" smtClean="0"/>
              <a:t>年</a:t>
            </a:r>
            <a:r>
              <a:rPr lang="en-US" altLang="zh-CN" dirty="0" smtClean="0"/>
              <a:t>11</a:t>
            </a:r>
            <a:r>
              <a:rPr lang="zh-CN" altLang="zh-CN" dirty="0" smtClean="0"/>
              <a:t>月</a:t>
            </a:r>
            <a:r>
              <a:rPr lang="en-US" altLang="zh-CN" dirty="0" smtClean="0"/>
              <a:t>17</a:t>
            </a:r>
            <a:r>
              <a:rPr lang="zh-CN" altLang="zh-CN" dirty="0" smtClean="0"/>
              <a:t>日</a:t>
            </a:r>
            <a:r>
              <a:rPr lang="en-US" altLang="zh-CN" dirty="0" smtClean="0"/>
              <a:t>)</a:t>
            </a:r>
            <a:r>
              <a:rPr lang="zh-CN" altLang="zh-CN" dirty="0" smtClean="0"/>
              <a:t>的定义和发布起了重要的促进作用。</a:t>
            </a:r>
            <a:r>
              <a:rPr lang="en-US" altLang="zh-CN" dirty="0" smtClean="0">
                <a:solidFill>
                  <a:srgbClr val="FF0000"/>
                </a:solidFill>
              </a:rPr>
              <a:t>UML 1.1</a:t>
            </a:r>
            <a:r>
              <a:rPr lang="zh-CN" altLang="zh-CN" dirty="0" smtClean="0">
                <a:solidFill>
                  <a:srgbClr val="FF0000"/>
                </a:solidFill>
              </a:rPr>
              <a:t>也成为</a:t>
            </a:r>
            <a:r>
              <a:rPr lang="en-US" altLang="zh-CN" dirty="0" smtClean="0">
                <a:solidFill>
                  <a:srgbClr val="FF0000"/>
                </a:solidFill>
              </a:rPr>
              <a:t>OMG</a:t>
            </a:r>
            <a:r>
              <a:rPr lang="zh-CN" altLang="zh-CN" dirty="0" smtClean="0">
                <a:solidFill>
                  <a:srgbClr val="FF0000"/>
                </a:solidFill>
              </a:rPr>
              <a:t>的</a:t>
            </a:r>
            <a:r>
              <a:rPr lang="zh-CN" altLang="zh-CN" b="1" dirty="0" smtClean="0">
                <a:solidFill>
                  <a:srgbClr val="FF0000"/>
                </a:solidFill>
              </a:rPr>
              <a:t>正式标准</a:t>
            </a:r>
            <a:r>
              <a:rPr lang="zh-CN" altLang="zh-CN" dirty="0" smtClean="0">
                <a:solidFill>
                  <a:srgbClr val="FF0000"/>
                </a:solidFill>
              </a:rPr>
              <a:t>。</a:t>
            </a:r>
            <a:endParaRPr lang="zh-CN" altLang="zh-CN" dirty="0" smtClean="0">
              <a:solidFill>
                <a:srgbClr val="FF0000"/>
              </a:solidFill>
            </a:endParaRPr>
          </a:p>
          <a:p>
            <a:pPr>
              <a:buNone/>
            </a:pPr>
            <a:r>
              <a:rPr lang="en-US" altLang="zh-CN" dirty="0" smtClean="0"/>
              <a:t>		1998</a:t>
            </a:r>
            <a:r>
              <a:rPr lang="zh-CN" altLang="zh-CN" dirty="0" smtClean="0"/>
              <a:t>年，</a:t>
            </a:r>
            <a:r>
              <a:rPr lang="en-US" altLang="zh-CN" dirty="0" smtClean="0"/>
              <a:t>OMG</a:t>
            </a:r>
            <a:r>
              <a:rPr lang="zh-CN" altLang="zh-CN" dirty="0" smtClean="0"/>
              <a:t>接管了</a:t>
            </a:r>
            <a:r>
              <a:rPr lang="en-US" altLang="zh-CN" dirty="0" smtClean="0"/>
              <a:t>UML</a:t>
            </a:r>
            <a:r>
              <a:rPr lang="zh-CN" altLang="zh-CN" dirty="0" smtClean="0"/>
              <a:t>标准的维护工作，全面负责</a:t>
            </a:r>
            <a:r>
              <a:rPr lang="en-US" altLang="zh-CN" dirty="0" smtClean="0"/>
              <a:t>UML</a:t>
            </a:r>
            <a:r>
              <a:rPr lang="zh-CN" altLang="zh-CN" dirty="0" smtClean="0"/>
              <a:t>的发展。</a:t>
            </a:r>
            <a:endParaRPr lang="zh-CN" altLang="zh-CN" dirty="0" smtClean="0"/>
          </a:p>
          <a:p>
            <a:pPr>
              <a:buNone/>
            </a:pPr>
            <a:r>
              <a:rPr lang="en-US" altLang="zh-CN" dirty="0" smtClean="0"/>
              <a:t>		OMG</a:t>
            </a:r>
            <a:r>
              <a:rPr lang="zh-CN" altLang="zh-CN" dirty="0" smtClean="0"/>
              <a:t>从</a:t>
            </a:r>
            <a:r>
              <a:rPr lang="en-US" altLang="zh-CN" dirty="0" smtClean="0"/>
              <a:t>2000</a:t>
            </a:r>
            <a:r>
              <a:rPr lang="zh-CN" altLang="zh-CN" dirty="0" smtClean="0"/>
              <a:t>年起启动了</a:t>
            </a:r>
            <a:r>
              <a:rPr lang="en-US" altLang="zh-CN" dirty="0" smtClean="0">
                <a:solidFill>
                  <a:srgbClr val="FF0000"/>
                </a:solidFill>
              </a:rPr>
              <a:t>UML 2.0</a:t>
            </a:r>
            <a:r>
              <a:rPr lang="zh-CN" altLang="zh-CN" dirty="0" smtClean="0"/>
              <a:t>标准的制定工作。</a:t>
            </a:r>
            <a:r>
              <a:rPr lang="en-US" altLang="zh-CN" dirty="0" smtClean="0"/>
              <a:t>U2P</a:t>
            </a:r>
            <a:r>
              <a:rPr lang="zh-CN" altLang="zh-CN" dirty="0" smtClean="0"/>
              <a:t>组织（</a:t>
            </a:r>
            <a:r>
              <a:rPr lang="en-US" altLang="zh-CN" dirty="0" smtClean="0"/>
              <a:t>UML2 Partners Consortium</a:t>
            </a:r>
            <a:r>
              <a:rPr lang="zh-CN" altLang="zh-CN" dirty="0" smtClean="0"/>
              <a:t>）在</a:t>
            </a:r>
            <a:r>
              <a:rPr lang="en-US" altLang="zh-CN" dirty="0" smtClean="0"/>
              <a:t>UML 2.0</a:t>
            </a:r>
            <a:r>
              <a:rPr lang="zh-CN" altLang="zh-CN" dirty="0" smtClean="0"/>
              <a:t>标准的制定过程中发挥了主导作用。</a:t>
            </a:r>
            <a:endParaRPr lang="zh-CN" altLang="zh-CN" dirty="0" smtClean="0"/>
          </a:p>
          <a:p>
            <a:pPr>
              <a:buNone/>
            </a:pPr>
            <a:r>
              <a:rPr lang="en-US" altLang="zh-CN" dirty="0" smtClean="0"/>
              <a:t>		UML 2.0</a:t>
            </a:r>
            <a:r>
              <a:rPr lang="zh-CN" altLang="zh-CN" dirty="0" smtClean="0"/>
              <a:t>上层结构（</a:t>
            </a:r>
            <a:r>
              <a:rPr lang="en-US" altLang="zh-CN" dirty="0" smtClean="0"/>
              <a:t>Superstructure</a:t>
            </a:r>
            <a:r>
              <a:rPr lang="zh-CN" altLang="zh-CN" dirty="0" smtClean="0"/>
              <a:t>）规范在</a:t>
            </a:r>
            <a:r>
              <a:rPr lang="en-US" altLang="zh-CN" dirty="0" smtClean="0"/>
              <a:t>2003</a:t>
            </a:r>
            <a:r>
              <a:rPr lang="zh-CN" altLang="zh-CN" dirty="0" smtClean="0"/>
              <a:t>年</a:t>
            </a:r>
            <a:r>
              <a:rPr lang="en-US" altLang="zh-CN" dirty="0" smtClean="0"/>
              <a:t>6</a:t>
            </a:r>
            <a:r>
              <a:rPr lang="zh-CN" altLang="zh-CN" dirty="0" smtClean="0"/>
              <a:t>月</a:t>
            </a:r>
            <a:r>
              <a:rPr lang="en-US" altLang="zh-CN" dirty="0" smtClean="0"/>
              <a:t>12</a:t>
            </a:r>
            <a:r>
              <a:rPr lang="zh-CN" altLang="zh-CN" dirty="0" smtClean="0"/>
              <a:t>日获得通过，标志着</a:t>
            </a:r>
            <a:r>
              <a:rPr lang="en-US" altLang="zh-CN" dirty="0" smtClean="0"/>
              <a:t>UML 2.0</a:t>
            </a:r>
            <a:r>
              <a:rPr lang="zh-CN" altLang="zh-CN" dirty="0" smtClean="0"/>
              <a:t>标准研制的成功。</a:t>
            </a:r>
            <a:endParaRPr lang="zh-CN" altLang="zh-CN" dirty="0" smtClean="0"/>
          </a:p>
          <a:p>
            <a:pPr>
              <a:buNone/>
            </a:pPr>
            <a:r>
              <a:rPr lang="en-US" altLang="zh-CN" dirty="0" smtClean="0"/>
              <a:t>		UML 2.0</a:t>
            </a:r>
            <a:r>
              <a:rPr lang="zh-CN" altLang="zh-CN" dirty="0" smtClean="0"/>
              <a:t>正式版直到</a:t>
            </a:r>
            <a:r>
              <a:rPr lang="en-US" altLang="zh-CN" dirty="0" smtClean="0"/>
              <a:t>2005</a:t>
            </a:r>
            <a:r>
              <a:rPr lang="zh-CN" altLang="zh-CN" dirty="0" smtClean="0"/>
              <a:t>年夏季才正式发布。</a:t>
            </a: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1"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r>
              <a:rPr lang="zh-CN" altLang="zh-CN" dirty="0" smtClean="0"/>
              <a:t>统一的标准。</a:t>
            </a:r>
            <a:r>
              <a:rPr lang="en-US" altLang="zh-CN" dirty="0" smtClean="0"/>
              <a:t>UML</a:t>
            </a:r>
            <a:r>
              <a:rPr lang="zh-CN" altLang="zh-CN" dirty="0" smtClean="0"/>
              <a:t>已被</a:t>
            </a:r>
            <a:r>
              <a:rPr lang="en-US" altLang="zh-CN" dirty="0" smtClean="0"/>
              <a:t>OMG</a:t>
            </a:r>
            <a:r>
              <a:rPr lang="zh-CN" altLang="zh-CN" dirty="0" smtClean="0"/>
              <a:t>接受为标准的建模语言，越来越多的开发人员开始使用</a:t>
            </a:r>
            <a:r>
              <a:rPr lang="en-US" altLang="zh-CN" dirty="0" smtClean="0"/>
              <a:t>UML</a:t>
            </a:r>
            <a:r>
              <a:rPr lang="zh-CN" altLang="zh-CN" dirty="0" smtClean="0"/>
              <a:t>进行软件开发，越来越多的开发厂商开始支持</a:t>
            </a:r>
            <a:r>
              <a:rPr lang="en-US" altLang="zh-CN" dirty="0" smtClean="0"/>
              <a:t>UML</a:t>
            </a:r>
            <a:r>
              <a:rPr lang="zh-CN" altLang="zh-CN" dirty="0" smtClean="0"/>
              <a:t>。</a:t>
            </a:r>
            <a:endParaRPr lang="zh-CN" altLang="zh-CN" dirty="0" smtClean="0"/>
          </a:p>
          <a:p>
            <a:pPr lvl="0"/>
            <a:r>
              <a:rPr lang="zh-CN" altLang="zh-CN" dirty="0" smtClean="0"/>
              <a:t>面向对象。</a:t>
            </a:r>
            <a:r>
              <a:rPr lang="en-US" altLang="zh-CN" dirty="0" smtClean="0"/>
              <a:t>UML</a:t>
            </a:r>
            <a:r>
              <a:rPr lang="zh-CN" altLang="zh-CN" dirty="0" smtClean="0"/>
              <a:t>是支持面向对象软件开发的建模语言。</a:t>
            </a:r>
            <a:endParaRPr lang="zh-CN" altLang="zh-CN" dirty="0" smtClean="0"/>
          </a:p>
          <a:p>
            <a:pPr lvl="0"/>
            <a:r>
              <a:rPr lang="zh-CN" altLang="zh-CN" dirty="0" smtClean="0"/>
              <a:t>可视化，表达能力强大。</a:t>
            </a:r>
            <a:endParaRPr lang="zh-CN" altLang="zh-CN" dirty="0" smtClean="0"/>
          </a:p>
          <a:p>
            <a:pPr lvl="0"/>
            <a:r>
              <a:rPr lang="zh-CN" altLang="zh-CN" dirty="0" smtClean="0"/>
              <a:t>独立于过程。</a:t>
            </a:r>
            <a:r>
              <a:rPr lang="en-US" altLang="zh-CN" dirty="0" smtClean="0"/>
              <a:t>UML</a:t>
            </a:r>
            <a:r>
              <a:rPr lang="zh-CN" altLang="zh-CN" dirty="0" smtClean="0"/>
              <a:t>不依赖与特定的软件开发过程，这也是</a:t>
            </a:r>
            <a:r>
              <a:rPr lang="en-US" altLang="zh-CN" dirty="0" smtClean="0"/>
              <a:t>UML</a:t>
            </a:r>
            <a:r>
              <a:rPr lang="zh-CN" altLang="zh-CN" dirty="0" smtClean="0"/>
              <a:t>能被众多软件开发人员接受的一个原因。</a:t>
            </a:r>
            <a:endParaRPr lang="zh-CN" altLang="zh-CN" dirty="0" smtClean="0"/>
          </a:p>
          <a:p>
            <a:pPr lvl="0"/>
            <a:r>
              <a:rPr lang="zh-CN" altLang="zh-CN" dirty="0" smtClean="0"/>
              <a:t>概念明确，建模表示法简洁，图形结构清晰，容易掌握和使用。</a:t>
            </a:r>
            <a:endParaRPr lang="zh-CN" altLang="zh-CN" dirty="0" smtClean="0"/>
          </a:p>
          <a:p>
            <a:endParaRPr lang="zh-CN" altLang="en-US" dirty="0"/>
          </a:p>
        </p:txBody>
      </p:sp>
      <p:sp>
        <p:nvSpPr>
          <p:cNvPr id="2" name="标题 1"/>
          <p:cNvSpPr>
            <a:spLocks noGrp="1"/>
          </p:cNvSpPr>
          <p:nvPr>
            <p:ph type="title"/>
          </p:nvPr>
        </p:nvSpPr>
        <p:spPr/>
        <p:txBody>
          <a:bodyPr>
            <a:normAutofit/>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不是独立的软件开发方法，而是面向对象软件开发方法中的一个部分。</a:t>
            </a:r>
            <a:r>
              <a:rPr lang="zh-CN" altLang="en-US" dirty="0" smtClean="0"/>
              <a:t>而是面向对象软件开发方法中的一个部分。一般来说，方法应该包括表示符号和开发过程的知道原则，但</a:t>
            </a:r>
            <a:r>
              <a:rPr lang="en-US" altLang="zh-CN" dirty="0" smtClean="0"/>
              <a:t>UML</a:t>
            </a:r>
            <a:r>
              <a:rPr lang="zh-CN" altLang="en-US" dirty="0" smtClean="0"/>
              <a:t>没有关于开发过程的锁门，也就是</a:t>
            </a:r>
            <a:r>
              <a:rPr lang="en-US" altLang="zh-CN" dirty="0" smtClean="0"/>
              <a:t>UML</a:t>
            </a:r>
            <a:r>
              <a:rPr lang="zh-CN" altLang="en-US" dirty="0" smtClean="0"/>
              <a:t>并不依赖于特定的软件开发过程，其实这也是</a:t>
            </a:r>
            <a:r>
              <a:rPr lang="en-US" altLang="zh-CN" dirty="0" smtClean="0"/>
              <a:t>UML</a:t>
            </a:r>
            <a:r>
              <a:rPr lang="zh-CN" altLang="en-US" dirty="0" smtClean="0"/>
              <a:t>有强大生命力的原因。</a:t>
            </a:r>
            <a:endParaRPr lang="zh-CN" altLang="en-US" dirty="0"/>
          </a:p>
        </p:txBody>
      </p:sp>
      <p:sp>
        <p:nvSpPr>
          <p:cNvPr id="2" name="标题 1"/>
          <p:cNvSpPr>
            <a:spLocks noGrp="1"/>
          </p:cNvSpPr>
          <p:nvPr>
            <p:ph type="title"/>
          </p:nvPr>
        </p:nvSpPr>
        <p:spPr/>
        <p:txBody>
          <a:bodyPr/>
          <a:lstStyle/>
          <a:p>
            <a:r>
              <a:rPr lang="en-US" altLang="zh-CN" b="1" dirty="0" smtClean="0"/>
              <a:t>2.3UML</a:t>
            </a:r>
            <a:r>
              <a:rPr lang="zh-CN" altLang="zh-CN" b="1" dirty="0" smtClean="0"/>
              <a:t>的特点</a:t>
            </a:r>
            <a:endParaRPr lang="zh-CN" alt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2.4UML</a:t>
            </a:r>
            <a:r>
              <a:rPr lang="zh-CN" altLang="zh-CN" b="1" dirty="0" smtClean="0"/>
              <a:t>构成</a:t>
            </a:r>
            <a:endParaRPr lang="zh-CN" altLang="en-US" dirty="0"/>
          </a:p>
        </p:txBody>
      </p:sp>
      <p:sp>
        <p:nvSpPr>
          <p:cNvPr id="27671" name="Rectangle 2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8" y="1186004"/>
            <a:ext cx="8424936" cy="5627372"/>
          </a:xfrm>
          <a:prstGeom prst="rect">
            <a:avLst/>
          </a:prstGeom>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3</a:t>
            </a:r>
            <a:r>
              <a:rPr lang="zh-CN" altLang="zh-CN" dirty="0" smtClean="0"/>
              <a:t>类主要元素：</a:t>
            </a:r>
            <a:endParaRPr lang="zh-CN" altLang="zh-CN" dirty="0" smtClean="0"/>
          </a:p>
          <a:p>
            <a:pPr marL="514350" lvl="0" indent="-514350">
              <a:buFont typeface="+mj-lt"/>
              <a:buAutoNum type="arabicPeriod"/>
            </a:pPr>
            <a:r>
              <a:rPr lang="zh-CN" altLang="zh-CN" dirty="0" smtClean="0"/>
              <a:t>基本构造块（</a:t>
            </a:r>
            <a:r>
              <a:rPr lang="en-US" altLang="zh-CN" dirty="0" smtClean="0"/>
              <a:t>basic building block</a:t>
            </a:r>
            <a:r>
              <a:rPr lang="zh-CN" altLang="zh-CN" dirty="0" smtClean="0"/>
              <a:t>）</a:t>
            </a:r>
            <a:endParaRPr lang="zh-CN" altLang="zh-CN" dirty="0" smtClean="0"/>
          </a:p>
          <a:p>
            <a:pPr marL="514350" lvl="0" indent="-514350">
              <a:buFont typeface="+mj-lt"/>
              <a:buAutoNum type="arabicPeriod"/>
            </a:pPr>
            <a:r>
              <a:rPr lang="zh-CN" altLang="zh-CN" dirty="0" smtClean="0"/>
              <a:t>规则（</a:t>
            </a:r>
            <a:r>
              <a:rPr lang="en-US" altLang="zh-CN" dirty="0" smtClean="0"/>
              <a:t>rule</a:t>
            </a:r>
            <a:r>
              <a:rPr lang="zh-CN" altLang="zh-CN" dirty="0" smtClean="0"/>
              <a:t>）</a:t>
            </a:r>
            <a:endParaRPr lang="zh-CN" altLang="zh-CN" dirty="0" smtClean="0"/>
          </a:p>
          <a:p>
            <a:pPr marL="514350" lvl="0" indent="-514350">
              <a:buFont typeface="+mj-lt"/>
              <a:buAutoNum type="arabicPeriod"/>
            </a:pPr>
            <a:r>
              <a:rPr lang="zh-CN" altLang="zh-CN" dirty="0" smtClean="0"/>
              <a:t>公共机制（</a:t>
            </a:r>
            <a:r>
              <a:rPr lang="en-US" altLang="zh-CN" dirty="0" smtClean="0"/>
              <a:t>common mechanism</a:t>
            </a:r>
            <a:r>
              <a:rPr lang="zh-CN" altLang="zh-CN" dirty="0" smtClean="0"/>
              <a:t>）</a:t>
            </a:r>
            <a:endParaRPr lang="zh-CN" altLang="zh-CN"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buNone/>
            </a:pPr>
            <a:r>
              <a:rPr lang="zh-CN" altLang="zh-CN" sz="2800" dirty="0" smtClean="0"/>
              <a:t>基本构造块又包括</a:t>
            </a:r>
            <a:r>
              <a:rPr lang="en-US" altLang="zh-CN" sz="2800" dirty="0" smtClean="0"/>
              <a:t>3</a:t>
            </a:r>
            <a:r>
              <a:rPr lang="zh-CN" altLang="zh-CN" sz="2800" dirty="0" smtClean="0"/>
              <a:t>种类型：</a:t>
            </a:r>
            <a:endParaRPr lang="zh-CN" altLang="zh-CN" sz="2800" dirty="0" smtClean="0"/>
          </a:p>
          <a:p>
            <a:pPr marL="514350" lvl="0" indent="-514350">
              <a:buFont typeface="+mj-lt"/>
              <a:buAutoNum type="arabicPeriod"/>
            </a:pPr>
            <a:r>
              <a:rPr lang="zh-CN" altLang="zh-CN" sz="2800" dirty="0" smtClean="0"/>
              <a:t>事物（</a:t>
            </a:r>
            <a:r>
              <a:rPr lang="en-US" altLang="zh-CN" sz="2800" dirty="0" smtClean="0"/>
              <a:t>thing</a:t>
            </a:r>
            <a:r>
              <a:rPr lang="zh-CN" altLang="zh-CN" sz="2800" dirty="0" smtClean="0"/>
              <a:t>）</a:t>
            </a:r>
            <a:endParaRPr lang="zh-CN" altLang="zh-CN" sz="2800" dirty="0" smtClean="0"/>
          </a:p>
          <a:p>
            <a:pPr marL="514350" lvl="0" indent="-514350">
              <a:buFont typeface="+mj-lt"/>
              <a:buAutoNum type="arabicPeriod"/>
            </a:pPr>
            <a:r>
              <a:rPr lang="zh-CN" altLang="zh-CN" sz="2800" dirty="0" smtClean="0"/>
              <a:t>关系（</a:t>
            </a:r>
            <a:r>
              <a:rPr lang="en-US" altLang="zh-CN" sz="2800" dirty="0" smtClean="0"/>
              <a:t>relationship</a:t>
            </a:r>
            <a:r>
              <a:rPr lang="zh-CN" altLang="zh-CN" sz="2800" dirty="0" smtClean="0"/>
              <a:t>）</a:t>
            </a:r>
            <a:endParaRPr lang="zh-CN" altLang="zh-CN" sz="2800" dirty="0" smtClean="0"/>
          </a:p>
          <a:p>
            <a:pPr marL="514350" lvl="0" indent="-514350">
              <a:buFont typeface="+mj-lt"/>
              <a:buAutoNum type="arabicPeriod"/>
            </a:pPr>
            <a:r>
              <a:rPr lang="zh-CN" altLang="zh-CN" sz="2800" dirty="0" smtClean="0"/>
              <a:t>图（</a:t>
            </a:r>
            <a:r>
              <a:rPr lang="en-US" altLang="zh-CN" sz="2800" dirty="0" smtClean="0"/>
              <a:t>diagram</a:t>
            </a:r>
            <a:r>
              <a:rPr lang="zh-CN" altLang="zh-CN" sz="2800" dirty="0" smtClean="0"/>
              <a:t>）</a:t>
            </a:r>
            <a:endParaRPr lang="en-US" altLang="zh-CN" sz="2800" dirty="0" smtClean="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a:buNone/>
            </a:pPr>
            <a:r>
              <a:rPr lang="zh-CN" altLang="zh-CN" sz="2800" dirty="0" smtClean="0"/>
              <a:t>事物分为</a:t>
            </a:r>
            <a:r>
              <a:rPr lang="en-US" altLang="zh-CN" sz="2800" dirty="0" smtClean="0"/>
              <a:t>4</a:t>
            </a:r>
            <a:r>
              <a:rPr lang="zh-CN" altLang="zh-CN" sz="2800" dirty="0" smtClean="0"/>
              <a:t>种类型：</a:t>
            </a:r>
            <a:endParaRPr lang="zh-CN" altLang="zh-CN" sz="2800" dirty="0" smtClean="0"/>
          </a:p>
          <a:p>
            <a:pPr marL="514350" lvl="0" indent="-514350">
              <a:buFont typeface="+mj-lt"/>
              <a:buAutoNum type="arabicPeriod"/>
            </a:pPr>
            <a:r>
              <a:rPr lang="zh-CN" altLang="zh-CN" sz="2800" dirty="0" smtClean="0"/>
              <a:t>结构事物（</a:t>
            </a:r>
            <a:r>
              <a:rPr lang="en-US" altLang="zh-CN" sz="2800" dirty="0" smtClean="0"/>
              <a:t>structural thing</a:t>
            </a:r>
            <a:r>
              <a:rPr lang="zh-CN" altLang="zh-CN" sz="2800" dirty="0" smtClean="0"/>
              <a:t>）。</a:t>
            </a:r>
            <a:r>
              <a:rPr lang="en-US" altLang="zh-CN" sz="2800" dirty="0" smtClean="0"/>
              <a:t>UML</a:t>
            </a:r>
            <a:r>
              <a:rPr lang="zh-CN" altLang="zh-CN" sz="2800" dirty="0" smtClean="0"/>
              <a:t>中的结构事物包括类（</a:t>
            </a:r>
            <a:r>
              <a:rPr lang="en-US" altLang="zh-CN" sz="2800" dirty="0" smtClean="0"/>
              <a:t>class</a:t>
            </a:r>
            <a:r>
              <a:rPr lang="zh-CN" altLang="zh-CN" sz="2800" dirty="0" smtClean="0"/>
              <a:t>），接口（</a:t>
            </a:r>
            <a:r>
              <a:rPr lang="en-US" altLang="zh-CN" sz="2800" dirty="0" smtClean="0"/>
              <a:t>interface</a:t>
            </a:r>
            <a:r>
              <a:rPr lang="zh-CN" altLang="zh-CN" sz="2800" dirty="0" smtClean="0"/>
              <a:t>），协作（</a:t>
            </a:r>
            <a:r>
              <a:rPr lang="en-US" altLang="zh-CN" sz="2800" dirty="0" smtClean="0"/>
              <a:t>collaboration</a:t>
            </a:r>
            <a:r>
              <a:rPr lang="zh-CN" altLang="zh-CN" sz="2800" dirty="0" smtClean="0"/>
              <a:t>），用例（</a:t>
            </a:r>
            <a:r>
              <a:rPr lang="en-US" altLang="zh-CN" sz="2800" dirty="0" smtClean="0"/>
              <a:t>use case</a:t>
            </a:r>
            <a:r>
              <a:rPr lang="zh-CN" altLang="zh-CN" sz="2800" dirty="0" smtClean="0"/>
              <a:t>），主动类（</a:t>
            </a:r>
            <a:r>
              <a:rPr lang="en-US" altLang="zh-CN" sz="2800" dirty="0" smtClean="0"/>
              <a:t>active class</a:t>
            </a:r>
            <a:r>
              <a:rPr lang="zh-CN" altLang="zh-CN" sz="2800" dirty="0" smtClean="0"/>
              <a:t>），构件（</a:t>
            </a:r>
            <a:r>
              <a:rPr lang="en-US" altLang="zh-CN" sz="2800" dirty="0" smtClean="0"/>
              <a:t>component</a:t>
            </a:r>
            <a:r>
              <a:rPr lang="zh-CN" altLang="zh-CN" sz="2800" dirty="0" smtClean="0"/>
              <a:t>）和结点（</a:t>
            </a:r>
            <a:r>
              <a:rPr lang="en-US" altLang="zh-CN" sz="2800" dirty="0" smtClean="0"/>
              <a:t>node</a:t>
            </a:r>
            <a:r>
              <a:rPr lang="zh-CN" altLang="zh-CN" sz="2800" dirty="0" smtClean="0"/>
              <a:t>）。</a:t>
            </a:r>
            <a:endParaRPr lang="zh-CN" altLang="zh-CN" sz="2800" dirty="0" smtClean="0"/>
          </a:p>
          <a:p>
            <a:pPr marL="514350" lvl="0" indent="-514350">
              <a:buFont typeface="+mj-lt"/>
              <a:buAutoNum type="arabicPeriod"/>
            </a:pPr>
            <a:r>
              <a:rPr lang="zh-CN" altLang="zh-CN" sz="2800" dirty="0" smtClean="0"/>
              <a:t>行为事物（</a:t>
            </a:r>
            <a:r>
              <a:rPr lang="en-US" altLang="zh-CN" sz="2800" dirty="0" smtClean="0"/>
              <a:t>behavioral thing</a:t>
            </a:r>
            <a:r>
              <a:rPr lang="zh-CN" altLang="zh-CN" sz="2800" dirty="0" smtClean="0"/>
              <a:t>）。</a:t>
            </a:r>
            <a:r>
              <a:rPr lang="en-US" altLang="zh-CN" sz="2800" dirty="0" smtClean="0"/>
              <a:t>UML</a:t>
            </a:r>
            <a:r>
              <a:rPr lang="zh-CN" altLang="zh-CN" sz="2800" dirty="0" smtClean="0"/>
              <a:t>中的行为事物包括交叉（</a:t>
            </a:r>
            <a:r>
              <a:rPr lang="en-US" altLang="zh-CN" sz="2800" dirty="0" smtClean="0"/>
              <a:t>interaction</a:t>
            </a:r>
            <a:r>
              <a:rPr lang="zh-CN" altLang="zh-CN" sz="2800" dirty="0" smtClean="0"/>
              <a:t>）和状态机（</a:t>
            </a:r>
            <a:r>
              <a:rPr lang="en-US" altLang="zh-CN" sz="2800" dirty="0" smtClean="0"/>
              <a:t>state machine</a:t>
            </a:r>
            <a:r>
              <a:rPr lang="zh-CN" altLang="zh-CN" sz="2800" dirty="0" smtClean="0"/>
              <a:t>）</a:t>
            </a:r>
            <a:endParaRPr lang="zh-CN" altLang="zh-CN" sz="2800" dirty="0" smtClean="0"/>
          </a:p>
          <a:p>
            <a:pPr marL="514350" lvl="0" indent="-514350">
              <a:buFont typeface="+mj-lt"/>
              <a:buAutoNum type="arabicPeriod"/>
            </a:pPr>
            <a:r>
              <a:rPr lang="zh-CN" altLang="zh-CN" sz="2800" dirty="0" smtClean="0"/>
              <a:t>分组事物（</a:t>
            </a:r>
            <a:r>
              <a:rPr lang="en-US" altLang="zh-CN" sz="2800" dirty="0" smtClean="0"/>
              <a:t>grouping thing</a:t>
            </a:r>
            <a:r>
              <a:rPr lang="zh-CN" altLang="zh-CN" sz="2800" dirty="0" smtClean="0"/>
              <a:t>）。</a:t>
            </a:r>
            <a:r>
              <a:rPr lang="en-US" altLang="zh-CN" sz="2800" dirty="0" smtClean="0"/>
              <a:t>UML</a:t>
            </a:r>
            <a:r>
              <a:rPr lang="zh-CN" altLang="zh-CN" sz="2800" dirty="0" smtClean="0"/>
              <a:t>中的分组事物包括包（</a:t>
            </a:r>
            <a:r>
              <a:rPr lang="en-US" altLang="zh-CN" sz="2800" dirty="0" smtClean="0"/>
              <a:t>package</a:t>
            </a:r>
            <a:r>
              <a:rPr lang="zh-CN" altLang="zh-CN" sz="2800" dirty="0" smtClean="0"/>
              <a:t>）。</a:t>
            </a:r>
            <a:endParaRPr lang="zh-CN" altLang="zh-CN" sz="2800" dirty="0" smtClean="0"/>
          </a:p>
          <a:p>
            <a:pPr marL="514350" lvl="0" indent="-514350">
              <a:buFont typeface="+mj-lt"/>
              <a:buAutoNum type="arabicPeriod"/>
            </a:pPr>
            <a:r>
              <a:rPr lang="zh-CN" altLang="zh-CN" sz="2800" dirty="0" smtClean="0"/>
              <a:t>注释事物（</a:t>
            </a:r>
            <a:r>
              <a:rPr lang="en-US" altLang="zh-CN" sz="2800" dirty="0" err="1" smtClean="0"/>
              <a:t>annotational</a:t>
            </a:r>
            <a:r>
              <a:rPr lang="en-US" altLang="zh-CN" sz="2800" dirty="0" smtClean="0"/>
              <a:t> thing</a:t>
            </a:r>
            <a:r>
              <a:rPr lang="zh-CN" altLang="zh-CN" sz="2800" dirty="0" smtClean="0"/>
              <a:t>）。</a:t>
            </a:r>
            <a:r>
              <a:rPr lang="en-US" altLang="zh-CN" sz="2800" dirty="0" smtClean="0"/>
              <a:t>UML</a:t>
            </a:r>
            <a:r>
              <a:rPr lang="zh-CN" altLang="zh-CN" sz="2800" dirty="0" smtClean="0"/>
              <a:t>中的注释事物是注解（</a:t>
            </a:r>
            <a:r>
              <a:rPr lang="en-US" altLang="zh-CN" sz="2800" dirty="0" smtClean="0"/>
              <a:t>note</a:t>
            </a:r>
            <a:r>
              <a:rPr lang="zh-CN" altLang="zh-CN" sz="2800" dirty="0" smtClean="0"/>
              <a:t>）。</a:t>
            </a:r>
            <a:endParaRPr lang="en-US" altLang="zh-CN" dirty="0" smtClean="0"/>
          </a:p>
          <a:p>
            <a:pPr>
              <a:buNone/>
            </a:pPr>
            <a:r>
              <a:rPr lang="zh-CN" altLang="zh-CN" dirty="0" smtClean="0"/>
              <a:t>关系有</a:t>
            </a:r>
            <a:r>
              <a:rPr lang="en-US" altLang="zh-CN" dirty="0" smtClean="0"/>
              <a:t>4</a:t>
            </a:r>
            <a:r>
              <a:rPr lang="zh-CN" altLang="zh-CN" dirty="0" smtClean="0"/>
              <a:t>中类型，</a:t>
            </a:r>
            <a:endParaRPr lang="zh-CN" altLang="zh-CN" dirty="0" smtClean="0"/>
          </a:p>
          <a:p>
            <a:pPr marL="514350" lvl="0" indent="-514350">
              <a:buFont typeface="+mj-lt"/>
              <a:buAutoNum type="arabicPeriod"/>
            </a:pPr>
            <a:r>
              <a:rPr lang="zh-CN" altLang="zh-CN" dirty="0" smtClean="0"/>
              <a:t>依赖（</a:t>
            </a:r>
            <a:r>
              <a:rPr lang="en-US" altLang="zh-CN" dirty="0" smtClean="0"/>
              <a:t>dependency</a:t>
            </a:r>
            <a:r>
              <a:rPr lang="zh-CN" altLang="zh-CN" dirty="0" smtClean="0"/>
              <a:t>）</a:t>
            </a:r>
            <a:endParaRPr lang="zh-CN" altLang="zh-CN" dirty="0" smtClean="0"/>
          </a:p>
          <a:p>
            <a:pPr marL="514350" lvl="0" indent="-514350">
              <a:buFont typeface="+mj-lt"/>
              <a:buAutoNum type="arabicPeriod"/>
            </a:pPr>
            <a:r>
              <a:rPr lang="zh-CN" altLang="zh-CN" dirty="0" smtClean="0"/>
              <a:t>关联（</a:t>
            </a:r>
            <a:r>
              <a:rPr lang="en-US" altLang="zh-CN" dirty="0" smtClean="0"/>
              <a:t>association</a:t>
            </a:r>
            <a:r>
              <a:rPr lang="zh-CN" altLang="zh-CN" dirty="0" smtClean="0"/>
              <a:t>）</a:t>
            </a:r>
            <a:endParaRPr lang="zh-CN" altLang="zh-CN" dirty="0" smtClean="0"/>
          </a:p>
          <a:p>
            <a:pPr marL="514350" lvl="0" indent="-514350">
              <a:buFont typeface="+mj-lt"/>
              <a:buAutoNum type="arabicPeriod"/>
            </a:pPr>
            <a:r>
              <a:rPr lang="zh-CN" altLang="zh-CN" dirty="0" smtClean="0"/>
              <a:t>泛化（</a:t>
            </a:r>
            <a:r>
              <a:rPr lang="en-US" altLang="zh-CN" dirty="0" smtClean="0"/>
              <a:t>generalization</a:t>
            </a:r>
            <a:r>
              <a:rPr lang="zh-CN" altLang="zh-CN" dirty="0" smtClean="0"/>
              <a:t>）</a:t>
            </a:r>
            <a:endParaRPr lang="zh-CN" altLang="zh-CN" dirty="0" smtClean="0"/>
          </a:p>
          <a:p>
            <a:pPr marL="514350" lvl="0" indent="-514350">
              <a:buFont typeface="+mj-lt"/>
              <a:buAutoNum type="arabicPeriod"/>
            </a:pPr>
            <a:r>
              <a:rPr lang="zh-CN" altLang="zh-CN" dirty="0" smtClean="0"/>
              <a:t>实现（</a:t>
            </a:r>
            <a:r>
              <a:rPr lang="en-US" altLang="zh-CN" dirty="0" smtClean="0"/>
              <a:t>realization</a:t>
            </a:r>
            <a:r>
              <a:rPr lang="zh-CN" altLang="zh-CN" dirty="0" smtClean="0"/>
              <a:t>）</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a:buNone/>
            </a:pPr>
            <a:r>
              <a:rPr lang="zh-CN" altLang="zh-CN" dirty="0" smtClean="0"/>
              <a:t>图分为</a:t>
            </a:r>
            <a:r>
              <a:rPr lang="en-US" altLang="zh-CN" dirty="0" smtClean="0"/>
              <a:t>9</a:t>
            </a:r>
            <a:r>
              <a:rPr lang="zh-CN" altLang="zh-CN" dirty="0" smtClean="0"/>
              <a:t>种类图：</a:t>
            </a:r>
            <a:endParaRPr lang="zh-CN" altLang="zh-CN" dirty="0" smtClean="0"/>
          </a:p>
          <a:p>
            <a:pPr marL="514350" lvl="0" indent="-514350">
              <a:buFont typeface="+mj-lt"/>
              <a:buAutoNum type="arabicPeriod"/>
            </a:pPr>
            <a:r>
              <a:rPr lang="zh-CN" altLang="zh-CN" dirty="0" smtClean="0"/>
              <a:t>用例图（</a:t>
            </a:r>
            <a:r>
              <a:rPr lang="en-US" altLang="zh-CN" dirty="0" smtClean="0"/>
              <a:t>use case diagram</a:t>
            </a:r>
            <a:r>
              <a:rPr lang="zh-CN" altLang="zh-CN" dirty="0" smtClean="0"/>
              <a:t>）</a:t>
            </a:r>
            <a:endParaRPr lang="zh-CN" altLang="zh-CN" dirty="0" smtClean="0"/>
          </a:p>
          <a:p>
            <a:pPr marL="514350" lvl="0" indent="-514350">
              <a:buFont typeface="+mj-lt"/>
              <a:buAutoNum type="arabicPeriod"/>
            </a:pPr>
            <a:r>
              <a:rPr lang="zh-CN" altLang="zh-CN" dirty="0" smtClean="0"/>
              <a:t>顺序图（</a:t>
            </a:r>
            <a:r>
              <a:rPr lang="en-US" altLang="zh-CN" dirty="0" smtClean="0"/>
              <a:t>sequence diagram</a:t>
            </a:r>
            <a:r>
              <a:rPr lang="zh-CN" altLang="zh-CN" dirty="0" smtClean="0"/>
              <a:t>）</a:t>
            </a:r>
            <a:endParaRPr lang="zh-CN" altLang="zh-CN" dirty="0" smtClean="0"/>
          </a:p>
          <a:p>
            <a:pPr marL="514350" lvl="0" indent="-514350">
              <a:buFont typeface="+mj-lt"/>
              <a:buAutoNum type="arabicPeriod"/>
            </a:pPr>
            <a:r>
              <a:rPr lang="zh-CN" altLang="zh-CN" dirty="0" smtClean="0"/>
              <a:t>协作图（</a:t>
            </a:r>
            <a:r>
              <a:rPr lang="en-US" altLang="zh-CN" dirty="0" smtClean="0"/>
              <a:t>collaboration diagram</a:t>
            </a:r>
            <a:r>
              <a:rPr lang="zh-CN" altLang="zh-CN" dirty="0" smtClean="0"/>
              <a:t>）</a:t>
            </a:r>
            <a:endParaRPr lang="zh-CN" altLang="zh-CN" dirty="0" smtClean="0"/>
          </a:p>
          <a:p>
            <a:pPr marL="514350" lvl="0" indent="-514350">
              <a:buFont typeface="+mj-lt"/>
              <a:buAutoNum type="arabicPeriod"/>
            </a:pPr>
            <a:r>
              <a:rPr lang="zh-CN" altLang="zh-CN" dirty="0" smtClean="0"/>
              <a:t>类图（</a:t>
            </a:r>
            <a:r>
              <a:rPr lang="en-US" altLang="zh-CN" dirty="0" smtClean="0"/>
              <a:t>class diagram</a:t>
            </a:r>
            <a:r>
              <a:rPr lang="zh-CN" altLang="zh-CN" dirty="0" smtClean="0"/>
              <a:t>）</a:t>
            </a:r>
            <a:endParaRPr lang="zh-CN" altLang="zh-CN" dirty="0" smtClean="0"/>
          </a:p>
          <a:p>
            <a:pPr marL="514350" lvl="0" indent="-514350">
              <a:buFont typeface="+mj-lt"/>
              <a:buAutoNum type="arabicPeriod"/>
            </a:pPr>
            <a:r>
              <a:rPr lang="zh-CN" altLang="zh-CN" dirty="0" smtClean="0"/>
              <a:t>对象图（</a:t>
            </a:r>
            <a:r>
              <a:rPr lang="en-US" altLang="zh-CN" dirty="0" smtClean="0"/>
              <a:t>object diagram</a:t>
            </a:r>
            <a:r>
              <a:rPr lang="zh-CN" altLang="zh-CN" dirty="0" smtClean="0"/>
              <a:t>）</a:t>
            </a:r>
            <a:endParaRPr lang="zh-CN" altLang="zh-CN" dirty="0" smtClean="0"/>
          </a:p>
          <a:p>
            <a:pPr marL="514350" lvl="0" indent="-514350">
              <a:buFont typeface="+mj-lt"/>
              <a:buAutoNum type="arabicPeriod"/>
            </a:pPr>
            <a:r>
              <a:rPr lang="zh-CN" altLang="zh-CN" dirty="0" smtClean="0"/>
              <a:t>状态图（</a:t>
            </a:r>
            <a:r>
              <a:rPr lang="en-US" altLang="zh-CN" dirty="0" err="1" smtClean="0"/>
              <a:t>statechart</a:t>
            </a:r>
            <a:r>
              <a:rPr lang="en-US" altLang="zh-CN" dirty="0" smtClean="0"/>
              <a:t> diagram</a:t>
            </a:r>
            <a:r>
              <a:rPr lang="zh-CN" altLang="zh-CN" dirty="0" smtClean="0"/>
              <a:t>）</a:t>
            </a:r>
            <a:endParaRPr lang="zh-CN" altLang="zh-CN" dirty="0" smtClean="0"/>
          </a:p>
          <a:p>
            <a:pPr marL="514350" lvl="0" indent="-514350">
              <a:buFont typeface="+mj-lt"/>
              <a:buAutoNum type="arabicPeriod"/>
            </a:pPr>
            <a:r>
              <a:rPr lang="zh-CN" altLang="zh-CN" dirty="0" smtClean="0"/>
              <a:t>活动图（</a:t>
            </a:r>
            <a:r>
              <a:rPr lang="en-US" altLang="zh-CN" dirty="0" smtClean="0"/>
              <a:t>activity diagram</a:t>
            </a:r>
            <a:r>
              <a:rPr lang="zh-CN" altLang="zh-CN" dirty="0" smtClean="0"/>
              <a:t>）</a:t>
            </a:r>
            <a:endParaRPr lang="zh-CN" altLang="zh-CN" dirty="0" smtClean="0"/>
          </a:p>
          <a:p>
            <a:pPr marL="514350" lvl="0" indent="-514350">
              <a:buFont typeface="+mj-lt"/>
              <a:buAutoNum type="arabicPeriod"/>
            </a:pPr>
            <a:r>
              <a:rPr lang="zh-CN" altLang="zh-CN" dirty="0" smtClean="0"/>
              <a:t>构件图（</a:t>
            </a:r>
            <a:r>
              <a:rPr lang="en-US" altLang="zh-CN" dirty="0" smtClean="0"/>
              <a:t>component diagram</a:t>
            </a:r>
            <a:r>
              <a:rPr lang="zh-CN" altLang="zh-CN" dirty="0" smtClean="0"/>
              <a:t>）</a:t>
            </a:r>
            <a:endParaRPr lang="zh-CN" altLang="zh-CN" dirty="0" smtClean="0"/>
          </a:p>
          <a:p>
            <a:pPr marL="514350" lvl="0" indent="-514350">
              <a:buFont typeface="+mj-lt"/>
              <a:buAutoNum type="arabicPeriod"/>
            </a:pPr>
            <a:r>
              <a:rPr lang="zh-CN" altLang="zh-CN" dirty="0" smtClean="0"/>
              <a:t>部署图（</a:t>
            </a:r>
            <a:r>
              <a:rPr lang="en-US" altLang="zh-CN" dirty="0" smtClean="0"/>
              <a:t>deployment diagram</a:t>
            </a:r>
            <a:r>
              <a:rPr lang="zh-CN" altLang="zh-CN" dirty="0" smtClean="0"/>
              <a:t>）</a:t>
            </a: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zh-CN" altLang="zh-CN" dirty="0" smtClean="0"/>
              <a:t>用例图（</a:t>
            </a:r>
            <a:r>
              <a:rPr lang="en-US" altLang="zh-CN" dirty="0" smtClean="0"/>
              <a:t>use case diagram</a:t>
            </a:r>
            <a:r>
              <a:rPr lang="zh-CN" altLang="zh-CN" dirty="0" smtClean="0"/>
              <a:t>）</a:t>
            </a:r>
            <a:endParaRPr lang="en-US" altLang="zh-CN" dirty="0" smtClean="0"/>
          </a:p>
          <a:p>
            <a:pPr>
              <a:buNone/>
            </a:pPr>
            <a:r>
              <a:rPr lang="en-US" altLang="zh-CN" dirty="0" smtClean="0"/>
              <a:t>	</a:t>
            </a:r>
            <a:r>
              <a:rPr lang="zh-CN" altLang="zh-CN" dirty="0" smtClean="0"/>
              <a:t>用例图</a:t>
            </a:r>
            <a:r>
              <a:rPr lang="en-US" altLang="zh-CN" dirty="0" smtClean="0"/>
              <a:t>Use case diagrams</a:t>
            </a:r>
            <a:r>
              <a:rPr lang="zh-CN" altLang="zh-CN" dirty="0" smtClean="0"/>
              <a:t>描述了作为一个外部的观察者的视角对系统的印象。强调这个系统是什么而不是这个系统怎么工作。</a:t>
            </a:r>
            <a:endParaRPr lang="zh-CN" altLang="zh-CN" dirty="0" smtClean="0"/>
          </a:p>
          <a:p>
            <a:pPr lvl="0">
              <a:buNone/>
            </a:pP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是</a:t>
            </a:r>
            <a:r>
              <a:rPr lang="en-US" altLang="zh-CN" dirty="0" smtClean="0"/>
              <a:t>Unified Modeling Language</a:t>
            </a:r>
            <a:r>
              <a:rPr lang="zh-CN" altLang="zh-CN" dirty="0" smtClean="0"/>
              <a:t>统一建模语言的简称</a:t>
            </a:r>
            <a:r>
              <a:rPr lang="zh-CN" altLang="en-US" dirty="0" smtClean="0"/>
              <a:t>，</a:t>
            </a:r>
            <a:r>
              <a:rPr lang="zh-CN" altLang="zh-CN" dirty="0" smtClean="0"/>
              <a:t>是对软件密集型系统中的制品进行可视化，详述，构造和文档化的语言。</a:t>
            </a:r>
            <a:r>
              <a:rPr lang="zh-CN" altLang="en-US" dirty="0" smtClean="0"/>
              <a:t>这个语言由</a:t>
            </a:r>
            <a:r>
              <a:rPr lang="zh-CN" altLang="en-US" dirty="0" smtClean="0">
                <a:hlinkClick r:id="rId1" action="ppaction://hlinksldjump"/>
              </a:rPr>
              <a:t>葛来迪</a:t>
            </a:r>
            <a:r>
              <a:rPr lang="en-US" altLang="zh-CN" dirty="0" smtClean="0">
                <a:hlinkClick r:id="rId1" action="ppaction://hlinksldjump"/>
              </a:rPr>
              <a:t>·</a:t>
            </a:r>
            <a:r>
              <a:rPr lang="zh-CN" altLang="en-US" dirty="0" smtClean="0">
                <a:hlinkClick r:id="rId1" action="ppaction://hlinksldjump"/>
              </a:rPr>
              <a:t>布区（</a:t>
            </a:r>
            <a:r>
              <a:rPr lang="en-US" altLang="zh-CN" dirty="0" smtClean="0">
                <a:hlinkClick r:id="rId1" action="ppaction://hlinksldjump"/>
              </a:rPr>
              <a:t>Grady </a:t>
            </a:r>
            <a:r>
              <a:rPr lang="en-US" altLang="zh-CN" dirty="0" err="1" smtClean="0">
                <a:hlinkClick r:id="rId1" action="ppaction://hlinksldjump"/>
              </a:rPr>
              <a:t>Booch</a:t>
            </a:r>
            <a:r>
              <a:rPr lang="zh-CN" altLang="en-US" dirty="0" smtClean="0">
                <a:hlinkClick r:id="rId1" action="ppaction://hlinksldjump"/>
              </a:rPr>
              <a:t>）</a:t>
            </a:r>
            <a:r>
              <a:rPr lang="zh-CN" altLang="en-US" dirty="0" smtClean="0"/>
              <a:t>，</a:t>
            </a:r>
            <a:r>
              <a:rPr lang="zh-CN" altLang="en-US" dirty="0" smtClean="0">
                <a:hlinkClick r:id="rId2" action="ppaction://hlinksldjump"/>
              </a:rPr>
              <a:t>伊瓦尔</a:t>
            </a:r>
            <a:r>
              <a:rPr lang="en-US" altLang="zh-CN" dirty="0" smtClean="0">
                <a:hlinkClick r:id="rId2" action="ppaction://hlinksldjump"/>
              </a:rPr>
              <a:t>·</a:t>
            </a:r>
            <a:r>
              <a:rPr lang="zh-CN" altLang="en-US" dirty="0" smtClean="0">
                <a:hlinkClick r:id="rId2" action="ppaction://hlinksldjump"/>
              </a:rPr>
              <a:t>雅各布森（</a:t>
            </a:r>
            <a:r>
              <a:rPr lang="en-US" altLang="zh-CN" dirty="0" smtClean="0">
                <a:hlinkClick r:id="rId2" action="ppaction://hlinksldjump"/>
              </a:rPr>
              <a:t>James </a:t>
            </a:r>
            <a:r>
              <a:rPr lang="en-US" altLang="zh-CN" dirty="0" err="1" smtClean="0">
                <a:hlinkClick r:id="rId2" action="ppaction://hlinksldjump"/>
              </a:rPr>
              <a:t>Rumbaugh</a:t>
            </a:r>
            <a:r>
              <a:rPr lang="zh-CN" altLang="en-US" dirty="0" smtClean="0">
                <a:hlinkClick r:id="rId2" action="ppaction://hlinksldjump"/>
              </a:rPr>
              <a:t>）</a:t>
            </a:r>
            <a:r>
              <a:rPr lang="zh-CN" altLang="en-US" dirty="0" smtClean="0"/>
              <a:t>与</a:t>
            </a:r>
            <a:r>
              <a:rPr lang="zh-CN" altLang="en-US" dirty="0" smtClean="0">
                <a:hlinkClick r:id="rId3" action="ppaction://hlinksldjump"/>
              </a:rPr>
              <a:t>詹姆士</a:t>
            </a:r>
            <a:r>
              <a:rPr lang="en-US" altLang="zh-CN" dirty="0" smtClean="0">
                <a:hlinkClick r:id="rId3" action="ppaction://hlinksldjump"/>
              </a:rPr>
              <a:t>·</a:t>
            </a:r>
            <a:r>
              <a:rPr lang="zh-CN" altLang="en-US" dirty="0" smtClean="0">
                <a:hlinkClick r:id="rId3" action="ppaction://hlinksldjump"/>
              </a:rPr>
              <a:t>兰宝（</a:t>
            </a:r>
            <a:r>
              <a:rPr lang="en-US" altLang="zh-CN" dirty="0" err="1" smtClean="0">
                <a:hlinkClick r:id="rId3" action="ppaction://hlinksldjump"/>
              </a:rPr>
              <a:t>Ivar</a:t>
            </a:r>
            <a:r>
              <a:rPr lang="en-US" altLang="zh-CN" dirty="0" smtClean="0">
                <a:hlinkClick r:id="rId3" action="ppaction://hlinksldjump"/>
              </a:rPr>
              <a:t> Jacobson</a:t>
            </a:r>
            <a:r>
              <a:rPr lang="zh-CN" altLang="en-US" dirty="0" smtClean="0">
                <a:hlinkClick r:id="rId3" action="ppaction://hlinksldjump"/>
              </a:rPr>
              <a:t>）</a:t>
            </a:r>
            <a:r>
              <a:rPr lang="zh-CN" altLang="en-US" dirty="0" smtClean="0"/>
              <a:t>于</a:t>
            </a:r>
            <a:r>
              <a:rPr lang="en-US" altLang="zh-CN" dirty="0" smtClean="0"/>
              <a:t>1994</a:t>
            </a:r>
            <a:r>
              <a:rPr lang="zh-CN" altLang="en-US" dirty="0" smtClean="0"/>
              <a:t>年至</a:t>
            </a:r>
            <a:r>
              <a:rPr lang="en-US" altLang="zh-CN" dirty="0" smtClean="0"/>
              <a:t>1995</a:t>
            </a:r>
            <a:r>
              <a:rPr lang="zh-CN" altLang="en-US" dirty="0" smtClean="0"/>
              <a:t>年间，在</a:t>
            </a:r>
            <a:r>
              <a:rPr lang="en-US" altLang="zh-CN" dirty="0" smtClean="0"/>
              <a:t>Rational Software</a:t>
            </a:r>
            <a:r>
              <a:rPr lang="zh-CN" altLang="en-US" dirty="0" smtClean="0"/>
              <a:t>公司中开发</a:t>
            </a:r>
            <a:endParaRPr lang="zh-CN" altLang="zh-CN"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 </a:t>
            </a:r>
            <a:r>
              <a:rPr lang="en-US" altLang="zh-CN" dirty="0" smtClean="0">
                <a:hlinkClick r:id="rId4" action="ppaction://hlinksldjump"/>
              </a:rPr>
              <a:t>₁</a:t>
            </a:r>
            <a:endParaRPr lang="zh-CN" altLang="en-US"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zh-CN" altLang="zh-CN" dirty="0" smtClean="0"/>
              <a:t>类图</a:t>
            </a:r>
            <a:r>
              <a:rPr lang="en-US" altLang="zh-CN" dirty="0" smtClean="0"/>
              <a:t>Class diagram</a:t>
            </a:r>
            <a:endParaRPr lang="en-US" altLang="zh-CN" dirty="0" smtClean="0"/>
          </a:p>
          <a:p>
            <a:pPr>
              <a:buNone/>
            </a:pPr>
            <a:r>
              <a:rPr lang="en-US" altLang="zh-CN" dirty="0" smtClean="0"/>
              <a:t>		</a:t>
            </a:r>
            <a:r>
              <a:rPr lang="zh-CN" altLang="zh-CN" dirty="0" smtClean="0"/>
              <a:t>类图</a:t>
            </a:r>
            <a:r>
              <a:rPr lang="en-US" altLang="zh-CN" dirty="0" smtClean="0"/>
              <a:t>Class diagram</a:t>
            </a:r>
            <a:r>
              <a:rPr lang="zh-CN" altLang="zh-CN" dirty="0" smtClean="0"/>
              <a:t>通过显示出系统的类以及这些类之间的关系来表示系统。类图是静态的－它们显示出什么可以产生影响但不会告诉你什么时候产生影响。</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对象图</a:t>
            </a:r>
            <a:r>
              <a:rPr lang="en-US" altLang="zh-CN" dirty="0" smtClean="0"/>
              <a:t>Object diagrams</a:t>
            </a:r>
            <a:endParaRPr lang="en-US" altLang="zh-CN" dirty="0" smtClean="0"/>
          </a:p>
          <a:p>
            <a:pPr lvl="0">
              <a:buNone/>
            </a:pPr>
            <a:r>
              <a:rPr lang="en-US" altLang="zh-CN" dirty="0" smtClean="0"/>
              <a:t>		</a:t>
            </a:r>
            <a:r>
              <a:rPr lang="zh-CN" altLang="zh-CN" dirty="0" smtClean="0"/>
              <a:t>对象图</a:t>
            </a:r>
            <a:r>
              <a:rPr lang="en-US" altLang="zh-CN" dirty="0" smtClean="0"/>
              <a:t>Object diagrams</a:t>
            </a:r>
            <a:r>
              <a:rPr lang="zh-CN" altLang="zh-CN" dirty="0" smtClean="0"/>
              <a:t>用来表示类的实例。他们在解释复杂关系的细小问题时（特别是递归关系时）很有用。</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lstStyle/>
          <a:p>
            <a:pPr>
              <a:buNone/>
            </a:pPr>
            <a:r>
              <a:rPr lang="en-US" altLang="zh-CN" sz="2800" dirty="0" smtClean="0"/>
              <a:t>    </a:t>
            </a:r>
            <a:r>
              <a:rPr lang="zh-CN" altLang="zh-CN" sz="2800" dirty="0" smtClean="0"/>
              <a:t>顺序图</a:t>
            </a:r>
            <a:r>
              <a:rPr lang="zh-CN" altLang="en-US" sz="2800" dirty="0" smtClean="0"/>
              <a:t>（</a:t>
            </a:r>
            <a:r>
              <a:rPr lang="en-US" altLang="zh-CN" sz="2800" dirty="0" smtClean="0"/>
              <a:t>sequence diagram</a:t>
            </a:r>
            <a:r>
              <a:rPr lang="zh-CN" altLang="en-US" sz="2800" dirty="0" smtClean="0"/>
              <a:t>）</a:t>
            </a:r>
            <a:endParaRPr lang="en-US" altLang="zh-CN" sz="2800" dirty="0" smtClean="0"/>
          </a:p>
          <a:p>
            <a:pPr lvl="0">
              <a:buNone/>
            </a:pPr>
            <a:r>
              <a:rPr lang="en-US" altLang="zh-CN" sz="2800" dirty="0" smtClean="0"/>
              <a:t>		</a:t>
            </a:r>
            <a:r>
              <a:rPr lang="zh-CN" altLang="zh-CN" sz="2800" dirty="0" smtClean="0"/>
              <a:t>顺序图</a:t>
            </a:r>
            <a:r>
              <a:rPr lang="zh-CN" altLang="en-US" sz="2800" dirty="0" smtClean="0"/>
              <a:t>（</a:t>
            </a:r>
            <a:r>
              <a:rPr lang="en-US" altLang="zh-CN" sz="2800" dirty="0" smtClean="0"/>
              <a:t>sequence diagram</a:t>
            </a:r>
            <a:r>
              <a:rPr lang="zh-CN" altLang="en-US" sz="2800" dirty="0" smtClean="0"/>
              <a:t>）</a:t>
            </a:r>
            <a:r>
              <a:rPr lang="zh-CN" altLang="zh-CN" sz="2800" dirty="0" smtClean="0"/>
              <a:t>将交互关系表示为一个二维图。纵向是时间轴，时间沿竖线向下延伸。横向轴代表了在协作中各独立对象的类元角色。类元角色用生命线表示。当对象存在时，角色用一条虚线表示，当对象的过程处于激活状态时，生命线是一个双道线。</a:t>
            </a:r>
            <a:endParaRPr lang="zh-CN" altLang="zh-CN" sz="2800" dirty="0" smtClean="0"/>
          </a:p>
          <a:p>
            <a:pPr>
              <a:buNone/>
            </a:pPr>
            <a:endParaRPr lang="en-US"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协作图（</a:t>
            </a:r>
            <a:r>
              <a:rPr lang="en-US" altLang="zh-CN" dirty="0" smtClean="0"/>
              <a:t>collaboration diagram</a:t>
            </a:r>
            <a:r>
              <a:rPr lang="zh-CN" altLang="zh-CN" dirty="0" smtClean="0"/>
              <a:t>）</a:t>
            </a:r>
            <a:endParaRPr lang="en-US" altLang="zh-CN" dirty="0" smtClean="0"/>
          </a:p>
          <a:p>
            <a:pPr lvl="0">
              <a:buNone/>
            </a:pPr>
            <a:r>
              <a:rPr lang="en-US" altLang="zh-CN" dirty="0" smtClean="0"/>
              <a:t>		</a:t>
            </a:r>
            <a:r>
              <a:rPr lang="zh-CN" altLang="zh-CN" dirty="0" smtClean="0"/>
              <a:t>协作图也是互动的图表。他们像序列图一样也传递相同的信息，但他们不关心什么时候消息被传递，只关心对象的角色。在序列图中，对象的角色放在上面而消息则是连接线。</a:t>
            </a: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buNone/>
            </a:pPr>
            <a:r>
              <a:rPr lang="en-US" altLang="zh-CN" dirty="0" smtClean="0"/>
              <a:t>	</a:t>
            </a:r>
            <a:r>
              <a:rPr lang="zh-CN" altLang="zh-CN" dirty="0" smtClean="0"/>
              <a:t>状态图</a:t>
            </a:r>
            <a:r>
              <a:rPr lang="en-US" altLang="zh-CN" dirty="0" err="1" smtClean="0"/>
              <a:t>statechart</a:t>
            </a:r>
            <a:r>
              <a:rPr lang="en-US" altLang="zh-CN" dirty="0" smtClean="0"/>
              <a:t> diagram</a:t>
            </a:r>
            <a:endParaRPr lang="en-US" altLang="zh-CN" dirty="0" smtClean="0"/>
          </a:p>
          <a:p>
            <a:pPr lvl="0">
              <a:buNone/>
            </a:pPr>
            <a:r>
              <a:rPr lang="en-US" altLang="zh-CN" dirty="0" smtClean="0"/>
              <a:t>		</a:t>
            </a:r>
            <a:r>
              <a:rPr lang="zh-CN" altLang="zh-CN" dirty="0" smtClean="0"/>
              <a:t>状态图</a:t>
            </a:r>
            <a:r>
              <a:rPr lang="en-US" altLang="zh-CN" dirty="0" err="1" smtClean="0"/>
              <a:t>statechart</a:t>
            </a:r>
            <a:r>
              <a:rPr lang="en-US" altLang="zh-CN" dirty="0" smtClean="0"/>
              <a:t> diagram</a:t>
            </a:r>
            <a:r>
              <a:rPr lang="zh-CN" altLang="zh-CN" dirty="0" smtClean="0"/>
              <a:t>显示出了对象可能的状态以及由状态改变而导致的转移。</a:t>
            </a:r>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buNone/>
            </a:pPr>
            <a:r>
              <a:rPr lang="en-US" altLang="zh-CN" sz="2800" dirty="0" smtClean="0"/>
              <a:t>	</a:t>
            </a:r>
            <a:r>
              <a:rPr lang="zh-CN" altLang="zh-CN" sz="2800" dirty="0" smtClean="0"/>
              <a:t>活动图</a:t>
            </a:r>
            <a:r>
              <a:rPr lang="en-US" altLang="zh-CN" sz="2800" dirty="0" smtClean="0"/>
              <a:t>activity diagram</a:t>
            </a:r>
            <a:endParaRPr lang="en-US" altLang="zh-CN" sz="2800" dirty="0" smtClean="0"/>
          </a:p>
          <a:p>
            <a:pPr lvl="0">
              <a:buNone/>
            </a:pPr>
            <a:r>
              <a:rPr lang="en-US" altLang="zh-CN" sz="2800" dirty="0" smtClean="0"/>
              <a:t>		</a:t>
            </a:r>
            <a:r>
              <a:rPr lang="zh-CN" altLang="zh-CN" sz="2800" dirty="0" smtClean="0"/>
              <a:t>活动图</a:t>
            </a:r>
            <a:r>
              <a:rPr lang="en-US" altLang="zh-CN" sz="2800" dirty="0" smtClean="0"/>
              <a:t>activity diagram</a:t>
            </a:r>
            <a:r>
              <a:rPr lang="zh-CN" altLang="zh-CN" sz="2800" dirty="0" smtClean="0"/>
              <a:t>是一个很特别的流程图。活动图和状态图之间是有关系的。状态图把焦点集中在过程中的对象身上，而活动图则集中在一个单独过程动作流程。活动图告诉了我们活动之间的依赖关系。</a:t>
            </a:r>
            <a:endParaRPr lang="zh-CN" altLang="zh-CN" sz="2800"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zh-CN" dirty="0" smtClean="0"/>
              <a:t>配置图</a:t>
            </a:r>
            <a:r>
              <a:rPr lang="en-US" altLang="zh-CN" dirty="0" smtClean="0"/>
              <a:t>Deployment diagrams</a:t>
            </a:r>
            <a:r>
              <a:rPr lang="zh-CN" altLang="zh-CN" dirty="0" smtClean="0"/>
              <a:t>则是显示软件及硬件的配置。</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 5</a:t>
            </a:r>
            <a:r>
              <a:rPr lang="zh-CN" altLang="zh-CN" dirty="0" smtClean="0"/>
              <a:t>个方面的语义规则：</a:t>
            </a:r>
            <a:endParaRPr lang="zh-CN" altLang="zh-CN" dirty="0" smtClean="0"/>
          </a:p>
          <a:p>
            <a:pPr marL="514350" lvl="0" indent="-514350">
              <a:buFont typeface="+mj-lt"/>
              <a:buAutoNum type="arabicPeriod"/>
            </a:pPr>
            <a:r>
              <a:rPr lang="zh-CN" altLang="zh-CN" dirty="0" smtClean="0"/>
              <a:t>命名（</a:t>
            </a:r>
            <a:r>
              <a:rPr lang="en-US" altLang="zh-CN" dirty="0" smtClean="0"/>
              <a:t>name</a:t>
            </a:r>
            <a:r>
              <a:rPr lang="zh-CN" altLang="zh-CN" dirty="0" smtClean="0"/>
              <a:t>）</a:t>
            </a:r>
            <a:endParaRPr lang="zh-CN" altLang="zh-CN" dirty="0" smtClean="0"/>
          </a:p>
          <a:p>
            <a:pPr marL="514350" lvl="0" indent="-514350">
              <a:buFont typeface="+mj-lt"/>
              <a:buAutoNum type="arabicPeriod"/>
            </a:pPr>
            <a:r>
              <a:rPr lang="zh-CN" altLang="zh-CN" dirty="0" smtClean="0"/>
              <a:t>范围（</a:t>
            </a:r>
            <a:r>
              <a:rPr lang="en-US" altLang="zh-CN" dirty="0" smtClean="0"/>
              <a:t>scope</a:t>
            </a:r>
            <a:r>
              <a:rPr lang="zh-CN" altLang="zh-CN" dirty="0" smtClean="0"/>
              <a:t>）</a:t>
            </a:r>
            <a:endParaRPr lang="zh-CN" altLang="zh-CN" dirty="0" smtClean="0"/>
          </a:p>
          <a:p>
            <a:pPr marL="514350" lvl="0" indent="-514350">
              <a:buFont typeface="+mj-lt"/>
              <a:buAutoNum type="arabicPeriod"/>
            </a:pPr>
            <a:r>
              <a:rPr lang="zh-CN" altLang="zh-CN" dirty="0" smtClean="0"/>
              <a:t>可见性（</a:t>
            </a:r>
            <a:r>
              <a:rPr lang="en-US" altLang="zh-CN" dirty="0" smtClean="0"/>
              <a:t>visibility</a:t>
            </a:r>
            <a:r>
              <a:rPr lang="zh-CN" altLang="zh-CN" dirty="0" smtClean="0"/>
              <a:t>）</a:t>
            </a:r>
            <a:endParaRPr lang="zh-CN" altLang="zh-CN" dirty="0" smtClean="0"/>
          </a:p>
          <a:p>
            <a:pPr marL="514350" lvl="0" indent="-514350">
              <a:buFont typeface="+mj-lt"/>
              <a:buAutoNum type="arabicPeriod"/>
            </a:pPr>
            <a:r>
              <a:rPr lang="zh-CN" altLang="zh-CN" dirty="0" smtClean="0"/>
              <a:t>完整性（</a:t>
            </a:r>
            <a:r>
              <a:rPr lang="en-US" altLang="zh-CN" dirty="0" smtClean="0"/>
              <a:t>integrity</a:t>
            </a:r>
            <a:r>
              <a:rPr lang="zh-CN" altLang="zh-CN" dirty="0" smtClean="0"/>
              <a:t>）</a:t>
            </a:r>
            <a:endParaRPr lang="zh-CN" altLang="zh-CN" dirty="0" smtClean="0"/>
          </a:p>
          <a:p>
            <a:pPr marL="514350" lvl="0" indent="-514350">
              <a:buFont typeface="+mj-lt"/>
              <a:buAutoNum type="arabicPeriod"/>
            </a:pPr>
            <a:r>
              <a:rPr lang="zh-CN" altLang="zh-CN" dirty="0" smtClean="0"/>
              <a:t>执行（</a:t>
            </a:r>
            <a:r>
              <a:rPr lang="en-US" altLang="zh-CN" dirty="0" smtClean="0"/>
              <a:t>execution</a:t>
            </a:r>
            <a:r>
              <a:rPr lang="zh-CN" altLang="zh-CN" dirty="0" smtClean="0"/>
              <a:t>）</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 4</a:t>
            </a:r>
            <a:r>
              <a:rPr lang="zh-CN" altLang="zh-CN" dirty="0" smtClean="0"/>
              <a:t>种类型的通用机制：</a:t>
            </a:r>
            <a:endParaRPr lang="zh-CN" altLang="zh-CN" dirty="0" smtClean="0"/>
          </a:p>
          <a:p>
            <a:pPr marL="514350" lvl="0" indent="-514350">
              <a:buFont typeface="+mj-lt"/>
              <a:buAutoNum type="arabicPeriod"/>
            </a:pPr>
            <a:r>
              <a:rPr lang="zh-CN" altLang="zh-CN" dirty="0" smtClean="0"/>
              <a:t>规范说明（</a:t>
            </a:r>
            <a:r>
              <a:rPr lang="en-US" altLang="zh-CN" dirty="0" smtClean="0"/>
              <a:t>specification</a:t>
            </a:r>
            <a:r>
              <a:rPr lang="zh-CN" altLang="zh-CN" dirty="0" smtClean="0"/>
              <a:t>）</a:t>
            </a:r>
            <a:endParaRPr lang="zh-CN" altLang="zh-CN" dirty="0" smtClean="0"/>
          </a:p>
          <a:p>
            <a:pPr marL="514350" lvl="0" indent="-514350">
              <a:buFont typeface="+mj-lt"/>
              <a:buAutoNum type="arabicPeriod"/>
            </a:pPr>
            <a:r>
              <a:rPr lang="zh-CN" altLang="zh-CN" dirty="0" smtClean="0"/>
              <a:t>修饰（</a:t>
            </a:r>
            <a:r>
              <a:rPr lang="en-US" altLang="zh-CN" dirty="0" smtClean="0"/>
              <a:t>adornment</a:t>
            </a:r>
            <a:r>
              <a:rPr lang="zh-CN" altLang="zh-CN" dirty="0" smtClean="0"/>
              <a:t>）</a:t>
            </a:r>
            <a:endParaRPr lang="zh-CN" altLang="zh-CN" dirty="0" smtClean="0"/>
          </a:p>
          <a:p>
            <a:pPr marL="514350" lvl="0" indent="-514350">
              <a:buFont typeface="+mj-lt"/>
              <a:buAutoNum type="arabicPeriod"/>
            </a:pPr>
            <a:r>
              <a:rPr lang="zh-CN" altLang="zh-CN" dirty="0" smtClean="0"/>
              <a:t>通用划分（</a:t>
            </a:r>
            <a:r>
              <a:rPr lang="en-US" altLang="zh-CN" dirty="0" smtClean="0"/>
              <a:t>common division</a:t>
            </a:r>
            <a:r>
              <a:rPr lang="zh-CN" altLang="zh-CN" dirty="0" smtClean="0"/>
              <a:t>）</a:t>
            </a:r>
            <a:endParaRPr lang="zh-CN" altLang="zh-CN" dirty="0" smtClean="0"/>
          </a:p>
          <a:p>
            <a:pPr marL="514350" lvl="0" indent="-514350">
              <a:buFont typeface="+mj-lt"/>
              <a:buAutoNum type="arabicPeriod"/>
            </a:pPr>
            <a:r>
              <a:rPr lang="zh-CN" altLang="zh-CN" dirty="0" smtClean="0"/>
              <a:t>扩展机制（</a:t>
            </a:r>
            <a:r>
              <a:rPr lang="en-US" altLang="zh-CN" dirty="0" smtClean="0"/>
              <a:t>extensibility mechanism</a:t>
            </a:r>
            <a:r>
              <a:rPr lang="zh-CN" altLang="zh-CN" dirty="0" smtClean="0"/>
              <a:t>）</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扩展机制包括：</a:t>
            </a:r>
            <a:endParaRPr lang="zh-CN" altLang="zh-CN" dirty="0" smtClean="0"/>
          </a:p>
          <a:p>
            <a:pPr marL="514350" lvl="0" indent="-514350">
              <a:buFont typeface="+mj-lt"/>
              <a:buAutoNum type="arabicPeriod"/>
            </a:pPr>
            <a:r>
              <a:rPr lang="zh-CN" altLang="zh-CN" dirty="0" smtClean="0"/>
              <a:t>版型（</a:t>
            </a:r>
            <a:r>
              <a:rPr lang="en-US" altLang="zh-CN" dirty="0" smtClean="0"/>
              <a:t>stereotype</a:t>
            </a:r>
            <a:r>
              <a:rPr lang="zh-CN" altLang="zh-CN" dirty="0" smtClean="0"/>
              <a:t>）</a:t>
            </a:r>
            <a:endParaRPr lang="zh-CN" altLang="zh-CN" dirty="0" smtClean="0"/>
          </a:p>
          <a:p>
            <a:pPr marL="514350" lvl="0" indent="-514350">
              <a:buFont typeface="+mj-lt"/>
              <a:buAutoNum type="arabicPeriod"/>
            </a:pPr>
            <a:r>
              <a:rPr lang="zh-CN" altLang="zh-CN" dirty="0" smtClean="0"/>
              <a:t>标记值（</a:t>
            </a:r>
            <a:r>
              <a:rPr lang="en-US" altLang="zh-CN" dirty="0" smtClean="0"/>
              <a:t>tagged value</a:t>
            </a:r>
            <a:r>
              <a:rPr lang="zh-CN" altLang="zh-CN" dirty="0" smtClean="0"/>
              <a:t>）</a:t>
            </a:r>
            <a:endParaRPr lang="zh-CN" altLang="zh-CN" dirty="0" smtClean="0"/>
          </a:p>
          <a:p>
            <a:pPr marL="514350" lvl="0" indent="-514350">
              <a:buFont typeface="+mj-lt"/>
              <a:buAutoNum type="arabicPeriod"/>
            </a:pPr>
            <a:r>
              <a:rPr lang="zh-CN" altLang="zh-CN" dirty="0" smtClean="0"/>
              <a:t>约束（</a:t>
            </a:r>
            <a:r>
              <a:rPr lang="en-US" altLang="zh-CN" dirty="0" smtClean="0"/>
              <a:t>constraint</a:t>
            </a:r>
            <a:r>
              <a:rPr lang="zh-CN" altLang="zh-CN" dirty="0" smtClean="0"/>
              <a:t>）</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2.4UML</a:t>
            </a:r>
            <a:r>
              <a:rPr lang="zh-CN" altLang="zh-CN" b="1" dirty="0" smtClean="0"/>
              <a:t>构成</a:t>
            </a:r>
            <a:endParaRPr lang="zh-CN" alt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770984" cy="4525963"/>
          </a:xfrm>
        </p:spPr>
        <p:txBody>
          <a:bodyPr>
            <a:normAutofit/>
          </a:bodyPr>
          <a:lstStyle/>
          <a:p>
            <a:pPr>
              <a:buNone/>
            </a:pPr>
            <a:r>
              <a:rPr lang="en-US" altLang="zh-CN" dirty="0" smtClean="0"/>
              <a:t>		   Grady </a:t>
            </a:r>
            <a:r>
              <a:rPr lang="en-US" altLang="zh-CN" dirty="0" err="1" smtClean="0"/>
              <a:t>Booch</a:t>
            </a:r>
            <a:r>
              <a:rPr lang="en-US" altLang="zh-CN" dirty="0" smtClean="0"/>
              <a:t> UML</a:t>
            </a:r>
            <a:r>
              <a:rPr lang="zh-CN" altLang="zh-CN" dirty="0" smtClean="0"/>
              <a:t>和</a:t>
            </a:r>
            <a:r>
              <a:rPr lang="en-US" altLang="zh-CN" dirty="0" err="1" smtClean="0"/>
              <a:t>Booch</a:t>
            </a:r>
            <a:r>
              <a:rPr lang="zh-CN" altLang="zh-CN" dirty="0" smtClean="0"/>
              <a:t>方法的创始人，</a:t>
            </a:r>
            <a:r>
              <a:rPr lang="en-US" altLang="zh-CN" dirty="0" smtClean="0"/>
              <a:t>IBM</a:t>
            </a:r>
            <a:r>
              <a:rPr lang="zh-CN" altLang="zh-CN" dirty="0" smtClean="0"/>
              <a:t>院士，</a:t>
            </a:r>
            <a:r>
              <a:rPr lang="en-US" altLang="zh-CN" dirty="0" smtClean="0"/>
              <a:t>IBM</a:t>
            </a:r>
            <a:r>
              <a:rPr lang="zh-CN" altLang="zh-CN" dirty="0" smtClean="0"/>
              <a:t>研究院软件工程首席科学家。自</a:t>
            </a:r>
            <a:r>
              <a:rPr lang="en-US" altLang="zh-CN" dirty="0" smtClean="0"/>
              <a:t>1981</a:t>
            </a:r>
            <a:r>
              <a:rPr lang="zh-CN" altLang="zh-CN" dirty="0" smtClean="0"/>
              <a:t>年</a:t>
            </a:r>
            <a:r>
              <a:rPr lang="en-US" altLang="zh-CN" dirty="0" smtClean="0"/>
              <a:t>Rational</a:t>
            </a:r>
            <a:r>
              <a:rPr lang="zh-CN" altLang="zh-CN" dirty="0" smtClean="0"/>
              <a:t>软件公司成立到</a:t>
            </a:r>
            <a:r>
              <a:rPr lang="en-US" altLang="zh-CN" dirty="0" smtClean="0"/>
              <a:t>2003</a:t>
            </a:r>
            <a:r>
              <a:rPr lang="zh-CN" altLang="zh-CN" dirty="0" smtClean="0"/>
              <a:t>年该公司被</a:t>
            </a:r>
            <a:r>
              <a:rPr lang="en-US" altLang="zh-CN" dirty="0" smtClean="0"/>
              <a:t>IBM</a:t>
            </a:r>
            <a:r>
              <a:rPr lang="zh-CN" altLang="zh-CN" dirty="0" smtClean="0"/>
              <a:t>收购，他一直是</a:t>
            </a:r>
            <a:r>
              <a:rPr lang="en-US" altLang="zh-CN" dirty="0" smtClean="0"/>
              <a:t>Rational</a:t>
            </a:r>
            <a:r>
              <a:rPr lang="zh-CN" altLang="zh-CN" dirty="0" smtClean="0"/>
              <a:t>软件公司的首席科学家。他在软件架构、软件工程和协作开发环境方面享有极高的国际声望。</a:t>
            </a:r>
            <a:endParaRPr lang="zh-CN" altLang="zh-CN" dirty="0"/>
          </a:p>
        </p:txBody>
      </p:sp>
      <p:sp>
        <p:nvSpPr>
          <p:cNvPr id="2" name="标题 1"/>
          <p:cNvSpPr>
            <a:spLocks noGrp="1"/>
          </p:cNvSpPr>
          <p:nvPr>
            <p:ph type="title"/>
          </p:nvPr>
        </p:nvSpPr>
        <p:spPr/>
        <p:txBody>
          <a:bodyPr/>
          <a:lstStyle/>
          <a:p>
            <a:r>
              <a:rPr lang="zh-CN" altLang="en-US" dirty="0" smtClean="0"/>
              <a:t>葛来迪</a:t>
            </a:r>
            <a:r>
              <a:rPr lang="en-US" altLang="zh-CN" dirty="0" smtClean="0"/>
              <a:t>·</a:t>
            </a:r>
            <a:r>
              <a:rPr lang="zh-CN" altLang="en-US" dirty="0" smtClean="0"/>
              <a:t>布区（</a:t>
            </a:r>
            <a:r>
              <a:rPr lang="en-US" altLang="zh-CN" dirty="0" smtClean="0"/>
              <a:t>Grady </a:t>
            </a:r>
            <a:r>
              <a:rPr lang="en-US" altLang="zh-CN" dirty="0" err="1" smtClean="0"/>
              <a:t>Booch</a:t>
            </a:r>
            <a:r>
              <a:rPr lang="zh-CN" altLang="en-US" dirty="0" smtClean="0"/>
              <a:t>）</a:t>
            </a:r>
            <a:endParaRPr lang="zh-CN" altLang="en-US" dirty="0"/>
          </a:p>
        </p:txBody>
      </p:sp>
      <p:pic>
        <p:nvPicPr>
          <p:cNvPr id="1026" name="图片 15" descr="IMG_256"/>
          <p:cNvPicPr>
            <a:picLocks noChangeAspect="1" noChangeArrowheads="1"/>
          </p:cNvPicPr>
          <p:nvPr/>
        </p:nvPicPr>
        <p:blipFill>
          <a:blip r:embed="rId1" cstate="print"/>
          <a:srcRect/>
          <a:stretch>
            <a:fillRect/>
          </a:stretch>
        </p:blipFill>
        <p:spPr bwMode="auto">
          <a:xfrm>
            <a:off x="6156176" y="2348880"/>
            <a:ext cx="2441575" cy="1828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UML</a:t>
            </a:r>
            <a:r>
              <a:rPr lang="zh-CN" altLang="zh-CN" dirty="0" smtClean="0"/>
              <a:t>视图包括：</a:t>
            </a:r>
            <a:endParaRPr lang="zh-CN" altLang="zh-CN" dirty="0" smtClean="0"/>
          </a:p>
          <a:p>
            <a:pPr marL="514350" lvl="0" indent="-514350">
              <a:buFont typeface="+mj-lt"/>
              <a:buAutoNum type="arabicPeriod"/>
            </a:pPr>
            <a:r>
              <a:rPr lang="zh-CN" altLang="zh-CN" dirty="0" smtClean="0"/>
              <a:t>用例视图（</a:t>
            </a:r>
            <a:r>
              <a:rPr lang="en-US" altLang="zh-CN" dirty="0" smtClean="0"/>
              <a:t>use case view</a:t>
            </a:r>
            <a:r>
              <a:rPr lang="zh-CN" altLang="zh-CN" dirty="0" smtClean="0"/>
              <a:t>）</a:t>
            </a:r>
            <a:endParaRPr lang="zh-CN" altLang="zh-CN" dirty="0" smtClean="0"/>
          </a:p>
          <a:p>
            <a:pPr marL="514350" lvl="0" indent="-514350">
              <a:buFont typeface="+mj-lt"/>
              <a:buAutoNum type="arabicPeriod"/>
            </a:pPr>
            <a:r>
              <a:rPr lang="zh-CN" altLang="zh-CN" dirty="0" smtClean="0"/>
              <a:t>逻辑视图（</a:t>
            </a:r>
            <a:r>
              <a:rPr lang="en-US" altLang="zh-CN" dirty="0" smtClean="0"/>
              <a:t>logical view</a:t>
            </a:r>
            <a:r>
              <a:rPr lang="zh-CN" altLang="zh-CN" dirty="0" smtClean="0"/>
              <a:t>）</a:t>
            </a:r>
            <a:endParaRPr lang="zh-CN" altLang="zh-CN" dirty="0" smtClean="0"/>
          </a:p>
          <a:p>
            <a:pPr marL="514350" lvl="0" indent="-514350">
              <a:buFont typeface="+mj-lt"/>
              <a:buAutoNum type="arabicPeriod"/>
            </a:pPr>
            <a:r>
              <a:rPr lang="zh-CN" altLang="zh-CN" dirty="0" smtClean="0"/>
              <a:t>实现视图（</a:t>
            </a:r>
            <a:r>
              <a:rPr lang="en-US" altLang="zh-CN" dirty="0" smtClean="0"/>
              <a:t>implementation view</a:t>
            </a:r>
            <a:r>
              <a:rPr lang="zh-CN" altLang="zh-CN" dirty="0" smtClean="0"/>
              <a:t>）</a:t>
            </a:r>
            <a:endParaRPr lang="zh-CN" altLang="zh-CN" dirty="0" smtClean="0"/>
          </a:p>
          <a:p>
            <a:pPr marL="514350" lvl="0" indent="-514350">
              <a:buFont typeface="+mj-lt"/>
              <a:buAutoNum type="arabicPeriod"/>
            </a:pPr>
            <a:r>
              <a:rPr lang="zh-CN" altLang="zh-CN" dirty="0" smtClean="0"/>
              <a:t>进程视图（</a:t>
            </a:r>
            <a:r>
              <a:rPr lang="en-US" altLang="zh-CN" dirty="0" smtClean="0"/>
              <a:t>process view</a:t>
            </a:r>
            <a:r>
              <a:rPr lang="zh-CN" altLang="zh-CN" dirty="0" smtClean="0"/>
              <a:t>）</a:t>
            </a:r>
            <a:endParaRPr lang="zh-CN" altLang="zh-CN" dirty="0" smtClean="0"/>
          </a:p>
          <a:p>
            <a:pPr marL="514350" lvl="0" indent="-514350">
              <a:buFont typeface="+mj-lt"/>
              <a:buAutoNum type="arabicPeriod"/>
            </a:pPr>
            <a:r>
              <a:rPr lang="zh-CN" altLang="zh-CN" dirty="0" smtClean="0"/>
              <a:t>部署视图（</a:t>
            </a:r>
            <a:r>
              <a:rPr lang="en-US" altLang="zh-CN" dirty="0" smtClean="0"/>
              <a:t>deployment view</a:t>
            </a:r>
            <a:r>
              <a:rPr lang="zh-CN" altLang="zh-CN" dirty="0" smtClean="0"/>
              <a:t>）</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zh-CN" b="1" dirty="0"/>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546848" cy="4525963"/>
          </a:xfrm>
        </p:spPr>
        <p:txBody>
          <a:bodyPr>
            <a:normAutofit fontScale="77500" lnSpcReduction="20000"/>
          </a:bodyPr>
          <a:lstStyle/>
          <a:p>
            <a:pPr>
              <a:buNone/>
            </a:pPr>
            <a:r>
              <a:rPr lang="zh-CN" altLang="zh-CN" dirty="0" smtClean="0"/>
              <a:t>“</a:t>
            </a:r>
            <a:r>
              <a:rPr lang="en-US" altLang="zh-CN" dirty="0" smtClean="0"/>
              <a:t>4+1</a:t>
            </a:r>
            <a:r>
              <a:rPr lang="zh-CN" altLang="zh-CN" dirty="0" smtClean="0"/>
              <a:t>”视图</a:t>
            </a:r>
            <a:endParaRPr lang="zh-CN" altLang="zh-CN" dirty="0" smtClean="0"/>
          </a:p>
          <a:p>
            <a:r>
              <a:rPr lang="zh-CN" altLang="zh-CN" dirty="0" smtClean="0"/>
              <a:t>逻辑视图（</a:t>
            </a:r>
            <a:r>
              <a:rPr lang="en-US" altLang="zh-CN" dirty="0" smtClean="0"/>
              <a:t>Logical View</a:t>
            </a:r>
            <a:r>
              <a:rPr lang="zh-CN" altLang="zh-CN" dirty="0" smtClean="0"/>
              <a:t>）表示系统的概要设计和子系统结构等</a:t>
            </a:r>
            <a:endParaRPr lang="zh-CN" altLang="zh-CN" dirty="0" smtClean="0"/>
          </a:p>
          <a:p>
            <a:r>
              <a:rPr lang="zh-CN" altLang="zh-CN" dirty="0" smtClean="0"/>
              <a:t>进程视图（</a:t>
            </a:r>
            <a:r>
              <a:rPr lang="en-US" altLang="zh-CN" dirty="0" smtClean="0"/>
              <a:t>Process View</a:t>
            </a:r>
            <a:r>
              <a:rPr lang="zh-CN" altLang="zh-CN" dirty="0" smtClean="0"/>
              <a:t>）用于说明系统中并发执行和同步的情况。</a:t>
            </a:r>
            <a:endParaRPr lang="zh-CN" altLang="zh-CN" dirty="0" smtClean="0"/>
          </a:p>
          <a:p>
            <a:r>
              <a:rPr lang="zh-CN" altLang="zh-CN" dirty="0" smtClean="0"/>
              <a:t>部署视图（</a:t>
            </a:r>
            <a:r>
              <a:rPr lang="en-US" altLang="zh-CN" dirty="0" smtClean="0"/>
              <a:t>Deployment View</a:t>
            </a:r>
            <a:r>
              <a:rPr lang="zh-CN" altLang="zh-CN" dirty="0" smtClean="0"/>
              <a:t>）用于定义硬件结点的物理结构。</a:t>
            </a:r>
            <a:endParaRPr lang="zh-CN" altLang="zh-CN" dirty="0" smtClean="0"/>
          </a:p>
          <a:p>
            <a:r>
              <a:rPr lang="zh-CN" altLang="zh-CN" dirty="0" smtClean="0"/>
              <a:t>实现视图（</a:t>
            </a:r>
            <a:r>
              <a:rPr lang="en-US" altLang="zh-CN" dirty="0" smtClean="0"/>
              <a:t>Implementation View</a:t>
            </a:r>
            <a:r>
              <a:rPr lang="zh-CN" altLang="zh-CN" dirty="0" smtClean="0"/>
              <a:t>）用于说明代码的结构。</a:t>
            </a:r>
            <a:endParaRPr lang="zh-CN" altLang="zh-CN" dirty="0" smtClean="0"/>
          </a:p>
          <a:p>
            <a:r>
              <a:rPr lang="zh-CN" altLang="zh-CN" dirty="0" smtClean="0"/>
              <a:t>用例视图（</a:t>
            </a:r>
            <a:r>
              <a:rPr lang="en-US" altLang="zh-CN" dirty="0" smtClean="0"/>
              <a:t>Use-Case View</a:t>
            </a:r>
            <a:r>
              <a:rPr lang="zh-CN" altLang="zh-CN" dirty="0" smtClean="0"/>
              <a:t>）用于表示系统的功能性需求，该视图是其他视图的冗余（因此</a:t>
            </a:r>
            <a:r>
              <a:rPr lang="en-US" altLang="zh-CN" dirty="0" smtClean="0"/>
              <a:t>"</a:t>
            </a:r>
            <a:r>
              <a:rPr lang="zh-CN" altLang="zh-CN" dirty="0" smtClean="0"/>
              <a:t>＋</a:t>
            </a:r>
            <a:r>
              <a:rPr lang="en-US" altLang="zh-CN" dirty="0" smtClean="0"/>
              <a:t>1"</a:t>
            </a:r>
            <a:r>
              <a:rPr lang="zh-CN" altLang="zh-CN" dirty="0" smtClean="0"/>
              <a:t>）。</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2.5UML</a:t>
            </a:r>
            <a:r>
              <a:rPr lang="zh-CN" altLang="zh-CN" b="1" dirty="0" smtClean="0"/>
              <a:t>中的视图</a:t>
            </a:r>
            <a:endParaRPr lang="zh-CN" altLang="en-US" dirty="0"/>
          </a:p>
        </p:txBody>
      </p:sp>
      <p:sp>
        <p:nvSpPr>
          <p:cNvPr id="4104"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097" name="画布 43"/>
          <p:cNvGrpSpPr/>
          <p:nvPr/>
        </p:nvGrpSpPr>
        <p:grpSpPr bwMode="auto">
          <a:xfrm>
            <a:off x="4283968" y="1484784"/>
            <a:ext cx="5273675" cy="5373216"/>
            <a:chOff x="0" y="0"/>
            <a:chExt cx="5274310" cy="3072130"/>
          </a:xfrm>
        </p:grpSpPr>
        <p:sp>
          <p:nvSpPr>
            <p:cNvPr id="4103" name="AutoShape 7"/>
            <p:cNvSpPr>
              <a:spLocks noChangeArrowheads="1"/>
            </p:cNvSpPr>
            <p:nvPr/>
          </p:nvSpPr>
          <p:spPr bwMode="auto">
            <a:xfrm>
              <a:off x="0" y="0"/>
              <a:ext cx="5274310" cy="3072130"/>
            </a:xfrm>
            <a:prstGeom prst="rect">
              <a:avLst/>
            </a:prstGeom>
            <a:noFill/>
          </p:spPr>
          <p:txBody>
            <a:bodyPr vert="horz" wrap="square" lIns="91440" tIns="45720" rIns="91440" bIns="45720" numCol="1" anchor="t" anchorCtr="0" compatLnSpc="1"/>
            <a:lstStyle/>
            <a:p>
              <a:endParaRPr lang="zh-CN" altLang="en-US"/>
            </a:p>
          </p:txBody>
        </p:sp>
        <p:sp>
          <p:nvSpPr>
            <p:cNvPr id="4102" name="矩形 44"/>
            <p:cNvSpPr>
              <a:spLocks noChangeArrowheads="1"/>
            </p:cNvSpPr>
            <p:nvPr/>
          </p:nvSpPr>
          <p:spPr bwMode="auto">
            <a:xfrm>
              <a:off x="720167" y="782239"/>
              <a:ext cx="1655999" cy="5400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逻辑视图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Logical View</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1" name="矩形 45"/>
            <p:cNvSpPr>
              <a:spLocks noChangeArrowheads="1"/>
            </p:cNvSpPr>
            <p:nvPr/>
          </p:nvSpPr>
          <p:spPr bwMode="auto">
            <a:xfrm>
              <a:off x="2808650" y="782239"/>
              <a:ext cx="1656080" cy="5397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实现视图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ImplementationV</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1600" b="0" i="0" u="none" strike="noStrike" cap="none" normalizeH="0" baseline="0" dirty="0" err="1"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iew</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0" name="矩形 46"/>
            <p:cNvSpPr>
              <a:spLocks noChangeArrowheads="1"/>
            </p:cNvSpPr>
            <p:nvPr/>
          </p:nvSpPr>
          <p:spPr bwMode="auto">
            <a:xfrm>
              <a:off x="611505" y="1716405"/>
              <a:ext cx="1655999" cy="54000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lvl="0" fontAlgn="base">
                <a:spcBef>
                  <a:spcPct val="0"/>
                </a:spcBef>
                <a:spcAft>
                  <a:spcPct val="0"/>
                </a:spcAft>
              </a:pPr>
              <a:r>
                <a:rPr lang="zh-CN" altLang="zh-CN" sz="1600" dirty="0" smtClean="0"/>
                <a:t>进程视图</a:t>
              </a:r>
              <a:endParaRPr lang="en-US" altLang="zh-CN" sz="1600" dirty="0" smtClean="0"/>
            </a:p>
            <a:p>
              <a:pPr lvl="0" fontAlgn="base">
                <a:spcBef>
                  <a:spcPct val="0"/>
                </a:spcBef>
                <a:spcAft>
                  <a:spcPct val="0"/>
                </a:spcAft>
              </a:pPr>
              <a:r>
                <a:rPr lang="zh-CN" altLang="zh-CN" sz="1600" dirty="0" smtClean="0"/>
                <a:t>（</a:t>
              </a:r>
              <a:r>
                <a:rPr lang="en-US" altLang="zh-CN" sz="1600" dirty="0" smtClean="0"/>
                <a:t>Process View</a:t>
              </a:r>
              <a:r>
                <a:rPr lang="zh-CN" altLang="zh-CN" sz="1600" dirty="0" smtClean="0"/>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99" name="矩形 47"/>
            <p:cNvSpPr>
              <a:spLocks noChangeArrowheads="1"/>
            </p:cNvSpPr>
            <p:nvPr/>
          </p:nvSpPr>
          <p:spPr bwMode="auto">
            <a:xfrm>
              <a:off x="2880667" y="1687990"/>
              <a:ext cx="1656080" cy="5397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lvl="0" fontAlgn="base">
                <a:spcBef>
                  <a:spcPct val="0"/>
                </a:spcBef>
                <a:spcAft>
                  <a:spcPct val="0"/>
                </a:spcAft>
              </a:pPr>
              <a:r>
                <a:rPr lang="en-US" altLang="zh-CN" sz="1400" dirty="0" smtClean="0"/>
                <a:t>              </a:t>
              </a:r>
              <a:r>
                <a:rPr lang="zh-CN" altLang="zh-CN" sz="1400" dirty="0" smtClean="0"/>
                <a:t>部署视图</a:t>
              </a:r>
              <a:endParaRPr lang="en-US" altLang="zh-CN" sz="1400" dirty="0" smtClean="0"/>
            </a:p>
            <a:p>
              <a:pPr lvl="0" fontAlgn="base">
                <a:spcBef>
                  <a:spcPct val="0"/>
                </a:spcBef>
                <a:spcAft>
                  <a:spcPct val="0"/>
                </a:spcAft>
              </a:pPr>
              <a:r>
                <a:rPr lang="en-US" altLang="zh-CN" sz="1400" dirty="0" smtClean="0"/>
                <a:t>          </a:t>
              </a:r>
              <a:r>
                <a:rPr lang="zh-CN" altLang="zh-CN" sz="1400" dirty="0" smtClean="0"/>
                <a:t>（</a:t>
              </a:r>
              <a:r>
                <a:rPr lang="en-US" altLang="zh-CN" sz="1400" dirty="0" smtClean="0"/>
                <a:t>Deployment View</a:t>
              </a:r>
              <a:endParaRPr kumimoji="0" lang="zh-CN" altLang="en-US"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098" name="椭圆 48"/>
            <p:cNvSpPr>
              <a:spLocks noChangeArrowheads="1"/>
            </p:cNvSpPr>
            <p:nvPr/>
          </p:nvSpPr>
          <p:spPr bwMode="auto">
            <a:xfrm>
              <a:off x="1798955" y="1090295"/>
              <a:ext cx="1586865" cy="885825"/>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用例视图</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0" lang="en-US"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Use Case View</a:t>
              </a:r>
              <a:r>
                <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zh-CN" altLang="en-US" sz="3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UML</a:t>
            </a:r>
            <a:r>
              <a:rPr lang="zh-CN" altLang="zh-CN" dirty="0" smtClean="0"/>
              <a:t>最常用的是为软件系统建模，</a:t>
            </a:r>
            <a:r>
              <a:rPr lang="en-US" altLang="zh-CN" dirty="0" smtClean="0"/>
              <a:t>UML</a:t>
            </a:r>
            <a:r>
              <a:rPr lang="zh-CN" altLang="zh-CN" dirty="0" smtClean="0"/>
              <a:t>可以对下面领域的软件系统建模：企业信息系统，银行金融服务，电信，交通，国防</a:t>
            </a:r>
            <a:r>
              <a:rPr lang="en-US" altLang="zh-CN" dirty="0" smtClean="0"/>
              <a:t>/</a:t>
            </a:r>
            <a:r>
              <a:rPr lang="zh-CN" altLang="zh-CN" dirty="0" smtClean="0"/>
              <a:t>航空，零售领域，科学计算，分布式的基于</a:t>
            </a:r>
            <a:r>
              <a:rPr lang="en-US" altLang="zh-CN" dirty="0" smtClean="0"/>
              <a:t>web</a:t>
            </a:r>
            <a:r>
              <a:rPr lang="zh-CN" altLang="zh-CN" dirty="0" smtClean="0"/>
              <a:t>的服务。</a:t>
            </a:r>
            <a:endParaRPr lang="zh-CN" altLang="zh-CN" dirty="0" smtClean="0"/>
          </a:p>
          <a:p>
            <a:pPr>
              <a:buNone/>
            </a:pPr>
            <a:r>
              <a:rPr lang="en-US" altLang="zh-CN" dirty="0" smtClean="0"/>
              <a:t>		UML</a:t>
            </a:r>
            <a:r>
              <a:rPr lang="zh-CN" altLang="zh-CN" dirty="0" smtClean="0"/>
              <a:t>还可以用来描述非软件系统，如一个机构的组成或机构中的工作流程。</a:t>
            </a:r>
            <a:endParaRPr lang="zh-CN" altLang="zh-CN" dirty="0" smtClean="0"/>
          </a:p>
          <a:p>
            <a:endParaRPr lang="zh-CN" altLang="en-US" dirty="0"/>
          </a:p>
        </p:txBody>
      </p:sp>
      <p:sp>
        <p:nvSpPr>
          <p:cNvPr id="2" name="标题 1"/>
          <p:cNvSpPr>
            <a:spLocks noGrp="1"/>
          </p:cNvSpPr>
          <p:nvPr>
            <p:ph type="title"/>
          </p:nvPr>
        </p:nvSpPr>
        <p:spPr/>
        <p:txBody>
          <a:bodyPr>
            <a:normAutofit/>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UML</a:t>
            </a:r>
            <a:r>
              <a:rPr lang="zh-CN" altLang="zh-CN" dirty="0" smtClean="0"/>
              <a:t>在系统开发各个阶段的应用：</a:t>
            </a:r>
            <a:endParaRPr lang="zh-CN" altLang="zh-CN" dirty="0" smtClean="0"/>
          </a:p>
          <a:p>
            <a:pPr marL="514350" indent="-514350">
              <a:buFont typeface="+mj-lt"/>
              <a:buAutoNum type="arabicPeriod"/>
            </a:pPr>
            <a:r>
              <a:rPr lang="zh-CN" altLang="zh-CN" dirty="0" smtClean="0"/>
              <a:t>分析阶段：用户的需求采用</a:t>
            </a:r>
            <a:r>
              <a:rPr lang="en-US" altLang="zh-CN" dirty="0" smtClean="0"/>
              <a:t>UML</a:t>
            </a:r>
            <a:r>
              <a:rPr lang="zh-CN" altLang="zh-CN" dirty="0" smtClean="0"/>
              <a:t>用例图来描述</a:t>
            </a:r>
            <a:endParaRPr lang="zh-CN" altLang="zh-CN" dirty="0" smtClean="0"/>
          </a:p>
          <a:p>
            <a:pPr marL="514350" indent="-514350">
              <a:buFont typeface="+mj-lt"/>
              <a:buAutoNum type="arabicPeriod"/>
            </a:pPr>
            <a:r>
              <a:rPr lang="zh-CN" altLang="zh-CN" dirty="0" smtClean="0"/>
              <a:t>设计阶段：引入具体的类来处理用户接口，数据库存取，通信和并行性等问题</a:t>
            </a:r>
            <a:endParaRPr lang="zh-CN" altLang="zh-CN" dirty="0" smtClean="0"/>
          </a:p>
          <a:p>
            <a:pPr marL="514350" indent="-514350">
              <a:buFont typeface="+mj-lt"/>
              <a:buAutoNum type="arabicPeriod"/>
            </a:pPr>
            <a:r>
              <a:rPr lang="zh-CN" altLang="zh-CN" dirty="0" smtClean="0"/>
              <a:t>实现阶段：用面向对象程序设计语言将来自设计阶段的类转化为实际的代码</a:t>
            </a:r>
            <a:endParaRPr lang="zh-CN" altLang="zh-CN" dirty="0" smtClean="0"/>
          </a:p>
          <a:p>
            <a:pPr marL="514350" indent="-514350">
              <a:buFont typeface="+mj-lt"/>
              <a:buAutoNum type="arabicPeriod"/>
            </a:pPr>
            <a:r>
              <a:rPr lang="zh-CN" altLang="zh-CN" dirty="0" smtClean="0"/>
              <a:t>测试阶段：</a:t>
            </a:r>
            <a:r>
              <a:rPr lang="en-US" altLang="zh-CN" dirty="0" smtClean="0"/>
              <a:t>UML</a:t>
            </a:r>
            <a:r>
              <a:rPr lang="zh-CN" altLang="zh-CN" dirty="0" smtClean="0"/>
              <a:t>模型作为生成测试用例的依据。如单元测试时使用类和类规格说明，集成测试时使用构件图和协作图，系统测试时使用用例图来验证系统的行为等。</a:t>
            </a:r>
            <a:endParaRPr lang="zh-CN" altLang="zh-CN" dirty="0" smtClean="0"/>
          </a:p>
          <a:p>
            <a:endParaRPr lang="zh-CN" altLang="en-US" dirty="0"/>
          </a:p>
        </p:txBody>
      </p:sp>
      <p:sp>
        <p:nvSpPr>
          <p:cNvPr id="2" name="标题 1"/>
          <p:cNvSpPr>
            <a:spLocks noGrp="1"/>
          </p:cNvSpPr>
          <p:nvPr>
            <p:ph type="title"/>
          </p:nvPr>
        </p:nvSpPr>
        <p:spPr/>
        <p:txBody>
          <a:bodyPr/>
          <a:lstStyle/>
          <a:p>
            <a:r>
              <a:rPr lang="en-US" altLang="zh-CN" b="1" dirty="0" smtClean="0"/>
              <a:t>2.6UML</a:t>
            </a:r>
            <a:r>
              <a:rPr lang="zh-CN" altLang="zh-CN" b="1" dirty="0" smtClean="0"/>
              <a:t>的应用领域</a:t>
            </a:r>
            <a:endParaRPr lang="zh-CN" altLang="en-US" dirty="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Rational Rose 2003</a:t>
            </a:r>
            <a:r>
              <a:rPr lang="zh-CN" altLang="en-US" dirty="0"/>
              <a:t>：</a:t>
            </a:r>
            <a:r>
              <a:rPr lang="en-US" altLang="zh-CN" dirty="0"/>
              <a:t>Rose</a:t>
            </a:r>
            <a:r>
              <a:rPr lang="zh-CN" altLang="en-US" dirty="0"/>
              <a:t>是</a:t>
            </a:r>
            <a:r>
              <a:rPr lang="en-US" altLang="zh-CN" dirty="0"/>
              <a:t>Rational</a:t>
            </a:r>
            <a:r>
              <a:rPr lang="zh-CN" altLang="en-US" dirty="0"/>
              <a:t>公司</a:t>
            </a:r>
            <a:r>
              <a:rPr lang="zh-CN" altLang="en-US" dirty="0" smtClean="0"/>
              <a:t>开发</a:t>
            </a:r>
            <a:r>
              <a:rPr lang="zh-CN" altLang="en-US" dirty="0"/>
              <a:t>的用于分析和设计面向对象软件系统的工具</a:t>
            </a:r>
            <a:r>
              <a:rPr lang="zh-CN" altLang="en-US" dirty="0" smtClean="0"/>
              <a:t>。</a:t>
            </a:r>
            <a:endParaRPr lang="en-US" altLang="zh-CN" dirty="0" smtClean="0"/>
          </a:p>
          <a:p>
            <a:endParaRPr lang="zh-CN" altLang="en-US" dirty="0"/>
          </a:p>
          <a:p>
            <a:r>
              <a:rPr lang="en-US" altLang="zh-CN" dirty="0"/>
              <a:t>Together 6.1</a:t>
            </a:r>
            <a:r>
              <a:rPr lang="zh-CN" altLang="en-US" dirty="0"/>
              <a:t>：是用纯</a:t>
            </a:r>
            <a:r>
              <a:rPr lang="en-US" altLang="zh-CN" dirty="0"/>
              <a:t>java</a:t>
            </a:r>
            <a:r>
              <a:rPr lang="zh-CN" altLang="en-US" dirty="0"/>
              <a:t>开发的支持</a:t>
            </a:r>
            <a:r>
              <a:rPr lang="en-US" altLang="zh-CN" dirty="0"/>
              <a:t>UML</a:t>
            </a:r>
            <a:r>
              <a:rPr lang="zh-CN" altLang="en-US" dirty="0"/>
              <a:t>的工具</a:t>
            </a:r>
            <a:r>
              <a:rPr lang="zh-CN" altLang="en-US" dirty="0" smtClean="0"/>
              <a:t>。</a:t>
            </a:r>
            <a:endParaRPr lang="en-US" altLang="zh-CN" dirty="0" smtClean="0"/>
          </a:p>
          <a:p>
            <a:endParaRPr lang="zh-CN" altLang="en-US" dirty="0"/>
          </a:p>
          <a:p>
            <a:r>
              <a:rPr lang="en-US" altLang="zh-CN" dirty="0"/>
              <a:t>ArgoUMLv0.14</a:t>
            </a:r>
            <a:r>
              <a:rPr lang="zh-CN" altLang="en-US" dirty="0"/>
              <a:t>：是开放源代码项目，可以获得其源代码。</a:t>
            </a:r>
            <a:endParaRPr lang="zh-CN" altLang="en-US" dirty="0"/>
          </a:p>
          <a:p>
            <a:endParaRPr lang="zh-CN" altLang="en-US" dirty="0"/>
          </a:p>
        </p:txBody>
      </p:sp>
      <p:sp>
        <p:nvSpPr>
          <p:cNvPr id="5" name="标题 1"/>
          <p:cNvSpPr>
            <a:spLocks noGrp="1"/>
          </p:cNvSpPr>
          <p:nvPr>
            <p:ph type="title"/>
          </p:nvPr>
        </p:nvSpPr>
        <p:spPr/>
        <p:txBody>
          <a:bodyPr/>
          <a:lstStyle/>
          <a:p>
            <a:r>
              <a:rPr lang="en-US" altLang="zh-CN" b="1" dirty="0" smtClean="0"/>
              <a:t>2.7</a:t>
            </a:r>
            <a:r>
              <a:rPr lang="zh-CN" altLang="en-US" b="1" dirty="0" smtClean="0"/>
              <a:t>支持</a:t>
            </a:r>
            <a:r>
              <a:rPr lang="en-US" altLang="zh-CN" b="1" dirty="0" smtClean="0"/>
              <a:t>UML</a:t>
            </a:r>
            <a:r>
              <a:rPr lang="zh-CN" altLang="en-US" b="1" dirty="0" smtClean="0"/>
              <a:t>的工具</a:t>
            </a:r>
            <a:endParaRPr lang="zh-CN" altLang="en-US" dirty="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其他</a:t>
            </a:r>
            <a:r>
              <a:rPr lang="en-US" altLang="zh-CN" dirty="0"/>
              <a:t>UML</a:t>
            </a:r>
            <a:r>
              <a:rPr lang="zh-CN" altLang="en-US" dirty="0"/>
              <a:t>工具：</a:t>
            </a:r>
            <a:endParaRPr lang="zh-CN" altLang="en-US" dirty="0"/>
          </a:p>
          <a:p>
            <a:r>
              <a:rPr lang="en-US" altLang="zh-CN" dirty="0"/>
              <a:t>Enterprise Architect 13</a:t>
            </a:r>
            <a:endParaRPr lang="en-US" altLang="zh-CN" dirty="0"/>
          </a:p>
          <a:p>
            <a:r>
              <a:rPr lang="en-US" altLang="zh-CN" dirty="0"/>
              <a:t>Rational Software Architect 9.5</a:t>
            </a:r>
            <a:endParaRPr lang="en-US" altLang="zh-CN" dirty="0"/>
          </a:p>
          <a:p>
            <a:r>
              <a:rPr lang="en-US" altLang="zh-CN" dirty="0"/>
              <a:t>Rational Software Architect </a:t>
            </a:r>
            <a:r>
              <a:rPr lang="en-US" altLang="zh-CN" dirty="0" err="1"/>
              <a:t>RealTime</a:t>
            </a:r>
            <a:r>
              <a:rPr lang="en-US" altLang="zh-CN" dirty="0"/>
              <a:t> Edition(RSARTE) </a:t>
            </a:r>
            <a:r>
              <a:rPr lang="en-US" altLang="zh-CN" dirty="0" smtClean="0"/>
              <a:t>10.0.0</a:t>
            </a:r>
            <a:r>
              <a:rPr lang="en-US" altLang="zh-CN" dirty="0"/>
              <a:t>	</a:t>
            </a:r>
            <a:endParaRPr lang="en-US" altLang="zh-CN" dirty="0"/>
          </a:p>
          <a:p>
            <a:r>
              <a:rPr lang="en-US" altLang="zh-CN" dirty="0"/>
              <a:t>Rational Rhapsody 8.1.5</a:t>
            </a:r>
            <a:endParaRPr lang="en-US" altLang="zh-CN" dirty="0"/>
          </a:p>
          <a:p>
            <a:r>
              <a:rPr lang="en-US" altLang="zh-CN" dirty="0"/>
              <a:t>Visual Paradigm for UML 13.2</a:t>
            </a:r>
            <a:endParaRPr lang="en-US" altLang="zh-CN" dirty="0"/>
          </a:p>
          <a:p>
            <a:r>
              <a:rPr lang="en-US" altLang="zh-CN" dirty="0" err="1"/>
              <a:t>Astah</a:t>
            </a:r>
            <a:r>
              <a:rPr lang="en-US" altLang="zh-CN" dirty="0"/>
              <a:t> UML 7.1</a:t>
            </a:r>
            <a:endParaRPr lang="en-US" altLang="zh-CN" dirty="0"/>
          </a:p>
          <a:p>
            <a:r>
              <a:rPr lang="en-US" altLang="zh-CN" dirty="0"/>
              <a:t>StarUML2 2.7.0</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2.7</a:t>
            </a:r>
            <a:r>
              <a:rPr lang="zh-CN" altLang="en-US" dirty="0"/>
              <a:t>支持</a:t>
            </a:r>
            <a:r>
              <a:rPr lang="en-US" altLang="zh-CN" dirty="0"/>
              <a:t>UML</a:t>
            </a:r>
            <a:r>
              <a:rPr lang="zh-CN" altLang="en-US" dirty="0"/>
              <a:t>的</a:t>
            </a:r>
            <a:r>
              <a:rPr lang="zh-CN" altLang="en-US" dirty="0" smtClean="0"/>
              <a:t>工具</a:t>
            </a:r>
            <a:r>
              <a:rPr lang="en-US" altLang="zh-CN" baseline="-25000" dirty="0" smtClean="0">
                <a:hlinkClick r:id="rId1" action="ppaction://hlinksldjump"/>
              </a:rPr>
              <a:t>4</a:t>
            </a:r>
            <a:endParaRPr lang="zh-CN" altLang="en-US" baseline="-25000"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t>	[1]</a:t>
            </a:r>
            <a:r>
              <a:rPr lang="zh-CN" altLang="en-US" dirty="0" smtClean="0"/>
              <a:t>维基百科</a:t>
            </a:r>
            <a:r>
              <a:rPr lang="en-US" altLang="zh-CN" dirty="0" smtClean="0">
                <a:hlinkClick r:id="rId1"/>
              </a:rPr>
              <a:t>https://zh.wikipedia.org/wiki/%E7%BB%9F%E4%B8%80%E5%BB%BA%E6%A8%A1%E8%AF%AD%E8%A8%80</a:t>
            </a:r>
            <a:endParaRPr lang="en-US" altLang="zh-CN" dirty="0" smtClean="0"/>
          </a:p>
          <a:p>
            <a:pPr>
              <a:buNone/>
            </a:pPr>
            <a:r>
              <a:rPr lang="en-US" altLang="zh-CN" dirty="0" smtClean="0"/>
              <a:t>	[2]</a:t>
            </a:r>
            <a:r>
              <a:rPr lang="zh-CN" altLang="zh-CN" dirty="0" smtClean="0"/>
              <a:t>软件工程教程：</a:t>
            </a:r>
            <a:r>
              <a:rPr lang="en-US" altLang="zh-CN" dirty="0" smtClean="0"/>
              <a:t>IBM RUP</a:t>
            </a:r>
            <a:r>
              <a:rPr lang="zh-CN" altLang="zh-CN" dirty="0" smtClean="0"/>
              <a:t>方法实践（杜育根 机械工业出版社）</a:t>
            </a:r>
            <a:endParaRPr lang="en-US" altLang="zh-CN" dirty="0" smtClean="0"/>
          </a:p>
          <a:p>
            <a:pPr>
              <a:buNone/>
            </a:pPr>
            <a:r>
              <a:rPr lang="en-US" altLang="zh-CN" dirty="0" smtClean="0"/>
              <a:t>	[3]</a:t>
            </a:r>
            <a:r>
              <a:rPr lang="zh-CN" altLang="en-US" dirty="0" smtClean="0"/>
              <a:t>面向对象技术</a:t>
            </a:r>
            <a:r>
              <a:rPr lang="en-US" altLang="zh-CN" dirty="0" smtClean="0"/>
              <a:t>UML</a:t>
            </a:r>
            <a:r>
              <a:rPr lang="zh-CN" altLang="en-US" dirty="0" smtClean="0"/>
              <a:t>教程</a:t>
            </a:r>
            <a:r>
              <a:rPr lang="en-US" altLang="zh-CN" dirty="0" smtClean="0"/>
              <a:t>[4]</a:t>
            </a:r>
            <a:r>
              <a:rPr lang="en-US" altLang="zh-CN" dirty="0" smtClean="0">
                <a:hlinkClick r:id="rId2"/>
              </a:rPr>
              <a:t>http</a:t>
            </a:r>
            <a:r>
              <a:rPr lang="en-US" altLang="zh-CN" dirty="0">
                <a:hlinkClick r:id="rId2"/>
              </a:rPr>
              <a:t>://</a:t>
            </a:r>
            <a:r>
              <a:rPr lang="en-US" altLang="zh-CN" dirty="0" smtClean="0">
                <a:hlinkClick r:id="rId2"/>
              </a:rPr>
              <a:t>www.umlchina.com/Tools/Newindex1.htm</a:t>
            </a:r>
            <a:endParaRPr lang="en-US" altLang="zh-CN" dirty="0" smtClean="0"/>
          </a:p>
          <a:p>
            <a:pPr>
              <a:buNone/>
            </a:pP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zh-CN" altLang="en-US" dirty="0" smtClean="0"/>
              <a:t>引用</a:t>
            </a:r>
            <a:endParaRPr lang="zh-CN" altLang="en-US" dirty="0"/>
          </a:p>
        </p:txBody>
      </p:sp>
      <p:pic>
        <p:nvPicPr>
          <p:cNvPr id="1025" name="Picture 1" descr="C:\Users\Administration\AppData\Roaming\Tencent\QQ\Temp\%W@GJ$ACOF(TYDYECOKVDY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05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32856"/>
            <a:ext cx="8229600" cy="1659640"/>
          </a:xfrm>
        </p:spPr>
        <p:txBody>
          <a:bodyPr>
            <a:noAutofit/>
          </a:bodyPr>
          <a:lstStyle/>
          <a:p>
            <a:pPr>
              <a:lnSpc>
                <a:spcPct val="150000"/>
              </a:lnSpc>
              <a:buNone/>
            </a:pPr>
            <a:r>
              <a:rPr lang="en-US" altLang="zh-CN" sz="3200" dirty="0" smtClean="0"/>
              <a:t>PPT</a:t>
            </a:r>
            <a:r>
              <a:rPr lang="zh-CN" altLang="en-US" sz="3200" dirty="0" smtClean="0"/>
              <a:t>编写：唐子煜，丁磊</a:t>
            </a:r>
            <a:endParaRPr lang="en-US" altLang="zh-CN" sz="3200" dirty="0" smtClean="0"/>
          </a:p>
          <a:p>
            <a:pPr>
              <a:lnSpc>
                <a:spcPct val="150000"/>
              </a:lnSpc>
              <a:buNone/>
            </a:pPr>
            <a:r>
              <a:rPr lang="zh-CN" altLang="en-US" sz="3200" dirty="0"/>
              <a:t>资料</a:t>
            </a:r>
            <a:r>
              <a:rPr lang="zh-CN" altLang="en-US" sz="3200" dirty="0" smtClean="0"/>
              <a:t>收集：张伟鹏，陈建伟</a:t>
            </a:r>
            <a:endParaRPr lang="en-US" altLang="zh-CN" sz="3200" dirty="0" smtClean="0"/>
          </a:p>
          <a:p>
            <a:pPr>
              <a:lnSpc>
                <a:spcPct val="150000"/>
              </a:lnSpc>
              <a:buNone/>
            </a:pPr>
            <a:r>
              <a:rPr lang="en-US" altLang="zh-CN" sz="3200" dirty="0" smtClean="0"/>
              <a:t>PPT</a:t>
            </a:r>
            <a:r>
              <a:rPr lang="zh-CN" altLang="en-US" sz="3200" dirty="0" smtClean="0"/>
              <a:t>审核：余敬</a:t>
            </a:r>
            <a:endParaRPr lang="zh-CN" altLang="en-US" sz="3200" dirty="0"/>
          </a:p>
        </p:txBody>
      </p:sp>
      <p:sp>
        <p:nvSpPr>
          <p:cNvPr id="2" name="标题 1"/>
          <p:cNvSpPr>
            <a:spLocks noGrp="1"/>
          </p:cNvSpPr>
          <p:nvPr>
            <p:ph type="title"/>
          </p:nvPr>
        </p:nvSpPr>
        <p:spPr/>
        <p:txBody>
          <a:bodyPr>
            <a:normAutofit/>
          </a:bodyPr>
          <a:lstStyle/>
          <a:p>
            <a:r>
              <a:rPr lang="zh-CN" altLang="en-US" dirty="0" smtClean="0"/>
              <a:t>人员分工</a:t>
            </a:r>
            <a:endParaRPr lang="zh-CN" alt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266928" cy="4525963"/>
          </a:xfrm>
        </p:spPr>
        <p:txBody>
          <a:bodyPr>
            <a:normAutofit/>
          </a:bodyPr>
          <a:lstStyle/>
          <a:p>
            <a:r>
              <a:rPr lang="en-US" altLang="zh-CN" dirty="0" smtClean="0"/>
              <a:t>James </a:t>
            </a:r>
            <a:r>
              <a:rPr lang="en-US" altLang="zh-CN" dirty="0" err="1" smtClean="0"/>
              <a:t>Rumbaugh</a:t>
            </a:r>
            <a:r>
              <a:rPr lang="en-US" altLang="zh-CN" dirty="0" smtClean="0"/>
              <a:t> </a:t>
            </a:r>
            <a:r>
              <a:rPr lang="zh-CN" altLang="zh-CN" dirty="0" smtClean="0"/>
              <a:t>著名计算机科学家，面向对象方法学家，最著名的是创建了</a:t>
            </a:r>
            <a:r>
              <a:rPr lang="en-US" altLang="zh-CN" dirty="0" smtClean="0"/>
              <a:t>OMT</a:t>
            </a:r>
            <a:r>
              <a:rPr lang="zh-CN" altLang="zh-CN" dirty="0" smtClean="0"/>
              <a:t>（</a:t>
            </a:r>
            <a:r>
              <a:rPr lang="en-US" altLang="zh-CN" dirty="0" smtClean="0"/>
              <a:t>Object Modeling Technique</a:t>
            </a:r>
            <a:r>
              <a:rPr lang="zh-CN" altLang="zh-CN" dirty="0" smtClean="0"/>
              <a:t>）和</a:t>
            </a:r>
            <a:r>
              <a:rPr lang="en-US" altLang="zh-CN" dirty="0" smtClean="0"/>
              <a:t>UML</a:t>
            </a:r>
            <a:r>
              <a:rPr lang="zh-CN" altLang="zh-CN" dirty="0" smtClean="0"/>
              <a:t>。他</a:t>
            </a:r>
            <a:r>
              <a:rPr lang="en-US" altLang="zh-CN" dirty="0" smtClean="0"/>
              <a:t>1994</a:t>
            </a:r>
            <a:r>
              <a:rPr lang="zh-CN" altLang="zh-CN" dirty="0" smtClean="0"/>
              <a:t>年加入</a:t>
            </a:r>
            <a:r>
              <a:rPr lang="en-US" altLang="zh-CN" dirty="0" smtClean="0"/>
              <a:t>Rational</a:t>
            </a:r>
            <a:r>
              <a:rPr lang="zh-CN" altLang="zh-CN" dirty="0" smtClean="0"/>
              <a:t>软件公司，后来与</a:t>
            </a:r>
            <a:r>
              <a:rPr lang="en-US" altLang="zh-CN" dirty="0" err="1" smtClean="0"/>
              <a:t>Ivar</a:t>
            </a:r>
            <a:r>
              <a:rPr lang="en-US" altLang="zh-CN" dirty="0" smtClean="0"/>
              <a:t> Jacobson</a:t>
            </a:r>
            <a:r>
              <a:rPr lang="zh-CN" altLang="zh-CN" dirty="0" smtClean="0"/>
              <a:t>和</a:t>
            </a:r>
            <a:r>
              <a:rPr lang="en-US" altLang="zh-CN" dirty="0" smtClean="0"/>
              <a:t>Grady </a:t>
            </a:r>
            <a:r>
              <a:rPr lang="en-US" altLang="zh-CN" dirty="0" err="1" smtClean="0"/>
              <a:t>Booch</a:t>
            </a:r>
            <a:r>
              <a:rPr lang="zh-CN" altLang="zh-CN" dirty="0" smtClean="0"/>
              <a:t>共同开发了</a:t>
            </a:r>
            <a:r>
              <a:rPr lang="en-US" altLang="zh-CN" dirty="0" smtClean="0"/>
              <a:t>UML</a:t>
            </a:r>
            <a:r>
              <a:rPr lang="zh-CN" altLang="zh-CN" dirty="0" smtClean="0"/>
              <a:t>，</a:t>
            </a:r>
            <a:r>
              <a:rPr lang="en-US" altLang="zh-CN" dirty="0" smtClean="0"/>
              <a:t>2003</a:t>
            </a:r>
            <a:r>
              <a:rPr lang="zh-CN" altLang="zh-CN" dirty="0" smtClean="0"/>
              <a:t>年</a:t>
            </a:r>
            <a:r>
              <a:rPr lang="en-US" altLang="zh-CN" dirty="0" smtClean="0"/>
              <a:t>Rational Software</a:t>
            </a:r>
            <a:r>
              <a:rPr lang="zh-CN" altLang="zh-CN" dirty="0" smtClean="0"/>
              <a:t>被</a:t>
            </a:r>
            <a:r>
              <a:rPr lang="en-US" altLang="zh-CN" dirty="0" smtClean="0"/>
              <a:t>IBM</a:t>
            </a:r>
            <a:r>
              <a:rPr lang="zh-CN" altLang="zh-CN" dirty="0" smtClean="0"/>
              <a:t>公司收购后加入</a:t>
            </a:r>
            <a:r>
              <a:rPr lang="en-US" altLang="zh-CN" dirty="0" smtClean="0"/>
              <a:t>IBM</a:t>
            </a:r>
            <a:r>
              <a:rPr lang="zh-CN" altLang="zh-CN" dirty="0" smtClean="0"/>
              <a:t>公司，</a:t>
            </a:r>
            <a:endParaRPr lang="zh-CN" altLang="en-US" dirty="0"/>
          </a:p>
        </p:txBody>
      </p:sp>
      <p:sp>
        <p:nvSpPr>
          <p:cNvPr id="2" name="标题 1"/>
          <p:cNvSpPr>
            <a:spLocks noGrp="1"/>
          </p:cNvSpPr>
          <p:nvPr>
            <p:ph type="title"/>
          </p:nvPr>
        </p:nvSpPr>
        <p:spPr/>
        <p:txBody>
          <a:bodyPr>
            <a:normAutofit/>
          </a:bodyPr>
          <a:lstStyle/>
          <a:p>
            <a:r>
              <a:rPr lang="zh-CN" altLang="en-US" dirty="0" smtClean="0">
                <a:sym typeface="+mn-ea"/>
              </a:rPr>
              <a:t>詹姆士</a:t>
            </a:r>
            <a:r>
              <a:rPr lang="en-US" altLang="zh-CN" dirty="0" smtClean="0">
                <a:sym typeface="+mn-ea"/>
              </a:rPr>
              <a:t>·</a:t>
            </a:r>
            <a:r>
              <a:rPr lang="zh-CN" altLang="en-US" dirty="0" smtClean="0">
                <a:sym typeface="+mn-ea"/>
              </a:rPr>
              <a:t>兰宝</a:t>
            </a:r>
            <a:r>
              <a:rPr lang="zh-CN" altLang="en-US" dirty="0" smtClean="0"/>
              <a:t>（</a:t>
            </a:r>
            <a:r>
              <a:rPr lang="en-US" altLang="zh-CN" dirty="0" smtClean="0"/>
              <a:t>James </a:t>
            </a:r>
            <a:r>
              <a:rPr lang="en-US" altLang="zh-CN" dirty="0" err="1" smtClean="0"/>
              <a:t>Rumbaugh</a:t>
            </a:r>
            <a:r>
              <a:rPr lang="zh-CN" altLang="en-US" dirty="0" smtClean="0"/>
              <a:t>）</a:t>
            </a:r>
            <a:endParaRPr lang="zh-CN" altLang="en-US" dirty="0"/>
          </a:p>
        </p:txBody>
      </p:sp>
      <p:pic>
        <p:nvPicPr>
          <p:cNvPr id="2050" name="图片 16" descr="IMG_256"/>
          <p:cNvPicPr>
            <a:picLocks noChangeAspect="1" noChangeArrowheads="1"/>
          </p:cNvPicPr>
          <p:nvPr/>
        </p:nvPicPr>
        <p:blipFill>
          <a:blip r:embed="rId1" cstate="print"/>
          <a:srcRect/>
          <a:stretch>
            <a:fillRect/>
          </a:stretch>
        </p:blipFill>
        <p:spPr bwMode="auto">
          <a:xfrm>
            <a:off x="6084168" y="2060848"/>
            <a:ext cx="1908175" cy="23780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410944" cy="4525963"/>
          </a:xfrm>
        </p:spPr>
        <p:txBody>
          <a:bodyPr>
            <a:normAutofit/>
          </a:bodyPr>
          <a:lstStyle/>
          <a:p>
            <a:pPr>
              <a:buNone/>
            </a:pPr>
            <a:r>
              <a:rPr lang="en-US" altLang="zh-CN" dirty="0" smtClean="0"/>
              <a:t>		</a:t>
            </a:r>
            <a:r>
              <a:rPr lang="en-US" altLang="zh-CN" dirty="0" err="1" smtClean="0"/>
              <a:t>Ivar</a:t>
            </a:r>
            <a:r>
              <a:rPr lang="en-US" altLang="zh-CN" dirty="0" smtClean="0"/>
              <a:t> Jacobson </a:t>
            </a:r>
            <a:r>
              <a:rPr lang="zh-CN" altLang="zh-CN" dirty="0" smtClean="0"/>
              <a:t>现代软件开发之父，被认为是深刻影响或改变了整个软件工业开发模式的几位世界级大师之一。他最主要的贡献是</a:t>
            </a:r>
            <a:r>
              <a:rPr lang="en-US" altLang="zh-CN" dirty="0" smtClean="0"/>
              <a:t>UML</a:t>
            </a:r>
            <a:r>
              <a:rPr lang="zh-CN" altLang="zh-CN" dirty="0" smtClean="0"/>
              <a:t>、</a:t>
            </a:r>
            <a:r>
              <a:rPr lang="en-US" altLang="zh-CN" dirty="0" err="1" smtClean="0"/>
              <a:t>Objectory</a:t>
            </a:r>
            <a:r>
              <a:rPr lang="zh-CN" altLang="zh-CN" dirty="0" smtClean="0"/>
              <a:t>、</a:t>
            </a:r>
            <a:r>
              <a:rPr lang="en-US" altLang="zh-CN" dirty="0" smtClean="0"/>
              <a:t>RUP</a:t>
            </a:r>
            <a:r>
              <a:rPr lang="zh-CN" altLang="zh-CN" dirty="0" smtClean="0"/>
              <a:t>和面向方面的软件开发。他还是模块和模块架构、用例、现代业务工程等业界主流方法、技术的创始人。他的用例驱动方法对整个</a:t>
            </a:r>
            <a:r>
              <a:rPr lang="en-US" altLang="zh-CN" dirty="0" smtClean="0"/>
              <a:t>OOAD</a:t>
            </a:r>
            <a:r>
              <a:rPr lang="zh-CN" altLang="zh-CN" dirty="0" smtClean="0"/>
              <a:t>行业影响深远。</a:t>
            </a:r>
            <a:endParaRPr lang="zh-CN" altLang="zh-CN" dirty="0" smtClean="0"/>
          </a:p>
          <a:p>
            <a:endParaRPr lang="zh-CN" altLang="en-US" dirty="0"/>
          </a:p>
        </p:txBody>
      </p:sp>
      <p:sp>
        <p:nvSpPr>
          <p:cNvPr id="2" name="标题 1"/>
          <p:cNvSpPr>
            <a:spLocks noGrp="1"/>
          </p:cNvSpPr>
          <p:nvPr>
            <p:ph type="title"/>
          </p:nvPr>
        </p:nvSpPr>
        <p:spPr/>
        <p:txBody>
          <a:bodyPr/>
          <a:lstStyle/>
          <a:p>
            <a:r>
              <a:rPr lang="zh-CN" altLang="en-US" dirty="0" smtClean="0">
                <a:sym typeface="+mn-ea"/>
              </a:rPr>
              <a:t>伊瓦尔</a:t>
            </a:r>
            <a:r>
              <a:rPr lang="en-US" altLang="zh-CN" dirty="0" smtClean="0">
                <a:sym typeface="+mn-ea"/>
              </a:rPr>
              <a:t>·</a:t>
            </a:r>
            <a:r>
              <a:rPr lang="zh-CN" altLang="en-US" dirty="0" smtClean="0">
                <a:sym typeface="+mn-ea"/>
              </a:rPr>
              <a:t>雅各布森</a:t>
            </a:r>
            <a:r>
              <a:rPr lang="zh-CN" altLang="en-US" dirty="0" smtClean="0"/>
              <a:t>（</a:t>
            </a:r>
            <a:r>
              <a:rPr lang="en-US" altLang="zh-CN" dirty="0" err="1" smtClean="0"/>
              <a:t>Ivar</a:t>
            </a:r>
            <a:r>
              <a:rPr lang="en-US" altLang="zh-CN" dirty="0" smtClean="0"/>
              <a:t> Jacobson</a:t>
            </a:r>
            <a:r>
              <a:rPr lang="zh-CN" altLang="en-US" dirty="0" smtClean="0"/>
              <a:t>）</a:t>
            </a:r>
            <a:endParaRPr lang="zh-CN" altLang="en-US" dirty="0"/>
          </a:p>
        </p:txBody>
      </p:sp>
      <p:pic>
        <p:nvPicPr>
          <p:cNvPr id="3074" name="图片 17" descr="IMG_256"/>
          <p:cNvPicPr>
            <a:picLocks noChangeAspect="1" noChangeArrowheads="1"/>
          </p:cNvPicPr>
          <p:nvPr/>
        </p:nvPicPr>
        <p:blipFill>
          <a:blip r:embed="rId1" cstate="print"/>
          <a:srcRect/>
          <a:stretch>
            <a:fillRect/>
          </a:stretch>
        </p:blipFill>
        <p:spPr bwMode="auto">
          <a:xfrm>
            <a:off x="6156176" y="1916832"/>
            <a:ext cx="1908175" cy="28543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lstStyle/>
          <a:p>
            <a:pPr>
              <a:buNone/>
            </a:pPr>
            <a:r>
              <a:rPr lang="en-US" altLang="zh-CN" dirty="0" smtClean="0"/>
              <a:t>		</a:t>
            </a:r>
            <a:r>
              <a:rPr lang="zh-CN" altLang="en-US" dirty="0" smtClean="0"/>
              <a:t>在其他学科领域，往往有该学科的通用语言，比如右边的微积分符号，对于音乐家，工程师等他们一样也可以用各自领域中的通用语言进行交流，对于软件工程师来说，</a:t>
            </a:r>
            <a:r>
              <a:rPr lang="en-US" altLang="zh-CN" dirty="0" smtClean="0"/>
              <a:t>UML</a:t>
            </a:r>
            <a:r>
              <a:rPr lang="zh-CN" altLang="en-US" dirty="0" smtClean="0"/>
              <a:t>就是软件领域的通用语言</a:t>
            </a: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pic>
        <p:nvPicPr>
          <p:cNvPr id="4100" name="Picture 4"/>
          <p:cNvPicPr>
            <a:picLocks noChangeAspect="1" noChangeArrowheads="1"/>
          </p:cNvPicPr>
          <p:nvPr/>
        </p:nvPicPr>
        <p:blipFill>
          <a:blip r:embed="rId1" cstate="print"/>
          <a:srcRect/>
          <a:stretch>
            <a:fillRect/>
          </a:stretch>
        </p:blipFill>
        <p:spPr bwMode="auto">
          <a:xfrm>
            <a:off x="5940152" y="1412776"/>
            <a:ext cx="2571750" cy="16859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zh-CN" dirty="0" smtClean="0"/>
              <a:t>在软件开发过程中，使用模型</a:t>
            </a:r>
            <a:r>
              <a:rPr lang="zh-CN" altLang="en-US" dirty="0" smtClean="0"/>
              <a:t>（</a:t>
            </a:r>
            <a:r>
              <a:rPr lang="en-US" altLang="zh-CN" dirty="0" smtClean="0"/>
              <a:t>UML</a:t>
            </a:r>
            <a:r>
              <a:rPr lang="zh-CN" altLang="en-US" dirty="0" smtClean="0"/>
              <a:t>）</a:t>
            </a:r>
            <a:r>
              <a:rPr lang="zh-CN" altLang="zh-CN" dirty="0" smtClean="0"/>
              <a:t>的</a:t>
            </a:r>
            <a:r>
              <a:rPr lang="zh-CN" altLang="en-US" dirty="0" smtClean="0"/>
              <a:t>好处</a:t>
            </a:r>
            <a:r>
              <a:rPr lang="zh-CN" altLang="zh-CN" dirty="0" smtClean="0"/>
              <a:t>：</a:t>
            </a:r>
            <a:endParaRPr lang="zh-CN" altLang="zh-CN" dirty="0" smtClean="0"/>
          </a:p>
          <a:p>
            <a:pPr marL="514350" lvl="0" indent="-514350">
              <a:buFont typeface="+mj-lt"/>
              <a:buAutoNum type="arabicPeriod"/>
            </a:pPr>
            <a:r>
              <a:rPr lang="zh-CN" altLang="zh-CN" dirty="0" smtClean="0"/>
              <a:t>使用模型可以更好地理解问题</a:t>
            </a:r>
            <a:endParaRPr lang="zh-CN" altLang="zh-CN" dirty="0" smtClean="0"/>
          </a:p>
          <a:p>
            <a:pPr marL="514350" lvl="0" indent="-514350">
              <a:buFont typeface="+mj-lt"/>
              <a:buAutoNum type="arabicPeriod"/>
            </a:pPr>
            <a:r>
              <a:rPr lang="zh-CN" altLang="zh-CN" dirty="0" smtClean="0"/>
              <a:t>使用模型可以加强人员之间的沟通</a:t>
            </a:r>
            <a:endParaRPr lang="zh-CN" altLang="zh-CN" dirty="0" smtClean="0"/>
          </a:p>
          <a:p>
            <a:pPr marL="514350" lvl="0" indent="-514350">
              <a:buFont typeface="+mj-lt"/>
              <a:buAutoNum type="arabicPeriod"/>
            </a:pPr>
            <a:r>
              <a:rPr lang="zh-CN" altLang="zh-CN" dirty="0" smtClean="0"/>
              <a:t>使用模型可以更早地发现错误或疏漏的地方</a:t>
            </a:r>
            <a:endParaRPr lang="zh-CN" altLang="zh-CN" dirty="0" smtClean="0"/>
          </a:p>
          <a:p>
            <a:pPr marL="514350" lvl="0" indent="-514350">
              <a:buFont typeface="+mj-lt"/>
              <a:buAutoNum type="arabicPeriod"/>
            </a:pPr>
            <a:r>
              <a:rPr lang="zh-CN" altLang="zh-CN" dirty="0" smtClean="0"/>
              <a:t>使用模型可以获取设计结果</a:t>
            </a:r>
            <a:endParaRPr lang="zh-CN" altLang="zh-CN" dirty="0" smtClean="0"/>
          </a:p>
          <a:p>
            <a:pPr marL="514350" lvl="0" indent="-514350">
              <a:buFont typeface="+mj-lt"/>
              <a:buAutoNum type="arabicPeriod"/>
            </a:pPr>
            <a:r>
              <a:rPr lang="zh-CN" altLang="zh-CN" dirty="0" smtClean="0"/>
              <a:t>模型为最后的代码生成提供依据</a:t>
            </a:r>
            <a:endParaRPr lang="zh-CN" altLang="zh-CN" dirty="0" smtClean="0"/>
          </a:p>
          <a:p>
            <a:pPr>
              <a:buNone/>
            </a:pPr>
            <a:endParaRPr lang="zh-CN" altLang="en-US" dirty="0"/>
          </a:p>
        </p:txBody>
      </p:sp>
      <p:sp>
        <p:nvSpPr>
          <p:cNvPr id="2" name="标题 1"/>
          <p:cNvSpPr>
            <a:spLocks noGrp="1"/>
          </p:cNvSpPr>
          <p:nvPr>
            <p:ph type="title"/>
          </p:nvPr>
        </p:nvSpPr>
        <p:spPr/>
        <p:txBody>
          <a:bodyPr/>
          <a:lstStyle/>
          <a:p>
            <a:r>
              <a:rPr lang="en-US" altLang="zh-CN" dirty="0" smtClean="0"/>
              <a:t>2.1</a:t>
            </a:r>
            <a:r>
              <a:rPr lang="zh-CN" altLang="zh-CN" dirty="0" smtClean="0"/>
              <a:t>为什么学习</a:t>
            </a:r>
            <a:r>
              <a:rPr lang="en-US" altLang="zh-CN" dirty="0" smtClean="0"/>
              <a:t>UML</a:t>
            </a:r>
            <a:endParaRPr lang="zh-CN" alt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2.2UML</a:t>
            </a:r>
            <a:r>
              <a:rPr lang="zh-CN" altLang="zh-CN" b="1" dirty="0" smtClean="0"/>
              <a:t>的历史</a:t>
            </a:r>
            <a:endParaRPr lang="zh-CN" altLang="en-US" dirty="0"/>
          </a:p>
        </p:txBody>
      </p:sp>
      <p:sp>
        <p:nvSpPr>
          <p:cNvPr id="5155" name="Rectangle 3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608" y="1196752"/>
            <a:ext cx="7884368" cy="5203683"/>
          </a:xfrm>
          <a:prstGeom prst="rect">
            <a:avLst/>
          </a:prstGeo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buNone/>
            </a:pPr>
            <a:r>
              <a:rPr lang="en-US" altLang="zh-CN" dirty="0" smtClean="0"/>
              <a:t>		1991</a:t>
            </a:r>
            <a:r>
              <a:rPr lang="zh-CN" altLang="zh-CN" dirty="0" smtClean="0"/>
              <a:t>年</a:t>
            </a:r>
            <a:r>
              <a:rPr lang="en-US" altLang="zh-CN" dirty="0" smtClean="0"/>
              <a:t>,</a:t>
            </a:r>
            <a:r>
              <a:rPr lang="en-US" altLang="zh-CN" b="1" dirty="0" smtClean="0"/>
              <a:t>Grady </a:t>
            </a:r>
            <a:r>
              <a:rPr lang="en-US" altLang="zh-CN" b="1" dirty="0" err="1" smtClean="0"/>
              <a:t>Booch</a:t>
            </a:r>
            <a:r>
              <a:rPr lang="zh-CN" altLang="zh-CN" dirty="0" smtClean="0"/>
              <a:t>提出了面向对象开发的</a:t>
            </a:r>
            <a:r>
              <a:rPr lang="en-US" altLang="zh-CN" dirty="0" err="1" smtClean="0"/>
              <a:t>Booch</a:t>
            </a:r>
            <a:r>
              <a:rPr lang="zh-CN" altLang="zh-CN" dirty="0" smtClean="0"/>
              <a:t>方法——</a:t>
            </a:r>
            <a:r>
              <a:rPr lang="en-US" altLang="zh-CN" dirty="0" err="1" smtClean="0"/>
              <a:t>Booch</a:t>
            </a:r>
            <a:r>
              <a:rPr lang="en-US" altLang="zh-CN" dirty="0" smtClean="0"/>
              <a:t> 1991</a:t>
            </a:r>
            <a:r>
              <a:rPr lang="zh-CN" altLang="zh-CN" dirty="0" smtClean="0"/>
              <a:t>，</a:t>
            </a:r>
            <a:r>
              <a:rPr lang="en-US" altLang="zh-CN" dirty="0" smtClean="0"/>
              <a:t>1993</a:t>
            </a:r>
            <a:r>
              <a:rPr lang="zh-CN" altLang="zh-CN" dirty="0" smtClean="0"/>
              <a:t>年又改进为</a:t>
            </a:r>
            <a:r>
              <a:rPr lang="en-US" altLang="zh-CN" dirty="0" err="1" smtClean="0">
                <a:solidFill>
                  <a:srgbClr val="FF0000"/>
                </a:solidFill>
              </a:rPr>
              <a:t>Booch</a:t>
            </a:r>
            <a:r>
              <a:rPr lang="en-US" altLang="zh-CN" dirty="0" smtClean="0">
                <a:solidFill>
                  <a:srgbClr val="FF0000"/>
                </a:solidFill>
              </a:rPr>
              <a:t> 1993</a:t>
            </a:r>
            <a:endParaRPr lang="en-US" altLang="zh-CN" b="1" dirty="0" smtClean="0">
              <a:solidFill>
                <a:srgbClr val="FF0000"/>
              </a:solidFill>
            </a:endParaRPr>
          </a:p>
          <a:p>
            <a:pPr>
              <a:buNone/>
            </a:pPr>
            <a:r>
              <a:rPr lang="en-US" altLang="zh-CN" b="1" dirty="0" smtClean="0"/>
              <a:t>		James </a:t>
            </a:r>
            <a:r>
              <a:rPr lang="en-US" altLang="zh-CN" b="1" dirty="0" err="1" smtClean="0"/>
              <a:t>Rumbaugh</a:t>
            </a:r>
            <a:r>
              <a:rPr lang="zh-CN" altLang="en-US" dirty="0" smtClean="0"/>
              <a:t>等人</a:t>
            </a:r>
            <a:r>
              <a:rPr lang="en-US" altLang="zh-CN" dirty="0" smtClean="0"/>
              <a:t>1991</a:t>
            </a:r>
            <a:r>
              <a:rPr lang="zh-CN" altLang="en-US" dirty="0" smtClean="0"/>
              <a:t>年提出了面向对象的建模技术</a:t>
            </a:r>
            <a:r>
              <a:rPr lang="en-US" altLang="zh-CN" dirty="0" smtClean="0"/>
              <a:t>(OMT)</a:t>
            </a:r>
            <a:r>
              <a:rPr lang="zh-CN" altLang="en-US" dirty="0" smtClean="0"/>
              <a:t>方法</a:t>
            </a:r>
            <a:r>
              <a:rPr lang="en-US" altLang="zh-CN" dirty="0" smtClean="0"/>
              <a:t>——</a:t>
            </a:r>
            <a:r>
              <a:rPr lang="en-US" altLang="zh-CN" dirty="0" smtClean="0">
                <a:solidFill>
                  <a:srgbClr val="FF0000"/>
                </a:solidFill>
              </a:rPr>
              <a:t>OMT-1</a:t>
            </a:r>
            <a:r>
              <a:rPr lang="zh-CN" altLang="en-US" dirty="0" smtClean="0"/>
              <a:t>，采用了面向对象的概念，并引入各种独立于语言的表示符。</a:t>
            </a:r>
            <a:endParaRPr lang="en-US" altLang="zh-CN" dirty="0" smtClean="0"/>
          </a:p>
          <a:p>
            <a:pPr>
              <a:buNone/>
            </a:pPr>
            <a:r>
              <a:rPr lang="en-US" altLang="zh-CN" dirty="0" smtClean="0"/>
              <a:t>		1994</a:t>
            </a:r>
            <a:r>
              <a:rPr lang="zh-CN" altLang="zh-CN" dirty="0" smtClean="0"/>
              <a:t>年升级为</a:t>
            </a:r>
            <a:r>
              <a:rPr lang="en-US" altLang="zh-CN" dirty="0" smtClean="0">
                <a:solidFill>
                  <a:srgbClr val="FF0000"/>
                </a:solidFill>
              </a:rPr>
              <a:t>OMT-2</a:t>
            </a:r>
            <a:endParaRPr lang="en-US" altLang="zh-CN" dirty="0" smtClean="0">
              <a:solidFill>
                <a:srgbClr val="FF0000"/>
              </a:solidFill>
            </a:endParaRPr>
          </a:p>
          <a:p>
            <a:pPr>
              <a:buNone/>
            </a:pPr>
            <a:r>
              <a:rPr lang="en-US" altLang="zh-CN" dirty="0" smtClean="0">
                <a:solidFill>
                  <a:srgbClr val="FF0000"/>
                </a:solidFill>
              </a:rPr>
              <a:t>		</a:t>
            </a:r>
            <a:r>
              <a:rPr lang="en-US" altLang="zh-CN" b="1" dirty="0" err="1" smtClean="0"/>
              <a:t>Ivar</a:t>
            </a:r>
            <a:r>
              <a:rPr lang="en-US" altLang="zh-CN" b="1" dirty="0" smtClean="0"/>
              <a:t> Jacobson</a:t>
            </a:r>
            <a:r>
              <a:rPr lang="zh-CN" altLang="zh-CN" dirty="0" smtClean="0"/>
              <a:t>是瑞典</a:t>
            </a:r>
            <a:r>
              <a:rPr lang="en-US" altLang="zh-CN" dirty="0" err="1" smtClean="0"/>
              <a:t>Objectory</a:t>
            </a:r>
            <a:r>
              <a:rPr lang="en-US" altLang="zh-CN" dirty="0" smtClean="0"/>
              <a:t> AB</a:t>
            </a:r>
            <a:r>
              <a:rPr lang="zh-CN" altLang="zh-CN" dirty="0" smtClean="0"/>
              <a:t>公司的创始人。他于</a:t>
            </a:r>
            <a:r>
              <a:rPr lang="en-US" altLang="zh-CN" dirty="0" smtClean="0"/>
              <a:t>1994</a:t>
            </a:r>
            <a:r>
              <a:rPr lang="zh-CN" altLang="zh-CN" dirty="0" smtClean="0"/>
              <a:t>年提出了</a:t>
            </a:r>
            <a:r>
              <a:rPr lang="en-US" altLang="zh-CN" dirty="0" smtClean="0"/>
              <a:t>OOSE</a:t>
            </a:r>
            <a:r>
              <a:rPr lang="zh-CN" altLang="en-US" dirty="0" smtClean="0"/>
              <a:t>方法</a:t>
            </a:r>
            <a:endParaRPr lang="en-US" altLang="zh-CN" dirty="0" smtClean="0"/>
          </a:p>
          <a:p>
            <a:pPr>
              <a:buNone/>
            </a:pPr>
            <a:r>
              <a:rPr lang="en-US" altLang="zh-CN" dirty="0" smtClean="0"/>
              <a:t>		1994</a:t>
            </a:r>
            <a:r>
              <a:rPr lang="zh-CN" altLang="zh-CN" dirty="0" smtClean="0"/>
              <a:t>年</a:t>
            </a:r>
            <a:r>
              <a:rPr lang="en-US" altLang="zh-CN" dirty="0" smtClean="0"/>
              <a:t>10</a:t>
            </a:r>
            <a:r>
              <a:rPr lang="zh-CN" altLang="zh-CN" dirty="0" smtClean="0"/>
              <a:t>月，</a:t>
            </a:r>
            <a:r>
              <a:rPr lang="en-US" altLang="zh-CN" dirty="0" smtClean="0"/>
              <a:t>James </a:t>
            </a:r>
            <a:r>
              <a:rPr lang="en-US" altLang="zh-CN" dirty="0" err="1" smtClean="0"/>
              <a:t>Rumbaugh</a:t>
            </a:r>
            <a:r>
              <a:rPr lang="zh-CN" altLang="zh-CN" dirty="0" smtClean="0"/>
              <a:t>离开工作了</a:t>
            </a:r>
            <a:r>
              <a:rPr lang="en-US" altLang="zh-CN" dirty="0" smtClean="0"/>
              <a:t>25</a:t>
            </a:r>
            <a:r>
              <a:rPr lang="zh-CN" altLang="zh-CN" dirty="0" smtClean="0"/>
              <a:t>年多的通用电气研发中心，加入</a:t>
            </a:r>
            <a:r>
              <a:rPr lang="en-US" altLang="zh-CN" dirty="0" smtClean="0"/>
              <a:t>Rational</a:t>
            </a:r>
            <a:r>
              <a:rPr lang="zh-CN" altLang="zh-CN" dirty="0" smtClean="0"/>
              <a:t>公司，和</a:t>
            </a:r>
            <a:r>
              <a:rPr lang="en-US" altLang="zh-CN" dirty="0" smtClean="0"/>
              <a:t>Grady </a:t>
            </a:r>
            <a:r>
              <a:rPr lang="en-US" altLang="zh-CN" dirty="0" err="1" smtClean="0"/>
              <a:t>Booch</a:t>
            </a:r>
            <a:r>
              <a:rPr lang="zh-CN" altLang="zh-CN" dirty="0" smtClean="0"/>
              <a:t>开始一起工作。他们首先将</a:t>
            </a:r>
            <a:r>
              <a:rPr lang="en-US" altLang="zh-CN" dirty="0" err="1" smtClean="0">
                <a:solidFill>
                  <a:srgbClr val="FF0000"/>
                </a:solidFill>
              </a:rPr>
              <a:t>Booch</a:t>
            </a:r>
            <a:r>
              <a:rPr lang="en-US" altLang="zh-CN" dirty="0" smtClean="0">
                <a:solidFill>
                  <a:srgbClr val="FF0000"/>
                </a:solidFill>
              </a:rPr>
              <a:t> 1993</a:t>
            </a:r>
            <a:r>
              <a:rPr lang="zh-CN" altLang="zh-CN" dirty="0" smtClean="0"/>
              <a:t>和</a:t>
            </a:r>
            <a:r>
              <a:rPr lang="en-US" altLang="zh-CN" dirty="0" smtClean="0">
                <a:solidFill>
                  <a:srgbClr val="FF0000"/>
                </a:solidFill>
              </a:rPr>
              <a:t>OMT-2</a:t>
            </a:r>
            <a:r>
              <a:rPr lang="zh-CN" altLang="zh-CN" dirty="0" smtClean="0"/>
              <a:t>统一起来，并于</a:t>
            </a:r>
            <a:r>
              <a:rPr lang="en-US" altLang="zh-CN" dirty="0" smtClean="0"/>
              <a:t>1995</a:t>
            </a:r>
            <a:r>
              <a:rPr lang="zh-CN" altLang="zh-CN" dirty="0" smtClean="0"/>
              <a:t>年</a:t>
            </a:r>
            <a:r>
              <a:rPr lang="en-US" altLang="zh-CN" dirty="0" smtClean="0"/>
              <a:t>10</a:t>
            </a:r>
            <a:r>
              <a:rPr lang="zh-CN" altLang="zh-CN" dirty="0" smtClean="0"/>
              <a:t>月发布了第一个公开版本</a:t>
            </a:r>
            <a:r>
              <a:rPr lang="en-US" altLang="zh-CN" dirty="0" smtClean="0"/>
              <a:t>,</a:t>
            </a:r>
            <a:r>
              <a:rPr lang="zh-CN" altLang="zh-CN" dirty="0" smtClean="0"/>
              <a:t>称为</a:t>
            </a:r>
            <a:r>
              <a:rPr lang="en-US" altLang="zh-CN" dirty="0" smtClean="0">
                <a:solidFill>
                  <a:srgbClr val="FF0000"/>
                </a:solidFill>
              </a:rPr>
              <a:t>UM .08</a:t>
            </a:r>
            <a:endParaRPr lang="en-US" altLang="zh-CN" dirty="0" smtClean="0">
              <a:solidFill>
                <a:srgbClr val="FF0000"/>
              </a:solidFill>
            </a:endParaRPr>
          </a:p>
          <a:p>
            <a:pPr>
              <a:buNone/>
            </a:pPr>
            <a:r>
              <a:rPr lang="en-US" altLang="zh-CN" dirty="0" smtClean="0">
                <a:solidFill>
                  <a:srgbClr val="FF0000"/>
                </a:solidFill>
              </a:rPr>
              <a:t>	(</a:t>
            </a:r>
            <a:r>
              <a:rPr lang="en-US" altLang="zh-CN" dirty="0" err="1" smtClean="0">
                <a:solidFill>
                  <a:srgbClr val="FF0000"/>
                </a:solidFill>
              </a:rPr>
              <a:t>Unitied</a:t>
            </a:r>
            <a:r>
              <a:rPr lang="en-US" altLang="zh-CN" dirty="0" smtClean="0">
                <a:solidFill>
                  <a:srgbClr val="FF0000"/>
                </a:solidFill>
              </a:rPr>
              <a:t> Method 0.8)</a:t>
            </a:r>
            <a:r>
              <a:rPr lang="zh-CN" altLang="zh-CN" dirty="0" smtClean="0">
                <a:solidFill>
                  <a:srgbClr val="FF0000"/>
                </a:solidFill>
              </a:rPr>
              <a:t>。</a:t>
            </a:r>
            <a:endParaRPr lang="zh-CN" altLang="zh-CN" dirty="0" smtClean="0">
              <a:solidFill>
                <a:srgbClr val="FF0000"/>
              </a:solidFill>
            </a:endParaRPr>
          </a:p>
          <a:p>
            <a:pPr>
              <a:buNone/>
            </a:pPr>
            <a:endParaRPr lang="zh-CN" altLang="en-US" dirty="0">
              <a:solidFill>
                <a:srgbClr val="FF0000"/>
              </a:solidFill>
            </a:endParaRPr>
          </a:p>
        </p:txBody>
      </p:sp>
      <p:sp>
        <p:nvSpPr>
          <p:cNvPr id="2" name="标题 1"/>
          <p:cNvSpPr>
            <a:spLocks noGrp="1"/>
          </p:cNvSpPr>
          <p:nvPr>
            <p:ph type="title"/>
          </p:nvPr>
        </p:nvSpPr>
        <p:spPr/>
        <p:txBody>
          <a:bodyPr/>
          <a:lstStyle/>
          <a:p>
            <a:r>
              <a:rPr lang="en-US" altLang="zh-CN" b="1" dirty="0" smtClean="0"/>
              <a:t>2.2UML</a:t>
            </a:r>
            <a:r>
              <a:rPr lang="zh-CN" altLang="zh-CN" b="1" dirty="0" smtClean="0"/>
              <a:t>的历史</a:t>
            </a:r>
            <a:r>
              <a:rPr lang="zh-CN" altLang="en-US" b="1" dirty="0" smtClean="0">
                <a:hlinkClick r:id="rId1" action="ppaction://hlinksldjump"/>
              </a:rPr>
              <a:t>₂</a:t>
            </a:r>
            <a:endParaRPr lang="zh-CN" altLang="en-US" dirty="0"/>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5398</Words>
  <Application>WPS 演示</Application>
  <PresentationFormat>全屏显示(4:3)</PresentationFormat>
  <Paragraphs>280</Paragraphs>
  <Slides>37</Slides>
  <Notes>9</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Wingdings 3</vt:lpstr>
      <vt:lpstr>Verdana</vt:lpstr>
      <vt:lpstr>Wingdings 2</vt:lpstr>
      <vt:lpstr>Calibri</vt:lpstr>
      <vt:lpstr>Lucida Sans Unicode</vt:lpstr>
      <vt:lpstr>黑体</vt:lpstr>
      <vt:lpstr>微软雅黑</vt:lpstr>
      <vt:lpstr>聚合</vt:lpstr>
      <vt:lpstr>UML概述</vt:lpstr>
      <vt:lpstr>2.1为什么学习UML ₁</vt:lpstr>
      <vt:lpstr>葛来迪·布区（Grady Booch）</vt:lpstr>
      <vt:lpstr>伊瓦尔·雅各布森（James Rumbaugh）</vt:lpstr>
      <vt:lpstr>詹姆士·兰宝（Ivar Jacobson）</vt:lpstr>
      <vt:lpstr>2.1为什么学习UML</vt:lpstr>
      <vt:lpstr>2.1为什么学习UML</vt:lpstr>
      <vt:lpstr>2.2UML的历史</vt:lpstr>
      <vt:lpstr>2.2UML的历史₂</vt:lpstr>
      <vt:lpstr>2.2UML的历史₂</vt:lpstr>
      <vt:lpstr>2.2UML的历史₂</vt:lpstr>
      <vt:lpstr>2.3UML的特点</vt:lpstr>
      <vt:lpstr>2.3UML的特点</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2.4UML构成</vt:lpstr>
      <vt:lpstr>2.5UML中的视图</vt:lpstr>
      <vt:lpstr>2.5UML中的视图</vt:lpstr>
      <vt:lpstr>2.6UML的应用领域</vt:lpstr>
      <vt:lpstr>2.6UML的应用领域</vt:lpstr>
      <vt:lpstr>2.7支持UML的工具</vt:lpstr>
      <vt:lpstr>2.7支持UML的工具4</vt:lpstr>
      <vt:lpstr>引用</vt:lpstr>
      <vt:lpstr>人员分工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lenovo</dc:creator>
  <cp:lastModifiedBy>admin</cp:lastModifiedBy>
  <cp:revision>25</cp:revision>
  <dcterms:created xsi:type="dcterms:W3CDTF">2016-10-22T10:59:00Z</dcterms:created>
  <dcterms:modified xsi:type="dcterms:W3CDTF">2016-10-26T05:24:59Z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