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308" r:id="rId4"/>
    <p:sldId id="309" r:id="rId5"/>
    <p:sldId id="277" r:id="rId6"/>
    <p:sldId id="287" r:id="rId7"/>
    <p:sldId id="265" r:id="rId8"/>
    <p:sldId id="263" r:id="rId9"/>
    <p:sldId id="278" r:id="rId10"/>
    <p:sldId id="310" r:id="rId11"/>
    <p:sldId id="279" r:id="rId12"/>
    <p:sldId id="281" r:id="rId13"/>
    <p:sldId id="280" r:id="rId14"/>
    <p:sldId id="289" r:id="rId15"/>
    <p:sldId id="290" r:id="rId16"/>
    <p:sldId id="306" r:id="rId17"/>
    <p:sldId id="334" r:id="rId18"/>
    <p:sldId id="333" r:id="rId19"/>
    <p:sldId id="311" r:id="rId20"/>
    <p:sldId id="312" r:id="rId21"/>
    <p:sldId id="313" r:id="rId22"/>
    <p:sldId id="314" r:id="rId23"/>
    <p:sldId id="315" r:id="rId24"/>
    <p:sldId id="316" r:id="rId25"/>
    <p:sldId id="317" r:id="rId26"/>
    <p:sldId id="322" r:id="rId27"/>
    <p:sldId id="323" r:id="rId28"/>
    <p:sldId id="332" r:id="rId29"/>
    <p:sldId id="324" r:id="rId30"/>
    <p:sldId id="325" r:id="rId31"/>
    <p:sldId id="326" r:id="rId32"/>
    <p:sldId id="327" r:id="rId33"/>
    <p:sldId id="328" r:id="rId34"/>
    <p:sldId id="307" r:id="rId35"/>
    <p:sldId id="284" r:id="rId36"/>
    <p:sldId id="285" r:id="rId37"/>
    <p:sldId id="32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45FC2C-B66C-4A71-A571-A5F8AF481D85}" v="1" dt="2020-09-12T21:13:55.3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2" autoAdjust="0"/>
    <p:restoredTop sz="94660"/>
  </p:normalViewPr>
  <p:slideViewPr>
    <p:cSldViewPr snapToGrid="0">
      <p:cViewPr varScale="1">
        <p:scale>
          <a:sx n="80" d="100"/>
          <a:sy n="80" d="100"/>
        </p:scale>
        <p:origin x="24" y="11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14:48:37.653"/>
    </inkml:context>
    <inkml:brush xml:id="br0">
      <inkml:brushProperty name="width" value="0.05" units="cm"/>
      <inkml:brushProperty name="height" value="0.05" units="cm"/>
      <inkml:brushProperty name="color" value="#FFC114"/>
    </inkml:brush>
  </inkml:definitions>
  <inkml:trace contextRef="#ctx0" brushRef="#br0">1 1 15512,'0'0'0,"0"0"0,0 0 0,0 0 0,0 0 0,0 0 0,0 0 0,0 0-512,0 0 512,0 0-10648,0 0 10648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14:48:37.653"/>
    </inkml:context>
    <inkml:brush xml:id="br0">
      <inkml:brushProperty name="width" value="0.05" units="cm"/>
      <inkml:brushProperty name="height" value="0.05" units="cm"/>
      <inkml:brushProperty name="color" value="#FFC114"/>
    </inkml:brush>
  </inkml:definitions>
  <inkml:trace contextRef="#ctx0" brushRef="#br0">1 1 15512,'0'0'0,"0"0"0,0 0 0,0 0 0,0 0 0,0 0 0,0 0 0,0 0-512,0 0 512,0 0-10648,0 0 10648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15:01:50.343"/>
    </inkml:context>
    <inkml:brush xml:id="br0">
      <inkml:brushProperty name="width" value="0.05" units="cm"/>
      <inkml:brushProperty name="height" value="0.05" units="cm"/>
      <inkml:brushProperty name="color" value="#FFC114"/>
    </inkml:brush>
  </inkml:definitions>
  <inkml:trace contextRef="#ctx0" brushRef="#br0">47 146 5744,'0'0'0,"-9"-27"0,-6-19 0,-8-27-3832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12/11/2021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12/11/2021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12/11/2021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12/11/2021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12/11/2021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12/11/2021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12/11/2021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12/11/2021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12/11/2021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12/11/2021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12/11/2021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customXml" Target="../ink/ink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70.png"/><Relationship Id="rId4" Type="http://schemas.openxmlformats.org/officeDocument/2006/relationships/customXml" Target="../ink/ink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sql/t-sql/queries/update-transact-sql?view=sql-server-ver15" TargetMode="Externa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s://docs.microsoft.com/en-us/sql/t-sql/queries/update-transact-sql?view=sql-server-ver15#a-using-a-simple-update-statement"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docs.microsoft.com/en-us/sql/t-sql/statements/insert-transact-sql?view=sql-server-ver15#BasicSyntax"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sql/t-sql/statements/delete-transact-sql?view=sql-server-ver15#BasicSyntax" TargetMode="External"/><Relationship Id="rId2" Type="http://schemas.openxmlformats.org/officeDocument/2006/relationships/hyperlink" Target="https://docs.microsoft.com/en-us/sql/t-sql/statements/delete-transact-sql?view=sql-server-ver15"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docs.microsoft.com/en-us/sql/t-sql/functions/row-number-transact-sql?view=sql-server-ver15"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w3schools.com/sql/sql_case.as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cs.microsoft.com/en-us/sql/t-sql/language-reference?view=sql-server-ver15"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en.wikipedia.org/wiki/Relational_databas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postgresql.org/docs/current/functions-string.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aka.ms/ssmsfullsetup" TargetMode="External"/><Relationship Id="rId2" Type="http://schemas.openxmlformats.org/officeDocument/2006/relationships/hyperlink" Target="https://raw.githubusercontent.com/2002-feb24-net/trainer-code/master/2-sql/Chinook_SqlServer.sql" TargetMode="External"/><Relationship Id="rId1" Type="http://schemas.openxmlformats.org/officeDocument/2006/relationships/slideLayout" Target="../slideLayouts/slideLayout2.xml"/><Relationship Id="rId5" Type="http://schemas.openxmlformats.org/officeDocument/2006/relationships/hyperlink" Target="https://www.microsoft.com/en-us/download/details.aspx?id=42299" TargetMode="External"/><Relationship Id="rId4" Type="http://schemas.openxmlformats.org/officeDocument/2006/relationships/hyperlink" Target="https://www.microsoft.com/en-us/download/details.aspx?id=55994"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wikipedia.org/wiki/SQ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microsoft.com/en-us/sql/t-sql/language-reference?view=sql-server-ver15#tools-that-use-t-sq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sql/t-sql/statements/insert-transact-sql?view=sql-server-ver15" TargetMode="External"/><Relationship Id="rId2" Type="http://schemas.openxmlformats.org/officeDocument/2006/relationships/hyperlink" Target="https://docs.microsoft.com/en-us/sql/t-sql/statements/statements?view=sql-server-ver15#data-manipulation-language" TargetMode="External"/><Relationship Id="rId1" Type="http://schemas.openxmlformats.org/officeDocument/2006/relationships/slideLayout" Target="../slideLayouts/slideLayout2.xml"/><Relationship Id="rId6" Type="http://schemas.openxmlformats.org/officeDocument/2006/relationships/hyperlink" Target="https://docs.microsoft.com/en-us/sql/t-sql/statements/truncate-table-transact-sql?view=sql-server-ver15" TargetMode="External"/><Relationship Id="rId5" Type="http://schemas.openxmlformats.org/officeDocument/2006/relationships/hyperlink" Target="https://docs.microsoft.com/en-us/sql/t-sql/queries/update-transact-sql?view=sql-server-ver15" TargetMode="External"/><Relationship Id="rId4" Type="http://schemas.openxmlformats.org/officeDocument/2006/relationships/hyperlink" Target="https://docs.microsoft.com/en-us/sql/t-sql/statements/delete-transact-sql?view=sql-server-ver15"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microsoft.com/en-us/sql/t-sql/queries/select-transact-sql?view=sql-server-ver15#logical-processing-order-of-the-select-statemen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image" Target="../media/image7.png"/><Relationship Id="rId2" Type="http://schemas.openxmlformats.org/officeDocument/2006/relationships/hyperlink" Target="https://www.ibm.com/support/knowledgecenter/SSGU8G_12.1.0/com.ibm.dbdk.doc/ids_dbdk_028.htm" TargetMode="External"/><Relationship Id="rId1" Type="http://schemas.openxmlformats.org/officeDocument/2006/relationships/slideLayout" Target="../slideLayouts/slideLayout2.xml"/><Relationship Id="rId6" Type="http://schemas.openxmlformats.org/officeDocument/2006/relationships/image" Target="../media/image10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Autofit/>
          </a:bodyPr>
          <a:lstStyle/>
          <a:p>
            <a:r>
              <a:rPr lang="en-US" sz="5400" dirty="0">
                <a:solidFill>
                  <a:schemeClr val="tx1"/>
                </a:solidFill>
              </a:rPr>
              <a:t>Relational Database Management System, DML</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3200" dirty="0">
                <a:latin typeface="+mj-lt"/>
              </a:rPr>
              <a:t>.NET</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21A38-1CBF-4470-9D85-107C520BD4A9}"/>
              </a:ext>
            </a:extLst>
          </p:cNvPr>
          <p:cNvSpPr>
            <a:spLocks noGrp="1"/>
          </p:cNvSpPr>
          <p:nvPr>
            <p:ph type="title"/>
          </p:nvPr>
        </p:nvSpPr>
        <p:spPr/>
        <p:txBody>
          <a:bodyPr/>
          <a:lstStyle/>
          <a:p>
            <a:r>
              <a:rPr lang="en-US" dirty="0">
                <a:solidFill>
                  <a:schemeClr val="tx1"/>
                </a:solidFill>
              </a:rPr>
              <a:t>SQL - Queries</a:t>
            </a:r>
          </a:p>
        </p:txBody>
      </p:sp>
      <p:sp>
        <p:nvSpPr>
          <p:cNvPr id="3" name="Content Placeholder 2">
            <a:extLst>
              <a:ext uri="{FF2B5EF4-FFF2-40B4-BE49-F238E27FC236}">
                <a16:creationId xmlns:a16="http://schemas.microsoft.com/office/drawing/2014/main" id="{781E04EE-E6A0-4975-A939-21C5039A9AA1}"/>
              </a:ext>
            </a:extLst>
          </p:cNvPr>
          <p:cNvSpPr>
            <a:spLocks noGrp="1"/>
          </p:cNvSpPr>
          <p:nvPr>
            <p:ph idx="1"/>
          </p:nvPr>
        </p:nvSpPr>
        <p:spPr>
          <a:xfrm>
            <a:off x="1976120" y="1888373"/>
            <a:ext cx="8300720" cy="1472451"/>
          </a:xfrm>
        </p:spPr>
        <p:txBody>
          <a:bodyPr anchor="ctr">
            <a:normAutofit fontScale="92500"/>
          </a:bodyPr>
          <a:lstStyle/>
          <a:p>
            <a:r>
              <a:rPr lang="en-US" sz="3600" dirty="0">
                <a:solidFill>
                  <a:schemeClr val="tx1"/>
                </a:solidFill>
              </a:rPr>
              <a:t>Queries are used to </a:t>
            </a:r>
            <a:r>
              <a:rPr lang="en-US" sz="3600" dirty="0">
                <a:solidFill>
                  <a:srgbClr val="FF0000"/>
                </a:solidFill>
              </a:rPr>
              <a:t>INSERT</a:t>
            </a:r>
            <a:r>
              <a:rPr lang="en-US" sz="3600" dirty="0">
                <a:solidFill>
                  <a:schemeClr val="tx1"/>
                </a:solidFill>
              </a:rPr>
              <a:t>, retrieve, modify, and </a:t>
            </a:r>
            <a:r>
              <a:rPr lang="en-US" sz="3600" dirty="0">
                <a:solidFill>
                  <a:srgbClr val="FF0000"/>
                </a:solidFill>
              </a:rPr>
              <a:t>DELETE</a:t>
            </a:r>
            <a:r>
              <a:rPr lang="en-US" sz="3600" dirty="0"/>
              <a:t> </a:t>
            </a:r>
            <a:r>
              <a:rPr lang="en-US" sz="3600" dirty="0">
                <a:solidFill>
                  <a:schemeClr val="tx1"/>
                </a:solidFill>
              </a:rPr>
              <a:t>data in a SQL Database. </a:t>
            </a:r>
            <a:endParaRPr lang="en-US" sz="2000" dirty="0">
              <a:solidFill>
                <a:schemeClr val="tx1"/>
              </a:solidFill>
            </a:endParaRPr>
          </a:p>
        </p:txBody>
      </p:sp>
      <p:pic>
        <p:nvPicPr>
          <p:cNvPr id="4" name="Picture 3">
            <a:extLst>
              <a:ext uri="{FF2B5EF4-FFF2-40B4-BE49-F238E27FC236}">
                <a16:creationId xmlns:a16="http://schemas.microsoft.com/office/drawing/2014/main" id="{7728DEA0-820C-4B56-9E2F-4E79E9CF9ADD}"/>
              </a:ext>
            </a:extLst>
          </p:cNvPr>
          <p:cNvPicPr>
            <a:picLocks noChangeAspect="1"/>
          </p:cNvPicPr>
          <p:nvPr/>
        </p:nvPicPr>
        <p:blipFill>
          <a:blip r:embed="rId2"/>
          <a:stretch>
            <a:fillRect/>
          </a:stretch>
        </p:blipFill>
        <p:spPr>
          <a:xfrm>
            <a:off x="1999441" y="3511836"/>
            <a:ext cx="3928803" cy="1229673"/>
          </a:xfrm>
          <a:prstGeom prst="rect">
            <a:avLst/>
          </a:prstGeom>
          <a:ln w="25400">
            <a:solidFill>
              <a:schemeClr val="accent2"/>
            </a:solidFill>
          </a:ln>
          <a:effectLst/>
        </p:spPr>
      </p:pic>
      <p:pic>
        <p:nvPicPr>
          <p:cNvPr id="5" name="Picture 4">
            <a:extLst>
              <a:ext uri="{FF2B5EF4-FFF2-40B4-BE49-F238E27FC236}">
                <a16:creationId xmlns:a16="http://schemas.microsoft.com/office/drawing/2014/main" id="{D0D62A6B-EFD4-4108-B345-268721548AA0}"/>
              </a:ext>
            </a:extLst>
          </p:cNvPr>
          <p:cNvPicPr>
            <a:picLocks noChangeAspect="1"/>
          </p:cNvPicPr>
          <p:nvPr/>
        </p:nvPicPr>
        <p:blipFill>
          <a:blip r:embed="rId3"/>
          <a:stretch>
            <a:fillRect/>
          </a:stretch>
        </p:blipFill>
        <p:spPr>
          <a:xfrm>
            <a:off x="1027522" y="4998488"/>
            <a:ext cx="4900722" cy="1071769"/>
          </a:xfrm>
          <a:prstGeom prst="rect">
            <a:avLst/>
          </a:prstGeom>
          <a:ln w="25400">
            <a:solidFill>
              <a:schemeClr val="accent2"/>
            </a:solidFill>
          </a:ln>
          <a:effectLst/>
        </p:spPr>
      </p:pic>
      <p:pic>
        <p:nvPicPr>
          <p:cNvPr id="6" name="Picture 5">
            <a:extLst>
              <a:ext uri="{FF2B5EF4-FFF2-40B4-BE49-F238E27FC236}">
                <a16:creationId xmlns:a16="http://schemas.microsoft.com/office/drawing/2014/main" id="{BC2AFC8E-6590-456B-A11D-1EC99C0E7D5E}"/>
              </a:ext>
            </a:extLst>
          </p:cNvPr>
          <p:cNvPicPr>
            <a:picLocks noChangeAspect="1"/>
          </p:cNvPicPr>
          <p:nvPr/>
        </p:nvPicPr>
        <p:blipFill>
          <a:blip r:embed="rId4"/>
          <a:stretch>
            <a:fillRect/>
          </a:stretch>
        </p:blipFill>
        <p:spPr>
          <a:xfrm>
            <a:off x="6160290" y="3511837"/>
            <a:ext cx="4900722" cy="2558422"/>
          </a:xfrm>
          <a:prstGeom prst="rect">
            <a:avLst/>
          </a:prstGeom>
          <a:ln w="25400">
            <a:solidFill>
              <a:schemeClr val="accent2"/>
            </a:solidFill>
          </a:ln>
          <a:effectLst/>
        </p:spPr>
      </p:pic>
      <mc:AlternateContent xmlns:mc="http://schemas.openxmlformats.org/markup-compatibility/2006" xmlns:p14="http://schemas.microsoft.com/office/powerpoint/2010/main">
        <mc:Choice Requires="p14">
          <p:contentPart p14:bwMode="auto" r:id="rId5">
            <p14:nvContentPartPr>
              <p14:cNvPr id="33" name="Ink 32">
                <a:extLst>
                  <a:ext uri="{FF2B5EF4-FFF2-40B4-BE49-F238E27FC236}">
                    <a16:creationId xmlns:a16="http://schemas.microsoft.com/office/drawing/2014/main" id="{BD62FB61-FCAE-41C3-A5A1-2FD9C44D6A5B}"/>
                  </a:ext>
                </a:extLst>
              </p14:cNvPr>
              <p14:cNvContentPartPr/>
              <p14:nvPr/>
            </p14:nvContentPartPr>
            <p14:xfrm>
              <a:off x="2652724" y="4327287"/>
              <a:ext cx="360" cy="360"/>
            </p14:xfrm>
          </p:contentPart>
        </mc:Choice>
        <mc:Fallback xmlns="">
          <p:pic>
            <p:nvPicPr>
              <p:cNvPr id="33" name="Ink 32">
                <a:extLst>
                  <a:ext uri="{FF2B5EF4-FFF2-40B4-BE49-F238E27FC236}">
                    <a16:creationId xmlns:a16="http://schemas.microsoft.com/office/drawing/2014/main" id="{BD62FB61-FCAE-41C3-A5A1-2FD9C44D6A5B}"/>
                  </a:ext>
                </a:extLst>
              </p:cNvPr>
              <p:cNvPicPr/>
              <p:nvPr/>
            </p:nvPicPr>
            <p:blipFill>
              <a:blip r:embed="rId6"/>
              <a:stretch>
                <a:fillRect/>
              </a:stretch>
            </p:blipFill>
            <p:spPr>
              <a:xfrm>
                <a:off x="2644084" y="4318647"/>
                <a:ext cx="18000" cy="18000"/>
              </a:xfrm>
              <a:prstGeom prst="rect">
                <a:avLst/>
              </a:prstGeom>
            </p:spPr>
          </p:pic>
        </mc:Fallback>
      </mc:AlternateContent>
    </p:spTree>
    <p:extLst>
      <p:ext uri="{BB962C8B-B14F-4D97-AF65-F5344CB8AC3E}">
        <p14:creationId xmlns:p14="http://schemas.microsoft.com/office/powerpoint/2010/main" val="1173229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E44F2-268F-4BAE-BA21-E1AC09D1AB9F}"/>
              </a:ext>
            </a:extLst>
          </p:cNvPr>
          <p:cNvSpPr>
            <a:spLocks noGrp="1"/>
          </p:cNvSpPr>
          <p:nvPr>
            <p:ph type="title"/>
          </p:nvPr>
        </p:nvSpPr>
        <p:spPr/>
        <p:txBody>
          <a:bodyPr/>
          <a:lstStyle/>
          <a:p>
            <a:r>
              <a:rPr lang="en-US" dirty="0">
                <a:solidFill>
                  <a:schemeClr val="tx1"/>
                </a:solidFill>
              </a:rPr>
              <a:t>Query Examples</a:t>
            </a:r>
          </a:p>
        </p:txBody>
      </p:sp>
      <p:sp>
        <p:nvSpPr>
          <p:cNvPr id="3" name="Content Placeholder 2">
            <a:extLst>
              <a:ext uri="{FF2B5EF4-FFF2-40B4-BE49-F238E27FC236}">
                <a16:creationId xmlns:a16="http://schemas.microsoft.com/office/drawing/2014/main" id="{9608E92E-E0EE-4267-93B4-08A4F76440C7}"/>
              </a:ext>
            </a:extLst>
          </p:cNvPr>
          <p:cNvSpPr>
            <a:spLocks noGrp="1"/>
          </p:cNvSpPr>
          <p:nvPr>
            <p:ph idx="1"/>
          </p:nvPr>
        </p:nvSpPr>
        <p:spPr>
          <a:xfrm>
            <a:off x="1923546" y="2258157"/>
            <a:ext cx="3739835" cy="1371299"/>
          </a:xfrm>
        </p:spPr>
        <p:txBody>
          <a:bodyPr anchor="ctr">
            <a:normAutofit fontScale="92500"/>
          </a:bodyPr>
          <a:lstStyle/>
          <a:p>
            <a:pPr algn="r"/>
            <a:r>
              <a:rPr lang="en-US" dirty="0">
                <a:solidFill>
                  <a:schemeClr val="tx1"/>
                </a:solidFill>
              </a:rPr>
              <a:t>This query </a:t>
            </a:r>
            <a:r>
              <a:rPr lang="en-US" dirty="0">
                <a:solidFill>
                  <a:srgbClr val="FF0000"/>
                </a:solidFill>
              </a:rPr>
              <a:t>SELECT</a:t>
            </a:r>
            <a:r>
              <a:rPr lang="en-US" dirty="0">
                <a:solidFill>
                  <a:schemeClr val="tx1"/>
                </a:solidFill>
              </a:rPr>
              <a:t>s the </a:t>
            </a:r>
            <a:r>
              <a:rPr lang="en-US" dirty="0" err="1">
                <a:solidFill>
                  <a:schemeClr val="tx1"/>
                </a:solidFill>
              </a:rPr>
              <a:t>EmployeeKey</a:t>
            </a:r>
            <a:r>
              <a:rPr lang="en-US" dirty="0">
                <a:solidFill>
                  <a:schemeClr val="tx1"/>
                </a:solidFill>
              </a:rPr>
              <a:t> and </a:t>
            </a:r>
            <a:r>
              <a:rPr lang="en-US" dirty="0" err="1">
                <a:solidFill>
                  <a:schemeClr val="tx1"/>
                </a:solidFill>
              </a:rPr>
              <a:t>LastName</a:t>
            </a:r>
            <a:r>
              <a:rPr lang="en-US" dirty="0">
                <a:solidFill>
                  <a:schemeClr val="tx1"/>
                </a:solidFill>
              </a:rPr>
              <a:t> columns from the </a:t>
            </a:r>
            <a:r>
              <a:rPr lang="en-US" dirty="0" err="1">
                <a:solidFill>
                  <a:schemeClr val="tx1"/>
                </a:solidFill>
              </a:rPr>
              <a:t>DimEmployee</a:t>
            </a:r>
            <a:r>
              <a:rPr lang="en-US" dirty="0">
                <a:solidFill>
                  <a:schemeClr val="tx1"/>
                </a:solidFill>
              </a:rPr>
              <a:t> table, but only if the last name is “Smith”</a:t>
            </a:r>
          </a:p>
        </p:txBody>
      </p:sp>
      <p:pic>
        <p:nvPicPr>
          <p:cNvPr id="4" name="Picture 3">
            <a:extLst>
              <a:ext uri="{FF2B5EF4-FFF2-40B4-BE49-F238E27FC236}">
                <a16:creationId xmlns:a16="http://schemas.microsoft.com/office/drawing/2014/main" id="{406E1F71-724B-41A5-99DC-466CBDCE25D1}"/>
              </a:ext>
            </a:extLst>
          </p:cNvPr>
          <p:cNvPicPr>
            <a:picLocks noChangeAspect="1"/>
          </p:cNvPicPr>
          <p:nvPr/>
        </p:nvPicPr>
        <p:blipFill>
          <a:blip r:embed="rId2"/>
          <a:stretch>
            <a:fillRect/>
          </a:stretch>
        </p:blipFill>
        <p:spPr>
          <a:xfrm>
            <a:off x="5772839" y="2258159"/>
            <a:ext cx="4920133" cy="1371298"/>
          </a:xfrm>
          <a:prstGeom prst="rect">
            <a:avLst/>
          </a:prstGeom>
          <a:ln w="25400">
            <a:solidFill>
              <a:schemeClr val="accent2"/>
            </a:solidFill>
          </a:ln>
          <a:effectLst/>
        </p:spPr>
      </p:pic>
      <p:pic>
        <p:nvPicPr>
          <p:cNvPr id="5" name="Picture 4">
            <a:extLst>
              <a:ext uri="{FF2B5EF4-FFF2-40B4-BE49-F238E27FC236}">
                <a16:creationId xmlns:a16="http://schemas.microsoft.com/office/drawing/2014/main" id="{C2872921-FB6D-457E-BF66-E95C66EEB7F7}"/>
              </a:ext>
            </a:extLst>
          </p:cNvPr>
          <p:cNvPicPr>
            <a:picLocks noChangeAspect="1"/>
          </p:cNvPicPr>
          <p:nvPr/>
        </p:nvPicPr>
        <p:blipFill>
          <a:blip r:embed="rId3"/>
          <a:stretch>
            <a:fillRect/>
          </a:stretch>
        </p:blipFill>
        <p:spPr>
          <a:xfrm>
            <a:off x="5772839" y="4279218"/>
            <a:ext cx="4920133" cy="1574783"/>
          </a:xfrm>
          <a:prstGeom prst="rect">
            <a:avLst/>
          </a:prstGeom>
          <a:ln w="25400">
            <a:solidFill>
              <a:schemeClr val="accent2"/>
            </a:solidFill>
          </a:ln>
          <a:effectLst/>
        </p:spPr>
      </p:pic>
      <p:sp>
        <p:nvSpPr>
          <p:cNvPr id="13" name="Content Placeholder 2">
            <a:extLst>
              <a:ext uri="{FF2B5EF4-FFF2-40B4-BE49-F238E27FC236}">
                <a16:creationId xmlns:a16="http://schemas.microsoft.com/office/drawing/2014/main" id="{5BDB85F5-A5BF-4E1B-B175-FFFD768225CB}"/>
              </a:ext>
            </a:extLst>
          </p:cNvPr>
          <p:cNvSpPr txBox="1">
            <a:spLocks/>
          </p:cNvSpPr>
          <p:nvPr/>
        </p:nvSpPr>
        <p:spPr>
          <a:xfrm>
            <a:off x="1923546" y="4279218"/>
            <a:ext cx="3739835" cy="1595133"/>
          </a:xfrm>
          <a:prstGeom prst="rect">
            <a:avLst/>
          </a:prstGeom>
        </p:spPr>
        <p:txBody>
          <a:bodyPr vert="horz" lIns="0" tIns="45720" rIns="0" bIns="45720" rtlCol="0" anchor="ct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r>
              <a:rPr lang="en-US" dirty="0">
                <a:solidFill>
                  <a:schemeClr val="tx1"/>
                </a:solidFill>
              </a:rPr>
              <a:t>This query </a:t>
            </a:r>
            <a:r>
              <a:rPr lang="en-US" dirty="0">
                <a:solidFill>
                  <a:srgbClr val="FF0000"/>
                </a:solidFill>
              </a:rPr>
              <a:t>SELECT</a:t>
            </a:r>
            <a:r>
              <a:rPr lang="en-US" dirty="0">
                <a:solidFill>
                  <a:schemeClr val="tx1"/>
                </a:solidFill>
              </a:rPr>
              <a:t>s all the columns from the </a:t>
            </a:r>
            <a:r>
              <a:rPr lang="en-US" dirty="0" err="1">
                <a:solidFill>
                  <a:schemeClr val="tx1"/>
                </a:solidFill>
              </a:rPr>
              <a:t>Production.Product</a:t>
            </a:r>
            <a:r>
              <a:rPr lang="en-US" dirty="0">
                <a:solidFill>
                  <a:schemeClr val="tx1"/>
                </a:solidFill>
              </a:rPr>
              <a:t> table and orders the result by the Name column in ascending order.</a:t>
            </a:r>
          </a:p>
        </p:txBody>
      </p:sp>
    </p:spTree>
    <p:extLst>
      <p:ext uri="{BB962C8B-B14F-4D97-AF65-F5344CB8AC3E}">
        <p14:creationId xmlns:p14="http://schemas.microsoft.com/office/powerpoint/2010/main" val="1670079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A9398-CFB3-4046-86A4-8BEE0EE663B5}"/>
              </a:ext>
            </a:extLst>
          </p:cNvPr>
          <p:cNvSpPr>
            <a:spLocks noGrp="1"/>
          </p:cNvSpPr>
          <p:nvPr>
            <p:ph type="title"/>
          </p:nvPr>
        </p:nvSpPr>
        <p:spPr/>
        <p:txBody>
          <a:bodyPr/>
          <a:lstStyle/>
          <a:p>
            <a:r>
              <a:rPr lang="en-US" dirty="0">
                <a:solidFill>
                  <a:schemeClr val="tx1"/>
                </a:solidFill>
              </a:rPr>
              <a:t>Query Examples – </a:t>
            </a:r>
            <a:br>
              <a:rPr lang="en-US" dirty="0">
                <a:solidFill>
                  <a:schemeClr val="tx1"/>
                </a:solidFill>
              </a:rPr>
            </a:br>
            <a:r>
              <a:rPr lang="en-US" dirty="0">
                <a:solidFill>
                  <a:schemeClr val="tx1"/>
                </a:solidFill>
              </a:rPr>
              <a:t>Aggregate Functions</a:t>
            </a:r>
          </a:p>
        </p:txBody>
      </p:sp>
      <p:pic>
        <p:nvPicPr>
          <p:cNvPr id="4" name="Picture 3">
            <a:extLst>
              <a:ext uri="{FF2B5EF4-FFF2-40B4-BE49-F238E27FC236}">
                <a16:creationId xmlns:a16="http://schemas.microsoft.com/office/drawing/2014/main" id="{97D19EE0-6441-4FBB-83AC-6AD56F9F9D1D}"/>
              </a:ext>
            </a:extLst>
          </p:cNvPr>
          <p:cNvPicPr>
            <a:picLocks noChangeAspect="1"/>
          </p:cNvPicPr>
          <p:nvPr/>
        </p:nvPicPr>
        <p:blipFill>
          <a:blip r:embed="rId2"/>
          <a:stretch>
            <a:fillRect/>
          </a:stretch>
        </p:blipFill>
        <p:spPr>
          <a:xfrm>
            <a:off x="5801024" y="4644371"/>
            <a:ext cx="4376190" cy="1377041"/>
          </a:xfrm>
          <a:prstGeom prst="rect">
            <a:avLst/>
          </a:prstGeom>
          <a:ln w="25400">
            <a:solidFill>
              <a:schemeClr val="accent2"/>
            </a:solidFill>
          </a:ln>
          <a:effectLst/>
        </p:spPr>
      </p:pic>
      <p:pic>
        <p:nvPicPr>
          <p:cNvPr id="5" name="Picture 4">
            <a:extLst>
              <a:ext uri="{FF2B5EF4-FFF2-40B4-BE49-F238E27FC236}">
                <a16:creationId xmlns:a16="http://schemas.microsoft.com/office/drawing/2014/main" id="{54EC1C28-766A-4C2E-A14A-3782D5407257}"/>
              </a:ext>
            </a:extLst>
          </p:cNvPr>
          <p:cNvPicPr>
            <a:picLocks noChangeAspect="1"/>
          </p:cNvPicPr>
          <p:nvPr/>
        </p:nvPicPr>
        <p:blipFill>
          <a:blip r:embed="rId3"/>
          <a:stretch>
            <a:fillRect/>
          </a:stretch>
        </p:blipFill>
        <p:spPr>
          <a:xfrm>
            <a:off x="5727637" y="2387967"/>
            <a:ext cx="4497247" cy="1236743"/>
          </a:xfrm>
          <a:prstGeom prst="rect">
            <a:avLst/>
          </a:prstGeom>
          <a:ln w="25400">
            <a:solidFill>
              <a:schemeClr val="accent2"/>
            </a:solidFill>
          </a:ln>
          <a:effectLst/>
        </p:spPr>
      </p:pic>
      <p:sp>
        <p:nvSpPr>
          <p:cNvPr id="6" name="Content Placeholder 2">
            <a:extLst>
              <a:ext uri="{FF2B5EF4-FFF2-40B4-BE49-F238E27FC236}">
                <a16:creationId xmlns:a16="http://schemas.microsoft.com/office/drawing/2014/main" id="{EDC7B1E2-BAC9-4C30-88C2-D01191F303C9}"/>
              </a:ext>
            </a:extLst>
          </p:cNvPr>
          <p:cNvSpPr txBox="1">
            <a:spLocks/>
          </p:cNvSpPr>
          <p:nvPr/>
        </p:nvSpPr>
        <p:spPr>
          <a:xfrm>
            <a:off x="2325173" y="2393628"/>
            <a:ext cx="3307865" cy="1231082"/>
          </a:xfrm>
          <a:prstGeom prst="rect">
            <a:avLst/>
          </a:prstGeom>
        </p:spPr>
        <p:txBody>
          <a:bodyPr vert="horz" lIns="0" tIns="45720" rIns="0" bIns="45720" rtlCol="0" anchor="ct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r>
              <a:rPr lang="en-US" dirty="0">
                <a:solidFill>
                  <a:schemeClr val="tx1"/>
                </a:solidFill>
              </a:rPr>
              <a:t>This query returns the amount of items in the Quantity column from the table </a:t>
            </a:r>
            <a:r>
              <a:rPr lang="en-US" dirty="0" err="1">
                <a:solidFill>
                  <a:schemeClr val="tx1"/>
                </a:solidFill>
              </a:rPr>
              <a:t>OrderDetails</a:t>
            </a:r>
            <a:r>
              <a:rPr lang="en-US" dirty="0">
                <a:solidFill>
                  <a:schemeClr val="tx1"/>
                </a:solidFill>
              </a:rPr>
              <a:t>.</a:t>
            </a:r>
          </a:p>
        </p:txBody>
      </p:sp>
      <p:sp>
        <p:nvSpPr>
          <p:cNvPr id="7" name="Content Placeholder 2">
            <a:extLst>
              <a:ext uri="{FF2B5EF4-FFF2-40B4-BE49-F238E27FC236}">
                <a16:creationId xmlns:a16="http://schemas.microsoft.com/office/drawing/2014/main" id="{735A9DDE-518E-479B-8D63-E057F17BE6CF}"/>
              </a:ext>
            </a:extLst>
          </p:cNvPr>
          <p:cNvSpPr txBox="1">
            <a:spLocks/>
          </p:cNvSpPr>
          <p:nvPr/>
        </p:nvSpPr>
        <p:spPr>
          <a:xfrm>
            <a:off x="1351003" y="4644371"/>
            <a:ext cx="4333875" cy="1377040"/>
          </a:xfrm>
          <a:prstGeom prst="rect">
            <a:avLst/>
          </a:prstGeom>
        </p:spPr>
        <p:txBody>
          <a:bodyPr vert="horz" lIns="0" tIns="45720" rIns="0" bIns="45720" rtlCol="0" anchor="ct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r>
              <a:rPr lang="en-US" dirty="0">
                <a:solidFill>
                  <a:schemeClr val="tx1"/>
                </a:solidFill>
              </a:rPr>
              <a:t>This query returns the average of all the numbers in the Price column from the Products table.</a:t>
            </a:r>
          </a:p>
        </p:txBody>
      </p:sp>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60B26221-F7B5-40DE-B01E-DC738BCCF6B2}"/>
                  </a:ext>
                </a:extLst>
              </p14:cNvPr>
              <p14:cNvContentPartPr/>
              <p14:nvPr/>
            </p14:nvContentPartPr>
            <p14:xfrm>
              <a:off x="5240404" y="2387967"/>
              <a:ext cx="17280" cy="52560"/>
            </p14:xfrm>
          </p:contentPart>
        </mc:Choice>
        <mc:Fallback xmlns="">
          <p:pic>
            <p:nvPicPr>
              <p:cNvPr id="14" name="Ink 13">
                <a:extLst>
                  <a:ext uri="{FF2B5EF4-FFF2-40B4-BE49-F238E27FC236}">
                    <a16:creationId xmlns:a16="http://schemas.microsoft.com/office/drawing/2014/main" id="{60B26221-F7B5-40DE-B01E-DC738BCCF6B2}"/>
                  </a:ext>
                </a:extLst>
              </p:cNvPr>
              <p:cNvPicPr/>
              <p:nvPr/>
            </p:nvPicPr>
            <p:blipFill>
              <a:blip r:embed="rId5"/>
              <a:stretch>
                <a:fillRect/>
              </a:stretch>
            </p:blipFill>
            <p:spPr>
              <a:xfrm>
                <a:off x="5231404" y="2378967"/>
                <a:ext cx="34920" cy="70200"/>
              </a:xfrm>
              <a:prstGeom prst="rect">
                <a:avLst/>
              </a:prstGeom>
            </p:spPr>
          </p:pic>
        </mc:Fallback>
      </mc:AlternateContent>
    </p:spTree>
    <p:extLst>
      <p:ext uri="{BB962C8B-B14F-4D97-AF65-F5344CB8AC3E}">
        <p14:creationId xmlns:p14="http://schemas.microsoft.com/office/powerpoint/2010/main" val="3840659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48C63-4028-4306-9722-650299FF9C47}"/>
              </a:ext>
            </a:extLst>
          </p:cNvPr>
          <p:cNvSpPr>
            <a:spLocks noGrp="1"/>
          </p:cNvSpPr>
          <p:nvPr>
            <p:ph type="title"/>
          </p:nvPr>
        </p:nvSpPr>
        <p:spPr/>
        <p:txBody>
          <a:bodyPr/>
          <a:lstStyle/>
          <a:p>
            <a:r>
              <a:rPr lang="en-US" dirty="0">
                <a:solidFill>
                  <a:schemeClr val="tx1"/>
                </a:solidFill>
              </a:rPr>
              <a:t>Query Examples – </a:t>
            </a:r>
            <a:br>
              <a:rPr lang="en-US" dirty="0">
                <a:solidFill>
                  <a:schemeClr val="tx1"/>
                </a:solidFill>
              </a:rPr>
            </a:br>
            <a:r>
              <a:rPr lang="en-US" dirty="0">
                <a:solidFill>
                  <a:schemeClr val="tx1"/>
                </a:solidFill>
              </a:rPr>
              <a:t>Aggregate Functions</a:t>
            </a:r>
          </a:p>
        </p:txBody>
      </p:sp>
      <p:pic>
        <p:nvPicPr>
          <p:cNvPr id="4" name="Picture 3">
            <a:extLst>
              <a:ext uri="{FF2B5EF4-FFF2-40B4-BE49-F238E27FC236}">
                <a16:creationId xmlns:a16="http://schemas.microsoft.com/office/drawing/2014/main" id="{8FC94F51-344E-4B5E-A6D9-8FC330A321EA}"/>
              </a:ext>
            </a:extLst>
          </p:cNvPr>
          <p:cNvPicPr>
            <a:picLocks noChangeAspect="1"/>
          </p:cNvPicPr>
          <p:nvPr/>
        </p:nvPicPr>
        <p:blipFill>
          <a:blip r:embed="rId2"/>
          <a:stretch>
            <a:fillRect/>
          </a:stretch>
        </p:blipFill>
        <p:spPr>
          <a:xfrm>
            <a:off x="5548366" y="2392531"/>
            <a:ext cx="5111029" cy="1219345"/>
          </a:xfrm>
          <a:prstGeom prst="rect">
            <a:avLst/>
          </a:prstGeom>
          <a:ln w="25400">
            <a:solidFill>
              <a:schemeClr val="accent2"/>
            </a:solidFill>
          </a:ln>
          <a:effectLst/>
        </p:spPr>
      </p:pic>
      <p:pic>
        <p:nvPicPr>
          <p:cNvPr id="5" name="Picture 4">
            <a:extLst>
              <a:ext uri="{FF2B5EF4-FFF2-40B4-BE49-F238E27FC236}">
                <a16:creationId xmlns:a16="http://schemas.microsoft.com/office/drawing/2014/main" id="{7E44D175-6BEA-4472-A907-659810D498DF}"/>
              </a:ext>
            </a:extLst>
          </p:cNvPr>
          <p:cNvPicPr>
            <a:picLocks noChangeAspect="1"/>
          </p:cNvPicPr>
          <p:nvPr/>
        </p:nvPicPr>
        <p:blipFill>
          <a:blip r:embed="rId3"/>
          <a:stretch>
            <a:fillRect/>
          </a:stretch>
        </p:blipFill>
        <p:spPr>
          <a:xfrm>
            <a:off x="5558216" y="4084172"/>
            <a:ext cx="5101179" cy="1695582"/>
          </a:xfrm>
          <a:prstGeom prst="rect">
            <a:avLst/>
          </a:prstGeom>
          <a:ln w="25400">
            <a:solidFill>
              <a:schemeClr val="accent2"/>
            </a:solidFill>
          </a:ln>
          <a:effectLst/>
        </p:spPr>
      </p:pic>
      <p:sp>
        <p:nvSpPr>
          <p:cNvPr id="6" name="Content Placeholder 2">
            <a:extLst>
              <a:ext uri="{FF2B5EF4-FFF2-40B4-BE49-F238E27FC236}">
                <a16:creationId xmlns:a16="http://schemas.microsoft.com/office/drawing/2014/main" id="{D78480AE-931C-4EC0-9A22-5E2A36ABA49E}"/>
              </a:ext>
            </a:extLst>
          </p:cNvPr>
          <p:cNvSpPr txBox="1">
            <a:spLocks noGrp="1"/>
          </p:cNvSpPr>
          <p:nvPr>
            <p:ph idx="1"/>
          </p:nvPr>
        </p:nvSpPr>
        <p:spPr>
          <a:xfrm>
            <a:off x="1140751" y="2395823"/>
            <a:ext cx="4333875" cy="1219345"/>
          </a:xfrm>
          <a:prstGeom prst="rect">
            <a:avLst/>
          </a:prstGeom>
        </p:spPr>
        <p:txBody>
          <a:bodyPr vert="horz" lIns="0" tIns="45720" rIns="0" bIns="45720" rtlCol="0" anchor="ctr">
            <a:normAutofit fontScale="850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r>
              <a:rPr lang="en-US" dirty="0">
                <a:solidFill>
                  <a:schemeClr val="tx1"/>
                </a:solidFill>
              </a:rPr>
              <a:t>This query returns the </a:t>
            </a:r>
            <a:r>
              <a:rPr lang="en-US" dirty="0" err="1">
                <a:solidFill>
                  <a:schemeClr val="tx1"/>
                </a:solidFill>
              </a:rPr>
              <a:t>CustomerID</a:t>
            </a:r>
            <a:r>
              <a:rPr lang="en-US" dirty="0">
                <a:solidFill>
                  <a:schemeClr val="tx1"/>
                </a:solidFill>
              </a:rPr>
              <a:t> and Country columns from the Customers table. It will GROUP all the like countries and tell how many customers from each country there are.</a:t>
            </a:r>
          </a:p>
        </p:txBody>
      </p:sp>
      <p:sp>
        <p:nvSpPr>
          <p:cNvPr id="7" name="Content Placeholder 2">
            <a:extLst>
              <a:ext uri="{FF2B5EF4-FFF2-40B4-BE49-F238E27FC236}">
                <a16:creationId xmlns:a16="http://schemas.microsoft.com/office/drawing/2014/main" id="{53D265FD-FF7B-47CD-9D75-831FADBA0134}"/>
              </a:ext>
            </a:extLst>
          </p:cNvPr>
          <p:cNvSpPr txBox="1">
            <a:spLocks/>
          </p:cNvSpPr>
          <p:nvPr/>
        </p:nvSpPr>
        <p:spPr>
          <a:xfrm>
            <a:off x="1140750" y="4084173"/>
            <a:ext cx="4333875" cy="1695581"/>
          </a:xfrm>
          <a:prstGeom prst="rect">
            <a:avLst/>
          </a:prstGeom>
        </p:spPr>
        <p:txBody>
          <a:bodyPr vert="horz" lIns="0" tIns="45720" rIns="0" bIns="45720" rtlCol="0" anchor="ctr">
            <a:normAutofit fontScale="925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r>
              <a:rPr lang="en-US" dirty="0">
                <a:solidFill>
                  <a:schemeClr val="tx1"/>
                </a:solidFill>
              </a:rPr>
              <a:t>This query returns the </a:t>
            </a:r>
            <a:r>
              <a:rPr lang="en-US" dirty="0" err="1">
                <a:solidFill>
                  <a:schemeClr val="tx1"/>
                </a:solidFill>
              </a:rPr>
              <a:t>CustomerID</a:t>
            </a:r>
            <a:r>
              <a:rPr lang="en-US" dirty="0">
                <a:solidFill>
                  <a:schemeClr val="tx1"/>
                </a:solidFill>
              </a:rPr>
              <a:t> and Country columns from the Customers table. It will GROUP all the like countries and tell how many customers from each country there are if the count total is over 5.</a:t>
            </a:r>
          </a:p>
        </p:txBody>
      </p:sp>
    </p:spTree>
    <p:extLst>
      <p:ext uri="{BB962C8B-B14F-4D97-AF65-F5344CB8AC3E}">
        <p14:creationId xmlns:p14="http://schemas.microsoft.com/office/powerpoint/2010/main" val="3094528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0A6BAB4-12A2-439B-A02C-56DB34F5D3C4}"/>
              </a:ext>
            </a:extLst>
          </p:cNvPr>
          <p:cNvPicPr>
            <a:picLocks noChangeAspect="1"/>
          </p:cNvPicPr>
          <p:nvPr/>
        </p:nvPicPr>
        <p:blipFill>
          <a:blip r:embed="rId2"/>
          <a:stretch>
            <a:fillRect/>
          </a:stretch>
        </p:blipFill>
        <p:spPr>
          <a:xfrm>
            <a:off x="1293658" y="4501601"/>
            <a:ext cx="7751541" cy="1642158"/>
          </a:xfrm>
          <a:prstGeom prst="rect">
            <a:avLst/>
          </a:prstGeom>
          <a:ln w="25400">
            <a:solidFill>
              <a:schemeClr val="accent2"/>
            </a:solidFill>
          </a:ln>
          <a:effectLst/>
        </p:spPr>
      </p:pic>
      <p:sp>
        <p:nvSpPr>
          <p:cNvPr id="2" name="Title 1">
            <a:extLst>
              <a:ext uri="{FF2B5EF4-FFF2-40B4-BE49-F238E27FC236}">
                <a16:creationId xmlns:a16="http://schemas.microsoft.com/office/drawing/2014/main" id="{CF977DF3-E62E-4214-9298-D601E92AF543}"/>
              </a:ext>
            </a:extLst>
          </p:cNvPr>
          <p:cNvSpPr>
            <a:spLocks noGrp="1"/>
          </p:cNvSpPr>
          <p:nvPr>
            <p:ph type="title"/>
          </p:nvPr>
        </p:nvSpPr>
        <p:spPr/>
        <p:txBody>
          <a:bodyPr>
            <a:normAutofit/>
          </a:bodyPr>
          <a:lstStyle/>
          <a:p>
            <a:r>
              <a:rPr lang="en-US" dirty="0">
                <a:solidFill>
                  <a:schemeClr val="tx1"/>
                </a:solidFill>
              </a:rPr>
              <a:t>SQL – UPDATE a table</a:t>
            </a:r>
            <a:br>
              <a:rPr lang="en-US" dirty="0"/>
            </a:br>
            <a:r>
              <a:rPr lang="en-US" sz="1400" dirty="0">
                <a:hlinkClick r:id="rId3"/>
              </a:rPr>
              <a:t>https://docs.microsoft.com/en-us/sql/t-sql/queries/update-transact-sql?view=sql-server-ver15</a:t>
            </a:r>
            <a:br>
              <a:rPr lang="en-US" sz="1400" dirty="0"/>
            </a:br>
            <a:r>
              <a:rPr lang="en-US" sz="1200" dirty="0">
                <a:hlinkClick r:id="rId4"/>
              </a:rPr>
              <a:t>https://docs.microsoft.com/en-us/sql/t-sql/queries/update-transact-sql?view=sql-server-ver15#a-using-a-simple-update-statement</a:t>
            </a:r>
            <a:endParaRPr lang="en-US" sz="1400" dirty="0"/>
          </a:p>
        </p:txBody>
      </p:sp>
      <p:pic>
        <p:nvPicPr>
          <p:cNvPr id="4" name="Picture 3">
            <a:extLst>
              <a:ext uri="{FF2B5EF4-FFF2-40B4-BE49-F238E27FC236}">
                <a16:creationId xmlns:a16="http://schemas.microsoft.com/office/drawing/2014/main" id="{D80FB341-8F5E-4DCA-A9CA-463A5CC49684}"/>
              </a:ext>
            </a:extLst>
          </p:cNvPr>
          <p:cNvPicPr>
            <a:picLocks noChangeAspect="1"/>
          </p:cNvPicPr>
          <p:nvPr/>
        </p:nvPicPr>
        <p:blipFill>
          <a:blip r:embed="rId5"/>
          <a:stretch>
            <a:fillRect/>
          </a:stretch>
        </p:blipFill>
        <p:spPr>
          <a:xfrm>
            <a:off x="6317016" y="2102209"/>
            <a:ext cx="4621115" cy="1577218"/>
          </a:xfrm>
          <a:prstGeom prst="rect">
            <a:avLst/>
          </a:prstGeom>
          <a:ln w="25400">
            <a:solidFill>
              <a:schemeClr val="accent2"/>
            </a:solidFill>
          </a:ln>
          <a:effectLst/>
        </p:spPr>
      </p:pic>
      <p:sp>
        <p:nvSpPr>
          <p:cNvPr id="3" name="Rectangle 2">
            <a:extLst>
              <a:ext uri="{FF2B5EF4-FFF2-40B4-BE49-F238E27FC236}">
                <a16:creationId xmlns:a16="http://schemas.microsoft.com/office/drawing/2014/main" id="{009836F6-ECE6-4C04-9269-18FE45D07214}"/>
              </a:ext>
            </a:extLst>
          </p:cNvPr>
          <p:cNvSpPr/>
          <p:nvPr/>
        </p:nvSpPr>
        <p:spPr>
          <a:xfrm>
            <a:off x="1293658" y="1906050"/>
            <a:ext cx="4802342" cy="2595551"/>
          </a:xfrm>
          <a:prstGeom prst="rect">
            <a:avLst/>
          </a:prstGeom>
        </p:spPr>
        <p:txBody>
          <a:bodyPr wrap="square" anchor="ctr">
            <a:normAutofit/>
          </a:bodyPr>
          <a:lstStyle/>
          <a:p>
            <a:r>
              <a:rPr lang="en-US" sz="3200" dirty="0">
                <a:solidFill>
                  <a:srgbClr val="FF0000"/>
                </a:solidFill>
              </a:rPr>
              <a:t>UPDATE</a:t>
            </a:r>
            <a:r>
              <a:rPr lang="en-US" sz="3200" dirty="0"/>
              <a:t> changes existing data in a table or view. There are many variations to </a:t>
            </a:r>
            <a:r>
              <a:rPr lang="en-US" sz="3200" dirty="0">
                <a:solidFill>
                  <a:srgbClr val="FF0000"/>
                </a:solidFill>
              </a:rPr>
              <a:t>UPDATE</a:t>
            </a:r>
            <a:r>
              <a:rPr lang="en-US" sz="3200" dirty="0"/>
              <a:t>.</a:t>
            </a:r>
          </a:p>
        </p:txBody>
      </p:sp>
      <p:pic>
        <p:nvPicPr>
          <p:cNvPr id="5" name="Picture 4">
            <a:extLst>
              <a:ext uri="{FF2B5EF4-FFF2-40B4-BE49-F238E27FC236}">
                <a16:creationId xmlns:a16="http://schemas.microsoft.com/office/drawing/2014/main" id="{69DAC2EB-C673-4A0F-A747-337B55145E64}"/>
              </a:ext>
            </a:extLst>
          </p:cNvPr>
          <p:cNvPicPr>
            <a:picLocks noChangeAspect="1"/>
          </p:cNvPicPr>
          <p:nvPr/>
        </p:nvPicPr>
        <p:blipFill>
          <a:blip r:embed="rId6"/>
          <a:stretch>
            <a:fillRect/>
          </a:stretch>
        </p:blipFill>
        <p:spPr>
          <a:xfrm>
            <a:off x="6317016" y="3726084"/>
            <a:ext cx="4621115" cy="1551033"/>
          </a:xfrm>
          <a:prstGeom prst="rect">
            <a:avLst/>
          </a:prstGeom>
          <a:ln w="25400">
            <a:solidFill>
              <a:schemeClr val="accent2"/>
            </a:solidFill>
          </a:ln>
          <a:effectLst/>
        </p:spPr>
      </p:pic>
      <p:sp>
        <p:nvSpPr>
          <p:cNvPr id="9" name="TextBox 8">
            <a:extLst>
              <a:ext uri="{FF2B5EF4-FFF2-40B4-BE49-F238E27FC236}">
                <a16:creationId xmlns:a16="http://schemas.microsoft.com/office/drawing/2014/main" id="{AB279E6B-64B3-47E8-88D3-86675CA2847A}"/>
              </a:ext>
            </a:extLst>
          </p:cNvPr>
          <p:cNvSpPr txBox="1"/>
          <p:nvPr/>
        </p:nvSpPr>
        <p:spPr>
          <a:xfrm>
            <a:off x="2775475" y="5912779"/>
            <a:ext cx="3967089" cy="369332"/>
          </a:xfrm>
          <a:prstGeom prst="rect">
            <a:avLst/>
          </a:prstGeom>
          <a:solidFill>
            <a:schemeClr val="accent2"/>
          </a:solidFill>
        </p:spPr>
        <p:txBody>
          <a:bodyPr wrap="square" rtlCol="0">
            <a:spAutoFit/>
          </a:bodyPr>
          <a:lstStyle/>
          <a:p>
            <a:pPr algn="ctr"/>
            <a:r>
              <a:rPr lang="en-US" b="1" i="1" dirty="0"/>
              <a:t>UPDATE</a:t>
            </a:r>
            <a:r>
              <a:rPr lang="en-US" dirty="0"/>
              <a:t> multiple rows simultaneously.</a:t>
            </a:r>
          </a:p>
        </p:txBody>
      </p:sp>
    </p:spTree>
    <p:extLst>
      <p:ext uri="{BB962C8B-B14F-4D97-AF65-F5344CB8AC3E}">
        <p14:creationId xmlns:p14="http://schemas.microsoft.com/office/powerpoint/2010/main" val="3799999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1E5D-929B-40A7-8128-B5CEED63B543}"/>
              </a:ext>
            </a:extLst>
          </p:cNvPr>
          <p:cNvSpPr>
            <a:spLocks noGrp="1"/>
          </p:cNvSpPr>
          <p:nvPr>
            <p:ph type="title"/>
          </p:nvPr>
        </p:nvSpPr>
        <p:spPr/>
        <p:txBody>
          <a:bodyPr>
            <a:normAutofit/>
          </a:bodyPr>
          <a:lstStyle/>
          <a:p>
            <a:r>
              <a:rPr lang="en-US" dirty="0">
                <a:solidFill>
                  <a:schemeClr val="tx1"/>
                </a:solidFill>
              </a:rPr>
              <a:t>SQL – INSERT into a table</a:t>
            </a:r>
            <a:br>
              <a:rPr lang="en-US" dirty="0"/>
            </a:br>
            <a:r>
              <a:rPr lang="en-US" sz="1400" dirty="0">
                <a:hlinkClick r:id="rId2"/>
              </a:rPr>
              <a:t>https://docs.microsoft.com/en-us/sql/t-sql/statements/insert-transact-sql?view=sql-server-ver15#BasicSyntax</a:t>
            </a:r>
            <a:br>
              <a:rPr lang="en-US" sz="1400" dirty="0"/>
            </a:br>
            <a:r>
              <a:rPr lang="en-US" sz="1400" dirty="0">
                <a:hlinkClick r:id="rId2"/>
              </a:rPr>
              <a:t>https://docs.microsoft.com/en-us/sql/t-sql/statements/insert-transact-sql?view=sql-server-ver15#BasicSyntax</a:t>
            </a:r>
            <a:endParaRPr lang="en-US" dirty="0"/>
          </a:p>
        </p:txBody>
      </p:sp>
      <p:sp>
        <p:nvSpPr>
          <p:cNvPr id="3" name="Content Placeholder 2">
            <a:extLst>
              <a:ext uri="{FF2B5EF4-FFF2-40B4-BE49-F238E27FC236}">
                <a16:creationId xmlns:a16="http://schemas.microsoft.com/office/drawing/2014/main" id="{EDC4C661-60D7-43F2-B43A-E3F4CEAA09F1}"/>
              </a:ext>
            </a:extLst>
          </p:cNvPr>
          <p:cNvSpPr>
            <a:spLocks noGrp="1"/>
          </p:cNvSpPr>
          <p:nvPr>
            <p:ph idx="1"/>
          </p:nvPr>
        </p:nvSpPr>
        <p:spPr>
          <a:xfrm>
            <a:off x="2691196" y="1906806"/>
            <a:ext cx="6809606" cy="1222089"/>
          </a:xfrm>
        </p:spPr>
        <p:txBody>
          <a:bodyPr anchor="ctr">
            <a:normAutofit/>
          </a:bodyPr>
          <a:lstStyle/>
          <a:p>
            <a:pPr algn="ctr"/>
            <a:r>
              <a:rPr lang="en-US" sz="2800" dirty="0">
                <a:solidFill>
                  <a:srgbClr val="FF0000"/>
                </a:solidFill>
              </a:rPr>
              <a:t>INSERT</a:t>
            </a:r>
            <a:r>
              <a:rPr lang="en-US" sz="2800" dirty="0"/>
              <a:t> </a:t>
            </a:r>
            <a:r>
              <a:rPr lang="en-US" sz="2800" dirty="0">
                <a:solidFill>
                  <a:schemeClr val="tx1"/>
                </a:solidFill>
              </a:rPr>
              <a:t>adds one or more rows to a table or a view in SQL Server. </a:t>
            </a:r>
          </a:p>
        </p:txBody>
      </p:sp>
      <p:pic>
        <p:nvPicPr>
          <p:cNvPr id="4" name="Picture 3">
            <a:extLst>
              <a:ext uri="{FF2B5EF4-FFF2-40B4-BE49-F238E27FC236}">
                <a16:creationId xmlns:a16="http://schemas.microsoft.com/office/drawing/2014/main" id="{12697892-EC38-4029-A0BA-8C3F3E644DBC}"/>
              </a:ext>
            </a:extLst>
          </p:cNvPr>
          <p:cNvPicPr>
            <a:picLocks noChangeAspect="1"/>
          </p:cNvPicPr>
          <p:nvPr/>
        </p:nvPicPr>
        <p:blipFill>
          <a:blip r:embed="rId3"/>
          <a:stretch>
            <a:fillRect/>
          </a:stretch>
        </p:blipFill>
        <p:spPr>
          <a:xfrm>
            <a:off x="1408437" y="3175024"/>
            <a:ext cx="9600476" cy="2772040"/>
          </a:xfrm>
          <a:prstGeom prst="rect">
            <a:avLst/>
          </a:prstGeom>
          <a:ln w="25400">
            <a:solidFill>
              <a:schemeClr val="accent2"/>
            </a:solidFill>
          </a:ln>
          <a:effectLst/>
        </p:spPr>
      </p:pic>
    </p:spTree>
    <p:extLst>
      <p:ext uri="{BB962C8B-B14F-4D97-AF65-F5344CB8AC3E}">
        <p14:creationId xmlns:p14="http://schemas.microsoft.com/office/powerpoint/2010/main" val="4142683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1E5D-929B-40A7-8128-B5CEED63B543}"/>
              </a:ext>
            </a:extLst>
          </p:cNvPr>
          <p:cNvSpPr>
            <a:spLocks noGrp="1"/>
          </p:cNvSpPr>
          <p:nvPr>
            <p:ph type="title"/>
          </p:nvPr>
        </p:nvSpPr>
        <p:spPr/>
        <p:txBody>
          <a:bodyPr>
            <a:normAutofit/>
          </a:bodyPr>
          <a:lstStyle/>
          <a:p>
            <a:r>
              <a:rPr lang="en-US" dirty="0">
                <a:solidFill>
                  <a:schemeClr val="tx1"/>
                </a:solidFill>
              </a:rPr>
              <a:t>SQL – DELETE from a table</a:t>
            </a:r>
            <a:br>
              <a:rPr lang="en-US" dirty="0"/>
            </a:br>
            <a:r>
              <a:rPr lang="en-US" sz="1400" dirty="0">
                <a:hlinkClick r:id="rId2"/>
              </a:rPr>
              <a:t>https://docs.microsoft.com/en-us/sql/t-sql/statements/delete-transact-sql?view=sql-server-ver15</a:t>
            </a:r>
            <a:br>
              <a:rPr lang="en-US" sz="1400" dirty="0"/>
            </a:br>
            <a:r>
              <a:rPr lang="en-US" sz="1400" dirty="0">
                <a:hlinkClick r:id="rId3"/>
              </a:rPr>
              <a:t>https://docs.microsoft.com/en-us/sql/t-sql/statements/delete-transact-sql?view=sql-server-ver15#BasicSyntax</a:t>
            </a:r>
            <a:endParaRPr lang="en-US" dirty="0"/>
          </a:p>
        </p:txBody>
      </p:sp>
      <p:sp>
        <p:nvSpPr>
          <p:cNvPr id="3" name="Content Placeholder 2">
            <a:extLst>
              <a:ext uri="{FF2B5EF4-FFF2-40B4-BE49-F238E27FC236}">
                <a16:creationId xmlns:a16="http://schemas.microsoft.com/office/drawing/2014/main" id="{EDC4C661-60D7-43F2-B43A-E3F4CEAA09F1}"/>
              </a:ext>
            </a:extLst>
          </p:cNvPr>
          <p:cNvSpPr>
            <a:spLocks noGrp="1"/>
          </p:cNvSpPr>
          <p:nvPr>
            <p:ph idx="1"/>
          </p:nvPr>
        </p:nvSpPr>
        <p:spPr>
          <a:xfrm>
            <a:off x="2093153" y="1898138"/>
            <a:ext cx="8005692" cy="1267094"/>
          </a:xfrm>
        </p:spPr>
        <p:txBody>
          <a:bodyPr anchor="ctr">
            <a:normAutofit/>
          </a:bodyPr>
          <a:lstStyle/>
          <a:p>
            <a:pPr algn="ctr"/>
            <a:r>
              <a:rPr lang="en-US" sz="2800" dirty="0">
                <a:solidFill>
                  <a:srgbClr val="FF0000"/>
                </a:solidFill>
              </a:rPr>
              <a:t>DELETE</a:t>
            </a:r>
            <a:r>
              <a:rPr lang="en-US" sz="2800" dirty="0"/>
              <a:t> </a:t>
            </a:r>
            <a:r>
              <a:rPr lang="en-US" sz="2800" dirty="0">
                <a:solidFill>
                  <a:schemeClr val="tx1"/>
                </a:solidFill>
              </a:rPr>
              <a:t>removes one or more rows from a table or view in SQL Server.</a:t>
            </a:r>
          </a:p>
        </p:txBody>
      </p:sp>
      <p:pic>
        <p:nvPicPr>
          <p:cNvPr id="5" name="Picture 4">
            <a:extLst>
              <a:ext uri="{FF2B5EF4-FFF2-40B4-BE49-F238E27FC236}">
                <a16:creationId xmlns:a16="http://schemas.microsoft.com/office/drawing/2014/main" id="{52540123-CEA5-438D-A2C1-4C08BE3D4E1C}"/>
              </a:ext>
            </a:extLst>
          </p:cNvPr>
          <p:cNvPicPr>
            <a:picLocks noChangeAspect="1"/>
          </p:cNvPicPr>
          <p:nvPr/>
        </p:nvPicPr>
        <p:blipFill>
          <a:blip r:embed="rId4"/>
          <a:stretch>
            <a:fillRect/>
          </a:stretch>
        </p:blipFill>
        <p:spPr>
          <a:xfrm>
            <a:off x="1770183" y="3165233"/>
            <a:ext cx="8651631" cy="2958265"/>
          </a:xfrm>
          <a:prstGeom prst="rect">
            <a:avLst/>
          </a:prstGeom>
          <a:ln w="25400">
            <a:solidFill>
              <a:schemeClr val="accent2"/>
            </a:solidFill>
          </a:ln>
          <a:effectLst/>
        </p:spPr>
      </p:pic>
    </p:spTree>
    <p:extLst>
      <p:ext uri="{BB962C8B-B14F-4D97-AF65-F5344CB8AC3E}">
        <p14:creationId xmlns:p14="http://schemas.microsoft.com/office/powerpoint/2010/main" val="1312306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9CDE5-1D0B-48C1-96F3-73A7E0310ED2}"/>
              </a:ext>
            </a:extLst>
          </p:cNvPr>
          <p:cNvSpPr>
            <a:spLocks noGrp="1"/>
          </p:cNvSpPr>
          <p:nvPr>
            <p:ph type="title"/>
          </p:nvPr>
        </p:nvSpPr>
        <p:spPr/>
        <p:txBody>
          <a:bodyPr>
            <a:normAutofit/>
          </a:bodyPr>
          <a:lstStyle/>
          <a:p>
            <a:r>
              <a:rPr lang="en-US" dirty="0"/>
              <a:t>ROW_NUMBER</a:t>
            </a:r>
            <a:br>
              <a:rPr lang="en-US" dirty="0"/>
            </a:br>
            <a:r>
              <a:rPr lang="en-US" sz="1400" dirty="0">
                <a:hlinkClick r:id="rId2"/>
              </a:rPr>
              <a:t>https://docs.microsoft.com/en-us/sql/t-sql/functions/row-number-transact-sql?view=sql-server-ver15</a:t>
            </a:r>
            <a:endParaRPr lang="en-US" dirty="0"/>
          </a:p>
        </p:txBody>
      </p:sp>
      <p:sp>
        <p:nvSpPr>
          <p:cNvPr id="3" name="Content Placeholder 2">
            <a:extLst>
              <a:ext uri="{FF2B5EF4-FFF2-40B4-BE49-F238E27FC236}">
                <a16:creationId xmlns:a16="http://schemas.microsoft.com/office/drawing/2014/main" id="{72EBCA83-F88B-463C-96D7-CE7C49922959}"/>
              </a:ext>
            </a:extLst>
          </p:cNvPr>
          <p:cNvSpPr>
            <a:spLocks noGrp="1"/>
          </p:cNvSpPr>
          <p:nvPr>
            <p:ph idx="1"/>
          </p:nvPr>
        </p:nvSpPr>
        <p:spPr/>
        <p:txBody>
          <a:bodyPr/>
          <a:lstStyle/>
          <a:p>
            <a:pPr lvl="1">
              <a:buFont typeface="Arial" panose="020B0604020202020204" pitchFamily="34" charset="0"/>
              <a:buChar char="•"/>
            </a:pPr>
            <a:r>
              <a:rPr lang="en-US" dirty="0"/>
              <a:t>Assign a row number to every tuple. Then you can search based of the row number</a:t>
            </a:r>
          </a:p>
        </p:txBody>
      </p:sp>
      <p:pic>
        <p:nvPicPr>
          <p:cNvPr id="5" name="Picture 4">
            <a:extLst>
              <a:ext uri="{FF2B5EF4-FFF2-40B4-BE49-F238E27FC236}">
                <a16:creationId xmlns:a16="http://schemas.microsoft.com/office/drawing/2014/main" id="{80904516-D742-4C56-9BCC-5C0BD299AA57}"/>
              </a:ext>
            </a:extLst>
          </p:cNvPr>
          <p:cNvPicPr>
            <a:picLocks noChangeAspect="1"/>
          </p:cNvPicPr>
          <p:nvPr/>
        </p:nvPicPr>
        <p:blipFill>
          <a:blip r:embed="rId3"/>
          <a:stretch>
            <a:fillRect/>
          </a:stretch>
        </p:blipFill>
        <p:spPr>
          <a:xfrm>
            <a:off x="2374844" y="3082223"/>
            <a:ext cx="7442311" cy="2226755"/>
          </a:xfrm>
          <a:prstGeom prst="rect">
            <a:avLst/>
          </a:prstGeom>
          <a:ln w="25400">
            <a:solidFill>
              <a:schemeClr val="accent2"/>
            </a:solidFill>
          </a:ln>
        </p:spPr>
      </p:pic>
    </p:spTree>
    <p:extLst>
      <p:ext uri="{BB962C8B-B14F-4D97-AF65-F5344CB8AC3E}">
        <p14:creationId xmlns:p14="http://schemas.microsoft.com/office/powerpoint/2010/main" val="2985418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8AFE4-78D4-4B81-A0BD-7861A899BD25}"/>
              </a:ext>
            </a:extLst>
          </p:cNvPr>
          <p:cNvSpPr>
            <a:spLocks noGrp="1"/>
          </p:cNvSpPr>
          <p:nvPr>
            <p:ph type="title"/>
          </p:nvPr>
        </p:nvSpPr>
        <p:spPr/>
        <p:txBody>
          <a:bodyPr>
            <a:normAutofit/>
          </a:bodyPr>
          <a:lstStyle/>
          <a:p>
            <a:r>
              <a:rPr lang="en-US" dirty="0">
                <a:solidFill>
                  <a:schemeClr val="tx1"/>
                </a:solidFill>
              </a:rPr>
              <a:t>CASE Statements</a:t>
            </a:r>
            <a:br>
              <a:rPr lang="en-US" dirty="0">
                <a:solidFill>
                  <a:schemeClr val="tx1"/>
                </a:solidFill>
              </a:rPr>
            </a:br>
            <a:r>
              <a:rPr lang="en-US" sz="1400" dirty="0">
                <a:solidFill>
                  <a:schemeClr val="tx1"/>
                </a:solidFill>
                <a:hlinkClick r:id="rId2"/>
              </a:rPr>
              <a:t>https://www.w3schools.com/sql/sql_case.asp</a:t>
            </a:r>
            <a:endParaRPr lang="en-US" dirty="0">
              <a:solidFill>
                <a:schemeClr val="tx1"/>
              </a:solidFill>
            </a:endParaRPr>
          </a:p>
        </p:txBody>
      </p:sp>
      <p:sp>
        <p:nvSpPr>
          <p:cNvPr id="3" name="Content Placeholder 2">
            <a:extLst>
              <a:ext uri="{FF2B5EF4-FFF2-40B4-BE49-F238E27FC236}">
                <a16:creationId xmlns:a16="http://schemas.microsoft.com/office/drawing/2014/main" id="{8D17FA90-BFAF-43BF-8CDE-692C5FED2488}"/>
              </a:ext>
            </a:extLst>
          </p:cNvPr>
          <p:cNvSpPr>
            <a:spLocks noGrp="1"/>
          </p:cNvSpPr>
          <p:nvPr>
            <p:ph idx="1"/>
          </p:nvPr>
        </p:nvSpPr>
        <p:spPr>
          <a:xfrm>
            <a:off x="1546746" y="2108201"/>
            <a:ext cx="9608934" cy="3760891"/>
          </a:xfrm>
        </p:spPr>
        <p:txBody>
          <a:bodyPr>
            <a:normAutofit/>
          </a:bodyPr>
          <a:lstStyle/>
          <a:p>
            <a:pPr>
              <a:lnSpc>
                <a:spcPct val="100000"/>
              </a:lnSpc>
            </a:pPr>
            <a:r>
              <a:rPr lang="en-US" sz="2400" dirty="0">
                <a:solidFill>
                  <a:srgbClr val="FF0000"/>
                </a:solidFill>
              </a:rPr>
              <a:t>SELECT </a:t>
            </a:r>
            <a:r>
              <a:rPr lang="en-US" sz="2400" dirty="0" err="1">
                <a:solidFill>
                  <a:srgbClr val="FF0000"/>
                </a:solidFill>
              </a:rPr>
              <a:t>OrderID</a:t>
            </a:r>
            <a:r>
              <a:rPr lang="en-US" sz="2400" dirty="0">
                <a:solidFill>
                  <a:srgbClr val="FF0000"/>
                </a:solidFill>
              </a:rPr>
              <a:t>, Quantity,</a:t>
            </a:r>
          </a:p>
          <a:p>
            <a:pPr>
              <a:lnSpc>
                <a:spcPct val="100000"/>
              </a:lnSpc>
            </a:pPr>
            <a:r>
              <a:rPr lang="en-US" sz="2400" dirty="0">
                <a:solidFill>
                  <a:srgbClr val="FF0000"/>
                </a:solidFill>
              </a:rPr>
              <a:t>CASE</a:t>
            </a:r>
          </a:p>
          <a:p>
            <a:pPr>
              <a:lnSpc>
                <a:spcPct val="100000"/>
              </a:lnSpc>
            </a:pPr>
            <a:r>
              <a:rPr lang="en-US" sz="2400" dirty="0">
                <a:solidFill>
                  <a:srgbClr val="FF0000"/>
                </a:solidFill>
              </a:rPr>
              <a:t>    WHEN Quantity &gt; 30 THEN 'The quantity is greater than 30'</a:t>
            </a:r>
          </a:p>
          <a:p>
            <a:pPr>
              <a:lnSpc>
                <a:spcPct val="100000"/>
              </a:lnSpc>
            </a:pPr>
            <a:r>
              <a:rPr lang="en-US" sz="2400" dirty="0">
                <a:solidFill>
                  <a:srgbClr val="FF0000"/>
                </a:solidFill>
              </a:rPr>
              <a:t>    WHEN Quantity = 30 THEN 'The quantity is 30'</a:t>
            </a:r>
          </a:p>
          <a:p>
            <a:pPr>
              <a:lnSpc>
                <a:spcPct val="100000"/>
              </a:lnSpc>
            </a:pPr>
            <a:r>
              <a:rPr lang="en-US" sz="2400" dirty="0">
                <a:solidFill>
                  <a:srgbClr val="FF0000"/>
                </a:solidFill>
              </a:rPr>
              <a:t>    ELSE 'The quantity is under 30'</a:t>
            </a:r>
          </a:p>
          <a:p>
            <a:pPr>
              <a:lnSpc>
                <a:spcPct val="100000"/>
              </a:lnSpc>
            </a:pPr>
            <a:r>
              <a:rPr lang="en-US" sz="2400" dirty="0">
                <a:solidFill>
                  <a:srgbClr val="FF0000"/>
                </a:solidFill>
              </a:rPr>
              <a:t>END AS </a:t>
            </a:r>
            <a:r>
              <a:rPr lang="en-US" sz="2400" dirty="0" err="1">
                <a:solidFill>
                  <a:srgbClr val="FF0000"/>
                </a:solidFill>
              </a:rPr>
              <a:t>QuantityText</a:t>
            </a:r>
            <a:endParaRPr lang="en-US" sz="2400" dirty="0">
              <a:solidFill>
                <a:srgbClr val="FF0000"/>
              </a:solidFill>
            </a:endParaRPr>
          </a:p>
          <a:p>
            <a:pPr>
              <a:lnSpc>
                <a:spcPct val="100000"/>
              </a:lnSpc>
            </a:pPr>
            <a:r>
              <a:rPr lang="en-US" sz="2400" dirty="0">
                <a:solidFill>
                  <a:srgbClr val="FF0000"/>
                </a:solidFill>
              </a:rPr>
              <a:t>FROM </a:t>
            </a:r>
            <a:r>
              <a:rPr lang="en-US" sz="2400" dirty="0" err="1">
                <a:solidFill>
                  <a:srgbClr val="FF0000"/>
                </a:solidFill>
              </a:rPr>
              <a:t>OrderDetails</a:t>
            </a:r>
            <a:r>
              <a:rPr lang="en-US" sz="2400" dirty="0">
                <a:solidFill>
                  <a:srgbClr val="FF0000"/>
                </a:solidFill>
              </a:rPr>
              <a:t>;</a:t>
            </a:r>
          </a:p>
        </p:txBody>
      </p:sp>
    </p:spTree>
    <p:extLst>
      <p:ext uri="{BB962C8B-B14F-4D97-AF65-F5344CB8AC3E}">
        <p14:creationId xmlns:p14="http://schemas.microsoft.com/office/powerpoint/2010/main" val="3665248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97BC9-0468-4F46-9232-15A1C46326E4}"/>
              </a:ext>
            </a:extLst>
          </p:cNvPr>
          <p:cNvSpPr>
            <a:spLocks noGrp="1"/>
          </p:cNvSpPr>
          <p:nvPr>
            <p:ph type="title"/>
          </p:nvPr>
        </p:nvSpPr>
        <p:spPr/>
        <p:txBody>
          <a:bodyPr/>
          <a:lstStyle/>
          <a:p>
            <a:r>
              <a:rPr lang="en-US" dirty="0">
                <a:solidFill>
                  <a:schemeClr val="tx1"/>
                </a:solidFill>
              </a:rPr>
              <a:t>IN(), NOT IN()</a:t>
            </a:r>
          </a:p>
        </p:txBody>
      </p:sp>
      <p:sp>
        <p:nvSpPr>
          <p:cNvPr id="3" name="Content Placeholder 2">
            <a:extLst>
              <a:ext uri="{FF2B5EF4-FFF2-40B4-BE49-F238E27FC236}">
                <a16:creationId xmlns:a16="http://schemas.microsoft.com/office/drawing/2014/main" id="{28D16DA4-3689-4D49-98D4-2B7CE4644478}"/>
              </a:ext>
            </a:extLst>
          </p:cNvPr>
          <p:cNvSpPr>
            <a:spLocks noGrp="1"/>
          </p:cNvSpPr>
          <p:nvPr>
            <p:ph idx="1"/>
          </p:nvPr>
        </p:nvSpPr>
        <p:spPr/>
        <p:txBody>
          <a:bodyPr>
            <a:normAutofit/>
          </a:bodyPr>
          <a:lstStyle/>
          <a:p>
            <a:r>
              <a:rPr lang="en-US" sz="2400" dirty="0">
                <a:solidFill>
                  <a:srgbClr val="FF0000"/>
                </a:solidFill>
              </a:rPr>
              <a:t>Select * from Customers where name IN (‘Moore’, ‘Smith’, ‘Hunter’);</a:t>
            </a:r>
          </a:p>
        </p:txBody>
      </p:sp>
    </p:spTree>
    <p:extLst>
      <p:ext uri="{BB962C8B-B14F-4D97-AF65-F5344CB8AC3E}">
        <p14:creationId xmlns:p14="http://schemas.microsoft.com/office/powerpoint/2010/main" val="3880241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960678" y="34669"/>
            <a:ext cx="8337146" cy="4953000"/>
          </a:xfrm>
        </p:spPr>
        <p:txBody>
          <a:bodyPr anchor="ctr">
            <a:noAutofit/>
          </a:bodyPr>
          <a:lstStyle/>
          <a:p>
            <a:r>
              <a:rPr lang="en-US" sz="3600" i="1" dirty="0">
                <a:solidFill>
                  <a:schemeClr val="bg1"/>
                </a:solidFill>
              </a:rPr>
              <a:t>Software used to maintain relational databases is a Relational Database Management System (RDBMS). Many relational database systems use Structured Query Language (SQL) for querying and maintaining the database.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4331" y="4953000"/>
            <a:ext cx="12188952" cy="1905000"/>
          </a:xfrm>
        </p:spPr>
        <p:txBody>
          <a:bodyPr anchor="ctr">
            <a:normAutofit/>
          </a:bodyPr>
          <a:lstStyle/>
          <a:p>
            <a:pPr algn="ctr"/>
            <a:r>
              <a:rPr lang="en-US" sz="1400" dirty="0">
                <a:hlinkClick r:id="rId2"/>
              </a:rPr>
              <a:t>https://docs.microsoft.com/en-us/sql/t-sql/language-reference?</a:t>
            </a:r>
            <a:endParaRPr lang="en-US" sz="14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5E9F7-B100-4049-BEA3-B29F23E9CC95}"/>
              </a:ext>
            </a:extLst>
          </p:cNvPr>
          <p:cNvSpPr>
            <a:spLocks noGrp="1"/>
          </p:cNvSpPr>
          <p:nvPr>
            <p:ph type="title"/>
          </p:nvPr>
        </p:nvSpPr>
        <p:spPr/>
        <p:txBody>
          <a:bodyPr/>
          <a:lstStyle/>
          <a:p>
            <a:r>
              <a:rPr lang="en-US" dirty="0">
                <a:solidFill>
                  <a:schemeClr val="tx1"/>
                </a:solidFill>
              </a:rPr>
              <a:t>Between</a:t>
            </a:r>
          </a:p>
        </p:txBody>
      </p:sp>
      <p:sp>
        <p:nvSpPr>
          <p:cNvPr id="3" name="Content Placeholder 2">
            <a:extLst>
              <a:ext uri="{FF2B5EF4-FFF2-40B4-BE49-F238E27FC236}">
                <a16:creationId xmlns:a16="http://schemas.microsoft.com/office/drawing/2014/main" id="{90FD68A7-2E99-4036-8F0F-F8F6412B878E}"/>
              </a:ext>
            </a:extLst>
          </p:cNvPr>
          <p:cNvSpPr>
            <a:spLocks noGrp="1"/>
          </p:cNvSpPr>
          <p:nvPr>
            <p:ph idx="1"/>
          </p:nvPr>
        </p:nvSpPr>
        <p:spPr/>
        <p:txBody>
          <a:bodyPr/>
          <a:lstStyle/>
          <a:p>
            <a:pPr lvl="1">
              <a:buFont typeface="Arial" panose="020B0604020202020204" pitchFamily="34" charset="0"/>
              <a:buChar char="•"/>
            </a:pPr>
            <a:r>
              <a:rPr lang="en-US" dirty="0">
                <a:solidFill>
                  <a:schemeClr val="tx1"/>
                </a:solidFill>
              </a:rPr>
              <a:t>BETWEEN is inclusive of the two bounding values.</a:t>
            </a:r>
          </a:p>
          <a:p>
            <a:endParaRPr lang="en-US" dirty="0">
              <a:solidFill>
                <a:schemeClr val="tx1"/>
              </a:solidFill>
            </a:endParaRPr>
          </a:p>
          <a:p>
            <a:r>
              <a:rPr lang="en-US" sz="2400" dirty="0">
                <a:solidFill>
                  <a:srgbClr val="FF0000"/>
                </a:solidFill>
              </a:rPr>
              <a:t>Select productid from orders where productid BETWEEN 5 and 10;</a:t>
            </a:r>
          </a:p>
          <a:p>
            <a:r>
              <a:rPr lang="en-US" sz="2400" dirty="0">
                <a:solidFill>
                  <a:srgbClr val="FF0000"/>
                </a:solidFill>
              </a:rPr>
              <a:t>Select productid from orders where </a:t>
            </a:r>
            <a:r>
              <a:rPr lang="en-US" sz="2400" dirty="0" err="1">
                <a:solidFill>
                  <a:srgbClr val="FF0000"/>
                </a:solidFill>
              </a:rPr>
              <a:t>productName</a:t>
            </a:r>
            <a:r>
              <a:rPr lang="en-US" sz="2400" dirty="0">
                <a:solidFill>
                  <a:srgbClr val="FF0000"/>
                </a:solidFill>
              </a:rPr>
              <a:t> BETWEEN ‘B’ and ‘L’;</a:t>
            </a:r>
          </a:p>
        </p:txBody>
      </p:sp>
    </p:spTree>
    <p:extLst>
      <p:ext uri="{BB962C8B-B14F-4D97-AF65-F5344CB8AC3E}">
        <p14:creationId xmlns:p14="http://schemas.microsoft.com/office/powerpoint/2010/main" val="1895702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CB2EA-CBDE-464A-B6E1-098C6784E332}"/>
              </a:ext>
            </a:extLst>
          </p:cNvPr>
          <p:cNvSpPr>
            <a:spLocks noGrp="1"/>
          </p:cNvSpPr>
          <p:nvPr>
            <p:ph type="title"/>
          </p:nvPr>
        </p:nvSpPr>
        <p:spPr/>
        <p:txBody>
          <a:bodyPr/>
          <a:lstStyle/>
          <a:p>
            <a:r>
              <a:rPr lang="en-US" dirty="0">
                <a:solidFill>
                  <a:schemeClr val="tx1"/>
                </a:solidFill>
              </a:rPr>
              <a:t>LIKE</a:t>
            </a:r>
          </a:p>
        </p:txBody>
      </p:sp>
      <p:sp>
        <p:nvSpPr>
          <p:cNvPr id="3" name="Content Placeholder 2">
            <a:extLst>
              <a:ext uri="{FF2B5EF4-FFF2-40B4-BE49-F238E27FC236}">
                <a16:creationId xmlns:a16="http://schemas.microsoft.com/office/drawing/2014/main" id="{44DDF588-C624-43D0-9C5F-F8E3D238717A}"/>
              </a:ext>
            </a:extLst>
          </p:cNvPr>
          <p:cNvSpPr>
            <a:spLocks noGrp="1"/>
          </p:cNvSpPr>
          <p:nvPr>
            <p:ph idx="1"/>
          </p:nvPr>
        </p:nvSpPr>
        <p:spPr/>
        <p:txBody>
          <a:bodyPr/>
          <a:lstStyle/>
          <a:p>
            <a:pPr lvl="1">
              <a:buFont typeface="Arial" panose="020B0604020202020204" pitchFamily="34" charset="0"/>
              <a:buChar char="•"/>
            </a:pPr>
            <a:r>
              <a:rPr lang="en-US" dirty="0">
                <a:solidFill>
                  <a:srgbClr val="FF0000"/>
                </a:solidFill>
              </a:rPr>
              <a:t>_</a:t>
            </a:r>
            <a:r>
              <a:rPr lang="en-US" dirty="0">
                <a:solidFill>
                  <a:schemeClr val="tx1"/>
                </a:solidFill>
              </a:rPr>
              <a:t> means a single char.</a:t>
            </a:r>
          </a:p>
          <a:p>
            <a:pPr lvl="1">
              <a:buFont typeface="Arial" panose="020B0604020202020204" pitchFamily="34" charset="0"/>
              <a:buChar char="•"/>
            </a:pPr>
            <a:r>
              <a:rPr lang="en-US" dirty="0">
                <a:solidFill>
                  <a:srgbClr val="FF0000"/>
                </a:solidFill>
              </a:rPr>
              <a:t>%</a:t>
            </a:r>
            <a:r>
              <a:rPr lang="en-US" dirty="0">
                <a:solidFill>
                  <a:schemeClr val="tx1"/>
                </a:solidFill>
              </a:rPr>
              <a:t> means any number of chars.</a:t>
            </a:r>
          </a:p>
          <a:p>
            <a:pPr marL="201168" lvl="1" indent="0">
              <a:buNone/>
            </a:pPr>
            <a:endParaRPr lang="en-US" dirty="0">
              <a:solidFill>
                <a:schemeClr val="tx1"/>
              </a:solidFill>
            </a:endParaRPr>
          </a:p>
          <a:p>
            <a:r>
              <a:rPr lang="en-US" sz="2400" dirty="0">
                <a:solidFill>
                  <a:srgbClr val="FF0000"/>
                </a:solidFill>
              </a:rPr>
              <a:t>Select </a:t>
            </a:r>
            <a:r>
              <a:rPr lang="en-US" sz="2400" dirty="0" err="1">
                <a:solidFill>
                  <a:srgbClr val="FF0000"/>
                </a:solidFill>
              </a:rPr>
              <a:t>productName</a:t>
            </a:r>
            <a:r>
              <a:rPr lang="en-US" sz="2400" dirty="0">
                <a:solidFill>
                  <a:srgbClr val="FF0000"/>
                </a:solidFill>
              </a:rPr>
              <a:t> from orders where </a:t>
            </a:r>
            <a:r>
              <a:rPr lang="en-US" sz="2400" dirty="0" err="1">
                <a:solidFill>
                  <a:srgbClr val="FF0000"/>
                </a:solidFill>
              </a:rPr>
              <a:t>productName</a:t>
            </a:r>
            <a:r>
              <a:rPr lang="en-US" sz="2400" dirty="0">
                <a:solidFill>
                  <a:srgbClr val="FF0000"/>
                </a:solidFill>
              </a:rPr>
              <a:t> LIKE ‘Comp%’;</a:t>
            </a:r>
          </a:p>
          <a:p>
            <a:r>
              <a:rPr lang="en-US" sz="2400" dirty="0">
                <a:solidFill>
                  <a:srgbClr val="FF0000"/>
                </a:solidFill>
              </a:rPr>
              <a:t>Select </a:t>
            </a:r>
            <a:r>
              <a:rPr lang="en-US" sz="2400" dirty="0" err="1">
                <a:solidFill>
                  <a:srgbClr val="FF0000"/>
                </a:solidFill>
              </a:rPr>
              <a:t>productPrice</a:t>
            </a:r>
            <a:r>
              <a:rPr lang="en-US" sz="2400" dirty="0">
                <a:solidFill>
                  <a:srgbClr val="FF0000"/>
                </a:solidFill>
              </a:rPr>
              <a:t> from orders where </a:t>
            </a:r>
            <a:r>
              <a:rPr lang="en-US" sz="2400" dirty="0" err="1">
                <a:solidFill>
                  <a:srgbClr val="FF0000"/>
                </a:solidFill>
              </a:rPr>
              <a:t>productPrice</a:t>
            </a:r>
            <a:r>
              <a:rPr lang="en-US" sz="2400" dirty="0">
                <a:solidFill>
                  <a:srgbClr val="FF0000"/>
                </a:solidFill>
              </a:rPr>
              <a:t> LIKE ‘3.%’;</a:t>
            </a:r>
          </a:p>
        </p:txBody>
      </p:sp>
    </p:spTree>
    <p:extLst>
      <p:ext uri="{BB962C8B-B14F-4D97-AF65-F5344CB8AC3E}">
        <p14:creationId xmlns:p14="http://schemas.microsoft.com/office/powerpoint/2010/main" val="2519940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9D8DB-EBF8-472A-A379-536CBF754A32}"/>
              </a:ext>
            </a:extLst>
          </p:cNvPr>
          <p:cNvSpPr>
            <a:spLocks noGrp="1"/>
          </p:cNvSpPr>
          <p:nvPr>
            <p:ph type="title"/>
          </p:nvPr>
        </p:nvSpPr>
        <p:spPr/>
        <p:txBody>
          <a:bodyPr/>
          <a:lstStyle/>
          <a:p>
            <a:r>
              <a:rPr lang="en-US" dirty="0">
                <a:solidFill>
                  <a:schemeClr val="tx1"/>
                </a:solidFill>
              </a:rPr>
              <a:t>Ordering Data</a:t>
            </a:r>
          </a:p>
        </p:txBody>
      </p:sp>
      <p:sp>
        <p:nvSpPr>
          <p:cNvPr id="3" name="Content Placeholder 2">
            <a:extLst>
              <a:ext uri="{FF2B5EF4-FFF2-40B4-BE49-F238E27FC236}">
                <a16:creationId xmlns:a16="http://schemas.microsoft.com/office/drawing/2014/main" id="{F988E56B-EA80-44A7-8E6B-E4CC5BC91394}"/>
              </a:ext>
            </a:extLst>
          </p:cNvPr>
          <p:cNvSpPr>
            <a:spLocks noGrp="1"/>
          </p:cNvSpPr>
          <p:nvPr>
            <p:ph idx="1"/>
          </p:nvPr>
        </p:nvSpPr>
        <p:spPr/>
        <p:txBody>
          <a:bodyPr/>
          <a:lstStyle/>
          <a:p>
            <a:r>
              <a:rPr lang="en-US" sz="2400" dirty="0">
                <a:solidFill>
                  <a:srgbClr val="FF0000"/>
                </a:solidFill>
              </a:rPr>
              <a:t>Select * from orders where </a:t>
            </a:r>
            <a:r>
              <a:rPr lang="en-US" sz="2400" dirty="0" err="1">
                <a:solidFill>
                  <a:srgbClr val="FF0000"/>
                </a:solidFill>
              </a:rPr>
              <a:t>productName</a:t>
            </a:r>
            <a:r>
              <a:rPr lang="en-US" sz="2400" dirty="0">
                <a:solidFill>
                  <a:srgbClr val="FF0000"/>
                </a:solidFill>
              </a:rPr>
              <a:t> LIKE ‘Comp%’ order by price ASC;</a:t>
            </a:r>
          </a:p>
          <a:p>
            <a:r>
              <a:rPr lang="en-US" sz="2400" dirty="0">
                <a:solidFill>
                  <a:srgbClr val="FF0000"/>
                </a:solidFill>
              </a:rPr>
              <a:t>Select * from orders where </a:t>
            </a:r>
            <a:r>
              <a:rPr lang="en-US" sz="2400" dirty="0" err="1">
                <a:solidFill>
                  <a:srgbClr val="FF0000"/>
                </a:solidFill>
              </a:rPr>
              <a:t>productName</a:t>
            </a:r>
            <a:r>
              <a:rPr lang="en-US" sz="2400" dirty="0">
                <a:solidFill>
                  <a:srgbClr val="FF0000"/>
                </a:solidFill>
              </a:rPr>
              <a:t> LIKE ‘Comp%’ order by price DESC;</a:t>
            </a:r>
          </a:p>
          <a:p>
            <a:endParaRPr lang="en-US" dirty="0">
              <a:solidFill>
                <a:schemeClr val="tx1"/>
              </a:solidFill>
            </a:endParaRPr>
          </a:p>
        </p:txBody>
      </p:sp>
    </p:spTree>
    <p:extLst>
      <p:ext uri="{BB962C8B-B14F-4D97-AF65-F5344CB8AC3E}">
        <p14:creationId xmlns:p14="http://schemas.microsoft.com/office/powerpoint/2010/main" val="1669807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9D514-F4E1-4A0F-A412-F5904FEDAACA}"/>
              </a:ext>
            </a:extLst>
          </p:cNvPr>
          <p:cNvSpPr>
            <a:spLocks noGrp="1"/>
          </p:cNvSpPr>
          <p:nvPr>
            <p:ph type="title"/>
          </p:nvPr>
        </p:nvSpPr>
        <p:spPr/>
        <p:txBody>
          <a:bodyPr/>
          <a:lstStyle/>
          <a:p>
            <a:r>
              <a:rPr lang="en-US" dirty="0">
                <a:solidFill>
                  <a:schemeClr val="tx1"/>
                </a:solidFill>
              </a:rPr>
              <a:t>Distinct</a:t>
            </a:r>
          </a:p>
        </p:txBody>
      </p:sp>
      <p:sp>
        <p:nvSpPr>
          <p:cNvPr id="3" name="Content Placeholder 2">
            <a:extLst>
              <a:ext uri="{FF2B5EF4-FFF2-40B4-BE49-F238E27FC236}">
                <a16:creationId xmlns:a16="http://schemas.microsoft.com/office/drawing/2014/main" id="{AA61D1DF-5937-446B-9858-52DA1F725233}"/>
              </a:ext>
            </a:extLst>
          </p:cNvPr>
          <p:cNvSpPr>
            <a:spLocks noGrp="1"/>
          </p:cNvSpPr>
          <p:nvPr>
            <p:ph idx="1"/>
          </p:nvPr>
        </p:nvSpPr>
        <p:spPr/>
        <p:txBody>
          <a:bodyPr/>
          <a:lstStyle/>
          <a:p>
            <a:pPr lvl="2">
              <a:buFont typeface="Arial" panose="020B0604020202020204" pitchFamily="34" charset="0"/>
              <a:buChar char="•"/>
            </a:pPr>
            <a:r>
              <a:rPr lang="en-US" sz="2400" dirty="0">
                <a:solidFill>
                  <a:srgbClr val="FF0000"/>
                </a:solidFill>
              </a:rPr>
              <a:t>Select DISTINCT </a:t>
            </a:r>
            <a:r>
              <a:rPr lang="en-US" sz="2400" dirty="0" err="1">
                <a:solidFill>
                  <a:srgbClr val="FF0000"/>
                </a:solidFill>
              </a:rPr>
              <a:t>productName</a:t>
            </a:r>
            <a:r>
              <a:rPr lang="en-US" sz="2400" dirty="0">
                <a:solidFill>
                  <a:srgbClr val="FF0000"/>
                </a:solidFill>
              </a:rPr>
              <a:t> from orders </a:t>
            </a:r>
          </a:p>
          <a:p>
            <a:pPr lvl="2">
              <a:buFont typeface="Arial" panose="020B0604020202020204" pitchFamily="34" charset="0"/>
              <a:buChar char="•"/>
            </a:pPr>
            <a:r>
              <a:rPr lang="en-US" sz="2400" dirty="0">
                <a:solidFill>
                  <a:srgbClr val="FF0000"/>
                </a:solidFill>
              </a:rPr>
              <a:t>where </a:t>
            </a:r>
            <a:r>
              <a:rPr lang="en-US" sz="2400" dirty="0" err="1">
                <a:solidFill>
                  <a:srgbClr val="FF0000"/>
                </a:solidFill>
              </a:rPr>
              <a:t>productName</a:t>
            </a:r>
            <a:r>
              <a:rPr lang="en-US" sz="2400" dirty="0">
                <a:solidFill>
                  <a:srgbClr val="FF0000"/>
                </a:solidFill>
              </a:rPr>
              <a:t> LIKE ‘Comp%’;</a:t>
            </a:r>
          </a:p>
          <a:p>
            <a:pPr lvl="2">
              <a:buFont typeface="Arial" panose="020B0604020202020204" pitchFamily="34" charset="0"/>
              <a:buChar char="•"/>
            </a:pPr>
            <a:endParaRPr lang="en-US" sz="2400" dirty="0">
              <a:solidFill>
                <a:srgbClr val="FF0000"/>
              </a:solidFill>
            </a:endParaRPr>
          </a:p>
          <a:p>
            <a:pPr lvl="2">
              <a:buFont typeface="Arial" panose="020B0604020202020204" pitchFamily="34" charset="0"/>
              <a:buChar char="•"/>
            </a:pPr>
            <a:r>
              <a:rPr lang="en-US" sz="2400" dirty="0">
                <a:solidFill>
                  <a:srgbClr val="FF0000"/>
                </a:solidFill>
              </a:rPr>
              <a:t>Select DISTINCT </a:t>
            </a:r>
            <a:r>
              <a:rPr lang="en-US" sz="2400" dirty="0" err="1">
                <a:solidFill>
                  <a:srgbClr val="FF0000"/>
                </a:solidFill>
              </a:rPr>
              <a:t>productName</a:t>
            </a:r>
            <a:r>
              <a:rPr lang="en-US" sz="2400" dirty="0">
                <a:solidFill>
                  <a:srgbClr val="FF0000"/>
                </a:solidFill>
              </a:rPr>
              <a:t>, </a:t>
            </a:r>
            <a:r>
              <a:rPr lang="en-US" sz="2400" dirty="0" err="1">
                <a:solidFill>
                  <a:srgbClr val="FF0000"/>
                </a:solidFill>
              </a:rPr>
              <a:t>productId</a:t>
            </a:r>
            <a:r>
              <a:rPr lang="en-US" sz="2400" dirty="0">
                <a:solidFill>
                  <a:srgbClr val="FF0000"/>
                </a:solidFill>
              </a:rPr>
              <a:t> from orders </a:t>
            </a:r>
          </a:p>
          <a:p>
            <a:pPr lvl="2">
              <a:buFont typeface="Arial" panose="020B0604020202020204" pitchFamily="34" charset="0"/>
              <a:buChar char="•"/>
            </a:pPr>
            <a:r>
              <a:rPr lang="en-US" sz="2400" dirty="0">
                <a:solidFill>
                  <a:srgbClr val="FF0000"/>
                </a:solidFill>
              </a:rPr>
              <a:t>where </a:t>
            </a:r>
            <a:r>
              <a:rPr lang="en-US" sz="2400" dirty="0" err="1">
                <a:solidFill>
                  <a:srgbClr val="FF0000"/>
                </a:solidFill>
              </a:rPr>
              <a:t>productName</a:t>
            </a:r>
            <a:r>
              <a:rPr lang="en-US" sz="2400" dirty="0">
                <a:solidFill>
                  <a:srgbClr val="FF0000"/>
                </a:solidFill>
              </a:rPr>
              <a:t> LIKE ‘Comp%’; </a:t>
            </a:r>
          </a:p>
          <a:p>
            <a:r>
              <a:rPr lang="en-US" dirty="0">
                <a:solidFill>
                  <a:schemeClr val="tx1"/>
                </a:solidFill>
              </a:rPr>
              <a:t>(this gives distinct </a:t>
            </a:r>
            <a:r>
              <a:rPr lang="en-US" dirty="0" err="1">
                <a:solidFill>
                  <a:schemeClr val="tx1"/>
                </a:solidFill>
              </a:rPr>
              <a:t>productName</a:t>
            </a:r>
            <a:r>
              <a:rPr lang="en-US" dirty="0">
                <a:solidFill>
                  <a:schemeClr val="tx1"/>
                </a:solidFill>
              </a:rPr>
              <a:t> but the productid can be the same.)</a:t>
            </a:r>
          </a:p>
          <a:p>
            <a:endParaRPr lang="en-US" dirty="0">
              <a:solidFill>
                <a:schemeClr val="tx1"/>
              </a:solidFill>
            </a:endParaRPr>
          </a:p>
        </p:txBody>
      </p:sp>
    </p:spTree>
    <p:extLst>
      <p:ext uri="{BB962C8B-B14F-4D97-AF65-F5344CB8AC3E}">
        <p14:creationId xmlns:p14="http://schemas.microsoft.com/office/powerpoint/2010/main" val="981888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4378B-B734-4C4B-9CDF-8BA8E5154186}"/>
              </a:ext>
            </a:extLst>
          </p:cNvPr>
          <p:cNvSpPr>
            <a:spLocks noGrp="1"/>
          </p:cNvSpPr>
          <p:nvPr>
            <p:ph type="title"/>
          </p:nvPr>
        </p:nvSpPr>
        <p:spPr/>
        <p:txBody>
          <a:bodyPr/>
          <a:lstStyle/>
          <a:p>
            <a:r>
              <a:rPr lang="en-US" dirty="0">
                <a:solidFill>
                  <a:schemeClr val="tx1"/>
                </a:solidFill>
              </a:rPr>
              <a:t>LIMIT and OFFSET</a:t>
            </a:r>
          </a:p>
        </p:txBody>
      </p:sp>
      <p:sp>
        <p:nvSpPr>
          <p:cNvPr id="3" name="Content Placeholder 2">
            <a:extLst>
              <a:ext uri="{FF2B5EF4-FFF2-40B4-BE49-F238E27FC236}">
                <a16:creationId xmlns:a16="http://schemas.microsoft.com/office/drawing/2014/main" id="{DF2A6880-8FAC-48FC-8EAF-56F18DB2DD25}"/>
              </a:ext>
            </a:extLst>
          </p:cNvPr>
          <p:cNvSpPr>
            <a:spLocks noGrp="1"/>
          </p:cNvSpPr>
          <p:nvPr>
            <p:ph idx="1"/>
          </p:nvPr>
        </p:nvSpPr>
        <p:spPr/>
        <p:txBody>
          <a:bodyPr/>
          <a:lstStyle/>
          <a:p>
            <a:r>
              <a:rPr lang="en-US" sz="2400" dirty="0">
                <a:solidFill>
                  <a:srgbClr val="FF0000"/>
                </a:solidFill>
              </a:rPr>
              <a:t>Select </a:t>
            </a:r>
            <a:r>
              <a:rPr lang="en-US" sz="2400" dirty="0" err="1">
                <a:solidFill>
                  <a:srgbClr val="FF0000"/>
                </a:solidFill>
              </a:rPr>
              <a:t>productName</a:t>
            </a:r>
            <a:r>
              <a:rPr lang="en-US" sz="2400" dirty="0">
                <a:solidFill>
                  <a:srgbClr val="FF0000"/>
                </a:solidFill>
              </a:rPr>
              <a:t> from orders where </a:t>
            </a:r>
            <a:r>
              <a:rPr lang="en-US" sz="2400" dirty="0" err="1">
                <a:solidFill>
                  <a:srgbClr val="FF0000"/>
                </a:solidFill>
              </a:rPr>
              <a:t>productName</a:t>
            </a:r>
            <a:r>
              <a:rPr lang="en-US" sz="2400" dirty="0">
                <a:solidFill>
                  <a:srgbClr val="FF0000"/>
                </a:solidFill>
              </a:rPr>
              <a:t> LIKE ‘Comp%’ LIMIT 5; </a:t>
            </a:r>
          </a:p>
          <a:p>
            <a:pPr lvl="1">
              <a:buFont typeface="Arial" panose="020B0604020202020204" pitchFamily="34" charset="0"/>
              <a:buChar char="•"/>
            </a:pPr>
            <a:r>
              <a:rPr lang="en-US" dirty="0">
                <a:solidFill>
                  <a:schemeClr val="tx1"/>
                </a:solidFill>
              </a:rPr>
              <a:t>Returns only the first 5.</a:t>
            </a:r>
          </a:p>
          <a:p>
            <a:endParaRPr lang="en-US" dirty="0">
              <a:solidFill>
                <a:schemeClr val="tx1"/>
              </a:solidFill>
            </a:endParaRPr>
          </a:p>
          <a:p>
            <a:r>
              <a:rPr lang="en-US" sz="2400" dirty="0">
                <a:solidFill>
                  <a:srgbClr val="FF0000"/>
                </a:solidFill>
              </a:rPr>
              <a:t>Select </a:t>
            </a:r>
            <a:r>
              <a:rPr lang="en-US" sz="2400" dirty="0" err="1">
                <a:solidFill>
                  <a:srgbClr val="FF0000"/>
                </a:solidFill>
              </a:rPr>
              <a:t>productName</a:t>
            </a:r>
            <a:r>
              <a:rPr lang="en-US" sz="2400" dirty="0">
                <a:solidFill>
                  <a:srgbClr val="FF0000"/>
                </a:solidFill>
              </a:rPr>
              <a:t> from orders where </a:t>
            </a:r>
            <a:r>
              <a:rPr lang="en-US" sz="2400" dirty="0" err="1">
                <a:solidFill>
                  <a:srgbClr val="FF0000"/>
                </a:solidFill>
              </a:rPr>
              <a:t>productName</a:t>
            </a:r>
            <a:r>
              <a:rPr lang="en-US" sz="2400" dirty="0">
                <a:solidFill>
                  <a:srgbClr val="FF0000"/>
                </a:solidFill>
              </a:rPr>
              <a:t> LIKE ‘Comp%’ LIMIT 5 OFFSET 6; </a:t>
            </a:r>
          </a:p>
          <a:p>
            <a:pPr lvl="1">
              <a:buFont typeface="Arial" panose="020B0604020202020204" pitchFamily="34" charset="0"/>
              <a:buChar char="•"/>
            </a:pPr>
            <a:r>
              <a:rPr lang="en-US" dirty="0">
                <a:solidFill>
                  <a:schemeClr val="tx1"/>
                </a:solidFill>
              </a:rPr>
              <a:t>Returns 5 but starting with the… 7</a:t>
            </a:r>
            <a:r>
              <a:rPr lang="en-US" baseline="30000" dirty="0">
                <a:solidFill>
                  <a:schemeClr val="tx1"/>
                </a:solidFill>
              </a:rPr>
              <a:t>th</a:t>
            </a:r>
            <a:r>
              <a:rPr lang="en-US" dirty="0">
                <a:solidFill>
                  <a:schemeClr val="tx1"/>
                </a:solidFill>
              </a:rPr>
              <a:t> …so… 7</a:t>
            </a:r>
            <a:r>
              <a:rPr lang="en-US" baseline="30000" dirty="0">
                <a:solidFill>
                  <a:schemeClr val="tx1"/>
                </a:solidFill>
              </a:rPr>
              <a:t>th</a:t>
            </a:r>
            <a:r>
              <a:rPr lang="en-US" dirty="0">
                <a:solidFill>
                  <a:schemeClr val="tx1"/>
                </a:solidFill>
              </a:rPr>
              <a:t>, 8</a:t>
            </a:r>
            <a:r>
              <a:rPr lang="en-US" baseline="30000" dirty="0">
                <a:solidFill>
                  <a:schemeClr val="tx1"/>
                </a:solidFill>
              </a:rPr>
              <a:t>th</a:t>
            </a:r>
            <a:r>
              <a:rPr lang="en-US" dirty="0">
                <a:solidFill>
                  <a:schemeClr val="tx1"/>
                </a:solidFill>
              </a:rPr>
              <a:t>, 9</a:t>
            </a:r>
            <a:r>
              <a:rPr lang="en-US" baseline="30000" dirty="0">
                <a:solidFill>
                  <a:schemeClr val="tx1"/>
                </a:solidFill>
              </a:rPr>
              <a:t>th</a:t>
            </a:r>
            <a:r>
              <a:rPr lang="en-US" dirty="0">
                <a:solidFill>
                  <a:schemeClr val="tx1"/>
                </a:solidFill>
              </a:rPr>
              <a:t>, 10</a:t>
            </a:r>
            <a:r>
              <a:rPr lang="en-US" baseline="30000" dirty="0">
                <a:solidFill>
                  <a:schemeClr val="tx1"/>
                </a:solidFill>
              </a:rPr>
              <a:t>th</a:t>
            </a:r>
            <a:r>
              <a:rPr lang="en-US" dirty="0">
                <a:solidFill>
                  <a:schemeClr val="tx1"/>
                </a:solidFill>
              </a:rPr>
              <a:t>, and 11</a:t>
            </a:r>
            <a:r>
              <a:rPr lang="en-US" baseline="30000" dirty="0">
                <a:solidFill>
                  <a:schemeClr val="tx1"/>
                </a:solidFill>
              </a:rPr>
              <a:t>th</a:t>
            </a:r>
            <a:r>
              <a:rPr lang="en-US" dirty="0">
                <a:solidFill>
                  <a:schemeClr val="tx1"/>
                </a:solidFill>
              </a:rPr>
              <a:t>, etc.</a:t>
            </a:r>
          </a:p>
          <a:p>
            <a:endParaRPr lang="en-US" dirty="0">
              <a:solidFill>
                <a:schemeClr val="tx1"/>
              </a:solidFill>
            </a:endParaRPr>
          </a:p>
        </p:txBody>
      </p:sp>
    </p:spTree>
    <p:extLst>
      <p:ext uri="{BB962C8B-B14F-4D97-AF65-F5344CB8AC3E}">
        <p14:creationId xmlns:p14="http://schemas.microsoft.com/office/powerpoint/2010/main" val="4162720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0751B-C9C9-4B9D-9537-C4A95918DCFE}"/>
              </a:ext>
            </a:extLst>
          </p:cNvPr>
          <p:cNvSpPr>
            <a:spLocks noGrp="1"/>
          </p:cNvSpPr>
          <p:nvPr>
            <p:ph type="title"/>
          </p:nvPr>
        </p:nvSpPr>
        <p:spPr/>
        <p:txBody>
          <a:bodyPr/>
          <a:lstStyle/>
          <a:p>
            <a:r>
              <a:rPr lang="en-US" dirty="0">
                <a:solidFill>
                  <a:schemeClr val="tx1"/>
                </a:solidFill>
              </a:rPr>
              <a:t>Aliases</a:t>
            </a:r>
          </a:p>
        </p:txBody>
      </p:sp>
      <p:sp>
        <p:nvSpPr>
          <p:cNvPr id="3" name="Content Placeholder 2">
            <a:extLst>
              <a:ext uri="{FF2B5EF4-FFF2-40B4-BE49-F238E27FC236}">
                <a16:creationId xmlns:a16="http://schemas.microsoft.com/office/drawing/2014/main" id="{93D3AB4A-6C62-425A-9972-BC955340DB50}"/>
              </a:ext>
            </a:extLst>
          </p:cNvPr>
          <p:cNvSpPr>
            <a:spLocks noGrp="1"/>
          </p:cNvSpPr>
          <p:nvPr>
            <p:ph idx="1"/>
          </p:nvPr>
        </p:nvSpPr>
        <p:spPr/>
        <p:txBody>
          <a:bodyPr>
            <a:normAutofit/>
          </a:bodyPr>
          <a:lstStyle/>
          <a:p>
            <a:r>
              <a:rPr lang="en-US" sz="2400" dirty="0">
                <a:solidFill>
                  <a:srgbClr val="FF0000"/>
                </a:solidFill>
              </a:rPr>
              <a:t>SELECT </a:t>
            </a:r>
            <a:r>
              <a:rPr lang="en-US" sz="2400" dirty="0" err="1">
                <a:solidFill>
                  <a:srgbClr val="FF0000"/>
                </a:solidFill>
              </a:rPr>
              <a:t>productName</a:t>
            </a:r>
            <a:r>
              <a:rPr lang="en-US" sz="2400" dirty="0">
                <a:solidFill>
                  <a:srgbClr val="FF0000"/>
                </a:solidFill>
              </a:rPr>
              <a:t> AS </a:t>
            </a:r>
            <a:r>
              <a:rPr lang="en-US" sz="2400" dirty="0" err="1">
                <a:solidFill>
                  <a:srgbClr val="FF0000"/>
                </a:solidFill>
              </a:rPr>
              <a:t>JimmyJohn</a:t>
            </a:r>
            <a:r>
              <a:rPr lang="en-US" sz="2400" dirty="0">
                <a:solidFill>
                  <a:srgbClr val="FF0000"/>
                </a:solidFill>
              </a:rPr>
              <a:t> FROM orders WHERE </a:t>
            </a:r>
            <a:r>
              <a:rPr lang="en-US" sz="2400" dirty="0" err="1">
                <a:solidFill>
                  <a:srgbClr val="FF0000"/>
                </a:solidFill>
              </a:rPr>
              <a:t>productName</a:t>
            </a:r>
            <a:r>
              <a:rPr lang="en-US" sz="2400" dirty="0">
                <a:solidFill>
                  <a:srgbClr val="FF0000"/>
                </a:solidFill>
              </a:rPr>
              <a:t> LIKE ‘Comp%’ LIMIT 5;</a:t>
            </a:r>
          </a:p>
        </p:txBody>
      </p:sp>
    </p:spTree>
    <p:extLst>
      <p:ext uri="{BB962C8B-B14F-4D97-AF65-F5344CB8AC3E}">
        <p14:creationId xmlns:p14="http://schemas.microsoft.com/office/powerpoint/2010/main" val="3804140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C928-DA56-474B-B9A1-CADE28764A34}"/>
              </a:ext>
            </a:extLst>
          </p:cNvPr>
          <p:cNvSpPr>
            <a:spLocks noGrp="1"/>
          </p:cNvSpPr>
          <p:nvPr>
            <p:ph type="title"/>
          </p:nvPr>
        </p:nvSpPr>
        <p:spPr/>
        <p:txBody>
          <a:bodyPr/>
          <a:lstStyle/>
          <a:p>
            <a:r>
              <a:rPr lang="en-US" dirty="0">
                <a:solidFill>
                  <a:schemeClr val="tx1"/>
                </a:solidFill>
              </a:rPr>
              <a:t>EXTRACT()</a:t>
            </a:r>
          </a:p>
        </p:txBody>
      </p:sp>
      <p:sp>
        <p:nvSpPr>
          <p:cNvPr id="3" name="Content Placeholder 2">
            <a:extLst>
              <a:ext uri="{FF2B5EF4-FFF2-40B4-BE49-F238E27FC236}">
                <a16:creationId xmlns:a16="http://schemas.microsoft.com/office/drawing/2014/main" id="{229097A6-6821-4686-9AD4-83512172F026}"/>
              </a:ext>
            </a:extLst>
          </p:cNvPr>
          <p:cNvSpPr>
            <a:spLocks noGrp="1"/>
          </p:cNvSpPr>
          <p:nvPr>
            <p:ph idx="1"/>
          </p:nvPr>
        </p:nvSpPr>
        <p:spPr/>
        <p:txBody>
          <a:bodyPr/>
          <a:lstStyle/>
          <a:p>
            <a:pPr lvl="1">
              <a:buFont typeface="Arial" panose="020B0604020202020204" pitchFamily="34" charset="0"/>
              <a:buChar char="•"/>
            </a:pPr>
            <a:r>
              <a:rPr lang="en-US" dirty="0">
                <a:solidFill>
                  <a:schemeClr val="tx1"/>
                </a:solidFill>
              </a:rPr>
              <a:t>Extract a subcomponent of a date value. Like the YEAR, MONTH, DAY, WEEK, QUARTER</a:t>
            </a:r>
          </a:p>
          <a:p>
            <a:r>
              <a:rPr lang="en-US" sz="2400" dirty="0">
                <a:solidFill>
                  <a:srgbClr val="FF0000"/>
                </a:solidFill>
              </a:rPr>
              <a:t>EXTRACT(YEAR FROM &lt;</a:t>
            </a:r>
            <a:r>
              <a:rPr lang="en-US" sz="2400" dirty="0" err="1">
                <a:solidFill>
                  <a:srgbClr val="FF0000"/>
                </a:solidFill>
              </a:rPr>
              <a:t>dateColumn</a:t>
            </a:r>
            <a:r>
              <a:rPr lang="en-US" sz="2400" dirty="0">
                <a:solidFill>
                  <a:srgbClr val="FF0000"/>
                </a:solidFill>
              </a:rPr>
              <a:t>&gt;);</a:t>
            </a:r>
          </a:p>
        </p:txBody>
      </p:sp>
    </p:spTree>
    <p:extLst>
      <p:ext uri="{BB962C8B-B14F-4D97-AF65-F5344CB8AC3E}">
        <p14:creationId xmlns:p14="http://schemas.microsoft.com/office/powerpoint/2010/main" val="1649160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44F63-D903-480E-8939-DA273B51C4EC}"/>
              </a:ext>
            </a:extLst>
          </p:cNvPr>
          <p:cNvSpPr>
            <a:spLocks noGrp="1"/>
          </p:cNvSpPr>
          <p:nvPr>
            <p:ph type="title"/>
          </p:nvPr>
        </p:nvSpPr>
        <p:spPr/>
        <p:txBody>
          <a:bodyPr/>
          <a:lstStyle/>
          <a:p>
            <a:r>
              <a:rPr lang="en-US" dirty="0">
                <a:solidFill>
                  <a:schemeClr val="tx1"/>
                </a:solidFill>
              </a:rPr>
              <a:t>AGE()</a:t>
            </a:r>
          </a:p>
        </p:txBody>
      </p:sp>
      <p:sp>
        <p:nvSpPr>
          <p:cNvPr id="3" name="Content Placeholder 2">
            <a:extLst>
              <a:ext uri="{FF2B5EF4-FFF2-40B4-BE49-F238E27FC236}">
                <a16:creationId xmlns:a16="http://schemas.microsoft.com/office/drawing/2014/main" id="{66CCBE79-31B2-40FD-90F7-844D9754C993}"/>
              </a:ext>
            </a:extLst>
          </p:cNvPr>
          <p:cNvSpPr>
            <a:spLocks noGrp="1"/>
          </p:cNvSpPr>
          <p:nvPr>
            <p:ph idx="1"/>
          </p:nvPr>
        </p:nvSpPr>
        <p:spPr/>
        <p:txBody>
          <a:bodyPr/>
          <a:lstStyle/>
          <a:p>
            <a:r>
              <a:rPr lang="en-US" dirty="0">
                <a:solidFill>
                  <a:schemeClr val="tx1"/>
                </a:solidFill>
              </a:rPr>
              <a:t>Calculates and returns the current age of a given timestamp.</a:t>
            </a:r>
          </a:p>
          <a:p>
            <a:endParaRPr lang="en-US" dirty="0">
              <a:solidFill>
                <a:schemeClr val="tx1"/>
              </a:solidFill>
            </a:endParaRPr>
          </a:p>
        </p:txBody>
      </p:sp>
    </p:spTree>
    <p:extLst>
      <p:ext uri="{BB962C8B-B14F-4D97-AF65-F5344CB8AC3E}">
        <p14:creationId xmlns:p14="http://schemas.microsoft.com/office/powerpoint/2010/main" val="2827453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09283-16B2-49EE-960E-1C67C0E7B997}"/>
              </a:ext>
            </a:extLst>
          </p:cNvPr>
          <p:cNvSpPr>
            <a:spLocks noGrp="1"/>
          </p:cNvSpPr>
          <p:nvPr>
            <p:ph type="title"/>
          </p:nvPr>
        </p:nvSpPr>
        <p:spPr/>
        <p:txBody>
          <a:bodyPr/>
          <a:lstStyle/>
          <a:p>
            <a:r>
              <a:rPr lang="en-US" dirty="0">
                <a:solidFill>
                  <a:schemeClr val="tx1"/>
                </a:solidFill>
              </a:rPr>
              <a:t>ROUND()</a:t>
            </a:r>
          </a:p>
        </p:txBody>
      </p:sp>
      <p:sp>
        <p:nvSpPr>
          <p:cNvPr id="3" name="Content Placeholder 2">
            <a:extLst>
              <a:ext uri="{FF2B5EF4-FFF2-40B4-BE49-F238E27FC236}">
                <a16:creationId xmlns:a16="http://schemas.microsoft.com/office/drawing/2014/main" id="{49C052DB-1A0A-4DF4-9F5F-0C421B2BEAAD}"/>
              </a:ext>
            </a:extLst>
          </p:cNvPr>
          <p:cNvSpPr>
            <a:spLocks noGrp="1"/>
          </p:cNvSpPr>
          <p:nvPr>
            <p:ph idx="1"/>
          </p:nvPr>
        </p:nvSpPr>
        <p:spPr/>
        <p:txBody>
          <a:bodyPr/>
          <a:lstStyle/>
          <a:p>
            <a:endParaRPr lang="en-US" dirty="0">
              <a:solidFill>
                <a:schemeClr val="tx1"/>
              </a:solidFill>
            </a:endParaRPr>
          </a:p>
        </p:txBody>
      </p:sp>
    </p:spTree>
    <p:extLst>
      <p:ext uri="{BB962C8B-B14F-4D97-AF65-F5344CB8AC3E}">
        <p14:creationId xmlns:p14="http://schemas.microsoft.com/office/powerpoint/2010/main" val="183866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0C192-2BCF-46CA-B9CA-A7E207635550}"/>
              </a:ext>
            </a:extLst>
          </p:cNvPr>
          <p:cNvSpPr>
            <a:spLocks noGrp="1"/>
          </p:cNvSpPr>
          <p:nvPr>
            <p:ph type="title"/>
          </p:nvPr>
        </p:nvSpPr>
        <p:spPr/>
        <p:txBody>
          <a:bodyPr/>
          <a:lstStyle/>
          <a:p>
            <a:r>
              <a:rPr lang="en-US" dirty="0">
                <a:solidFill>
                  <a:schemeClr val="tx1"/>
                </a:solidFill>
              </a:rPr>
              <a:t>Math functions</a:t>
            </a:r>
          </a:p>
        </p:txBody>
      </p:sp>
      <p:sp>
        <p:nvSpPr>
          <p:cNvPr id="3" name="Content Placeholder 2">
            <a:extLst>
              <a:ext uri="{FF2B5EF4-FFF2-40B4-BE49-F238E27FC236}">
                <a16:creationId xmlns:a16="http://schemas.microsoft.com/office/drawing/2014/main" id="{F47B5A41-F08A-4819-93EF-5BCCFD53317F}"/>
              </a:ext>
            </a:extLst>
          </p:cNvPr>
          <p:cNvSpPr>
            <a:spLocks noGrp="1"/>
          </p:cNvSpPr>
          <p:nvPr>
            <p:ph idx="1"/>
          </p:nvPr>
        </p:nvSpPr>
        <p:spPr>
          <a:xfrm>
            <a:off x="1833562" y="2108201"/>
            <a:ext cx="9322117" cy="3760891"/>
          </a:xfrm>
        </p:spPr>
        <p:txBody>
          <a:bodyPr/>
          <a:lstStyle/>
          <a:p>
            <a:r>
              <a:rPr lang="en-US" sz="2400" dirty="0">
                <a:solidFill>
                  <a:srgbClr val="FF0000"/>
                </a:solidFill>
              </a:rPr>
              <a:t>SELECT * FROM film;</a:t>
            </a:r>
          </a:p>
          <a:p>
            <a:r>
              <a:rPr lang="en-US" sz="2400" dirty="0">
                <a:solidFill>
                  <a:srgbClr val="FF0000"/>
                </a:solidFill>
              </a:rPr>
              <a:t>SELECT </a:t>
            </a:r>
            <a:r>
              <a:rPr lang="en-US" sz="2400" dirty="0" err="1">
                <a:solidFill>
                  <a:srgbClr val="FF0000"/>
                </a:solidFill>
              </a:rPr>
              <a:t>rental_rate</a:t>
            </a:r>
            <a:r>
              <a:rPr lang="en-US" sz="2400" dirty="0">
                <a:solidFill>
                  <a:srgbClr val="FF0000"/>
                </a:solidFill>
              </a:rPr>
              <a:t>/</a:t>
            </a:r>
            <a:r>
              <a:rPr lang="en-US" sz="2400" dirty="0" err="1">
                <a:solidFill>
                  <a:srgbClr val="FF0000"/>
                </a:solidFill>
              </a:rPr>
              <a:t>replacement_cost</a:t>
            </a:r>
            <a:r>
              <a:rPr lang="en-US" sz="2400" dirty="0">
                <a:solidFill>
                  <a:srgbClr val="FF0000"/>
                </a:solidFill>
              </a:rPr>
              <a:t> FROM film;</a:t>
            </a:r>
          </a:p>
          <a:p>
            <a:r>
              <a:rPr lang="en-US" sz="2400" dirty="0">
                <a:solidFill>
                  <a:srgbClr val="FF0000"/>
                </a:solidFill>
              </a:rPr>
              <a:t>SELECT ROUND(</a:t>
            </a:r>
            <a:r>
              <a:rPr lang="en-US" sz="2400" dirty="0" err="1">
                <a:solidFill>
                  <a:srgbClr val="FF0000"/>
                </a:solidFill>
              </a:rPr>
              <a:t>rental_rate</a:t>
            </a:r>
            <a:r>
              <a:rPr lang="en-US" sz="2400" dirty="0">
                <a:solidFill>
                  <a:srgbClr val="FF0000"/>
                </a:solidFill>
              </a:rPr>
              <a:t>/replacement_cost,2) FROM film;</a:t>
            </a:r>
          </a:p>
          <a:p>
            <a:r>
              <a:rPr lang="en-US" sz="2400" dirty="0">
                <a:solidFill>
                  <a:srgbClr val="FF0000"/>
                </a:solidFill>
              </a:rPr>
              <a:t>SELECT </a:t>
            </a:r>
            <a:r>
              <a:rPr lang="en-US" sz="2400" dirty="0" err="1">
                <a:solidFill>
                  <a:srgbClr val="FF0000"/>
                </a:solidFill>
              </a:rPr>
              <a:t>film_id</a:t>
            </a:r>
            <a:r>
              <a:rPr lang="en-US" sz="2400" dirty="0">
                <a:solidFill>
                  <a:srgbClr val="FF0000"/>
                </a:solidFill>
              </a:rPr>
              <a:t>*10 AS "multiplied!" FROM film;</a:t>
            </a:r>
          </a:p>
        </p:txBody>
      </p:sp>
    </p:spTree>
    <p:extLst>
      <p:ext uri="{BB962C8B-B14F-4D97-AF65-F5344CB8AC3E}">
        <p14:creationId xmlns:p14="http://schemas.microsoft.com/office/powerpoint/2010/main" val="3652252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E17D5-CF7E-4E9D-885C-184EB0691587}"/>
              </a:ext>
            </a:extLst>
          </p:cNvPr>
          <p:cNvSpPr>
            <a:spLocks noGrp="1"/>
          </p:cNvSpPr>
          <p:nvPr>
            <p:ph type="title"/>
          </p:nvPr>
        </p:nvSpPr>
        <p:spPr/>
        <p:txBody>
          <a:bodyPr>
            <a:normAutofit fontScale="90000"/>
          </a:bodyPr>
          <a:lstStyle/>
          <a:p>
            <a:r>
              <a:rPr lang="en-US" dirty="0">
                <a:solidFill>
                  <a:schemeClr val="tx1"/>
                </a:solidFill>
              </a:rPr>
              <a:t>(RDBMS) Relational Database Management System – History</a:t>
            </a:r>
            <a:br>
              <a:rPr lang="en-US" dirty="0"/>
            </a:br>
            <a:r>
              <a:rPr lang="en-US" sz="1600" dirty="0">
                <a:hlinkClick r:id="rId2"/>
              </a:rPr>
              <a:t>https://en.wikipedia.org/wiki/Relational_database</a:t>
            </a:r>
            <a:endParaRPr lang="en-US" dirty="0"/>
          </a:p>
        </p:txBody>
      </p:sp>
      <p:sp>
        <p:nvSpPr>
          <p:cNvPr id="3" name="Content Placeholder 2">
            <a:extLst>
              <a:ext uri="{FF2B5EF4-FFF2-40B4-BE49-F238E27FC236}">
                <a16:creationId xmlns:a16="http://schemas.microsoft.com/office/drawing/2014/main" id="{916504AD-D0D2-4B73-9414-B5A2262ACEE0}"/>
              </a:ext>
            </a:extLst>
          </p:cNvPr>
          <p:cNvSpPr>
            <a:spLocks noGrp="1"/>
          </p:cNvSpPr>
          <p:nvPr>
            <p:ph idx="1"/>
          </p:nvPr>
        </p:nvSpPr>
        <p:spPr>
          <a:xfrm>
            <a:off x="1473441" y="2108201"/>
            <a:ext cx="5737751" cy="4236974"/>
          </a:xfrm>
        </p:spPr>
        <p:txBody>
          <a:bodyPr anchor="ctr">
            <a:normAutofit/>
          </a:bodyPr>
          <a:lstStyle/>
          <a:p>
            <a:pPr marL="0" indent="0">
              <a:buNone/>
            </a:pPr>
            <a:r>
              <a:rPr lang="en-US" sz="2800" dirty="0">
                <a:solidFill>
                  <a:schemeClr val="tx1"/>
                </a:solidFill>
              </a:rPr>
              <a:t>Relational databases are based on the relational model of data, as proposed by E. F. Codd in 1970. </a:t>
            </a:r>
          </a:p>
          <a:p>
            <a:pPr marL="0" indent="0">
              <a:buNone/>
            </a:pPr>
            <a:r>
              <a:rPr lang="en-US" sz="2800" dirty="0">
                <a:solidFill>
                  <a:schemeClr val="tx1"/>
                </a:solidFill>
              </a:rPr>
              <a:t>Edgar Frank "Ted" Codd (August 23, 1923 – April 18, 2003) was a British computer scientist and winner of the 1981 Turing Award.</a:t>
            </a:r>
          </a:p>
        </p:txBody>
      </p:sp>
      <p:pic>
        <p:nvPicPr>
          <p:cNvPr id="1026" name="Picture 2" descr="Image result for e.f. codd">
            <a:extLst>
              <a:ext uri="{FF2B5EF4-FFF2-40B4-BE49-F238E27FC236}">
                <a16:creationId xmlns:a16="http://schemas.microsoft.com/office/drawing/2014/main" id="{A27BB445-7277-4212-8833-A9ADB788FF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635890" y="1671898"/>
            <a:ext cx="3580172" cy="5014713"/>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5969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ACDAD-1E2A-4BF2-8FCB-F02845C546D3}"/>
              </a:ext>
            </a:extLst>
          </p:cNvPr>
          <p:cNvSpPr>
            <a:spLocks noGrp="1"/>
          </p:cNvSpPr>
          <p:nvPr>
            <p:ph type="title"/>
          </p:nvPr>
        </p:nvSpPr>
        <p:spPr/>
        <p:txBody>
          <a:bodyPr>
            <a:normAutofit/>
          </a:bodyPr>
          <a:lstStyle/>
          <a:p>
            <a:r>
              <a:rPr lang="en-US" dirty="0">
                <a:solidFill>
                  <a:schemeClr val="tx1"/>
                </a:solidFill>
              </a:rPr>
              <a:t>String functions</a:t>
            </a:r>
            <a:br>
              <a:rPr lang="en-US" dirty="0"/>
            </a:br>
            <a:r>
              <a:rPr lang="en-US" sz="1400" dirty="0">
                <a:hlinkClick r:id="rId2"/>
              </a:rPr>
              <a:t>https://www.postgresql.org/docs/current/functions-string.html</a:t>
            </a:r>
            <a:endParaRPr lang="en-US" dirty="0"/>
          </a:p>
        </p:txBody>
      </p:sp>
      <p:sp>
        <p:nvSpPr>
          <p:cNvPr id="3" name="Content Placeholder 2">
            <a:extLst>
              <a:ext uri="{FF2B5EF4-FFF2-40B4-BE49-F238E27FC236}">
                <a16:creationId xmlns:a16="http://schemas.microsoft.com/office/drawing/2014/main" id="{8D0B5ABD-AB4C-42C7-A726-2AC2530373CB}"/>
              </a:ext>
            </a:extLst>
          </p:cNvPr>
          <p:cNvSpPr>
            <a:spLocks noGrp="1"/>
          </p:cNvSpPr>
          <p:nvPr>
            <p:ph idx="1"/>
          </p:nvPr>
        </p:nvSpPr>
        <p:spPr/>
        <p:txBody>
          <a:bodyPr/>
          <a:lstStyle/>
          <a:p>
            <a:r>
              <a:rPr lang="en-US" dirty="0">
                <a:solidFill>
                  <a:schemeClr val="tx1"/>
                </a:solidFill>
              </a:rPr>
              <a:t>You can concatenate columns or data to a string for custom output!</a:t>
            </a:r>
          </a:p>
        </p:txBody>
      </p:sp>
    </p:spTree>
    <p:extLst>
      <p:ext uri="{BB962C8B-B14F-4D97-AF65-F5344CB8AC3E}">
        <p14:creationId xmlns:p14="http://schemas.microsoft.com/office/powerpoint/2010/main" val="34655255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D5A4E-4179-4680-B918-5F15F902BAE4}"/>
              </a:ext>
            </a:extLst>
          </p:cNvPr>
          <p:cNvSpPr>
            <a:spLocks noGrp="1"/>
          </p:cNvSpPr>
          <p:nvPr>
            <p:ph type="title"/>
          </p:nvPr>
        </p:nvSpPr>
        <p:spPr/>
        <p:txBody>
          <a:bodyPr/>
          <a:lstStyle/>
          <a:p>
            <a:r>
              <a:rPr lang="en-US" dirty="0">
                <a:solidFill>
                  <a:schemeClr val="tx1"/>
                </a:solidFill>
              </a:rPr>
              <a:t>COALESCE()</a:t>
            </a:r>
          </a:p>
        </p:txBody>
      </p:sp>
      <p:sp>
        <p:nvSpPr>
          <p:cNvPr id="3" name="Content Placeholder 2">
            <a:extLst>
              <a:ext uri="{FF2B5EF4-FFF2-40B4-BE49-F238E27FC236}">
                <a16:creationId xmlns:a16="http://schemas.microsoft.com/office/drawing/2014/main" id="{441BD063-C317-42A7-9C9F-0A002BF6FFB0}"/>
              </a:ext>
            </a:extLst>
          </p:cNvPr>
          <p:cNvSpPr>
            <a:spLocks noGrp="1"/>
          </p:cNvSpPr>
          <p:nvPr>
            <p:ph idx="1"/>
          </p:nvPr>
        </p:nvSpPr>
        <p:spPr/>
        <p:txBody>
          <a:bodyPr/>
          <a:lstStyle/>
          <a:p>
            <a:r>
              <a:rPr lang="en-US" dirty="0">
                <a:solidFill>
                  <a:schemeClr val="tx1"/>
                </a:solidFill>
              </a:rPr>
              <a:t>SELECT item,(price – COALESCE(discount,0) AS final FROM </a:t>
            </a:r>
            <a:r>
              <a:rPr lang="en-US" dirty="0" err="1">
                <a:solidFill>
                  <a:schemeClr val="tx1"/>
                </a:solidFill>
              </a:rPr>
              <a:t>tableName</a:t>
            </a:r>
            <a:endParaRPr lang="en-US" dirty="0">
              <a:solidFill>
                <a:schemeClr val="tx1"/>
              </a:solidFill>
            </a:endParaRPr>
          </a:p>
          <a:p>
            <a:r>
              <a:rPr lang="en-US" dirty="0">
                <a:solidFill>
                  <a:schemeClr val="tx1"/>
                </a:solidFill>
              </a:rPr>
              <a:t>COALESCE() replaces a null value with the given value. It is valuable when doing calculations on a column that might have null values.</a:t>
            </a: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993363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7DA86-EC4C-4639-9C44-CEE086C827F0}"/>
              </a:ext>
            </a:extLst>
          </p:cNvPr>
          <p:cNvSpPr>
            <a:spLocks noGrp="1"/>
          </p:cNvSpPr>
          <p:nvPr>
            <p:ph type="title"/>
          </p:nvPr>
        </p:nvSpPr>
        <p:spPr/>
        <p:txBody>
          <a:bodyPr/>
          <a:lstStyle/>
          <a:p>
            <a:r>
              <a:rPr lang="en-US" dirty="0">
                <a:solidFill>
                  <a:schemeClr val="tx1"/>
                </a:solidFill>
              </a:rPr>
              <a:t>CAST()</a:t>
            </a:r>
          </a:p>
        </p:txBody>
      </p:sp>
      <p:sp>
        <p:nvSpPr>
          <p:cNvPr id="3" name="Content Placeholder 2">
            <a:extLst>
              <a:ext uri="{FF2B5EF4-FFF2-40B4-BE49-F238E27FC236}">
                <a16:creationId xmlns:a16="http://schemas.microsoft.com/office/drawing/2014/main" id="{5689902C-1EC1-48D7-BEF8-700B50ABE1F4}"/>
              </a:ext>
            </a:extLst>
          </p:cNvPr>
          <p:cNvSpPr>
            <a:spLocks noGrp="1"/>
          </p:cNvSpPr>
          <p:nvPr>
            <p:ph idx="1"/>
          </p:nvPr>
        </p:nvSpPr>
        <p:spPr/>
        <p:txBody>
          <a:bodyPr/>
          <a:lstStyle/>
          <a:p>
            <a:r>
              <a:rPr lang="en-US" dirty="0">
                <a:solidFill>
                  <a:schemeClr val="tx1"/>
                </a:solidFill>
              </a:rPr>
              <a:t>To cast one data type to another type.</a:t>
            </a:r>
          </a:p>
          <a:p>
            <a:r>
              <a:rPr lang="en-US" dirty="0">
                <a:solidFill>
                  <a:srgbClr val="FF0000"/>
                </a:solidFill>
              </a:rPr>
              <a:t>SELECT CAST(‘5’ AS INTEGER)</a:t>
            </a:r>
          </a:p>
          <a:p>
            <a:r>
              <a:rPr lang="en-US" dirty="0">
                <a:solidFill>
                  <a:srgbClr val="FF0000"/>
                </a:solidFill>
              </a:rPr>
              <a:t>SELECT CAST(</a:t>
            </a:r>
            <a:r>
              <a:rPr lang="en-US" dirty="0" err="1">
                <a:solidFill>
                  <a:srgbClr val="FF0000"/>
                </a:solidFill>
              </a:rPr>
              <a:t>dateColumn</a:t>
            </a:r>
            <a:r>
              <a:rPr lang="en-US" dirty="0">
                <a:solidFill>
                  <a:srgbClr val="FF0000"/>
                </a:solidFill>
              </a:rPr>
              <a:t> AS TIMESTAMP)</a:t>
            </a:r>
          </a:p>
          <a:p>
            <a:endParaRPr lang="en-US" dirty="0"/>
          </a:p>
          <a:p>
            <a:r>
              <a:rPr lang="en-US" dirty="0">
                <a:solidFill>
                  <a:schemeClr val="tx1"/>
                </a:solidFill>
              </a:rPr>
              <a:t>You can cast an integer as a string to </a:t>
            </a:r>
            <a:r>
              <a:rPr lang="en-US" dirty="0" err="1">
                <a:solidFill>
                  <a:schemeClr val="tx1"/>
                </a:solidFill>
              </a:rPr>
              <a:t>coundt</a:t>
            </a:r>
            <a:r>
              <a:rPr lang="en-US" dirty="0">
                <a:solidFill>
                  <a:schemeClr val="tx1"/>
                </a:solidFill>
              </a:rPr>
              <a:t> how many digits it is.</a:t>
            </a:r>
          </a:p>
          <a:p>
            <a:r>
              <a:rPr lang="en-US" dirty="0">
                <a:solidFill>
                  <a:srgbClr val="FF0000"/>
                </a:solidFill>
              </a:rPr>
              <a:t>SELECT CHAR_LENGTH(CAST(</a:t>
            </a:r>
            <a:r>
              <a:rPr lang="en-US" dirty="0" err="1">
                <a:solidFill>
                  <a:srgbClr val="FF0000"/>
                </a:solidFill>
              </a:rPr>
              <a:t>inventory_id</a:t>
            </a:r>
            <a:r>
              <a:rPr lang="en-US" dirty="0">
                <a:solidFill>
                  <a:srgbClr val="FF0000"/>
                </a:solidFill>
              </a:rPr>
              <a:t> AS VARCHAR)) FROM rental</a:t>
            </a:r>
          </a:p>
          <a:p>
            <a:r>
              <a:rPr lang="en-US" dirty="0"/>
              <a:t>.</a:t>
            </a:r>
          </a:p>
          <a:p>
            <a:endParaRPr lang="en-US" dirty="0"/>
          </a:p>
        </p:txBody>
      </p:sp>
    </p:spTree>
    <p:extLst>
      <p:ext uri="{BB962C8B-B14F-4D97-AF65-F5344CB8AC3E}">
        <p14:creationId xmlns:p14="http://schemas.microsoft.com/office/powerpoint/2010/main" val="19103375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8D32D-0990-470A-B6D4-3727596A3A78}"/>
              </a:ext>
            </a:extLst>
          </p:cNvPr>
          <p:cNvSpPr>
            <a:spLocks noGrp="1"/>
          </p:cNvSpPr>
          <p:nvPr>
            <p:ph type="title"/>
          </p:nvPr>
        </p:nvSpPr>
        <p:spPr/>
        <p:txBody>
          <a:bodyPr/>
          <a:lstStyle/>
          <a:p>
            <a:r>
              <a:rPr lang="en-US" dirty="0">
                <a:solidFill>
                  <a:schemeClr val="tx1"/>
                </a:solidFill>
              </a:rPr>
              <a:t>NULLIF()</a:t>
            </a:r>
          </a:p>
        </p:txBody>
      </p:sp>
      <p:sp>
        <p:nvSpPr>
          <p:cNvPr id="3" name="Content Placeholder 2">
            <a:extLst>
              <a:ext uri="{FF2B5EF4-FFF2-40B4-BE49-F238E27FC236}">
                <a16:creationId xmlns:a16="http://schemas.microsoft.com/office/drawing/2014/main" id="{6D04D3E0-3C3A-47F2-A6B3-6247A9D5530D}"/>
              </a:ext>
            </a:extLst>
          </p:cNvPr>
          <p:cNvSpPr>
            <a:spLocks noGrp="1"/>
          </p:cNvSpPr>
          <p:nvPr>
            <p:ph idx="1"/>
          </p:nvPr>
        </p:nvSpPr>
        <p:spPr/>
        <p:txBody>
          <a:bodyPr/>
          <a:lstStyle/>
          <a:p>
            <a:r>
              <a:rPr lang="en-US" dirty="0">
                <a:solidFill>
                  <a:schemeClr val="tx1"/>
                </a:solidFill>
              </a:rPr>
              <a:t>NULLIF(arg1, arg2) takes 2 </a:t>
            </a:r>
            <a:r>
              <a:rPr lang="en-US" dirty="0" err="1">
                <a:solidFill>
                  <a:schemeClr val="tx1"/>
                </a:solidFill>
              </a:rPr>
              <a:t>args</a:t>
            </a:r>
            <a:r>
              <a:rPr lang="en-US" dirty="0">
                <a:solidFill>
                  <a:schemeClr val="tx1"/>
                </a:solidFill>
              </a:rPr>
              <a:t> and returns null if they are equal. Otherwise, returns the first arg.</a:t>
            </a:r>
          </a:p>
          <a:p>
            <a:r>
              <a:rPr lang="en-US" dirty="0">
                <a:solidFill>
                  <a:schemeClr val="tx1"/>
                </a:solidFill>
              </a:rPr>
              <a:t>NULLIF(1,2) returns 1.</a:t>
            </a:r>
          </a:p>
          <a:p>
            <a:r>
              <a:rPr lang="en-US" dirty="0">
                <a:solidFill>
                  <a:schemeClr val="tx1"/>
                </a:solidFill>
              </a:rPr>
              <a:t>NULLIF(2,2) returns null.</a:t>
            </a:r>
          </a:p>
        </p:txBody>
      </p:sp>
    </p:spTree>
    <p:extLst>
      <p:ext uri="{BB962C8B-B14F-4D97-AF65-F5344CB8AC3E}">
        <p14:creationId xmlns:p14="http://schemas.microsoft.com/office/powerpoint/2010/main" val="259940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63818-B493-4635-AFB8-BF8E59BEB9E3}"/>
              </a:ext>
            </a:extLst>
          </p:cNvPr>
          <p:cNvSpPr>
            <a:spLocks noGrp="1"/>
          </p:cNvSpPr>
          <p:nvPr>
            <p:ph type="title"/>
          </p:nvPr>
        </p:nvSpPr>
        <p:spPr/>
        <p:txBody>
          <a:bodyPr>
            <a:normAutofit/>
          </a:bodyPr>
          <a:lstStyle/>
          <a:p>
            <a:r>
              <a:rPr lang="en-US" dirty="0">
                <a:solidFill>
                  <a:schemeClr val="tx1"/>
                </a:solidFill>
              </a:rPr>
              <a:t>Chinook DB Seeder Code</a:t>
            </a:r>
            <a:br>
              <a:rPr lang="en-US" dirty="0"/>
            </a:br>
            <a:r>
              <a:rPr lang="en-US" sz="1400" dirty="0">
                <a:hlinkClick r:id="rId2"/>
              </a:rPr>
              <a:t>https://raw.githubusercontent.com/2002-feb24-net/trainer-code/master/2-sql/Chinook_SqlServer.sql</a:t>
            </a:r>
            <a:endParaRPr lang="en-US" sz="1400" dirty="0"/>
          </a:p>
        </p:txBody>
      </p:sp>
      <p:sp>
        <p:nvSpPr>
          <p:cNvPr id="3" name="Content Placeholder 2">
            <a:extLst>
              <a:ext uri="{FF2B5EF4-FFF2-40B4-BE49-F238E27FC236}">
                <a16:creationId xmlns:a16="http://schemas.microsoft.com/office/drawing/2014/main" id="{6270B0A9-33DE-4944-A205-278FA1DEF041}"/>
              </a:ext>
            </a:extLst>
          </p:cNvPr>
          <p:cNvSpPr>
            <a:spLocks noGrp="1"/>
          </p:cNvSpPr>
          <p:nvPr>
            <p:ph idx="1"/>
          </p:nvPr>
        </p:nvSpPr>
        <p:spPr>
          <a:xfrm>
            <a:off x="1387635" y="2569421"/>
            <a:ext cx="9570720" cy="2429961"/>
          </a:xfrm>
          <a:solidFill>
            <a:schemeClr val="bg1"/>
          </a:solidFill>
          <a:ln w="25400">
            <a:solidFill>
              <a:schemeClr val="accent2"/>
            </a:solidFill>
          </a:ln>
        </p:spPr>
        <p:txBody>
          <a:bodyPr anchor="ctr">
            <a:normAutofit/>
          </a:bodyPr>
          <a:lstStyle/>
          <a:p>
            <a:r>
              <a:rPr lang="en-US" dirty="0">
                <a:solidFill>
                  <a:schemeClr val="tx1"/>
                </a:solidFill>
              </a:rPr>
              <a:t>Download and set up SQL Server Management Studio – </a:t>
            </a:r>
            <a:r>
              <a:rPr lang="en-US" dirty="0">
                <a:hlinkClick r:id="rId3"/>
              </a:rPr>
              <a:t>https://aka.ms/ssmsfullsetup</a:t>
            </a:r>
            <a:endParaRPr lang="en-US" dirty="0"/>
          </a:p>
          <a:p>
            <a:r>
              <a:rPr lang="en-US" dirty="0">
                <a:solidFill>
                  <a:schemeClr val="tx1"/>
                </a:solidFill>
              </a:rPr>
              <a:t>SQL Server Express - </a:t>
            </a:r>
            <a:r>
              <a:rPr lang="en-US" dirty="0">
                <a:hlinkClick r:id="rId4"/>
              </a:rPr>
              <a:t>https://www.microsoft.com/en-us/download/details.aspx?id=55994</a:t>
            </a:r>
            <a:endParaRPr lang="en-US" dirty="0"/>
          </a:p>
          <a:p>
            <a:r>
              <a:rPr lang="en-US" b="1" dirty="0">
                <a:solidFill>
                  <a:schemeClr val="tx1"/>
                </a:solidFill>
              </a:rPr>
              <a:t>Download &amp; Install SQL Server Express</a:t>
            </a:r>
            <a:endParaRPr lang="en-US" dirty="0">
              <a:solidFill>
                <a:schemeClr val="tx1"/>
              </a:solidFill>
            </a:endParaRPr>
          </a:p>
          <a:p>
            <a:pPr>
              <a:lnSpc>
                <a:spcPct val="120000"/>
              </a:lnSpc>
              <a:spcBef>
                <a:spcPts val="0"/>
              </a:spcBef>
              <a:spcAft>
                <a:spcPts val="0"/>
              </a:spcAft>
            </a:pPr>
            <a:r>
              <a:rPr lang="en-US" dirty="0">
                <a:solidFill>
                  <a:schemeClr val="tx1"/>
                </a:solidFill>
              </a:rPr>
              <a:t>To download SQL Server Express, click on the following link:</a:t>
            </a:r>
          </a:p>
          <a:p>
            <a:pPr>
              <a:lnSpc>
                <a:spcPct val="120000"/>
              </a:lnSpc>
              <a:spcBef>
                <a:spcPts val="0"/>
              </a:spcBef>
              <a:spcAft>
                <a:spcPts val="0"/>
              </a:spcAft>
            </a:pPr>
            <a:r>
              <a:rPr lang="en-US" dirty="0">
                <a:hlinkClick r:id="rId5"/>
              </a:rPr>
              <a:t>https://www.microsoft.com/en-us/download/details.aspx?id=42299</a:t>
            </a:r>
            <a:endParaRPr lang="en-US" dirty="0"/>
          </a:p>
        </p:txBody>
      </p:sp>
    </p:spTree>
    <p:extLst>
      <p:ext uri="{BB962C8B-B14F-4D97-AF65-F5344CB8AC3E}">
        <p14:creationId xmlns:p14="http://schemas.microsoft.com/office/powerpoint/2010/main" val="35335171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2ABD2-52E9-457B-ACB8-7EFBF72CA031}"/>
              </a:ext>
            </a:extLst>
          </p:cNvPr>
          <p:cNvSpPr>
            <a:spLocks noGrp="1"/>
          </p:cNvSpPr>
          <p:nvPr>
            <p:ph type="title"/>
          </p:nvPr>
        </p:nvSpPr>
        <p:spPr/>
        <p:txBody>
          <a:bodyPr/>
          <a:lstStyle/>
          <a:p>
            <a:r>
              <a:rPr lang="en-US" dirty="0">
                <a:solidFill>
                  <a:schemeClr val="tx1"/>
                </a:solidFill>
              </a:rPr>
              <a:t>DML Activity</a:t>
            </a:r>
          </a:p>
        </p:txBody>
      </p:sp>
      <p:sp>
        <p:nvSpPr>
          <p:cNvPr id="3" name="Content Placeholder 2">
            <a:extLst>
              <a:ext uri="{FF2B5EF4-FFF2-40B4-BE49-F238E27FC236}">
                <a16:creationId xmlns:a16="http://schemas.microsoft.com/office/drawing/2014/main" id="{B8254521-BEE0-40FB-AC0F-9D1F76F4D31E}"/>
              </a:ext>
            </a:extLst>
          </p:cNvPr>
          <p:cNvSpPr>
            <a:spLocks noGrp="1"/>
          </p:cNvSpPr>
          <p:nvPr>
            <p:ph idx="1"/>
          </p:nvPr>
        </p:nvSpPr>
        <p:spPr/>
        <p:txBody>
          <a:bodyPr>
            <a:normAutofit fontScale="92500" lnSpcReduction="20000"/>
          </a:bodyPr>
          <a:lstStyle/>
          <a:p>
            <a:r>
              <a:rPr lang="en-US" dirty="0">
                <a:solidFill>
                  <a:schemeClr val="tx1"/>
                </a:solidFill>
              </a:rPr>
              <a:t>-- basic exercises in groups of 3 (Chinook database)</a:t>
            </a:r>
          </a:p>
          <a:p>
            <a:r>
              <a:rPr lang="en-US" dirty="0">
                <a:solidFill>
                  <a:schemeClr val="tx1"/>
                </a:solidFill>
              </a:rPr>
              <a:t>-- 1. List all customers (full names, customer ID, and country) who are not in the US</a:t>
            </a:r>
          </a:p>
          <a:p>
            <a:r>
              <a:rPr lang="en-US" dirty="0">
                <a:solidFill>
                  <a:schemeClr val="tx1"/>
                </a:solidFill>
              </a:rPr>
              <a:t>-- 2. List all customers from brazil</a:t>
            </a:r>
          </a:p>
          <a:p>
            <a:r>
              <a:rPr lang="en-US" dirty="0">
                <a:solidFill>
                  <a:schemeClr val="tx1"/>
                </a:solidFill>
              </a:rPr>
              <a:t>-- 3. List all sales agents</a:t>
            </a:r>
          </a:p>
          <a:p>
            <a:r>
              <a:rPr lang="en-US" dirty="0">
                <a:solidFill>
                  <a:schemeClr val="tx1"/>
                </a:solidFill>
              </a:rPr>
              <a:t>-- 4. Show a list of all countries in billing addresses on invoices.</a:t>
            </a:r>
          </a:p>
          <a:p>
            <a:r>
              <a:rPr lang="en-US" dirty="0">
                <a:solidFill>
                  <a:schemeClr val="tx1"/>
                </a:solidFill>
              </a:rPr>
              <a:t>-- 5. How many invoices were there in 2009, and what was the sales total for that year?</a:t>
            </a:r>
          </a:p>
          <a:p>
            <a:r>
              <a:rPr lang="en-US" dirty="0">
                <a:solidFill>
                  <a:schemeClr val="tx1"/>
                </a:solidFill>
              </a:rPr>
              <a:t>-- 6. How many line items were there for invoice #37?</a:t>
            </a:r>
          </a:p>
          <a:p>
            <a:r>
              <a:rPr lang="en-US" dirty="0">
                <a:solidFill>
                  <a:schemeClr val="tx1"/>
                </a:solidFill>
              </a:rPr>
              <a:t>-- 7. How many invoices per country?</a:t>
            </a:r>
          </a:p>
          <a:p>
            <a:r>
              <a:rPr lang="en-US" dirty="0">
                <a:solidFill>
                  <a:schemeClr val="tx1"/>
                </a:solidFill>
              </a:rPr>
              <a:t>-- 8. Show total sales per country, ordered by highest sales first.</a:t>
            </a:r>
          </a:p>
        </p:txBody>
      </p:sp>
    </p:spTree>
    <p:extLst>
      <p:ext uri="{BB962C8B-B14F-4D97-AF65-F5344CB8AC3E}">
        <p14:creationId xmlns:p14="http://schemas.microsoft.com/office/powerpoint/2010/main" val="11720494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3BA17-FB32-437E-9D9D-F5BF1CA6E9BA}"/>
              </a:ext>
            </a:extLst>
          </p:cNvPr>
          <p:cNvSpPr>
            <a:spLocks noGrp="1"/>
          </p:cNvSpPr>
          <p:nvPr>
            <p:ph type="title"/>
          </p:nvPr>
        </p:nvSpPr>
        <p:spPr>
          <a:xfrm>
            <a:off x="1097280" y="286603"/>
            <a:ext cx="10058400" cy="1461515"/>
          </a:xfrm>
        </p:spPr>
        <p:txBody>
          <a:bodyPr/>
          <a:lstStyle/>
          <a:p>
            <a:r>
              <a:rPr lang="en-US" dirty="0">
                <a:solidFill>
                  <a:schemeClr val="tx1"/>
                </a:solidFill>
              </a:rPr>
              <a:t>DML Activity - Answers</a:t>
            </a:r>
          </a:p>
        </p:txBody>
      </p:sp>
      <p:sp>
        <p:nvSpPr>
          <p:cNvPr id="3" name="Content Placeholder 2">
            <a:extLst>
              <a:ext uri="{FF2B5EF4-FFF2-40B4-BE49-F238E27FC236}">
                <a16:creationId xmlns:a16="http://schemas.microsoft.com/office/drawing/2014/main" id="{AEE43A21-E4E1-429C-9054-01C16068FFCC}"/>
              </a:ext>
            </a:extLst>
          </p:cNvPr>
          <p:cNvSpPr>
            <a:spLocks noGrp="1"/>
          </p:cNvSpPr>
          <p:nvPr>
            <p:ph idx="1"/>
          </p:nvPr>
        </p:nvSpPr>
        <p:spPr>
          <a:xfrm>
            <a:off x="391908" y="2056953"/>
            <a:ext cx="11078433" cy="4283335"/>
          </a:xfrm>
          <a:solidFill>
            <a:schemeClr val="bg2"/>
          </a:solidFill>
        </p:spPr>
        <p:txBody>
          <a:bodyPr>
            <a:noAutofit/>
          </a:bodyPr>
          <a:lstStyle/>
          <a:p>
            <a:pPr marL="201168" lvl="1" indent="0">
              <a:spcBef>
                <a:spcPts val="0"/>
              </a:spcBef>
              <a:spcAft>
                <a:spcPts val="0"/>
              </a:spcAft>
              <a:buNone/>
            </a:pPr>
            <a:r>
              <a:rPr lang="en-US" sz="1800" dirty="0">
                <a:solidFill>
                  <a:srgbClr val="FF0000"/>
                </a:solidFill>
              </a:rPr>
              <a:t>SELECT * FROM Customer;</a:t>
            </a:r>
          </a:p>
          <a:p>
            <a:pPr marL="201168" lvl="1" indent="0">
              <a:spcBef>
                <a:spcPts val="0"/>
              </a:spcBef>
              <a:spcAft>
                <a:spcPts val="0"/>
              </a:spcAft>
              <a:buNone/>
            </a:pPr>
            <a:r>
              <a:rPr lang="en-US" sz="1800" dirty="0"/>
              <a:t>1. list all customers (full names, customer ID, and country) who are not in the US</a:t>
            </a:r>
          </a:p>
          <a:p>
            <a:pPr marL="201168" lvl="1" indent="0">
              <a:spcBef>
                <a:spcPts val="0"/>
              </a:spcBef>
              <a:spcAft>
                <a:spcPts val="0"/>
              </a:spcAft>
              <a:buNone/>
            </a:pPr>
            <a:r>
              <a:rPr lang="en-US" sz="1800" dirty="0">
                <a:solidFill>
                  <a:srgbClr val="FF0000"/>
                </a:solidFill>
              </a:rPr>
              <a:t>SELECT </a:t>
            </a:r>
            <a:r>
              <a:rPr lang="en-US" sz="1800" dirty="0" err="1">
                <a:solidFill>
                  <a:srgbClr val="FF0000"/>
                </a:solidFill>
              </a:rPr>
              <a:t>CustomerId</a:t>
            </a:r>
            <a:r>
              <a:rPr lang="en-US" sz="1800" dirty="0">
                <a:solidFill>
                  <a:srgbClr val="FF0000"/>
                </a:solidFill>
              </a:rPr>
              <a:t>, FirstName, </a:t>
            </a:r>
            <a:r>
              <a:rPr lang="en-US" sz="1800" dirty="0" err="1">
                <a:solidFill>
                  <a:srgbClr val="FF0000"/>
                </a:solidFill>
              </a:rPr>
              <a:t>LastName</a:t>
            </a:r>
            <a:r>
              <a:rPr lang="en-US" sz="1800" dirty="0">
                <a:solidFill>
                  <a:srgbClr val="FF0000"/>
                </a:solidFill>
              </a:rPr>
              <a:t>, Country FROM Customer </a:t>
            </a:r>
          </a:p>
          <a:p>
            <a:pPr marL="201168" lvl="1" indent="0">
              <a:spcBef>
                <a:spcPts val="0"/>
              </a:spcBef>
              <a:spcAft>
                <a:spcPts val="0"/>
              </a:spcAft>
              <a:buNone/>
            </a:pPr>
            <a:r>
              <a:rPr lang="en-US" sz="1800" dirty="0">
                <a:solidFill>
                  <a:srgbClr val="FF0000"/>
                </a:solidFill>
              </a:rPr>
              <a:t>WHERE Country != 'USA’; (also acceptable “Country NOT ‘USA’;”)</a:t>
            </a:r>
          </a:p>
          <a:p>
            <a:pPr marL="201168" lvl="1" indent="0">
              <a:spcBef>
                <a:spcPts val="0"/>
              </a:spcBef>
              <a:spcAft>
                <a:spcPts val="0"/>
              </a:spcAft>
              <a:buNone/>
            </a:pPr>
            <a:r>
              <a:rPr lang="en-US" sz="1800" dirty="0"/>
              <a:t>2. list all customers from brazil</a:t>
            </a:r>
          </a:p>
          <a:p>
            <a:pPr marL="201168" lvl="1" indent="0">
              <a:spcBef>
                <a:spcPts val="0"/>
              </a:spcBef>
              <a:spcAft>
                <a:spcPts val="0"/>
              </a:spcAft>
              <a:buNone/>
            </a:pPr>
            <a:r>
              <a:rPr lang="en-US" sz="1800" dirty="0"/>
              <a:t>3. list all sales agents</a:t>
            </a:r>
          </a:p>
          <a:p>
            <a:pPr marL="201168" lvl="1" indent="0">
              <a:spcBef>
                <a:spcPts val="0"/>
              </a:spcBef>
              <a:spcAft>
                <a:spcPts val="0"/>
              </a:spcAft>
              <a:buNone/>
            </a:pPr>
            <a:r>
              <a:rPr lang="en-US" sz="1800" dirty="0">
                <a:solidFill>
                  <a:srgbClr val="FF0000"/>
                </a:solidFill>
              </a:rPr>
              <a:t>SELECT * FROM Employee WHERE Title LIKE '%</a:t>
            </a:r>
            <a:r>
              <a:rPr lang="en-US" sz="1800" dirty="0" err="1">
                <a:solidFill>
                  <a:srgbClr val="FF0000"/>
                </a:solidFill>
              </a:rPr>
              <a:t>Sales%Agent</a:t>
            </a:r>
            <a:r>
              <a:rPr lang="en-US" sz="1800" dirty="0">
                <a:solidFill>
                  <a:srgbClr val="FF0000"/>
                </a:solidFill>
              </a:rPr>
              <a:t>%';</a:t>
            </a:r>
          </a:p>
          <a:p>
            <a:pPr marL="201168" lvl="1" indent="0">
              <a:spcBef>
                <a:spcPts val="0"/>
              </a:spcBef>
              <a:spcAft>
                <a:spcPts val="0"/>
              </a:spcAft>
              <a:buNone/>
            </a:pPr>
            <a:r>
              <a:rPr lang="en-US" sz="1800" dirty="0">
                <a:solidFill>
                  <a:srgbClr val="00B050"/>
                </a:solidFill>
              </a:rPr>
              <a:t>-- pattern matching with the LIKE operator</a:t>
            </a:r>
          </a:p>
          <a:p>
            <a:pPr marL="201168" lvl="1" indent="0">
              <a:spcBef>
                <a:spcPts val="0"/>
              </a:spcBef>
              <a:spcAft>
                <a:spcPts val="0"/>
              </a:spcAft>
              <a:buNone/>
            </a:pPr>
            <a:r>
              <a:rPr lang="en-US" sz="1800" dirty="0">
                <a:solidFill>
                  <a:srgbClr val="00B050"/>
                </a:solidFill>
              </a:rPr>
              <a:t>-- % - 0 to n of any character</a:t>
            </a:r>
          </a:p>
          <a:p>
            <a:pPr marL="201168" lvl="1" indent="0">
              <a:spcBef>
                <a:spcPts val="0"/>
              </a:spcBef>
              <a:spcAft>
                <a:spcPts val="0"/>
              </a:spcAft>
              <a:buNone/>
            </a:pPr>
            <a:r>
              <a:rPr lang="en-US" sz="1800" dirty="0">
                <a:solidFill>
                  <a:srgbClr val="00B050"/>
                </a:solidFill>
              </a:rPr>
              <a:t>-- [</a:t>
            </a:r>
            <a:r>
              <a:rPr lang="en-US" sz="1800" dirty="0" err="1">
                <a:solidFill>
                  <a:srgbClr val="00B050"/>
                </a:solidFill>
              </a:rPr>
              <a:t>abc</a:t>
            </a:r>
            <a:r>
              <a:rPr lang="en-US" sz="1800" dirty="0">
                <a:solidFill>
                  <a:srgbClr val="00B050"/>
                </a:solidFill>
              </a:rPr>
              <a:t>] - one of a, b, or c</a:t>
            </a:r>
          </a:p>
          <a:p>
            <a:pPr marL="201168" lvl="1" indent="0">
              <a:spcBef>
                <a:spcPts val="0"/>
              </a:spcBef>
              <a:spcAft>
                <a:spcPts val="0"/>
              </a:spcAft>
              <a:buNone/>
            </a:pPr>
            <a:r>
              <a:rPr lang="en-US" sz="1800" dirty="0">
                <a:solidFill>
                  <a:srgbClr val="00B050"/>
                </a:solidFill>
              </a:rPr>
              <a:t>-- _ - one of any character</a:t>
            </a:r>
          </a:p>
          <a:p>
            <a:pPr marL="201168" lvl="1" indent="0">
              <a:spcBef>
                <a:spcPts val="0"/>
              </a:spcBef>
              <a:spcAft>
                <a:spcPts val="0"/>
              </a:spcAft>
              <a:buNone/>
            </a:pPr>
            <a:r>
              <a:rPr lang="en-US" sz="1800" dirty="0"/>
              <a:t>4. show a list of all countries in billing addresses on invoices.</a:t>
            </a:r>
          </a:p>
          <a:p>
            <a:pPr marL="201168" lvl="1" indent="0">
              <a:spcBef>
                <a:spcPts val="0"/>
              </a:spcBef>
              <a:spcAft>
                <a:spcPts val="0"/>
              </a:spcAft>
              <a:buNone/>
            </a:pPr>
            <a:r>
              <a:rPr lang="en-US" sz="1800" dirty="0">
                <a:solidFill>
                  <a:srgbClr val="FF0000"/>
                </a:solidFill>
              </a:rPr>
              <a:t>SELECT DISTINCT </a:t>
            </a:r>
            <a:r>
              <a:rPr lang="en-US" sz="1800" dirty="0" err="1">
                <a:solidFill>
                  <a:srgbClr val="FF0000"/>
                </a:solidFill>
              </a:rPr>
              <a:t>BillingCountry</a:t>
            </a:r>
            <a:r>
              <a:rPr lang="en-US" sz="1800" dirty="0">
                <a:solidFill>
                  <a:srgbClr val="FF0000"/>
                </a:solidFill>
              </a:rPr>
              <a:t> FROM Invoice;</a:t>
            </a:r>
          </a:p>
          <a:p>
            <a:pPr marL="201168" lvl="1" indent="0">
              <a:spcBef>
                <a:spcPts val="0"/>
              </a:spcBef>
              <a:spcAft>
                <a:spcPts val="0"/>
              </a:spcAft>
              <a:buNone/>
            </a:pPr>
            <a:r>
              <a:rPr lang="en-US" sz="1800" dirty="0">
                <a:solidFill>
                  <a:srgbClr val="00B050"/>
                </a:solidFill>
              </a:rPr>
              <a:t>-- also</a:t>
            </a:r>
          </a:p>
          <a:p>
            <a:pPr marL="201168" lvl="1" indent="0">
              <a:spcBef>
                <a:spcPts val="0"/>
              </a:spcBef>
              <a:spcAft>
                <a:spcPts val="0"/>
              </a:spcAft>
              <a:buNone/>
            </a:pPr>
            <a:r>
              <a:rPr lang="en-US" sz="1800" dirty="0">
                <a:solidFill>
                  <a:srgbClr val="FF0000"/>
                </a:solidFill>
              </a:rPr>
              <a:t>SELECT </a:t>
            </a:r>
            <a:r>
              <a:rPr lang="en-US" sz="1800" dirty="0" err="1">
                <a:solidFill>
                  <a:srgbClr val="FF0000"/>
                </a:solidFill>
              </a:rPr>
              <a:t>BillingCountry</a:t>
            </a:r>
            <a:r>
              <a:rPr lang="en-US" sz="1800" dirty="0">
                <a:solidFill>
                  <a:srgbClr val="FF0000"/>
                </a:solidFill>
              </a:rPr>
              <a:t> FROM Invoice GROUP BY </a:t>
            </a:r>
            <a:r>
              <a:rPr lang="en-US" sz="1800" dirty="0" err="1">
                <a:solidFill>
                  <a:srgbClr val="FF0000"/>
                </a:solidFill>
              </a:rPr>
              <a:t>BillingCountry</a:t>
            </a:r>
            <a:r>
              <a:rPr lang="en-US" sz="1800" dirty="0">
                <a:solidFill>
                  <a:srgbClr val="FF0000"/>
                </a:solidFill>
              </a:rPr>
              <a:t>;</a:t>
            </a:r>
          </a:p>
        </p:txBody>
      </p:sp>
    </p:spTree>
    <p:extLst>
      <p:ext uri="{BB962C8B-B14F-4D97-AF65-F5344CB8AC3E}">
        <p14:creationId xmlns:p14="http://schemas.microsoft.com/office/powerpoint/2010/main" val="39828209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3BA17-FB32-437E-9D9D-F5BF1CA6E9BA}"/>
              </a:ext>
            </a:extLst>
          </p:cNvPr>
          <p:cNvSpPr>
            <a:spLocks noGrp="1"/>
          </p:cNvSpPr>
          <p:nvPr>
            <p:ph type="title"/>
          </p:nvPr>
        </p:nvSpPr>
        <p:spPr>
          <a:xfrm>
            <a:off x="1097280" y="286603"/>
            <a:ext cx="10058400" cy="1461515"/>
          </a:xfrm>
        </p:spPr>
        <p:txBody>
          <a:bodyPr/>
          <a:lstStyle/>
          <a:p>
            <a:r>
              <a:rPr lang="en-US" dirty="0">
                <a:solidFill>
                  <a:schemeClr val="tx1"/>
                </a:solidFill>
              </a:rPr>
              <a:t>DML Activity - Answers</a:t>
            </a:r>
          </a:p>
        </p:txBody>
      </p:sp>
      <p:sp>
        <p:nvSpPr>
          <p:cNvPr id="4" name="Rectangle 3">
            <a:extLst>
              <a:ext uri="{FF2B5EF4-FFF2-40B4-BE49-F238E27FC236}">
                <a16:creationId xmlns:a16="http://schemas.microsoft.com/office/drawing/2014/main" id="{18E2E5E8-1671-4EA1-BF55-8D411F2F8379}"/>
              </a:ext>
            </a:extLst>
          </p:cNvPr>
          <p:cNvSpPr/>
          <p:nvPr/>
        </p:nvSpPr>
        <p:spPr>
          <a:xfrm>
            <a:off x="569971" y="1916669"/>
            <a:ext cx="10994500" cy="4801314"/>
          </a:xfrm>
          <a:prstGeom prst="rect">
            <a:avLst/>
          </a:prstGeom>
          <a:solidFill>
            <a:schemeClr val="bg2"/>
          </a:solidFill>
        </p:spPr>
        <p:txBody>
          <a:bodyPr wrap="square">
            <a:spAutoFit/>
          </a:bodyPr>
          <a:lstStyle/>
          <a:p>
            <a:r>
              <a:rPr lang="en-US" dirty="0">
                <a:solidFill>
                  <a:srgbClr val="00B050"/>
                </a:solidFill>
              </a:rPr>
              <a:t>-- SELECT DISTINCT means, after you get all the result rows, </a:t>
            </a:r>
          </a:p>
          <a:p>
            <a:r>
              <a:rPr lang="en-US" dirty="0">
                <a:solidFill>
                  <a:srgbClr val="00B050"/>
                </a:solidFill>
              </a:rPr>
              <a:t>remove duplicate rows (where ALL column values match)</a:t>
            </a:r>
          </a:p>
          <a:p>
            <a:r>
              <a:rPr lang="en-US" dirty="0"/>
              <a:t>5. How many invoices were there in 2009, </a:t>
            </a:r>
          </a:p>
          <a:p>
            <a:r>
              <a:rPr lang="en-US" dirty="0"/>
              <a:t> </a:t>
            </a:r>
            <a:r>
              <a:rPr lang="en-US" dirty="0">
                <a:solidFill>
                  <a:srgbClr val="FF0000"/>
                </a:solidFill>
              </a:rPr>
              <a:t>SELECT count(</a:t>
            </a:r>
            <a:r>
              <a:rPr lang="en-US" dirty="0" err="1">
                <a:solidFill>
                  <a:srgbClr val="FF0000"/>
                </a:solidFill>
              </a:rPr>
              <a:t>InvoiceDate</a:t>
            </a:r>
            <a:r>
              <a:rPr lang="en-US" dirty="0">
                <a:solidFill>
                  <a:srgbClr val="FF0000"/>
                </a:solidFill>
              </a:rPr>
              <a:t>) FROM Invoice;</a:t>
            </a:r>
          </a:p>
          <a:p>
            <a:r>
              <a:rPr lang="en-US" dirty="0"/>
              <a:t>6. What was the sales total for 2009? </a:t>
            </a:r>
          </a:p>
          <a:p>
            <a:r>
              <a:rPr lang="en-US" dirty="0"/>
              <a:t>(extra challenge: find the invoice count sales total for every year, using one query)</a:t>
            </a:r>
          </a:p>
          <a:p>
            <a:r>
              <a:rPr lang="en-US" dirty="0">
                <a:solidFill>
                  <a:srgbClr val="FF0000"/>
                </a:solidFill>
              </a:rPr>
              <a:t>SELECT SUM(Total) AS </a:t>
            </a:r>
            <a:r>
              <a:rPr lang="en-US" dirty="0" err="1">
                <a:solidFill>
                  <a:srgbClr val="FF0000"/>
                </a:solidFill>
              </a:rPr>
              <a:t>TotalAmount</a:t>
            </a:r>
            <a:r>
              <a:rPr lang="en-US" dirty="0">
                <a:solidFill>
                  <a:srgbClr val="FF0000"/>
                </a:solidFill>
              </a:rPr>
              <a:t>, COUNT(</a:t>
            </a:r>
            <a:r>
              <a:rPr lang="en-US" dirty="0" err="1">
                <a:solidFill>
                  <a:srgbClr val="FF0000"/>
                </a:solidFill>
              </a:rPr>
              <a:t>InvoiceId</a:t>
            </a:r>
            <a:r>
              <a:rPr lang="en-US" dirty="0">
                <a:solidFill>
                  <a:srgbClr val="FF0000"/>
                </a:solidFill>
              </a:rPr>
              <a:t>) AS “Invoices in 2009” FROM Invoice</a:t>
            </a:r>
          </a:p>
          <a:p>
            <a:r>
              <a:rPr lang="en-US" dirty="0">
                <a:solidFill>
                  <a:srgbClr val="FF0000"/>
                </a:solidFill>
              </a:rPr>
              <a:t>WHERE </a:t>
            </a:r>
            <a:r>
              <a:rPr lang="en-US" dirty="0" err="1">
                <a:solidFill>
                  <a:srgbClr val="FF0000"/>
                </a:solidFill>
              </a:rPr>
              <a:t>InvoiceDate</a:t>
            </a:r>
            <a:r>
              <a:rPr lang="en-US" dirty="0">
                <a:solidFill>
                  <a:srgbClr val="FF0000"/>
                </a:solidFill>
              </a:rPr>
              <a:t> BETWEEN '2009-01-01' AND '2010-01-01’; WHERE YEAR(</a:t>
            </a:r>
            <a:r>
              <a:rPr lang="en-US" dirty="0" err="1">
                <a:solidFill>
                  <a:srgbClr val="FF0000"/>
                </a:solidFill>
              </a:rPr>
              <a:t>InvoiceDate</a:t>
            </a:r>
            <a:r>
              <a:rPr lang="en-US" dirty="0">
                <a:solidFill>
                  <a:srgbClr val="FF0000"/>
                </a:solidFill>
              </a:rPr>
              <a:t>) = 2009;</a:t>
            </a:r>
          </a:p>
          <a:p>
            <a:r>
              <a:rPr lang="en-US" dirty="0">
                <a:solidFill>
                  <a:srgbClr val="00B050"/>
                </a:solidFill>
              </a:rPr>
              <a:t>--also</a:t>
            </a:r>
          </a:p>
          <a:p>
            <a:r>
              <a:rPr lang="en-US" dirty="0">
                <a:solidFill>
                  <a:srgbClr val="FF0000"/>
                </a:solidFill>
              </a:rPr>
              <a:t>SELECT YEAR(</a:t>
            </a:r>
            <a:r>
              <a:rPr lang="en-US" dirty="0" err="1">
                <a:solidFill>
                  <a:srgbClr val="FF0000"/>
                </a:solidFill>
              </a:rPr>
              <a:t>InvoiceDate</a:t>
            </a:r>
            <a:r>
              <a:rPr lang="en-US" dirty="0">
                <a:solidFill>
                  <a:srgbClr val="FF0000"/>
                </a:solidFill>
              </a:rPr>
              <a:t>) AS Year, SUM(Total) AS </a:t>
            </a:r>
            <a:r>
              <a:rPr lang="en-US" dirty="0" err="1">
                <a:solidFill>
                  <a:srgbClr val="FF0000"/>
                </a:solidFill>
              </a:rPr>
              <a:t>TotalAmount</a:t>
            </a:r>
            <a:r>
              <a:rPr lang="en-US" dirty="0">
                <a:solidFill>
                  <a:srgbClr val="FF0000"/>
                </a:solidFill>
              </a:rPr>
              <a:t>, COUNT(</a:t>
            </a:r>
            <a:r>
              <a:rPr lang="en-US" dirty="0" err="1">
                <a:solidFill>
                  <a:srgbClr val="FF0000"/>
                </a:solidFill>
              </a:rPr>
              <a:t>InvoiceId</a:t>
            </a:r>
            <a:r>
              <a:rPr lang="en-US" dirty="0">
                <a:solidFill>
                  <a:srgbClr val="FF0000"/>
                </a:solidFill>
              </a:rPr>
              <a:t>) AS Invoices FROM Invoice</a:t>
            </a:r>
          </a:p>
          <a:p>
            <a:r>
              <a:rPr lang="en-US" dirty="0">
                <a:solidFill>
                  <a:srgbClr val="FF0000"/>
                </a:solidFill>
              </a:rPr>
              <a:t>GROUP BY YEAR(</a:t>
            </a:r>
            <a:r>
              <a:rPr lang="en-US" dirty="0" err="1">
                <a:solidFill>
                  <a:srgbClr val="FF0000"/>
                </a:solidFill>
              </a:rPr>
              <a:t>InvoiceDate</a:t>
            </a:r>
            <a:r>
              <a:rPr lang="en-US" dirty="0">
                <a:solidFill>
                  <a:srgbClr val="FF0000"/>
                </a:solidFill>
              </a:rPr>
              <a:t>);</a:t>
            </a:r>
          </a:p>
          <a:p>
            <a:r>
              <a:rPr lang="en-US" dirty="0"/>
              <a:t>7. how many line items were there for invoice #37?</a:t>
            </a:r>
          </a:p>
          <a:p>
            <a:r>
              <a:rPr lang="en-US" dirty="0">
                <a:solidFill>
                  <a:srgbClr val="FF0000"/>
                </a:solidFill>
              </a:rPr>
              <a:t>SELECT Count(Quantity) As </a:t>
            </a:r>
            <a:r>
              <a:rPr lang="en-US" dirty="0" err="1">
                <a:solidFill>
                  <a:srgbClr val="FF0000"/>
                </a:solidFill>
              </a:rPr>
              <a:t>TotalItems</a:t>
            </a:r>
            <a:r>
              <a:rPr lang="en-US" dirty="0">
                <a:solidFill>
                  <a:srgbClr val="FF0000"/>
                </a:solidFill>
              </a:rPr>
              <a:t> FROM </a:t>
            </a:r>
            <a:r>
              <a:rPr lang="en-US" dirty="0" err="1">
                <a:solidFill>
                  <a:srgbClr val="FF0000"/>
                </a:solidFill>
              </a:rPr>
              <a:t>InvoiceLine</a:t>
            </a:r>
            <a:r>
              <a:rPr lang="en-US" dirty="0">
                <a:solidFill>
                  <a:srgbClr val="FF0000"/>
                </a:solidFill>
              </a:rPr>
              <a:t> WHERE </a:t>
            </a:r>
            <a:r>
              <a:rPr lang="en-US" dirty="0" err="1">
                <a:solidFill>
                  <a:srgbClr val="FF0000"/>
                </a:solidFill>
              </a:rPr>
              <a:t>InvoiceId</a:t>
            </a:r>
            <a:r>
              <a:rPr lang="en-US" dirty="0">
                <a:solidFill>
                  <a:srgbClr val="FF0000"/>
                </a:solidFill>
              </a:rPr>
              <a:t> = ‘37’;</a:t>
            </a:r>
          </a:p>
          <a:p>
            <a:r>
              <a:rPr lang="en-US" dirty="0"/>
              <a:t>8. How many invoices per country?</a:t>
            </a:r>
          </a:p>
          <a:p>
            <a:r>
              <a:rPr lang="en-US" dirty="0">
                <a:solidFill>
                  <a:srgbClr val="FF0000"/>
                </a:solidFill>
              </a:rPr>
              <a:t>SELECT </a:t>
            </a:r>
            <a:r>
              <a:rPr lang="en-US" dirty="0" err="1">
                <a:solidFill>
                  <a:srgbClr val="FF0000"/>
                </a:solidFill>
              </a:rPr>
              <a:t>BillingCountry</a:t>
            </a:r>
            <a:r>
              <a:rPr lang="en-US" dirty="0">
                <a:solidFill>
                  <a:srgbClr val="FF0000"/>
                </a:solidFill>
              </a:rPr>
              <a:t>, count(</a:t>
            </a:r>
            <a:r>
              <a:rPr lang="en-US" dirty="0" err="1">
                <a:solidFill>
                  <a:srgbClr val="FF0000"/>
                </a:solidFill>
              </a:rPr>
              <a:t>BillingCountry</a:t>
            </a:r>
            <a:r>
              <a:rPr lang="en-US" dirty="0">
                <a:solidFill>
                  <a:srgbClr val="FF0000"/>
                </a:solidFill>
              </a:rPr>
              <a:t>) as “Number of Orders” FROM </a:t>
            </a:r>
            <a:r>
              <a:rPr lang="en-US" dirty="0" err="1">
                <a:solidFill>
                  <a:srgbClr val="FF0000"/>
                </a:solidFill>
              </a:rPr>
              <a:t>dbo.Invoice</a:t>
            </a:r>
            <a:r>
              <a:rPr lang="en-US" dirty="0">
                <a:solidFill>
                  <a:srgbClr val="FF0000"/>
                </a:solidFill>
              </a:rPr>
              <a:t> GROUP BY </a:t>
            </a:r>
            <a:r>
              <a:rPr lang="en-US" dirty="0" err="1">
                <a:solidFill>
                  <a:srgbClr val="FF0000"/>
                </a:solidFill>
              </a:rPr>
              <a:t>BillingCountry</a:t>
            </a:r>
            <a:endParaRPr lang="en-US" dirty="0">
              <a:solidFill>
                <a:srgbClr val="FF0000"/>
              </a:solidFill>
            </a:endParaRPr>
          </a:p>
          <a:p>
            <a:r>
              <a:rPr lang="en-US" dirty="0"/>
              <a:t>9. Show total sales per country, ordered by highest sales first.</a:t>
            </a:r>
          </a:p>
          <a:p>
            <a:r>
              <a:rPr lang="en-US" dirty="0">
                <a:solidFill>
                  <a:srgbClr val="FF0000"/>
                </a:solidFill>
              </a:rPr>
              <a:t>SELECT </a:t>
            </a:r>
            <a:r>
              <a:rPr lang="en-US" dirty="0" err="1">
                <a:solidFill>
                  <a:srgbClr val="FF0000"/>
                </a:solidFill>
              </a:rPr>
              <a:t>BillingCountry</a:t>
            </a:r>
            <a:r>
              <a:rPr lang="en-US" dirty="0">
                <a:solidFill>
                  <a:srgbClr val="FF0000"/>
                </a:solidFill>
              </a:rPr>
              <a:t>, SUM(Total) FROM Invoice GROUP BY </a:t>
            </a:r>
            <a:r>
              <a:rPr lang="en-US" dirty="0" err="1">
                <a:solidFill>
                  <a:srgbClr val="FF0000"/>
                </a:solidFill>
              </a:rPr>
              <a:t>BillingCountry</a:t>
            </a:r>
            <a:r>
              <a:rPr lang="en-US" dirty="0">
                <a:solidFill>
                  <a:srgbClr val="FF0000"/>
                </a:solidFill>
              </a:rPr>
              <a:t> ORDER BY SUM(Total) DESC;</a:t>
            </a:r>
            <a:endParaRPr lang="en-US" dirty="0"/>
          </a:p>
        </p:txBody>
      </p:sp>
    </p:spTree>
    <p:extLst>
      <p:ext uri="{BB962C8B-B14F-4D97-AF65-F5344CB8AC3E}">
        <p14:creationId xmlns:p14="http://schemas.microsoft.com/office/powerpoint/2010/main" val="2668417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342B8-8699-4A42-8907-DE8FC495C4BD}"/>
              </a:ext>
            </a:extLst>
          </p:cNvPr>
          <p:cNvSpPr>
            <a:spLocks noGrp="1"/>
          </p:cNvSpPr>
          <p:nvPr>
            <p:ph type="title"/>
          </p:nvPr>
        </p:nvSpPr>
        <p:spPr/>
        <p:txBody>
          <a:bodyPr>
            <a:normAutofit/>
          </a:bodyPr>
          <a:lstStyle/>
          <a:p>
            <a:r>
              <a:rPr lang="en-US" dirty="0">
                <a:solidFill>
                  <a:schemeClr val="tx1"/>
                </a:solidFill>
              </a:rPr>
              <a:t>SQL (Structured Query Language)</a:t>
            </a:r>
            <a:br>
              <a:rPr lang="en-US" dirty="0">
                <a:solidFill>
                  <a:schemeClr val="tx1"/>
                </a:solidFill>
              </a:rPr>
            </a:br>
            <a:r>
              <a:rPr lang="en-US" sz="1400" dirty="0">
                <a:hlinkClick r:id="rId2"/>
              </a:rPr>
              <a:t>https://en.wikipedia.org/wiki/SQL</a:t>
            </a:r>
            <a:endParaRPr lang="en-US" dirty="0"/>
          </a:p>
        </p:txBody>
      </p:sp>
      <p:sp>
        <p:nvSpPr>
          <p:cNvPr id="4" name="AutoShape 2" descr="{\displaystyle \left.{\begin{array}{rl}\textstyle {\mathtt {UPDATE~clause}}&amp;\{{\mathtt {UPDATE\ country}}\\\textstyle {\mathtt {SET~clause}}&amp;\{{\mathtt {SET\ population=~}}\overbrace {\mathtt {population+1}} ^{\mathtt {expression}}\\\textstyle {\mathtt {WHERE~clause}}&amp;\{{\mathtt {WHERE\ \underbrace {{name=}\overbrace {'USA'} ^{expression}} _{predicate};}}\end{array}}\right\}{\textstyle {\texttt {statement}}}}">
            <a:extLst>
              <a:ext uri="{FF2B5EF4-FFF2-40B4-BE49-F238E27FC236}">
                <a16:creationId xmlns:a16="http://schemas.microsoft.com/office/drawing/2014/main" id="{5807BF5A-A856-4B01-B3A1-F53E2C46EDF1}"/>
              </a:ext>
            </a:extLst>
          </p:cNvPr>
          <p:cNvSpPr>
            <a:spLocks noChangeAspect="1" noChangeArrowheads="1"/>
          </p:cNvSpPr>
          <p:nvPr/>
        </p:nvSpPr>
        <p:spPr bwMode="auto">
          <a:xfrm>
            <a:off x="5943600" y="3276600"/>
            <a:ext cx="2066544" cy="20665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a:extLst>
              <a:ext uri="{FF2B5EF4-FFF2-40B4-BE49-F238E27FC236}">
                <a16:creationId xmlns:a16="http://schemas.microsoft.com/office/drawing/2014/main" id="{5FA93D15-064B-4F5F-BB16-B498D9834D66}"/>
              </a:ext>
            </a:extLst>
          </p:cNvPr>
          <p:cNvSpPr/>
          <p:nvPr/>
        </p:nvSpPr>
        <p:spPr>
          <a:xfrm>
            <a:off x="1097280" y="2061769"/>
            <a:ext cx="10058399" cy="1631216"/>
          </a:xfrm>
          <a:prstGeom prst="rect">
            <a:avLst/>
          </a:prstGeom>
        </p:spPr>
        <p:txBody>
          <a:bodyPr wrap="square" anchor="ctr">
            <a:spAutoFit/>
          </a:bodyPr>
          <a:lstStyle/>
          <a:p>
            <a:r>
              <a:rPr lang="en-US" sz="2000" dirty="0"/>
              <a:t>SQL was originally based upon relational algebra and tuple relational calculus. SQL is a declarative language. We say what data we want, not how to get it. We cannot manage </a:t>
            </a:r>
            <a:r>
              <a:rPr lang="en-US" sz="2000" u="sng" dirty="0"/>
              <a:t>how</a:t>
            </a:r>
            <a:r>
              <a:rPr lang="en-US" sz="2000" dirty="0"/>
              <a:t> SQL obtains the data. </a:t>
            </a:r>
          </a:p>
          <a:p>
            <a:r>
              <a:rPr lang="en-US" sz="2000" dirty="0"/>
              <a:t>The scope of SQL includes data query, data manipulation (insert, update and delete), data definition (schema creation and modification), and data access control. </a:t>
            </a:r>
          </a:p>
        </p:txBody>
      </p:sp>
      <p:pic>
        <p:nvPicPr>
          <p:cNvPr id="8" name="Picture 7">
            <a:extLst>
              <a:ext uri="{FF2B5EF4-FFF2-40B4-BE49-F238E27FC236}">
                <a16:creationId xmlns:a16="http://schemas.microsoft.com/office/drawing/2014/main" id="{2DC3C64A-D9AF-4198-A808-62E433E35AD7}"/>
              </a:ext>
            </a:extLst>
          </p:cNvPr>
          <p:cNvPicPr>
            <a:picLocks noChangeAspect="1"/>
          </p:cNvPicPr>
          <p:nvPr/>
        </p:nvPicPr>
        <p:blipFill>
          <a:blip r:embed="rId3"/>
          <a:stretch>
            <a:fillRect/>
          </a:stretch>
        </p:blipFill>
        <p:spPr>
          <a:xfrm>
            <a:off x="4561878" y="4053528"/>
            <a:ext cx="6272823" cy="1843859"/>
          </a:xfrm>
          <a:prstGeom prst="rect">
            <a:avLst/>
          </a:prstGeom>
          <a:ln w="25400">
            <a:solidFill>
              <a:schemeClr val="accent2"/>
            </a:solidFill>
          </a:ln>
          <a:effectLst/>
        </p:spPr>
      </p:pic>
      <p:sp>
        <p:nvSpPr>
          <p:cNvPr id="3" name="Rectangle 2">
            <a:extLst>
              <a:ext uri="{FF2B5EF4-FFF2-40B4-BE49-F238E27FC236}">
                <a16:creationId xmlns:a16="http://schemas.microsoft.com/office/drawing/2014/main" id="{31415200-E6E1-460A-9B05-65263375354B}"/>
              </a:ext>
            </a:extLst>
          </p:cNvPr>
          <p:cNvSpPr/>
          <p:nvPr/>
        </p:nvSpPr>
        <p:spPr>
          <a:xfrm>
            <a:off x="1248090" y="3910518"/>
            <a:ext cx="3224235" cy="1938992"/>
          </a:xfrm>
          <a:prstGeom prst="rect">
            <a:avLst/>
          </a:prstGeom>
        </p:spPr>
        <p:txBody>
          <a:bodyPr wrap="square">
            <a:spAutoFit/>
          </a:bodyPr>
          <a:lstStyle/>
          <a:p>
            <a:r>
              <a:rPr lang="en-US" sz="2000" dirty="0"/>
              <a:t>SQL consists of two main types of statements:</a:t>
            </a:r>
          </a:p>
          <a:p>
            <a:pPr marL="342900" indent="-342900">
              <a:buFont typeface="Arial" panose="020B0604020202020204" pitchFamily="34" charset="0"/>
              <a:buChar char="•"/>
            </a:pPr>
            <a:r>
              <a:rPr lang="en-US" sz="2000" dirty="0"/>
              <a:t>Data Definition Language (DDL) </a:t>
            </a:r>
          </a:p>
          <a:p>
            <a:pPr marL="342900" indent="-342900">
              <a:buFont typeface="Arial" panose="020B0604020202020204" pitchFamily="34" charset="0"/>
              <a:buChar char="•"/>
            </a:pPr>
            <a:r>
              <a:rPr lang="en-US" sz="2000" dirty="0"/>
              <a:t>Data Manipulation Language (DML). </a:t>
            </a:r>
          </a:p>
        </p:txBody>
      </p:sp>
    </p:spTree>
    <p:extLst>
      <p:ext uri="{BB962C8B-B14F-4D97-AF65-F5344CB8AC3E}">
        <p14:creationId xmlns:p14="http://schemas.microsoft.com/office/powerpoint/2010/main" val="2128404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8487-3069-47C0-BE27-120A534B9455}"/>
              </a:ext>
            </a:extLst>
          </p:cNvPr>
          <p:cNvSpPr>
            <a:spLocks noGrp="1"/>
          </p:cNvSpPr>
          <p:nvPr>
            <p:ph type="title"/>
          </p:nvPr>
        </p:nvSpPr>
        <p:spPr/>
        <p:txBody>
          <a:bodyPr>
            <a:noAutofit/>
          </a:bodyPr>
          <a:lstStyle/>
          <a:p>
            <a:br>
              <a:rPr lang="en-US" sz="1400" dirty="0">
                <a:hlinkClick r:id="rId2"/>
              </a:rPr>
            </a:br>
            <a:r>
              <a:rPr lang="en-US" sz="4800" dirty="0">
                <a:solidFill>
                  <a:schemeClr val="tx1"/>
                </a:solidFill>
              </a:rPr>
              <a:t>Microsoft and T-SQL </a:t>
            </a:r>
            <a:br>
              <a:rPr lang="en-US" sz="1400" dirty="0">
                <a:hlinkClick r:id="rId2"/>
              </a:rPr>
            </a:br>
            <a:r>
              <a:rPr lang="en-US" sz="1400" dirty="0">
                <a:hlinkClick r:id="rId2"/>
              </a:rPr>
              <a:t>https://docs.microsoft.com/en-us/sql/t-sql/language-reference?view=sql-server-ver15#tools-that-use-t-sql</a:t>
            </a:r>
            <a:endParaRPr lang="en-US" sz="1400" dirty="0"/>
          </a:p>
        </p:txBody>
      </p:sp>
      <p:sp>
        <p:nvSpPr>
          <p:cNvPr id="3" name="Content Placeholder 2">
            <a:extLst>
              <a:ext uri="{FF2B5EF4-FFF2-40B4-BE49-F238E27FC236}">
                <a16:creationId xmlns:a16="http://schemas.microsoft.com/office/drawing/2014/main" id="{B92E79B3-7B09-4C49-B3A8-EC6F6655B0FB}"/>
              </a:ext>
            </a:extLst>
          </p:cNvPr>
          <p:cNvSpPr>
            <a:spLocks noGrp="1"/>
          </p:cNvSpPr>
          <p:nvPr>
            <p:ph idx="1"/>
          </p:nvPr>
        </p:nvSpPr>
        <p:spPr>
          <a:xfrm>
            <a:off x="1204755" y="1905918"/>
            <a:ext cx="4975708" cy="4483865"/>
          </a:xfrm>
        </p:spPr>
        <p:txBody>
          <a:bodyPr anchor="ctr">
            <a:normAutofit fontScale="92500" lnSpcReduction="20000"/>
          </a:bodyPr>
          <a:lstStyle/>
          <a:p>
            <a:r>
              <a:rPr lang="en-US" sz="2400" dirty="0">
                <a:solidFill>
                  <a:schemeClr val="tx1"/>
                </a:solidFill>
              </a:rPr>
              <a:t>T-SQL is central to using Microsoft SQL products and services. All tools that communicate with a SQL database send T-SQL commands. SQL works on top of T-SQL. </a:t>
            </a:r>
          </a:p>
          <a:p>
            <a:r>
              <a:rPr lang="en-US" sz="2400" dirty="0">
                <a:solidFill>
                  <a:schemeClr val="tx1"/>
                </a:solidFill>
              </a:rPr>
              <a:t>Some of the Microsoft tools that issue T-SQL commands are:</a:t>
            </a:r>
          </a:p>
          <a:p>
            <a:pPr lvl="1">
              <a:buFont typeface="Arial" panose="020B0604020202020204" pitchFamily="34" charset="0"/>
              <a:buChar char="•"/>
            </a:pPr>
            <a:r>
              <a:rPr lang="en-US" sz="2000" dirty="0">
                <a:solidFill>
                  <a:schemeClr val="tx1"/>
                </a:solidFill>
              </a:rPr>
              <a:t>SQL Server Management Studio (SSMS)</a:t>
            </a:r>
          </a:p>
          <a:p>
            <a:pPr lvl="1">
              <a:buFont typeface="Arial" panose="020B0604020202020204" pitchFamily="34" charset="0"/>
              <a:buChar char="•"/>
            </a:pPr>
            <a:r>
              <a:rPr lang="en-US" sz="2000" dirty="0">
                <a:solidFill>
                  <a:schemeClr val="tx1"/>
                </a:solidFill>
              </a:rPr>
              <a:t>SQL Server Data Tools (SSDT)</a:t>
            </a:r>
          </a:p>
          <a:p>
            <a:pPr lvl="1">
              <a:buFont typeface="Arial" panose="020B0604020202020204" pitchFamily="34" charset="0"/>
              <a:buChar char="•"/>
            </a:pPr>
            <a:r>
              <a:rPr lang="en-US" sz="2000" dirty="0">
                <a:solidFill>
                  <a:schemeClr val="tx1"/>
                </a:solidFill>
              </a:rPr>
              <a:t>Azure Data Studio</a:t>
            </a:r>
          </a:p>
          <a:p>
            <a:pPr lvl="1">
              <a:buFont typeface="Arial" panose="020B0604020202020204" pitchFamily="34" charset="0"/>
              <a:buChar char="•"/>
            </a:pPr>
            <a:endParaRPr lang="en-US" sz="2000" dirty="0">
              <a:solidFill>
                <a:schemeClr val="tx1"/>
              </a:solidFill>
            </a:endParaRPr>
          </a:p>
          <a:p>
            <a:pPr marL="201168" lvl="1" indent="0">
              <a:buNone/>
            </a:pPr>
            <a:r>
              <a:rPr lang="en-US" sz="1900" dirty="0">
                <a:solidFill>
                  <a:schemeClr val="tx1"/>
                </a:solidFill>
                <a:highlight>
                  <a:srgbClr val="FFFF00"/>
                </a:highlight>
              </a:rPr>
              <a:t>*You can type a T-SQL keyword in the SSMS Query Editor window and press F1 to get data about any T-SQL Keyword.</a:t>
            </a:r>
          </a:p>
        </p:txBody>
      </p:sp>
      <p:pic>
        <p:nvPicPr>
          <p:cNvPr id="5" name="Picture 4">
            <a:extLst>
              <a:ext uri="{FF2B5EF4-FFF2-40B4-BE49-F238E27FC236}">
                <a16:creationId xmlns:a16="http://schemas.microsoft.com/office/drawing/2014/main" id="{16E84B2A-1D24-49A9-8B70-92594D57FAE1}"/>
              </a:ext>
            </a:extLst>
          </p:cNvPr>
          <p:cNvPicPr>
            <a:picLocks noChangeAspect="1"/>
          </p:cNvPicPr>
          <p:nvPr/>
        </p:nvPicPr>
        <p:blipFill>
          <a:blip r:embed="rId3"/>
          <a:stretch>
            <a:fillRect/>
          </a:stretch>
        </p:blipFill>
        <p:spPr>
          <a:xfrm>
            <a:off x="6375096" y="2108202"/>
            <a:ext cx="4593749" cy="4062916"/>
          </a:xfrm>
          <a:prstGeom prst="rect">
            <a:avLst/>
          </a:prstGeom>
          <a:ln w="25400">
            <a:solidFill>
              <a:schemeClr val="accent2"/>
            </a:solidFill>
          </a:ln>
          <a:effectLst/>
        </p:spPr>
      </p:pic>
    </p:spTree>
    <p:extLst>
      <p:ext uri="{BB962C8B-B14F-4D97-AF65-F5344CB8AC3E}">
        <p14:creationId xmlns:p14="http://schemas.microsoft.com/office/powerpoint/2010/main" val="1433322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709D84C6-622D-414B-BE63-09257D6EA3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4956" y="163552"/>
            <a:ext cx="7562087" cy="6530895"/>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3500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2289B-52AC-4A91-9089-89A6D8DFB846}"/>
              </a:ext>
            </a:extLst>
          </p:cNvPr>
          <p:cNvSpPr>
            <a:spLocks noGrp="1"/>
          </p:cNvSpPr>
          <p:nvPr>
            <p:ph type="title"/>
          </p:nvPr>
        </p:nvSpPr>
        <p:spPr>
          <a:xfrm>
            <a:off x="1097280" y="286603"/>
            <a:ext cx="10507866" cy="1450757"/>
          </a:xfrm>
        </p:spPr>
        <p:txBody>
          <a:bodyPr>
            <a:normAutofit/>
          </a:bodyPr>
          <a:lstStyle/>
          <a:p>
            <a:r>
              <a:rPr lang="en-US" dirty="0">
                <a:solidFill>
                  <a:schemeClr val="tx1"/>
                </a:solidFill>
              </a:rPr>
              <a:t>Data Manipulation Language (DML)</a:t>
            </a:r>
            <a:br>
              <a:rPr lang="en-US" dirty="0"/>
            </a:br>
            <a:r>
              <a:rPr lang="en-US" sz="1400" dirty="0">
                <a:hlinkClick r:id="rId2"/>
              </a:rPr>
              <a:t>https://docs.microsoft.com/en-us/sql/t-sql/statements/statements?view=sql-server-ver15#data-manipulation-language</a:t>
            </a:r>
            <a:endParaRPr lang="en-US" dirty="0"/>
          </a:p>
        </p:txBody>
      </p:sp>
      <p:sp>
        <p:nvSpPr>
          <p:cNvPr id="3" name="Content Placeholder 2">
            <a:extLst>
              <a:ext uri="{FF2B5EF4-FFF2-40B4-BE49-F238E27FC236}">
                <a16:creationId xmlns:a16="http://schemas.microsoft.com/office/drawing/2014/main" id="{5550D55F-D84C-4492-A884-1913DF449E76}"/>
              </a:ext>
            </a:extLst>
          </p:cNvPr>
          <p:cNvSpPr>
            <a:spLocks noGrp="1"/>
          </p:cNvSpPr>
          <p:nvPr>
            <p:ph idx="1"/>
          </p:nvPr>
        </p:nvSpPr>
        <p:spPr>
          <a:xfrm>
            <a:off x="1161418" y="1902542"/>
            <a:ext cx="9994262" cy="4498257"/>
          </a:xfrm>
        </p:spPr>
        <p:txBody>
          <a:bodyPr anchor="ctr">
            <a:normAutofit/>
          </a:bodyPr>
          <a:lstStyle/>
          <a:p>
            <a:r>
              <a:rPr lang="en-US" sz="2800" b="1" i="1" dirty="0">
                <a:solidFill>
                  <a:schemeClr val="tx1"/>
                </a:solidFill>
              </a:rPr>
              <a:t>Data Manipulation Language (DML)</a:t>
            </a:r>
            <a:r>
              <a:rPr lang="en-US" sz="2800" dirty="0">
                <a:solidFill>
                  <a:schemeClr val="tx1"/>
                </a:solidFill>
              </a:rPr>
              <a:t> is used to query a Database to retrieve and modify data from an SQL Database. Use </a:t>
            </a:r>
            <a:r>
              <a:rPr lang="en-US" sz="2800" b="1" i="1" dirty="0">
                <a:solidFill>
                  <a:schemeClr val="tx1"/>
                </a:solidFill>
              </a:rPr>
              <a:t>Data Manipulation Language</a:t>
            </a:r>
            <a:r>
              <a:rPr lang="en-US" sz="2800" dirty="0">
                <a:solidFill>
                  <a:schemeClr val="tx1"/>
                </a:solidFill>
              </a:rPr>
              <a:t> statements to query the rows in the database and: </a:t>
            </a:r>
          </a:p>
          <a:p>
            <a:pPr lvl="1">
              <a:buFont typeface="Arial" panose="020B0604020202020204" pitchFamily="34" charset="0"/>
              <a:buChar char="•"/>
            </a:pPr>
            <a:r>
              <a:rPr lang="en-US" sz="2400" dirty="0">
                <a:hlinkClick r:id="rId3"/>
              </a:rPr>
              <a:t>INSERT</a:t>
            </a:r>
            <a:r>
              <a:rPr lang="en-US" sz="2400" dirty="0"/>
              <a:t> </a:t>
            </a:r>
            <a:r>
              <a:rPr lang="en-US" sz="2400" dirty="0">
                <a:solidFill>
                  <a:schemeClr val="tx1"/>
                </a:solidFill>
              </a:rPr>
              <a:t>– Adds one or more rows to a table or a view.</a:t>
            </a:r>
          </a:p>
          <a:p>
            <a:pPr lvl="1">
              <a:buFont typeface="Arial" panose="020B0604020202020204" pitchFamily="34" charset="0"/>
              <a:buChar char="•"/>
            </a:pPr>
            <a:r>
              <a:rPr lang="en-US" sz="2400" dirty="0">
                <a:hlinkClick r:id="rId4"/>
              </a:rPr>
              <a:t>DELETE</a:t>
            </a:r>
            <a:r>
              <a:rPr lang="en-US" sz="2400" dirty="0"/>
              <a:t> </a:t>
            </a:r>
            <a:r>
              <a:rPr lang="en-US" sz="2400" dirty="0">
                <a:solidFill>
                  <a:schemeClr val="tx1"/>
                </a:solidFill>
              </a:rPr>
              <a:t>– Removes one or more rows from a table or view in SQL Server.</a:t>
            </a:r>
          </a:p>
          <a:p>
            <a:pPr lvl="1">
              <a:buFont typeface="Arial" panose="020B0604020202020204" pitchFamily="34" charset="0"/>
              <a:buChar char="•"/>
            </a:pPr>
            <a:r>
              <a:rPr lang="en-US" sz="2400" dirty="0">
                <a:hlinkClick r:id="rId5"/>
              </a:rPr>
              <a:t>UPDATE</a:t>
            </a:r>
            <a:r>
              <a:rPr lang="en-US" sz="2400" dirty="0"/>
              <a:t> </a:t>
            </a:r>
            <a:r>
              <a:rPr lang="en-US" sz="2400" dirty="0">
                <a:solidFill>
                  <a:schemeClr val="tx1"/>
                </a:solidFill>
              </a:rPr>
              <a:t>– Changes existing data in a table. </a:t>
            </a:r>
          </a:p>
          <a:p>
            <a:pPr lvl="1">
              <a:buFont typeface="Arial" panose="020B0604020202020204" pitchFamily="34" charset="0"/>
              <a:buChar char="•"/>
            </a:pPr>
            <a:r>
              <a:rPr lang="en-US" sz="2400" dirty="0">
                <a:hlinkClick r:id="rId6"/>
              </a:rPr>
              <a:t>TRUNCATE</a:t>
            </a:r>
            <a:r>
              <a:rPr lang="en-US" sz="2400" dirty="0"/>
              <a:t> </a:t>
            </a:r>
            <a:r>
              <a:rPr lang="en-US" sz="2400" dirty="0">
                <a:solidFill>
                  <a:schemeClr val="tx1"/>
                </a:solidFill>
              </a:rPr>
              <a:t>- Removes all rows from a table without deleting the table. Similar to the </a:t>
            </a:r>
            <a:r>
              <a:rPr lang="en-US" sz="2400" dirty="0">
                <a:solidFill>
                  <a:srgbClr val="FF0000"/>
                </a:solidFill>
              </a:rPr>
              <a:t>DELETE</a:t>
            </a:r>
            <a:r>
              <a:rPr lang="en-US" sz="2400" dirty="0"/>
              <a:t> </a:t>
            </a:r>
            <a:r>
              <a:rPr lang="en-US" sz="2400" dirty="0">
                <a:solidFill>
                  <a:schemeClr val="tx1"/>
                </a:solidFill>
              </a:rPr>
              <a:t>statement with no </a:t>
            </a:r>
            <a:r>
              <a:rPr lang="en-US" sz="2400" dirty="0">
                <a:solidFill>
                  <a:srgbClr val="FF0000"/>
                </a:solidFill>
              </a:rPr>
              <a:t>WHERE</a:t>
            </a:r>
            <a:r>
              <a:rPr lang="en-US" sz="2400" dirty="0"/>
              <a:t> </a:t>
            </a:r>
            <a:r>
              <a:rPr lang="en-US" sz="2400" dirty="0">
                <a:solidFill>
                  <a:schemeClr val="tx1"/>
                </a:solidFill>
              </a:rPr>
              <a:t>clause, but faster.</a:t>
            </a:r>
          </a:p>
        </p:txBody>
      </p:sp>
    </p:spTree>
    <p:extLst>
      <p:ext uri="{BB962C8B-B14F-4D97-AF65-F5344CB8AC3E}">
        <p14:creationId xmlns:p14="http://schemas.microsoft.com/office/powerpoint/2010/main" val="3437778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FD302-C42E-4B75-B006-03DF3B813F2C}"/>
              </a:ext>
            </a:extLst>
          </p:cNvPr>
          <p:cNvSpPr>
            <a:spLocks noGrp="1"/>
          </p:cNvSpPr>
          <p:nvPr>
            <p:ph type="title"/>
          </p:nvPr>
        </p:nvSpPr>
        <p:spPr/>
        <p:txBody>
          <a:bodyPr>
            <a:normAutofit/>
          </a:bodyPr>
          <a:lstStyle/>
          <a:p>
            <a:r>
              <a:rPr lang="en-US" dirty="0">
                <a:solidFill>
                  <a:schemeClr val="tx1"/>
                </a:solidFill>
              </a:rPr>
              <a:t>SQL - SELECT, FROM, WHERE</a:t>
            </a:r>
            <a:br>
              <a:rPr lang="en-US" dirty="0"/>
            </a:br>
            <a:r>
              <a:rPr lang="en-US" sz="1200" dirty="0">
                <a:hlinkClick r:id="rId2"/>
              </a:rPr>
              <a:t>https://docs.microsoft.com/en-us/sql/t-sql/queries/select-transact-sql?view=sql-server-ver15#logical-processing-order-of-the-select-statement</a:t>
            </a:r>
            <a:endParaRPr lang="en-US" dirty="0"/>
          </a:p>
        </p:txBody>
      </p:sp>
      <p:sp>
        <p:nvSpPr>
          <p:cNvPr id="3" name="Content Placeholder 2">
            <a:extLst>
              <a:ext uri="{FF2B5EF4-FFF2-40B4-BE49-F238E27FC236}">
                <a16:creationId xmlns:a16="http://schemas.microsoft.com/office/drawing/2014/main" id="{5C09E894-E520-4E3B-862A-E89CB003B4F0}"/>
              </a:ext>
            </a:extLst>
          </p:cNvPr>
          <p:cNvSpPr>
            <a:spLocks noGrp="1"/>
          </p:cNvSpPr>
          <p:nvPr>
            <p:ph idx="1"/>
          </p:nvPr>
        </p:nvSpPr>
        <p:spPr>
          <a:xfrm>
            <a:off x="1097280" y="1928474"/>
            <a:ext cx="9968062" cy="2388354"/>
          </a:xfrm>
        </p:spPr>
        <p:txBody>
          <a:bodyPr anchor="ctr">
            <a:normAutofit fontScale="92500" lnSpcReduction="10000"/>
          </a:bodyPr>
          <a:lstStyle/>
          <a:p>
            <a:r>
              <a:rPr lang="en-US" sz="2800" dirty="0">
                <a:solidFill>
                  <a:schemeClr val="tx1"/>
                </a:solidFill>
              </a:rPr>
              <a:t>The three most common keywords in SQL Queries are </a:t>
            </a:r>
            <a:r>
              <a:rPr lang="en-US" sz="2800" dirty="0">
                <a:solidFill>
                  <a:srgbClr val="FF0000"/>
                </a:solidFill>
              </a:rPr>
              <a:t>SELECT</a:t>
            </a:r>
            <a:r>
              <a:rPr lang="en-US" sz="2800" dirty="0">
                <a:solidFill>
                  <a:schemeClr val="tx1"/>
                </a:solidFill>
              </a:rPr>
              <a:t>,</a:t>
            </a:r>
            <a:r>
              <a:rPr lang="en-US" sz="2800" dirty="0"/>
              <a:t> </a:t>
            </a:r>
            <a:r>
              <a:rPr lang="en-US" sz="2800" dirty="0">
                <a:solidFill>
                  <a:srgbClr val="FF0000"/>
                </a:solidFill>
              </a:rPr>
              <a:t>FROM</a:t>
            </a:r>
            <a:r>
              <a:rPr lang="en-US" sz="2800" dirty="0">
                <a:solidFill>
                  <a:schemeClr val="tx1"/>
                </a:solidFill>
              </a:rPr>
              <a:t>, and </a:t>
            </a:r>
            <a:r>
              <a:rPr lang="en-US" sz="2800" dirty="0">
                <a:solidFill>
                  <a:srgbClr val="FF0000"/>
                </a:solidFill>
              </a:rPr>
              <a:t>WHERE</a:t>
            </a:r>
            <a:r>
              <a:rPr lang="en-US" sz="2800" dirty="0">
                <a:solidFill>
                  <a:schemeClr val="tx1"/>
                </a:solidFill>
              </a:rPr>
              <a:t>.</a:t>
            </a:r>
          </a:p>
          <a:p>
            <a:pPr lvl="1">
              <a:buFont typeface="Arial" panose="020B0604020202020204" pitchFamily="34" charset="0"/>
              <a:buChar char="•"/>
            </a:pPr>
            <a:r>
              <a:rPr lang="en-US" sz="2400" dirty="0">
                <a:solidFill>
                  <a:srgbClr val="FF0000"/>
                </a:solidFill>
              </a:rPr>
              <a:t>SELECT</a:t>
            </a:r>
            <a:r>
              <a:rPr lang="en-US" sz="2400" dirty="0">
                <a:solidFill>
                  <a:schemeClr val="tx1"/>
                </a:solidFill>
              </a:rPr>
              <a:t> - Retrieves rows from the database</a:t>
            </a:r>
          </a:p>
          <a:p>
            <a:pPr lvl="1">
              <a:buFont typeface="Arial" panose="020B0604020202020204" pitchFamily="34" charset="0"/>
              <a:buChar char="•"/>
            </a:pPr>
            <a:r>
              <a:rPr lang="en-US" sz="2400" dirty="0">
                <a:solidFill>
                  <a:srgbClr val="FF0000"/>
                </a:solidFill>
              </a:rPr>
              <a:t>FROM</a:t>
            </a:r>
            <a:r>
              <a:rPr lang="en-US" sz="2400" dirty="0"/>
              <a:t> </a:t>
            </a:r>
            <a:r>
              <a:rPr lang="en-US" sz="2400" dirty="0">
                <a:solidFill>
                  <a:schemeClr val="tx1"/>
                </a:solidFill>
              </a:rPr>
              <a:t>– Usually required on the </a:t>
            </a:r>
            <a:r>
              <a:rPr lang="en-US" sz="2400" dirty="0">
                <a:solidFill>
                  <a:srgbClr val="FF0000"/>
                </a:solidFill>
              </a:rPr>
              <a:t>SELECT</a:t>
            </a:r>
            <a:r>
              <a:rPr lang="en-US" sz="2400" dirty="0"/>
              <a:t> </a:t>
            </a:r>
            <a:r>
              <a:rPr lang="en-US" sz="2400" dirty="0">
                <a:solidFill>
                  <a:schemeClr val="tx1"/>
                </a:solidFill>
              </a:rPr>
              <a:t>statement. Specifies from which table(s) the results will come.</a:t>
            </a:r>
          </a:p>
          <a:p>
            <a:pPr lvl="1">
              <a:buFont typeface="Arial" panose="020B0604020202020204" pitchFamily="34" charset="0"/>
              <a:buChar char="•"/>
            </a:pPr>
            <a:r>
              <a:rPr lang="en-US" sz="2400" dirty="0">
                <a:solidFill>
                  <a:srgbClr val="FF0000"/>
                </a:solidFill>
              </a:rPr>
              <a:t>WHERE</a:t>
            </a:r>
            <a:r>
              <a:rPr lang="en-US" sz="2400" dirty="0">
                <a:solidFill>
                  <a:schemeClr val="tx1"/>
                </a:solidFill>
              </a:rPr>
              <a:t> - Specifies the search </a:t>
            </a:r>
            <a:r>
              <a:rPr lang="en-US" sz="2400" u="sng" dirty="0">
                <a:solidFill>
                  <a:schemeClr val="tx1"/>
                </a:solidFill>
              </a:rPr>
              <a:t>conditions</a:t>
            </a:r>
            <a:r>
              <a:rPr lang="en-US" sz="2400" dirty="0">
                <a:solidFill>
                  <a:schemeClr val="tx1"/>
                </a:solidFill>
              </a:rPr>
              <a:t> for the rows returned by the query.</a:t>
            </a:r>
          </a:p>
        </p:txBody>
      </p:sp>
      <p:pic>
        <p:nvPicPr>
          <p:cNvPr id="4" name="Picture 3">
            <a:extLst>
              <a:ext uri="{FF2B5EF4-FFF2-40B4-BE49-F238E27FC236}">
                <a16:creationId xmlns:a16="http://schemas.microsoft.com/office/drawing/2014/main" id="{534FC705-2CD4-4BF8-9FE5-510EA7330E89}"/>
              </a:ext>
            </a:extLst>
          </p:cNvPr>
          <p:cNvPicPr>
            <a:picLocks noChangeAspect="1"/>
          </p:cNvPicPr>
          <p:nvPr/>
        </p:nvPicPr>
        <p:blipFill>
          <a:blip r:embed="rId3"/>
          <a:stretch>
            <a:fillRect/>
          </a:stretch>
        </p:blipFill>
        <p:spPr>
          <a:xfrm>
            <a:off x="2496182" y="4566107"/>
            <a:ext cx="7260596" cy="1554536"/>
          </a:xfrm>
          <a:prstGeom prst="rect">
            <a:avLst/>
          </a:prstGeom>
          <a:ln w="25400">
            <a:solidFill>
              <a:schemeClr val="accent2"/>
            </a:solidFill>
          </a:ln>
          <a:effectLst/>
        </p:spPr>
      </p:pic>
    </p:spTree>
    <p:extLst>
      <p:ext uri="{BB962C8B-B14F-4D97-AF65-F5344CB8AC3E}">
        <p14:creationId xmlns:p14="http://schemas.microsoft.com/office/powerpoint/2010/main" val="1900987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21A38-1CBF-4470-9D85-107C520BD4A9}"/>
              </a:ext>
            </a:extLst>
          </p:cNvPr>
          <p:cNvSpPr>
            <a:spLocks noGrp="1"/>
          </p:cNvSpPr>
          <p:nvPr>
            <p:ph type="title"/>
          </p:nvPr>
        </p:nvSpPr>
        <p:spPr/>
        <p:txBody>
          <a:bodyPr>
            <a:normAutofit/>
          </a:bodyPr>
          <a:lstStyle/>
          <a:p>
            <a:r>
              <a:rPr lang="en-US" dirty="0">
                <a:solidFill>
                  <a:schemeClr val="tx1"/>
                </a:solidFill>
              </a:rPr>
              <a:t>SQL – Queries</a:t>
            </a:r>
            <a:br>
              <a:rPr lang="en-US" dirty="0"/>
            </a:br>
            <a:r>
              <a:rPr lang="en-US" sz="1400" dirty="0">
                <a:hlinkClick r:id="rId2"/>
              </a:rPr>
              <a:t>https://www.ibm.com/support/knowledgecenter/SSGU8G_12.1.0/com.ibm.dbdk.doc/ids_dbdk_028.htm</a:t>
            </a:r>
            <a:endParaRPr lang="en-US" dirty="0"/>
          </a:p>
        </p:txBody>
      </p:sp>
      <p:sp>
        <p:nvSpPr>
          <p:cNvPr id="3" name="Content Placeholder 2">
            <a:extLst>
              <a:ext uri="{FF2B5EF4-FFF2-40B4-BE49-F238E27FC236}">
                <a16:creationId xmlns:a16="http://schemas.microsoft.com/office/drawing/2014/main" id="{781E04EE-E6A0-4975-A939-21C5039A9AA1}"/>
              </a:ext>
            </a:extLst>
          </p:cNvPr>
          <p:cNvSpPr>
            <a:spLocks noGrp="1"/>
          </p:cNvSpPr>
          <p:nvPr>
            <p:ph idx="1"/>
          </p:nvPr>
        </p:nvSpPr>
        <p:spPr>
          <a:xfrm>
            <a:off x="1398080" y="1961534"/>
            <a:ext cx="8748810" cy="2511796"/>
          </a:xfrm>
        </p:spPr>
        <p:txBody>
          <a:bodyPr anchor="t">
            <a:normAutofit fontScale="92500"/>
          </a:bodyPr>
          <a:lstStyle/>
          <a:p>
            <a:r>
              <a:rPr lang="en-US" sz="2800" dirty="0">
                <a:solidFill>
                  <a:schemeClr val="tx1"/>
                </a:solidFill>
              </a:rPr>
              <a:t>SQL Queries have a specific syntax and structure. </a:t>
            </a:r>
          </a:p>
          <a:p>
            <a:pPr marL="749808" lvl="1" indent="-457200">
              <a:buFont typeface="+mj-lt"/>
              <a:buAutoNum type="arabicPeriod"/>
            </a:pPr>
            <a:r>
              <a:rPr lang="en-US" sz="2800" dirty="0">
                <a:solidFill>
                  <a:schemeClr val="tx1"/>
                </a:solidFill>
              </a:rPr>
              <a:t>Start the query with the </a:t>
            </a:r>
            <a:r>
              <a:rPr lang="en-US" sz="2800" dirty="0">
                <a:solidFill>
                  <a:srgbClr val="FF0000"/>
                </a:solidFill>
              </a:rPr>
              <a:t>SELECT</a:t>
            </a:r>
            <a:r>
              <a:rPr lang="en-US" sz="2800" dirty="0"/>
              <a:t> </a:t>
            </a:r>
            <a:r>
              <a:rPr lang="en-US" sz="2800" dirty="0">
                <a:solidFill>
                  <a:schemeClr val="tx1"/>
                </a:solidFill>
              </a:rPr>
              <a:t>keyword,</a:t>
            </a:r>
          </a:p>
          <a:p>
            <a:pPr marL="749808" lvl="1" indent="-457200">
              <a:buFont typeface="+mj-lt"/>
              <a:buAutoNum type="arabicPeriod"/>
            </a:pPr>
            <a:r>
              <a:rPr lang="en-US" sz="2800" dirty="0">
                <a:solidFill>
                  <a:schemeClr val="tx1"/>
                </a:solidFill>
              </a:rPr>
              <a:t>State the names of the columns you want in the result,</a:t>
            </a:r>
          </a:p>
          <a:p>
            <a:pPr marL="749808" lvl="1" indent="-457200">
              <a:buFont typeface="+mj-lt"/>
              <a:buAutoNum type="arabicPeriod"/>
            </a:pPr>
            <a:r>
              <a:rPr lang="en-US" sz="2800" dirty="0">
                <a:solidFill>
                  <a:schemeClr val="tx1"/>
                </a:solidFill>
              </a:rPr>
              <a:t>State </a:t>
            </a:r>
            <a:r>
              <a:rPr lang="en-US" sz="2800" dirty="0">
                <a:solidFill>
                  <a:srgbClr val="FF0000"/>
                </a:solidFill>
              </a:rPr>
              <a:t>FROM</a:t>
            </a:r>
            <a:r>
              <a:rPr lang="en-US" sz="2800" dirty="0"/>
              <a:t> </a:t>
            </a:r>
            <a:r>
              <a:rPr lang="en-US" sz="2800" dirty="0">
                <a:solidFill>
                  <a:schemeClr val="tx1"/>
                </a:solidFill>
              </a:rPr>
              <a:t>which table to get the data,</a:t>
            </a:r>
          </a:p>
          <a:p>
            <a:pPr marL="749808" lvl="1" indent="-457200">
              <a:buFont typeface="+mj-lt"/>
              <a:buAutoNum type="arabicPeriod"/>
            </a:pPr>
            <a:r>
              <a:rPr lang="en-US" sz="2800" dirty="0">
                <a:solidFill>
                  <a:schemeClr val="tx1"/>
                </a:solidFill>
              </a:rPr>
              <a:t>Followed by conditions.</a:t>
            </a:r>
          </a:p>
          <a:p>
            <a:pPr marL="806958" lvl="1" indent="-514350">
              <a:buFont typeface="+mj-lt"/>
              <a:buAutoNum type="arabicPeriod"/>
            </a:pPr>
            <a:endParaRPr lang="en-US" sz="1400" dirty="0"/>
          </a:p>
        </p:txBody>
      </p:sp>
      <mc:AlternateContent xmlns:mc="http://schemas.openxmlformats.org/markup-compatibility/2006" xmlns:p14="http://schemas.microsoft.com/office/powerpoint/2010/main">
        <mc:Choice Requires="p14">
          <p:contentPart p14:bwMode="auto" r:id="rId3">
            <p14:nvContentPartPr>
              <p14:cNvPr id="33" name="Ink 32">
                <a:extLst>
                  <a:ext uri="{FF2B5EF4-FFF2-40B4-BE49-F238E27FC236}">
                    <a16:creationId xmlns:a16="http://schemas.microsoft.com/office/drawing/2014/main" id="{BD62FB61-FCAE-41C3-A5A1-2FD9C44D6A5B}"/>
                  </a:ext>
                </a:extLst>
              </p14:cNvPr>
              <p14:cNvContentPartPr/>
              <p14:nvPr/>
            </p14:nvContentPartPr>
            <p14:xfrm>
              <a:off x="2652724" y="4327287"/>
              <a:ext cx="360" cy="360"/>
            </p14:xfrm>
          </p:contentPart>
        </mc:Choice>
        <mc:Fallback xmlns="">
          <p:pic>
            <p:nvPicPr>
              <p:cNvPr id="33" name="Ink 32">
                <a:extLst>
                  <a:ext uri="{FF2B5EF4-FFF2-40B4-BE49-F238E27FC236}">
                    <a16:creationId xmlns:a16="http://schemas.microsoft.com/office/drawing/2014/main" id="{BD62FB61-FCAE-41C3-A5A1-2FD9C44D6A5B}"/>
                  </a:ext>
                </a:extLst>
              </p:cNvPr>
              <p:cNvPicPr/>
              <p:nvPr/>
            </p:nvPicPr>
            <p:blipFill>
              <a:blip r:embed="rId6"/>
              <a:stretch>
                <a:fillRect/>
              </a:stretch>
            </p:blipFill>
            <p:spPr>
              <a:xfrm>
                <a:off x="2644084" y="4318647"/>
                <a:ext cx="18000" cy="18000"/>
              </a:xfrm>
              <a:prstGeom prst="rect">
                <a:avLst/>
              </a:prstGeom>
            </p:spPr>
          </p:pic>
        </mc:Fallback>
      </mc:AlternateContent>
      <p:pic>
        <p:nvPicPr>
          <p:cNvPr id="10" name="Picture 9">
            <a:extLst>
              <a:ext uri="{FF2B5EF4-FFF2-40B4-BE49-F238E27FC236}">
                <a16:creationId xmlns:a16="http://schemas.microsoft.com/office/drawing/2014/main" id="{E2DA89A4-2A3F-4A5C-A19B-1E175EEA37D4}"/>
              </a:ext>
            </a:extLst>
          </p:cNvPr>
          <p:cNvPicPr>
            <a:picLocks noChangeAspect="1"/>
          </p:cNvPicPr>
          <p:nvPr/>
        </p:nvPicPr>
        <p:blipFill>
          <a:blip r:embed="rId7"/>
          <a:stretch>
            <a:fillRect/>
          </a:stretch>
        </p:blipFill>
        <p:spPr>
          <a:xfrm>
            <a:off x="5873491" y="4473330"/>
            <a:ext cx="5282189" cy="1653268"/>
          </a:xfrm>
          <a:prstGeom prst="rect">
            <a:avLst/>
          </a:prstGeom>
          <a:ln w="25400">
            <a:solidFill>
              <a:schemeClr val="accent2"/>
            </a:solidFill>
          </a:ln>
          <a:effectLst/>
        </p:spPr>
      </p:pic>
      <p:sp>
        <p:nvSpPr>
          <p:cNvPr id="12" name="TextBox 11">
            <a:extLst>
              <a:ext uri="{FF2B5EF4-FFF2-40B4-BE49-F238E27FC236}">
                <a16:creationId xmlns:a16="http://schemas.microsoft.com/office/drawing/2014/main" id="{9B9E1FA3-C76D-407F-963A-3B402B0FD804}"/>
              </a:ext>
            </a:extLst>
          </p:cNvPr>
          <p:cNvSpPr txBox="1"/>
          <p:nvPr/>
        </p:nvSpPr>
        <p:spPr>
          <a:xfrm>
            <a:off x="1551257" y="4649270"/>
            <a:ext cx="4322234" cy="1477328"/>
          </a:xfrm>
          <a:prstGeom prst="rect">
            <a:avLst/>
          </a:prstGeom>
          <a:noFill/>
        </p:spPr>
        <p:txBody>
          <a:bodyPr wrap="square">
            <a:spAutoFit/>
          </a:bodyPr>
          <a:lstStyle/>
          <a:p>
            <a:pPr algn="r"/>
            <a:r>
              <a:rPr lang="en-US" sz="1800" dirty="0"/>
              <a:t>This query returns the </a:t>
            </a:r>
            <a:r>
              <a:rPr lang="en-US" sz="1800" dirty="0" err="1"/>
              <a:t>TerritoryID</a:t>
            </a:r>
            <a:r>
              <a:rPr lang="en-US" sz="1800" dirty="0"/>
              <a:t> and Name columns from the </a:t>
            </a:r>
            <a:r>
              <a:rPr lang="en-US" sz="1800" dirty="0" err="1"/>
              <a:t>Sales.SalesDirectory</a:t>
            </a:r>
            <a:r>
              <a:rPr lang="en-US" sz="1800" dirty="0"/>
              <a:t> table and orders the result by </a:t>
            </a:r>
            <a:r>
              <a:rPr lang="en-US" sz="1800" dirty="0" err="1"/>
              <a:t>TerritoryID</a:t>
            </a:r>
            <a:r>
              <a:rPr lang="en-US" sz="1800" dirty="0"/>
              <a:t>. Default order is ascending.</a:t>
            </a:r>
            <a:endParaRPr lang="en-US" dirty="0"/>
          </a:p>
        </p:txBody>
      </p:sp>
    </p:spTree>
    <p:extLst>
      <p:ext uri="{BB962C8B-B14F-4D97-AF65-F5344CB8AC3E}">
        <p14:creationId xmlns:p14="http://schemas.microsoft.com/office/powerpoint/2010/main" val="14915214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{BC500921-80C8-4ECC-87E5-7142FC3E7599}tf56160789</Template>
  <TotalTime>0</TotalTime>
  <Words>2272</Words>
  <Application>Microsoft Office PowerPoint</Application>
  <PresentationFormat>Widescreen</PresentationFormat>
  <Paragraphs>176</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Bookman Old Style</vt:lpstr>
      <vt:lpstr>Calibri</vt:lpstr>
      <vt:lpstr>Franklin Gothic Book</vt:lpstr>
      <vt:lpstr>1_RetrospectVTI</vt:lpstr>
      <vt:lpstr>Relational Database Management System, DML</vt:lpstr>
      <vt:lpstr>Software used to maintain relational databases is a Relational Database Management System (RDBMS). Many relational database systems use Structured Query Language (SQL) for querying and maintaining the database.</vt:lpstr>
      <vt:lpstr>(RDBMS) Relational Database Management System – History https://en.wikipedia.org/wiki/Relational_database</vt:lpstr>
      <vt:lpstr>SQL (Structured Query Language) https://en.wikipedia.org/wiki/SQL</vt:lpstr>
      <vt:lpstr> Microsoft and T-SQL  https://docs.microsoft.com/en-us/sql/t-sql/language-reference?view=sql-server-ver15#tools-that-use-t-sql</vt:lpstr>
      <vt:lpstr>PowerPoint Presentation</vt:lpstr>
      <vt:lpstr>Data Manipulation Language (DML) https://docs.microsoft.com/en-us/sql/t-sql/statements/statements?view=sql-server-ver15#data-manipulation-language</vt:lpstr>
      <vt:lpstr>SQL - SELECT, FROM, WHERE https://docs.microsoft.com/en-us/sql/t-sql/queries/select-transact-sql?view=sql-server-ver15#logical-processing-order-of-the-select-statement</vt:lpstr>
      <vt:lpstr>SQL – Queries https://www.ibm.com/support/knowledgecenter/SSGU8G_12.1.0/com.ibm.dbdk.doc/ids_dbdk_028.htm</vt:lpstr>
      <vt:lpstr>SQL - Queries</vt:lpstr>
      <vt:lpstr>Query Examples</vt:lpstr>
      <vt:lpstr>Query Examples –  Aggregate Functions</vt:lpstr>
      <vt:lpstr>Query Examples –  Aggregate Functions</vt:lpstr>
      <vt:lpstr>SQL – UPDATE a table https://docs.microsoft.com/en-us/sql/t-sql/queries/update-transact-sql?view=sql-server-ver15 https://docs.microsoft.com/en-us/sql/t-sql/queries/update-transact-sql?view=sql-server-ver15#a-using-a-simple-update-statement</vt:lpstr>
      <vt:lpstr>SQL – INSERT into a table https://docs.microsoft.com/en-us/sql/t-sql/statements/insert-transact-sql?view=sql-server-ver15#BasicSyntax https://docs.microsoft.com/en-us/sql/t-sql/statements/insert-transact-sql?view=sql-server-ver15#BasicSyntax</vt:lpstr>
      <vt:lpstr>SQL – DELETE from a table https://docs.microsoft.com/en-us/sql/t-sql/statements/delete-transact-sql?view=sql-server-ver15 https://docs.microsoft.com/en-us/sql/t-sql/statements/delete-transact-sql?view=sql-server-ver15#BasicSyntax</vt:lpstr>
      <vt:lpstr>ROW_NUMBER https://docs.microsoft.com/en-us/sql/t-sql/functions/row-number-transact-sql?view=sql-server-ver15</vt:lpstr>
      <vt:lpstr>CASE Statements https://www.w3schools.com/sql/sql_case.asp</vt:lpstr>
      <vt:lpstr>IN(), NOT IN()</vt:lpstr>
      <vt:lpstr>Between</vt:lpstr>
      <vt:lpstr>LIKE</vt:lpstr>
      <vt:lpstr>Ordering Data</vt:lpstr>
      <vt:lpstr>Distinct</vt:lpstr>
      <vt:lpstr>LIMIT and OFFSET</vt:lpstr>
      <vt:lpstr>Aliases</vt:lpstr>
      <vt:lpstr>EXTRACT()</vt:lpstr>
      <vt:lpstr>AGE()</vt:lpstr>
      <vt:lpstr>ROUND()</vt:lpstr>
      <vt:lpstr>Math functions</vt:lpstr>
      <vt:lpstr>String functions https://www.postgresql.org/docs/current/functions-string.html</vt:lpstr>
      <vt:lpstr>COALESCE()</vt:lpstr>
      <vt:lpstr>CAST()</vt:lpstr>
      <vt:lpstr>NULLIF()</vt:lpstr>
      <vt:lpstr>Chinook DB Seeder Code https://raw.githubusercontent.com/2002-feb24-net/trainer-code/master/2-sql/Chinook_SqlServer.sql</vt:lpstr>
      <vt:lpstr>DML Activity</vt:lpstr>
      <vt:lpstr>DML Activity - Answers</vt:lpstr>
      <vt:lpstr>DML Activity -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2020-03-15T00:01:54Z</dcterms:created>
  <dcterms:modified xsi:type="dcterms:W3CDTF">2021-12-11T20:55:22Z</dcterms:modified>
</cp:coreProperties>
</file>