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59" r:id="rId4"/>
    <p:sldId id="278" r:id="rId5"/>
    <p:sldId id="279" r:id="rId6"/>
    <p:sldId id="280" r:id="rId7"/>
    <p:sldId id="281" r:id="rId8"/>
    <p:sldId id="260" r:id="rId9"/>
    <p:sldId id="265" r:id="rId10"/>
    <p:sldId id="263" r:id="rId11"/>
    <p:sldId id="266" r:id="rId12"/>
    <p:sldId id="272" r:id="rId13"/>
    <p:sldId id="262" r:id="rId14"/>
    <p:sldId id="261" r:id="rId15"/>
    <p:sldId id="273" r:id="rId16"/>
    <p:sldId id="274" r:id="rId17"/>
    <p:sldId id="277"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D6E30E-B0F1-4765-BC73-EBDD9D047B7B}" v="10" dt="2020-07-28T23:25:21.6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46" autoAdjust="0"/>
    <p:restoredTop sz="94649" autoAdjust="0"/>
  </p:normalViewPr>
  <p:slideViewPr>
    <p:cSldViewPr snapToGrid="0">
      <p:cViewPr varScale="1">
        <p:scale>
          <a:sx n="61" d="100"/>
          <a:sy n="61" d="100"/>
        </p:scale>
        <p:origin x="127" y="29"/>
      </p:cViewPr>
      <p:guideLst/>
    </p:cSldViewPr>
  </p:slideViewPr>
  <p:outlineViewPr>
    <p:cViewPr>
      <p:scale>
        <a:sx n="33" d="100"/>
        <a:sy n="33" d="100"/>
      </p:scale>
      <p:origin x="0" y="-232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12/19/2021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12/19/2021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eveloper.mozilla.org/en-US/docs/Web/HTTP/Sess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eveloper.mozilla.org/en-US/docs/Web/HTTP/Sess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mozilla.org/en-US/docs/Web/HTTP/Methods" TargetMode="Externa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developer.mozilla.org/en-US/docs/Web/HTTP/Session"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mozilla.org/en-US/docs/Web/HTTP/Method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en-US/docs/Web/HTTP/Session"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mozilla.org/en-US/docs/Web/HTTP/Status" TargetMode="External"/><Relationship Id="rId2" Type="http://schemas.openxmlformats.org/officeDocument/2006/relationships/hyperlink" Target="https://developer.mozilla.org/en-US/docs/Web/HTTP/Session" TargetMode="Externa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hyperlink" Target="https://www.authoritylabs.com/common-http-response-codes-and-what-they-mean/" TargetMode="External"/><Relationship Id="rId4" Type="http://schemas.openxmlformats.org/officeDocument/2006/relationships/hyperlink" Target="https://tools.ietf.org/html/rfc2616#section-10"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mozilla.org/en-US/docs/Web/HTTP/Status" TargetMode="External"/><Relationship Id="rId2" Type="http://schemas.openxmlformats.org/officeDocument/2006/relationships/hyperlink" Target="https://www.smartlabsoftware.com/ref/http-status-codes.ht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mozilla.org/en-US/docs/Glossary/Idempotent" TargetMode="External"/><Relationship Id="rId2" Type="http://schemas.openxmlformats.org/officeDocument/2006/relationships/hyperlink" Target="https://developer.mozilla.org/en-US/docs/Glossary/safe"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zure/architecture/best-practices/api-design" TargetMode="External"/><Relationship Id="rId2" Type="http://schemas.openxmlformats.org/officeDocument/2006/relationships/hyperlink" Target="https://developer.mozilla.org/en-US/docs/Web/HTTP/Overview#HTTP_Messag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eveloper.mozilla.org/en-US/docs/Web/HTTP/Session"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windows-server/networking/dns/dns-top?source=docs" TargetMode="External"/><Relationship Id="rId2" Type="http://schemas.openxmlformats.org/officeDocument/2006/relationships/hyperlink" Target="https://en.wikipedia.org/wiki/Domain_Name_System"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hyperlink" Target="https://www.cloudflare.com/learning/dns/what-is-d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veloper.mozilla.org/en-US/docs/Web/HTTP/Content_negoti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mozilla.org/en-US/docs/Web/HTTP/Content_negotiation#the_accept_header" TargetMode="External"/><Relationship Id="rId2" Type="http://schemas.openxmlformats.org/officeDocument/2006/relationships/hyperlink" Target="https://developer.mozilla.org/en-US/docs/Web/HTTP/Content_negotiation"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HTTP/Content_negotiation#the_accept-encoding_header" TargetMode="External"/><Relationship Id="rId5" Type="http://schemas.openxmlformats.org/officeDocument/2006/relationships/hyperlink" Target="https://developer.mozilla.org/en-US/docs/Web/HTTP/Content_negotiation#the_accept-language_header" TargetMode="External"/><Relationship Id="rId4" Type="http://schemas.openxmlformats.org/officeDocument/2006/relationships/hyperlink" Target="https://developer.mozilla.org/en-US/docs/Web/HTTP/Headers/Accept-Charset"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mozilla.org/en-US/docs/Web/HTTP/Content_negotiation" TargetMode="External"/><Relationship Id="rId2" Type="http://schemas.openxmlformats.org/officeDocument/2006/relationships/hyperlink" Target="https://wiki.whatwg.org/wiki/Why_not_conne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eveloper.mozilla.org/en-US/docs/Web/HTTP/Sess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eveloper.mozilla.org/en-US/docs/Web/HTTP/Sess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solidFill>
                  <a:schemeClr val="tx1"/>
                </a:solidFill>
              </a:rPr>
              <a:t>HTTP Request Lifestyle</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3200" dirty="0">
                <a:latin typeface="+mj-lt"/>
              </a:rPr>
              <a:t>.NET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28F6-C504-45BA-827B-930E7F260B11}"/>
              </a:ext>
            </a:extLst>
          </p:cNvPr>
          <p:cNvSpPr>
            <a:spLocks noGrp="1"/>
          </p:cNvSpPr>
          <p:nvPr>
            <p:ph type="title"/>
          </p:nvPr>
        </p:nvSpPr>
        <p:spPr>
          <a:xfrm>
            <a:off x="1097279" y="286603"/>
            <a:ext cx="10520979" cy="1450757"/>
          </a:xfrm>
        </p:spPr>
        <p:txBody>
          <a:bodyPr>
            <a:normAutofit fontScale="90000"/>
          </a:bodyPr>
          <a:lstStyle/>
          <a:p>
            <a:r>
              <a:rPr lang="en-US" dirty="0">
                <a:solidFill>
                  <a:schemeClr val="tx1"/>
                </a:solidFill>
              </a:rPr>
              <a:t>Connecting and Sending A Request(1/2)</a:t>
            </a:r>
            <a:br>
              <a:rPr lang="en-US" dirty="0">
                <a:solidFill>
                  <a:schemeClr val="tx1"/>
                </a:solidFill>
              </a:rPr>
            </a:br>
            <a:r>
              <a:rPr lang="en-US" sz="1600" dirty="0">
                <a:hlinkClick r:id="rId2"/>
              </a:rPr>
              <a:t>https://developer.mozilla.org/en-US/docs/Web/HTTP/Session</a:t>
            </a:r>
            <a:endParaRPr lang="en-US" dirty="0"/>
          </a:p>
        </p:txBody>
      </p:sp>
      <p:sp>
        <p:nvSpPr>
          <p:cNvPr id="3" name="Content Placeholder 2">
            <a:extLst>
              <a:ext uri="{FF2B5EF4-FFF2-40B4-BE49-F238E27FC236}">
                <a16:creationId xmlns:a16="http://schemas.microsoft.com/office/drawing/2014/main" id="{29C8464C-0B98-4CC5-922A-1A00163D8495}"/>
              </a:ext>
            </a:extLst>
          </p:cNvPr>
          <p:cNvSpPr>
            <a:spLocks noGrp="1"/>
          </p:cNvSpPr>
          <p:nvPr>
            <p:ph idx="1"/>
          </p:nvPr>
        </p:nvSpPr>
        <p:spPr>
          <a:xfrm>
            <a:off x="1177290" y="5129213"/>
            <a:ext cx="10086975" cy="1574581"/>
          </a:xfrm>
          <a:solidFill>
            <a:schemeClr val="bg1"/>
          </a:solidFill>
          <a:ln w="25400">
            <a:solidFill>
              <a:schemeClr val="accent2"/>
            </a:solidFill>
          </a:ln>
        </p:spPr>
        <p:txBody>
          <a:bodyPr>
            <a:noAutofit/>
          </a:bodyPr>
          <a:lstStyle/>
          <a:p>
            <a:pPr>
              <a:spcBef>
                <a:spcPts val="0"/>
              </a:spcBef>
              <a:spcAft>
                <a:spcPts val="0"/>
              </a:spcAft>
            </a:pPr>
            <a:r>
              <a:rPr lang="en-US" sz="2000" dirty="0">
                <a:solidFill>
                  <a:schemeClr val="tx1"/>
                </a:solidFill>
              </a:rPr>
              <a:t>On successful connection, the web browser sends the request. A client request consists of text directives, separated by CRLF (Carriage Return, Line Feed), divided into three blocks:</a:t>
            </a:r>
          </a:p>
          <a:p>
            <a:pPr>
              <a:spcBef>
                <a:spcPts val="0"/>
              </a:spcBef>
              <a:spcAft>
                <a:spcPts val="0"/>
              </a:spcAft>
            </a:pPr>
            <a:r>
              <a:rPr lang="en-US" sz="2000" dirty="0">
                <a:solidFill>
                  <a:schemeClr val="tx1"/>
                </a:solidFill>
              </a:rPr>
              <a:t>Line 1 - </a:t>
            </a:r>
            <a:r>
              <a:rPr lang="en-US" sz="2000" dirty="0">
                <a:solidFill>
                  <a:schemeClr val="tx1"/>
                </a:solidFill>
                <a:highlight>
                  <a:srgbClr val="00FF00"/>
                </a:highlight>
              </a:rPr>
              <a:t>request method </a:t>
            </a:r>
            <a:r>
              <a:rPr lang="en-US" sz="2000" dirty="0">
                <a:solidFill>
                  <a:schemeClr val="tx1"/>
                </a:solidFill>
              </a:rPr>
              <a:t>followed by </a:t>
            </a:r>
            <a:r>
              <a:rPr lang="en-US" sz="2000" dirty="0">
                <a:solidFill>
                  <a:schemeClr val="tx1"/>
                </a:solidFill>
                <a:highlight>
                  <a:srgbClr val="FFFF00"/>
                </a:highlight>
              </a:rPr>
              <a:t>the absolute URL doc path without the protocol or domain name </a:t>
            </a:r>
            <a:r>
              <a:rPr lang="en-US" sz="2000" dirty="0">
                <a:solidFill>
                  <a:schemeClr val="tx1"/>
                </a:solidFill>
              </a:rPr>
              <a:t>and </a:t>
            </a:r>
            <a:r>
              <a:rPr lang="en-US" sz="2000" dirty="0">
                <a:solidFill>
                  <a:schemeClr val="tx1"/>
                </a:solidFill>
                <a:highlight>
                  <a:srgbClr val="FF0000"/>
                </a:highlight>
              </a:rPr>
              <a:t>the HTTP protocol version.</a:t>
            </a:r>
          </a:p>
        </p:txBody>
      </p:sp>
      <p:pic>
        <p:nvPicPr>
          <p:cNvPr id="1028" name="Picture 4">
            <a:extLst>
              <a:ext uri="{FF2B5EF4-FFF2-40B4-BE49-F238E27FC236}">
                <a16:creationId xmlns:a16="http://schemas.microsoft.com/office/drawing/2014/main" id="{81DCC99F-104F-4A5F-9B32-C1E6E5D965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9221" y="2182760"/>
            <a:ext cx="6749431" cy="2676016"/>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419AD4D-4A0C-4182-A55C-F89E6CD4907F}"/>
              </a:ext>
            </a:extLst>
          </p:cNvPr>
          <p:cNvSpPr/>
          <p:nvPr/>
        </p:nvSpPr>
        <p:spPr>
          <a:xfrm>
            <a:off x="4704981" y="2379250"/>
            <a:ext cx="343285" cy="238584"/>
          </a:xfrm>
          <a:prstGeom prst="rect">
            <a:avLst/>
          </a:prstGeom>
          <a:solidFill>
            <a:srgbClr val="92D050">
              <a:alpha val="20000"/>
            </a:srgb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147C6EF-EDF6-48CF-9F57-5FE1C53C5C7E}"/>
              </a:ext>
            </a:extLst>
          </p:cNvPr>
          <p:cNvSpPr/>
          <p:nvPr/>
        </p:nvSpPr>
        <p:spPr>
          <a:xfrm>
            <a:off x="5095186" y="2373388"/>
            <a:ext cx="1346205" cy="238587"/>
          </a:xfrm>
          <a:prstGeom prst="rect">
            <a:avLst/>
          </a:prstGeom>
          <a:solidFill>
            <a:srgbClr val="FFFF00">
              <a:alpha val="20000"/>
            </a:srgb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490BBF5-0AE6-4A19-8938-65323E8CA2CE}"/>
              </a:ext>
            </a:extLst>
          </p:cNvPr>
          <p:cNvSpPr/>
          <p:nvPr/>
        </p:nvSpPr>
        <p:spPr>
          <a:xfrm>
            <a:off x="6497160" y="2373385"/>
            <a:ext cx="810346" cy="238587"/>
          </a:xfrm>
          <a:prstGeom prst="rect">
            <a:avLst/>
          </a:prstGeom>
          <a:solidFill>
            <a:srgbClr val="FF0000">
              <a:alpha val="20000"/>
            </a:srgb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55493D0-715D-4267-B8B5-F39D0B52781F}"/>
              </a:ext>
            </a:extLst>
          </p:cNvPr>
          <p:cNvSpPr/>
          <p:nvPr/>
        </p:nvSpPr>
        <p:spPr>
          <a:xfrm>
            <a:off x="1074715" y="1920895"/>
            <a:ext cx="3427907" cy="3199746"/>
          </a:xfrm>
          <a:prstGeom prst="rect">
            <a:avLst/>
          </a:prstGeom>
        </p:spPr>
        <p:txBody>
          <a:bodyPr wrap="square" anchor="ctr">
            <a:normAutofit lnSpcReduction="10000"/>
          </a:bodyPr>
          <a:lstStyle/>
          <a:p>
            <a:pPr marL="342900" indent="-342900">
              <a:buFont typeface="Arial" panose="020B0604020202020204" pitchFamily="34" charset="0"/>
              <a:buChar char="•"/>
            </a:pPr>
            <a:r>
              <a:rPr lang="en-US" sz="1900" dirty="0"/>
              <a:t>The client always establishes the connection. </a:t>
            </a:r>
          </a:p>
          <a:p>
            <a:pPr marL="342900" indent="-342900">
              <a:buFont typeface="Arial" panose="020B0604020202020204" pitchFamily="34" charset="0"/>
              <a:buChar char="•"/>
            </a:pPr>
            <a:r>
              <a:rPr lang="en-US" sz="1900" dirty="0"/>
              <a:t>The client-server model does not allow the server to send data to the client without an explicit Request. </a:t>
            </a:r>
          </a:p>
          <a:p>
            <a:pPr marL="342900" indent="-342900">
              <a:buFont typeface="Arial" panose="020B0604020202020204" pitchFamily="34" charset="0"/>
              <a:buChar char="•"/>
            </a:pPr>
            <a:r>
              <a:rPr lang="en-US" sz="1900" dirty="0"/>
              <a:t>The HTTP default port is port:80. </a:t>
            </a:r>
          </a:p>
          <a:p>
            <a:pPr marL="342900" indent="-342900">
              <a:buFont typeface="Arial" panose="020B0604020202020204" pitchFamily="34" charset="0"/>
              <a:buChar char="•"/>
            </a:pPr>
            <a:r>
              <a:rPr lang="en-US" sz="1900" dirty="0"/>
              <a:t>The URL of a page to fetch contains both the domain name, and the port number.</a:t>
            </a:r>
          </a:p>
        </p:txBody>
      </p:sp>
    </p:spTree>
    <p:extLst>
      <p:ext uri="{BB962C8B-B14F-4D97-AF65-F5344CB8AC3E}">
        <p14:creationId xmlns:p14="http://schemas.microsoft.com/office/powerpoint/2010/main" val="4125135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28F6-C504-45BA-827B-930E7F260B11}"/>
              </a:ext>
            </a:extLst>
          </p:cNvPr>
          <p:cNvSpPr>
            <a:spLocks noGrp="1"/>
          </p:cNvSpPr>
          <p:nvPr>
            <p:ph type="title"/>
          </p:nvPr>
        </p:nvSpPr>
        <p:spPr/>
        <p:txBody>
          <a:bodyPr>
            <a:normAutofit/>
          </a:bodyPr>
          <a:lstStyle/>
          <a:p>
            <a:r>
              <a:rPr lang="en-US" dirty="0">
                <a:solidFill>
                  <a:schemeClr val="tx1"/>
                </a:solidFill>
              </a:rPr>
              <a:t>Sending A Request (2/2)</a:t>
            </a:r>
            <a:br>
              <a:rPr lang="en-US" dirty="0">
                <a:solidFill>
                  <a:schemeClr val="tx1"/>
                </a:solidFill>
              </a:rPr>
            </a:br>
            <a:r>
              <a:rPr lang="en-US" sz="1400" dirty="0">
                <a:hlinkClick r:id="rId2"/>
              </a:rPr>
              <a:t>https://developer.mozilla.org/en-US/docs/Web/HTTP/Session</a:t>
            </a:r>
            <a:endParaRPr lang="en-US" dirty="0"/>
          </a:p>
        </p:txBody>
      </p:sp>
      <p:pic>
        <p:nvPicPr>
          <p:cNvPr id="13" name="Picture 4">
            <a:extLst>
              <a:ext uri="{FF2B5EF4-FFF2-40B4-BE49-F238E27FC236}">
                <a16:creationId xmlns:a16="http://schemas.microsoft.com/office/drawing/2014/main" id="{4706B998-CBCA-44BE-9639-A447D33C98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4956" y="3556323"/>
            <a:ext cx="6278165" cy="2711317"/>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1101ABD-2ADF-4F2F-91F5-A129295660D4}"/>
              </a:ext>
            </a:extLst>
          </p:cNvPr>
          <p:cNvSpPr/>
          <p:nvPr/>
        </p:nvSpPr>
        <p:spPr>
          <a:xfrm>
            <a:off x="4718649" y="4005372"/>
            <a:ext cx="4637871" cy="908579"/>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5344ADB-AF6B-40C4-9667-FBDD972F5496}"/>
              </a:ext>
            </a:extLst>
          </p:cNvPr>
          <p:cNvSpPr/>
          <p:nvPr/>
        </p:nvSpPr>
        <p:spPr>
          <a:xfrm>
            <a:off x="4718650" y="4935497"/>
            <a:ext cx="3427750" cy="441895"/>
          </a:xfrm>
          <a:prstGeom prst="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42FA2A-5ECC-43A5-BFB8-A19654DBBD36}"/>
              </a:ext>
            </a:extLst>
          </p:cNvPr>
          <p:cNvSpPr/>
          <p:nvPr/>
        </p:nvSpPr>
        <p:spPr>
          <a:xfrm>
            <a:off x="4718649" y="5399108"/>
            <a:ext cx="6073673" cy="21246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ED3C1B-DA42-4BBB-88EC-3AF8AE2F6CB5}"/>
              </a:ext>
            </a:extLst>
          </p:cNvPr>
          <p:cNvSpPr/>
          <p:nvPr/>
        </p:nvSpPr>
        <p:spPr>
          <a:xfrm>
            <a:off x="4718649" y="5661535"/>
            <a:ext cx="5108689" cy="212465"/>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EB53282-C5C1-4C2A-8695-81420AD7DCD4}"/>
              </a:ext>
            </a:extLst>
          </p:cNvPr>
          <p:cNvSpPr/>
          <p:nvPr/>
        </p:nvSpPr>
        <p:spPr>
          <a:xfrm>
            <a:off x="1059544" y="1904263"/>
            <a:ext cx="9713232" cy="1777393"/>
          </a:xfrm>
          <a:prstGeom prst="rect">
            <a:avLst/>
          </a:prstGeom>
        </p:spPr>
        <p:txBody>
          <a:bodyPr wrap="square">
            <a:normAutofit fontScale="92500" lnSpcReduction="10000"/>
          </a:bodyPr>
          <a:lstStyle/>
          <a:p>
            <a:pPr>
              <a:spcBef>
                <a:spcPts val="0"/>
              </a:spcBef>
              <a:spcAft>
                <a:spcPts val="0"/>
              </a:spcAft>
            </a:pPr>
            <a:r>
              <a:rPr lang="en-US" sz="3200" dirty="0"/>
              <a:t>HTTP headers provide the server with:</a:t>
            </a:r>
          </a:p>
          <a:p>
            <a:pPr marL="342900" indent="-342900">
              <a:spcBef>
                <a:spcPts val="600"/>
              </a:spcBef>
              <a:buFont typeface="Arial" panose="020B0604020202020204" pitchFamily="34" charset="0"/>
              <a:buChar char="•"/>
            </a:pPr>
            <a:r>
              <a:rPr lang="en-US" sz="2200" dirty="0">
                <a:highlight>
                  <a:srgbClr val="00FF00"/>
                </a:highlight>
              </a:rPr>
              <a:t>information about what type/formats of data is appropriate in the response (e.g., what language, what MIME types, </a:t>
            </a:r>
            <a:r>
              <a:rPr lang="en-US" sz="2200" dirty="0" err="1">
                <a:highlight>
                  <a:srgbClr val="00FF00"/>
                </a:highlight>
              </a:rPr>
              <a:t>etc</a:t>
            </a:r>
            <a:r>
              <a:rPr lang="en-US" sz="2200" dirty="0">
                <a:highlight>
                  <a:srgbClr val="00FF00"/>
                </a:highlight>
              </a:rPr>
              <a:t>),</a:t>
            </a:r>
          </a:p>
          <a:p>
            <a:pPr marL="342900" indent="-342900">
              <a:spcBef>
                <a:spcPts val="600"/>
              </a:spcBef>
              <a:buFont typeface="Arial" panose="020B0604020202020204" pitchFamily="34" charset="0"/>
              <a:buChar char="•"/>
            </a:pPr>
            <a:r>
              <a:rPr lang="en-US" sz="2200" dirty="0">
                <a:highlight>
                  <a:srgbClr val="FFFF00"/>
                </a:highlight>
              </a:rPr>
              <a:t>other headers which inform and may alter its behavior such as not sending an answer if it is already cached, </a:t>
            </a:r>
          </a:p>
        </p:txBody>
      </p:sp>
      <p:sp>
        <p:nvSpPr>
          <p:cNvPr id="17" name="TextBox 16">
            <a:extLst>
              <a:ext uri="{FF2B5EF4-FFF2-40B4-BE49-F238E27FC236}">
                <a16:creationId xmlns:a16="http://schemas.microsoft.com/office/drawing/2014/main" id="{3E632257-DE25-4A2F-AD27-79827DFC9C6A}"/>
              </a:ext>
            </a:extLst>
          </p:cNvPr>
          <p:cNvSpPr txBox="1"/>
          <p:nvPr/>
        </p:nvSpPr>
        <p:spPr>
          <a:xfrm>
            <a:off x="1059544" y="3626247"/>
            <a:ext cx="3459992" cy="2711318"/>
          </a:xfrm>
          <a:prstGeom prst="rect">
            <a:avLst/>
          </a:prstGeom>
          <a:noFill/>
        </p:spPr>
        <p:txBody>
          <a:bodyPr wrap="square">
            <a:normAutofit/>
          </a:bodyPr>
          <a:lstStyle/>
          <a:p>
            <a:pPr>
              <a:spcBef>
                <a:spcPts val="600"/>
              </a:spcBef>
            </a:pPr>
            <a:r>
              <a:rPr lang="en-US" sz="3000" dirty="0"/>
              <a:t>The Header section is followed by:</a:t>
            </a:r>
          </a:p>
          <a:p>
            <a:pPr marL="342900" indent="-342900">
              <a:spcBef>
                <a:spcPts val="600"/>
              </a:spcBef>
              <a:buFont typeface="Arial" panose="020B0604020202020204" pitchFamily="34" charset="0"/>
              <a:buChar char="•"/>
            </a:pPr>
            <a:r>
              <a:rPr lang="en-US" sz="2000" dirty="0">
                <a:highlight>
                  <a:srgbClr val="FF0000"/>
                </a:highlight>
              </a:rPr>
              <a:t>An empty line.</a:t>
            </a:r>
          </a:p>
          <a:p>
            <a:pPr marL="342900" indent="-342900">
              <a:spcBef>
                <a:spcPts val="600"/>
              </a:spcBef>
              <a:buFont typeface="Arial" panose="020B0604020202020204" pitchFamily="34" charset="0"/>
              <a:buChar char="•"/>
            </a:pPr>
            <a:r>
              <a:rPr lang="en-US" sz="2000" dirty="0">
                <a:highlight>
                  <a:srgbClr val="FF00FF"/>
                </a:highlight>
              </a:rPr>
              <a:t>An (optional) </a:t>
            </a:r>
            <a:r>
              <a:rPr lang="en-US" sz="2000" b="1" dirty="0">
                <a:highlight>
                  <a:srgbClr val="FF00FF"/>
                </a:highlight>
              </a:rPr>
              <a:t>data</a:t>
            </a:r>
            <a:r>
              <a:rPr lang="en-US" sz="2000" dirty="0">
                <a:highlight>
                  <a:srgbClr val="FF00FF"/>
                </a:highlight>
              </a:rPr>
              <a:t> block, mainly used by the POST method which contains further data.</a:t>
            </a:r>
          </a:p>
        </p:txBody>
      </p:sp>
    </p:spTree>
    <p:extLst>
      <p:ext uri="{BB962C8B-B14F-4D97-AF65-F5344CB8AC3E}">
        <p14:creationId xmlns:p14="http://schemas.microsoft.com/office/powerpoint/2010/main" val="3730791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111AAF-472A-48B4-9B73-F669650F9F51}"/>
              </a:ext>
            </a:extLst>
          </p:cNvPr>
          <p:cNvPicPr>
            <a:picLocks noChangeAspect="1"/>
          </p:cNvPicPr>
          <p:nvPr/>
        </p:nvPicPr>
        <p:blipFill>
          <a:blip r:embed="rId2"/>
          <a:stretch>
            <a:fillRect/>
          </a:stretch>
        </p:blipFill>
        <p:spPr>
          <a:xfrm>
            <a:off x="1503432" y="4107396"/>
            <a:ext cx="7924080" cy="2107104"/>
          </a:xfrm>
          <a:prstGeom prst="rect">
            <a:avLst/>
          </a:prstGeom>
          <a:ln w="25400">
            <a:solidFill>
              <a:schemeClr val="accent2"/>
            </a:solidFill>
          </a:ln>
          <a:effectLst/>
        </p:spPr>
      </p:pic>
      <p:sp>
        <p:nvSpPr>
          <p:cNvPr id="2" name="Title 1">
            <a:extLst>
              <a:ext uri="{FF2B5EF4-FFF2-40B4-BE49-F238E27FC236}">
                <a16:creationId xmlns:a16="http://schemas.microsoft.com/office/drawing/2014/main" id="{E1FCBFAE-AC5A-4FDE-912D-74A078B5093C}"/>
              </a:ext>
            </a:extLst>
          </p:cNvPr>
          <p:cNvSpPr>
            <a:spLocks noGrp="1"/>
          </p:cNvSpPr>
          <p:nvPr>
            <p:ph type="title"/>
          </p:nvPr>
        </p:nvSpPr>
        <p:spPr/>
        <p:txBody>
          <a:bodyPr>
            <a:normAutofit/>
          </a:bodyPr>
          <a:lstStyle/>
          <a:p>
            <a:r>
              <a:rPr lang="en-US" dirty="0">
                <a:solidFill>
                  <a:schemeClr val="tx1"/>
                </a:solidFill>
              </a:rPr>
              <a:t>Request Methods</a:t>
            </a:r>
            <a:br>
              <a:rPr lang="en-US" dirty="0"/>
            </a:br>
            <a:r>
              <a:rPr lang="en-US" sz="1400" dirty="0">
                <a:hlinkClick r:id="rId3"/>
              </a:rPr>
              <a:t>https://developer.mozilla.org/en-US/docs/Web/HTTP/Methods</a:t>
            </a:r>
            <a:br>
              <a:rPr lang="en-US" sz="1400" dirty="0"/>
            </a:br>
            <a:r>
              <a:rPr lang="en-US" sz="1400" dirty="0">
                <a:hlinkClick r:id="rId4"/>
              </a:rPr>
              <a:t>https://developer.mozilla.org/en-US/docs/Web/HTTP/Session</a:t>
            </a:r>
            <a:endParaRPr lang="en-US" dirty="0"/>
          </a:p>
        </p:txBody>
      </p:sp>
      <p:sp>
        <p:nvSpPr>
          <p:cNvPr id="3" name="Content Placeholder 2">
            <a:extLst>
              <a:ext uri="{FF2B5EF4-FFF2-40B4-BE49-F238E27FC236}">
                <a16:creationId xmlns:a16="http://schemas.microsoft.com/office/drawing/2014/main" id="{29401351-546D-487D-BB00-D2088687A651}"/>
              </a:ext>
            </a:extLst>
          </p:cNvPr>
          <p:cNvSpPr>
            <a:spLocks noGrp="1"/>
          </p:cNvSpPr>
          <p:nvPr>
            <p:ph idx="1"/>
          </p:nvPr>
        </p:nvSpPr>
        <p:spPr>
          <a:xfrm>
            <a:off x="1266444" y="1913332"/>
            <a:ext cx="9913222" cy="2238944"/>
          </a:xfrm>
        </p:spPr>
        <p:txBody>
          <a:bodyPr/>
          <a:lstStyle/>
          <a:p>
            <a:pPr marL="0" indent="0">
              <a:buNone/>
            </a:pPr>
            <a:r>
              <a:rPr lang="en-US" sz="2400" b="1" i="1" dirty="0">
                <a:solidFill>
                  <a:schemeClr val="tx1"/>
                </a:solidFill>
              </a:rPr>
              <a:t>Request</a:t>
            </a:r>
            <a:r>
              <a:rPr lang="en-US" sz="2400" dirty="0">
                <a:solidFill>
                  <a:schemeClr val="tx1"/>
                </a:solidFill>
              </a:rPr>
              <a:t> </a:t>
            </a:r>
            <a:r>
              <a:rPr lang="en-US" sz="2400" b="1" i="1" dirty="0">
                <a:solidFill>
                  <a:schemeClr val="tx1"/>
                </a:solidFill>
              </a:rPr>
              <a:t>methods</a:t>
            </a:r>
            <a:r>
              <a:rPr lang="en-US" sz="2400" dirty="0">
                <a:solidFill>
                  <a:schemeClr val="tx1"/>
                </a:solidFill>
              </a:rPr>
              <a:t> (</a:t>
            </a:r>
            <a:r>
              <a:rPr lang="en-US" sz="2400" b="1" i="1" dirty="0">
                <a:solidFill>
                  <a:schemeClr val="tx1"/>
                </a:solidFill>
              </a:rPr>
              <a:t>HTTP verbs</a:t>
            </a:r>
            <a:r>
              <a:rPr lang="en-US" sz="2400" dirty="0">
                <a:solidFill>
                  <a:schemeClr val="tx1"/>
                </a:solidFill>
              </a:rPr>
              <a:t>) indicate the desired action to be performed on a resource. Request verbs are </a:t>
            </a:r>
            <a:r>
              <a:rPr lang="en-US" sz="2400" b="1" i="1" dirty="0">
                <a:solidFill>
                  <a:schemeClr val="tx1"/>
                </a:solidFill>
              </a:rPr>
              <a:t>GET</a:t>
            </a:r>
            <a:r>
              <a:rPr lang="en-US" sz="2400" dirty="0">
                <a:solidFill>
                  <a:schemeClr val="tx1"/>
                </a:solidFill>
              </a:rPr>
              <a:t>, </a:t>
            </a:r>
            <a:r>
              <a:rPr lang="en-US" sz="2400" b="1" i="1" dirty="0">
                <a:solidFill>
                  <a:schemeClr val="tx1"/>
                </a:solidFill>
              </a:rPr>
              <a:t>POST</a:t>
            </a:r>
            <a:r>
              <a:rPr lang="en-US" sz="2400" dirty="0">
                <a:solidFill>
                  <a:schemeClr val="tx1"/>
                </a:solidFill>
              </a:rPr>
              <a:t>, </a:t>
            </a:r>
            <a:r>
              <a:rPr lang="en-US" sz="2400" b="1" i="1" dirty="0">
                <a:solidFill>
                  <a:schemeClr val="tx1"/>
                </a:solidFill>
              </a:rPr>
              <a:t>PUT</a:t>
            </a:r>
            <a:r>
              <a:rPr lang="en-US" sz="2400" dirty="0">
                <a:solidFill>
                  <a:schemeClr val="tx1"/>
                </a:solidFill>
              </a:rPr>
              <a:t>, </a:t>
            </a:r>
            <a:r>
              <a:rPr lang="en-US" sz="2400" b="1" i="1" dirty="0">
                <a:solidFill>
                  <a:schemeClr val="tx1"/>
                </a:solidFill>
              </a:rPr>
              <a:t>DELETE</a:t>
            </a:r>
            <a:r>
              <a:rPr lang="en-US" sz="2400" dirty="0">
                <a:solidFill>
                  <a:schemeClr val="tx1"/>
                </a:solidFill>
              </a:rPr>
              <a:t>, </a:t>
            </a:r>
            <a:r>
              <a:rPr lang="en-US" sz="2400" b="1" i="1" dirty="0">
                <a:solidFill>
                  <a:schemeClr val="tx1"/>
                </a:solidFill>
              </a:rPr>
              <a:t>TRACE</a:t>
            </a:r>
            <a:r>
              <a:rPr lang="en-US" sz="2400" dirty="0">
                <a:solidFill>
                  <a:schemeClr val="tx1"/>
                </a:solidFill>
              </a:rPr>
              <a:t>, </a:t>
            </a:r>
            <a:r>
              <a:rPr lang="en-US" sz="2400" b="1" i="1" dirty="0">
                <a:solidFill>
                  <a:schemeClr val="tx1"/>
                </a:solidFill>
              </a:rPr>
              <a:t>HEAD</a:t>
            </a:r>
            <a:r>
              <a:rPr lang="en-US" sz="2400" dirty="0">
                <a:solidFill>
                  <a:schemeClr val="tx1"/>
                </a:solidFill>
              </a:rPr>
              <a:t>, </a:t>
            </a:r>
            <a:r>
              <a:rPr lang="en-US" sz="2400" b="1" i="1" dirty="0">
                <a:solidFill>
                  <a:schemeClr val="tx1"/>
                </a:solidFill>
              </a:rPr>
              <a:t>CONNECT</a:t>
            </a:r>
            <a:r>
              <a:rPr lang="en-US" sz="2400" dirty="0">
                <a:solidFill>
                  <a:schemeClr val="tx1"/>
                </a:solidFill>
              </a:rPr>
              <a:t>, and </a:t>
            </a:r>
            <a:r>
              <a:rPr lang="en-US" sz="2400" b="1" i="1" dirty="0">
                <a:solidFill>
                  <a:schemeClr val="tx1"/>
                </a:solidFill>
              </a:rPr>
              <a:t>OPTIONS</a:t>
            </a:r>
            <a:r>
              <a:rPr lang="en-US" sz="2400" dirty="0">
                <a:solidFill>
                  <a:schemeClr val="tx1"/>
                </a:solidFill>
              </a:rPr>
              <a:t>.</a:t>
            </a:r>
          </a:p>
          <a:p>
            <a:pPr lvl="1">
              <a:buFont typeface="Arial" panose="020B0604020202020204" pitchFamily="34" charset="0"/>
              <a:buChar char="•"/>
            </a:pPr>
            <a:r>
              <a:rPr lang="en-US" sz="2000" dirty="0">
                <a:solidFill>
                  <a:schemeClr val="tx1"/>
                </a:solidFill>
              </a:rPr>
              <a:t>The </a:t>
            </a:r>
            <a:r>
              <a:rPr lang="en-US" sz="2000" b="1" i="1" dirty="0">
                <a:solidFill>
                  <a:schemeClr val="tx1"/>
                </a:solidFill>
              </a:rPr>
              <a:t>POST</a:t>
            </a:r>
            <a:r>
              <a:rPr lang="en-US" sz="2000" dirty="0">
                <a:solidFill>
                  <a:schemeClr val="tx1"/>
                </a:solidFill>
              </a:rPr>
              <a:t> method sends data to a server. </a:t>
            </a:r>
            <a:r>
              <a:rPr lang="en-US" sz="2000" b="1" i="1" dirty="0">
                <a:solidFill>
                  <a:schemeClr val="tx1"/>
                </a:solidFill>
              </a:rPr>
              <a:t>POST</a:t>
            </a:r>
            <a:r>
              <a:rPr lang="en-US" sz="2000" dirty="0">
                <a:solidFill>
                  <a:schemeClr val="tx1"/>
                </a:solidFill>
              </a:rPr>
              <a:t> is used mainly for HTML </a:t>
            </a:r>
            <a:r>
              <a:rPr lang="en-US" sz="2000" b="1" i="1" dirty="0">
                <a:solidFill>
                  <a:schemeClr val="tx1"/>
                </a:solidFill>
              </a:rPr>
              <a:t>Forms</a:t>
            </a:r>
            <a:r>
              <a:rPr lang="en-US" sz="2000" dirty="0">
                <a:solidFill>
                  <a:schemeClr val="tx1"/>
                </a:solidFill>
              </a:rPr>
              <a:t>.</a:t>
            </a:r>
          </a:p>
          <a:p>
            <a:pPr lvl="1">
              <a:buFont typeface="Arial" panose="020B0604020202020204" pitchFamily="34" charset="0"/>
              <a:buChar char="•"/>
            </a:pPr>
            <a:r>
              <a:rPr lang="en-US" sz="2000" dirty="0">
                <a:solidFill>
                  <a:schemeClr val="tx1"/>
                </a:solidFill>
              </a:rPr>
              <a:t>The </a:t>
            </a:r>
            <a:r>
              <a:rPr lang="en-US" sz="2000" b="1" i="1" dirty="0">
                <a:solidFill>
                  <a:schemeClr val="tx1"/>
                </a:solidFill>
              </a:rPr>
              <a:t>GET</a:t>
            </a:r>
            <a:r>
              <a:rPr lang="en-US" sz="2000" dirty="0">
                <a:solidFill>
                  <a:schemeClr val="tx1"/>
                </a:solidFill>
              </a:rPr>
              <a:t> method requests/retrieves data.</a:t>
            </a:r>
          </a:p>
        </p:txBody>
      </p:sp>
      <p:pic>
        <p:nvPicPr>
          <p:cNvPr id="4" name="Picture 3">
            <a:extLst>
              <a:ext uri="{FF2B5EF4-FFF2-40B4-BE49-F238E27FC236}">
                <a16:creationId xmlns:a16="http://schemas.microsoft.com/office/drawing/2014/main" id="{9E35CECD-2355-4F40-8B27-6C1A96BBDE51}"/>
              </a:ext>
            </a:extLst>
          </p:cNvPr>
          <p:cNvPicPr>
            <a:picLocks noChangeAspect="1"/>
          </p:cNvPicPr>
          <p:nvPr/>
        </p:nvPicPr>
        <p:blipFill>
          <a:blip r:embed="rId5"/>
          <a:stretch>
            <a:fillRect/>
          </a:stretch>
        </p:blipFill>
        <p:spPr>
          <a:xfrm>
            <a:off x="6872105" y="3702478"/>
            <a:ext cx="3861512" cy="1165150"/>
          </a:xfrm>
          <a:prstGeom prst="rect">
            <a:avLst/>
          </a:prstGeom>
          <a:ln w="25400">
            <a:solidFill>
              <a:schemeClr val="accent2"/>
            </a:solidFill>
          </a:ln>
          <a:effectLst/>
        </p:spPr>
      </p:pic>
    </p:spTree>
    <p:extLst>
      <p:ext uri="{BB962C8B-B14F-4D97-AF65-F5344CB8AC3E}">
        <p14:creationId xmlns:p14="http://schemas.microsoft.com/office/powerpoint/2010/main" val="3250866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CBFAE-AC5A-4FDE-912D-74A078B5093C}"/>
              </a:ext>
            </a:extLst>
          </p:cNvPr>
          <p:cNvSpPr>
            <a:spLocks noGrp="1"/>
          </p:cNvSpPr>
          <p:nvPr>
            <p:ph type="title"/>
          </p:nvPr>
        </p:nvSpPr>
        <p:spPr/>
        <p:txBody>
          <a:bodyPr>
            <a:normAutofit/>
          </a:bodyPr>
          <a:lstStyle/>
          <a:p>
            <a:r>
              <a:rPr lang="en-US" dirty="0">
                <a:solidFill>
                  <a:schemeClr val="tx1"/>
                </a:solidFill>
              </a:rPr>
              <a:t>Request Methods</a:t>
            </a:r>
            <a:br>
              <a:rPr lang="en-US" dirty="0"/>
            </a:br>
            <a:r>
              <a:rPr lang="en-US" sz="1400" dirty="0">
                <a:hlinkClick r:id="rId2"/>
              </a:rPr>
              <a:t>https://developer.mozilla.org/en-US/docs/Web/HTTP/Methods</a:t>
            </a:r>
            <a:endParaRPr lang="en-US" dirty="0"/>
          </a:p>
        </p:txBody>
      </p:sp>
      <p:graphicFrame>
        <p:nvGraphicFramePr>
          <p:cNvPr id="8" name="Table 8">
            <a:extLst>
              <a:ext uri="{FF2B5EF4-FFF2-40B4-BE49-F238E27FC236}">
                <a16:creationId xmlns:a16="http://schemas.microsoft.com/office/drawing/2014/main" id="{87BB843E-988D-4171-B16F-34FE553506E4}"/>
              </a:ext>
            </a:extLst>
          </p:cNvPr>
          <p:cNvGraphicFramePr>
            <a:graphicFrameLocks noGrp="1"/>
          </p:cNvGraphicFramePr>
          <p:nvPr>
            <p:extLst>
              <p:ext uri="{D42A27DB-BD31-4B8C-83A1-F6EECF244321}">
                <p14:modId xmlns:p14="http://schemas.microsoft.com/office/powerpoint/2010/main" val="11956284"/>
              </p:ext>
            </p:extLst>
          </p:nvPr>
        </p:nvGraphicFramePr>
        <p:xfrm>
          <a:off x="1097280" y="2094831"/>
          <a:ext cx="10181266" cy="4023360"/>
        </p:xfrm>
        <a:graphic>
          <a:graphicData uri="http://schemas.openxmlformats.org/drawingml/2006/table">
            <a:tbl>
              <a:tblPr firstRow="1" bandRow="1">
                <a:tableStyleId>{5C22544A-7EE6-4342-B048-85BDC9FD1C3A}</a:tableStyleId>
              </a:tblPr>
              <a:tblGrid>
                <a:gridCol w="1510301">
                  <a:extLst>
                    <a:ext uri="{9D8B030D-6E8A-4147-A177-3AD203B41FA5}">
                      <a16:colId xmlns:a16="http://schemas.microsoft.com/office/drawing/2014/main" val="3206940083"/>
                    </a:ext>
                  </a:extLst>
                </a:gridCol>
                <a:gridCol w="8670965">
                  <a:extLst>
                    <a:ext uri="{9D8B030D-6E8A-4147-A177-3AD203B41FA5}">
                      <a16:colId xmlns:a16="http://schemas.microsoft.com/office/drawing/2014/main" val="3711033990"/>
                    </a:ext>
                  </a:extLst>
                </a:gridCol>
              </a:tblGrid>
              <a:tr h="397779">
                <a:tc>
                  <a:txBody>
                    <a:bodyPr/>
                    <a:lstStyle/>
                    <a:p>
                      <a:pPr algn="ctr"/>
                      <a:r>
                        <a:rPr lang="en-US" sz="2400" dirty="0"/>
                        <a:t>HTTP Verb</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2400"/>
                        <a:t>Description</a:t>
                      </a:r>
                      <a:endParaRPr lang="en-US" sz="24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028766743"/>
                  </a:ext>
                </a:extLst>
              </a:tr>
              <a:tr h="370840">
                <a:tc>
                  <a:txBody>
                    <a:bodyPr/>
                    <a:lstStyle/>
                    <a:p>
                      <a:pPr algn="r"/>
                      <a:r>
                        <a:rPr lang="en-US" sz="2000" b="1" dirty="0">
                          <a:solidFill>
                            <a:srgbClr val="00B050"/>
                          </a:solidFill>
                        </a:rPr>
                        <a:t>*GET</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solidFill>
                            <a:schemeClr val="tx1"/>
                          </a:solidFill>
                        </a:rPr>
                        <a:t>Requests the specified resource. GET should only retrieve data.</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736494215"/>
                  </a:ext>
                </a:extLst>
              </a:tr>
              <a:tr h="370840">
                <a:tc>
                  <a:txBody>
                    <a:bodyPr/>
                    <a:lstStyle/>
                    <a:p>
                      <a:pPr algn="r"/>
                      <a:r>
                        <a:rPr lang="en-US" sz="2000" b="1"/>
                        <a:t>HEAD</a:t>
                      </a:r>
                      <a:endParaRPr lang="en-US" sz="2000" b="1"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solidFill>
                            <a:schemeClr val="tx1"/>
                          </a:solidFill>
                        </a:rPr>
                        <a:t>Just like a GET request, but without the response body.</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132091035"/>
                  </a:ext>
                </a:extLst>
              </a:tr>
              <a:tr h="370840">
                <a:tc>
                  <a:txBody>
                    <a:bodyPr/>
                    <a:lstStyle/>
                    <a:p>
                      <a:pPr algn="r"/>
                      <a:r>
                        <a:rPr lang="en-US" sz="2000" b="1" dirty="0">
                          <a:solidFill>
                            <a:srgbClr val="00B050"/>
                          </a:solidFill>
                        </a:rPr>
                        <a:t>*POST</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solidFill>
                            <a:schemeClr val="tx1"/>
                          </a:solidFill>
                        </a:rPr>
                        <a:t>Used to submit an entity to the specified </a:t>
                      </a:r>
                      <a:r>
                        <a:rPr lang="en-US" sz="2000" b="1" i="1" dirty="0">
                          <a:solidFill>
                            <a:schemeClr val="tx1"/>
                          </a:solidFill>
                        </a:rPr>
                        <a:t>resource</a:t>
                      </a:r>
                      <a:r>
                        <a:rPr lang="en-US" sz="2000" dirty="0">
                          <a:solidFill>
                            <a:schemeClr val="tx1"/>
                          </a:solidFill>
                        </a:rPr>
                        <a:t>.</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486559076"/>
                  </a:ext>
                </a:extLst>
              </a:tr>
              <a:tr h="370840">
                <a:tc>
                  <a:txBody>
                    <a:bodyPr/>
                    <a:lstStyle/>
                    <a:p>
                      <a:pPr algn="r"/>
                      <a:r>
                        <a:rPr lang="en-US" sz="2000" b="1" dirty="0">
                          <a:solidFill>
                            <a:srgbClr val="00B050"/>
                          </a:solidFill>
                        </a:rPr>
                        <a:t>*PUT</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solidFill>
                            <a:schemeClr val="tx1"/>
                          </a:solidFill>
                        </a:rPr>
                        <a:t>Replaces </a:t>
                      </a:r>
                      <a:r>
                        <a:rPr lang="en-US" sz="2000" u="sng" dirty="0">
                          <a:solidFill>
                            <a:schemeClr val="tx1"/>
                          </a:solidFill>
                        </a:rPr>
                        <a:t>all</a:t>
                      </a:r>
                      <a:r>
                        <a:rPr lang="en-US" sz="2000" dirty="0">
                          <a:solidFill>
                            <a:schemeClr val="tx1"/>
                          </a:solidFill>
                        </a:rPr>
                        <a:t> current representations of the target resource with the payload.</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641628230"/>
                  </a:ext>
                </a:extLst>
              </a:tr>
              <a:tr h="370840">
                <a:tc>
                  <a:txBody>
                    <a:bodyPr/>
                    <a:lstStyle/>
                    <a:p>
                      <a:pPr algn="r"/>
                      <a:r>
                        <a:rPr lang="en-US" sz="2000" b="1" dirty="0">
                          <a:solidFill>
                            <a:srgbClr val="00B050"/>
                          </a:solidFill>
                        </a:rPr>
                        <a:t>*DELETE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solidFill>
                            <a:schemeClr val="tx1"/>
                          </a:solidFill>
                        </a:rPr>
                        <a:t>Deletes the specified resource.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122419025"/>
                  </a:ext>
                </a:extLst>
              </a:tr>
              <a:tr h="370840">
                <a:tc>
                  <a:txBody>
                    <a:bodyPr/>
                    <a:lstStyle/>
                    <a:p>
                      <a:pPr algn="r"/>
                      <a:r>
                        <a:rPr lang="en-US" sz="2000" b="1">
                          <a:solidFill>
                            <a:schemeClr val="tx1"/>
                          </a:solidFill>
                        </a:rPr>
                        <a:t>CONNECT</a:t>
                      </a:r>
                      <a:endParaRPr lang="en-US" sz="2000" b="1" dirty="0">
                        <a:solidFill>
                          <a:schemeClr val="tx1"/>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a:solidFill>
                            <a:schemeClr val="tx1"/>
                          </a:solidFill>
                        </a:rPr>
                        <a:t>Establishes a tunnel to the server identified by the target resource.</a:t>
                      </a:r>
                      <a:endParaRPr lang="en-US" sz="2000" dirty="0">
                        <a:solidFill>
                          <a:schemeClr val="tx1"/>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4098867527"/>
                  </a:ext>
                </a:extLst>
              </a:tr>
              <a:tr h="370840">
                <a:tc>
                  <a:txBody>
                    <a:bodyPr/>
                    <a:lstStyle/>
                    <a:p>
                      <a:pPr algn="r"/>
                      <a:r>
                        <a:rPr lang="en-US" sz="2000" b="1">
                          <a:solidFill>
                            <a:schemeClr val="tx1"/>
                          </a:solidFill>
                        </a:rPr>
                        <a:t>OPTIONS</a:t>
                      </a:r>
                      <a:endParaRPr lang="en-US" sz="2000" b="1" dirty="0">
                        <a:solidFill>
                          <a:schemeClr val="tx1"/>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a:solidFill>
                            <a:schemeClr val="tx1"/>
                          </a:solidFill>
                        </a:rPr>
                        <a:t>Describes the communication options for the target resource.</a:t>
                      </a:r>
                      <a:endParaRPr lang="en-US" sz="2000" dirty="0">
                        <a:solidFill>
                          <a:schemeClr val="tx1"/>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340173256"/>
                  </a:ext>
                </a:extLst>
              </a:tr>
              <a:tr h="370840">
                <a:tc>
                  <a:txBody>
                    <a:bodyPr/>
                    <a:lstStyle/>
                    <a:p>
                      <a:pPr algn="r"/>
                      <a:r>
                        <a:rPr lang="en-US" sz="2000" b="1">
                          <a:solidFill>
                            <a:schemeClr val="tx1"/>
                          </a:solidFill>
                        </a:rPr>
                        <a:t>TRACE</a:t>
                      </a:r>
                      <a:endParaRPr lang="en-US" sz="2000" b="1" dirty="0">
                        <a:solidFill>
                          <a:schemeClr val="tx1"/>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a:solidFill>
                            <a:schemeClr val="tx1"/>
                          </a:solidFill>
                        </a:rPr>
                        <a:t>Performs a message loop-back test along the path to the target resource.</a:t>
                      </a:r>
                      <a:endParaRPr lang="en-US" sz="2000" dirty="0">
                        <a:solidFill>
                          <a:schemeClr val="tx1"/>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495498708"/>
                  </a:ext>
                </a:extLst>
              </a:tr>
              <a:tr h="370840">
                <a:tc>
                  <a:txBody>
                    <a:bodyPr/>
                    <a:lstStyle/>
                    <a:p>
                      <a:pPr algn="r"/>
                      <a:r>
                        <a:rPr lang="en-US" sz="2000" b="1">
                          <a:solidFill>
                            <a:schemeClr val="tx1"/>
                          </a:solidFill>
                        </a:rPr>
                        <a:t>PATCH</a:t>
                      </a:r>
                      <a:endParaRPr lang="en-US" sz="2000" b="1" dirty="0">
                        <a:solidFill>
                          <a:schemeClr val="tx1"/>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solidFill>
                            <a:schemeClr val="tx1"/>
                          </a:solidFill>
                        </a:rPr>
                        <a:t>Applies partial modifications to a resource.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774206408"/>
                  </a:ext>
                </a:extLst>
              </a:tr>
            </a:tbl>
          </a:graphicData>
        </a:graphic>
      </p:graphicFrame>
      <p:sp>
        <p:nvSpPr>
          <p:cNvPr id="12" name="TextBox 11">
            <a:extLst>
              <a:ext uri="{FF2B5EF4-FFF2-40B4-BE49-F238E27FC236}">
                <a16:creationId xmlns:a16="http://schemas.microsoft.com/office/drawing/2014/main" id="{50F33164-9DB2-4F7E-84B9-71C781D9D549}"/>
              </a:ext>
            </a:extLst>
          </p:cNvPr>
          <p:cNvSpPr txBox="1"/>
          <p:nvPr/>
        </p:nvSpPr>
        <p:spPr>
          <a:xfrm>
            <a:off x="9742314" y="6386731"/>
            <a:ext cx="2269065" cy="461665"/>
          </a:xfrm>
          <a:prstGeom prst="rect">
            <a:avLst/>
          </a:prstGeom>
          <a:noFill/>
        </p:spPr>
        <p:txBody>
          <a:bodyPr wrap="square" rtlCol="0">
            <a:spAutoFit/>
          </a:bodyPr>
          <a:lstStyle/>
          <a:p>
            <a:pPr algn="ctr"/>
            <a:r>
              <a:rPr lang="en-US" sz="2400" dirty="0">
                <a:solidFill>
                  <a:srgbClr val="00B050"/>
                </a:solidFill>
                <a:highlight>
                  <a:srgbClr val="FFFF00"/>
                </a:highlight>
              </a:rPr>
              <a:t>*most common</a:t>
            </a:r>
          </a:p>
        </p:txBody>
      </p:sp>
    </p:spTree>
    <p:extLst>
      <p:ext uri="{BB962C8B-B14F-4D97-AF65-F5344CB8AC3E}">
        <p14:creationId xmlns:p14="http://schemas.microsoft.com/office/powerpoint/2010/main" val="469357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C10267-CBC2-4E3F-A7C6-36F6DD22C669}"/>
              </a:ext>
            </a:extLst>
          </p:cNvPr>
          <p:cNvPicPr>
            <a:picLocks noChangeAspect="1"/>
          </p:cNvPicPr>
          <p:nvPr/>
        </p:nvPicPr>
        <p:blipFill>
          <a:blip r:embed="rId2"/>
          <a:stretch>
            <a:fillRect/>
          </a:stretch>
        </p:blipFill>
        <p:spPr>
          <a:xfrm>
            <a:off x="195461" y="166683"/>
            <a:ext cx="4481642" cy="6543756"/>
          </a:xfrm>
          <a:prstGeom prst="rect">
            <a:avLst/>
          </a:prstGeom>
          <a:ln w="25400">
            <a:solidFill>
              <a:schemeClr val="accent2"/>
            </a:solidFill>
          </a:ln>
          <a:effectLst/>
        </p:spPr>
      </p:pic>
      <p:sp>
        <p:nvSpPr>
          <p:cNvPr id="2" name="Title 1">
            <a:extLst>
              <a:ext uri="{FF2B5EF4-FFF2-40B4-BE49-F238E27FC236}">
                <a16:creationId xmlns:a16="http://schemas.microsoft.com/office/drawing/2014/main" id="{886A424D-5DE2-4D42-8FA1-5F030E1B84B5}"/>
              </a:ext>
            </a:extLst>
          </p:cNvPr>
          <p:cNvSpPr>
            <a:spLocks noGrp="1"/>
          </p:cNvSpPr>
          <p:nvPr>
            <p:ph type="title"/>
          </p:nvPr>
        </p:nvSpPr>
        <p:spPr>
          <a:xfrm>
            <a:off x="5692626" y="286603"/>
            <a:ext cx="5463053" cy="1450757"/>
          </a:xfrm>
        </p:spPr>
        <p:txBody>
          <a:bodyPr>
            <a:normAutofit/>
          </a:bodyPr>
          <a:lstStyle/>
          <a:p>
            <a:pPr algn="r"/>
            <a:r>
              <a:rPr lang="en-US" dirty="0">
                <a:solidFill>
                  <a:schemeClr val="tx1"/>
                </a:solidFill>
              </a:rPr>
              <a:t>Response</a:t>
            </a:r>
            <a:br>
              <a:rPr lang="en-US" dirty="0">
                <a:solidFill>
                  <a:schemeClr val="tx1"/>
                </a:solidFill>
              </a:rPr>
            </a:br>
            <a:r>
              <a:rPr lang="en-US" sz="1400" dirty="0">
                <a:hlinkClick r:id="rId3"/>
              </a:rPr>
              <a:t>https://developer.mozilla.org/en-US/docs/Web/HTTP/Session</a:t>
            </a:r>
            <a:endParaRPr lang="en-US" dirty="0"/>
          </a:p>
        </p:txBody>
      </p:sp>
      <p:sp>
        <p:nvSpPr>
          <p:cNvPr id="5" name="Rectangle 4">
            <a:extLst>
              <a:ext uri="{FF2B5EF4-FFF2-40B4-BE49-F238E27FC236}">
                <a16:creationId xmlns:a16="http://schemas.microsoft.com/office/drawing/2014/main" id="{C9481FC5-56F5-4D34-BCC2-8F996482B4A9}"/>
              </a:ext>
            </a:extLst>
          </p:cNvPr>
          <p:cNvSpPr/>
          <p:nvPr/>
        </p:nvSpPr>
        <p:spPr>
          <a:xfrm>
            <a:off x="488197" y="178230"/>
            <a:ext cx="1390198" cy="14935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234B7EB-0637-4D1F-8416-2D231CAAAB97}"/>
              </a:ext>
            </a:extLst>
          </p:cNvPr>
          <p:cNvSpPr/>
          <p:nvPr/>
        </p:nvSpPr>
        <p:spPr>
          <a:xfrm>
            <a:off x="477276" y="386962"/>
            <a:ext cx="4080210" cy="3317331"/>
          </a:xfrm>
          <a:prstGeom prst="rect">
            <a:avLst/>
          </a:prstGeom>
          <a:noFill/>
          <a:ln w="25400">
            <a:solidFill>
              <a:srgbClr val="FFFF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7982A56-DCD2-431E-BB94-BABFD57BF90E}"/>
              </a:ext>
            </a:extLst>
          </p:cNvPr>
          <p:cNvSpPr/>
          <p:nvPr/>
        </p:nvSpPr>
        <p:spPr>
          <a:xfrm>
            <a:off x="488197" y="4163663"/>
            <a:ext cx="2936928" cy="256358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98A2AD-6E53-409D-AF5B-3C7F70ABCC93}"/>
              </a:ext>
            </a:extLst>
          </p:cNvPr>
          <p:cNvSpPr>
            <a:spLocks noGrp="1"/>
          </p:cNvSpPr>
          <p:nvPr>
            <p:ph idx="1"/>
          </p:nvPr>
        </p:nvSpPr>
        <p:spPr>
          <a:xfrm>
            <a:off x="4897369" y="1857281"/>
            <a:ext cx="6258310" cy="4533843"/>
          </a:xfrm>
          <a:noFill/>
          <a:ln w="25400">
            <a:noFill/>
          </a:ln>
        </p:spPr>
        <p:txBody>
          <a:bodyPr anchor="ctr">
            <a:normAutofit fontScale="92500"/>
          </a:bodyPr>
          <a:lstStyle/>
          <a:p>
            <a:pPr marL="0" indent="0">
              <a:buNone/>
            </a:pPr>
            <a:r>
              <a:rPr lang="en-US" sz="2000" dirty="0">
                <a:solidFill>
                  <a:schemeClr val="tx1"/>
                </a:solidFill>
              </a:rPr>
              <a:t>The server processes the </a:t>
            </a:r>
            <a:r>
              <a:rPr lang="en-US" sz="2000" b="1" i="1" dirty="0">
                <a:solidFill>
                  <a:schemeClr val="tx1"/>
                </a:solidFill>
              </a:rPr>
              <a:t>Request</a:t>
            </a:r>
            <a:r>
              <a:rPr lang="en-US" sz="2000" dirty="0">
                <a:solidFill>
                  <a:schemeClr val="tx1"/>
                </a:solidFill>
              </a:rPr>
              <a:t> and returns a </a:t>
            </a:r>
            <a:r>
              <a:rPr lang="en-US" sz="2000" b="1" i="1" dirty="0">
                <a:solidFill>
                  <a:schemeClr val="tx1"/>
                </a:solidFill>
              </a:rPr>
              <a:t>Response</a:t>
            </a:r>
            <a:r>
              <a:rPr lang="en-US" sz="2000" dirty="0">
                <a:solidFill>
                  <a:schemeClr val="tx1"/>
                </a:solidFill>
              </a:rPr>
              <a:t>. A server </a:t>
            </a:r>
            <a:r>
              <a:rPr lang="en-US" sz="2000" b="1" i="1" dirty="0">
                <a:solidFill>
                  <a:schemeClr val="tx1"/>
                </a:solidFill>
              </a:rPr>
              <a:t>Response</a:t>
            </a:r>
            <a:r>
              <a:rPr lang="en-US" sz="2000" dirty="0">
                <a:solidFill>
                  <a:schemeClr val="tx1"/>
                </a:solidFill>
              </a:rPr>
              <a:t> is formed of text directives, separated by CRLF (Carriage Return Line Feed), divided into three blocks:</a:t>
            </a:r>
          </a:p>
          <a:p>
            <a:pPr marL="0" indent="0">
              <a:buNone/>
            </a:pPr>
            <a:r>
              <a:rPr lang="en-US" sz="2000" dirty="0">
                <a:solidFill>
                  <a:schemeClr val="tx1"/>
                </a:solidFill>
                <a:highlight>
                  <a:srgbClr val="00FF00"/>
                </a:highlight>
              </a:rPr>
              <a:t>Line 1 (the status line) :an acknowledgment of the HTTP version used, and a request </a:t>
            </a:r>
            <a:r>
              <a:rPr lang="en-US" sz="2000" b="1" i="1" dirty="0">
                <a:solidFill>
                  <a:schemeClr val="tx1"/>
                </a:solidFill>
                <a:highlight>
                  <a:srgbClr val="00FF00"/>
                </a:highlight>
              </a:rPr>
              <a:t>status code </a:t>
            </a:r>
            <a:r>
              <a:rPr lang="en-US" sz="2000" dirty="0">
                <a:solidFill>
                  <a:schemeClr val="tx1"/>
                </a:solidFill>
                <a:highlight>
                  <a:srgbClr val="00FF00"/>
                </a:highlight>
              </a:rPr>
              <a:t>(and its meaning).</a:t>
            </a:r>
          </a:p>
          <a:p>
            <a:pPr marL="0" indent="0">
              <a:buNone/>
            </a:pPr>
            <a:r>
              <a:rPr lang="en-US" sz="2000" dirty="0">
                <a:solidFill>
                  <a:schemeClr val="tx1"/>
                </a:solidFill>
                <a:highlight>
                  <a:srgbClr val="FFFF00"/>
                </a:highlight>
              </a:rPr>
              <a:t>Subsequent lines represent specific HTTP headers, giving the client information like data type and size, compression algorithm used, hints about caching, etc. It ends with an empty line.</a:t>
            </a:r>
          </a:p>
          <a:p>
            <a:pPr marL="0" indent="0">
              <a:buNone/>
            </a:pPr>
            <a:r>
              <a:rPr lang="en-US" sz="2000" dirty="0">
                <a:solidFill>
                  <a:schemeClr val="bg1"/>
                </a:solidFill>
                <a:highlight>
                  <a:srgbClr val="FF0000"/>
                </a:highlight>
              </a:rPr>
              <a:t>The final block is a data block which contains the (optional) data</a:t>
            </a:r>
          </a:p>
        </p:txBody>
      </p:sp>
      <p:sp>
        <p:nvSpPr>
          <p:cNvPr id="8" name="TextBox 7">
            <a:extLst>
              <a:ext uri="{FF2B5EF4-FFF2-40B4-BE49-F238E27FC236}">
                <a16:creationId xmlns:a16="http://schemas.microsoft.com/office/drawing/2014/main" id="{3276C262-4689-4D6E-BF61-168667E51D0C}"/>
              </a:ext>
            </a:extLst>
          </p:cNvPr>
          <p:cNvSpPr txBox="1"/>
          <p:nvPr/>
        </p:nvSpPr>
        <p:spPr>
          <a:xfrm>
            <a:off x="690353" y="3739906"/>
            <a:ext cx="2705741" cy="369332"/>
          </a:xfrm>
          <a:prstGeom prst="rect">
            <a:avLst/>
          </a:prstGeom>
          <a:noFill/>
        </p:spPr>
        <p:txBody>
          <a:bodyPr wrap="none" rtlCol="0">
            <a:spAutoFit/>
          </a:bodyPr>
          <a:lstStyle/>
          <a:p>
            <a:r>
              <a:rPr lang="en-US" dirty="0">
                <a:solidFill>
                  <a:schemeClr val="bg1"/>
                </a:solidFill>
                <a:highlight>
                  <a:srgbClr val="000080"/>
                </a:highlight>
              </a:rPr>
              <a:t>…Here is the  empty line…</a:t>
            </a:r>
          </a:p>
        </p:txBody>
      </p:sp>
    </p:spTree>
    <p:extLst>
      <p:ext uri="{BB962C8B-B14F-4D97-AF65-F5344CB8AC3E}">
        <p14:creationId xmlns:p14="http://schemas.microsoft.com/office/powerpoint/2010/main" val="359943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88A7A-C8DD-4074-997A-7FE735C163B8}"/>
              </a:ext>
            </a:extLst>
          </p:cNvPr>
          <p:cNvSpPr>
            <a:spLocks noGrp="1"/>
          </p:cNvSpPr>
          <p:nvPr>
            <p:ph type="title"/>
          </p:nvPr>
        </p:nvSpPr>
        <p:spPr/>
        <p:txBody>
          <a:bodyPr>
            <a:normAutofit/>
          </a:bodyPr>
          <a:lstStyle/>
          <a:p>
            <a:r>
              <a:rPr lang="en-US" dirty="0">
                <a:solidFill>
                  <a:schemeClr val="tx1"/>
                </a:solidFill>
              </a:rPr>
              <a:t>Response Status Codes</a:t>
            </a:r>
            <a:br>
              <a:rPr lang="en-US" dirty="0">
                <a:solidFill>
                  <a:schemeClr val="tx1"/>
                </a:solidFill>
              </a:rPr>
            </a:br>
            <a:r>
              <a:rPr lang="en-US" sz="1400" dirty="0">
                <a:hlinkClick r:id="rId2"/>
              </a:rPr>
              <a:t>https://developer.mozilla.org/en-US/docs/Web/HTTP/Session</a:t>
            </a:r>
            <a:br>
              <a:rPr lang="en-US" sz="1400" dirty="0"/>
            </a:br>
            <a:r>
              <a:rPr lang="en-US" sz="1400" dirty="0">
                <a:hlinkClick r:id="rId3"/>
              </a:rPr>
              <a:t>https://developer.mozilla.org/en-US/docs/Web/HTTP/Status</a:t>
            </a:r>
            <a:br>
              <a:rPr lang="en-US" sz="1400" dirty="0"/>
            </a:br>
            <a:r>
              <a:rPr lang="en-US" sz="1400" dirty="0">
                <a:hlinkClick r:id="rId4"/>
              </a:rPr>
              <a:t>https://tools.ietf.org/html/rfc2616#section-10</a:t>
            </a:r>
            <a:endParaRPr lang="en-US" dirty="0"/>
          </a:p>
        </p:txBody>
      </p:sp>
      <p:sp>
        <p:nvSpPr>
          <p:cNvPr id="3" name="Content Placeholder 2">
            <a:extLst>
              <a:ext uri="{FF2B5EF4-FFF2-40B4-BE49-F238E27FC236}">
                <a16:creationId xmlns:a16="http://schemas.microsoft.com/office/drawing/2014/main" id="{9D072E43-9B70-46C5-865C-B2A6864566E0}"/>
              </a:ext>
            </a:extLst>
          </p:cNvPr>
          <p:cNvSpPr>
            <a:spLocks noGrp="1"/>
          </p:cNvSpPr>
          <p:nvPr>
            <p:ph idx="1"/>
          </p:nvPr>
        </p:nvSpPr>
        <p:spPr>
          <a:xfrm>
            <a:off x="1264278" y="1870364"/>
            <a:ext cx="4457571" cy="4544291"/>
          </a:xfrm>
        </p:spPr>
        <p:txBody>
          <a:bodyPr anchor="ctr">
            <a:normAutofit fontScale="92500" lnSpcReduction="10000"/>
          </a:bodyPr>
          <a:lstStyle/>
          <a:p>
            <a:r>
              <a:rPr lang="en-US" sz="2800" dirty="0">
                <a:solidFill>
                  <a:schemeClr val="tx1"/>
                </a:solidFill>
              </a:rPr>
              <a:t>HTTP response status codes give the result of an HTTP request. Responses are grouped in five classes:</a:t>
            </a:r>
          </a:p>
          <a:p>
            <a:pPr lvl="1">
              <a:buFont typeface="Arial" panose="020B0604020202020204" pitchFamily="34" charset="0"/>
              <a:buChar char="•"/>
            </a:pPr>
            <a:r>
              <a:rPr lang="en-US" sz="2400" dirty="0">
                <a:solidFill>
                  <a:schemeClr val="tx1"/>
                </a:solidFill>
              </a:rPr>
              <a:t>Informational responses (100–199),</a:t>
            </a:r>
          </a:p>
          <a:p>
            <a:pPr lvl="1">
              <a:buFont typeface="Arial" panose="020B0604020202020204" pitchFamily="34" charset="0"/>
              <a:buChar char="•"/>
            </a:pPr>
            <a:r>
              <a:rPr lang="en-US" sz="2400" dirty="0">
                <a:solidFill>
                  <a:schemeClr val="tx1"/>
                </a:solidFill>
              </a:rPr>
              <a:t>Successful responses (200–299),</a:t>
            </a:r>
          </a:p>
          <a:p>
            <a:pPr lvl="1">
              <a:buFont typeface="Arial" panose="020B0604020202020204" pitchFamily="34" charset="0"/>
              <a:buChar char="•"/>
            </a:pPr>
            <a:r>
              <a:rPr lang="en-US" sz="2400" dirty="0">
                <a:solidFill>
                  <a:schemeClr val="tx1"/>
                </a:solidFill>
              </a:rPr>
              <a:t>Redirects (300–399),</a:t>
            </a:r>
          </a:p>
          <a:p>
            <a:pPr lvl="1">
              <a:buFont typeface="Arial" panose="020B0604020202020204" pitchFamily="34" charset="0"/>
              <a:buChar char="•"/>
            </a:pPr>
            <a:r>
              <a:rPr lang="en-US" sz="2400" dirty="0">
                <a:solidFill>
                  <a:schemeClr val="tx1"/>
                </a:solidFill>
              </a:rPr>
              <a:t>Client errors (400–499),</a:t>
            </a:r>
          </a:p>
          <a:p>
            <a:pPr lvl="1">
              <a:buFont typeface="Arial" panose="020B0604020202020204" pitchFamily="34" charset="0"/>
              <a:buChar char="•"/>
            </a:pPr>
            <a:r>
              <a:rPr lang="en-US" sz="2400" dirty="0">
                <a:solidFill>
                  <a:schemeClr val="tx1"/>
                </a:solidFill>
              </a:rPr>
              <a:t>and Server errors (500–599).</a:t>
            </a:r>
          </a:p>
          <a:p>
            <a:pPr lvl="1">
              <a:buFont typeface="Arial" panose="020B0604020202020204" pitchFamily="34" charset="0"/>
              <a:buChar char="•"/>
            </a:pPr>
            <a:r>
              <a:rPr lang="en-US" sz="2400" dirty="0">
                <a:hlinkClick r:id="rId5"/>
              </a:rPr>
              <a:t>Cheat Sheet</a:t>
            </a:r>
            <a:endParaRPr lang="en-US" sz="2400" dirty="0"/>
          </a:p>
        </p:txBody>
      </p:sp>
      <p:pic>
        <p:nvPicPr>
          <p:cNvPr id="2050" name="Picture 2" descr="Image result for status codes">
            <a:extLst>
              <a:ext uri="{FF2B5EF4-FFF2-40B4-BE49-F238E27FC236}">
                <a16:creationId xmlns:a16="http://schemas.microsoft.com/office/drawing/2014/main" id="{78B92A45-BA88-410A-8440-B2922EE591B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9653" t="5044" r="10038" b="4430"/>
          <a:stretch/>
        </p:blipFill>
        <p:spPr bwMode="auto">
          <a:xfrm>
            <a:off x="6188319" y="2262595"/>
            <a:ext cx="4656842" cy="3759828"/>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01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88A7A-C8DD-4074-997A-7FE735C163B8}"/>
              </a:ext>
            </a:extLst>
          </p:cNvPr>
          <p:cNvSpPr>
            <a:spLocks noGrp="1"/>
          </p:cNvSpPr>
          <p:nvPr>
            <p:ph type="title"/>
          </p:nvPr>
        </p:nvSpPr>
        <p:spPr>
          <a:xfrm>
            <a:off x="1097280" y="196291"/>
            <a:ext cx="10058400" cy="1090641"/>
          </a:xfrm>
        </p:spPr>
        <p:txBody>
          <a:bodyPr anchor="t">
            <a:normAutofit fontScale="90000"/>
          </a:bodyPr>
          <a:lstStyle/>
          <a:p>
            <a:r>
              <a:rPr lang="en-US" dirty="0">
                <a:solidFill>
                  <a:schemeClr val="tx1"/>
                </a:solidFill>
              </a:rPr>
              <a:t>Common Response Status Codes</a:t>
            </a:r>
            <a:br>
              <a:rPr lang="en-US" sz="1400" dirty="0"/>
            </a:br>
            <a:r>
              <a:rPr lang="en-US" sz="1600" dirty="0">
                <a:hlinkClick r:id="rId2"/>
              </a:rPr>
              <a:t>https://www.smartlabsoftware.com/ref/http-status-codes.htm</a:t>
            </a:r>
            <a:br>
              <a:rPr lang="en-US" sz="1600" dirty="0"/>
            </a:br>
            <a:r>
              <a:rPr lang="en-US" sz="1600" dirty="0">
                <a:hlinkClick r:id="rId3"/>
              </a:rPr>
              <a:t>https://developer.mozilla.org/en-US/docs/Web/HTTP/Status</a:t>
            </a:r>
            <a:endParaRPr lang="en-US" dirty="0"/>
          </a:p>
        </p:txBody>
      </p:sp>
      <p:sp>
        <p:nvSpPr>
          <p:cNvPr id="3" name="Content Placeholder 2">
            <a:extLst>
              <a:ext uri="{FF2B5EF4-FFF2-40B4-BE49-F238E27FC236}">
                <a16:creationId xmlns:a16="http://schemas.microsoft.com/office/drawing/2014/main" id="{9D072E43-9B70-46C5-865C-B2A6864566E0}"/>
              </a:ext>
            </a:extLst>
          </p:cNvPr>
          <p:cNvSpPr>
            <a:spLocks noGrp="1"/>
          </p:cNvSpPr>
          <p:nvPr>
            <p:ph idx="1"/>
          </p:nvPr>
        </p:nvSpPr>
        <p:spPr>
          <a:xfrm>
            <a:off x="1097279" y="1870365"/>
            <a:ext cx="10058400" cy="609600"/>
          </a:xfrm>
        </p:spPr>
        <p:txBody>
          <a:bodyPr anchor="t">
            <a:normAutofit/>
          </a:bodyPr>
          <a:lstStyle/>
          <a:p>
            <a:pPr algn="ctr"/>
            <a:r>
              <a:rPr lang="en-US" sz="2400" dirty="0"/>
              <a:t>Some of the most useful Status Codes.</a:t>
            </a:r>
          </a:p>
        </p:txBody>
      </p:sp>
      <p:graphicFrame>
        <p:nvGraphicFramePr>
          <p:cNvPr id="4" name="Table 4">
            <a:extLst>
              <a:ext uri="{FF2B5EF4-FFF2-40B4-BE49-F238E27FC236}">
                <a16:creationId xmlns:a16="http://schemas.microsoft.com/office/drawing/2014/main" id="{7E552DFE-A820-4574-8B3A-37D02C09D264}"/>
              </a:ext>
            </a:extLst>
          </p:cNvPr>
          <p:cNvGraphicFramePr>
            <a:graphicFrameLocks noGrp="1"/>
          </p:cNvGraphicFramePr>
          <p:nvPr>
            <p:extLst>
              <p:ext uri="{D42A27DB-BD31-4B8C-83A1-F6EECF244321}">
                <p14:modId xmlns:p14="http://schemas.microsoft.com/office/powerpoint/2010/main" val="594240887"/>
              </p:ext>
            </p:extLst>
          </p:nvPr>
        </p:nvGraphicFramePr>
        <p:xfrm>
          <a:off x="691662" y="1245062"/>
          <a:ext cx="10803652" cy="5557520"/>
        </p:xfrm>
        <a:graphic>
          <a:graphicData uri="http://schemas.openxmlformats.org/drawingml/2006/table">
            <a:tbl>
              <a:tblPr firstRow="1" bandRow="1">
                <a:tableStyleId>{5C22544A-7EE6-4342-B048-85BDC9FD1C3A}</a:tableStyleId>
              </a:tblPr>
              <a:tblGrid>
                <a:gridCol w="2383961">
                  <a:extLst>
                    <a:ext uri="{9D8B030D-6E8A-4147-A177-3AD203B41FA5}">
                      <a16:colId xmlns:a16="http://schemas.microsoft.com/office/drawing/2014/main" val="1303011937"/>
                    </a:ext>
                  </a:extLst>
                </a:gridCol>
                <a:gridCol w="8419691">
                  <a:extLst>
                    <a:ext uri="{9D8B030D-6E8A-4147-A177-3AD203B41FA5}">
                      <a16:colId xmlns:a16="http://schemas.microsoft.com/office/drawing/2014/main" val="2517732197"/>
                    </a:ext>
                  </a:extLst>
                </a:gridCol>
              </a:tblGrid>
              <a:tr h="343132">
                <a:tc>
                  <a:txBody>
                    <a:bodyPr/>
                    <a:lstStyle/>
                    <a:p>
                      <a:pPr algn="ctr"/>
                      <a:r>
                        <a:rPr lang="en-US" sz="1800" dirty="0"/>
                        <a:t>Code number</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1800" dirty="0"/>
                        <a:t>Code Meaning</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800810181"/>
                  </a:ext>
                </a:extLst>
              </a:tr>
              <a:tr h="370840">
                <a:tc>
                  <a:txBody>
                    <a:bodyPr/>
                    <a:lstStyle/>
                    <a:p>
                      <a:r>
                        <a:rPr lang="en-US" sz="1600" b="0" dirty="0">
                          <a:solidFill>
                            <a:schemeClr val="tx1"/>
                          </a:solidFill>
                        </a:rPr>
                        <a:t>200 OK, 201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The request has succeeded. Request has been fulfilled resulting in new resource(s) created.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8199713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mn-lt"/>
                          <a:ea typeface="+mn-ea"/>
                          <a:cs typeface="+mn-cs"/>
                        </a:rPr>
                        <a:t>300 Multiple Choices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The requested resource has different choices and cannot be resolved into one. </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793995480"/>
                  </a:ext>
                </a:extLst>
              </a:tr>
              <a:tr h="370840">
                <a:tc>
                  <a:txBody>
                    <a:bodyPr/>
                    <a:lstStyle/>
                    <a:p>
                      <a:r>
                        <a:rPr lang="en-US" sz="1600" b="0" dirty="0">
                          <a:solidFill>
                            <a:schemeClr val="tx1"/>
                          </a:solidFill>
                        </a:rPr>
                        <a:t>301 Moved Permanently</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The requested resource has been assigned a new permanent URI</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752402388"/>
                  </a:ext>
                </a:extLst>
              </a:tr>
              <a:tr h="370840">
                <a:tc>
                  <a:txBody>
                    <a:bodyPr/>
                    <a:lstStyle/>
                    <a:p>
                      <a:r>
                        <a:rPr lang="en-US" sz="1600" b="0" dirty="0">
                          <a:solidFill>
                            <a:schemeClr val="tx1"/>
                          </a:solidFill>
                        </a:rPr>
                        <a:t>304 Not Modified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Client performed a conditional GET request. Access is allowed. The document is unmodified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093093189"/>
                  </a:ext>
                </a:extLst>
              </a:tr>
              <a:tr h="370840">
                <a:tc>
                  <a:txBody>
                    <a:bodyPr/>
                    <a:lstStyle/>
                    <a:p>
                      <a:r>
                        <a:rPr lang="en-US" sz="1600" b="0" dirty="0">
                          <a:solidFill>
                            <a:schemeClr val="tx1"/>
                          </a:solidFill>
                        </a:rPr>
                        <a:t>307 Temporary Redirect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The requested resource resides temporarily under a different URI.</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4110554930"/>
                  </a:ext>
                </a:extLst>
              </a:tr>
              <a:tr h="370840">
                <a:tc>
                  <a:txBody>
                    <a:bodyPr/>
                    <a:lstStyle/>
                    <a:p>
                      <a:r>
                        <a:rPr lang="en-US" sz="1600" b="0" dirty="0">
                          <a:solidFill>
                            <a:schemeClr val="tx1"/>
                          </a:solidFill>
                        </a:rPr>
                        <a:t>400 Bad Request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The request could not be understood by the server due to malformed syntax. </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612190288"/>
                  </a:ext>
                </a:extLst>
              </a:tr>
              <a:tr h="370840">
                <a:tc>
                  <a:txBody>
                    <a:bodyPr/>
                    <a:lstStyle/>
                    <a:p>
                      <a:r>
                        <a:rPr lang="en-US" sz="1600" b="0" dirty="0">
                          <a:solidFill>
                            <a:schemeClr val="tx1"/>
                          </a:solidFill>
                        </a:rPr>
                        <a:t>401 Unauthorized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The request requires user authentication.</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955641774"/>
                  </a:ext>
                </a:extLst>
              </a:tr>
              <a:tr h="370840">
                <a:tc>
                  <a:txBody>
                    <a:bodyPr/>
                    <a:lstStyle/>
                    <a:p>
                      <a:r>
                        <a:rPr lang="en-US" sz="1600" b="0" dirty="0">
                          <a:solidFill>
                            <a:schemeClr val="tx1"/>
                          </a:solidFill>
                        </a:rPr>
                        <a:t>403 Forbidden</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The server understood the request but is refusing to fulfill it. </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049675516"/>
                  </a:ext>
                </a:extLst>
              </a:tr>
              <a:tr h="370840">
                <a:tc>
                  <a:txBody>
                    <a:bodyPr/>
                    <a:lstStyle/>
                    <a:p>
                      <a:r>
                        <a:rPr lang="en-US" sz="1600" b="0" dirty="0">
                          <a:solidFill>
                            <a:schemeClr val="tx1"/>
                          </a:solidFill>
                        </a:rPr>
                        <a:t>404 Not Found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The server has not found anything matching the Request-URI. </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975415414"/>
                  </a:ext>
                </a:extLst>
              </a:tr>
              <a:tr h="370840">
                <a:tc>
                  <a:txBody>
                    <a:bodyPr/>
                    <a:lstStyle/>
                    <a:p>
                      <a:r>
                        <a:rPr lang="en-US" sz="1600" b="0" dirty="0">
                          <a:solidFill>
                            <a:schemeClr val="tx1"/>
                          </a:solidFill>
                        </a:rPr>
                        <a:t>410 Gone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The requested resource is no longer available at the server and no forwarding address is known.</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13725820"/>
                  </a:ext>
                </a:extLst>
              </a:tr>
              <a:tr h="370840">
                <a:tc>
                  <a:txBody>
                    <a:bodyPr/>
                    <a:lstStyle/>
                    <a:p>
                      <a:r>
                        <a:rPr lang="en-US" sz="1600" b="0" dirty="0">
                          <a:solidFill>
                            <a:schemeClr val="tx1"/>
                          </a:solidFill>
                        </a:rPr>
                        <a:t>500 Internal Server Error</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The server encountered an unexpected condition which prevented it from fulfilling the request.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643166955"/>
                  </a:ext>
                </a:extLst>
              </a:tr>
              <a:tr h="370840">
                <a:tc>
                  <a:txBody>
                    <a:bodyPr/>
                    <a:lstStyle/>
                    <a:p>
                      <a:r>
                        <a:rPr lang="en-US" sz="1600" b="0" dirty="0">
                          <a:solidFill>
                            <a:schemeClr val="tx1"/>
                          </a:solidFill>
                        </a:rPr>
                        <a:t>501 Not Implemented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The server does not support the functionality required to fulfill the request. </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140407828"/>
                  </a:ext>
                </a:extLst>
              </a:tr>
              <a:tr h="370840">
                <a:tc>
                  <a:txBody>
                    <a:bodyPr/>
                    <a:lstStyle/>
                    <a:p>
                      <a:r>
                        <a:rPr lang="en-US" sz="1600" b="0" dirty="0">
                          <a:solidFill>
                            <a:schemeClr val="tx1"/>
                          </a:solidFill>
                        </a:rPr>
                        <a:t>503 Service Unavailable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Your web server is unable to handle your HTTP request at the time. </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059438886"/>
                  </a:ext>
                </a:extLst>
              </a:tr>
              <a:tr h="370840">
                <a:tc>
                  <a:txBody>
                    <a:bodyPr/>
                    <a:lstStyle/>
                    <a:p>
                      <a:r>
                        <a:rPr lang="en-US" sz="1600" b="0" dirty="0">
                          <a:solidFill>
                            <a:schemeClr val="tx1"/>
                          </a:solidFill>
                        </a:rPr>
                        <a:t>550 Permission Denied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Your account does not have permission to perform the action you are attempting.</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901089090"/>
                  </a:ext>
                </a:extLst>
              </a:tr>
            </a:tbl>
          </a:graphicData>
        </a:graphic>
      </p:graphicFrame>
    </p:spTree>
    <p:extLst>
      <p:ext uri="{BB962C8B-B14F-4D97-AF65-F5344CB8AC3E}">
        <p14:creationId xmlns:p14="http://schemas.microsoft.com/office/powerpoint/2010/main" val="4201335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22AD8-276D-4F81-B59E-4686984D9195}"/>
              </a:ext>
            </a:extLst>
          </p:cNvPr>
          <p:cNvSpPr>
            <a:spLocks noGrp="1"/>
          </p:cNvSpPr>
          <p:nvPr>
            <p:ph type="title"/>
          </p:nvPr>
        </p:nvSpPr>
        <p:spPr/>
        <p:txBody>
          <a:bodyPr>
            <a:normAutofit/>
          </a:bodyPr>
          <a:lstStyle/>
          <a:p>
            <a:r>
              <a:rPr lang="en-US" dirty="0">
                <a:solidFill>
                  <a:schemeClr val="tx1"/>
                </a:solidFill>
              </a:rPr>
              <a:t>‘Safe’ and ‘Idempotent’</a:t>
            </a:r>
            <a:br>
              <a:rPr lang="en-US" dirty="0"/>
            </a:br>
            <a:r>
              <a:rPr lang="en-US" sz="1400" dirty="0">
                <a:hlinkClick r:id="rId2"/>
              </a:rPr>
              <a:t>https://developer.mozilla.org/en-US/docs/Glossary/safe</a:t>
            </a:r>
            <a:br>
              <a:rPr lang="en-US" sz="1400" dirty="0"/>
            </a:br>
            <a:r>
              <a:rPr lang="en-US" sz="1400" dirty="0">
                <a:hlinkClick r:id="rId3"/>
              </a:rPr>
              <a:t>https://developer.mozilla.org/en-US/docs/Glossary/Idempotent</a:t>
            </a:r>
            <a:endParaRPr lang="en-US" dirty="0"/>
          </a:p>
        </p:txBody>
      </p:sp>
      <p:sp>
        <p:nvSpPr>
          <p:cNvPr id="3" name="Content Placeholder 2">
            <a:extLst>
              <a:ext uri="{FF2B5EF4-FFF2-40B4-BE49-F238E27FC236}">
                <a16:creationId xmlns:a16="http://schemas.microsoft.com/office/drawing/2014/main" id="{ECC536CD-19F4-4775-B3C0-219D879BA6CC}"/>
              </a:ext>
            </a:extLst>
          </p:cNvPr>
          <p:cNvSpPr>
            <a:spLocks noGrp="1"/>
          </p:cNvSpPr>
          <p:nvPr>
            <p:ph idx="1"/>
          </p:nvPr>
        </p:nvSpPr>
        <p:spPr>
          <a:xfrm>
            <a:off x="1458468" y="1882588"/>
            <a:ext cx="9496044" cy="3006763"/>
          </a:xfrm>
        </p:spPr>
        <p:txBody>
          <a:bodyPr anchor="ctr">
            <a:normAutofit lnSpcReduction="10000"/>
          </a:bodyPr>
          <a:lstStyle/>
          <a:p>
            <a:pPr marL="0" indent="0">
              <a:buNone/>
            </a:pPr>
            <a:r>
              <a:rPr lang="en-US" sz="2000" dirty="0">
                <a:solidFill>
                  <a:schemeClr val="tx1"/>
                </a:solidFill>
              </a:rPr>
              <a:t>An HTTP method is called </a:t>
            </a:r>
            <a:r>
              <a:rPr lang="en-US" sz="2000" b="1" i="1" dirty="0">
                <a:solidFill>
                  <a:schemeClr val="tx1"/>
                </a:solidFill>
              </a:rPr>
              <a:t>safe</a:t>
            </a:r>
            <a:r>
              <a:rPr lang="en-US" sz="2000" dirty="0">
                <a:solidFill>
                  <a:schemeClr val="tx1"/>
                </a:solidFill>
              </a:rPr>
              <a:t> if it doesn't alter the state of the resource, meaning it leads to a read-only operation. </a:t>
            </a:r>
            <a:r>
              <a:rPr lang="en-US" sz="2000" b="1" i="1" dirty="0">
                <a:solidFill>
                  <a:schemeClr val="tx1"/>
                </a:solidFill>
              </a:rPr>
              <a:t>GET</a:t>
            </a:r>
            <a:r>
              <a:rPr lang="en-US" sz="2000" dirty="0">
                <a:solidFill>
                  <a:schemeClr val="tx1"/>
                </a:solidFill>
              </a:rPr>
              <a:t>, </a:t>
            </a:r>
            <a:r>
              <a:rPr lang="en-US" sz="2000" b="1" i="1" dirty="0">
                <a:solidFill>
                  <a:schemeClr val="tx1"/>
                </a:solidFill>
              </a:rPr>
              <a:t>HEAD</a:t>
            </a:r>
            <a:r>
              <a:rPr lang="en-US" sz="2000" dirty="0">
                <a:solidFill>
                  <a:schemeClr val="tx1"/>
                </a:solidFill>
              </a:rPr>
              <a:t>, and </a:t>
            </a:r>
            <a:r>
              <a:rPr lang="en-US" sz="2000" b="1" i="1" dirty="0">
                <a:solidFill>
                  <a:schemeClr val="tx1"/>
                </a:solidFill>
              </a:rPr>
              <a:t>OPTIONS</a:t>
            </a:r>
            <a:r>
              <a:rPr lang="en-US" sz="2000" dirty="0">
                <a:solidFill>
                  <a:schemeClr val="tx1"/>
                </a:solidFill>
              </a:rPr>
              <a:t> are </a:t>
            </a:r>
            <a:r>
              <a:rPr lang="en-US" sz="2000" b="1" i="1" dirty="0">
                <a:solidFill>
                  <a:schemeClr val="tx1"/>
                </a:solidFill>
              </a:rPr>
              <a:t>safe.</a:t>
            </a:r>
            <a:endParaRPr lang="en-US" sz="2000" dirty="0">
              <a:solidFill>
                <a:schemeClr val="tx1"/>
              </a:solidFill>
            </a:endParaRPr>
          </a:p>
          <a:p>
            <a:pPr marL="0" indent="0">
              <a:buNone/>
            </a:pPr>
            <a:r>
              <a:rPr lang="en-US" sz="2000" b="1" i="1" dirty="0">
                <a:solidFill>
                  <a:schemeClr val="tx1"/>
                </a:solidFill>
              </a:rPr>
              <a:t>idempotent</a:t>
            </a:r>
            <a:r>
              <a:rPr lang="en-US" sz="2000" dirty="0">
                <a:solidFill>
                  <a:schemeClr val="tx1"/>
                </a:solidFill>
              </a:rPr>
              <a:t> - an identical request can be made once or several times in a row with the same effect while leaving the server in the same state. Implemented correctly, the </a:t>
            </a:r>
            <a:r>
              <a:rPr lang="en-US" sz="2000" b="1" i="1" dirty="0">
                <a:solidFill>
                  <a:schemeClr val="tx1"/>
                </a:solidFill>
              </a:rPr>
              <a:t>GET</a:t>
            </a:r>
            <a:r>
              <a:rPr lang="en-US" sz="2000" dirty="0">
                <a:solidFill>
                  <a:schemeClr val="tx1"/>
                </a:solidFill>
              </a:rPr>
              <a:t>, </a:t>
            </a:r>
            <a:r>
              <a:rPr lang="en-US" sz="2000" b="1" i="1" dirty="0">
                <a:solidFill>
                  <a:schemeClr val="tx1"/>
                </a:solidFill>
              </a:rPr>
              <a:t>HEAD</a:t>
            </a:r>
            <a:r>
              <a:rPr lang="en-US" sz="2000" dirty="0">
                <a:solidFill>
                  <a:schemeClr val="tx1"/>
                </a:solidFill>
              </a:rPr>
              <a:t>, </a:t>
            </a:r>
            <a:r>
              <a:rPr lang="en-US" sz="2000" b="1" i="1" dirty="0">
                <a:solidFill>
                  <a:schemeClr val="tx1"/>
                </a:solidFill>
              </a:rPr>
              <a:t>PUT</a:t>
            </a:r>
            <a:r>
              <a:rPr lang="en-US" sz="2000" dirty="0">
                <a:solidFill>
                  <a:schemeClr val="tx1"/>
                </a:solidFill>
              </a:rPr>
              <a:t>, and </a:t>
            </a:r>
            <a:r>
              <a:rPr lang="en-US" sz="2000" b="1" i="1" dirty="0">
                <a:solidFill>
                  <a:schemeClr val="tx1"/>
                </a:solidFill>
              </a:rPr>
              <a:t>DELETE</a:t>
            </a:r>
            <a:r>
              <a:rPr lang="en-US" sz="2000" dirty="0">
                <a:solidFill>
                  <a:schemeClr val="tx1"/>
                </a:solidFill>
              </a:rPr>
              <a:t> method are </a:t>
            </a:r>
            <a:r>
              <a:rPr lang="en-US" sz="2000" b="1" i="1" dirty="0">
                <a:solidFill>
                  <a:schemeClr val="tx1"/>
                </a:solidFill>
              </a:rPr>
              <a:t>idempotent</a:t>
            </a:r>
            <a:r>
              <a:rPr lang="en-US" sz="2000" dirty="0">
                <a:solidFill>
                  <a:schemeClr val="tx1"/>
                </a:solidFill>
              </a:rPr>
              <a:t>, but not the </a:t>
            </a:r>
            <a:r>
              <a:rPr lang="en-US" sz="2000" b="1" i="1" dirty="0">
                <a:solidFill>
                  <a:schemeClr val="tx1"/>
                </a:solidFill>
              </a:rPr>
              <a:t>POST</a:t>
            </a:r>
            <a:r>
              <a:rPr lang="en-US" sz="2000" dirty="0">
                <a:solidFill>
                  <a:schemeClr val="tx1"/>
                </a:solidFill>
              </a:rPr>
              <a:t> method. All </a:t>
            </a:r>
            <a:r>
              <a:rPr lang="en-US" sz="2000" b="1" i="1" dirty="0">
                <a:solidFill>
                  <a:schemeClr val="tx1"/>
                </a:solidFill>
              </a:rPr>
              <a:t>safe</a:t>
            </a:r>
            <a:r>
              <a:rPr lang="en-US" sz="2000" dirty="0">
                <a:solidFill>
                  <a:schemeClr val="tx1"/>
                </a:solidFill>
              </a:rPr>
              <a:t> methods are </a:t>
            </a:r>
            <a:r>
              <a:rPr lang="en-US" sz="2000" b="1" i="1" dirty="0">
                <a:solidFill>
                  <a:schemeClr val="tx1"/>
                </a:solidFill>
              </a:rPr>
              <a:t>idempotent</a:t>
            </a:r>
            <a:r>
              <a:rPr lang="en-US" sz="2000" dirty="0">
                <a:solidFill>
                  <a:schemeClr val="tx1"/>
                </a:solidFill>
              </a:rPr>
              <a:t>.</a:t>
            </a:r>
          </a:p>
          <a:p>
            <a:pPr marL="0" indent="0">
              <a:buNone/>
            </a:pPr>
            <a:r>
              <a:rPr lang="en-US" sz="2000" dirty="0">
                <a:solidFill>
                  <a:schemeClr val="tx1"/>
                </a:solidFill>
              </a:rPr>
              <a:t>All </a:t>
            </a:r>
            <a:r>
              <a:rPr lang="en-US" sz="2000" b="1" i="1" dirty="0">
                <a:solidFill>
                  <a:schemeClr val="tx1"/>
                </a:solidFill>
              </a:rPr>
              <a:t>safe</a:t>
            </a:r>
            <a:r>
              <a:rPr lang="en-US" sz="2000" dirty="0">
                <a:solidFill>
                  <a:schemeClr val="tx1"/>
                </a:solidFill>
              </a:rPr>
              <a:t> methods are also </a:t>
            </a:r>
            <a:r>
              <a:rPr lang="en-US" sz="2000" b="1" i="1" dirty="0">
                <a:solidFill>
                  <a:schemeClr val="tx1"/>
                </a:solidFill>
              </a:rPr>
              <a:t>idempotent</a:t>
            </a:r>
            <a:r>
              <a:rPr lang="en-US" sz="2000" dirty="0">
                <a:solidFill>
                  <a:schemeClr val="tx1"/>
                </a:solidFill>
              </a:rPr>
              <a:t>, but not all </a:t>
            </a:r>
            <a:r>
              <a:rPr lang="en-US" sz="2000" b="1" i="1" dirty="0">
                <a:solidFill>
                  <a:schemeClr val="tx1"/>
                </a:solidFill>
              </a:rPr>
              <a:t>idempotent</a:t>
            </a:r>
            <a:r>
              <a:rPr lang="en-US" sz="2000" dirty="0">
                <a:solidFill>
                  <a:schemeClr val="tx1"/>
                </a:solidFill>
              </a:rPr>
              <a:t> methods are </a:t>
            </a:r>
            <a:r>
              <a:rPr lang="en-US" sz="2000" b="1" i="1" dirty="0">
                <a:solidFill>
                  <a:schemeClr val="tx1"/>
                </a:solidFill>
              </a:rPr>
              <a:t>safe</a:t>
            </a:r>
            <a:r>
              <a:rPr lang="en-US" sz="2000" dirty="0">
                <a:solidFill>
                  <a:schemeClr val="tx1"/>
                </a:solidFill>
              </a:rPr>
              <a:t>. For example, </a:t>
            </a:r>
            <a:r>
              <a:rPr lang="en-US" sz="2000" b="1" i="1" dirty="0">
                <a:solidFill>
                  <a:schemeClr val="tx1"/>
                </a:solidFill>
              </a:rPr>
              <a:t>PUT</a:t>
            </a:r>
            <a:r>
              <a:rPr lang="en-US" sz="2000" dirty="0">
                <a:solidFill>
                  <a:schemeClr val="tx1"/>
                </a:solidFill>
              </a:rPr>
              <a:t> and </a:t>
            </a:r>
            <a:r>
              <a:rPr lang="en-US" sz="2000" b="1" i="1" dirty="0">
                <a:solidFill>
                  <a:schemeClr val="tx1"/>
                </a:solidFill>
              </a:rPr>
              <a:t>DELETE</a:t>
            </a:r>
            <a:r>
              <a:rPr lang="en-US" sz="2000" dirty="0">
                <a:solidFill>
                  <a:schemeClr val="tx1"/>
                </a:solidFill>
              </a:rPr>
              <a:t> are both </a:t>
            </a:r>
            <a:r>
              <a:rPr lang="en-US" sz="2000" b="1" i="1" dirty="0">
                <a:solidFill>
                  <a:schemeClr val="tx1"/>
                </a:solidFill>
              </a:rPr>
              <a:t>idempotent</a:t>
            </a:r>
            <a:r>
              <a:rPr lang="en-US" sz="2000" dirty="0">
                <a:solidFill>
                  <a:schemeClr val="tx1"/>
                </a:solidFill>
              </a:rPr>
              <a:t> but unsafe.</a:t>
            </a:r>
          </a:p>
        </p:txBody>
      </p:sp>
      <p:pic>
        <p:nvPicPr>
          <p:cNvPr id="4" name="Picture 3">
            <a:extLst>
              <a:ext uri="{FF2B5EF4-FFF2-40B4-BE49-F238E27FC236}">
                <a16:creationId xmlns:a16="http://schemas.microsoft.com/office/drawing/2014/main" id="{DD5E5EFA-86FA-46C3-8D67-ADC1160CC9E9}"/>
              </a:ext>
            </a:extLst>
          </p:cNvPr>
          <p:cNvPicPr>
            <a:picLocks noChangeAspect="1"/>
          </p:cNvPicPr>
          <p:nvPr/>
        </p:nvPicPr>
        <p:blipFill>
          <a:blip r:embed="rId4"/>
          <a:stretch>
            <a:fillRect/>
          </a:stretch>
        </p:blipFill>
        <p:spPr>
          <a:xfrm>
            <a:off x="2151738" y="5034579"/>
            <a:ext cx="7888524" cy="1205892"/>
          </a:xfrm>
          <a:prstGeom prst="rect">
            <a:avLst/>
          </a:prstGeom>
          <a:ln w="25400">
            <a:solidFill>
              <a:schemeClr val="accent2"/>
            </a:solidFill>
          </a:ln>
          <a:effectLst/>
        </p:spPr>
      </p:pic>
    </p:spTree>
    <p:extLst>
      <p:ext uri="{BB962C8B-B14F-4D97-AF65-F5344CB8AC3E}">
        <p14:creationId xmlns:p14="http://schemas.microsoft.com/office/powerpoint/2010/main" val="2076936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0740-78D7-4BB9-AEA4-938DAE8D5B3B}"/>
              </a:ext>
            </a:extLst>
          </p:cNvPr>
          <p:cNvSpPr>
            <a:spLocks noGrp="1"/>
          </p:cNvSpPr>
          <p:nvPr>
            <p:ph type="title"/>
          </p:nvPr>
        </p:nvSpPr>
        <p:spPr/>
        <p:txBody>
          <a:bodyPr/>
          <a:lstStyle/>
          <a:p>
            <a:r>
              <a:rPr lang="en-US" dirty="0">
                <a:solidFill>
                  <a:schemeClr val="tx1"/>
                </a:solidFill>
              </a:rPr>
              <a:t>Additional Resources</a:t>
            </a:r>
          </a:p>
        </p:txBody>
      </p:sp>
      <p:sp>
        <p:nvSpPr>
          <p:cNvPr id="3" name="Content Placeholder 2">
            <a:extLst>
              <a:ext uri="{FF2B5EF4-FFF2-40B4-BE49-F238E27FC236}">
                <a16:creationId xmlns:a16="http://schemas.microsoft.com/office/drawing/2014/main" id="{520C536D-7919-43A9-8F39-FFF350D7E4C5}"/>
              </a:ext>
            </a:extLst>
          </p:cNvPr>
          <p:cNvSpPr>
            <a:spLocks noGrp="1"/>
          </p:cNvSpPr>
          <p:nvPr>
            <p:ph idx="1"/>
          </p:nvPr>
        </p:nvSpPr>
        <p:spPr>
          <a:xfrm>
            <a:off x="1097280" y="2108201"/>
            <a:ext cx="10058400" cy="1194557"/>
          </a:xfrm>
        </p:spPr>
        <p:txBody>
          <a:bodyPr/>
          <a:lstStyle/>
          <a:p>
            <a:r>
              <a:rPr lang="en-US" dirty="0">
                <a:hlinkClick r:id="rId2"/>
              </a:rPr>
              <a:t>https://developer.mozilla.org/en-US/docs/Web/HTTP/Overview#HTTP_Messages</a:t>
            </a:r>
            <a:endParaRPr lang="en-US" dirty="0"/>
          </a:p>
          <a:p>
            <a:r>
              <a:rPr lang="en-US" dirty="0">
                <a:hlinkClick r:id="rId3"/>
              </a:rPr>
              <a:t>https://docs.microsoft.com/en-us/azure/architecture/best-practices/api-design</a:t>
            </a:r>
            <a:endParaRPr lang="en-US" dirty="0"/>
          </a:p>
          <a:p>
            <a:endParaRPr lang="en-US" dirty="0"/>
          </a:p>
        </p:txBody>
      </p:sp>
    </p:spTree>
    <p:extLst>
      <p:ext uri="{BB962C8B-B14F-4D97-AF65-F5344CB8AC3E}">
        <p14:creationId xmlns:p14="http://schemas.microsoft.com/office/powerpoint/2010/main" val="1234502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372139" y="0"/>
            <a:ext cx="7564919" cy="4958206"/>
          </a:xfrm>
        </p:spPr>
        <p:txBody>
          <a:bodyPr anchor="ctr">
            <a:noAutofit/>
          </a:bodyPr>
          <a:lstStyle/>
          <a:p>
            <a:r>
              <a:rPr lang="en-US" sz="3200" i="1" dirty="0">
                <a:solidFill>
                  <a:schemeClr val="bg1"/>
                </a:solidFill>
              </a:rPr>
              <a:t>HTTP sessions consist of three phases. </a:t>
            </a:r>
            <a:br>
              <a:rPr lang="en-US" sz="3200" i="1" dirty="0">
                <a:solidFill>
                  <a:schemeClr val="bg1"/>
                </a:solidFill>
              </a:rPr>
            </a:br>
            <a:r>
              <a:rPr lang="en-US" sz="3200" i="1" dirty="0">
                <a:solidFill>
                  <a:schemeClr val="bg1"/>
                </a:solidFill>
              </a:rPr>
              <a:t>1. The client establishes a (usually) TCP connection.</a:t>
            </a:r>
            <a:br>
              <a:rPr lang="en-US" sz="3200" i="1" dirty="0">
                <a:solidFill>
                  <a:schemeClr val="bg1"/>
                </a:solidFill>
              </a:rPr>
            </a:br>
            <a:r>
              <a:rPr lang="en-US" sz="3200" i="1" dirty="0">
                <a:solidFill>
                  <a:schemeClr val="bg1"/>
                </a:solidFill>
              </a:rPr>
              <a:t>2. The client sends its request and waits for the answer.</a:t>
            </a:r>
            <a:br>
              <a:rPr lang="en-US" sz="3200" i="1" dirty="0">
                <a:solidFill>
                  <a:schemeClr val="bg1"/>
                </a:solidFill>
              </a:rPr>
            </a:br>
            <a:r>
              <a:rPr lang="en-US" sz="3200" i="1" dirty="0">
                <a:solidFill>
                  <a:schemeClr val="bg1"/>
                </a:solidFill>
              </a:rPr>
              <a:t>3. The server processes the request, sending back its answer, with a status code and data.</a:t>
            </a:r>
            <a:endParaRPr lang="en-US" sz="1600" i="1" dirty="0">
              <a:solidFill>
                <a:schemeClr val="bg1"/>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0" y="4953000"/>
            <a:ext cx="12191999" cy="1905000"/>
          </a:xfrm>
        </p:spPr>
        <p:txBody>
          <a:bodyPr anchor="ctr">
            <a:normAutofit/>
          </a:bodyPr>
          <a:lstStyle/>
          <a:p>
            <a:pPr algn="ctr"/>
            <a:r>
              <a:rPr lang="en-US" sz="1400" dirty="0">
                <a:hlinkClick r:id="rId2"/>
              </a:rPr>
              <a:t>https://developer.mozilla.org/en-US/docs/Web/HTTP/Session</a:t>
            </a:r>
            <a:endParaRPr lang="en-US" sz="14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F34CA-1A1E-43D9-8014-BA7683D63338}"/>
              </a:ext>
            </a:extLst>
          </p:cNvPr>
          <p:cNvSpPr>
            <a:spLocks noGrp="1"/>
          </p:cNvSpPr>
          <p:nvPr>
            <p:ph type="title"/>
          </p:nvPr>
        </p:nvSpPr>
        <p:spPr/>
        <p:txBody>
          <a:bodyPr>
            <a:normAutofit/>
          </a:bodyPr>
          <a:lstStyle/>
          <a:p>
            <a:r>
              <a:rPr lang="en-US" dirty="0">
                <a:solidFill>
                  <a:schemeClr val="tx1"/>
                </a:solidFill>
              </a:rPr>
              <a:t>DNS (Domain Name System)</a:t>
            </a:r>
            <a:br>
              <a:rPr lang="en-US" dirty="0"/>
            </a:br>
            <a:r>
              <a:rPr lang="en-US" sz="1400" dirty="0">
                <a:hlinkClick r:id="rId2"/>
              </a:rPr>
              <a:t>https://en.wikipedia.org/wiki/Domain_Name_System</a:t>
            </a:r>
            <a:br>
              <a:rPr lang="en-US" sz="1400" dirty="0"/>
            </a:br>
            <a:r>
              <a:rPr lang="en-US" sz="1400" dirty="0">
                <a:hlinkClick r:id="rId3"/>
              </a:rPr>
              <a:t>https://docs.microsoft.com/en-us/windows-server/networking/dns/dns-top?source=docs</a:t>
            </a:r>
            <a:endParaRPr lang="en-US" dirty="0"/>
          </a:p>
        </p:txBody>
      </p:sp>
      <p:sp>
        <p:nvSpPr>
          <p:cNvPr id="3" name="Content Placeholder 2">
            <a:extLst>
              <a:ext uri="{FF2B5EF4-FFF2-40B4-BE49-F238E27FC236}">
                <a16:creationId xmlns:a16="http://schemas.microsoft.com/office/drawing/2014/main" id="{D30A3E0D-1D30-4418-B7B7-4586B10EBC1E}"/>
              </a:ext>
            </a:extLst>
          </p:cNvPr>
          <p:cNvSpPr>
            <a:spLocks noGrp="1"/>
          </p:cNvSpPr>
          <p:nvPr>
            <p:ph idx="1"/>
          </p:nvPr>
        </p:nvSpPr>
        <p:spPr>
          <a:xfrm>
            <a:off x="1542488" y="1907948"/>
            <a:ext cx="5024602" cy="4501519"/>
          </a:xfrm>
        </p:spPr>
        <p:txBody>
          <a:bodyPr anchor="ctr">
            <a:normAutofit fontScale="92500"/>
          </a:bodyPr>
          <a:lstStyle/>
          <a:p>
            <a:r>
              <a:rPr lang="en-US" sz="2000" dirty="0">
                <a:solidFill>
                  <a:schemeClr val="tx1"/>
                </a:solidFill>
              </a:rPr>
              <a:t>Domain Name System (DNS) is an industry-standard protocol that makes up TCP/IP. </a:t>
            </a:r>
          </a:p>
          <a:p>
            <a:r>
              <a:rPr lang="en-US" sz="2000" dirty="0">
                <a:solidFill>
                  <a:schemeClr val="tx1"/>
                </a:solidFill>
              </a:rPr>
              <a:t>Together the DNS Client and DNS Server provide computer name-to-IP address mapping name resolution services to computers and users. </a:t>
            </a:r>
          </a:p>
          <a:p>
            <a:r>
              <a:rPr lang="en-US" sz="2000" dirty="0">
                <a:solidFill>
                  <a:schemeClr val="tx1"/>
                </a:solidFill>
              </a:rPr>
              <a:t>The DNS translates domain names (</a:t>
            </a:r>
            <a:r>
              <a:rPr lang="en-US" sz="2000" dirty="0">
                <a:solidFill>
                  <a:srgbClr val="FF0000"/>
                </a:solidFill>
              </a:rPr>
              <a:t>www.revature.com</a:t>
            </a:r>
            <a:r>
              <a:rPr lang="en-US" sz="2000" dirty="0">
                <a:solidFill>
                  <a:schemeClr val="tx1"/>
                </a:solidFill>
              </a:rPr>
              <a:t>) to numerical IP addresses (255.255.255) for locating and identifying computer services and devices over the web.</a:t>
            </a:r>
          </a:p>
          <a:p>
            <a:r>
              <a:rPr lang="en-US" sz="2000" dirty="0">
                <a:solidFill>
                  <a:schemeClr val="tx1"/>
                </a:solidFill>
              </a:rPr>
              <a:t>The DNS also associates identifying data with the unique domain names assigned to each connected entity.</a:t>
            </a:r>
          </a:p>
        </p:txBody>
      </p:sp>
      <p:pic>
        <p:nvPicPr>
          <p:cNvPr id="1026" name="Picture 2" descr="Image result for what is the DNS">
            <a:extLst>
              <a:ext uri="{FF2B5EF4-FFF2-40B4-BE49-F238E27FC236}">
                <a16:creationId xmlns:a16="http://schemas.microsoft.com/office/drawing/2014/main" id="{EBDC80B6-FAD8-4B43-B034-26D53823B98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284" r="19699"/>
          <a:stretch/>
        </p:blipFill>
        <p:spPr bwMode="auto">
          <a:xfrm>
            <a:off x="6875207" y="2108201"/>
            <a:ext cx="3694563" cy="4098234"/>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708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2CCF8-2A69-41B9-BEE6-00C5A23A55BC}"/>
              </a:ext>
            </a:extLst>
          </p:cNvPr>
          <p:cNvSpPr>
            <a:spLocks noGrp="1"/>
          </p:cNvSpPr>
          <p:nvPr>
            <p:ph type="title"/>
          </p:nvPr>
        </p:nvSpPr>
        <p:spPr/>
        <p:txBody>
          <a:bodyPr>
            <a:normAutofit/>
          </a:bodyPr>
          <a:lstStyle/>
          <a:p>
            <a:r>
              <a:rPr lang="en-US" dirty="0">
                <a:solidFill>
                  <a:schemeClr val="tx1"/>
                </a:solidFill>
              </a:rPr>
              <a:t>Domain Name System</a:t>
            </a:r>
            <a:br>
              <a:rPr lang="en-US" dirty="0">
                <a:solidFill>
                  <a:schemeClr val="tx1"/>
                </a:solidFill>
              </a:rPr>
            </a:br>
            <a:r>
              <a:rPr lang="en-US" sz="1400" dirty="0">
                <a:solidFill>
                  <a:schemeClr val="tx1"/>
                </a:solidFill>
                <a:hlinkClick r:id="rId2"/>
              </a:rPr>
              <a:t>https://www.cloudflare.com/learning/dns/what-is-dns/</a:t>
            </a:r>
            <a:endParaRPr lang="en-US" dirty="0">
              <a:solidFill>
                <a:schemeClr val="tx1"/>
              </a:solidFill>
            </a:endParaRPr>
          </a:p>
        </p:txBody>
      </p:sp>
      <p:sp>
        <p:nvSpPr>
          <p:cNvPr id="3" name="Content Placeholder 2">
            <a:extLst>
              <a:ext uri="{FF2B5EF4-FFF2-40B4-BE49-F238E27FC236}">
                <a16:creationId xmlns:a16="http://schemas.microsoft.com/office/drawing/2014/main" id="{F2F3A2D6-CAC2-4FCD-A369-A2073FDB01FE}"/>
              </a:ext>
            </a:extLst>
          </p:cNvPr>
          <p:cNvSpPr>
            <a:spLocks noGrp="1"/>
          </p:cNvSpPr>
          <p:nvPr>
            <p:ph idx="1"/>
          </p:nvPr>
        </p:nvSpPr>
        <p:spPr>
          <a:xfrm>
            <a:off x="1376570" y="1913283"/>
            <a:ext cx="9779109" cy="1515717"/>
          </a:xfrm>
        </p:spPr>
        <p:txBody>
          <a:bodyPr anchor="ctr">
            <a:normAutofit lnSpcReduction="10000"/>
          </a:bodyPr>
          <a:lstStyle/>
          <a:p>
            <a:r>
              <a:rPr lang="en-US" dirty="0">
                <a:solidFill>
                  <a:schemeClr val="tx1"/>
                </a:solidFill>
              </a:rPr>
              <a:t>Domain Name System (DNS) is one of the industry-standard suite of protocols that comprise TCP/IP, and together the DNS Client and DNS Server provide computer name-to-IP address mapping name resolution services to computers and users.</a:t>
            </a:r>
          </a:p>
          <a:p>
            <a:r>
              <a:rPr lang="en-US" dirty="0">
                <a:solidFill>
                  <a:schemeClr val="tx1"/>
                </a:solidFill>
              </a:rPr>
              <a:t>There are 4 DNS servers used to look up a domain name.</a:t>
            </a:r>
          </a:p>
        </p:txBody>
      </p:sp>
      <p:graphicFrame>
        <p:nvGraphicFramePr>
          <p:cNvPr id="4" name="Table 4">
            <a:extLst>
              <a:ext uri="{FF2B5EF4-FFF2-40B4-BE49-F238E27FC236}">
                <a16:creationId xmlns:a16="http://schemas.microsoft.com/office/drawing/2014/main" id="{09868400-6343-4FDE-BDC9-FB80B68278BD}"/>
              </a:ext>
            </a:extLst>
          </p:cNvPr>
          <p:cNvGraphicFramePr>
            <a:graphicFrameLocks noGrp="1"/>
          </p:cNvGraphicFramePr>
          <p:nvPr>
            <p:extLst>
              <p:ext uri="{D42A27DB-BD31-4B8C-83A1-F6EECF244321}">
                <p14:modId xmlns:p14="http://schemas.microsoft.com/office/powerpoint/2010/main" val="1042711914"/>
              </p:ext>
            </p:extLst>
          </p:nvPr>
        </p:nvGraphicFramePr>
        <p:xfrm>
          <a:off x="1097280" y="3429000"/>
          <a:ext cx="10027921" cy="3291840"/>
        </p:xfrm>
        <a:graphic>
          <a:graphicData uri="http://schemas.openxmlformats.org/drawingml/2006/table">
            <a:tbl>
              <a:tblPr firstRow="1" bandRow="1">
                <a:tableStyleId>{5C22544A-7EE6-4342-B048-85BDC9FD1C3A}</a:tableStyleId>
              </a:tblPr>
              <a:tblGrid>
                <a:gridCol w="2411544">
                  <a:extLst>
                    <a:ext uri="{9D8B030D-6E8A-4147-A177-3AD203B41FA5}">
                      <a16:colId xmlns:a16="http://schemas.microsoft.com/office/drawing/2014/main" val="1131321173"/>
                    </a:ext>
                  </a:extLst>
                </a:gridCol>
                <a:gridCol w="6028494">
                  <a:extLst>
                    <a:ext uri="{9D8B030D-6E8A-4147-A177-3AD203B41FA5}">
                      <a16:colId xmlns:a16="http://schemas.microsoft.com/office/drawing/2014/main" val="2987918954"/>
                    </a:ext>
                  </a:extLst>
                </a:gridCol>
                <a:gridCol w="1587883">
                  <a:extLst>
                    <a:ext uri="{9D8B030D-6E8A-4147-A177-3AD203B41FA5}">
                      <a16:colId xmlns:a16="http://schemas.microsoft.com/office/drawing/2014/main" val="2884329996"/>
                    </a:ext>
                  </a:extLst>
                </a:gridCol>
              </a:tblGrid>
              <a:tr h="186193">
                <a:tc>
                  <a:txBody>
                    <a:bodyPr/>
                    <a:lstStyle/>
                    <a:p>
                      <a:pPr algn="ctr"/>
                      <a:r>
                        <a:rPr lang="en-US" sz="1800" dirty="0"/>
                        <a:t>Name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1800" dirty="0"/>
                        <a:t>Purpose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1800" dirty="0"/>
                        <a:t>Analogy</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418859929"/>
                  </a:ext>
                </a:extLst>
              </a:tr>
              <a:tr h="355600">
                <a:tc>
                  <a:txBody>
                    <a:bodyPr/>
                    <a:lstStyle/>
                    <a:p>
                      <a:r>
                        <a:rPr lang="en-US" sz="1400" dirty="0"/>
                        <a:t>DNS </a:t>
                      </a:r>
                      <a:r>
                        <a:rPr lang="en-US" sz="1400" dirty="0" err="1"/>
                        <a:t>recursor</a:t>
                      </a:r>
                      <a:endParaRPr lang="en-US" sz="14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400" dirty="0"/>
                        <a:t>A server that receives queries from client machines through a web browser. It then makes additional requests to satisfy the client’s DNS query.</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400" dirty="0"/>
                        <a:t>A librarian that shows you the card catalog of books.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358384378"/>
                  </a:ext>
                </a:extLst>
              </a:tr>
              <a:tr h="370840">
                <a:tc>
                  <a:txBody>
                    <a:bodyPr/>
                    <a:lstStyle/>
                    <a:p>
                      <a:r>
                        <a:rPr lang="en-US" sz="1400" dirty="0"/>
                        <a:t>Root Nameserver</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400" dirty="0"/>
                        <a:t>The first step in translating human-readable hostnames into IP addresses. It serves as a reference to other more specific locations.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400" dirty="0"/>
                        <a:t>The card catalog.</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613192777"/>
                  </a:ext>
                </a:extLst>
              </a:tr>
              <a:tr h="370840">
                <a:tc>
                  <a:txBody>
                    <a:bodyPr/>
                    <a:lstStyle/>
                    <a:p>
                      <a:r>
                        <a:rPr lang="en-US" sz="1400" dirty="0"/>
                        <a:t>TLD Nameserver</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400" b="0" i="0" kern="1200" dirty="0">
                          <a:solidFill>
                            <a:schemeClr val="dk1"/>
                          </a:solidFill>
                          <a:effectLst/>
                          <a:latin typeface="+mn-lt"/>
                          <a:ea typeface="+mn-ea"/>
                          <a:cs typeface="+mn-cs"/>
                        </a:rPr>
                        <a:t>The </a:t>
                      </a:r>
                      <a:r>
                        <a:rPr lang="en-US" sz="1400" b="1" i="0" kern="1200" dirty="0">
                          <a:solidFill>
                            <a:schemeClr val="dk1"/>
                          </a:solidFill>
                          <a:effectLst/>
                          <a:latin typeface="+mn-lt"/>
                          <a:ea typeface="+mn-ea"/>
                          <a:cs typeface="+mn-cs"/>
                        </a:rPr>
                        <a:t>Top-Level Domain </a:t>
                      </a:r>
                      <a:r>
                        <a:rPr lang="en-US" sz="1400" b="0" i="0" kern="1200" dirty="0">
                          <a:solidFill>
                            <a:schemeClr val="dk1"/>
                          </a:solidFill>
                          <a:effectLst/>
                          <a:latin typeface="+mn-lt"/>
                          <a:ea typeface="+mn-ea"/>
                          <a:cs typeface="+mn-cs"/>
                        </a:rPr>
                        <a:t>server hosts the last portion of a hostname. For example,  in Revature.com, the TLD server is “com”).</a:t>
                      </a:r>
                      <a:endParaRPr lang="en-US" sz="14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 specific shelf of books in the library.</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208621401"/>
                  </a:ext>
                </a:extLst>
              </a:tr>
              <a:tr h="370840">
                <a:tc>
                  <a:txBody>
                    <a:bodyPr/>
                    <a:lstStyle/>
                    <a:p>
                      <a:r>
                        <a:rPr lang="en-US" sz="1400" dirty="0"/>
                        <a:t>Authoritative Nameserver</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400" dirty="0"/>
                        <a:t>The last stop in the nameserver query. If it has access to the requested record, it will return the IP address for the requested hostname back to the DNS </a:t>
                      </a:r>
                      <a:r>
                        <a:rPr lang="en-US" sz="1400" dirty="0" err="1"/>
                        <a:t>Recursor</a:t>
                      </a:r>
                      <a:r>
                        <a:rPr lang="en-US" sz="1400" dirty="0"/>
                        <a:t> (the librarian) that made the initial request.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400" dirty="0"/>
                        <a:t>The number on the book spine.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231309642"/>
                  </a:ext>
                </a:extLst>
              </a:tr>
            </a:tbl>
          </a:graphicData>
        </a:graphic>
      </p:graphicFrame>
    </p:spTree>
    <p:extLst>
      <p:ext uri="{BB962C8B-B14F-4D97-AF65-F5344CB8AC3E}">
        <p14:creationId xmlns:p14="http://schemas.microsoft.com/office/powerpoint/2010/main" val="3046752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E9CED-47FD-422B-96E4-F101D0B7ED02}"/>
              </a:ext>
            </a:extLst>
          </p:cNvPr>
          <p:cNvSpPr>
            <a:spLocks noGrp="1"/>
          </p:cNvSpPr>
          <p:nvPr>
            <p:ph type="title"/>
          </p:nvPr>
        </p:nvSpPr>
        <p:spPr/>
        <p:txBody>
          <a:bodyPr>
            <a:normAutofit/>
          </a:bodyPr>
          <a:lstStyle/>
          <a:p>
            <a:r>
              <a:rPr lang="en-US" dirty="0">
                <a:solidFill>
                  <a:schemeClr val="tx1"/>
                </a:solidFill>
              </a:rPr>
              <a:t>Content negotiation</a:t>
            </a:r>
            <a:br>
              <a:rPr lang="en-US" dirty="0">
                <a:solidFill>
                  <a:schemeClr val="tx1"/>
                </a:solidFill>
              </a:rPr>
            </a:br>
            <a:r>
              <a:rPr lang="en-US" sz="1400" dirty="0">
                <a:solidFill>
                  <a:schemeClr val="tx1"/>
                </a:solidFill>
                <a:hlinkClick r:id="rId2"/>
              </a:rPr>
              <a:t>https://developer.mozilla.org/en-US/docs/Web/HTTP/Content_negotiation</a:t>
            </a:r>
            <a:endParaRPr lang="en-US" dirty="0">
              <a:solidFill>
                <a:schemeClr val="tx1"/>
              </a:solidFill>
            </a:endParaRPr>
          </a:p>
        </p:txBody>
      </p:sp>
      <p:sp>
        <p:nvSpPr>
          <p:cNvPr id="3" name="Content Placeholder 2">
            <a:extLst>
              <a:ext uri="{FF2B5EF4-FFF2-40B4-BE49-F238E27FC236}">
                <a16:creationId xmlns:a16="http://schemas.microsoft.com/office/drawing/2014/main" id="{112CD79E-E189-42F8-9BE1-158120C088E0}"/>
              </a:ext>
            </a:extLst>
          </p:cNvPr>
          <p:cNvSpPr>
            <a:spLocks noGrp="1"/>
          </p:cNvSpPr>
          <p:nvPr>
            <p:ph idx="1"/>
          </p:nvPr>
        </p:nvSpPr>
        <p:spPr>
          <a:xfrm>
            <a:off x="1097280" y="1913108"/>
            <a:ext cx="10058400" cy="1346460"/>
          </a:xfrm>
        </p:spPr>
        <p:txBody>
          <a:bodyPr anchor="ctr">
            <a:normAutofit/>
          </a:bodyPr>
          <a:lstStyle/>
          <a:p>
            <a:r>
              <a:rPr lang="en-US" dirty="0">
                <a:solidFill>
                  <a:schemeClr val="tx1"/>
                </a:solidFill>
              </a:rPr>
              <a:t>In HTTP, </a:t>
            </a:r>
            <a:r>
              <a:rPr lang="en-US" b="1" i="1" dirty="0">
                <a:solidFill>
                  <a:schemeClr val="tx1"/>
                </a:solidFill>
              </a:rPr>
              <a:t>content negotiation </a:t>
            </a:r>
            <a:r>
              <a:rPr lang="en-US" dirty="0">
                <a:solidFill>
                  <a:schemeClr val="tx1"/>
                </a:solidFill>
              </a:rPr>
              <a:t>is the mechanism that is used for serving different representations of a resource at the same URI so that the user agent can specify which is best suited for the user (which language, which image format, or which content encoding).</a:t>
            </a:r>
          </a:p>
        </p:txBody>
      </p:sp>
      <p:pic>
        <p:nvPicPr>
          <p:cNvPr id="1026" name="Picture 2">
            <a:extLst>
              <a:ext uri="{FF2B5EF4-FFF2-40B4-BE49-F238E27FC236}">
                <a16:creationId xmlns:a16="http://schemas.microsoft.com/office/drawing/2014/main" id="{5C6BEF05-5223-437A-A251-103550535E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3192" y="3429000"/>
            <a:ext cx="6022488" cy="2505884"/>
          </a:xfrm>
          <a:prstGeom prst="rect">
            <a:avLst/>
          </a:prstGeom>
          <a:solidFill>
            <a:schemeClr val="bg1"/>
          </a:solidFill>
          <a:ln w="25400">
            <a:solidFill>
              <a:schemeClr val="accent2"/>
            </a:solidFill>
          </a:ln>
        </p:spPr>
      </p:pic>
      <p:sp>
        <p:nvSpPr>
          <p:cNvPr id="6" name="TextBox 5">
            <a:extLst>
              <a:ext uri="{FF2B5EF4-FFF2-40B4-BE49-F238E27FC236}">
                <a16:creationId xmlns:a16="http://schemas.microsoft.com/office/drawing/2014/main" id="{384F7FFB-3D78-4109-B404-F6A1D9A60A48}"/>
              </a:ext>
            </a:extLst>
          </p:cNvPr>
          <p:cNvSpPr txBox="1"/>
          <p:nvPr/>
        </p:nvSpPr>
        <p:spPr>
          <a:xfrm>
            <a:off x="1097280" y="3039035"/>
            <a:ext cx="3958814" cy="3356385"/>
          </a:xfrm>
          <a:prstGeom prst="rect">
            <a:avLst/>
          </a:prstGeom>
          <a:noFill/>
        </p:spPr>
        <p:txBody>
          <a:bodyPr wrap="square" anchor="ctr">
            <a:normAutofit/>
          </a:bodyPr>
          <a:lstStyle/>
          <a:p>
            <a:r>
              <a:rPr lang="en-US" sz="1900" dirty="0"/>
              <a:t>The client requests a resource using its URL. The server uses this URL to choose one of the variants (representations) it provides to return. The overall resource and each representation have a specific URL. How a specific representation is chosen when the resource is called is determined by </a:t>
            </a:r>
            <a:r>
              <a:rPr lang="en-US" sz="1900" b="1" i="1" dirty="0"/>
              <a:t>content negotiation</a:t>
            </a:r>
            <a:r>
              <a:rPr lang="en-US" sz="1900" dirty="0"/>
              <a:t>. </a:t>
            </a:r>
          </a:p>
        </p:txBody>
      </p:sp>
    </p:spTree>
    <p:extLst>
      <p:ext uri="{BB962C8B-B14F-4D97-AF65-F5344CB8AC3E}">
        <p14:creationId xmlns:p14="http://schemas.microsoft.com/office/powerpoint/2010/main" val="724682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98CF6-62FD-43C0-8A8F-0BD264E7516A}"/>
              </a:ext>
            </a:extLst>
          </p:cNvPr>
          <p:cNvSpPr>
            <a:spLocks noGrp="1"/>
          </p:cNvSpPr>
          <p:nvPr>
            <p:ph type="title"/>
          </p:nvPr>
        </p:nvSpPr>
        <p:spPr>
          <a:xfrm>
            <a:off x="1097279" y="286603"/>
            <a:ext cx="10997444" cy="1450757"/>
          </a:xfrm>
        </p:spPr>
        <p:txBody>
          <a:bodyPr>
            <a:normAutofit/>
          </a:bodyPr>
          <a:lstStyle/>
          <a:p>
            <a:r>
              <a:rPr lang="en-US" sz="5200" dirty="0">
                <a:solidFill>
                  <a:schemeClr val="tx1"/>
                </a:solidFill>
              </a:rPr>
              <a:t>Types of Content Negotiation</a:t>
            </a:r>
            <a:br>
              <a:rPr lang="en-US" dirty="0"/>
            </a:br>
            <a:r>
              <a:rPr lang="en-US" sz="1400" dirty="0">
                <a:hlinkClick r:id="rId2"/>
              </a:rPr>
              <a:t>https://developer.mozilla.org/en-US/docs/Web/HTTP/Content_negotiation</a:t>
            </a:r>
            <a:endParaRPr lang="en-US" dirty="0"/>
          </a:p>
        </p:txBody>
      </p:sp>
      <p:sp>
        <p:nvSpPr>
          <p:cNvPr id="3" name="Content Placeholder 2">
            <a:extLst>
              <a:ext uri="{FF2B5EF4-FFF2-40B4-BE49-F238E27FC236}">
                <a16:creationId xmlns:a16="http://schemas.microsoft.com/office/drawing/2014/main" id="{43A9B89E-46FE-45DA-BFEA-5D4E23C56B5D}"/>
              </a:ext>
            </a:extLst>
          </p:cNvPr>
          <p:cNvSpPr>
            <a:spLocks noGrp="1"/>
          </p:cNvSpPr>
          <p:nvPr>
            <p:ph idx="1"/>
          </p:nvPr>
        </p:nvSpPr>
        <p:spPr>
          <a:xfrm>
            <a:off x="1097280" y="1913106"/>
            <a:ext cx="10058400" cy="1948890"/>
          </a:xfrm>
        </p:spPr>
        <p:txBody>
          <a:bodyPr anchor="ctr">
            <a:normAutofit lnSpcReduction="10000"/>
          </a:bodyPr>
          <a:lstStyle/>
          <a:p>
            <a:pPr>
              <a:lnSpc>
                <a:spcPct val="100000"/>
              </a:lnSpc>
            </a:pPr>
            <a:r>
              <a:rPr lang="en-US" dirty="0">
                <a:solidFill>
                  <a:schemeClr val="tx1"/>
                </a:solidFill>
              </a:rPr>
              <a:t>HTTP headers provide “Proactive” content negotiation. This is the standard method, is server-driven, and has many types.</a:t>
            </a:r>
          </a:p>
          <a:p>
            <a:pPr>
              <a:lnSpc>
                <a:spcPct val="100000"/>
              </a:lnSpc>
            </a:pPr>
            <a:r>
              <a:rPr lang="en-US" dirty="0">
                <a:solidFill>
                  <a:schemeClr val="tx1"/>
                </a:solidFill>
              </a:rPr>
              <a:t>The browser sends several HTTP headers along with the URL with every request. Headers describe the preferences of the user. The server chooses the best content to serve to the client. If it cannot provide a suitable resource, as a fallback it might respond with 406 (Not Acceptable) or 415 (Unsupported Media Type) and set headers for the types of media that it supports.</a:t>
            </a:r>
          </a:p>
        </p:txBody>
      </p:sp>
      <p:graphicFrame>
        <p:nvGraphicFramePr>
          <p:cNvPr id="4" name="Table 4">
            <a:extLst>
              <a:ext uri="{FF2B5EF4-FFF2-40B4-BE49-F238E27FC236}">
                <a16:creationId xmlns:a16="http://schemas.microsoft.com/office/drawing/2014/main" id="{6522A197-3C24-4C91-84BF-A486F9509189}"/>
              </a:ext>
            </a:extLst>
          </p:cNvPr>
          <p:cNvGraphicFramePr>
            <a:graphicFrameLocks noGrp="1"/>
          </p:cNvGraphicFramePr>
          <p:nvPr>
            <p:extLst>
              <p:ext uri="{D42A27DB-BD31-4B8C-83A1-F6EECF244321}">
                <p14:modId xmlns:p14="http://schemas.microsoft.com/office/powerpoint/2010/main" val="2355860718"/>
              </p:ext>
            </p:extLst>
          </p:nvPr>
        </p:nvGraphicFramePr>
        <p:xfrm>
          <a:off x="1097279" y="3942678"/>
          <a:ext cx="10058400" cy="2708638"/>
        </p:xfrm>
        <a:graphic>
          <a:graphicData uri="http://schemas.openxmlformats.org/drawingml/2006/table">
            <a:tbl>
              <a:tblPr firstRow="1" bandRow="1">
                <a:tableStyleId>{5C22544A-7EE6-4342-B048-85BDC9FD1C3A}</a:tableStyleId>
              </a:tblPr>
              <a:tblGrid>
                <a:gridCol w="2524214">
                  <a:extLst>
                    <a:ext uri="{9D8B030D-6E8A-4147-A177-3AD203B41FA5}">
                      <a16:colId xmlns:a16="http://schemas.microsoft.com/office/drawing/2014/main" val="2616072772"/>
                    </a:ext>
                  </a:extLst>
                </a:gridCol>
                <a:gridCol w="7534186">
                  <a:extLst>
                    <a:ext uri="{9D8B030D-6E8A-4147-A177-3AD203B41FA5}">
                      <a16:colId xmlns:a16="http://schemas.microsoft.com/office/drawing/2014/main" val="3050005830"/>
                    </a:ext>
                  </a:extLst>
                </a:gridCol>
              </a:tblGrid>
              <a:tr h="502630">
                <a:tc>
                  <a:txBody>
                    <a:bodyPr/>
                    <a:lstStyle/>
                    <a:p>
                      <a:pPr algn="ctr"/>
                      <a:r>
                        <a:rPr lang="en-US" sz="2400" dirty="0"/>
                        <a:t>Header</a:t>
                      </a:r>
                    </a:p>
                  </a:txBody>
                  <a:tcPr anchor="ctr"/>
                </a:tc>
                <a:tc>
                  <a:txBody>
                    <a:bodyPr/>
                    <a:lstStyle/>
                    <a:p>
                      <a:pPr algn="ctr"/>
                      <a:r>
                        <a:rPr lang="en-US" sz="2400" dirty="0"/>
                        <a:t>Purpose</a:t>
                      </a:r>
                    </a:p>
                  </a:txBody>
                  <a:tcPr anchor="ctr"/>
                </a:tc>
                <a:extLst>
                  <a:ext uri="{0D108BD9-81ED-4DB2-BD59-A6C34878D82A}">
                    <a16:rowId xmlns:a16="http://schemas.microsoft.com/office/drawing/2014/main" val="420273172"/>
                  </a:ext>
                </a:extLst>
              </a:tr>
              <a:tr h="594650">
                <a:tc>
                  <a:txBody>
                    <a:bodyPr/>
                    <a:lstStyle/>
                    <a:p>
                      <a:r>
                        <a:rPr lang="en-US" sz="1600" dirty="0">
                          <a:hlinkClick r:id="rId3"/>
                        </a:rPr>
                        <a:t>Accept</a:t>
                      </a:r>
                      <a:endParaRPr lang="en-US" sz="1600" dirty="0"/>
                    </a:p>
                  </a:txBody>
                  <a:tcPr anchor="ctr"/>
                </a:tc>
                <a:tc>
                  <a:txBody>
                    <a:bodyPr/>
                    <a:lstStyle/>
                    <a:p>
                      <a:r>
                        <a:rPr lang="en-US" sz="1600" dirty="0">
                          <a:solidFill>
                            <a:schemeClr val="tx1"/>
                          </a:solidFill>
                        </a:rPr>
                        <a:t>Negotiation by format. A </a:t>
                      </a:r>
                      <a:r>
                        <a:rPr lang="en-US" sz="1800" b="0" i="0" kern="1200" dirty="0">
                          <a:solidFill>
                            <a:schemeClr val="tx1"/>
                          </a:solidFill>
                          <a:effectLst/>
                          <a:latin typeface="+mn-lt"/>
                          <a:ea typeface="+mn-ea"/>
                          <a:cs typeface="+mn-cs"/>
                        </a:rPr>
                        <a:t>comma-separated list of MIME types the client can process.</a:t>
                      </a:r>
                      <a:endParaRPr lang="en-US" sz="1600" dirty="0">
                        <a:solidFill>
                          <a:schemeClr val="tx1"/>
                        </a:solidFill>
                      </a:endParaRPr>
                    </a:p>
                  </a:txBody>
                  <a:tcPr anchor="ctr"/>
                </a:tc>
                <a:extLst>
                  <a:ext uri="{0D108BD9-81ED-4DB2-BD59-A6C34878D82A}">
                    <a16:rowId xmlns:a16="http://schemas.microsoft.com/office/drawing/2014/main" val="843674925"/>
                  </a:ext>
                </a:extLst>
              </a:tr>
              <a:tr h="536427">
                <a:tc>
                  <a:txBody>
                    <a:bodyPr/>
                    <a:lstStyle/>
                    <a:p>
                      <a:r>
                        <a:rPr lang="en-US" sz="1600" dirty="0">
                          <a:hlinkClick r:id="rId4"/>
                        </a:rPr>
                        <a:t>Accept-Charset</a:t>
                      </a:r>
                      <a:endParaRPr lang="en-US" sz="1600" dirty="0"/>
                    </a:p>
                  </a:txBody>
                  <a:tcPr anchor="ctr"/>
                </a:tc>
                <a:tc>
                  <a:txBody>
                    <a:bodyPr/>
                    <a:lstStyle/>
                    <a:p>
                      <a:r>
                        <a:rPr lang="en-US" sz="1600" dirty="0">
                          <a:solidFill>
                            <a:schemeClr val="tx1"/>
                          </a:solidFill>
                        </a:rPr>
                        <a:t>Negotiation by character encoding. Tells what char characters are supported by the browser.</a:t>
                      </a:r>
                    </a:p>
                  </a:txBody>
                  <a:tcPr anchor="ctr"/>
                </a:tc>
                <a:extLst>
                  <a:ext uri="{0D108BD9-81ED-4DB2-BD59-A6C34878D82A}">
                    <a16:rowId xmlns:a16="http://schemas.microsoft.com/office/drawing/2014/main" val="3784297156"/>
                  </a:ext>
                </a:extLst>
              </a:tr>
              <a:tr h="407688">
                <a:tc>
                  <a:txBody>
                    <a:bodyPr/>
                    <a:lstStyle/>
                    <a:p>
                      <a:r>
                        <a:rPr lang="en-US" sz="1600" dirty="0">
                          <a:hlinkClick r:id="rId5"/>
                        </a:rPr>
                        <a:t>Accept-Language</a:t>
                      </a:r>
                      <a:endParaRPr lang="en-US" sz="1600" dirty="0"/>
                    </a:p>
                  </a:txBody>
                  <a:tcPr anchor="ctr"/>
                </a:tc>
                <a:tc>
                  <a:txBody>
                    <a:bodyPr/>
                    <a:lstStyle/>
                    <a:p>
                      <a:r>
                        <a:rPr lang="en-US" sz="1600" dirty="0">
                          <a:solidFill>
                            <a:schemeClr val="tx1"/>
                          </a:solidFill>
                        </a:rPr>
                        <a:t>Negotiation by natural language. Indicates users’ language preference.</a:t>
                      </a:r>
                    </a:p>
                  </a:txBody>
                  <a:tcPr anchor="ctr"/>
                </a:tc>
                <a:extLst>
                  <a:ext uri="{0D108BD9-81ED-4DB2-BD59-A6C34878D82A}">
                    <a16:rowId xmlns:a16="http://schemas.microsoft.com/office/drawing/2014/main" val="292453896"/>
                  </a:ext>
                </a:extLst>
              </a:tr>
              <a:tr h="407688">
                <a:tc>
                  <a:txBody>
                    <a:bodyPr/>
                    <a:lstStyle/>
                    <a:p>
                      <a:r>
                        <a:rPr lang="en-US" sz="1600" dirty="0">
                          <a:hlinkClick r:id="rId6"/>
                        </a:rPr>
                        <a:t>Accept-Encoding</a:t>
                      </a:r>
                      <a:endParaRPr lang="en-US" sz="1600" dirty="0"/>
                    </a:p>
                  </a:txBody>
                  <a:tcPr anchor="ctr"/>
                </a:tc>
                <a:tc>
                  <a:txBody>
                    <a:bodyPr/>
                    <a:lstStyle/>
                    <a:p>
                      <a:r>
                        <a:rPr lang="en-US" sz="1600" dirty="0">
                          <a:solidFill>
                            <a:schemeClr val="tx1"/>
                          </a:solidFill>
                        </a:rPr>
                        <a:t>Negotiation by compression.</a:t>
                      </a:r>
                      <a:r>
                        <a:rPr lang="en-US" sz="1600" b="0" i="0" kern="1200" dirty="0">
                          <a:solidFill>
                            <a:schemeClr val="tx1"/>
                          </a:solidFill>
                          <a:effectLst/>
                          <a:latin typeface="+mn-lt"/>
                          <a:ea typeface="+mn-ea"/>
                          <a:cs typeface="+mn-cs"/>
                        </a:rPr>
                        <a:t> Defines the acceptable content-encoding compressions. This is for optimization. Ex. </a:t>
                      </a:r>
                      <a:r>
                        <a:rPr lang="en-US" sz="1600" b="0" i="0" kern="1200" dirty="0" err="1">
                          <a:solidFill>
                            <a:schemeClr val="tx1"/>
                          </a:solidFill>
                          <a:effectLst/>
                          <a:latin typeface="+mn-lt"/>
                          <a:ea typeface="+mn-ea"/>
                          <a:cs typeface="+mn-cs"/>
                        </a:rPr>
                        <a:t>br</a:t>
                      </a:r>
                      <a:r>
                        <a:rPr lang="en-US" sz="1600" b="0" i="0" kern="1200" dirty="0">
                          <a:solidFill>
                            <a:schemeClr val="tx1"/>
                          </a:solidFill>
                          <a:effectLst/>
                          <a:latin typeface="+mn-lt"/>
                          <a:ea typeface="+mn-ea"/>
                          <a:cs typeface="+mn-cs"/>
                        </a:rPr>
                        <a:t>, </a:t>
                      </a:r>
                      <a:r>
                        <a:rPr lang="en-US" sz="1600" b="0" i="0" kern="1200" dirty="0" err="1">
                          <a:solidFill>
                            <a:schemeClr val="tx1"/>
                          </a:solidFill>
                          <a:effectLst/>
                          <a:latin typeface="+mn-lt"/>
                          <a:ea typeface="+mn-ea"/>
                          <a:cs typeface="+mn-cs"/>
                        </a:rPr>
                        <a:t>gzip;q</a:t>
                      </a:r>
                      <a:r>
                        <a:rPr lang="en-US" sz="1600" b="0" i="0" kern="1200" dirty="0">
                          <a:solidFill>
                            <a:schemeClr val="tx1"/>
                          </a:solidFill>
                          <a:effectLst/>
                          <a:latin typeface="+mn-lt"/>
                          <a:ea typeface="+mn-ea"/>
                          <a:cs typeface="+mn-cs"/>
                        </a:rPr>
                        <a:t>=0.8</a:t>
                      </a:r>
                      <a:endParaRPr lang="en-US" sz="1600" dirty="0">
                        <a:solidFill>
                          <a:schemeClr val="tx1"/>
                        </a:solidFill>
                      </a:endParaRPr>
                    </a:p>
                  </a:txBody>
                  <a:tcPr anchor="ctr"/>
                </a:tc>
                <a:extLst>
                  <a:ext uri="{0D108BD9-81ED-4DB2-BD59-A6C34878D82A}">
                    <a16:rowId xmlns:a16="http://schemas.microsoft.com/office/drawing/2014/main" val="2816970281"/>
                  </a:ext>
                </a:extLst>
              </a:tr>
            </a:tbl>
          </a:graphicData>
        </a:graphic>
      </p:graphicFrame>
    </p:spTree>
    <p:extLst>
      <p:ext uri="{BB962C8B-B14F-4D97-AF65-F5344CB8AC3E}">
        <p14:creationId xmlns:p14="http://schemas.microsoft.com/office/powerpoint/2010/main" val="2697331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98CF6-62FD-43C0-8A8F-0BD264E7516A}"/>
              </a:ext>
            </a:extLst>
          </p:cNvPr>
          <p:cNvSpPr>
            <a:spLocks noGrp="1"/>
          </p:cNvSpPr>
          <p:nvPr>
            <p:ph type="title"/>
          </p:nvPr>
        </p:nvSpPr>
        <p:spPr>
          <a:xfrm>
            <a:off x="1097279" y="286603"/>
            <a:ext cx="10997444" cy="1450757"/>
          </a:xfrm>
        </p:spPr>
        <p:txBody>
          <a:bodyPr>
            <a:normAutofit fontScale="90000"/>
          </a:bodyPr>
          <a:lstStyle/>
          <a:p>
            <a:r>
              <a:rPr lang="en-US" sz="5200" dirty="0">
                <a:solidFill>
                  <a:schemeClr val="tx1"/>
                </a:solidFill>
              </a:rPr>
              <a:t>Drawbacks of Content Negotiation</a:t>
            </a:r>
            <a:br>
              <a:rPr lang="en-US" dirty="0"/>
            </a:br>
            <a:r>
              <a:rPr lang="en-US" sz="1600" dirty="0">
                <a:hlinkClick r:id="rId2"/>
              </a:rPr>
              <a:t>https://wiki.whatwg.org/wiki/Why_not_conneg</a:t>
            </a:r>
            <a:br>
              <a:rPr lang="en-US" sz="1600" dirty="0"/>
            </a:br>
            <a:r>
              <a:rPr lang="en-US" sz="1600" dirty="0">
                <a:hlinkClick r:id="rId3"/>
              </a:rPr>
              <a:t>https://developer.mozilla.org/en-US/docs/Web/HTTP/Content_negotiation</a:t>
            </a:r>
            <a:endParaRPr lang="en-US" sz="1600" dirty="0"/>
          </a:p>
        </p:txBody>
      </p:sp>
      <p:sp>
        <p:nvSpPr>
          <p:cNvPr id="3" name="Content Placeholder 2">
            <a:extLst>
              <a:ext uri="{FF2B5EF4-FFF2-40B4-BE49-F238E27FC236}">
                <a16:creationId xmlns:a16="http://schemas.microsoft.com/office/drawing/2014/main" id="{43A9B89E-46FE-45DA-BFEA-5D4E23C56B5D}"/>
              </a:ext>
            </a:extLst>
          </p:cNvPr>
          <p:cNvSpPr>
            <a:spLocks noGrp="1"/>
          </p:cNvSpPr>
          <p:nvPr>
            <p:ph idx="1"/>
          </p:nvPr>
        </p:nvSpPr>
        <p:spPr>
          <a:xfrm>
            <a:off x="1097280" y="1913106"/>
            <a:ext cx="10058400" cy="4498452"/>
          </a:xfrm>
        </p:spPr>
        <p:txBody>
          <a:bodyPr anchor="ctr">
            <a:normAutofit/>
          </a:bodyPr>
          <a:lstStyle/>
          <a:p>
            <a:r>
              <a:rPr lang="en-US" dirty="0">
                <a:solidFill>
                  <a:schemeClr val="tx1"/>
                </a:solidFill>
              </a:rPr>
              <a:t>Server-driven content negotiation is the most common way to agree on a specific representation of a resource, but it has several drawbacks:</a:t>
            </a:r>
          </a:p>
          <a:p>
            <a:pPr lvl="1">
              <a:buFont typeface="Arial" panose="020B0604020202020204" pitchFamily="34" charset="0"/>
              <a:buChar char="•"/>
            </a:pPr>
            <a:r>
              <a:rPr lang="en-US" dirty="0">
                <a:solidFill>
                  <a:schemeClr val="tx1"/>
                </a:solidFill>
              </a:rPr>
              <a:t>It doesn’t scale well. With more specificity more and more headers must be sent with every request.</a:t>
            </a:r>
          </a:p>
          <a:p>
            <a:pPr lvl="1">
              <a:buFont typeface="Arial" panose="020B0604020202020204" pitchFamily="34" charset="0"/>
              <a:buChar char="•"/>
            </a:pPr>
            <a:r>
              <a:rPr lang="en-US" dirty="0">
                <a:solidFill>
                  <a:schemeClr val="tx1"/>
                </a:solidFill>
              </a:rPr>
              <a:t>The server doesn't have total knowledge of the browser. Even with the </a:t>
            </a:r>
            <a:r>
              <a:rPr lang="en-US" b="1" i="1" dirty="0">
                <a:solidFill>
                  <a:schemeClr val="tx1"/>
                </a:solidFill>
              </a:rPr>
              <a:t>Client Hints</a:t>
            </a:r>
            <a:r>
              <a:rPr lang="en-US" dirty="0">
                <a:solidFill>
                  <a:schemeClr val="tx1"/>
                </a:solidFill>
              </a:rPr>
              <a:t> extension, it has an incomplete knowledge of the capabilities of the browser. Unlike </a:t>
            </a:r>
            <a:r>
              <a:rPr lang="en-US" b="1" i="1" dirty="0">
                <a:solidFill>
                  <a:schemeClr val="tx1"/>
                </a:solidFill>
              </a:rPr>
              <a:t>Reactive Content Negotiation </a:t>
            </a:r>
            <a:r>
              <a:rPr lang="en-US" dirty="0">
                <a:solidFill>
                  <a:schemeClr val="tx1"/>
                </a:solidFill>
              </a:rPr>
              <a:t>where the client makes the choice, the server choice is always somewhat arbitrary.</a:t>
            </a:r>
          </a:p>
          <a:p>
            <a:pPr lvl="1">
              <a:buFont typeface="Arial" panose="020B0604020202020204" pitchFamily="34" charset="0"/>
              <a:buChar char="•"/>
            </a:pPr>
            <a:r>
              <a:rPr lang="en-US" dirty="0">
                <a:solidFill>
                  <a:schemeClr val="tx1"/>
                </a:solidFill>
              </a:rPr>
              <a:t>The information sent by the client is quite verbose (HTTP/2 header compression mitigates this problem) and a privacy risk (HTTP fingerprinting)</a:t>
            </a:r>
          </a:p>
          <a:p>
            <a:pPr lvl="1">
              <a:buFont typeface="Arial" panose="020B0604020202020204" pitchFamily="34" charset="0"/>
              <a:buChar char="•"/>
            </a:pPr>
            <a:r>
              <a:rPr lang="en-US" dirty="0">
                <a:solidFill>
                  <a:schemeClr val="tx1"/>
                </a:solidFill>
              </a:rPr>
              <a:t>As several representations of a given resource are sent, shared caches are less efficient and server implementations are more complex.</a:t>
            </a:r>
          </a:p>
          <a:p>
            <a:r>
              <a:rPr lang="en-US" dirty="0">
                <a:solidFill>
                  <a:schemeClr val="tx1"/>
                </a:solidFill>
              </a:rPr>
              <a:t>HTTP-based negotiation in general is worse than letting the browser choose from alternative URLs. HTTP-based codec negotiation solution is often worse than the actual browser-side codec negotiation solution.</a:t>
            </a:r>
          </a:p>
        </p:txBody>
      </p:sp>
    </p:spTree>
    <p:extLst>
      <p:ext uri="{BB962C8B-B14F-4D97-AF65-F5344CB8AC3E}">
        <p14:creationId xmlns:p14="http://schemas.microsoft.com/office/powerpoint/2010/main" val="2375174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5FBFA-1A9D-4B69-9063-5845C5B93379}"/>
              </a:ext>
            </a:extLst>
          </p:cNvPr>
          <p:cNvSpPr>
            <a:spLocks noGrp="1"/>
          </p:cNvSpPr>
          <p:nvPr>
            <p:ph type="title"/>
          </p:nvPr>
        </p:nvSpPr>
        <p:spPr/>
        <p:txBody>
          <a:bodyPr>
            <a:normAutofit/>
          </a:bodyPr>
          <a:lstStyle/>
          <a:p>
            <a:r>
              <a:rPr lang="en-US" dirty="0">
                <a:solidFill>
                  <a:schemeClr val="tx1"/>
                </a:solidFill>
              </a:rPr>
              <a:t>HTTP Request Life Cycle</a:t>
            </a:r>
            <a:br>
              <a:rPr lang="en-US" dirty="0">
                <a:solidFill>
                  <a:schemeClr val="tx1"/>
                </a:solidFill>
              </a:rPr>
            </a:br>
            <a:r>
              <a:rPr lang="en-US" sz="1400" dirty="0">
                <a:hlinkClick r:id="rId2"/>
              </a:rPr>
              <a:t>https://developer.mozilla.org/en-US/docs/Web/HTTP/Session</a:t>
            </a:r>
            <a:endParaRPr lang="en-US" dirty="0"/>
          </a:p>
        </p:txBody>
      </p:sp>
      <p:sp>
        <p:nvSpPr>
          <p:cNvPr id="3" name="Content Placeholder 2">
            <a:extLst>
              <a:ext uri="{FF2B5EF4-FFF2-40B4-BE49-F238E27FC236}">
                <a16:creationId xmlns:a16="http://schemas.microsoft.com/office/drawing/2014/main" id="{185B51F0-19C4-409F-8A88-5DFE567EE2B2}"/>
              </a:ext>
            </a:extLst>
          </p:cNvPr>
          <p:cNvSpPr>
            <a:spLocks noGrp="1"/>
          </p:cNvSpPr>
          <p:nvPr>
            <p:ph idx="1"/>
          </p:nvPr>
        </p:nvSpPr>
        <p:spPr>
          <a:xfrm>
            <a:off x="1364974" y="1903751"/>
            <a:ext cx="4046330" cy="4527029"/>
          </a:xfrm>
        </p:spPr>
        <p:txBody>
          <a:bodyPr anchor="ctr">
            <a:normAutofit/>
          </a:bodyPr>
          <a:lstStyle/>
          <a:p>
            <a:pPr marL="0" indent="0">
              <a:buNone/>
            </a:pPr>
            <a:r>
              <a:rPr lang="en-US" sz="2400" dirty="0">
                <a:solidFill>
                  <a:schemeClr val="tx1"/>
                </a:solidFill>
              </a:rPr>
              <a:t>HTTP sessions consist of three basic phases:</a:t>
            </a:r>
          </a:p>
          <a:p>
            <a:pPr marL="749808" lvl="1" indent="-457200">
              <a:buFont typeface="+mj-lt"/>
              <a:buAutoNum type="arabicPeriod"/>
            </a:pPr>
            <a:r>
              <a:rPr lang="en-US" sz="2000" dirty="0">
                <a:solidFill>
                  <a:schemeClr val="tx1"/>
                </a:solidFill>
              </a:rPr>
              <a:t>The client establishes a TCP connection.</a:t>
            </a:r>
          </a:p>
          <a:p>
            <a:pPr marL="749808" lvl="1" indent="-457200">
              <a:buFont typeface="+mj-lt"/>
              <a:buAutoNum type="arabicPeriod"/>
            </a:pPr>
            <a:r>
              <a:rPr lang="en-US" sz="2000" dirty="0">
                <a:solidFill>
                  <a:schemeClr val="tx1"/>
                </a:solidFill>
              </a:rPr>
              <a:t>The client sends its </a:t>
            </a:r>
            <a:r>
              <a:rPr lang="en-US" sz="2000" b="1" i="1" dirty="0">
                <a:solidFill>
                  <a:schemeClr val="tx1"/>
                </a:solidFill>
              </a:rPr>
              <a:t>Request </a:t>
            </a:r>
            <a:r>
              <a:rPr lang="en-US" sz="2000" dirty="0">
                <a:solidFill>
                  <a:schemeClr val="tx1"/>
                </a:solidFill>
              </a:rPr>
              <a:t>and waits for the </a:t>
            </a:r>
            <a:r>
              <a:rPr lang="en-US" sz="2000" b="1" i="1" dirty="0">
                <a:solidFill>
                  <a:schemeClr val="tx1"/>
                </a:solidFill>
              </a:rPr>
              <a:t>Response</a:t>
            </a:r>
            <a:r>
              <a:rPr lang="en-US" sz="2000" dirty="0">
                <a:solidFill>
                  <a:schemeClr val="tx1"/>
                </a:solidFill>
              </a:rPr>
              <a:t>.</a:t>
            </a:r>
          </a:p>
          <a:p>
            <a:pPr marL="749808" lvl="1" indent="-457200">
              <a:buFont typeface="+mj-lt"/>
              <a:buAutoNum type="arabicPeriod"/>
            </a:pPr>
            <a:r>
              <a:rPr lang="en-US" sz="2000" dirty="0">
                <a:solidFill>
                  <a:schemeClr val="tx1"/>
                </a:solidFill>
              </a:rPr>
              <a:t>The server processes the request and sends back its </a:t>
            </a:r>
            <a:r>
              <a:rPr lang="en-US" sz="2000" b="1" i="1" dirty="0">
                <a:solidFill>
                  <a:schemeClr val="tx1"/>
                </a:solidFill>
              </a:rPr>
              <a:t>Response</a:t>
            </a:r>
            <a:r>
              <a:rPr lang="en-US" sz="2000" dirty="0">
                <a:solidFill>
                  <a:schemeClr val="tx1"/>
                </a:solidFill>
              </a:rPr>
              <a:t> with a </a:t>
            </a:r>
            <a:r>
              <a:rPr lang="en-US" sz="2000" b="1" i="1" dirty="0">
                <a:solidFill>
                  <a:schemeClr val="tx1"/>
                </a:solidFill>
              </a:rPr>
              <a:t>status code</a:t>
            </a:r>
            <a:r>
              <a:rPr lang="en-US" sz="2000" dirty="0">
                <a:solidFill>
                  <a:schemeClr val="tx1"/>
                </a:solidFill>
              </a:rPr>
              <a:t> and appropriate data.</a:t>
            </a:r>
          </a:p>
        </p:txBody>
      </p:sp>
      <p:pic>
        <p:nvPicPr>
          <p:cNvPr id="1026" name="Picture 2">
            <a:extLst>
              <a:ext uri="{FF2B5EF4-FFF2-40B4-BE49-F238E27FC236}">
                <a16:creationId xmlns:a16="http://schemas.microsoft.com/office/drawing/2014/main" id="{CA43FD12-3FAA-4A3A-BE55-695977450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7322" y="2319872"/>
            <a:ext cx="5434046" cy="3694786"/>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DAFABA7-3969-4E0E-A44E-7ED1ED7C0D66}"/>
              </a:ext>
            </a:extLst>
          </p:cNvPr>
          <p:cNvSpPr txBox="1"/>
          <p:nvPr/>
        </p:nvSpPr>
        <p:spPr>
          <a:xfrm>
            <a:off x="9022766" y="5611385"/>
            <a:ext cx="1050878" cy="369332"/>
          </a:xfrm>
          <a:prstGeom prst="rect">
            <a:avLst/>
          </a:prstGeom>
          <a:noFill/>
        </p:spPr>
        <p:txBody>
          <a:bodyPr wrap="square" rtlCol="0">
            <a:spAutoFit/>
          </a:bodyPr>
          <a:lstStyle/>
          <a:p>
            <a:pPr algn="ctr"/>
            <a:r>
              <a:rPr lang="en-US" sz="1800" kern="1200" dirty="0">
                <a:solidFill>
                  <a:srgbClr val="FF0000"/>
                </a:solidFill>
                <a:latin typeface="+mn-lt"/>
                <a:ea typeface="+mn-ea"/>
                <a:cs typeface="+mn-cs"/>
              </a:rPr>
              <a:t>200 OK</a:t>
            </a:r>
          </a:p>
        </p:txBody>
      </p:sp>
    </p:spTree>
    <p:extLst>
      <p:ext uri="{BB962C8B-B14F-4D97-AF65-F5344CB8AC3E}">
        <p14:creationId xmlns:p14="http://schemas.microsoft.com/office/powerpoint/2010/main" val="3041132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1EE7-FF5A-4911-89D7-DDEA17543E4C}"/>
              </a:ext>
            </a:extLst>
          </p:cNvPr>
          <p:cNvSpPr>
            <a:spLocks noGrp="1"/>
          </p:cNvSpPr>
          <p:nvPr>
            <p:ph type="title"/>
          </p:nvPr>
        </p:nvSpPr>
        <p:spPr/>
        <p:txBody>
          <a:bodyPr>
            <a:normAutofit/>
          </a:bodyPr>
          <a:lstStyle/>
          <a:p>
            <a:r>
              <a:rPr lang="en-US" dirty="0">
                <a:solidFill>
                  <a:schemeClr val="tx1"/>
                </a:solidFill>
              </a:rPr>
              <a:t>Establish a connection</a:t>
            </a:r>
            <a:br>
              <a:rPr lang="en-US" dirty="0"/>
            </a:br>
            <a:r>
              <a:rPr lang="en-US" sz="1400" dirty="0">
                <a:hlinkClick r:id="rId2"/>
              </a:rPr>
              <a:t>https://developer.mozilla.org/en-US/docs/Web/HTTP/Session</a:t>
            </a:r>
            <a:endParaRPr lang="en-US" dirty="0"/>
          </a:p>
        </p:txBody>
      </p:sp>
      <p:sp>
        <p:nvSpPr>
          <p:cNvPr id="3" name="Content Placeholder 2">
            <a:extLst>
              <a:ext uri="{FF2B5EF4-FFF2-40B4-BE49-F238E27FC236}">
                <a16:creationId xmlns:a16="http://schemas.microsoft.com/office/drawing/2014/main" id="{D5417D00-57E4-4359-B517-0E3E4EA0A601}"/>
              </a:ext>
            </a:extLst>
          </p:cNvPr>
          <p:cNvSpPr>
            <a:spLocks noGrp="1"/>
          </p:cNvSpPr>
          <p:nvPr>
            <p:ph idx="1"/>
          </p:nvPr>
        </p:nvSpPr>
        <p:spPr>
          <a:xfrm>
            <a:off x="1057619" y="1894788"/>
            <a:ext cx="5461711" cy="4491870"/>
          </a:xfrm>
        </p:spPr>
        <p:txBody>
          <a:bodyPr anchor="ctr">
            <a:normAutofit fontScale="92500" lnSpcReduction="20000"/>
          </a:bodyPr>
          <a:lstStyle/>
          <a:p>
            <a:pPr marL="749808" lvl="1" indent="-457200">
              <a:buFont typeface="+mj-lt"/>
              <a:buAutoNum type="arabicPeriod"/>
            </a:pPr>
            <a:r>
              <a:rPr lang="en-US" sz="2000" dirty="0">
                <a:solidFill>
                  <a:schemeClr val="tx1"/>
                </a:solidFill>
              </a:rPr>
              <a:t>The client establishes the connection. </a:t>
            </a:r>
          </a:p>
          <a:p>
            <a:pPr marL="932688" lvl="2" indent="-457200">
              <a:buFont typeface="Arial" panose="020B0604020202020204" pitchFamily="34" charset="0"/>
              <a:buChar char="•"/>
            </a:pPr>
            <a:r>
              <a:rPr lang="en-US" sz="1600" dirty="0">
                <a:solidFill>
                  <a:schemeClr val="tx1"/>
                </a:solidFill>
              </a:rPr>
              <a:t>The HTTP default port is :80. </a:t>
            </a:r>
          </a:p>
          <a:p>
            <a:pPr marL="749808" lvl="1" indent="-457200">
              <a:buFont typeface="+mj-lt"/>
              <a:buAutoNum type="arabicPeriod"/>
            </a:pPr>
            <a:r>
              <a:rPr lang="en-US" sz="2000" b="0" i="0" dirty="0">
                <a:solidFill>
                  <a:schemeClr val="tx1"/>
                </a:solidFill>
                <a:effectLst/>
              </a:rPr>
              <a:t>The client sends its request and waits for the answer.</a:t>
            </a:r>
            <a:endParaRPr lang="en-US" sz="2000" dirty="0">
              <a:solidFill>
                <a:schemeClr val="tx1"/>
              </a:solidFill>
            </a:endParaRPr>
          </a:p>
          <a:p>
            <a:pPr marL="932688" lvl="2" indent="-457200">
              <a:buFont typeface="Arial" panose="020B0604020202020204" pitchFamily="34" charset="0"/>
              <a:buChar char="•"/>
            </a:pPr>
            <a:r>
              <a:rPr lang="en-US" sz="1600" dirty="0">
                <a:solidFill>
                  <a:schemeClr val="tx1"/>
                </a:solidFill>
              </a:rPr>
              <a:t>The </a:t>
            </a:r>
            <a:r>
              <a:rPr lang="en-US" sz="1600" b="1" i="1" dirty="0">
                <a:solidFill>
                  <a:schemeClr val="tx1"/>
                </a:solidFill>
              </a:rPr>
              <a:t>URL</a:t>
            </a:r>
            <a:r>
              <a:rPr lang="en-US" sz="1600" dirty="0">
                <a:solidFill>
                  <a:schemeClr val="tx1"/>
                </a:solidFill>
              </a:rPr>
              <a:t> of a page to fetch contains both the domain name, and the port number.</a:t>
            </a:r>
          </a:p>
          <a:p>
            <a:pPr marL="749808" lvl="1" indent="-457200">
              <a:buFont typeface="+mj-lt"/>
              <a:buAutoNum type="arabicPeriod"/>
            </a:pPr>
            <a:r>
              <a:rPr lang="en-US" sz="2000" b="0" i="0" dirty="0">
                <a:solidFill>
                  <a:schemeClr val="tx1"/>
                </a:solidFill>
                <a:effectLst/>
              </a:rPr>
              <a:t>The server processes the request, sending back its answer, providing a status code and appropriate data.</a:t>
            </a:r>
            <a:endParaRPr lang="en-US" sz="2000" dirty="0">
              <a:solidFill>
                <a:schemeClr val="tx1"/>
              </a:solidFill>
            </a:endParaRPr>
          </a:p>
          <a:p>
            <a:pPr marL="292608" lvl="1" indent="0">
              <a:buNone/>
            </a:pPr>
            <a:r>
              <a:rPr lang="en-US" sz="2000" dirty="0">
                <a:solidFill>
                  <a:schemeClr val="tx1"/>
                </a:solidFill>
              </a:rPr>
              <a:t>The client-server model requires an explicit </a:t>
            </a:r>
            <a:r>
              <a:rPr lang="en-US" sz="2000" b="1" i="1" dirty="0">
                <a:solidFill>
                  <a:schemeClr val="tx1"/>
                </a:solidFill>
              </a:rPr>
              <a:t>Request</a:t>
            </a:r>
            <a:r>
              <a:rPr lang="en-US" sz="2000" dirty="0">
                <a:solidFill>
                  <a:schemeClr val="tx1"/>
                </a:solidFill>
              </a:rPr>
              <a:t>. </a:t>
            </a:r>
          </a:p>
          <a:p>
            <a:pPr marL="292608" lvl="1" indent="0">
              <a:buNone/>
            </a:pPr>
            <a:r>
              <a:rPr lang="en-US" sz="2000" dirty="0">
                <a:solidFill>
                  <a:schemeClr val="tx1"/>
                </a:solidFill>
              </a:rPr>
              <a:t>Workarounds to this limitation are: </a:t>
            </a:r>
          </a:p>
          <a:p>
            <a:pPr marL="635508" lvl="1" indent="-342900">
              <a:buFont typeface="Arial" panose="020B0604020202020204" pitchFamily="34" charset="0"/>
              <a:buChar char="•"/>
            </a:pPr>
            <a:r>
              <a:rPr lang="en-US" sz="2000" dirty="0">
                <a:solidFill>
                  <a:schemeClr val="tx1"/>
                </a:solidFill>
              </a:rPr>
              <a:t>ping the server periodically via the </a:t>
            </a:r>
            <a:r>
              <a:rPr lang="en-US" sz="2000" dirty="0" err="1">
                <a:solidFill>
                  <a:schemeClr val="tx1"/>
                </a:solidFill>
              </a:rPr>
              <a:t>XMLHTTPRequest</a:t>
            </a:r>
            <a:r>
              <a:rPr lang="en-US" sz="2000" dirty="0">
                <a:solidFill>
                  <a:schemeClr val="tx1"/>
                </a:solidFill>
              </a:rPr>
              <a:t>, </a:t>
            </a:r>
          </a:p>
          <a:p>
            <a:pPr marL="635508" lvl="1" indent="-342900">
              <a:buFont typeface="Arial" panose="020B0604020202020204" pitchFamily="34" charset="0"/>
              <a:buChar char="•"/>
            </a:pPr>
            <a:r>
              <a:rPr lang="en-US" sz="2000" dirty="0">
                <a:solidFill>
                  <a:schemeClr val="tx1"/>
                </a:solidFill>
              </a:rPr>
              <a:t>Fetch APIs, </a:t>
            </a:r>
          </a:p>
          <a:p>
            <a:pPr marL="635508" lvl="1" indent="-342900">
              <a:buFont typeface="Arial" panose="020B0604020202020204" pitchFamily="34" charset="0"/>
              <a:buChar char="•"/>
            </a:pPr>
            <a:r>
              <a:rPr lang="en-US" sz="2000" dirty="0">
                <a:solidFill>
                  <a:schemeClr val="tx1"/>
                </a:solidFill>
              </a:rPr>
              <a:t>using the </a:t>
            </a:r>
            <a:r>
              <a:rPr lang="en-US" sz="2000" dirty="0" err="1">
                <a:solidFill>
                  <a:schemeClr val="tx1"/>
                </a:solidFill>
              </a:rPr>
              <a:t>WebSockets</a:t>
            </a:r>
            <a:r>
              <a:rPr lang="en-US" sz="2000" dirty="0">
                <a:solidFill>
                  <a:schemeClr val="tx1"/>
                </a:solidFill>
              </a:rPr>
              <a:t> API</a:t>
            </a:r>
          </a:p>
        </p:txBody>
      </p:sp>
      <p:pic>
        <p:nvPicPr>
          <p:cNvPr id="1026" name="Picture 2">
            <a:extLst>
              <a:ext uri="{FF2B5EF4-FFF2-40B4-BE49-F238E27FC236}">
                <a16:creationId xmlns:a16="http://schemas.microsoft.com/office/drawing/2014/main" id="{49E25D22-65EB-4A5E-9330-23ADB5C81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7421" y="2194044"/>
            <a:ext cx="4321449" cy="3893358"/>
          </a:xfrm>
          <a:prstGeom prst="rect">
            <a:avLst/>
          </a:prstGeom>
          <a:solidFill>
            <a:schemeClr val="bg1"/>
          </a:solidFill>
          <a:ln w="25400">
            <a:solidFill>
              <a:schemeClr val="accent2"/>
            </a:solidFill>
          </a:ln>
          <a:effectLst/>
        </p:spPr>
      </p:pic>
    </p:spTree>
    <p:extLst>
      <p:ext uri="{BB962C8B-B14F-4D97-AF65-F5344CB8AC3E}">
        <p14:creationId xmlns:p14="http://schemas.microsoft.com/office/powerpoint/2010/main" val="365916073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{57BAADA8-E363-486B-8A7E-CD8A4DE48F4A}tf56160789</Template>
  <TotalTime>0</TotalTime>
  <Words>2315</Words>
  <Application>Microsoft Office PowerPoint</Application>
  <PresentationFormat>Widescreen</PresentationFormat>
  <Paragraphs>160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Bookman Old Style</vt:lpstr>
      <vt:lpstr>Calibri</vt:lpstr>
      <vt:lpstr>Franklin Gothic Book</vt:lpstr>
      <vt:lpstr>1_RetrospectVTI</vt:lpstr>
      <vt:lpstr>HTTP Request Lifestyle</vt:lpstr>
      <vt:lpstr>HTTP sessions consist of three phases.  1. The client establishes a (usually) TCP connection. 2. The client sends its request and waits for the answer. 3. The server processes the request, sending back its answer, with a status code and data.</vt:lpstr>
      <vt:lpstr>DNS (Domain Name System) https://en.wikipedia.org/wiki/Domain_Name_System https://docs.microsoft.com/en-us/windows-server/networking/dns/dns-top?source=docs</vt:lpstr>
      <vt:lpstr>Domain Name System https://www.cloudflare.com/learning/dns/what-is-dns/</vt:lpstr>
      <vt:lpstr>Content negotiation https://developer.mozilla.org/en-US/docs/Web/HTTP/Content_negotiation</vt:lpstr>
      <vt:lpstr>Types of Content Negotiation https://developer.mozilla.org/en-US/docs/Web/HTTP/Content_negotiation</vt:lpstr>
      <vt:lpstr>Drawbacks of Content Negotiation https://wiki.whatwg.org/wiki/Why_not_conneg https://developer.mozilla.org/en-US/docs/Web/HTTP/Content_negotiation</vt:lpstr>
      <vt:lpstr>HTTP Request Life Cycle https://developer.mozilla.org/en-US/docs/Web/HTTP/Session</vt:lpstr>
      <vt:lpstr>Establish a connection https://developer.mozilla.org/en-US/docs/Web/HTTP/Session</vt:lpstr>
      <vt:lpstr>Connecting and Sending A Request(1/2) https://developer.mozilla.org/en-US/docs/Web/HTTP/Session</vt:lpstr>
      <vt:lpstr>Sending A Request (2/2) https://developer.mozilla.org/en-US/docs/Web/HTTP/Session</vt:lpstr>
      <vt:lpstr>Request Methods https://developer.mozilla.org/en-US/docs/Web/HTTP/Methods https://developer.mozilla.org/en-US/docs/Web/HTTP/Session</vt:lpstr>
      <vt:lpstr>Request Methods https://developer.mozilla.org/en-US/docs/Web/HTTP/Methods</vt:lpstr>
      <vt:lpstr>Response https://developer.mozilla.org/en-US/docs/Web/HTTP/Session</vt:lpstr>
      <vt:lpstr>Response Status Codes https://developer.mozilla.org/en-US/docs/Web/HTTP/Session https://developer.mozilla.org/en-US/docs/Web/HTTP/Status https://tools.ietf.org/html/rfc2616#section-10</vt:lpstr>
      <vt:lpstr>Common Response Status Codes https://www.smartlabsoftware.com/ref/http-status-codes.htm https://developer.mozilla.org/en-US/docs/Web/HTTP/Status</vt:lpstr>
      <vt:lpstr>‘Safe’ and ‘Idempotent’ https://developer.mozilla.org/en-US/docs/Glossary/safe https://developer.mozilla.org/en-US/docs/Glossary/Idempotent</vt:lpstr>
      <vt:lpstr>Additional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2020-03-20T13:43:46Z</dcterms:created>
  <dcterms:modified xsi:type="dcterms:W3CDTF">2021-12-20T04:21:31Z</dcterms:modified>
</cp:coreProperties>
</file>