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notesMasterIdLst>
    <p:notesMasterId r:id="rId19"/>
  </p:notesMasterIdLst>
  <p:sldIdLst>
    <p:sldId id="257" r:id="rId5"/>
    <p:sldId id="258" r:id="rId6"/>
    <p:sldId id="282" r:id="rId7"/>
    <p:sldId id="259" r:id="rId8"/>
    <p:sldId id="284" r:id="rId9"/>
    <p:sldId id="285" r:id="rId10"/>
    <p:sldId id="283" r:id="rId11"/>
    <p:sldId id="291" r:id="rId12"/>
    <p:sldId id="292" r:id="rId13"/>
    <p:sldId id="293" r:id="rId14"/>
    <p:sldId id="290" r:id="rId15"/>
    <p:sldId id="287" r:id="rId16"/>
    <p:sldId id="286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F348B-AD9E-45E0-AD9F-A155C5A34501}" v="128" dt="2020-08-09T17:37:12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6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2DC7F-1AE1-41BF-AAF5-AD3B2E28C586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5776C-87EA-4373-9FFA-427F30422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8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5776C-87EA-4373-9FFA-427F304222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9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basics#consumers-then-catch-finally" TargetMode="External"/><Relationship Id="rId2" Type="http://schemas.openxmlformats.org/officeDocument/2006/relationships/hyperlink" Target="https://javascript.info/promise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chai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/using_fetch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indowOrWorkerGlobalScope/fet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basics#consumers-then-catch-finally" TargetMode="External"/><Relationship Id="rId2" Type="http://schemas.openxmlformats.org/officeDocument/2006/relationships/hyperlink" Target="https://javascript.info/promise-ba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eb.dev/promis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basics#consumers-then-catch-finally" TargetMode="External"/><Relationship Id="rId2" Type="http://schemas.openxmlformats.org/officeDocument/2006/relationships/hyperlink" Target="https://javascript.info/promise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mise-basics#consumers-then-catch-finally" TargetMode="External"/><Relationship Id="rId2" Type="http://schemas.openxmlformats.org/officeDocument/2006/relationships/hyperlink" Target="https://javascript.info/promise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chemeClr val="tx1"/>
                </a:solidFill>
              </a:rPr>
              <a:t>FetchAPI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34B1-9FBC-46C7-864F-4B04295C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2040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Promises - .then(), .catch(), .finally() (1/3)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https://javascript.info/promise-basics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https://javascript.info/promise-basics#consumers-then-catch-finally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1D6DC-0341-442A-83A8-5DA7B2CA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958" y="4135272"/>
            <a:ext cx="9244084" cy="199387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41D6E0-3172-4271-977A-7DBF5F09B7F5}"/>
              </a:ext>
            </a:extLst>
          </p:cNvPr>
          <p:cNvSpPr txBox="1"/>
          <p:nvPr/>
        </p:nvSpPr>
        <p:spPr>
          <a:xfrm>
            <a:off x="1514901" y="1905001"/>
            <a:ext cx="9507941" cy="2394046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.finally() </a:t>
            </a:r>
            <a:r>
              <a:rPr lang="en-US" sz="2800" dirty="0"/>
              <a:t>is equivalent to </a:t>
            </a:r>
            <a:r>
              <a:rPr lang="en-US" sz="2800" dirty="0">
                <a:solidFill>
                  <a:srgbClr val="FF0000"/>
                </a:solidFill>
              </a:rPr>
              <a:t>.then(c, c)</a:t>
            </a:r>
            <a:r>
              <a:rPr lang="en-US" sz="2800" dirty="0"/>
              <a:t> because it always runs whether the result is successful or an error. It can be placed before or after </a:t>
            </a:r>
            <a:r>
              <a:rPr lang="en-US" sz="2800" dirty="0">
                <a:solidFill>
                  <a:srgbClr val="FF0000"/>
                </a:solidFill>
              </a:rPr>
              <a:t>.then()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31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2E1F-5BFD-4D8D-9DFF-190E5AD2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Promise Chaining</a:t>
            </a:r>
            <a:br>
              <a:rPr lang="en-US" dirty="0"/>
            </a:br>
            <a:r>
              <a:rPr lang="en-US" sz="1400" dirty="0">
                <a:hlinkClick r:id="rId3"/>
              </a:rPr>
              <a:t>https://javascript.info/promise-chaining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0C01-C447-449F-A8D6-675398047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651" y="1907568"/>
            <a:ext cx="3234519" cy="4493231"/>
          </a:xfrm>
        </p:spPr>
        <p:txBody>
          <a:bodyPr anchor="ctr">
            <a:norm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Promise Chaining </a:t>
            </a:r>
            <a:r>
              <a:rPr lang="en-US" sz="2400" dirty="0">
                <a:solidFill>
                  <a:schemeClr val="tx1"/>
                </a:solidFill>
              </a:rPr>
              <a:t>is a way to run multiple actions on the returns of sequential asynchronous functions.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result of each function is passed through the chain of </a:t>
            </a:r>
            <a:r>
              <a:rPr lang="en-US" sz="2400" dirty="0">
                <a:solidFill>
                  <a:srgbClr val="FF0000"/>
                </a:solidFill>
              </a:rPr>
              <a:t>.then()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handlers.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8A2EC-90D5-4AE5-900A-78C582999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071" y="2066575"/>
            <a:ext cx="2301765" cy="461203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EEE83D-E468-4072-93E0-97B1045947C1}"/>
              </a:ext>
            </a:extLst>
          </p:cNvPr>
          <p:cNvSpPr txBox="1"/>
          <p:nvPr/>
        </p:nvSpPr>
        <p:spPr>
          <a:xfrm>
            <a:off x="6952588" y="179392"/>
            <a:ext cx="5013434" cy="649921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fetch</a:t>
            </a:r>
            <a:r>
              <a:rPr lang="en-US" sz="2000" dirty="0">
                <a:solidFill>
                  <a:schemeClr val="bg1"/>
                </a:solidFill>
              </a:rPr>
              <a:t>(‘</a:t>
            </a:r>
            <a:r>
              <a:rPr lang="en-US" sz="2000" dirty="0">
                <a:solidFill>
                  <a:srgbClr val="FF0000"/>
                </a:solidFill>
              </a:rPr>
              <a:t>https://revature.com/associates</a:t>
            </a:r>
            <a:r>
              <a:rPr lang="en-US" sz="2000" dirty="0">
                <a:solidFill>
                  <a:schemeClr val="bg1"/>
                </a:solidFill>
              </a:rPr>
              <a:t>’)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.then</a:t>
            </a:r>
            <a:r>
              <a:rPr lang="en-US" sz="2000" dirty="0">
                <a:solidFill>
                  <a:schemeClr val="bg1"/>
                </a:solidFill>
              </a:rPr>
              <a:t>(response1 =&gt; response.json())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.finally</a:t>
            </a:r>
            <a:r>
              <a:rPr lang="en-US" sz="2000" dirty="0">
                <a:solidFill>
                  <a:schemeClr val="bg1"/>
                </a:solidFill>
              </a:rPr>
              <a:t>(response2 =&gt; console.log(‘</a:t>
            </a:r>
            <a:r>
              <a:rPr lang="en-US" sz="2000" dirty="0">
                <a:solidFill>
                  <a:srgbClr val="FF0000"/>
                </a:solidFill>
              </a:rPr>
              <a:t>This is       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</a:rPr>
              <a:t>          the finally block. It always runs.</a:t>
            </a:r>
            <a:r>
              <a:rPr lang="en-US" sz="2000" dirty="0">
                <a:solidFill>
                  <a:schemeClr val="bg1"/>
                </a:solidFill>
              </a:rPr>
              <a:t>’)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.then</a:t>
            </a:r>
            <a:r>
              <a:rPr lang="en-US" sz="2000" dirty="0">
                <a:solidFill>
                  <a:schemeClr val="bg1"/>
                </a:solidFill>
              </a:rPr>
              <a:t>(response3 =&gt; console.log(‘</a:t>
            </a:r>
            <a:r>
              <a:rPr lang="en-US" sz="2000" dirty="0">
                <a:solidFill>
                  <a:srgbClr val="FF0000"/>
                </a:solidFill>
              </a:rPr>
              <a:t>This is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</a:rPr>
              <a:t>          the second .then() block</a:t>
            </a:r>
            <a:r>
              <a:rPr lang="en-US" sz="2000" dirty="0">
                <a:solidFill>
                  <a:schemeClr val="bg1"/>
                </a:solidFill>
              </a:rPr>
              <a:t>’))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.then</a:t>
            </a:r>
            <a:r>
              <a:rPr lang="en-US" sz="2000" dirty="0">
                <a:solidFill>
                  <a:schemeClr val="bg1"/>
                </a:solidFill>
              </a:rPr>
              <a:t>(response4 =&gt; 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console.log(‘</a:t>
            </a:r>
            <a:r>
              <a:rPr lang="en-US" sz="2000" dirty="0">
                <a:solidFill>
                  <a:srgbClr val="FF0000"/>
                </a:solidFill>
              </a:rPr>
              <a:t>This is the third .then()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</a:rPr>
              <a:t>          block</a:t>
            </a:r>
            <a:r>
              <a:rPr lang="en-US" sz="2000" dirty="0">
                <a:solidFill>
                  <a:schemeClr val="bg1"/>
                </a:solidFill>
              </a:rPr>
              <a:t>’);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resolve();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})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>
                <a:solidFill>
                  <a:srgbClr val="00B0F0"/>
                </a:solidFill>
              </a:rPr>
              <a:t>.catch</a:t>
            </a:r>
            <a:r>
              <a:rPr lang="en-US" sz="2000" dirty="0">
                <a:solidFill>
                  <a:schemeClr val="bg1"/>
                </a:solidFill>
              </a:rPr>
              <a:t>(response5 =&gt; console.log(‘</a:t>
            </a:r>
            <a:r>
              <a:rPr lang="en-US" sz="2000" dirty="0">
                <a:solidFill>
                  <a:srgbClr val="FF0000"/>
                </a:solidFill>
              </a:rPr>
              <a:t>The 	catch block won’t run unless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</a:rPr>
              <a:t>	there’s an error</a:t>
            </a:r>
            <a:r>
              <a:rPr lang="en-US" sz="2000" dirty="0">
                <a:solidFill>
                  <a:schemeClr val="bg1"/>
                </a:solidFill>
              </a:rPr>
              <a:t>’)); </a:t>
            </a:r>
          </a:p>
        </p:txBody>
      </p:sp>
    </p:spTree>
    <p:extLst>
      <p:ext uri="{BB962C8B-B14F-4D97-AF65-F5344CB8AC3E}">
        <p14:creationId xmlns:p14="http://schemas.microsoft.com/office/powerpoint/2010/main" val="42480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0BEA-7B9C-4F18-B6FC-B263FCB4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004" y="2870435"/>
            <a:ext cx="3683585" cy="3599295"/>
          </a:xfrm>
        </p:spPr>
        <p:txBody>
          <a:bodyPr anchor="ctr">
            <a:normAutofit fontScale="850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Response.status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— An integer (default value 200) containing the response status code.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Response.statusText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— A string (default value "</a:t>
            </a:r>
            <a:r>
              <a:rPr lang="en-US" sz="2400" dirty="0">
                <a:solidFill>
                  <a:srgbClr val="FF0000"/>
                </a:solidFill>
              </a:rPr>
              <a:t>OK</a:t>
            </a:r>
            <a:r>
              <a:rPr lang="en-US" sz="2400" dirty="0">
                <a:solidFill>
                  <a:schemeClr val="tx1"/>
                </a:solidFill>
              </a:rPr>
              <a:t>"), which corresponds to the HTTP status code message.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Response.ok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— This is a shorthand for checking that status is in the range 200-299 inclusive. This returns a Boolean.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EEC7DC-6915-438A-829E-7860C5AE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Fetch() – Response Object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https://developer.mozilla.org/en-US/docs/Web/API/Fetch_API/using_fetch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2FB75-FA20-4BD3-8FA2-3BBA4139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899" y="3264916"/>
            <a:ext cx="6218237" cy="281033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EC9B54-8713-4C65-8235-720A48867375}"/>
              </a:ext>
            </a:extLst>
          </p:cNvPr>
          <p:cNvSpPr txBox="1"/>
          <p:nvPr/>
        </p:nvSpPr>
        <p:spPr>
          <a:xfrm>
            <a:off x="1251045" y="1916328"/>
            <a:ext cx="10058401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i="1" dirty="0"/>
              <a:t>Response </a:t>
            </a:r>
            <a:r>
              <a:rPr lang="en-US" sz="2800" dirty="0"/>
              <a:t>object is returned when a </a:t>
            </a:r>
            <a:r>
              <a:rPr lang="en-US" sz="2800" b="1" i="1" dirty="0">
                <a:solidFill>
                  <a:srgbClr val="FF0000"/>
                </a:solidFill>
              </a:rPr>
              <a:t>fetch() </a:t>
            </a:r>
            <a:r>
              <a:rPr lang="en-US" sz="2800" b="1" i="1" dirty="0"/>
              <a:t>Promise</a:t>
            </a:r>
            <a:r>
              <a:rPr lang="en-US" sz="2800" dirty="0"/>
              <a:t> is resolved.</a:t>
            </a:r>
          </a:p>
          <a:p>
            <a:r>
              <a:rPr lang="en-US" sz="2800" dirty="0"/>
              <a:t>The three most commonly used response properties are:</a:t>
            </a:r>
          </a:p>
        </p:txBody>
      </p:sp>
    </p:spTree>
    <p:extLst>
      <p:ext uri="{BB962C8B-B14F-4D97-AF65-F5344CB8AC3E}">
        <p14:creationId xmlns:p14="http://schemas.microsoft.com/office/powerpoint/2010/main" val="245314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EF4C-463B-4D86-94EB-0F5950F8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11" y="286603"/>
            <a:ext cx="10959993" cy="145075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Fetch() – checking Response success</a:t>
            </a:r>
            <a:br>
              <a:rPr lang="en-US" dirty="0"/>
            </a:br>
            <a:r>
              <a:rPr lang="en-US" sz="1600" dirty="0">
                <a:hlinkClick r:id="rId2"/>
              </a:rPr>
              <a:t>https://developer.mozilla.org/en-US/docs/Web/API/Fetch_API/using_fetch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C236-F2C3-4ED7-BA5C-B8B91A9B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044" y="1860407"/>
            <a:ext cx="10069485" cy="167867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i="1" dirty="0">
                <a:solidFill>
                  <a:srgbClr val="FF0000"/>
                </a:solidFill>
              </a:rPr>
              <a:t>fetch()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promise will reject with a </a:t>
            </a:r>
            <a:r>
              <a:rPr lang="en-US" sz="2400" b="1" i="1" dirty="0" err="1">
                <a:solidFill>
                  <a:schemeClr val="tx1"/>
                </a:solidFill>
              </a:rPr>
              <a:t>TypeError</a:t>
            </a:r>
            <a:r>
              <a:rPr lang="en-US" sz="2400" dirty="0">
                <a:solidFill>
                  <a:schemeClr val="tx1"/>
                </a:solidFill>
              </a:rPr>
              <a:t> when a network error is encountered or </a:t>
            </a:r>
            <a:r>
              <a:rPr lang="en-US" sz="2400" b="1" i="1" dirty="0">
                <a:solidFill>
                  <a:schemeClr val="tx1"/>
                </a:solidFill>
              </a:rPr>
              <a:t>CORS</a:t>
            </a:r>
            <a:r>
              <a:rPr lang="en-US" sz="2400" dirty="0">
                <a:solidFill>
                  <a:schemeClr val="tx1"/>
                </a:solidFill>
              </a:rPr>
              <a:t> is misconfigured on the server-side.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check for a successful </a:t>
            </a:r>
            <a:r>
              <a:rPr lang="en-US" sz="2400" dirty="0">
                <a:solidFill>
                  <a:srgbClr val="FF0000"/>
                </a:solidFill>
              </a:rPr>
              <a:t>fetch() </a:t>
            </a:r>
            <a:r>
              <a:rPr lang="en-US" sz="2400" dirty="0">
                <a:solidFill>
                  <a:schemeClr val="tx1"/>
                </a:solidFill>
              </a:rPr>
              <a:t>includes checking that the </a:t>
            </a:r>
            <a:r>
              <a:rPr lang="en-US" sz="2400" b="1" i="1" dirty="0">
                <a:solidFill>
                  <a:schemeClr val="tx1"/>
                </a:solidFill>
              </a:rPr>
              <a:t>Promise ‘</a:t>
            </a:r>
            <a:r>
              <a:rPr lang="en-US" sz="2400" dirty="0">
                <a:solidFill>
                  <a:schemeClr val="tx1"/>
                </a:solidFill>
              </a:rPr>
              <a:t>resolved’. Checking that the </a:t>
            </a:r>
            <a:r>
              <a:rPr lang="en-US" sz="2400" dirty="0" err="1">
                <a:solidFill>
                  <a:srgbClr val="FF0000"/>
                </a:solidFill>
              </a:rPr>
              <a:t>Response.ok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property has a value of true.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1474A-5AE4-4AE5-82E2-E6C3F765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059" y="3573448"/>
            <a:ext cx="7310328" cy="304058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B411E-8E12-4CB8-A214-43135D2B191C}"/>
              </a:ext>
            </a:extLst>
          </p:cNvPr>
          <p:cNvSpPr txBox="1"/>
          <p:nvPr/>
        </p:nvSpPr>
        <p:spPr>
          <a:xfrm>
            <a:off x="1460310" y="3537825"/>
            <a:ext cx="2690734" cy="2817255"/>
          </a:xfrm>
          <a:prstGeom prst="rect">
            <a:avLst/>
          </a:prstGeom>
          <a:noFill/>
        </p:spPr>
        <p:txBody>
          <a:bodyPr wrap="square" anchor="ctr"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US" sz="2200" dirty="0"/>
              <a:t>With </a:t>
            </a:r>
            <a:r>
              <a:rPr lang="en-US" sz="2200" dirty="0" err="1">
                <a:solidFill>
                  <a:srgbClr val="FF0000"/>
                </a:solidFill>
              </a:rPr>
              <a:t>response.ok</a:t>
            </a:r>
            <a:r>
              <a:rPr lang="en-US" sz="2200" dirty="0"/>
              <a:t>, check that the </a:t>
            </a:r>
            <a:r>
              <a:rPr lang="en-US" sz="2200" b="1" i="1" dirty="0"/>
              <a:t>Response</a:t>
            </a:r>
            <a:r>
              <a:rPr lang="en-US" sz="2200" dirty="0"/>
              <a:t> was completed and take action based on the data received.</a:t>
            </a:r>
          </a:p>
          <a:p>
            <a:pPr marL="342900" indent="-342900">
              <a:buAutoNum type="arabicPeriod"/>
            </a:pPr>
            <a:r>
              <a:rPr lang="en-US" sz="2200" dirty="0"/>
              <a:t>Use </a:t>
            </a:r>
            <a:r>
              <a:rPr lang="en-US" sz="2200" dirty="0">
                <a:solidFill>
                  <a:srgbClr val="FF0000"/>
                </a:solidFill>
              </a:rPr>
              <a:t>.catch()</a:t>
            </a:r>
            <a:r>
              <a:rPr lang="en-US" sz="2200" dirty="0"/>
              <a:t> to handle any errors that could have been thrown.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B74E3F-E104-4E91-8803-8057C3459576}"/>
              </a:ext>
            </a:extLst>
          </p:cNvPr>
          <p:cNvSpPr/>
          <p:nvPr/>
        </p:nvSpPr>
        <p:spPr>
          <a:xfrm>
            <a:off x="4809954" y="4063979"/>
            <a:ext cx="4357532" cy="509930"/>
          </a:xfrm>
          <a:prstGeom prst="roundRect">
            <a:avLst>
              <a:gd name="adj" fmla="val 6736"/>
            </a:avLst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64C57D-9046-4879-9A76-725F4D97FA08}"/>
              </a:ext>
            </a:extLst>
          </p:cNvPr>
          <p:cNvSpPr/>
          <p:nvPr/>
        </p:nvSpPr>
        <p:spPr>
          <a:xfrm>
            <a:off x="4759204" y="5901120"/>
            <a:ext cx="6702168" cy="456958"/>
          </a:xfrm>
          <a:prstGeom prst="roundRect">
            <a:avLst>
              <a:gd name="adj" fmla="val 7432"/>
            </a:avLst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1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CD98-2880-4F9A-B315-705F1AE2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Fetch() – Body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https://developer.mozilla.org/en-US/docs/Web/API/Fetch_API/Using_Fetch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485B-3538-4402-8A91-25053BED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944" y="1897039"/>
            <a:ext cx="9130352" cy="11828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Both requests and responses may contain </a:t>
            </a:r>
            <a:r>
              <a:rPr lang="en-US" sz="2800" b="1" i="1" dirty="0">
                <a:solidFill>
                  <a:schemeClr val="tx1"/>
                </a:solidFill>
              </a:rPr>
              <a:t>body</a:t>
            </a:r>
            <a:r>
              <a:rPr lang="en-US" sz="2800" dirty="0">
                <a:solidFill>
                  <a:schemeClr val="tx1"/>
                </a:solidFill>
              </a:rPr>
              <a:t> data. A </a:t>
            </a:r>
            <a:r>
              <a:rPr lang="en-US" sz="2800" b="1" i="1" dirty="0">
                <a:solidFill>
                  <a:schemeClr val="tx1"/>
                </a:solidFill>
              </a:rPr>
              <a:t>body</a:t>
            </a:r>
            <a:r>
              <a:rPr lang="en-US" sz="2800" dirty="0">
                <a:solidFill>
                  <a:schemeClr val="tx1"/>
                </a:solidFill>
              </a:rPr>
              <a:t> is an instance of any of the following types.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9089E0-C2B4-4F72-A0C2-7263EAD7F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447"/>
              </p:ext>
            </p:extLst>
          </p:nvPr>
        </p:nvGraphicFramePr>
        <p:xfrm>
          <a:off x="1356360" y="3166737"/>
          <a:ext cx="95402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643">
                  <a:extLst>
                    <a:ext uri="{9D8B030D-6E8A-4147-A177-3AD203B41FA5}">
                      <a16:colId xmlns:a16="http://schemas.microsoft.com/office/drawing/2014/main" val="2201617132"/>
                    </a:ext>
                  </a:extLst>
                </a:gridCol>
                <a:gridCol w="7117597">
                  <a:extLst>
                    <a:ext uri="{9D8B030D-6E8A-4147-A177-3AD203B41FA5}">
                      <a16:colId xmlns:a16="http://schemas.microsoft.com/office/drawing/2014/main" val="3886384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Function used to access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02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ArrayBuffer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arrayBuffer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 This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is used to represent a generic, fixed-length binary data buffer.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64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ArrayBufferView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89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Blob/File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.blob()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 returns a promise that resolves with a Blob.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79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.text()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 returns a promise that resolves with a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USVString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object (text). The response is always decoded using UTF-8.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52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FormData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formData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 returns a promise that resolves with a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FormData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object.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09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83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1187" y="0"/>
            <a:ext cx="8158165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400" i="1" dirty="0">
                <a:solidFill>
                  <a:srgbClr val="FFFFFF"/>
                </a:solidFill>
              </a:rPr>
              <a:t>The Fetch API provides an interface for fetching resources that has a more powerful and flexible feature set than XMLHttpRequest.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953000"/>
            <a:ext cx="12192000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https://developer.mozilla.org/en-US/docs/Web/API/Fetch_API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000D-577A-4D3C-8278-011064E6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FetchAPI</a:t>
            </a:r>
            <a:r>
              <a:rPr lang="en-US" dirty="0">
                <a:solidFill>
                  <a:schemeClr val="tx1"/>
                </a:solidFill>
              </a:rPr>
              <a:t>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https://developer.mozilla.org/en-US/docs/Web/API/Fetch_API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https://developer.mozilla.org/en-US/docs/Web/API/Fetch_API/using_fetch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986A-13A4-4212-8E57-04765802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28" y="1961062"/>
            <a:ext cx="10271857" cy="223442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is an async method of the </a:t>
            </a:r>
            <a:r>
              <a:rPr lang="en-US" sz="2100" b="1" i="1" dirty="0" err="1">
                <a:solidFill>
                  <a:schemeClr val="tx1"/>
                </a:solidFill>
              </a:rPr>
              <a:t>WindowOrWorkerGlobalScope</a:t>
            </a:r>
            <a:r>
              <a:rPr lang="en-US" sz="2100" b="1" i="1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‘</a:t>
            </a:r>
            <a:r>
              <a:rPr lang="en-US" sz="2100" dirty="0" err="1">
                <a:solidFill>
                  <a:schemeClr val="tx1"/>
                </a:solidFill>
              </a:rPr>
              <a:t>mixin</a:t>
            </a:r>
            <a:r>
              <a:rPr lang="en-US" sz="2100" dirty="0">
                <a:solidFill>
                  <a:schemeClr val="tx1"/>
                </a:solidFill>
              </a:rPr>
              <a:t>’ (not an Interface). It provides </a:t>
            </a:r>
            <a:r>
              <a:rPr lang="en-US" sz="2100" b="1" i="1" dirty="0">
                <a:solidFill>
                  <a:schemeClr val="tx1"/>
                </a:solidFill>
              </a:rPr>
              <a:t>Request</a:t>
            </a:r>
            <a:r>
              <a:rPr lang="en-US" sz="2100" dirty="0">
                <a:solidFill>
                  <a:schemeClr val="tx1"/>
                </a:solidFill>
              </a:rPr>
              <a:t> and </a:t>
            </a:r>
            <a:r>
              <a:rPr lang="en-US" sz="2100" b="1" i="1" dirty="0">
                <a:solidFill>
                  <a:schemeClr val="tx1"/>
                </a:solidFill>
              </a:rPr>
              <a:t>Response</a:t>
            </a:r>
            <a:r>
              <a:rPr lang="en-US" sz="2100" dirty="0">
                <a:solidFill>
                  <a:schemeClr val="tx1"/>
                </a:solidFill>
              </a:rPr>
              <a:t> objects involved with network requests. </a:t>
            </a: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chemeClr val="tx1"/>
                </a:solidFill>
              </a:rPr>
              <a:t> has built-in functions and properties that can be used when needed.</a:t>
            </a:r>
          </a:p>
          <a:p>
            <a:pPr>
              <a:lnSpc>
                <a:spcPct val="100000"/>
              </a:lnSpc>
            </a:pP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chemeClr val="tx1"/>
                </a:solidFill>
              </a:rPr>
              <a:t> includes concepts such as </a:t>
            </a:r>
            <a:r>
              <a:rPr lang="en-US" sz="2100" b="1" i="1" dirty="0">
                <a:solidFill>
                  <a:schemeClr val="tx1"/>
                </a:solidFill>
              </a:rPr>
              <a:t>CORS</a:t>
            </a:r>
            <a:r>
              <a:rPr lang="en-US" sz="2100" dirty="0">
                <a:solidFill>
                  <a:schemeClr val="tx1"/>
                </a:solidFill>
              </a:rPr>
              <a:t> and the HTTP Origin header semantics.</a:t>
            </a:r>
          </a:p>
          <a:p>
            <a:pPr>
              <a:lnSpc>
                <a:spcPct val="100000"/>
              </a:lnSpc>
            </a:pP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requires at least one argument  (the URL). It returns a </a:t>
            </a:r>
            <a:r>
              <a:rPr lang="en-US" sz="2100" b="1" i="1" dirty="0"/>
              <a:t>Promise</a:t>
            </a:r>
            <a:r>
              <a:rPr lang="en-US" sz="2100" dirty="0"/>
              <a:t> that represents the response to the request.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1C268-5A5E-4E63-B014-B47D042ACE3D}"/>
              </a:ext>
            </a:extLst>
          </p:cNvPr>
          <p:cNvSpPr txBox="1"/>
          <p:nvPr/>
        </p:nvSpPr>
        <p:spPr>
          <a:xfrm>
            <a:off x="5998732" y="4195340"/>
            <a:ext cx="5468053" cy="1952329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B0F0"/>
                </a:solidFill>
              </a:rPr>
              <a:t>fetch</a:t>
            </a:r>
            <a:r>
              <a:rPr lang="en-US" sz="2800" dirty="0">
                <a:solidFill>
                  <a:schemeClr val="bg1"/>
                </a:solidFill>
              </a:rPr>
              <a:t>(‘</a:t>
            </a:r>
            <a:r>
              <a:rPr lang="en-US" sz="2800" dirty="0">
                <a:solidFill>
                  <a:srgbClr val="FF0000"/>
                </a:solidFill>
              </a:rPr>
              <a:t>http://revature.com/</a:t>
            </a:r>
            <a:r>
              <a:rPr lang="en-US" sz="2800" dirty="0" err="1">
                <a:solidFill>
                  <a:srgbClr val="FF0000"/>
                </a:solidFill>
              </a:rPr>
              <a:t>assoc</a:t>
            </a:r>
            <a:r>
              <a:rPr lang="en-US" sz="2800" dirty="0">
                <a:solidFill>
                  <a:schemeClr val="bg1"/>
                </a:solidFill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rgbClr val="00B0F0"/>
                </a:solidFill>
              </a:rPr>
              <a:t>.then</a:t>
            </a:r>
            <a:r>
              <a:rPr lang="en-US" sz="2800" dirty="0">
                <a:solidFill>
                  <a:schemeClr val="bg1"/>
                </a:solidFill>
              </a:rPr>
              <a:t>(res =&gt; </a:t>
            </a:r>
            <a:r>
              <a:rPr lang="en-US" sz="2800" dirty="0" err="1">
                <a:solidFill>
                  <a:schemeClr val="bg1"/>
                </a:solidFill>
              </a:rPr>
              <a:t>res.json</a:t>
            </a:r>
            <a:r>
              <a:rPr lang="en-US" sz="2800" dirty="0">
                <a:solidFill>
                  <a:schemeClr val="bg1"/>
                </a:solidFill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rgbClr val="00B0F0"/>
                </a:solidFill>
              </a:rPr>
              <a:t>.then</a:t>
            </a:r>
            <a:r>
              <a:rPr lang="en-US" sz="2800" dirty="0">
                <a:solidFill>
                  <a:schemeClr val="bg1"/>
                </a:solidFill>
              </a:rPr>
              <a:t>(data =&gt; console.log(data));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8DC9A-5624-4C0E-806A-FF894E853234}"/>
              </a:ext>
            </a:extLst>
          </p:cNvPr>
          <p:cNvSpPr txBox="1"/>
          <p:nvPr/>
        </p:nvSpPr>
        <p:spPr>
          <a:xfrm>
            <a:off x="1194928" y="4213444"/>
            <a:ext cx="4870593" cy="223442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never fails, even if the HTTP Response Code is 404 or 500. It will reject if the request itself fails (a network failure).</a:t>
            </a:r>
          </a:p>
          <a:p>
            <a:pPr>
              <a:spcAft>
                <a:spcPts val="600"/>
              </a:spcAft>
            </a:pPr>
            <a:r>
              <a:rPr lang="en-US" sz="2100" b="1" i="1" dirty="0">
                <a:solidFill>
                  <a:srgbClr val="FF0000"/>
                </a:solidFill>
              </a:rPr>
              <a:t>Fetch()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can send and receive cross-site cookies (</a:t>
            </a:r>
            <a:r>
              <a:rPr lang="en-US" sz="2100" b="1" i="1" dirty="0"/>
              <a:t>Sessions</a:t>
            </a:r>
            <a:r>
              <a:rPr lang="en-US" sz="2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143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0207-2EDD-4330-B28B-D109A842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Fetch API Example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https://developer.mozilla.org/en-US/docs/Web/API/Fetch_API/using_fetch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EB09-3AE9-42A9-9701-A3557B2B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06" y="3764293"/>
            <a:ext cx="9887348" cy="2620466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In this example, a URL is </a:t>
            </a:r>
            <a:r>
              <a:rPr lang="en-US" sz="2600" b="1" i="1" dirty="0" err="1">
                <a:solidFill>
                  <a:schemeClr val="tx1"/>
                </a:solidFill>
              </a:rPr>
              <a:t>Fetch</a:t>
            </a:r>
            <a:r>
              <a:rPr lang="en-US" sz="2600" dirty="0" err="1">
                <a:solidFill>
                  <a:schemeClr val="tx1"/>
                </a:solidFill>
              </a:rPr>
              <a:t>’ed</a:t>
            </a:r>
            <a:r>
              <a:rPr lang="en-US" sz="2600" dirty="0">
                <a:solidFill>
                  <a:schemeClr val="tx1"/>
                </a:solidFill>
              </a:rPr>
              <a:t> and the response is printed to the console. </a:t>
            </a:r>
            <a:r>
              <a:rPr lang="en-US" sz="2600" dirty="0">
                <a:solidFill>
                  <a:srgbClr val="FF0000"/>
                </a:solidFill>
              </a:rPr>
              <a:t>fetch() </a:t>
            </a:r>
            <a:r>
              <a:rPr lang="en-US" sz="2600" dirty="0">
                <a:solidFill>
                  <a:schemeClr val="tx1"/>
                </a:solidFill>
              </a:rPr>
              <a:t>takes one argument (there is an overload) and returns a </a:t>
            </a:r>
            <a:r>
              <a:rPr lang="en-US" sz="2600" b="1" i="1" dirty="0">
                <a:solidFill>
                  <a:schemeClr val="tx1"/>
                </a:solidFill>
              </a:rPr>
              <a:t>Promise </a:t>
            </a:r>
            <a:r>
              <a:rPr lang="en-US" sz="2600" dirty="0">
                <a:solidFill>
                  <a:schemeClr val="tx1"/>
                </a:solidFill>
              </a:rPr>
              <a:t>containing the </a:t>
            </a:r>
            <a:r>
              <a:rPr lang="en-US" sz="2600" b="1" i="1" dirty="0">
                <a:solidFill>
                  <a:schemeClr val="tx1"/>
                </a:solidFill>
              </a:rPr>
              <a:t>Response</a:t>
            </a:r>
            <a:r>
              <a:rPr lang="en-US" sz="2600" dirty="0">
                <a:solidFill>
                  <a:schemeClr val="tx1"/>
                </a:solidFill>
              </a:rPr>
              <a:t> object.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When </a:t>
            </a:r>
            <a:r>
              <a:rPr lang="en-US" sz="2600" dirty="0">
                <a:solidFill>
                  <a:srgbClr val="FF0000"/>
                </a:solidFill>
              </a:rPr>
              <a:t>fetch() </a:t>
            </a:r>
            <a:r>
              <a:rPr lang="en-US" sz="2600" dirty="0">
                <a:solidFill>
                  <a:schemeClr val="tx1"/>
                </a:solidFill>
              </a:rPr>
              <a:t>returns, the </a:t>
            </a:r>
            <a:r>
              <a:rPr lang="en-US" sz="2600" b="1" i="1" dirty="0">
                <a:solidFill>
                  <a:schemeClr val="tx1"/>
                </a:solidFill>
              </a:rPr>
              <a:t>Promise</a:t>
            </a:r>
            <a:r>
              <a:rPr lang="en-US" sz="2600" dirty="0">
                <a:solidFill>
                  <a:schemeClr val="tx1"/>
                </a:solidFill>
              </a:rPr>
              <a:t> response becomes the parameter for the following </a:t>
            </a:r>
            <a:r>
              <a:rPr lang="en-US" sz="2600" dirty="0">
                <a:solidFill>
                  <a:srgbClr val="FF0000"/>
                </a:solidFill>
              </a:rPr>
              <a:t>.then() </a:t>
            </a:r>
            <a:r>
              <a:rPr lang="en-US" sz="2600" dirty="0">
                <a:solidFill>
                  <a:schemeClr val="tx1"/>
                </a:solidFill>
              </a:rPr>
              <a:t>statement. The </a:t>
            </a:r>
            <a:r>
              <a:rPr lang="en-US" sz="2600" dirty="0">
                <a:solidFill>
                  <a:srgbClr val="FF0000"/>
                </a:solidFill>
              </a:rPr>
              <a:t>.json() </a:t>
            </a:r>
            <a:r>
              <a:rPr lang="en-US" sz="2600" dirty="0">
                <a:solidFill>
                  <a:schemeClr val="tx1"/>
                </a:solidFill>
              </a:rPr>
              <a:t>method is used to extract the JSON </a:t>
            </a:r>
            <a:r>
              <a:rPr lang="en-US" sz="2600" b="1" i="1" dirty="0">
                <a:solidFill>
                  <a:schemeClr val="tx1"/>
                </a:solidFill>
              </a:rPr>
              <a:t>Body </a:t>
            </a:r>
            <a:r>
              <a:rPr lang="en-US" sz="2600" dirty="0">
                <a:solidFill>
                  <a:schemeClr val="tx1"/>
                </a:solidFill>
              </a:rPr>
              <a:t>content from the response. 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The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.then() </a:t>
            </a:r>
            <a:r>
              <a:rPr lang="en-US" sz="2600" dirty="0">
                <a:solidFill>
                  <a:schemeClr val="tx1"/>
                </a:solidFill>
              </a:rPr>
              <a:t>statement is also used to handle whatever HTTP response codes are returned, even if 404 or 500.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2387B-0A8C-490E-A8F6-340422D83769}"/>
              </a:ext>
            </a:extLst>
          </p:cNvPr>
          <p:cNvSpPr txBox="1"/>
          <p:nvPr/>
        </p:nvSpPr>
        <p:spPr>
          <a:xfrm>
            <a:off x="2472690" y="2079724"/>
            <a:ext cx="7307580" cy="156966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fetch</a:t>
            </a:r>
            <a:r>
              <a:rPr lang="en-US" sz="3200" dirty="0">
                <a:solidFill>
                  <a:schemeClr val="bg1"/>
                </a:solidFill>
              </a:rPr>
              <a:t>('</a:t>
            </a:r>
            <a:r>
              <a:rPr lang="en-US" sz="3200" dirty="0">
                <a:solidFill>
                  <a:srgbClr val="FF0000"/>
                </a:solidFill>
              </a:rPr>
              <a:t>http://revature.com/associates</a:t>
            </a:r>
            <a:r>
              <a:rPr lang="en-US" sz="3200" dirty="0">
                <a:solidFill>
                  <a:schemeClr val="bg1"/>
                </a:solidFill>
              </a:rPr>
              <a:t>’)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</a:t>
            </a:r>
            <a:r>
              <a:rPr lang="en-US" sz="3200" dirty="0">
                <a:solidFill>
                  <a:srgbClr val="00B0F0"/>
                </a:solidFill>
              </a:rPr>
              <a:t>.then</a:t>
            </a:r>
            <a:r>
              <a:rPr lang="en-US" sz="3200" dirty="0">
                <a:solidFill>
                  <a:schemeClr val="bg1"/>
                </a:solidFill>
              </a:rPr>
              <a:t>(response =&gt; </a:t>
            </a:r>
            <a:r>
              <a:rPr lang="en-US" sz="3200" dirty="0" err="1">
                <a:solidFill>
                  <a:schemeClr val="bg1"/>
                </a:solidFill>
              </a:rPr>
              <a:t>response.json</a:t>
            </a:r>
            <a:r>
              <a:rPr lang="en-US" sz="3200" dirty="0">
                <a:solidFill>
                  <a:schemeClr val="bg1"/>
                </a:solidFill>
              </a:rPr>
              <a:t>())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00B0F0"/>
                </a:solidFill>
              </a:rPr>
              <a:t> .then</a:t>
            </a:r>
            <a:r>
              <a:rPr lang="en-US" sz="3200" dirty="0">
                <a:solidFill>
                  <a:schemeClr val="bg1"/>
                </a:solidFill>
              </a:rPr>
              <a:t>(data =&gt; console.log(data));</a:t>
            </a:r>
          </a:p>
        </p:txBody>
      </p:sp>
    </p:spTree>
    <p:extLst>
      <p:ext uri="{BB962C8B-B14F-4D97-AF65-F5344CB8AC3E}">
        <p14:creationId xmlns:p14="http://schemas.microsoft.com/office/powerpoint/2010/main" val="158825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19EE-D089-477C-A912-6F99B2EF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Fetch() – Arguments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https://developer.mozilla.org/en-US/docs/Web/API/WindowOrWorkerGlobalScope/fetch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8F8B-C16A-4220-BA61-F399C1A3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790" y="1920240"/>
            <a:ext cx="10139275" cy="201168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Fetch()</a:t>
            </a:r>
            <a:r>
              <a:rPr lang="en-US" sz="2800" b="1" i="1" dirty="0"/>
              <a:t> </a:t>
            </a:r>
            <a:r>
              <a:rPr lang="en-US" sz="2800" dirty="0">
                <a:solidFill>
                  <a:schemeClr val="tx1"/>
                </a:solidFill>
              </a:rPr>
              <a:t>has two possible arguments. </a:t>
            </a:r>
          </a:p>
          <a:p>
            <a:pPr marL="658368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URL path to the desired resource. </a:t>
            </a:r>
          </a:p>
          <a:p>
            <a:pPr marL="658368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An (optional) object called an </a:t>
            </a:r>
            <a:r>
              <a:rPr lang="en-US" sz="2400" b="1" i="1" dirty="0">
                <a:solidFill>
                  <a:schemeClr val="tx1"/>
                </a:solidFill>
              </a:rPr>
              <a:t>init</a:t>
            </a:r>
            <a:r>
              <a:rPr lang="en-US" sz="2400" dirty="0">
                <a:solidFill>
                  <a:schemeClr val="tx1"/>
                </a:solidFill>
              </a:rPr>
              <a:t> object. This allows custom settings to be set with the </a:t>
            </a:r>
            <a:r>
              <a:rPr lang="en-US" sz="2400" b="1" i="1" dirty="0">
                <a:solidFill>
                  <a:schemeClr val="tx1"/>
                </a:solidFill>
              </a:rPr>
              <a:t>Request</a:t>
            </a:r>
            <a:r>
              <a:rPr lang="en-US" sz="2400" dirty="0">
                <a:solidFill>
                  <a:schemeClr val="tx1"/>
                </a:solidFill>
              </a:rPr>
              <a:t>. (see next slide)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Below are the most frequently used </a:t>
            </a:r>
            <a:r>
              <a:rPr lang="en-US" sz="2800" b="1" i="1" dirty="0">
                <a:solidFill>
                  <a:schemeClr val="tx1"/>
                </a:solidFill>
              </a:rPr>
              <a:t>init</a:t>
            </a:r>
            <a:r>
              <a:rPr lang="en-US" sz="2800" dirty="0">
                <a:solidFill>
                  <a:schemeClr val="tx1"/>
                </a:solidFill>
              </a:rPr>
              <a:t> object properties.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6AF406-2EDD-43F8-9DAB-43456434F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74489"/>
              </p:ext>
            </p:extLst>
          </p:nvPr>
        </p:nvGraphicFramePr>
        <p:xfrm>
          <a:off x="1097280" y="3931920"/>
          <a:ext cx="100584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624">
                  <a:extLst>
                    <a:ext uri="{9D8B030D-6E8A-4147-A177-3AD203B41FA5}">
                      <a16:colId xmlns:a16="http://schemas.microsoft.com/office/drawing/2014/main" val="1054876398"/>
                    </a:ext>
                  </a:extLst>
                </a:gridCol>
                <a:gridCol w="8494776">
                  <a:extLst>
                    <a:ext uri="{9D8B030D-6E8A-4147-A177-3AD203B41FA5}">
                      <a16:colId xmlns:a16="http://schemas.microsoft.com/office/drawing/2014/main" val="3445048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53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HTTP verb of the request. GET, POST,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75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Headers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Headers object containing the headers desired.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51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 object containing what you want to POST, Delete, INSERT,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mode desired. ‘</a:t>
                      </a:r>
                      <a:r>
                        <a:rPr lang="en-US" sz="2400" dirty="0" err="1"/>
                        <a:t>cors</a:t>
                      </a:r>
                      <a:r>
                        <a:rPr lang="en-US" sz="2400" dirty="0"/>
                        <a:t>’, ‘no-</a:t>
                      </a:r>
                      <a:r>
                        <a:rPr lang="en-US" sz="2400" dirty="0" err="1"/>
                        <a:t>cors</a:t>
                      </a:r>
                      <a:r>
                        <a:rPr lang="en-US" sz="2400" dirty="0"/>
                        <a:t>’, ‘same-origin’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18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61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FDD4-B4E4-4CFD-9AD5-BD728F45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78" y="102231"/>
            <a:ext cx="5686349" cy="16364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Fetch() – example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https://developer.mozilla.org/en-US/docs/Web/API/Fetch_API/using_fetch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914E-19B7-4A24-ABC6-C6730E4CD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377" y="102231"/>
            <a:ext cx="5385120" cy="6653538"/>
          </a:xfr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fetch(</a:t>
            </a:r>
            <a:r>
              <a:rPr lang="en-US" sz="2400" dirty="0">
                <a:solidFill>
                  <a:srgbClr val="FF0000"/>
                </a:solidFill>
              </a:rPr>
              <a:t>‘https://revature.com/associates’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 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method: 'POST',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mode: '</a:t>
            </a:r>
            <a:r>
              <a:rPr lang="en-US" sz="2400" dirty="0" err="1">
                <a:solidFill>
                  <a:srgbClr val="00B050"/>
                </a:solidFill>
              </a:rPr>
              <a:t>cors</a:t>
            </a:r>
            <a:r>
              <a:rPr lang="en-US" sz="2400" dirty="0">
                <a:solidFill>
                  <a:srgbClr val="00B050"/>
                </a:solidFill>
              </a:rPr>
              <a:t>’,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cache: 'no-cache',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credentials: 'same-origin’,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headers: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   {‘Content-Type': 'application/json’},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redirect: 'follow’,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referrerPolicy: 'no-referrer’,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body: JSON.stringify(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   { name: ‘Mark’, id: 42 })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</a:rPr>
              <a:t>    }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  .then(response =&gt; response.json())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  .then(data =&gt; console.log(data));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5D244-9755-4554-BAEC-EAED3B867662}"/>
              </a:ext>
            </a:extLst>
          </p:cNvPr>
          <p:cNvSpPr txBox="1"/>
          <p:nvPr/>
        </p:nvSpPr>
        <p:spPr>
          <a:xfrm>
            <a:off x="148504" y="2020372"/>
            <a:ext cx="5686349" cy="458587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Below are the options available for each property.</a:t>
            </a:r>
          </a:p>
          <a:p>
            <a:pPr algn="r"/>
            <a:r>
              <a:rPr lang="en-US" sz="2000" dirty="0">
                <a:highlight>
                  <a:srgbClr val="FFFF00"/>
                </a:highlight>
              </a:rPr>
              <a:t>* == default</a:t>
            </a:r>
            <a:endParaRPr lang="en-US" sz="2000" dirty="0"/>
          </a:p>
          <a:p>
            <a:pPr algn="r"/>
            <a:r>
              <a:rPr lang="en-US" dirty="0">
                <a:solidFill>
                  <a:srgbClr val="00B0F0"/>
                </a:solidFill>
              </a:rPr>
              <a:t>The path to the resource –</a:t>
            </a:r>
          </a:p>
          <a:p>
            <a:pPr algn="r"/>
            <a:r>
              <a:rPr lang="en-US" dirty="0">
                <a:solidFill>
                  <a:srgbClr val="00B050"/>
                </a:solidFill>
              </a:rPr>
              <a:t>The init object – </a:t>
            </a:r>
          </a:p>
          <a:p>
            <a:pPr algn="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*GET</a:t>
            </a:r>
            <a:r>
              <a:rPr lang="en-US" dirty="0">
                <a:solidFill>
                  <a:srgbClr val="FF0000"/>
                </a:solidFill>
              </a:rPr>
              <a:t>, POST, PUT, DELETE, etc –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 ‘no-</a:t>
            </a:r>
            <a:r>
              <a:rPr lang="en-US" dirty="0" err="1">
                <a:solidFill>
                  <a:srgbClr val="0070C0"/>
                </a:solidFill>
              </a:rPr>
              <a:t>cors</a:t>
            </a:r>
            <a:r>
              <a:rPr lang="en-US" dirty="0">
                <a:solidFill>
                  <a:srgbClr val="0070C0"/>
                </a:solidFill>
              </a:rPr>
              <a:t>’,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*’</a:t>
            </a:r>
            <a:r>
              <a:rPr lang="en-US" dirty="0" err="1">
                <a:solidFill>
                  <a:srgbClr val="0070C0"/>
                </a:solidFill>
                <a:highlight>
                  <a:srgbClr val="FFFF00"/>
                </a:highlight>
              </a:rPr>
              <a:t>cors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en-US" dirty="0">
                <a:solidFill>
                  <a:srgbClr val="0070C0"/>
                </a:solidFill>
              </a:rPr>
              <a:t>, ‘same-origin’ – </a:t>
            </a:r>
          </a:p>
          <a:p>
            <a:pPr algn="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*default</a:t>
            </a:r>
            <a:r>
              <a:rPr lang="en-US" dirty="0">
                <a:solidFill>
                  <a:srgbClr val="FF0000"/>
                </a:solidFill>
              </a:rPr>
              <a:t>, no-cache, reload, force-cache, only-if-cached –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include,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*same-origin</a:t>
            </a:r>
            <a:r>
              <a:rPr lang="en-US" dirty="0">
                <a:solidFill>
                  <a:srgbClr val="0070C0"/>
                </a:solidFill>
              </a:rPr>
              <a:t>, omit – 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sz="1800" dirty="0">
                <a:solidFill>
                  <a:srgbClr val="FF0000"/>
                </a:solidFill>
              </a:rPr>
              <a:t>application/</a:t>
            </a:r>
            <a:r>
              <a:rPr lang="en-US" sz="1800" dirty="0" err="1">
                <a:solidFill>
                  <a:srgbClr val="FF0000"/>
                </a:solidFill>
              </a:rPr>
              <a:t>json’,‘</a:t>
            </a:r>
            <a:r>
              <a:rPr lang="en-US" dirty="0" err="1">
                <a:solidFill>
                  <a:srgbClr val="FF0000"/>
                </a:solidFill>
              </a:rPr>
              <a:t>application</a:t>
            </a:r>
            <a:r>
              <a:rPr lang="en-US" dirty="0">
                <a:solidFill>
                  <a:srgbClr val="FF0000"/>
                </a:solidFill>
              </a:rPr>
              <a:t>/x-www-form-</a:t>
            </a:r>
            <a:r>
              <a:rPr lang="en-US" dirty="0" err="1">
                <a:solidFill>
                  <a:srgbClr val="FF0000"/>
                </a:solidFill>
              </a:rPr>
              <a:t>urlencoded</a:t>
            </a:r>
            <a:r>
              <a:rPr lang="en-US" dirty="0">
                <a:solidFill>
                  <a:srgbClr val="FF0000"/>
                </a:solidFill>
              </a:rPr>
              <a:t>’ –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manual,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*follow</a:t>
            </a:r>
            <a:r>
              <a:rPr lang="en-US" dirty="0">
                <a:solidFill>
                  <a:srgbClr val="0070C0"/>
                </a:solidFill>
              </a:rPr>
              <a:t>, error – 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‘no-referrer’,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*’no-referrer-when-downgrade’</a:t>
            </a:r>
            <a:r>
              <a:rPr lang="en-US" dirty="0">
                <a:solidFill>
                  <a:srgbClr val="FF0000"/>
                </a:solidFill>
              </a:rPr>
              <a:t>, ‘origin’, 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‘origin-when-cross-origin’, ‘same-origin’, ‘strict-origin’, ‘strict-origin-when-cross-origin’, ‘unsafe-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’ –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Use JSON.stringify() to serialize the body. – 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 Body data type must match "Content-Type" header –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Use `response.json()` to parse JSON data. –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DC3C41-CB63-4592-82EA-2BF505EA7988}"/>
              </a:ext>
            </a:extLst>
          </p:cNvPr>
          <p:cNvCxnSpPr>
            <a:cxnSpLocks/>
          </p:cNvCxnSpPr>
          <p:nvPr/>
        </p:nvCxnSpPr>
        <p:spPr>
          <a:xfrm flipV="1">
            <a:off x="5723455" y="1658566"/>
            <a:ext cx="1355122" cy="17277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ACE462-6BCE-47D0-BFC8-6B0DAC155DE4}"/>
              </a:ext>
            </a:extLst>
          </p:cNvPr>
          <p:cNvCxnSpPr>
            <a:cxnSpLocks/>
          </p:cNvCxnSpPr>
          <p:nvPr/>
        </p:nvCxnSpPr>
        <p:spPr>
          <a:xfrm flipV="1">
            <a:off x="5723455" y="2020372"/>
            <a:ext cx="1355122" cy="163220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45326-A6B8-4D90-BA03-C0F92589D065}"/>
              </a:ext>
            </a:extLst>
          </p:cNvPr>
          <p:cNvCxnSpPr>
            <a:cxnSpLocks/>
          </p:cNvCxnSpPr>
          <p:nvPr/>
        </p:nvCxnSpPr>
        <p:spPr>
          <a:xfrm flipV="1">
            <a:off x="5723455" y="2412460"/>
            <a:ext cx="1355122" cy="15264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A52545-B2D5-408C-82E7-F2958C99FCA7}"/>
              </a:ext>
            </a:extLst>
          </p:cNvPr>
          <p:cNvCxnSpPr>
            <a:cxnSpLocks/>
          </p:cNvCxnSpPr>
          <p:nvPr/>
        </p:nvCxnSpPr>
        <p:spPr>
          <a:xfrm flipV="1">
            <a:off x="5723455" y="2780444"/>
            <a:ext cx="1355122" cy="142479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E5A84A-BE40-4E45-85CB-615B2853FFFE}"/>
              </a:ext>
            </a:extLst>
          </p:cNvPr>
          <p:cNvCxnSpPr>
            <a:cxnSpLocks/>
          </p:cNvCxnSpPr>
          <p:nvPr/>
        </p:nvCxnSpPr>
        <p:spPr>
          <a:xfrm flipV="1">
            <a:off x="5723455" y="3207480"/>
            <a:ext cx="1355122" cy="12635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3DB549-4440-4CC1-A381-F3DCF1FED6D6}"/>
              </a:ext>
            </a:extLst>
          </p:cNvPr>
          <p:cNvCxnSpPr>
            <a:cxnSpLocks/>
          </p:cNvCxnSpPr>
          <p:nvPr/>
        </p:nvCxnSpPr>
        <p:spPr>
          <a:xfrm flipV="1">
            <a:off x="5723455" y="3873500"/>
            <a:ext cx="1355122" cy="87929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6E946A-0D81-4F92-AF4A-139CBC20BEFB}"/>
              </a:ext>
            </a:extLst>
          </p:cNvPr>
          <p:cNvCxnSpPr>
            <a:cxnSpLocks/>
          </p:cNvCxnSpPr>
          <p:nvPr/>
        </p:nvCxnSpPr>
        <p:spPr>
          <a:xfrm flipV="1">
            <a:off x="5723455" y="4260715"/>
            <a:ext cx="1355122" cy="13167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DE328D-C38F-449F-8644-C319134E34B3}"/>
              </a:ext>
            </a:extLst>
          </p:cNvPr>
          <p:cNvCxnSpPr>
            <a:cxnSpLocks/>
          </p:cNvCxnSpPr>
          <p:nvPr/>
        </p:nvCxnSpPr>
        <p:spPr>
          <a:xfrm flipV="1">
            <a:off x="5723451" y="4630367"/>
            <a:ext cx="1355126" cy="122887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47312D-FD58-4531-9BC8-5CFB49F3BEC3}"/>
              </a:ext>
            </a:extLst>
          </p:cNvPr>
          <p:cNvCxnSpPr>
            <a:cxnSpLocks/>
          </p:cNvCxnSpPr>
          <p:nvPr/>
        </p:nvCxnSpPr>
        <p:spPr>
          <a:xfrm flipV="1">
            <a:off x="5723450" y="4965971"/>
            <a:ext cx="1552839" cy="11749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8E700-A6BA-4107-BA98-4E7C47BCE088}"/>
              </a:ext>
            </a:extLst>
          </p:cNvPr>
          <p:cNvCxnSpPr>
            <a:cxnSpLocks/>
          </p:cNvCxnSpPr>
          <p:nvPr/>
        </p:nvCxnSpPr>
        <p:spPr>
          <a:xfrm flipV="1">
            <a:off x="5723449" y="5695123"/>
            <a:ext cx="1355128" cy="70473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34B1-9FBC-46C7-864F-4B04295C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609993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Promises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https://javascript.info/promise-basics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https://javascript.info/promise-basics#consumers-then-catch-finally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https://web.dev/promises/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74B61-E9C8-445A-B3B4-33EB6091C938}"/>
              </a:ext>
            </a:extLst>
          </p:cNvPr>
          <p:cNvSpPr txBox="1"/>
          <p:nvPr/>
        </p:nvSpPr>
        <p:spPr>
          <a:xfrm>
            <a:off x="1343813" y="1901953"/>
            <a:ext cx="4928649" cy="453839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Fetch()</a:t>
            </a:r>
            <a:r>
              <a:rPr lang="en-US" sz="2000" b="1" i="1" dirty="0"/>
              <a:t> </a:t>
            </a:r>
            <a:r>
              <a:rPr lang="en-US" sz="2000" dirty="0"/>
              <a:t>returns a </a:t>
            </a:r>
            <a:r>
              <a:rPr lang="en-US" sz="2000" b="1" i="1" dirty="0"/>
              <a:t>Promise</a:t>
            </a:r>
            <a:r>
              <a:rPr lang="en-US" sz="2000" dirty="0"/>
              <a:t>. A </a:t>
            </a:r>
            <a:r>
              <a:rPr lang="en-US" sz="2000" b="1" i="1" dirty="0"/>
              <a:t>Promise</a:t>
            </a:r>
            <a:r>
              <a:rPr lang="en-US" sz="2000" dirty="0"/>
              <a:t> is the async result of the Fetch HTTP Request. It contains the </a:t>
            </a:r>
            <a:r>
              <a:rPr lang="en-US" sz="2000" b="1" i="1" dirty="0">
                <a:solidFill>
                  <a:srgbClr val="FF0000"/>
                </a:solidFill>
              </a:rPr>
              <a:t>Fetch()</a:t>
            </a:r>
            <a:r>
              <a:rPr lang="en-US" sz="2000" dirty="0"/>
              <a:t> Response. </a:t>
            </a:r>
          </a:p>
          <a:p>
            <a:r>
              <a:rPr lang="en-US" sz="2000" dirty="0"/>
              <a:t>The </a:t>
            </a:r>
            <a:r>
              <a:rPr lang="en-US" sz="2000" b="1" i="1" dirty="0">
                <a:solidFill>
                  <a:srgbClr val="FF0000"/>
                </a:solidFill>
              </a:rPr>
              <a:t>Fetch()</a:t>
            </a:r>
            <a:r>
              <a:rPr lang="en-US" sz="2000" dirty="0"/>
              <a:t> Response has either been ‘resolved’ or ‘rejected’.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Resolve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Reject</a:t>
            </a:r>
            <a:r>
              <a:rPr lang="en-US" sz="2000" dirty="0"/>
              <a:t> are internal JS functions so you don’t have to implement them. </a:t>
            </a:r>
          </a:p>
          <a:p>
            <a:r>
              <a:rPr lang="en-US" sz="2000" dirty="0"/>
              <a:t>The ‘</a:t>
            </a:r>
            <a:r>
              <a:rPr lang="en-US" sz="2000" dirty="0">
                <a:solidFill>
                  <a:srgbClr val="FF0000"/>
                </a:solidFill>
              </a:rPr>
              <a:t>resolved</a:t>
            </a:r>
            <a:r>
              <a:rPr lang="en-US" sz="2000" dirty="0"/>
              <a:t>’ or ‘</a:t>
            </a:r>
            <a:r>
              <a:rPr lang="en-US" sz="2000" dirty="0">
                <a:solidFill>
                  <a:srgbClr val="FF0000"/>
                </a:solidFill>
              </a:rPr>
              <a:t>rejected</a:t>
            </a:r>
            <a:r>
              <a:rPr lang="en-US" sz="2000" dirty="0"/>
              <a:t>’ status of a response can be checked and acted upon with the </a:t>
            </a:r>
            <a:r>
              <a:rPr lang="en-US" sz="2000" dirty="0">
                <a:solidFill>
                  <a:srgbClr val="FF0000"/>
                </a:solidFill>
              </a:rPr>
              <a:t>.then()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.catch()</a:t>
            </a:r>
            <a:r>
              <a:rPr lang="en-US" sz="2000" dirty="0"/>
              <a:t>. and/or </a:t>
            </a:r>
            <a:r>
              <a:rPr lang="en-US" sz="2000" dirty="0">
                <a:solidFill>
                  <a:srgbClr val="FF0000"/>
                </a:solidFill>
              </a:rPr>
              <a:t>.finally()</a:t>
            </a:r>
            <a:r>
              <a:rPr lang="en-US" sz="2000" dirty="0"/>
              <a:t> blocks.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D9852D-AA40-4219-9DF9-955A1D699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793" y="2123547"/>
            <a:ext cx="4420054" cy="2217673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24E508-0D59-44DE-85ED-FF1E1418C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033" y="4569433"/>
            <a:ext cx="4420054" cy="162682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405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34B1-9FBC-46C7-864F-4B04295C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Promises - .then(), .catch(), .finally() (1/3)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https://javascript.info/promise-basics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https://javascript.info/promise-basics#consumers-then-catch-finally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74B61-E9C8-445A-B3B4-33EB6091C938}"/>
              </a:ext>
            </a:extLst>
          </p:cNvPr>
          <p:cNvSpPr txBox="1"/>
          <p:nvPr/>
        </p:nvSpPr>
        <p:spPr>
          <a:xfrm>
            <a:off x="1587690" y="1918011"/>
            <a:ext cx="9448799" cy="1749856"/>
          </a:xfrm>
          <a:prstGeom prst="rect">
            <a:avLst/>
          </a:prstGeom>
          <a:noFill/>
          <a:ln w="25400">
            <a:noFill/>
          </a:ln>
        </p:spPr>
        <p:txBody>
          <a:bodyPr wrap="square" anchor="ctr"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.then()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has two arguments (</a:t>
            </a:r>
            <a:r>
              <a:rPr lang="en-US" sz="2800" dirty="0">
                <a:solidFill>
                  <a:srgbClr val="FF0000"/>
                </a:solidFill>
              </a:rPr>
              <a:t>.then(a, b)</a:t>
            </a:r>
            <a:r>
              <a:rPr lang="en-US" sz="2800" dirty="0"/>
              <a:t>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- A function for a Resolved Request that contains a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 - A function for a Rejected/failed Request that contains an error.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24E508-0D59-44DE-85ED-FF1E1418C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451" y="3667867"/>
            <a:ext cx="6469040" cy="249143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1810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34B1-9FBC-46C7-864F-4B04295C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4232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Promises - .then(), .catch(), .finally() (1/3)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https://javascript.info/promise-basics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https://javascript.info/promise-basics#consumers-then-catch-finally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5E107-CD12-4D29-92E4-2CA40D92D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364" y="3940562"/>
            <a:ext cx="7693956" cy="206900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42E495-D6DB-4C12-BDD2-D003F354B062}"/>
              </a:ext>
            </a:extLst>
          </p:cNvPr>
          <p:cNvSpPr txBox="1"/>
          <p:nvPr/>
        </p:nvSpPr>
        <p:spPr>
          <a:xfrm>
            <a:off x="1523999" y="1918009"/>
            <a:ext cx="9530687" cy="2022553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.catch() </a:t>
            </a:r>
            <a:r>
              <a:rPr lang="en-US" sz="2800" dirty="0"/>
              <a:t>is the equivalent of </a:t>
            </a:r>
            <a:r>
              <a:rPr lang="en-US" sz="2800" dirty="0">
                <a:solidFill>
                  <a:srgbClr val="FF0000"/>
                </a:solidFill>
              </a:rPr>
              <a:t>.then(null, b)</a:t>
            </a:r>
            <a:r>
              <a:rPr lang="en-US" sz="2800" dirty="0"/>
              <a:t>. It will catch any errors returned in the response. It only runs if there is an error.</a:t>
            </a:r>
          </a:p>
        </p:txBody>
      </p:sp>
    </p:spTree>
    <p:extLst>
      <p:ext uri="{BB962C8B-B14F-4D97-AF65-F5344CB8AC3E}">
        <p14:creationId xmlns:p14="http://schemas.microsoft.com/office/powerpoint/2010/main" val="17279062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12" ma:contentTypeDescription="Create a new document." ma:contentTypeScope="" ma:versionID="2d16a2a9a736901d7b6fedac882e81ab">
  <xsd:schema xmlns:xsd="http://www.w3.org/2001/XMLSchema" xmlns:xs="http://www.w3.org/2001/XMLSchema" xmlns:p="http://schemas.microsoft.com/office/2006/metadata/properties" xmlns:ns3="66d9aa3d-651e-4839-b59d-0bd8c52fea92" xmlns:ns4="16f3e4eb-d7eb-4343-ad26-da3c70bf63cc" targetNamespace="http://schemas.microsoft.com/office/2006/metadata/properties" ma:root="true" ma:fieldsID="913cf7e14f56ce6929243f0ae3b6e1c3" ns3:_="" ns4:_="">
    <xsd:import namespace="66d9aa3d-651e-4839-b59d-0bd8c52fea92"/>
    <xsd:import namespace="16f3e4eb-d7eb-4343-ad26-da3c70bf63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3e4eb-d7eb-4343-ad26-da3c70bf6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6d9aa3d-651e-4839-b59d-0bd8c52fea92" xsi:nil="true"/>
  </documentManagement>
</p:properties>
</file>

<file path=customXml/itemProps1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8D2A45-D57D-4F47-9C70-54855B36A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16f3e4eb-d7eb-4343-ad26-da3c70bf6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646C36-D994-4DBD-9A53-9B2DFD8D7208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16f3e4eb-d7eb-4343-ad26-da3c70bf63cc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66d9aa3d-651e-4839-b59d-0bd8c52fea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{E2803EA4-621A-4C40-B76D-8038AD6001C1}tf56160789_wac</Template>
  <TotalTime>0</TotalTime>
  <Words>1623</Words>
  <Application>Microsoft Office PowerPoint</Application>
  <PresentationFormat>Widescreen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FetchAPI</vt:lpstr>
      <vt:lpstr>The Fetch API provides an interface for fetching resources that has a more powerful and flexible feature set than XMLHttpRequest.</vt:lpstr>
      <vt:lpstr>FetchAPI - Overview https://developer.mozilla.org/en-US/docs/Web/API/Fetch_API https://developer.mozilla.org/en-US/docs/Web/API/Fetch_API/using_fetch</vt:lpstr>
      <vt:lpstr>Fetch API Example https://developer.mozilla.org/en-US/docs/Web/API/Fetch_API/using_fetch</vt:lpstr>
      <vt:lpstr>Fetch() – Arguments https://developer.mozilla.org/en-US/docs/Web/API/WindowOrWorkerGlobalScope/fetch</vt:lpstr>
      <vt:lpstr>Fetch() – example https://developer.mozilla.org/en-US/docs/Web/API/Fetch_API/using_fetch</vt:lpstr>
      <vt:lpstr>Promises https://javascript.info/promise-basics https://javascript.info/promise-basics#consumers-then-catch-finally https://web.dev/promises/</vt:lpstr>
      <vt:lpstr>Promises - .then(), .catch(), .finally() (1/3) https://javascript.info/promise-basics https://javascript.info/promise-basics#consumers-then-catch-finally</vt:lpstr>
      <vt:lpstr>Promises - .then(), .catch(), .finally() (1/3) https://javascript.info/promise-basics https://javascript.info/promise-basics#consumers-then-catch-finally</vt:lpstr>
      <vt:lpstr>Promises - .then(), .catch(), .finally() (1/3) https://javascript.info/promise-basics https://javascript.info/promise-basics#consumers-then-catch-finally</vt:lpstr>
      <vt:lpstr>Promise Chaining https://javascript.info/promise-chaining</vt:lpstr>
      <vt:lpstr>Fetch() – Response Object https://developer.mozilla.org/en-US/docs/Web/API/Fetch_API/using_fetch</vt:lpstr>
      <vt:lpstr>Fetch() – checking Response success https://developer.mozilla.org/en-US/docs/Web/API/Fetch_API/using_fetch</vt:lpstr>
      <vt:lpstr>Fetch() – Body https://developer.mozilla.org/en-US/docs/Web/API/Fetch_API/Using_Fetch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2020-08-07T16:59:31Z</dcterms:created>
  <dcterms:modified xsi:type="dcterms:W3CDTF">2021-12-20T05:02:24Z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