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6" r:id="rId4"/>
  </p:sldMasterIdLst>
  <p:sldIdLst>
    <p:sldId id="257" r:id="rId5"/>
    <p:sldId id="258" r:id="rId6"/>
    <p:sldId id="320" r:id="rId7"/>
    <p:sldId id="290" r:id="rId8"/>
    <p:sldId id="289" r:id="rId9"/>
    <p:sldId id="293" r:id="rId10"/>
    <p:sldId id="294" r:id="rId11"/>
    <p:sldId id="292" r:id="rId12"/>
    <p:sldId id="313" r:id="rId13"/>
    <p:sldId id="314" r:id="rId14"/>
    <p:sldId id="268" r:id="rId15"/>
    <p:sldId id="306" r:id="rId16"/>
    <p:sldId id="307" r:id="rId17"/>
    <p:sldId id="278" r:id="rId18"/>
    <p:sldId id="323" r:id="rId19"/>
    <p:sldId id="321" r:id="rId20"/>
    <p:sldId id="32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55DD68-1466-407B-B74F-6BF9B3E27E05}" v="1" dt="2020-07-24T23:41:39.5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19" autoAdjust="0"/>
  </p:normalViewPr>
  <p:slideViewPr>
    <p:cSldViewPr snapToGrid="0">
      <p:cViewPr varScale="1">
        <p:scale>
          <a:sx n="61" d="100"/>
          <a:sy n="61" d="100"/>
        </p:scale>
        <p:origin x="31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15:17:26.500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15:30:26.032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15:30:27.361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15:30:29.101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15:30:29.519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15:30:30.043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15:30:30.732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15:30:31.131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1,'0'0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15:30:33.684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15:30:34.074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15:30:34.551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15:17:26.998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1,'4'0,"2"0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15:30:34.911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15:30:35.282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15:30:35.648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1,'0'0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15:30:36.049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15:30:36.467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15:30:36.868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10,'0'-4,"0"-2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15:31:14.771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1,'0'0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15:31:15.788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15:31:16.430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15:17:27.553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15:19:10.405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15:24:05.492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15:25:05.565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15:25:52.086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15:30:12.799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41,'0'-4,"4"-6,6-4,1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15:30:24.913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Immediately_invoked_function_expression" TargetMode="External"/><Relationship Id="rId4" Type="http://schemas.openxmlformats.org/officeDocument/2006/relationships/hyperlink" Target="https://developer.mozilla.org/en-US/docs/Glossary/IIF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customXml" Target="../ink/ink2.xml"/><Relationship Id="rId2" Type="http://schemas.openxmlformats.org/officeDocument/2006/relationships/hyperlink" Target="https://javascript.info/clos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customXml" Target="../ink/ink3.xml"/><Relationship Id="rId4" Type="http://schemas.openxmlformats.org/officeDocument/2006/relationships/image" Target="../media/image20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eveloper.mozilla.org/en-US/docs/Web/JavaScript/Closur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Closures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21.png"/><Relationship Id="rId4" Type="http://schemas.openxmlformats.org/officeDocument/2006/relationships/customXml" Target="../ink/ink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customXml" Target="../ink/ink13.xml"/><Relationship Id="rId18" Type="http://schemas.openxmlformats.org/officeDocument/2006/relationships/customXml" Target="../ink/ink18.xml"/><Relationship Id="rId3" Type="http://schemas.openxmlformats.org/officeDocument/2006/relationships/hyperlink" Target="https://javascript.info/try-catch#the-try-catch-syntax" TargetMode="External"/><Relationship Id="rId21" Type="http://schemas.openxmlformats.org/officeDocument/2006/relationships/customXml" Target="../ink/ink21.xml"/><Relationship Id="rId34" Type="http://schemas.openxmlformats.org/officeDocument/2006/relationships/customXml" Target="../ink/ink28.xml"/><Relationship Id="rId7" Type="http://schemas.openxmlformats.org/officeDocument/2006/relationships/image" Target="../media/image28.png"/><Relationship Id="rId12" Type="http://schemas.openxmlformats.org/officeDocument/2006/relationships/customXml" Target="../ink/ink12.xml"/><Relationship Id="rId17" Type="http://schemas.openxmlformats.org/officeDocument/2006/relationships/customXml" Target="../ink/ink17.xml"/><Relationship Id="rId25" Type="http://schemas.openxmlformats.org/officeDocument/2006/relationships/customXml" Target="../ink/ink25.xml"/><Relationship Id="rId33" Type="http://schemas.openxmlformats.org/officeDocument/2006/relationships/customXml" Target="../ink/ink27.xml"/><Relationship Id="rId2" Type="http://schemas.openxmlformats.org/officeDocument/2006/relationships/image" Target="../media/image25.png"/><Relationship Id="rId16" Type="http://schemas.openxmlformats.org/officeDocument/2006/relationships/customXml" Target="../ink/ink16.xml"/><Relationship Id="rId20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customXml" Target="../ink/ink11.xml"/><Relationship Id="rId24" Type="http://schemas.openxmlformats.org/officeDocument/2006/relationships/customXml" Target="../ink/ink24.xml"/><Relationship Id="rId32" Type="http://schemas.openxmlformats.org/officeDocument/2006/relationships/customXml" Target="../ink/ink26.xml"/><Relationship Id="rId5" Type="http://schemas.openxmlformats.org/officeDocument/2006/relationships/image" Target="../media/image27.png"/><Relationship Id="rId15" Type="http://schemas.openxmlformats.org/officeDocument/2006/relationships/customXml" Target="../ink/ink15.xml"/><Relationship Id="rId23" Type="http://schemas.openxmlformats.org/officeDocument/2006/relationships/customXml" Target="../ink/ink23.xml"/><Relationship Id="rId36" Type="http://schemas.openxmlformats.org/officeDocument/2006/relationships/image" Target="../media/image30.png"/><Relationship Id="rId10" Type="http://schemas.openxmlformats.org/officeDocument/2006/relationships/customXml" Target="../ink/ink10.xml"/><Relationship Id="rId19" Type="http://schemas.openxmlformats.org/officeDocument/2006/relationships/customXml" Target="../ink/ink19.xml"/><Relationship Id="rId31" Type="http://schemas.openxmlformats.org/officeDocument/2006/relationships/image" Target="../media/image22.png"/><Relationship Id="rId4" Type="http://schemas.openxmlformats.org/officeDocument/2006/relationships/image" Target="../media/image26.png"/><Relationship Id="rId9" Type="http://schemas.openxmlformats.org/officeDocument/2006/relationships/image" Target="../media/image21.png"/><Relationship Id="rId14" Type="http://schemas.openxmlformats.org/officeDocument/2006/relationships/customXml" Target="../ink/ink14.xml"/><Relationship Id="rId22" Type="http://schemas.openxmlformats.org/officeDocument/2006/relationships/customXml" Target="../ink/ink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Web_Storage_API/Using_the_Web_Storage_AP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Window/localStorage" TargetMode="External"/><Relationship Id="rId2" Type="http://schemas.openxmlformats.org/officeDocument/2006/relationships/hyperlink" Target="https://blog.logrocket.com/localstorage-javascript-complete-guide/#sessionstoragevslocalstorag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Window/sessionStorage" TargetMode="External"/><Relationship Id="rId2" Type="http://schemas.openxmlformats.org/officeDocument/2006/relationships/hyperlink" Target="https://blog.logrocket.com/localstorage-javascript-complete-guide/#sessionstoragevslocalstorag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JavaScrip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javascript.info/function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javascript.info/function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javascript.info/function-express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javascript.info/arrow-functions-bas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function-expressions#callback-function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gist.github.com/ericelliott/414be9be82128443f6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mmediately_invoked_function_expression" TargetMode="External"/><Relationship Id="rId2" Type="http://schemas.openxmlformats.org/officeDocument/2006/relationships/hyperlink" Target="https://developer.mozilla.org/en-US/docs/Glossary/IIF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JavaScript</a:t>
            </a:r>
            <a:br>
              <a:rPr lang="en-US" sz="8000" dirty="0">
                <a:solidFill>
                  <a:schemeClr val="tx1"/>
                </a:solidFill>
              </a:rPr>
            </a:br>
            <a:r>
              <a:rPr lang="en-US" sz="8000" dirty="0">
                <a:solidFill>
                  <a:schemeClr val="tx1"/>
                </a:solidFill>
              </a:rPr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+mj-lt"/>
              </a:rPr>
              <a:t>.net</a:t>
            </a:r>
            <a:endParaRPr lang="en-US" sz="3200" dirty="0">
              <a:latin typeface="+mj-lt"/>
            </a:endParaRPr>
          </a:p>
        </p:txBody>
      </p:sp>
      <p:pic>
        <p:nvPicPr>
          <p:cNvPr id="5" name="Picture 4" descr="stairs, hand rail, and abstract object along the wall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6769A-9F52-4255-B880-266795338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105" y="1911048"/>
            <a:ext cx="3905984" cy="4499179"/>
          </a:xfrm>
        </p:spPr>
        <p:txBody>
          <a:bodyPr anchor="ctr">
            <a:normAutofit/>
          </a:bodyPr>
          <a:lstStyle/>
          <a:p>
            <a:r>
              <a:rPr lang="en-US" sz="2500" dirty="0">
                <a:solidFill>
                  <a:schemeClr val="tx1"/>
                </a:solidFill>
              </a:rPr>
              <a:t>Any variable declared within an </a:t>
            </a:r>
            <a:r>
              <a:rPr lang="en-US" sz="2500" b="1" i="1" dirty="0">
                <a:solidFill>
                  <a:schemeClr val="tx1"/>
                </a:solidFill>
              </a:rPr>
              <a:t>IIFE</a:t>
            </a:r>
            <a:r>
              <a:rPr lang="en-US" sz="2500" dirty="0">
                <a:solidFill>
                  <a:schemeClr val="tx1"/>
                </a:solidFill>
              </a:rPr>
              <a:t> cannot be accessed from outside it. </a:t>
            </a:r>
          </a:p>
          <a:p>
            <a:r>
              <a:rPr lang="en-US" sz="2500" dirty="0">
                <a:solidFill>
                  <a:schemeClr val="tx1"/>
                </a:solidFill>
              </a:rPr>
              <a:t>Assigning an </a:t>
            </a:r>
            <a:r>
              <a:rPr lang="en-US" sz="2500" b="1" i="1" dirty="0">
                <a:solidFill>
                  <a:schemeClr val="tx1"/>
                </a:solidFill>
              </a:rPr>
              <a:t>IIFE</a:t>
            </a:r>
            <a:r>
              <a:rPr lang="en-US" sz="2500" dirty="0">
                <a:solidFill>
                  <a:schemeClr val="tx1"/>
                </a:solidFill>
              </a:rPr>
              <a:t> to a variable stores the function's </a:t>
            </a:r>
            <a:r>
              <a:rPr lang="en-US" sz="2500" u="sng" dirty="0">
                <a:solidFill>
                  <a:schemeClr val="tx1"/>
                </a:solidFill>
              </a:rPr>
              <a:t>return value</a:t>
            </a:r>
            <a:r>
              <a:rPr lang="en-US" sz="2500" dirty="0">
                <a:solidFill>
                  <a:schemeClr val="tx1"/>
                </a:solidFill>
              </a:rPr>
              <a:t>, not the function definition itself.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62E235-4244-40B2-8A9C-85BFFDE96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905" y="2278422"/>
            <a:ext cx="5093765" cy="121402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92CF35-0E74-4B9F-8BF0-54576FA1D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906" y="3743766"/>
            <a:ext cx="5093764" cy="210065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982FDC9-39E8-40BD-988F-7BA11EA4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844" y="287338"/>
            <a:ext cx="10387557" cy="1449387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IIFE - Immediately Invoked Function Expression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1600" dirty="0">
                <a:hlinkClick r:id="rId4"/>
              </a:rPr>
              <a:t>https://developer.mozilla.org/en-US/docs/Glossary/IIFE</a:t>
            </a:r>
            <a:br>
              <a:rPr lang="en-US" sz="1600" dirty="0"/>
            </a:br>
            <a:r>
              <a:rPr lang="en-US" sz="1600" dirty="0">
                <a:hlinkClick r:id="rId5"/>
              </a:rPr>
              <a:t>https://en.wikipedia.org/wiki/Immediately_invoked_function_expression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67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0C4E-4CF5-4485-9505-1EB163952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070" y="286603"/>
            <a:ext cx="5537633" cy="1450757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Scope with Nested Functions (and Closure)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hlinkClick r:id="rId2"/>
              </a:rPr>
              <a:t>https://javascript.info/closure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44204-5CBE-4218-ACA3-FE8CC59D7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500" y="1923223"/>
            <a:ext cx="5537633" cy="447260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If a variable is declared inside a code block, </a:t>
            </a:r>
            <a:r>
              <a:rPr lang="en-US" sz="2000" dirty="0">
                <a:solidFill>
                  <a:srgbClr val="FF0000"/>
                </a:solidFill>
              </a:rPr>
              <a:t>{...}</a:t>
            </a:r>
            <a:r>
              <a:rPr lang="en-US" sz="2000" dirty="0">
                <a:solidFill>
                  <a:schemeClr val="tx1"/>
                </a:solidFill>
              </a:rPr>
              <a:t>, it’s only visible inside that block.</a:t>
            </a:r>
          </a:p>
          <a:p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u="sng" dirty="0">
                <a:solidFill>
                  <a:schemeClr val="tx1"/>
                </a:solidFill>
              </a:rPr>
              <a:t>nested</a:t>
            </a:r>
            <a:r>
              <a:rPr lang="en-US" sz="2000" dirty="0">
                <a:solidFill>
                  <a:schemeClr val="tx1"/>
                </a:solidFill>
              </a:rPr>
              <a:t> function can access variables declared inside it’s code block and inside it’s parent code block.</a:t>
            </a:r>
          </a:p>
          <a:p>
            <a:r>
              <a:rPr lang="en-US" sz="2000" dirty="0">
                <a:solidFill>
                  <a:schemeClr val="tx1"/>
                </a:solidFill>
              </a:rPr>
              <a:t>A nested function can be returned (as a property of a new object or as a result by itself). It can then be used anywhere else, and it will still have access to the same outer variables.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421678-5821-4E6B-A52C-3B177DF80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094" y="604564"/>
            <a:ext cx="3335658" cy="2070443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4A7A8C-00C4-4E63-8D7D-88DFDE0B6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095" y="2837787"/>
            <a:ext cx="3335657" cy="333098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460FCE1-C74E-41B6-B22E-A4C3953C21A0}"/>
                  </a:ext>
                </a:extLst>
              </p14:cNvPr>
              <p14:cNvContentPartPr/>
              <p14:nvPr/>
            </p14:nvContentPartPr>
            <p14:xfrm>
              <a:off x="7642632" y="353883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460FCE1-C74E-41B6-B22E-A4C3953C21A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33632" y="35298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F46EC4C-7BC5-438C-BC51-C20E4FEACDDA}"/>
                  </a:ext>
                </a:extLst>
              </p14:cNvPr>
              <p14:cNvContentPartPr/>
              <p14:nvPr/>
            </p14:nvContentPartPr>
            <p14:xfrm>
              <a:off x="8875272" y="4011870"/>
              <a:ext cx="39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F46EC4C-7BC5-438C-BC51-C20E4FEACDD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66632" y="4003230"/>
                <a:ext cx="21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DA64DA5-3296-464B-A181-A6B02CE420B7}"/>
                  </a:ext>
                </a:extLst>
              </p14:cNvPr>
              <p14:cNvContentPartPr/>
              <p14:nvPr/>
            </p14:nvContentPartPr>
            <p14:xfrm>
              <a:off x="11527752" y="393051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DA64DA5-3296-464B-A181-A6B02CE420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18752" y="39215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1554541-3892-4A63-A67D-698A37F634CA}"/>
                  </a:ext>
                </a:extLst>
              </p14:cNvPr>
              <p14:cNvContentPartPr/>
              <p14:nvPr/>
            </p14:nvContentPartPr>
            <p14:xfrm>
              <a:off x="11536752" y="440319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1554541-3892-4A63-A67D-698A37F634C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27752" y="439419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5289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E4D7-B7BE-47C3-BA16-499A26B6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Scope and Closure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https://developer.mozilla.org/en-US/docs/Web/JavaScript/Closures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B13C6-28D7-4F25-8B32-13F7424DA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9576"/>
            <a:ext cx="10058400" cy="1529423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b="1" i="1" dirty="0">
                <a:solidFill>
                  <a:schemeClr val="tx1"/>
                </a:solidFill>
              </a:rPr>
              <a:t>closure</a:t>
            </a:r>
            <a:r>
              <a:rPr lang="en-US" sz="2400" dirty="0">
                <a:solidFill>
                  <a:schemeClr val="tx1"/>
                </a:solidFill>
              </a:rPr>
              <a:t> is a </a:t>
            </a:r>
            <a:r>
              <a:rPr lang="en-US" sz="2400" b="1" i="1" dirty="0">
                <a:solidFill>
                  <a:schemeClr val="tx1"/>
                </a:solidFill>
              </a:rPr>
              <a:t>function</a:t>
            </a:r>
            <a:r>
              <a:rPr lang="en-US" sz="2400" dirty="0">
                <a:solidFill>
                  <a:schemeClr val="tx1"/>
                </a:solidFill>
              </a:rPr>
              <a:t> enclosed with references to its surrounding state (the </a:t>
            </a:r>
            <a:r>
              <a:rPr lang="en-US" sz="2400" b="1" i="1" dirty="0">
                <a:solidFill>
                  <a:schemeClr val="tx1"/>
                </a:solidFill>
              </a:rPr>
              <a:t>lexical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i="1" dirty="0">
                <a:solidFill>
                  <a:schemeClr val="tx1"/>
                </a:solidFill>
              </a:rPr>
              <a:t>environment</a:t>
            </a:r>
            <a:r>
              <a:rPr lang="en-US" sz="2400" dirty="0">
                <a:solidFill>
                  <a:schemeClr val="tx1"/>
                </a:solidFill>
              </a:rPr>
              <a:t>). A </a:t>
            </a:r>
            <a:r>
              <a:rPr lang="en-US" sz="2400" b="1" i="1" dirty="0">
                <a:solidFill>
                  <a:schemeClr val="tx1"/>
                </a:solidFill>
              </a:rPr>
              <a:t>closure</a:t>
            </a:r>
            <a:r>
              <a:rPr lang="en-US" sz="2400" dirty="0">
                <a:solidFill>
                  <a:schemeClr val="tx1"/>
                </a:solidFill>
              </a:rPr>
              <a:t> gives access to an outer </a:t>
            </a:r>
            <a:r>
              <a:rPr lang="en-US" sz="2400" b="1" i="1" dirty="0">
                <a:solidFill>
                  <a:schemeClr val="tx1"/>
                </a:solidFill>
              </a:rPr>
              <a:t>function’s</a:t>
            </a:r>
            <a:r>
              <a:rPr lang="en-US" sz="2400" dirty="0">
                <a:solidFill>
                  <a:schemeClr val="tx1"/>
                </a:solidFill>
              </a:rPr>
              <a:t> scope from an inner </a:t>
            </a:r>
            <a:r>
              <a:rPr lang="en-US" sz="2400" b="1" i="1" dirty="0">
                <a:solidFill>
                  <a:schemeClr val="tx1"/>
                </a:solidFill>
              </a:rPr>
              <a:t>function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65203-AF21-4A9B-912A-A92E17FF6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956" y="3428999"/>
            <a:ext cx="6029760" cy="178003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9A350E8-A418-40CE-924A-79225661B104}"/>
              </a:ext>
            </a:extLst>
          </p:cNvPr>
          <p:cNvSpPr/>
          <p:nvPr/>
        </p:nvSpPr>
        <p:spPr>
          <a:xfrm>
            <a:off x="1223554" y="5223549"/>
            <a:ext cx="9744891" cy="1182338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init()</a:t>
            </a:r>
            <a:r>
              <a:rPr lang="en-US" sz="1600" dirty="0"/>
              <a:t> creates local variable (name) and a function, </a:t>
            </a:r>
            <a:r>
              <a:rPr lang="en-US" sz="1600" dirty="0" err="1">
                <a:solidFill>
                  <a:srgbClr val="FF0000"/>
                </a:solidFill>
              </a:rPr>
              <a:t>displayName</a:t>
            </a:r>
            <a:r>
              <a:rPr lang="en-US" sz="1600" dirty="0">
                <a:solidFill>
                  <a:srgbClr val="FF0000"/>
                </a:solidFill>
              </a:rPr>
              <a:t>()</a:t>
            </a:r>
            <a:r>
              <a:rPr lang="en-US" sz="1600" dirty="0"/>
              <a:t>. </a:t>
            </a:r>
            <a:r>
              <a:rPr lang="en-US" sz="1600" dirty="0" err="1">
                <a:solidFill>
                  <a:srgbClr val="FF0000"/>
                </a:solidFill>
              </a:rPr>
              <a:t>displayName</a:t>
            </a:r>
            <a:r>
              <a:rPr lang="en-US" sz="1600" dirty="0">
                <a:solidFill>
                  <a:srgbClr val="FF0000"/>
                </a:solidFill>
              </a:rPr>
              <a:t>()</a:t>
            </a:r>
            <a:r>
              <a:rPr lang="en-US" sz="1600" dirty="0"/>
              <a:t> is an inner function </a:t>
            </a:r>
            <a:r>
              <a:rPr lang="en-US" sz="1600" b="1" i="1" dirty="0"/>
              <a:t>defined</a:t>
            </a:r>
            <a:r>
              <a:rPr lang="en-US" sz="1600" dirty="0"/>
              <a:t> inside </a:t>
            </a:r>
            <a:r>
              <a:rPr lang="en-US" sz="1600" dirty="0" err="1">
                <a:solidFill>
                  <a:srgbClr val="FF0000"/>
                </a:solidFill>
              </a:rPr>
              <a:t>init</a:t>
            </a:r>
            <a:r>
              <a:rPr lang="en-US" sz="1600" dirty="0">
                <a:solidFill>
                  <a:srgbClr val="FF0000"/>
                </a:solidFill>
              </a:rPr>
              <a:t>()</a:t>
            </a:r>
            <a:r>
              <a:rPr lang="en-US" sz="1600" dirty="0"/>
              <a:t>. </a:t>
            </a:r>
            <a:r>
              <a:rPr lang="en-US" sz="1600" dirty="0" err="1">
                <a:solidFill>
                  <a:srgbClr val="FF0000"/>
                </a:solidFill>
              </a:rPr>
              <a:t>displayName</a:t>
            </a:r>
            <a:r>
              <a:rPr lang="en-US" sz="1600" dirty="0">
                <a:solidFill>
                  <a:srgbClr val="FF0000"/>
                </a:solidFill>
              </a:rPr>
              <a:t>()</a:t>
            </a:r>
            <a:r>
              <a:rPr lang="en-US" sz="1600" dirty="0"/>
              <a:t> is available only within the body of </a:t>
            </a:r>
            <a:r>
              <a:rPr lang="en-US" sz="1600" dirty="0" err="1">
                <a:solidFill>
                  <a:srgbClr val="FF0000"/>
                </a:solidFill>
              </a:rPr>
              <a:t>init</a:t>
            </a:r>
            <a:r>
              <a:rPr lang="en-US" sz="1600" dirty="0">
                <a:solidFill>
                  <a:srgbClr val="FF0000"/>
                </a:solidFill>
              </a:rPr>
              <a:t>()</a:t>
            </a:r>
            <a:r>
              <a:rPr lang="en-US" sz="1600" dirty="0"/>
              <a:t>. </a:t>
            </a:r>
            <a:r>
              <a:rPr lang="en-US" sz="1600" dirty="0" err="1">
                <a:solidFill>
                  <a:srgbClr val="FF0000"/>
                </a:solidFill>
              </a:rPr>
              <a:t>displayName</a:t>
            </a:r>
            <a:r>
              <a:rPr lang="en-US" sz="1600" dirty="0">
                <a:solidFill>
                  <a:srgbClr val="FF0000"/>
                </a:solidFill>
              </a:rPr>
              <a:t>()</a:t>
            </a:r>
            <a:r>
              <a:rPr lang="en-US" sz="1600" dirty="0"/>
              <a:t> has no local variables. </a:t>
            </a:r>
          </a:p>
          <a:p>
            <a:r>
              <a:rPr lang="en-US" sz="1600" dirty="0"/>
              <a:t>Because inner functions have access to outer function variables, </a:t>
            </a:r>
            <a:r>
              <a:rPr lang="en-US" sz="1600" dirty="0" err="1">
                <a:solidFill>
                  <a:srgbClr val="FF0000"/>
                </a:solidFill>
              </a:rPr>
              <a:t>displayName</a:t>
            </a:r>
            <a:r>
              <a:rPr lang="en-US" sz="1600" dirty="0">
                <a:solidFill>
                  <a:srgbClr val="FF0000"/>
                </a:solidFill>
              </a:rPr>
              <a:t>()</a:t>
            </a:r>
            <a:r>
              <a:rPr lang="en-US" sz="1600" dirty="0"/>
              <a:t> accesses the </a:t>
            </a:r>
            <a:r>
              <a:rPr lang="en-US" sz="1600" dirty="0">
                <a:solidFill>
                  <a:srgbClr val="FF0000"/>
                </a:solidFill>
              </a:rPr>
              <a:t>name</a:t>
            </a:r>
            <a:r>
              <a:rPr lang="en-US" sz="1600" dirty="0"/>
              <a:t> variable declared in its parent function, </a:t>
            </a:r>
            <a:r>
              <a:rPr lang="en-US" sz="1600" dirty="0">
                <a:solidFill>
                  <a:srgbClr val="FF0000"/>
                </a:solidFill>
              </a:rPr>
              <a:t>init()</a:t>
            </a:r>
            <a:r>
              <a:rPr lang="en-US" sz="1600" dirty="0"/>
              <a:t>. This is Lexical Scoping.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5379D94-D32B-4892-BD7D-22DA20825ACC}"/>
                  </a:ext>
                </a:extLst>
              </p14:cNvPr>
              <p14:cNvContentPartPr/>
              <p14:nvPr/>
            </p14:nvContentPartPr>
            <p14:xfrm>
              <a:off x="11882352" y="498099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5379D94-D32B-4892-BD7D-22DA20825A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73352" y="497199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0606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6ED4E4-DFA0-4E41-A9F2-988B38C2F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693" y="2309092"/>
            <a:ext cx="4099805" cy="365807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5697ED-E2B4-4258-B28E-BD1F07DF35BA}"/>
              </a:ext>
            </a:extLst>
          </p:cNvPr>
          <p:cNvSpPr/>
          <p:nvPr/>
        </p:nvSpPr>
        <p:spPr>
          <a:xfrm>
            <a:off x="1453897" y="1904215"/>
            <a:ext cx="5024314" cy="4471136"/>
          </a:xfrm>
          <a:prstGeom prst="rect">
            <a:avLst/>
          </a:prstGeom>
        </p:spPr>
        <p:txBody>
          <a:bodyPr wrap="square" anchor="ctr">
            <a:normAutofit lnSpcReduction="10000"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makeAdder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  <a:r>
              <a:rPr lang="en-US" sz="2400" dirty="0"/>
              <a:t> takes a single argument, </a:t>
            </a:r>
            <a:r>
              <a:rPr lang="en-US" sz="2400" dirty="0">
                <a:solidFill>
                  <a:srgbClr val="FF0000"/>
                </a:solidFill>
              </a:rPr>
              <a:t>x</a:t>
            </a:r>
            <a:r>
              <a:rPr lang="en-US" sz="2400" dirty="0"/>
              <a:t>, and returns a function. </a:t>
            </a:r>
          </a:p>
          <a:p>
            <a:r>
              <a:rPr lang="en-US" sz="2400" dirty="0"/>
              <a:t>The returned function takes a single argument y and returns (</a:t>
            </a:r>
            <a:r>
              <a:rPr lang="en-US" sz="2400" dirty="0">
                <a:solidFill>
                  <a:srgbClr val="FF0000"/>
                </a:solidFill>
              </a:rPr>
              <a:t>x + y</a:t>
            </a:r>
            <a:r>
              <a:rPr lang="en-US" sz="2400" dirty="0"/>
              <a:t>).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add5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add10</a:t>
            </a:r>
            <a:r>
              <a:rPr lang="en-US" sz="2400" dirty="0"/>
              <a:t> are both </a:t>
            </a:r>
            <a:r>
              <a:rPr lang="en-US" sz="2400" b="1" i="1" dirty="0"/>
              <a:t>closures</a:t>
            </a:r>
            <a:r>
              <a:rPr lang="en-US" sz="2400" dirty="0"/>
              <a:t>. They are the function returned by </a:t>
            </a:r>
            <a:r>
              <a:rPr lang="en-US" sz="2400" dirty="0" err="1">
                <a:solidFill>
                  <a:srgbClr val="FF0000"/>
                </a:solidFill>
              </a:rPr>
              <a:t>makeAdder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  <a:r>
              <a:rPr lang="en-US" sz="2400" dirty="0"/>
              <a:t> but store different </a:t>
            </a:r>
            <a:r>
              <a:rPr lang="en-US" sz="2400" b="1" i="1" dirty="0"/>
              <a:t>lexical environments</a:t>
            </a:r>
            <a:r>
              <a:rPr lang="en-US" sz="2400" dirty="0"/>
              <a:t>. </a:t>
            </a:r>
          </a:p>
          <a:p>
            <a:r>
              <a:rPr lang="en-US" sz="2400" dirty="0"/>
              <a:t>In </a:t>
            </a:r>
            <a:r>
              <a:rPr lang="en-US" sz="2400" dirty="0">
                <a:solidFill>
                  <a:srgbClr val="FF0000"/>
                </a:solidFill>
              </a:rPr>
              <a:t>add5</a:t>
            </a:r>
            <a:r>
              <a:rPr lang="en-US" sz="2400" b="1" i="1" dirty="0"/>
              <a:t>’</a:t>
            </a:r>
            <a:r>
              <a:rPr lang="en-US" sz="2400" dirty="0"/>
              <a:t>s </a:t>
            </a:r>
            <a:r>
              <a:rPr lang="en-US" sz="2400" b="1" i="1" dirty="0"/>
              <a:t>lexical environment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x</a:t>
            </a:r>
            <a:r>
              <a:rPr lang="en-US" sz="2400" dirty="0"/>
              <a:t> is 5, while in </a:t>
            </a:r>
            <a:r>
              <a:rPr lang="en-US" sz="2400" dirty="0">
                <a:solidFill>
                  <a:srgbClr val="FF0000"/>
                </a:solidFill>
              </a:rPr>
              <a:t>add10</a:t>
            </a:r>
            <a:r>
              <a:rPr lang="en-US" sz="2400" dirty="0"/>
              <a:t>’s, </a:t>
            </a:r>
            <a:r>
              <a:rPr lang="en-US" sz="2400" dirty="0">
                <a:solidFill>
                  <a:srgbClr val="FF0000"/>
                </a:solidFill>
              </a:rPr>
              <a:t>x</a:t>
            </a:r>
            <a:r>
              <a:rPr lang="en-US" sz="2400" dirty="0"/>
              <a:t> is 10. When </a:t>
            </a:r>
            <a:r>
              <a:rPr lang="en-US" sz="2400" dirty="0">
                <a:solidFill>
                  <a:srgbClr val="FF0000"/>
                </a:solidFill>
              </a:rPr>
              <a:t>add5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add10</a:t>
            </a:r>
            <a:r>
              <a:rPr lang="en-US" sz="2400" dirty="0"/>
              <a:t> are invoked, they still have access to the parameter </a:t>
            </a:r>
            <a:r>
              <a:rPr lang="en-US" sz="2400" dirty="0">
                <a:solidFill>
                  <a:srgbClr val="FF0000"/>
                </a:solidFill>
              </a:rPr>
              <a:t>x</a:t>
            </a:r>
            <a:r>
              <a:rPr lang="en-US" sz="2400" dirty="0"/>
              <a:t> from </a:t>
            </a:r>
            <a:r>
              <a:rPr lang="en-US" sz="2400" dirty="0" err="1">
                <a:solidFill>
                  <a:srgbClr val="FF0000"/>
                </a:solidFill>
              </a:rPr>
              <a:t>makeAdder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  <a:r>
              <a:rPr lang="en-US" sz="2400" dirty="0"/>
              <a:t>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216155-DE07-4D92-AD81-AC521077B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Scope and Closure Example</a:t>
            </a:r>
            <a:br>
              <a:rPr lang="en-US" dirty="0"/>
            </a:br>
            <a:r>
              <a:rPr lang="en-US" sz="1400" dirty="0">
                <a:hlinkClick r:id="rId3"/>
              </a:rPr>
              <a:t>https://developer.mozilla.org/en-US/docs/Web/JavaScript/Closures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C4A6E1B-C043-49D6-9BFE-2FB0E21E3094}"/>
                  </a:ext>
                </a:extLst>
              </p14:cNvPr>
              <p14:cNvContentPartPr/>
              <p14:nvPr/>
            </p14:nvContentPartPr>
            <p14:xfrm>
              <a:off x="12724032" y="225615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C4A6E1B-C043-49D6-9BFE-2FB0E21E30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15032" y="22471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5D50528-1719-4CC1-87D4-D3365D545E3C}"/>
                  </a:ext>
                </a:extLst>
              </p14:cNvPr>
              <p14:cNvContentPartPr/>
              <p14:nvPr/>
            </p14:nvContentPartPr>
            <p14:xfrm>
              <a:off x="11718552" y="487659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5D50528-1719-4CC1-87D4-D3365D545E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09552" y="486759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3485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5E5EF8-6535-4F75-8719-9E2263B5F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327" y="2130209"/>
            <a:ext cx="3709250" cy="232532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6FABAB-4FA3-4DBA-B85E-C22BEAE7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28" y="286601"/>
            <a:ext cx="4995226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Try/Catch/Finally</a:t>
            </a:r>
            <a:br>
              <a:rPr lang="en-US" dirty="0"/>
            </a:br>
            <a:r>
              <a:rPr lang="en-US" sz="1600" dirty="0">
                <a:hlinkClick r:id="rId3"/>
              </a:rPr>
              <a:t>https://javascript.info/try-catch#the-try-catch-syntax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50D96-319A-4ADA-9ABE-7D9B0DF8D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529" y="1913283"/>
            <a:ext cx="5590980" cy="447809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The JS </a:t>
            </a:r>
            <a:r>
              <a:rPr lang="en-US" sz="2000" b="1" i="1" dirty="0">
                <a:solidFill>
                  <a:schemeClr val="tx1"/>
                </a:solidFill>
              </a:rPr>
              <a:t>Try/Catch </a:t>
            </a:r>
            <a:r>
              <a:rPr lang="en-US" sz="2000" dirty="0">
                <a:solidFill>
                  <a:schemeClr val="tx1"/>
                </a:solidFill>
              </a:rPr>
              <a:t>block works similarly to the C# </a:t>
            </a:r>
            <a:r>
              <a:rPr lang="en-US" sz="2000" b="1" i="1" dirty="0">
                <a:solidFill>
                  <a:schemeClr val="tx1"/>
                </a:solidFill>
              </a:rPr>
              <a:t>Try/Catch </a:t>
            </a:r>
            <a:r>
              <a:rPr lang="en-US" sz="2000" dirty="0">
                <a:solidFill>
                  <a:schemeClr val="tx1"/>
                </a:solidFill>
              </a:rPr>
              <a:t>Block. There is only one ‘error’ object generated. The ‘error’ object has three parts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Name – the Error Name, Like “Reference Error”.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Message – a text message with error details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Stack – a stack trace of the calls that led to the error.</a:t>
            </a:r>
            <a:endParaRPr lang="en-US" sz="20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JavaScript has many built-in, standard errors: </a:t>
            </a:r>
            <a:r>
              <a:rPr lang="en-US" sz="2000" b="1" i="1" dirty="0">
                <a:solidFill>
                  <a:schemeClr val="tx1"/>
                </a:solidFill>
              </a:rPr>
              <a:t>Error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b="1" i="1" dirty="0" err="1">
                <a:solidFill>
                  <a:schemeClr val="tx1"/>
                </a:solidFill>
              </a:rPr>
              <a:t>SyntaxError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b="1" i="1" dirty="0" err="1">
                <a:solidFill>
                  <a:schemeClr val="tx1"/>
                </a:solidFill>
              </a:rPr>
              <a:t>ReferenceError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b="1" i="1" dirty="0" err="1">
                <a:solidFill>
                  <a:schemeClr val="tx1"/>
                </a:solidFill>
              </a:rPr>
              <a:t>TypeError</a:t>
            </a:r>
            <a:r>
              <a:rPr lang="en-US" sz="2000" dirty="0">
                <a:solidFill>
                  <a:schemeClr val="tx1"/>
                </a:solidFill>
              </a:rPr>
              <a:t>, and others. </a:t>
            </a:r>
          </a:p>
          <a:p>
            <a:pPr marL="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Finally</a:t>
            </a:r>
            <a:r>
              <a:rPr lang="en-US" sz="2000" dirty="0">
                <a:solidFill>
                  <a:schemeClr val="tx1"/>
                </a:solidFill>
              </a:rPr>
              <a:t> Block always executes.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3E3635-3CEF-49B0-935C-E05FD92EA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9164" y="901899"/>
            <a:ext cx="3718413" cy="1086083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93C8D5-4AB8-4495-8308-FC8F185C6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8328" y="4597758"/>
            <a:ext cx="3709250" cy="1991605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209E60-BA77-4148-A3FA-4297B8353A2E}"/>
                  </a:ext>
                </a:extLst>
              </p14:cNvPr>
              <p14:cNvContentPartPr/>
              <p14:nvPr/>
            </p14:nvContentPartPr>
            <p14:xfrm>
              <a:off x="9116472" y="3174150"/>
              <a:ext cx="9360" cy="15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209E60-BA77-4148-A3FA-4297B8353A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07832" y="3165510"/>
                <a:ext cx="2700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2EECDBC-256B-42B8-9933-DDF6C763634A}"/>
                  </a:ext>
                </a:extLst>
              </p14:cNvPr>
              <p14:cNvContentPartPr/>
              <p14:nvPr/>
            </p14:nvContentPartPr>
            <p14:xfrm>
              <a:off x="8956992" y="347979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2EECDBC-256B-42B8-9933-DDF6C763634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48352" y="34711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34E86FF-70CD-4A29-9875-C4DB87924F70}"/>
                  </a:ext>
                </a:extLst>
              </p14:cNvPr>
              <p14:cNvContentPartPr/>
              <p14:nvPr/>
            </p14:nvContentPartPr>
            <p14:xfrm>
              <a:off x="8989032" y="140979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34E86FF-70CD-4A29-9875-C4DB87924F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80032" y="14007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2B4A900-7255-469F-9514-BCB0DB558FE6}"/>
                  </a:ext>
                </a:extLst>
              </p14:cNvPr>
              <p14:cNvContentPartPr/>
              <p14:nvPr/>
            </p14:nvContentPartPr>
            <p14:xfrm>
              <a:off x="9039072" y="123699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2B4A900-7255-469F-9514-BCB0DB558FE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30432" y="122799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8499D454-9E44-4A7A-96D2-CEE0E2D354E2}"/>
              </a:ext>
            </a:extLst>
          </p:cNvPr>
          <p:cNvGrpSpPr/>
          <p:nvPr/>
        </p:nvGrpSpPr>
        <p:grpSpPr>
          <a:xfrm>
            <a:off x="8938992" y="1259670"/>
            <a:ext cx="360" cy="360"/>
            <a:chOff x="8938992" y="12596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4571FCC-18D9-4066-B5BC-DDFBDF4CF255}"/>
                    </a:ext>
                  </a:extLst>
                </p14:cNvPr>
                <p14:cNvContentPartPr/>
                <p14:nvPr/>
              </p14:nvContentPartPr>
              <p14:xfrm>
                <a:off x="8938992" y="1259670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4571FCC-18D9-4066-B5BC-DDFBDF4CF25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30352" y="12510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0038DCF-E8D6-499F-B534-FE44B1858B8B}"/>
                    </a:ext>
                  </a:extLst>
                </p14:cNvPr>
                <p14:cNvContentPartPr/>
                <p14:nvPr/>
              </p14:nvContentPartPr>
              <p14:xfrm>
                <a:off x="8938992" y="125967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0038DCF-E8D6-499F-B534-FE44B1858B8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30352" y="12510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3690ED5-0411-4295-984C-351032CBE986}"/>
                  </a:ext>
                </a:extLst>
              </p14:cNvPr>
              <p14:cNvContentPartPr/>
              <p14:nvPr/>
            </p14:nvContentPartPr>
            <p14:xfrm>
              <a:off x="3861912" y="383439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3690ED5-0411-4295-984C-351032CBE9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53272" y="382575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963EACAB-49B9-454C-AC81-CC2C5A7B7CDF}"/>
              </a:ext>
            </a:extLst>
          </p:cNvPr>
          <p:cNvGrpSpPr/>
          <p:nvPr/>
        </p:nvGrpSpPr>
        <p:grpSpPr>
          <a:xfrm>
            <a:off x="5012832" y="3634590"/>
            <a:ext cx="360" cy="360"/>
            <a:chOff x="5012832" y="363459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0EC8B95-EBC2-4AE6-A6E6-4FF00DF290F5}"/>
                    </a:ext>
                  </a:extLst>
                </p14:cNvPr>
                <p14:cNvContentPartPr/>
                <p14:nvPr/>
              </p14:nvContentPartPr>
              <p14:xfrm>
                <a:off x="5012832" y="3634590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0EC8B95-EBC2-4AE6-A6E6-4FF00DF290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03832" y="36259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951DCA9-07EB-4B92-B25D-6B86DD1D649A}"/>
                    </a:ext>
                  </a:extLst>
                </p14:cNvPr>
                <p14:cNvContentPartPr/>
                <p14:nvPr/>
              </p14:nvContentPartPr>
              <p14:xfrm>
                <a:off x="5012832" y="363459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951DCA9-07EB-4B92-B25D-6B86DD1D649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03832" y="36259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820B83-15BA-447A-B935-B7F05C819C56}"/>
              </a:ext>
            </a:extLst>
          </p:cNvPr>
          <p:cNvGrpSpPr/>
          <p:nvPr/>
        </p:nvGrpSpPr>
        <p:grpSpPr>
          <a:xfrm>
            <a:off x="3661752" y="1141590"/>
            <a:ext cx="360" cy="360"/>
            <a:chOff x="3661752" y="114159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3719AE9-481D-4220-9E75-1C480D0F869D}"/>
                    </a:ext>
                  </a:extLst>
                </p14:cNvPr>
                <p14:cNvContentPartPr/>
                <p14:nvPr/>
              </p14:nvContentPartPr>
              <p14:xfrm>
                <a:off x="3661752" y="114159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719AE9-481D-4220-9E75-1C480D0F869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52752" y="11325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1DB721-8D32-404F-A306-BCF5192B72E5}"/>
                    </a:ext>
                  </a:extLst>
                </p14:cNvPr>
                <p14:cNvContentPartPr/>
                <p14:nvPr/>
              </p14:nvContentPartPr>
              <p14:xfrm>
                <a:off x="3661752" y="1141590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1DB721-8D32-404F-A306-BCF5192B72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52752" y="11325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EE17262-592F-434F-A652-5D60D234AC06}"/>
              </a:ext>
            </a:extLst>
          </p:cNvPr>
          <p:cNvGrpSpPr/>
          <p:nvPr/>
        </p:nvGrpSpPr>
        <p:grpSpPr>
          <a:xfrm>
            <a:off x="10167312" y="1469190"/>
            <a:ext cx="360" cy="360"/>
            <a:chOff x="10167312" y="146919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C7C4F6A-451D-40D0-B388-56163305379D}"/>
                    </a:ext>
                  </a:extLst>
                </p14:cNvPr>
                <p14:cNvContentPartPr/>
                <p14:nvPr/>
              </p14:nvContentPartPr>
              <p14:xfrm>
                <a:off x="10167312" y="1469190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C7C4F6A-451D-40D0-B388-56163305379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158312" y="14601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6F61BEF-6192-4706-9F1D-77463692AD73}"/>
                    </a:ext>
                  </a:extLst>
                </p14:cNvPr>
                <p14:cNvContentPartPr/>
                <p14:nvPr/>
              </p14:nvContentPartPr>
              <p14:xfrm>
                <a:off x="10167312" y="1469190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6F61BEF-6192-4706-9F1D-77463692AD7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158312" y="14601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B398688-E952-4B24-9AE8-975C82B7A2A3}"/>
              </a:ext>
            </a:extLst>
          </p:cNvPr>
          <p:cNvGrpSpPr/>
          <p:nvPr/>
        </p:nvGrpSpPr>
        <p:grpSpPr>
          <a:xfrm>
            <a:off x="9684912" y="2738190"/>
            <a:ext cx="360" cy="360"/>
            <a:chOff x="9684912" y="273819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9C2191D-9AE0-4ACC-80DC-07A1AD16D0DC}"/>
                    </a:ext>
                  </a:extLst>
                </p14:cNvPr>
                <p14:cNvContentPartPr/>
                <p14:nvPr/>
              </p14:nvContentPartPr>
              <p14:xfrm>
                <a:off x="9684912" y="2738190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9C2191D-9AE0-4ACC-80DC-07A1AD16D0D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75912" y="27295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3B96C7E-2F7F-4666-BF06-481BAC2EA974}"/>
                    </a:ext>
                  </a:extLst>
                </p14:cNvPr>
                <p14:cNvContentPartPr/>
                <p14:nvPr/>
              </p14:nvContentPartPr>
              <p14:xfrm>
                <a:off x="9684912" y="2738190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3B96C7E-2F7F-4666-BF06-481BAC2EA97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75912" y="27295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9DB7AED-80AF-44D0-97D0-17A5B4C65FB4}"/>
              </a:ext>
            </a:extLst>
          </p:cNvPr>
          <p:cNvGrpSpPr/>
          <p:nvPr/>
        </p:nvGrpSpPr>
        <p:grpSpPr>
          <a:xfrm>
            <a:off x="9062112" y="4899270"/>
            <a:ext cx="360" cy="360"/>
            <a:chOff x="9062112" y="48992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03EE279-A4A0-4565-B3F8-C08E356C0CEA}"/>
                    </a:ext>
                  </a:extLst>
                </p14:cNvPr>
                <p14:cNvContentPartPr/>
                <p14:nvPr/>
              </p14:nvContentPartPr>
              <p14:xfrm>
                <a:off x="9062112" y="4899270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03EE279-A4A0-4565-B3F8-C08E356C0CE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053112" y="48902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62FF795-217A-4F73-A2FA-EDAE3FD3AF31}"/>
                    </a:ext>
                  </a:extLst>
                </p14:cNvPr>
                <p14:cNvContentPartPr/>
                <p14:nvPr/>
              </p14:nvContentPartPr>
              <p14:xfrm>
                <a:off x="9062112" y="4899270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62FF795-217A-4F73-A2FA-EDAE3FD3AF3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053112" y="48902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ABB292C-1F42-487B-AC3D-6FDE930BE3D0}"/>
                  </a:ext>
                </a:extLst>
              </p14:cNvPr>
              <p14:cNvContentPartPr/>
              <p14:nvPr/>
            </p14:nvContentPartPr>
            <p14:xfrm>
              <a:off x="11718552" y="4973070"/>
              <a:ext cx="360" cy="3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ABB292C-1F42-487B-AC3D-6FDE930BE3D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709552" y="4964070"/>
                <a:ext cx="180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94AE5D8-AE06-4E70-9F4C-E7CC3B44ABA9}"/>
                  </a:ext>
                </a:extLst>
              </p14:cNvPr>
              <p14:cNvContentPartPr/>
              <p14:nvPr/>
            </p14:nvContentPartPr>
            <p14:xfrm>
              <a:off x="10372152" y="3074790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94AE5D8-AE06-4E70-9F4C-E7CC3B44ABA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63512" y="30661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47911F6-1085-4B40-9BAC-B0D602C22351}"/>
                  </a:ext>
                </a:extLst>
              </p14:cNvPr>
              <p14:cNvContentPartPr/>
              <p14:nvPr/>
            </p14:nvContentPartPr>
            <p14:xfrm>
              <a:off x="9917112" y="1400790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47911F6-1085-4B40-9BAC-B0D602C2235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08112" y="13917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78E6E40-DC8A-4281-A45E-954E49268529}"/>
                  </a:ext>
                </a:extLst>
              </p14:cNvPr>
              <p14:cNvContentPartPr/>
              <p14:nvPr/>
            </p14:nvContentPartPr>
            <p14:xfrm>
              <a:off x="9161832" y="5458710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78E6E40-DC8A-4281-A45E-954E492685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152832" y="545007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9760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7FB1D-2914-4ACC-9E92-A7A9C956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Web Storage API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https://developer.mozilla.org/en-US/docs/Web/API/Web_Storage_API/Using_the_Web_Storage_API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AA7D9-3786-47F1-81F7-036523D18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5237"/>
            <a:ext cx="10058400" cy="4481014"/>
          </a:xfrm>
        </p:spPr>
        <p:txBody>
          <a:bodyPr anchor="ctr">
            <a:normAutofit/>
          </a:bodyPr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Web Storage API provides mechanisms by which browsers can securely store key/value pairs. Storage objects are simple key-value stores, but they stay persist through page loads. The keys and the values are always stored as strings (even Numbers).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two types of Web Storage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1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sessionStorage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maintains a separate storage area for each given origin that's available for the duration of the page session (as long as the browser is open, including page reloads and restores).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1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localStorage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same as </a:t>
            </a:r>
            <a:r>
              <a:rPr lang="en-US" b="1" i="1" dirty="0" err="1">
                <a:solidFill>
                  <a:schemeClr val="tx1"/>
                </a:solidFill>
                <a:latin typeface="arial" panose="020B0604020202020204" pitchFamily="34" charset="0"/>
              </a:rPr>
              <a:t>sessionStorage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but also 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persists even when the browser is closed and reopened.</a:t>
            </a:r>
          </a:p>
          <a:p>
            <a:pPr marL="292608" lvl="1">
              <a:buNone/>
            </a:pP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" lvl="1" indent="0">
              <a:buNone/>
            </a:pP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commands to interact with either Storage object are the same. </a:t>
            </a: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</a:rPr>
              <a:t>T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store an object in the either storage, you do not have to use </a:t>
            </a:r>
            <a:r>
              <a:rPr lang="en-US" sz="19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json.stringify</a:t>
            </a:r>
            <a:r>
              <a:rPr lang="en-US" sz="19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()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You must use </a:t>
            </a:r>
            <a:r>
              <a:rPr lang="en-US" sz="19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json.parse</a:t>
            </a:r>
            <a:r>
              <a:rPr lang="en-US" sz="19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()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access the object using dot notation.</a:t>
            </a:r>
          </a:p>
        </p:txBody>
      </p:sp>
    </p:spTree>
    <p:extLst>
      <p:ext uri="{BB962C8B-B14F-4D97-AF65-F5344CB8AC3E}">
        <p14:creationId xmlns:p14="http://schemas.microsoft.com/office/powerpoint/2010/main" val="3328313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0001E-92B4-4B74-9371-49891C1BB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localStorage</a:t>
            </a:r>
            <a:r>
              <a:rPr lang="en-US" sz="4400" dirty="0">
                <a:solidFill>
                  <a:schemeClr val="tx1"/>
                </a:solidFill>
              </a:rPr>
              <a:t> vs </a:t>
            </a:r>
            <a:r>
              <a:rPr lang="en-US" sz="4400" dirty="0" err="1">
                <a:solidFill>
                  <a:schemeClr val="tx1"/>
                </a:solidFill>
              </a:rPr>
              <a:t>sessionStorage</a:t>
            </a:r>
            <a:br>
              <a:rPr lang="en-US" dirty="0"/>
            </a:br>
            <a:r>
              <a:rPr lang="en-US" sz="1400" dirty="0">
                <a:hlinkClick r:id="rId2"/>
              </a:rPr>
              <a:t>https://blog.logrocket.com/localstorage-javascript-complete-guide/#sessionstoragevslocalstorage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https://developer.mozilla.org/en-US/docs/Web/API/Window/localStorage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6967F-C94D-4987-98E6-ABA34D7A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TODO..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FB65C7-114E-4EC3-8DEE-D34E3917F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807341"/>
              </p:ext>
            </p:extLst>
          </p:nvPr>
        </p:nvGraphicFramePr>
        <p:xfrm>
          <a:off x="1308669" y="2634901"/>
          <a:ext cx="9905241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747">
                  <a:extLst>
                    <a:ext uri="{9D8B030D-6E8A-4147-A177-3AD203B41FA5}">
                      <a16:colId xmlns:a16="http://schemas.microsoft.com/office/drawing/2014/main" val="3234631463"/>
                    </a:ext>
                  </a:extLst>
                </a:gridCol>
                <a:gridCol w="4756497">
                  <a:extLst>
                    <a:ext uri="{9D8B030D-6E8A-4147-A177-3AD203B41FA5}">
                      <a16:colId xmlns:a16="http://schemas.microsoft.com/office/drawing/2014/main" val="2063964853"/>
                    </a:ext>
                  </a:extLst>
                </a:gridCol>
                <a:gridCol w="1846997">
                  <a:extLst>
                    <a:ext uri="{9D8B030D-6E8A-4147-A177-3AD203B41FA5}">
                      <a16:colId xmlns:a16="http://schemas.microsoft.com/office/drawing/2014/main" val="586658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320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setItem</a:t>
                      </a:r>
                      <a:r>
                        <a:rPr lang="en-US" dirty="0"/>
                        <a:t>('</a:t>
                      </a:r>
                      <a:r>
                        <a:rPr lang="en-US" dirty="0" err="1"/>
                        <a:t>myCat</a:t>
                      </a:r>
                      <a:r>
                        <a:rPr lang="en-US" dirty="0"/>
                        <a:t>', 'Tom');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44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 cat = </a:t>
                      </a:r>
                      <a:r>
                        <a:rPr lang="en-US" dirty="0" err="1"/>
                        <a:t>localStorage.getItem</a:t>
                      </a:r>
                      <a:r>
                        <a:rPr lang="en-US" dirty="0"/>
                        <a:t>('</a:t>
                      </a:r>
                      <a:r>
                        <a:rPr lang="en-US" dirty="0" err="1"/>
                        <a:t>myCat</a:t>
                      </a:r>
                      <a:r>
                        <a:rPr lang="en-US" dirty="0"/>
                        <a:t>');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75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removeItem</a:t>
                      </a:r>
                      <a:r>
                        <a:rPr lang="en-US" dirty="0"/>
                        <a:t>('</a:t>
                      </a:r>
                      <a:r>
                        <a:rPr lang="en-US" dirty="0" err="1"/>
                        <a:t>myCat</a:t>
                      </a:r>
                      <a:r>
                        <a:rPr lang="en-US" dirty="0"/>
                        <a:t>');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14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.clear();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66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838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068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0001E-92B4-4B74-9371-49891C1B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sessionStorage</a:t>
            </a:r>
            <a:br>
              <a:rPr lang="en-US" dirty="0"/>
            </a:br>
            <a:r>
              <a:rPr lang="en-US" sz="1400" dirty="0">
                <a:hlinkClick r:id="rId2"/>
              </a:rPr>
              <a:t>https://blog.logrocket.com/localstorage-javascript-complete-guide/#sessionstoragevslocalstorage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https://developer.mozilla.org/en-US/docs/Web/API/Window/sessionStorage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6967F-C94D-4987-98E6-ABA34D7A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TODO.. If needed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95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41" y="4952999"/>
            <a:ext cx="12188952" cy="1904999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hlinkClick r:id="rId2"/>
              </a:rPr>
              <a:t>https://en.wikipedia.org/wiki/JavaScript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5B3425-1F39-4A4D-B438-5E1DB7384991}"/>
              </a:ext>
            </a:extLst>
          </p:cNvPr>
          <p:cNvSpPr txBox="1">
            <a:spLocks/>
          </p:cNvSpPr>
          <p:nvPr/>
        </p:nvSpPr>
        <p:spPr>
          <a:xfrm>
            <a:off x="1928883" y="0"/>
            <a:ext cx="9312695" cy="495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>
                <a:solidFill>
                  <a:schemeClr val="bg1"/>
                </a:solidFill>
              </a:rPr>
              <a:t>JavaScript (JS) programming language conforms to the ECMAScript specification. JavaScript is a high-level language that is just-in-time compiled, has curly-bracket syntax, dynamic typing, prototype-based object-orientation, and first-class functions.</a:t>
            </a:r>
            <a:endParaRPr lang="en-US" sz="1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C752-10B7-48D8-AA05-9571511E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Create Sample .html and .</a:t>
            </a:r>
            <a:r>
              <a:rPr lang="en-US" dirty="0" err="1">
                <a:solidFill>
                  <a:schemeClr val="tx1"/>
                </a:solidFill>
              </a:rPr>
              <a:t>js</a:t>
            </a:r>
            <a:r>
              <a:rPr lang="en-US" dirty="0">
                <a:solidFill>
                  <a:schemeClr val="tx1"/>
                </a:solidFill>
              </a:rPr>
              <a:t> docs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F618-AFCE-4C3F-9CE3-18B81FE75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216" y="2039815"/>
            <a:ext cx="6544128" cy="4267200"/>
          </a:xfrm>
          <a:ln w="38100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&lt;!DOCTYPE html&gt;</a:t>
            </a:r>
          </a:p>
          <a:p>
            <a:pPr>
              <a:spcBef>
                <a:spcPts val="300"/>
              </a:spcBef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&lt;html 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>
              <a:spcBef>
                <a:spcPts val="300"/>
              </a:spcBef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&lt;head&gt;</a:t>
            </a:r>
          </a:p>
          <a:p>
            <a:pPr>
              <a:spcBef>
                <a:spcPts val="300"/>
              </a:spcBef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&lt;meta charset="UTF-8"&gt;</a:t>
            </a:r>
          </a:p>
          <a:p>
            <a:pPr>
              <a:spcBef>
                <a:spcPts val="300"/>
              </a:spcBef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&lt;meta name="viewport" content="width=device-width, initial-scale=1.0"&gt;</a:t>
            </a:r>
          </a:p>
          <a:p>
            <a:pPr>
              <a:spcBef>
                <a:spcPts val="300"/>
              </a:spcBef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&lt;meta http-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="X-UA-Compatible" content="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ie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=edge"&gt;</a:t>
            </a:r>
            <a:b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&lt;title&gt;JS Example Document&lt;/title&gt;</a:t>
            </a:r>
            <a:b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&lt;/head&gt;</a:t>
            </a:r>
          </a:p>
          <a:p>
            <a:pPr>
              <a:spcBef>
                <a:spcPts val="300"/>
              </a:spcBef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&lt;body&gt;</a:t>
            </a:r>
          </a:p>
          <a:p>
            <a:pPr>
              <a:spcBef>
                <a:spcPts val="300"/>
              </a:spcBef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&lt;script 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="functions.js"&gt;&lt;/script&gt;</a:t>
            </a:r>
            <a:b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&lt;/body&gt;</a:t>
            </a:r>
          </a:p>
          <a:p>
            <a:pPr>
              <a:spcBef>
                <a:spcPts val="300"/>
              </a:spcBef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7BDE4-AF83-490E-9C94-DA66AD08E261}"/>
              </a:ext>
            </a:extLst>
          </p:cNvPr>
          <p:cNvSpPr txBox="1"/>
          <p:nvPr/>
        </p:nvSpPr>
        <p:spPr>
          <a:xfrm>
            <a:off x="1407198" y="2643963"/>
            <a:ext cx="3256951" cy="313335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anchor="ctr">
            <a:norm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1800" dirty="0"/>
              <a:t>Create a </a:t>
            </a:r>
            <a:r>
              <a:rPr lang="en-US" sz="1800" dirty="0">
                <a:solidFill>
                  <a:srgbClr val="FF0000"/>
                </a:solidFill>
              </a:rPr>
              <a:t>.html</a:t>
            </a:r>
            <a:r>
              <a:rPr lang="en-US" sz="1800" dirty="0"/>
              <a:t> document and </a:t>
            </a:r>
            <a:r>
              <a:rPr lang="en-US" dirty="0"/>
              <a:t>create the HTML template</a:t>
            </a:r>
            <a:r>
              <a:rPr lang="en-US" sz="1800" dirty="0"/>
              <a:t> inside (use ‘doc’ shortcut). 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dirty="0"/>
              <a:t>This </a:t>
            </a:r>
            <a:r>
              <a:rPr lang="en-US" sz="1800" dirty="0"/>
              <a:t>can be used to experiment with the examples in the presentation. 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1800" dirty="0"/>
              <a:t>The </a:t>
            </a:r>
            <a:r>
              <a:rPr lang="en-US" sz="1800" dirty="0">
                <a:solidFill>
                  <a:srgbClr val="FF0000"/>
                </a:solidFill>
              </a:rPr>
              <a:t>.</a:t>
            </a:r>
            <a:r>
              <a:rPr lang="en-US" sz="1800" dirty="0" err="1">
                <a:solidFill>
                  <a:srgbClr val="FF0000"/>
                </a:solidFill>
              </a:rPr>
              <a:t>js</a:t>
            </a:r>
            <a:r>
              <a:rPr lang="en-US" sz="1800" dirty="0"/>
              <a:t> file and the</a:t>
            </a:r>
            <a:r>
              <a:rPr lang="en-US" sz="1800" dirty="0">
                <a:solidFill>
                  <a:srgbClr val="FF0000"/>
                </a:solidFill>
              </a:rPr>
              <a:t> .html</a:t>
            </a:r>
            <a:r>
              <a:rPr lang="en-US" sz="1800" dirty="0"/>
              <a:t> file should be in the same folder.</a:t>
            </a:r>
          </a:p>
        </p:txBody>
      </p:sp>
    </p:spTree>
    <p:extLst>
      <p:ext uri="{BB962C8B-B14F-4D97-AF65-F5344CB8AC3E}">
        <p14:creationId xmlns:p14="http://schemas.microsoft.com/office/powerpoint/2010/main" val="127168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9B79-D1BC-40CA-8F13-5B87624B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7584807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JavaScript – Functions</a:t>
            </a:r>
            <a:br>
              <a:rPr lang="en-US" dirty="0"/>
            </a:br>
            <a:r>
              <a:rPr lang="en-US" sz="1400" dirty="0">
                <a:hlinkClick r:id="rId2"/>
              </a:rPr>
              <a:t>https://javascript.info/function-basics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E2EF6-BE7C-4CE2-B104-AA540166D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848" y="1889708"/>
            <a:ext cx="4779046" cy="4468703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 function can return a value at any point using </a:t>
            </a:r>
            <a:r>
              <a:rPr lang="en-US" sz="2800" b="1" i="1" dirty="0">
                <a:solidFill>
                  <a:srgbClr val="FF0000"/>
                </a:solidFill>
              </a:rPr>
              <a:t>return;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It can also</a:t>
            </a:r>
            <a:r>
              <a:rPr lang="en-US" sz="2800" dirty="0"/>
              <a:t> </a:t>
            </a:r>
            <a:r>
              <a:rPr lang="en-US" sz="2800" b="1" i="1" dirty="0">
                <a:solidFill>
                  <a:srgbClr val="FF0000"/>
                </a:solidFill>
              </a:rPr>
              <a:t>return;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without a value.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JS assumes a </a:t>
            </a:r>
            <a:r>
              <a:rPr lang="en-US" sz="2800" b="1" i="1" dirty="0">
                <a:solidFill>
                  <a:srgbClr val="FF0000"/>
                </a:solidFill>
              </a:rPr>
              <a:t>;</a:t>
            </a:r>
            <a:r>
              <a:rPr lang="en-US" sz="2800" dirty="0">
                <a:solidFill>
                  <a:schemeClr val="tx1"/>
                </a:solidFill>
              </a:rPr>
              <a:t> after the keyword </a:t>
            </a:r>
            <a:r>
              <a:rPr lang="en-US" sz="2800" b="1" i="1" dirty="0">
                <a:solidFill>
                  <a:srgbClr val="FF0000"/>
                </a:solidFill>
              </a:rPr>
              <a:t>return</a:t>
            </a:r>
            <a:r>
              <a:rPr lang="en-US" sz="2800" dirty="0">
                <a:solidFill>
                  <a:schemeClr val="tx1"/>
                </a:solidFill>
              </a:rPr>
              <a:t>. Never place return data on a separate line. </a:t>
            </a:r>
            <a:endParaRPr lang="en-US" sz="2800" b="1" i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BF9F46-F216-49B1-8A76-38550F329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71" y="2002984"/>
            <a:ext cx="4260029" cy="227474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69555E-12F8-4123-8F5D-065FD6AF8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671" y="4428095"/>
            <a:ext cx="4260029" cy="1865047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0281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9B79-D1BC-40CA-8F13-5B87624B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258979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Function Declarations</a:t>
            </a:r>
            <a:br>
              <a:rPr lang="en-US" dirty="0"/>
            </a:br>
            <a:r>
              <a:rPr lang="en-US" sz="1400" dirty="0">
                <a:hlinkClick r:id="rId2"/>
              </a:rPr>
              <a:t>https://javascript.info/function-basics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E2EF6-BE7C-4CE2-B104-AA540166D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241" y="1889357"/>
            <a:ext cx="4627061" cy="4511444"/>
          </a:xfrm>
        </p:spPr>
        <p:txBody>
          <a:bodyPr anchor="ctr">
            <a:normAutofit lnSpcReduction="10000"/>
          </a:bodyPr>
          <a:lstStyle/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JS functions can declare variables inside the function scope. 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If a functions’ local variable has the same name as a variable outside the function, the local variable </a:t>
            </a:r>
            <a:r>
              <a:rPr lang="en-US" sz="2000" b="1" i="1" dirty="0">
                <a:solidFill>
                  <a:schemeClr val="tx1"/>
                </a:solidFill>
              </a:rPr>
              <a:t>shadows</a:t>
            </a:r>
            <a:r>
              <a:rPr lang="en-US" sz="2000" dirty="0">
                <a:solidFill>
                  <a:schemeClr val="tx1"/>
                </a:solidFill>
              </a:rPr>
              <a:t> the outer variable.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Primitives are passed by value in JS. 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Objects are passed by reference.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function with multiple </a:t>
            </a:r>
            <a:r>
              <a:rPr lang="en-US" sz="2000" b="1" i="1" dirty="0">
                <a:solidFill>
                  <a:schemeClr val="tx1"/>
                </a:solidFill>
              </a:rPr>
              <a:t>parameters</a:t>
            </a:r>
            <a:r>
              <a:rPr lang="en-US" sz="2000" dirty="0">
                <a:solidFill>
                  <a:schemeClr val="tx1"/>
                </a:solidFill>
              </a:rPr>
              <a:t> can be called with fewer </a:t>
            </a:r>
            <a:r>
              <a:rPr lang="en-US" sz="2000" b="1" i="1" dirty="0">
                <a:solidFill>
                  <a:schemeClr val="tx1"/>
                </a:solidFill>
              </a:rPr>
              <a:t>arguments </a:t>
            </a:r>
            <a:r>
              <a:rPr lang="en-US" sz="2000" dirty="0">
                <a:solidFill>
                  <a:schemeClr val="tx1"/>
                </a:solidFill>
              </a:rPr>
              <a:t>than parameters. The unused parameters are shown as </a:t>
            </a:r>
            <a:r>
              <a:rPr lang="en-US" sz="2000" b="1" i="1" dirty="0">
                <a:solidFill>
                  <a:schemeClr val="tx1"/>
                </a:solidFill>
              </a:rPr>
              <a:t>undefined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b="1" i="1" dirty="0">
                <a:solidFill>
                  <a:schemeClr val="tx1"/>
                </a:solidFill>
              </a:rPr>
              <a:t>parameter</a:t>
            </a:r>
            <a:r>
              <a:rPr lang="en-US" sz="2000" dirty="0">
                <a:solidFill>
                  <a:schemeClr val="tx1"/>
                </a:solidFill>
              </a:rPr>
              <a:t> can be given a default value.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8C7F1-1431-4886-8C25-C704CB33A6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28"/>
          <a:stretch/>
        </p:blipFill>
        <p:spPr>
          <a:xfrm>
            <a:off x="6001405" y="4240526"/>
            <a:ext cx="5257434" cy="1519699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BA9281-55E9-42C9-BE44-FC4B662C0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405" y="2394658"/>
            <a:ext cx="5257435" cy="135625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7368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9B79-D1BC-40CA-8F13-5B87624B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77686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JavaScript – Function Expressions</a:t>
            </a:r>
            <a:br>
              <a:rPr lang="en-US" dirty="0"/>
            </a:br>
            <a:r>
              <a:rPr lang="en-US" sz="1400" dirty="0">
                <a:hlinkClick r:id="rId2"/>
              </a:rPr>
              <a:t>https://javascript.info/function-expressions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761D3B-E1F9-4C9B-8734-4BA8D9997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210" y="4300898"/>
            <a:ext cx="6552754" cy="194749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0F2907-3E2D-4E72-AC74-B36BBED9F452}"/>
              </a:ext>
            </a:extLst>
          </p:cNvPr>
          <p:cNvSpPr/>
          <p:nvPr/>
        </p:nvSpPr>
        <p:spPr>
          <a:xfrm>
            <a:off x="1735985" y="4282044"/>
            <a:ext cx="3188370" cy="196634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wrap="square" anchor="ctr">
            <a:normAutofit lnSpcReduction="10000"/>
          </a:bodyPr>
          <a:lstStyle/>
          <a:p>
            <a:r>
              <a:rPr lang="en-US" sz="1600" dirty="0"/>
              <a:t>This </a:t>
            </a:r>
            <a:r>
              <a:rPr lang="en-US" sz="1600" b="1" i="1" dirty="0"/>
              <a:t>Function Declaration</a:t>
            </a:r>
            <a:r>
              <a:rPr lang="en-US" sz="1600" dirty="0"/>
              <a:t>:</a:t>
            </a:r>
          </a:p>
          <a:p>
            <a:pPr marL="342900" indent="-342900">
              <a:buAutoNum type="arabicParenBoth"/>
            </a:pPr>
            <a:r>
              <a:rPr lang="en-US" sz="1600" dirty="0"/>
              <a:t>creates the function called </a:t>
            </a:r>
            <a:r>
              <a:rPr lang="en-US" sz="1600" dirty="0" err="1"/>
              <a:t>sayHi</a:t>
            </a:r>
            <a:r>
              <a:rPr lang="en-US" sz="1600" dirty="0"/>
              <a:t>.</a:t>
            </a:r>
          </a:p>
          <a:p>
            <a:pPr marL="342900" indent="-342900">
              <a:buAutoNum type="arabicParenBoth"/>
            </a:pPr>
            <a:r>
              <a:rPr lang="en-US" sz="1600" dirty="0"/>
              <a:t>Stores </a:t>
            </a:r>
            <a:r>
              <a:rPr lang="en-US" sz="1600" dirty="0" err="1">
                <a:solidFill>
                  <a:srgbClr val="FF0000"/>
                </a:solidFill>
              </a:rPr>
              <a:t>sayHi</a:t>
            </a:r>
            <a:r>
              <a:rPr lang="en-US" sz="1600" dirty="0">
                <a:solidFill>
                  <a:srgbClr val="FF0000"/>
                </a:solidFill>
              </a:rPr>
              <a:t>() </a:t>
            </a:r>
            <a:r>
              <a:rPr lang="en-US" sz="1600" dirty="0"/>
              <a:t>in a variable, </a:t>
            </a:r>
            <a:r>
              <a:rPr lang="en-US" sz="1600" dirty="0" err="1">
                <a:solidFill>
                  <a:srgbClr val="FF0000"/>
                </a:solidFill>
              </a:rPr>
              <a:t>func</a:t>
            </a:r>
            <a:r>
              <a:rPr lang="en-US" sz="1600" dirty="0"/>
              <a:t>.</a:t>
            </a:r>
          </a:p>
          <a:p>
            <a:pPr marL="342900" indent="-342900">
              <a:buAutoNum type="arabicParenBoth"/>
            </a:pPr>
            <a:r>
              <a:rPr lang="en-US" sz="1600" dirty="0"/>
              <a:t>Now the function can be invoked as both </a:t>
            </a:r>
            <a:r>
              <a:rPr lang="en-US" sz="1600" dirty="0" err="1">
                <a:solidFill>
                  <a:srgbClr val="FF0000"/>
                </a:solidFill>
              </a:rPr>
              <a:t>sayHi</a:t>
            </a:r>
            <a:r>
              <a:rPr lang="en-US" sz="1600" dirty="0">
                <a:solidFill>
                  <a:srgbClr val="FF0000"/>
                </a:solidFill>
              </a:rPr>
              <a:t>() </a:t>
            </a:r>
            <a:r>
              <a:rPr lang="en-US" sz="1600" dirty="0"/>
              <a:t>and </a:t>
            </a:r>
            <a:r>
              <a:rPr lang="en-US" sz="1600" dirty="0" err="1">
                <a:solidFill>
                  <a:srgbClr val="FF0000"/>
                </a:solidFill>
              </a:rPr>
              <a:t>func</a:t>
            </a:r>
            <a:r>
              <a:rPr lang="en-US" sz="1600" dirty="0">
                <a:solidFill>
                  <a:srgbClr val="FF0000"/>
                </a:solidFill>
              </a:rPr>
              <a:t>()</a:t>
            </a:r>
            <a:r>
              <a:rPr lang="en-US" sz="1600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9CF0CD-9AD4-4F18-87E9-F9161F2D55C8}"/>
              </a:ext>
            </a:extLst>
          </p:cNvPr>
          <p:cNvSpPr/>
          <p:nvPr/>
        </p:nvSpPr>
        <p:spPr>
          <a:xfrm>
            <a:off x="1651379" y="1902623"/>
            <a:ext cx="5998654" cy="2350929"/>
          </a:xfrm>
          <a:prstGeom prst="rect">
            <a:avLst/>
          </a:prstGeom>
          <a:noFill/>
        </p:spPr>
        <p:txBody>
          <a:bodyPr wrap="square" anchor="ctr">
            <a:normAutofit fontScale="92500" lnSpcReduction="20000"/>
          </a:bodyPr>
          <a:lstStyle/>
          <a:p>
            <a:r>
              <a:rPr lang="en-US" sz="2300" dirty="0"/>
              <a:t>In JavaScript, a function is considered a value. Figure 1 shows a </a:t>
            </a:r>
            <a:r>
              <a:rPr lang="en-US" sz="2300" b="1" i="1" dirty="0"/>
              <a:t>function expression</a:t>
            </a:r>
            <a:r>
              <a:rPr lang="en-US" sz="2300" dirty="0"/>
              <a:t>. </a:t>
            </a:r>
          </a:p>
          <a:p>
            <a:r>
              <a:rPr lang="en-US" sz="2300" dirty="0"/>
              <a:t>It’s called </a:t>
            </a:r>
            <a:r>
              <a:rPr lang="en-US" sz="2300" dirty="0" err="1">
                <a:solidFill>
                  <a:srgbClr val="FF0000"/>
                </a:solidFill>
              </a:rPr>
              <a:t>sayHi</a:t>
            </a:r>
            <a:r>
              <a:rPr lang="en-US" sz="2300" dirty="0">
                <a:solidFill>
                  <a:srgbClr val="FF0000"/>
                </a:solidFill>
              </a:rPr>
              <a:t>()</a:t>
            </a:r>
            <a:r>
              <a:rPr lang="en-US" sz="2300" dirty="0"/>
              <a:t>. It is considered a value. This means the whole function can also be passed to other functions as a callback function. </a:t>
            </a:r>
          </a:p>
          <a:p>
            <a:r>
              <a:rPr lang="en-US" sz="2300" dirty="0"/>
              <a:t>A </a:t>
            </a:r>
            <a:r>
              <a:rPr lang="en-US" sz="2300" b="1" i="1" dirty="0"/>
              <a:t>Function Expression </a:t>
            </a:r>
            <a:r>
              <a:rPr lang="en-US" sz="2300" dirty="0"/>
              <a:t>is created when program execution reaches its declaration. It is usable only from that moment onward.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82C688-EE82-476B-AAAB-5520C5350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5618" y="2926911"/>
            <a:ext cx="3680346" cy="1125325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B8D1C9-05A3-494E-A96F-8A2EFA41DA08}"/>
              </a:ext>
            </a:extLst>
          </p:cNvPr>
          <p:cNvSpPr txBox="1"/>
          <p:nvPr/>
        </p:nvSpPr>
        <p:spPr>
          <a:xfrm>
            <a:off x="8849571" y="4461611"/>
            <a:ext cx="2503537" cy="10772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*If there were parentheses after </a:t>
            </a:r>
            <a:r>
              <a:rPr lang="en-US" sz="1600" b="1" i="1" dirty="0" err="1">
                <a:solidFill>
                  <a:srgbClr val="FF0000"/>
                </a:solidFill>
              </a:rPr>
              <a:t>sayHi</a:t>
            </a:r>
            <a:r>
              <a:rPr lang="en-US" sz="1600" dirty="0"/>
              <a:t>, </a:t>
            </a:r>
            <a:r>
              <a:rPr lang="en-US" sz="1600" dirty="0" err="1"/>
              <a:t>func</a:t>
            </a:r>
            <a:r>
              <a:rPr lang="en-US" sz="1600" dirty="0"/>
              <a:t> = </a:t>
            </a:r>
            <a:r>
              <a:rPr lang="en-US" sz="1600" b="1" i="1" dirty="0" err="1">
                <a:solidFill>
                  <a:srgbClr val="FF0000"/>
                </a:solidFill>
              </a:rPr>
              <a:t>sayHi</a:t>
            </a:r>
            <a:r>
              <a:rPr lang="en-US" sz="1600" b="1" i="1" dirty="0">
                <a:solidFill>
                  <a:srgbClr val="FF0000"/>
                </a:solidFill>
              </a:rPr>
              <a:t>()</a:t>
            </a:r>
            <a:r>
              <a:rPr lang="en-US" sz="1600" dirty="0"/>
              <a:t> would write the result of the call </a:t>
            </a:r>
            <a:r>
              <a:rPr lang="en-US" sz="1600" dirty="0" err="1">
                <a:solidFill>
                  <a:srgbClr val="FF0000"/>
                </a:solidFill>
              </a:rPr>
              <a:t>sayHi</a:t>
            </a:r>
            <a:r>
              <a:rPr lang="en-US" sz="1600" dirty="0">
                <a:solidFill>
                  <a:srgbClr val="FF0000"/>
                </a:solidFill>
              </a:rPr>
              <a:t>()</a:t>
            </a:r>
            <a:r>
              <a:rPr lang="en-US" sz="1600" dirty="0"/>
              <a:t> into </a:t>
            </a:r>
            <a:r>
              <a:rPr lang="en-US" sz="1600" dirty="0" err="1"/>
              <a:t>func</a:t>
            </a:r>
            <a:r>
              <a:rPr lang="en-US" sz="16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1133B8-6305-4BE1-A123-92636D9A8AAD}"/>
              </a:ext>
            </a:extLst>
          </p:cNvPr>
          <p:cNvSpPr txBox="1"/>
          <p:nvPr/>
        </p:nvSpPr>
        <p:spPr>
          <a:xfrm>
            <a:off x="7793454" y="2617914"/>
            <a:ext cx="104644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31221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806A-509D-4484-93B1-516C652B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Arrow Functions</a:t>
            </a:r>
            <a:br>
              <a:rPr lang="en-US" dirty="0"/>
            </a:br>
            <a:r>
              <a:rPr lang="en-US" sz="1400" dirty="0">
                <a:hlinkClick r:id="rId2"/>
              </a:rPr>
              <a:t>https://javascript.info/arrow-functions-basics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99D4-4081-42BB-AFDC-2DC20CBF1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657" y="1931888"/>
            <a:ext cx="11092038" cy="843645"/>
          </a:xfrm>
        </p:spPr>
        <p:txBody>
          <a:bodyPr anchor="ctr">
            <a:normAutofit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Arrow Syntax </a:t>
            </a:r>
            <a:r>
              <a:rPr lang="en-US" dirty="0">
                <a:solidFill>
                  <a:schemeClr val="tx1"/>
                </a:solidFill>
              </a:rPr>
              <a:t>is a simple and concise syntax for creating functions. Both the below expressions create a function that accepts multiple arguments. They both evaluate the expression and return its result into </a:t>
            </a:r>
            <a:r>
              <a:rPr lang="en-US" b="1" i="1" dirty="0" err="1">
                <a:solidFill>
                  <a:schemeClr val="tx1"/>
                </a:solidFill>
              </a:rPr>
              <a:t>func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E33B0-297B-4B87-85A5-273094448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331" y="2775533"/>
            <a:ext cx="4903895" cy="30482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143D31-89B5-4F86-8CA9-2C041B533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90" y="2765038"/>
            <a:ext cx="4440190" cy="777307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22521F-F1FB-4052-8431-A251EA00B0CA}"/>
              </a:ext>
            </a:extLst>
          </p:cNvPr>
          <p:cNvSpPr/>
          <p:nvPr/>
        </p:nvSpPr>
        <p:spPr>
          <a:xfrm>
            <a:off x="4630185" y="3118894"/>
            <a:ext cx="1778051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Is the same as…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85130B-0FC4-429E-84EB-78D4DB6E207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278459" y="3138106"/>
            <a:ext cx="1351726" cy="165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3E3673-E58C-4B02-B19D-6EBCF2839C73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6408236" y="2927946"/>
            <a:ext cx="270095" cy="3756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C9C99EF-22D0-4BB2-A772-0338B494940E}"/>
              </a:ext>
            </a:extLst>
          </p:cNvPr>
          <p:cNvSpPr/>
          <p:nvPr/>
        </p:nvSpPr>
        <p:spPr>
          <a:xfrm>
            <a:off x="387190" y="3781131"/>
            <a:ext cx="4403575" cy="646331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This function accepts two arguments: a, b. It returns the result of </a:t>
            </a:r>
            <a:r>
              <a:rPr lang="en-US" b="1" i="1" dirty="0"/>
              <a:t>a + b</a:t>
            </a:r>
            <a:r>
              <a:rPr lang="en-US" dirty="0"/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331EDF-293E-4342-8A32-B2B96CA921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192" y="4453011"/>
            <a:ext cx="4403574" cy="229085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2AEC82-CED8-4F92-A68C-A0EC8EF4F296}"/>
              </a:ext>
            </a:extLst>
          </p:cNvPr>
          <p:cNvSpPr/>
          <p:nvPr/>
        </p:nvSpPr>
        <p:spPr>
          <a:xfrm>
            <a:off x="5495827" y="4476033"/>
            <a:ext cx="4970077" cy="646331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With one argument, </a:t>
            </a:r>
            <a:r>
              <a:rPr lang="en-US" dirty="0">
                <a:solidFill>
                  <a:srgbClr val="FF0000"/>
                </a:solidFill>
              </a:rPr>
              <a:t>( )</a:t>
            </a:r>
            <a:r>
              <a:rPr lang="en-US" dirty="0"/>
              <a:t> are not required. With zero arguments empty </a:t>
            </a:r>
            <a:r>
              <a:rPr lang="en-US" dirty="0">
                <a:solidFill>
                  <a:srgbClr val="FF0000"/>
                </a:solidFill>
              </a:rPr>
              <a:t>( )</a:t>
            </a:r>
            <a:r>
              <a:rPr lang="en-US" dirty="0"/>
              <a:t> are required.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E9AFB6-A45F-4870-8286-F5B5196577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5855" y="3890046"/>
            <a:ext cx="5045802" cy="50316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2EB73A-4F0A-44CE-BE3A-30555158A6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3347" y="3404214"/>
            <a:ext cx="5045802" cy="36004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5F2568-945A-4E8F-9E2B-E98C9C48DF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1671" y="5495787"/>
            <a:ext cx="6787478" cy="122876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D6CC7F-6F5C-46E5-9E9E-D0F5D01BD63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332561" y="3584235"/>
            <a:ext cx="370786" cy="89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374EA10-D5CD-4401-9B6B-DDDFB62D9DAA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10363200" y="4141627"/>
            <a:ext cx="1398457" cy="537465"/>
          </a:xfrm>
          <a:prstGeom prst="bentConnector3">
            <a:avLst>
              <a:gd name="adj1" fmla="val 116347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56B3C9-18B2-4B10-857B-BB8A863DEEFD}"/>
              </a:ext>
            </a:extLst>
          </p:cNvPr>
          <p:cNvCxnSpPr/>
          <p:nvPr/>
        </p:nvCxnSpPr>
        <p:spPr>
          <a:xfrm>
            <a:off x="6019831" y="4791242"/>
            <a:ext cx="44726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84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6CD12EA-3707-4105-919D-313AB43D8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78" y="3646642"/>
            <a:ext cx="6092502" cy="299500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CF4A2F-EC3A-4392-92DA-72710151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JavaScript – Callback Functions</a:t>
            </a:r>
            <a:br>
              <a:rPr lang="en-US" dirty="0"/>
            </a:br>
            <a:r>
              <a:rPr lang="en-US" sz="1400" dirty="0">
                <a:hlinkClick r:id="rId3"/>
              </a:rPr>
              <a:t>https://javascript.info/function-expressions#callback-functions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https://gist.github.com/ericelliott/414be9be82128443f6df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3E88F0-6EE6-4C3F-B6D7-D922FE69ED6E}"/>
              </a:ext>
            </a:extLst>
          </p:cNvPr>
          <p:cNvSpPr/>
          <p:nvPr/>
        </p:nvSpPr>
        <p:spPr>
          <a:xfrm>
            <a:off x="1308762" y="1941840"/>
            <a:ext cx="6112168" cy="1685948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square" anchor="ctr">
            <a:normAutofit lnSpcReduction="10000"/>
          </a:bodyPr>
          <a:lstStyle/>
          <a:p>
            <a:r>
              <a:rPr lang="en-US" dirty="0"/>
              <a:t>A function passed as a value is a </a:t>
            </a:r>
            <a:r>
              <a:rPr lang="en-US" b="1" i="1" dirty="0"/>
              <a:t>Callback Function</a:t>
            </a:r>
            <a:r>
              <a:rPr lang="en-US" dirty="0"/>
              <a:t>. On line 15, the arguments </a:t>
            </a:r>
            <a:r>
              <a:rPr lang="en-US" dirty="0" err="1">
                <a:solidFill>
                  <a:srgbClr val="FF0000"/>
                </a:solidFill>
              </a:rPr>
              <a:t>showOk</a:t>
            </a:r>
            <a:r>
              <a:rPr lang="en-US" dirty="0"/>
              <a:t> and </a:t>
            </a:r>
            <a:r>
              <a:rPr lang="en-US" dirty="0" err="1">
                <a:solidFill>
                  <a:srgbClr val="FF0000"/>
                </a:solidFill>
              </a:rPr>
              <a:t>showCancel</a:t>
            </a:r>
            <a:r>
              <a:rPr lang="en-US" dirty="0"/>
              <a:t> of the call to </a:t>
            </a:r>
            <a:r>
              <a:rPr lang="en-US" dirty="0">
                <a:solidFill>
                  <a:srgbClr val="FF0000"/>
                </a:solidFill>
              </a:rPr>
              <a:t>ask()</a:t>
            </a:r>
            <a:r>
              <a:rPr lang="en-US" dirty="0"/>
              <a:t> are </a:t>
            </a:r>
            <a:r>
              <a:rPr lang="en-US" b="1" i="1" dirty="0"/>
              <a:t>callback</a:t>
            </a:r>
            <a:r>
              <a:rPr lang="en-US" dirty="0"/>
              <a:t> </a:t>
            </a:r>
            <a:r>
              <a:rPr lang="en-US" b="1" i="1" dirty="0"/>
              <a:t>functions</a:t>
            </a:r>
            <a:r>
              <a:rPr lang="en-US" dirty="0"/>
              <a:t>. </a:t>
            </a:r>
          </a:p>
          <a:p>
            <a:r>
              <a:rPr lang="en-US" dirty="0"/>
              <a:t>A function passed can be “called back” later (if necessary). </a:t>
            </a:r>
            <a:r>
              <a:rPr lang="en-US" dirty="0" err="1">
                <a:solidFill>
                  <a:srgbClr val="FF0000"/>
                </a:solidFill>
              </a:rPr>
              <a:t>showOk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 becomes the callback for a “yes” answer, and </a:t>
            </a:r>
            <a:r>
              <a:rPr lang="en-US" dirty="0" err="1">
                <a:solidFill>
                  <a:srgbClr val="FF0000"/>
                </a:solidFill>
              </a:rPr>
              <a:t>showCancel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 for a “no” answer.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49B30-D44F-4F34-87B2-1C3D96271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7900" y="3998226"/>
            <a:ext cx="4813600" cy="2029137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889796-9252-4AE5-969B-9896E4B5C957}"/>
              </a:ext>
            </a:extLst>
          </p:cNvPr>
          <p:cNvSpPr/>
          <p:nvPr/>
        </p:nvSpPr>
        <p:spPr>
          <a:xfrm>
            <a:off x="7929638" y="2294694"/>
            <a:ext cx="3070653" cy="168594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wrap="square" anchor="ctr">
            <a:normAutofit lnSpcReduction="10000"/>
          </a:bodyPr>
          <a:lstStyle/>
          <a:p>
            <a:r>
              <a:rPr lang="en-US" dirty="0"/>
              <a:t>We can use </a:t>
            </a:r>
            <a:r>
              <a:rPr lang="en-US" b="1" i="1" dirty="0"/>
              <a:t>Function Expressions</a:t>
            </a:r>
            <a:r>
              <a:rPr lang="en-US" dirty="0"/>
              <a:t> when calling </a:t>
            </a:r>
            <a:r>
              <a:rPr lang="en-US" dirty="0">
                <a:solidFill>
                  <a:srgbClr val="FF0000"/>
                </a:solidFill>
              </a:rPr>
              <a:t>ask()</a:t>
            </a:r>
            <a:r>
              <a:rPr lang="en-US" dirty="0"/>
              <a:t>. It is the same function, but much shorter. </a:t>
            </a:r>
          </a:p>
          <a:p>
            <a:r>
              <a:rPr lang="en-US" dirty="0"/>
              <a:t>These are called </a:t>
            </a:r>
            <a:r>
              <a:rPr lang="en-US" b="1" i="1" dirty="0"/>
              <a:t>Anonymous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62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E9ADB-3323-412B-91B9-D7AFE57F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771" y="1889471"/>
            <a:ext cx="5955696" cy="4493994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An </a:t>
            </a:r>
            <a:r>
              <a:rPr lang="en-US" sz="2400" b="1" i="1" dirty="0">
                <a:solidFill>
                  <a:schemeClr val="tx1"/>
                </a:solidFill>
              </a:rPr>
              <a:t>Immediately Invoked Function Expression</a:t>
            </a:r>
            <a:r>
              <a:rPr lang="en-US" sz="2400" dirty="0">
                <a:solidFill>
                  <a:schemeClr val="tx1"/>
                </a:solidFill>
              </a:rPr>
              <a:t> (IIFE, pronounced “iffy”)</a:t>
            </a:r>
            <a:r>
              <a:rPr lang="en-US" sz="2400" b="1" i="1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chemeClr val="tx1"/>
                </a:solidFill>
              </a:rPr>
              <a:t>is a </a:t>
            </a:r>
            <a:r>
              <a:rPr lang="en-US" sz="2400" b="1" i="1" dirty="0">
                <a:solidFill>
                  <a:schemeClr val="tx1"/>
                </a:solidFill>
              </a:rPr>
              <a:t>JavaScript </a:t>
            </a:r>
            <a:r>
              <a:rPr lang="en-US" sz="2400" dirty="0">
                <a:solidFill>
                  <a:schemeClr val="tx1"/>
                </a:solidFill>
              </a:rPr>
              <a:t>function that runs as soon as it is defined. It’s also known as a </a:t>
            </a:r>
            <a:r>
              <a:rPr lang="en-US" sz="2400" b="1" i="1" dirty="0">
                <a:solidFill>
                  <a:schemeClr val="tx1"/>
                </a:solidFill>
              </a:rPr>
              <a:t>Self-Executing Anonymous Function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IIFE</a:t>
            </a:r>
            <a:r>
              <a:rPr lang="en-US" sz="2400" dirty="0">
                <a:solidFill>
                  <a:schemeClr val="tx1"/>
                </a:solidFill>
              </a:rPr>
              <a:t>‘s contain two major parts: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first is the anonymous function with lexical scope enclosed within the Grouping Operator (). This prevents accessing variables within the </a:t>
            </a:r>
            <a:r>
              <a:rPr lang="en-US" sz="2000" b="1" i="1" dirty="0">
                <a:solidFill>
                  <a:schemeClr val="tx1"/>
                </a:solidFill>
              </a:rPr>
              <a:t>IIFE</a:t>
            </a:r>
            <a:r>
              <a:rPr lang="en-US" sz="2000" dirty="0">
                <a:solidFill>
                  <a:schemeClr val="tx1"/>
                </a:solidFill>
              </a:rPr>
              <a:t> idiom as well as polluting the global scope.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second part is another pair of (), which complete the statement. Now, the JavaScript engine will directly interpret the function.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C43FC7-6548-4925-9B44-0F366F748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790" y="287338"/>
            <a:ext cx="10354198" cy="1449387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IIFE - Immediately Invoked Function Expression</a:t>
            </a:r>
            <a:br>
              <a:rPr lang="en-US" dirty="0"/>
            </a:br>
            <a:r>
              <a:rPr lang="en-US" sz="1600" dirty="0">
                <a:hlinkClick r:id="rId2"/>
              </a:rPr>
              <a:t>https://developer.mozilla.org/en-US/docs/Glossary/IIFE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https://en.wikipedia.org/wiki/Immediately_invoked_function_expression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5F5F9-6C88-46E5-923B-06534C1E9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295" y="2018035"/>
            <a:ext cx="3300927" cy="152291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DF7164-7E36-44C2-9B10-34BA7FD293F4}"/>
              </a:ext>
            </a:extLst>
          </p:cNvPr>
          <p:cNvSpPr txBox="1"/>
          <p:nvPr/>
        </p:nvSpPr>
        <p:spPr>
          <a:xfrm>
            <a:off x="7420295" y="3725811"/>
            <a:ext cx="3300927" cy="923330"/>
          </a:xfrm>
          <a:prstGeom prst="rect">
            <a:avLst/>
          </a:prstGeom>
          <a:solidFill>
            <a:schemeClr val="accent2">
              <a:alpha val="24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() {</a:t>
            </a:r>
          </a:p>
          <a:p>
            <a:r>
              <a:rPr lang="en-US" dirty="0"/>
              <a:t>      alert(‘I am NOT an IIFE.’);</a:t>
            </a:r>
          </a:p>
          <a:p>
            <a:r>
              <a:rPr lang="en-US" dirty="0"/>
              <a:t>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B9FD87-A517-41DA-96F3-67AB58E2E5EF}"/>
              </a:ext>
            </a:extLst>
          </p:cNvPr>
          <p:cNvSpPr txBox="1"/>
          <p:nvPr/>
        </p:nvSpPr>
        <p:spPr>
          <a:xfrm>
            <a:off x="7420294" y="4834007"/>
            <a:ext cx="3300928" cy="923330"/>
          </a:xfrm>
          <a:prstGeom prst="rect">
            <a:avLst/>
          </a:prstGeom>
          <a:solidFill>
            <a:schemeClr val="accent2">
              <a:alpha val="24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() {</a:t>
            </a:r>
          </a:p>
          <a:p>
            <a:r>
              <a:rPr lang="en-US" dirty="0"/>
              <a:t>      alert(‘NOW I am an IIFE!’);</a:t>
            </a:r>
          </a:p>
          <a:p>
            <a:r>
              <a:rPr lang="en-US" dirty="0"/>
              <a:t>})();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B8CB8-ACE2-4E6D-ABAE-5596B9EAF6A8}"/>
              </a:ext>
            </a:extLst>
          </p:cNvPr>
          <p:cNvSpPr txBox="1"/>
          <p:nvPr/>
        </p:nvSpPr>
        <p:spPr>
          <a:xfrm>
            <a:off x="7420294" y="5942203"/>
            <a:ext cx="3300928" cy="369332"/>
          </a:xfrm>
          <a:prstGeom prst="rect">
            <a:avLst/>
          </a:prstGeom>
          <a:solidFill>
            <a:schemeClr val="accent2">
              <a:alpha val="24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(() =&gt; alert(‘I am also an IIFE.’)();</a:t>
            </a:r>
          </a:p>
        </p:txBody>
      </p:sp>
    </p:spTree>
    <p:extLst>
      <p:ext uri="{BB962C8B-B14F-4D97-AF65-F5344CB8AC3E}">
        <p14:creationId xmlns:p14="http://schemas.microsoft.com/office/powerpoint/2010/main" val="418876156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6d9aa3d-651e-4839-b59d-0bd8c52fea9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557F529ABFDE4EA1CDC2C60EEB6F4C" ma:contentTypeVersion="12" ma:contentTypeDescription="Create a new document." ma:contentTypeScope="" ma:versionID="2d16a2a9a736901d7b6fedac882e81ab">
  <xsd:schema xmlns:xsd="http://www.w3.org/2001/XMLSchema" xmlns:xs="http://www.w3.org/2001/XMLSchema" xmlns:p="http://schemas.microsoft.com/office/2006/metadata/properties" xmlns:ns3="66d9aa3d-651e-4839-b59d-0bd8c52fea92" xmlns:ns4="16f3e4eb-d7eb-4343-ad26-da3c70bf63cc" targetNamespace="http://schemas.microsoft.com/office/2006/metadata/properties" ma:root="true" ma:fieldsID="913cf7e14f56ce6929243f0ae3b6e1c3" ns3:_="" ns4:_="">
    <xsd:import namespace="66d9aa3d-651e-4839-b59d-0bd8c52fea92"/>
    <xsd:import namespace="16f3e4eb-d7eb-4343-ad26-da3c70bf63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d9aa3d-651e-4839-b59d-0bd8c52fea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f3e4eb-d7eb-4343-ad26-da3c70bf63c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646C36-D994-4DBD-9A53-9B2DFD8D7208}">
  <ds:schemaRefs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16f3e4eb-d7eb-4343-ad26-da3c70bf63cc"/>
    <ds:schemaRef ds:uri="http://schemas.microsoft.com/office/2006/documentManagement/types"/>
    <ds:schemaRef ds:uri="http://schemas.microsoft.com/office/infopath/2007/PartnerControls"/>
    <ds:schemaRef ds:uri="66d9aa3d-651e-4839-b59d-0bd8c52fea92"/>
  </ds:schemaRefs>
</ds:datastoreItem>
</file>

<file path=customXml/itemProps2.xml><?xml version="1.0" encoding="utf-8"?>
<ds:datastoreItem xmlns:ds="http://schemas.openxmlformats.org/officeDocument/2006/customXml" ds:itemID="{147854D2-C2B1-4273-BEE8-C059778BC5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254AD0-8EDE-4D50-81E4-D3E8BC562A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d9aa3d-651e-4839-b59d-0bd8c52fea92"/>
    <ds:schemaRef ds:uri="16f3e4eb-d7eb-4343-ad26-da3c70bf63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{E2803EA4-621A-4C40-B76D-8038AD6001C1}tf56160789_wac</Template>
  <TotalTime>0</TotalTime>
  <Words>1638</Words>
  <Application>Microsoft Office PowerPoint</Application>
  <PresentationFormat>Widescreen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</vt:lpstr>
      <vt:lpstr>Bookman Old Style</vt:lpstr>
      <vt:lpstr>Calibri</vt:lpstr>
      <vt:lpstr>Consolas</vt:lpstr>
      <vt:lpstr>Franklin Gothic Book</vt:lpstr>
      <vt:lpstr>1_RetrospectVTI</vt:lpstr>
      <vt:lpstr>JavaScript Functions</vt:lpstr>
      <vt:lpstr>PowerPoint Presentation</vt:lpstr>
      <vt:lpstr>Create Sample .html and .js docs</vt:lpstr>
      <vt:lpstr>JavaScript – Functions https://javascript.info/function-basics</vt:lpstr>
      <vt:lpstr>Function Declarations https://javascript.info/function-basics</vt:lpstr>
      <vt:lpstr>JavaScript – Function Expressions https://javascript.info/function-expressions</vt:lpstr>
      <vt:lpstr>Arrow Functions https://javascript.info/arrow-functions-basics</vt:lpstr>
      <vt:lpstr>JavaScript – Callback Functions https://javascript.info/function-expressions#callback-functions https://gist.github.com/ericelliott/414be9be82128443f6df</vt:lpstr>
      <vt:lpstr>IIFE - Immediately Invoked Function Expression https://developer.mozilla.org/en-US/docs/Glossary/IIFE https://en.wikipedia.org/wiki/Immediately_invoked_function_expression</vt:lpstr>
      <vt:lpstr>IIFE - Immediately Invoked Function Expression  https://developer.mozilla.org/en-US/docs/Glossary/IIFE https://en.wikipedia.org/wiki/Immediately_invoked_function_expression</vt:lpstr>
      <vt:lpstr>Scope with Nested Functions (and Closure) https://javascript.info/closure</vt:lpstr>
      <vt:lpstr>Scope and Closure https://developer.mozilla.org/en-US/docs/Web/JavaScript/Closures</vt:lpstr>
      <vt:lpstr>Scope and Closure Example https://developer.mozilla.org/en-US/docs/Web/JavaScript/Closures</vt:lpstr>
      <vt:lpstr>Try/Catch/Finally https://javascript.info/try-catch#the-try-catch-syntax</vt:lpstr>
      <vt:lpstr>Web Storage API https://developer.mozilla.org/en-US/docs/Web/API/Web_Storage_API/Using_the_Web_Storage_API</vt:lpstr>
      <vt:lpstr>localStorage vs sessionStorage https://blog.logrocket.com/localstorage-javascript-complete-guide/#sessionstoragevslocalstorage https://developer.mozilla.org/en-US/docs/Web/API/Window/localStorage</vt:lpstr>
      <vt:lpstr>sessionStorage https://blog.logrocket.com/localstorage-javascript-complete-guide/#sessionstoragevslocalstorage https://developer.mozilla.org/en-US/docs/Web/API/Window/sessionStorage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2020-07-24T23:11:04Z</dcterms:created>
  <dcterms:modified xsi:type="dcterms:W3CDTF">2021-12-20T05:09:23Z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0x010100EA557F529ABFDE4EA1CDC2C60EEB6F4C</vt:lpwstr>
  </property>
</Properties>
</file>