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5" r:id="rId5"/>
    <p:sldId id="263" r:id="rId6"/>
    <p:sldId id="265" r:id="rId7"/>
    <p:sldId id="274" r:id="rId8"/>
    <p:sldId id="259" r:id="rId9"/>
    <p:sldId id="260" r:id="rId10"/>
    <p:sldId id="266" r:id="rId11"/>
    <p:sldId id="264" r:id="rId12"/>
    <p:sldId id="280" r:id="rId13"/>
    <p:sldId id="269" r:id="rId14"/>
    <p:sldId id="271" r:id="rId15"/>
    <p:sldId id="268" r:id="rId16"/>
    <p:sldId id="277" r:id="rId17"/>
    <p:sldId id="267" r:id="rId18"/>
    <p:sldId id="281" r:id="rId19"/>
    <p:sldId id="276" r:id="rId20"/>
    <p:sldId id="279" r:id="rId21"/>
    <p:sldId id="282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FB7D77"/>
    <a:srgbClr val="8CD57D"/>
    <a:srgbClr val="3BE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DDA1F-AED5-45D3-B2E6-F9F55C027D03}" v="97" dt="2020-07-31T01:20:15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sdlc/sdlc_bigbang_model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thomas-software.co.uk/resources/frequently-asked-questions/what-is-cmmi-2/" TargetMode="External"/><Relationship Id="rId2" Type="http://schemas.openxmlformats.org/officeDocument/2006/relationships/hyperlink" Target="https://en.wikipedia.org/wiki/Capability_Maturity_Model_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daily-meeting/#q=~(infinite~false~filters~(postType~(~'page~'post~'aa_book~'aa_event_session~'aa_experience_report~'aa_glossary~'aa_research_paper~'aa_video)~tags~(~'daily*20meeting))~searchTerm~'~sort~false~sortDirection~'asc~page~1)" TargetMode="External"/><Relationship Id="rId2" Type="http://schemas.openxmlformats.org/officeDocument/2006/relationships/hyperlink" Target="https://en.wikipedia.org/wiki/Agile_software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tutorialspoint.com/sdlc/sdlc_agile_model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what-is-scrum" TargetMode="External"/><Relationship Id="rId2" Type="http://schemas.openxmlformats.org/officeDocument/2006/relationships/hyperlink" Target="https://www.agilealliance.org/glossary/sc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gilealliance.org/glossary/scrum/#q=~(infinite~false~filters~(postType~(~'page~'post~'aa_book~'aa_event_session~'aa_experience_report~'aa_glossary~'aa_research_paper~'aa_video)~tags~(~'scrum))~searchTerm~'~sort~false~sortDirection~'asc~page~1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ge~'post~'aa_book~'aa_event_session~'aa_experience_report~'aa_glossary~'aa_research_paper~'aa_video)~tags~(~'kanban))~searchTerm~'~sort~false~sortDirection~" TargetMode="External"/><Relationship Id="rId2" Type="http://schemas.openxmlformats.org/officeDocument/2006/relationships/hyperlink" Target="https://www.atlassian.com/agile/kanban/wip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age~'post~'aa_book~'aa_event_session~'aa_experience_report~'aa_glossary~'aa_research_paper~'aa_video)~tags~(~'kanban))~searchTerm~'~sort~false~sortDirection~" TargetMode="External"/><Relationship Id="rId2" Type="http://schemas.openxmlformats.org/officeDocument/2006/relationships/hyperlink" Target="https://www.atlassian.com/agile/kanban/wip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gilealliance.org/glossary/user-story-templa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gilealliance.org/glossary/scrum/#q=~(infinite~false~filters~(postType~(~'page~'post~'aa_book~'aa_event_session~'aa_experience_report~'aa_glossary~'aa_research_paper~'aa_video)~tags~(~'scrum))~searchTerm~'~sort~false~sortDirection~'asc~page~1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extremeprogramming.org/when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extremeprogramming.org/whe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extremeprogramming.org/whe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sdlc/sdlc_overview.htm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dlc/sdlc_overvie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spiral-model/" TargetMode="External"/><Relationship Id="rId2" Type="http://schemas.openxmlformats.org/officeDocument/2006/relationships/hyperlink" Target="https://en.wikipedia.org/wiki/Spiral_model#The_six_invariants_of_spiral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spiral-model/" TargetMode="External"/><Relationship Id="rId2" Type="http://schemas.openxmlformats.org/officeDocument/2006/relationships/hyperlink" Target="https://en.wikipedia.org/wiki/Spiral_model#The_six_invariants_of_spiral_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Iterative_and_incremental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-Model_(software_development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82698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Software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BE9-D5BE-4E3C-94A2-74B33754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286603"/>
            <a:ext cx="750856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- Big Bang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https://www.tutorialspoint.com/sdlc/sdlc_bigbang_model.htm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5970-6BF1-4D46-B814-EFFF616D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478" y="1909010"/>
            <a:ext cx="5124034" cy="44757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Big Bang Model </a:t>
            </a:r>
            <a:r>
              <a:rPr lang="en-US" dirty="0">
                <a:solidFill>
                  <a:schemeClr val="tx1"/>
                </a:solidFill>
              </a:rPr>
              <a:t>does not follow any specific process. Requirements are implemented without much analysis.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Development starts as soon as the required funds are acquired and developers are ready.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Big Bang Model</a:t>
            </a:r>
            <a:r>
              <a:rPr lang="en-US" dirty="0">
                <a:solidFill>
                  <a:schemeClr val="tx1"/>
                </a:solidFill>
              </a:rPr>
              <a:t> is meant for small projects with small teams. It’s higher risk than other models with misunderstandings and failure a likely outcome.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small projects, the </a:t>
            </a:r>
            <a:r>
              <a:rPr lang="en-US" b="1" i="1" dirty="0">
                <a:solidFill>
                  <a:schemeClr val="tx1"/>
                </a:solidFill>
              </a:rPr>
              <a:t>Big Bang Model </a:t>
            </a:r>
            <a:r>
              <a:rPr lang="en-US" dirty="0">
                <a:solidFill>
                  <a:schemeClr val="tx1"/>
                </a:solidFill>
              </a:rPr>
              <a:t>offers easy management, rapid prototyping, more flexibility, and requires few resources.</a:t>
            </a:r>
          </a:p>
        </p:txBody>
      </p:sp>
      <p:pic>
        <p:nvPicPr>
          <p:cNvPr id="8194" name="Picture 2" descr="Big Bang Model - Big Bang Model In Sdlc Diagram, HD Png Download ...">
            <a:extLst>
              <a:ext uri="{FF2B5EF4-FFF2-40B4-BE49-F238E27FC236}">
                <a16:creationId xmlns:a16="http://schemas.microsoft.com/office/drawing/2014/main" id="{DB90822F-0DE6-4D8A-854C-3E957887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22" y="2373354"/>
            <a:ext cx="4554334" cy="3584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7089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46FD-897A-480E-AB33-D182EA64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046266" cy="14507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Agile – CMMI </a:t>
            </a:r>
            <a:r>
              <a:rPr lang="en-US" sz="2800" dirty="0">
                <a:solidFill>
                  <a:schemeClr val="tx1"/>
                </a:solidFill>
              </a:rPr>
              <a:t>(Capability Maturity Model Integration)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https://en.wikipedia.org/wiki/Capability_Maturity_Model_Integration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http://dthomas-software.co.uk/resources/frequently-asked-questions/what-is-cmmi-2/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666C-6BB1-4B41-99C2-AEA56F87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87" y="1934163"/>
            <a:ext cx="4988632" cy="4477028"/>
          </a:xfrm>
        </p:spPr>
        <p:txBody>
          <a:bodyPr anchor="ctr">
            <a:normAutofit fontScale="925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is a process level improvement, training, and appraisal program.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Its main sponsors originally included the Office of the Secretary of Defense (OSD) and the National Defense Industrial Association.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was developed by Carnegie Mellon University and </a:t>
            </a:r>
            <a:r>
              <a:rPr lang="en-US" b="1" i="1" dirty="0">
                <a:solidFill>
                  <a:schemeClr val="tx1"/>
                </a:solidFill>
              </a:rPr>
              <a:t>The CMMI Project</a:t>
            </a:r>
            <a:r>
              <a:rPr lang="en-US" dirty="0">
                <a:solidFill>
                  <a:schemeClr val="tx1"/>
                </a:solidFill>
              </a:rPr>
              <a:t>. The aim was to improve existing software development processes.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principal is “The quality of a system or product is highly influenced by the process used to develop and maintain it.”. </a:t>
            </a:r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can be used to guide process improvement across a project, a division, or an entire organization.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07F3-C513-4193-B04A-60E0143D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794" y="2479819"/>
            <a:ext cx="4680054" cy="33857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250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81CC-F7FD-47AB-AF23-19A0586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https://agilemanifesto.org/principles.html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D2B5-E6AA-4FBC-9FCE-0EC58DE3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27" y="1902234"/>
            <a:ext cx="4869416" cy="449336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There are multiple </a:t>
            </a:r>
            <a:r>
              <a:rPr lang="en-US" sz="2400" b="1" i="1" dirty="0">
                <a:solidFill>
                  <a:schemeClr val="tx1"/>
                </a:solidFill>
              </a:rPr>
              <a:t>Agile</a:t>
            </a:r>
            <a:r>
              <a:rPr lang="en-US" sz="2400" dirty="0">
                <a:solidFill>
                  <a:schemeClr val="tx1"/>
                </a:solidFill>
              </a:rPr>
              <a:t> styles. Together, they are referred to as </a:t>
            </a:r>
            <a:r>
              <a:rPr lang="en-US" sz="2400" b="1" i="1" dirty="0">
                <a:solidFill>
                  <a:schemeClr val="tx1"/>
                </a:solidFill>
              </a:rPr>
              <a:t>Agile Methodologies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i="1" dirty="0">
                <a:solidFill>
                  <a:schemeClr val="tx1"/>
                </a:solidFill>
              </a:rPr>
              <a:t>Agile: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Interactions are prioritized over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Working software is more important than extensive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Collaboration with the client is prioritized above negotiation.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response to new requirements is the most important aspect of the whole process. </a:t>
            </a:r>
          </a:p>
        </p:txBody>
      </p:sp>
      <p:pic>
        <p:nvPicPr>
          <p:cNvPr id="9218" name="Picture 2" descr="SDLC Agile Model">
            <a:extLst>
              <a:ext uri="{FF2B5EF4-FFF2-40B4-BE49-F238E27FC236}">
                <a16:creationId xmlns:a16="http://schemas.microsoft.com/office/drawing/2014/main" id="{52AC679F-8925-4C3E-A7F4-6A8CA3C0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1" y="2250541"/>
            <a:ext cx="4777162" cy="3825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9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81CC-F7FD-47AB-AF23-19A0586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https://agilemanifesto.org/principles.html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D2B5-E6AA-4FBC-9FCE-0EC58DE3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918355"/>
            <a:ext cx="4983480" cy="446782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Agile Priorities: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Early and continuous delivery (CI/CD).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acceptance of and adjustment to changing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delivery of a working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Sustainable development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Regularly scheduled sessions of introspection (Daily Stand-up’s)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Constant adjustment to a dynamic development environment.</a:t>
            </a:r>
          </a:p>
        </p:txBody>
      </p:sp>
      <p:pic>
        <p:nvPicPr>
          <p:cNvPr id="5" name="Picture 2" descr="SDLC Agile Model">
            <a:extLst>
              <a:ext uri="{FF2B5EF4-FFF2-40B4-BE49-F238E27FC236}">
                <a16:creationId xmlns:a16="http://schemas.microsoft.com/office/drawing/2014/main" id="{2358A156-ACBC-4770-8DCD-41B6BAF5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1" y="2250541"/>
            <a:ext cx="4777162" cy="3825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018-5F00-4D7A-979C-969AC7C3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- Characteristics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https://en.wikipedia.org/wiki/Agile_software_development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https://www.agilealliance.org/glossary/daily-meeting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https://www.tutorialspoint.com/sdlc/sdlc_agile_model.htm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3760-8BF2-4678-807C-AE6A4DD7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8" y="1881377"/>
            <a:ext cx="9799162" cy="215931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Agile</a:t>
            </a:r>
            <a:r>
              <a:rPr lang="en-US" sz="1800" dirty="0">
                <a:solidFill>
                  <a:schemeClr val="tx1"/>
                </a:solidFill>
              </a:rPr>
              <a:t> Process is a series of </a:t>
            </a:r>
            <a:r>
              <a:rPr lang="en-US" sz="1800" b="1" i="1" dirty="0">
                <a:solidFill>
                  <a:schemeClr val="tx1"/>
                </a:solidFill>
              </a:rPr>
              <a:t>Sprints</a:t>
            </a:r>
            <a:r>
              <a:rPr lang="en-US" sz="1800" dirty="0">
                <a:solidFill>
                  <a:schemeClr val="tx1"/>
                </a:solidFill>
              </a:rPr>
              <a:t> where each team has a specific </a:t>
            </a:r>
            <a:r>
              <a:rPr lang="en-US" sz="1800" b="1" i="1" dirty="0">
                <a:solidFill>
                  <a:schemeClr val="tx1"/>
                </a:solidFill>
              </a:rPr>
              <a:t>User Story</a:t>
            </a:r>
            <a:r>
              <a:rPr lang="en-US" sz="1800" dirty="0">
                <a:solidFill>
                  <a:schemeClr val="tx1"/>
                </a:solidFill>
              </a:rPr>
              <a:t>. A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 has a predetermined start and stop date and lasts 2-4 weeks. After each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, teams demonstrate what they’ve accomplished to each other and to the client. Feedback is then taken to inform the next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. A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 also includes short, daily “Standup” meetings.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u="sng" dirty="0">
                <a:solidFill>
                  <a:schemeClr val="tx1"/>
                </a:solidFill>
              </a:rPr>
              <a:t>Daily Standup</a:t>
            </a:r>
            <a:r>
              <a:rPr lang="en-US" sz="1800" dirty="0">
                <a:solidFill>
                  <a:schemeClr val="tx1"/>
                </a:solidFill>
              </a:rPr>
              <a:t> – Each member reports: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 did yesterday,.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 intend to do today.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“blockers” I have.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198C85-BF25-4FC7-8265-116B4B52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78" y="2956639"/>
            <a:ext cx="4765720" cy="317549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96FA05-672E-416E-A67D-4B106B9D38B2}"/>
              </a:ext>
            </a:extLst>
          </p:cNvPr>
          <p:cNvSpPr/>
          <p:nvPr/>
        </p:nvSpPr>
        <p:spPr>
          <a:xfrm>
            <a:off x="1201918" y="4095946"/>
            <a:ext cx="4995682" cy="226827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700" u="sng" dirty="0"/>
              <a:t>Information Radiator</a:t>
            </a:r>
            <a:r>
              <a:rPr lang="en-US" sz="1700" dirty="0"/>
              <a:t> -  A board presenting an up-to-date summary of the status of the product.</a:t>
            </a:r>
          </a:p>
          <a:p>
            <a:r>
              <a:rPr lang="en-US" sz="1700" u="sng" dirty="0"/>
              <a:t>Continuous Integration</a:t>
            </a:r>
            <a:r>
              <a:rPr lang="en-US" sz="1700" dirty="0"/>
              <a:t> – The practice of merging all developers' working copies to a shared master. This is done several times a day.</a:t>
            </a:r>
          </a:p>
          <a:p>
            <a:r>
              <a:rPr lang="en-US" sz="1700" u="sng" dirty="0"/>
              <a:t>Test Driven Development</a:t>
            </a:r>
            <a:r>
              <a:rPr lang="en-US" sz="1700" dirty="0"/>
              <a:t> – Relies on the repetition of a very short development cycle: requirements are turned into very specific test cases. Then the code is improved until the tests pass.</a:t>
            </a:r>
          </a:p>
        </p:txBody>
      </p:sp>
    </p:spTree>
    <p:extLst>
      <p:ext uri="{BB962C8B-B14F-4D97-AF65-F5344CB8AC3E}">
        <p14:creationId xmlns:p14="http://schemas.microsoft.com/office/powerpoint/2010/main" val="15877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64D5-70B7-485E-8714-AC29066B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286603"/>
            <a:ext cx="54492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Scrum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https://www.agilealliance.org/glossary/scrum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https://www.scrum.org/resources/what-is-scrum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13C6-56C2-4EAB-A181-D6E69F70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96" y="1913464"/>
            <a:ext cx="4769963" cy="450426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 is a framework that facilitates addressing complex problems while delivering products of the highest possible value.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 a </a:t>
            </a:r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, teams work iteratively to: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hypothesize about how the final project should work,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try to implement the idea,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reflect on the experience,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Make necessary adjustments,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repeat the cycle.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 is best used when the amount of work required can be split in to more than one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Daily </a:t>
            </a:r>
            <a:r>
              <a:rPr lang="en-US" sz="1800" b="1" i="1" dirty="0">
                <a:solidFill>
                  <a:schemeClr val="tx1"/>
                </a:solidFill>
              </a:rPr>
              <a:t>Stand-ups</a:t>
            </a:r>
            <a:r>
              <a:rPr lang="en-US" sz="1800" dirty="0">
                <a:solidFill>
                  <a:schemeClr val="tx1"/>
                </a:solidFill>
              </a:rPr>
              <a:t> allow each person to transparently share the difficulties (</a:t>
            </a:r>
            <a:r>
              <a:rPr lang="en-US" sz="1800" b="1" i="1" dirty="0">
                <a:solidFill>
                  <a:schemeClr val="tx1"/>
                </a:solidFill>
              </a:rPr>
              <a:t>Blockers</a:t>
            </a:r>
            <a:r>
              <a:rPr lang="en-US" sz="1800" dirty="0">
                <a:solidFill>
                  <a:schemeClr val="tx1"/>
                </a:solidFill>
              </a:rPr>
              <a:t>) they are having. Adjustments are made to focus the following days efforts, based on the </a:t>
            </a:r>
            <a:r>
              <a:rPr lang="en-US" sz="1800" b="1" i="1" dirty="0">
                <a:solidFill>
                  <a:schemeClr val="tx1"/>
                </a:solidFill>
              </a:rPr>
              <a:t>Stand-up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Scrum agile process workflow with stages Vector Image">
            <a:extLst>
              <a:ext uri="{FF2B5EF4-FFF2-40B4-BE49-F238E27FC236}">
                <a16:creationId xmlns:a16="http://schemas.microsoft.com/office/drawing/2014/main" id="{59B1D6AC-52C0-4F26-A918-7EC5E23A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33FF-9634-4F34-84E3-9B4A71A9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3" y="1932039"/>
            <a:ext cx="4662151" cy="447790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Scrum</a:t>
            </a:r>
            <a:r>
              <a:rPr lang="en-US" sz="2000" dirty="0">
                <a:solidFill>
                  <a:schemeClr val="tx1"/>
                </a:solidFill>
              </a:rPr>
              <a:t> starts with a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Planning Meeting </a:t>
            </a:r>
            <a:r>
              <a:rPr lang="en-US" sz="2000" dirty="0">
                <a:solidFill>
                  <a:schemeClr val="tx1"/>
                </a:solidFill>
              </a:rPr>
              <a:t>with the client. In a </a:t>
            </a:r>
            <a:r>
              <a:rPr lang="en-US" sz="2000" b="1" i="1" dirty="0">
                <a:solidFill>
                  <a:schemeClr val="tx1"/>
                </a:solidFill>
              </a:rPr>
              <a:t>Sprint Planning Meeting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User Stories </a:t>
            </a:r>
            <a:r>
              <a:rPr lang="en-US" sz="2000" dirty="0">
                <a:solidFill>
                  <a:schemeClr val="tx1"/>
                </a:solidFill>
              </a:rPr>
              <a:t>that form the </a:t>
            </a:r>
            <a:r>
              <a:rPr lang="en-US" sz="2000" b="1" i="1" dirty="0">
                <a:solidFill>
                  <a:schemeClr val="tx1"/>
                </a:solidFill>
              </a:rPr>
              <a:t>Sprint Backlog</a:t>
            </a:r>
            <a:r>
              <a:rPr lang="en-US" sz="2000" dirty="0">
                <a:solidFill>
                  <a:schemeClr val="tx1"/>
                </a:solidFill>
              </a:rPr>
              <a:t> are created. </a:t>
            </a:r>
            <a:r>
              <a:rPr lang="en-US" sz="2000" b="1" i="1" dirty="0">
                <a:solidFill>
                  <a:schemeClr val="tx1"/>
                </a:solidFill>
              </a:rPr>
              <a:t>Backlog </a:t>
            </a:r>
            <a:r>
              <a:rPr lang="en-US" sz="2000" dirty="0">
                <a:solidFill>
                  <a:schemeClr val="tx1"/>
                </a:solidFill>
              </a:rPr>
              <a:t>items are added to the </a:t>
            </a:r>
            <a:r>
              <a:rPr lang="en-US" sz="2000" b="1" i="1" dirty="0">
                <a:solidFill>
                  <a:schemeClr val="tx1"/>
                </a:solidFill>
              </a:rPr>
              <a:t>Scrum Board (Kanban)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Teams then decide how they will successfully deliver a working </a:t>
            </a:r>
            <a:r>
              <a:rPr lang="en-US" sz="2000" b="1" i="1" dirty="0">
                <a:solidFill>
                  <a:schemeClr val="tx1"/>
                </a:solidFill>
              </a:rPr>
              <a:t>iteration</a:t>
            </a:r>
            <a:r>
              <a:rPr lang="en-US" sz="2000" dirty="0">
                <a:solidFill>
                  <a:schemeClr val="tx1"/>
                </a:solidFill>
              </a:rPr>
              <a:t> at the end of the first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Sprint Backlog </a:t>
            </a:r>
            <a:r>
              <a:rPr lang="en-US" sz="2000" dirty="0">
                <a:solidFill>
                  <a:schemeClr val="tx1"/>
                </a:solidFill>
              </a:rPr>
              <a:t>is then locked and no more </a:t>
            </a:r>
            <a:r>
              <a:rPr lang="en-US" sz="2000" b="1" i="1" dirty="0">
                <a:solidFill>
                  <a:schemeClr val="tx1"/>
                </a:solidFill>
              </a:rPr>
              <a:t>User Stories </a:t>
            </a:r>
            <a:r>
              <a:rPr lang="en-US" sz="2000" dirty="0">
                <a:solidFill>
                  <a:schemeClr val="tx1"/>
                </a:solidFill>
              </a:rPr>
              <a:t>can be added.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During the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Scrum Master</a:t>
            </a:r>
            <a:r>
              <a:rPr lang="en-US" sz="2000" dirty="0">
                <a:solidFill>
                  <a:schemeClr val="tx1"/>
                </a:solidFill>
              </a:rPr>
              <a:t> conducts a short (15-minute) </a:t>
            </a:r>
            <a:r>
              <a:rPr lang="en-US" sz="2000" b="1" i="1" dirty="0">
                <a:solidFill>
                  <a:schemeClr val="tx1"/>
                </a:solidFill>
              </a:rPr>
              <a:t>Daily Standup</a:t>
            </a:r>
            <a:r>
              <a:rPr lang="en-US" sz="2000" dirty="0">
                <a:solidFill>
                  <a:schemeClr val="tx1"/>
                </a:solidFill>
              </a:rPr>
              <a:t> in which members discuss </a:t>
            </a:r>
            <a:r>
              <a:rPr lang="en-US" sz="2000" b="1" i="1" dirty="0">
                <a:solidFill>
                  <a:schemeClr val="tx1"/>
                </a:solidFill>
              </a:rPr>
              <a:t>blockers</a:t>
            </a:r>
            <a:r>
              <a:rPr lang="en-US" sz="2000" dirty="0">
                <a:solidFill>
                  <a:schemeClr val="tx1"/>
                </a:solidFill>
              </a:rPr>
              <a:t> and coordinate efforts for the day.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112FDB-5B5F-4CE5-AD4A-7AD71C6E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77459"/>
            <a:ext cx="6525825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Agile – Scrum Details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https://www.agilealliance.org/glossary/scrum</a:t>
            </a:r>
            <a:endParaRPr lang="en-US" dirty="0"/>
          </a:p>
        </p:txBody>
      </p:sp>
      <p:pic>
        <p:nvPicPr>
          <p:cNvPr id="5" name="Picture 2" descr="Scrum agile process workflow with stages Vector Image">
            <a:extLst>
              <a:ext uri="{FF2B5EF4-FFF2-40B4-BE49-F238E27FC236}">
                <a16:creationId xmlns:a16="http://schemas.microsoft.com/office/drawing/2014/main" id="{260FB7E7-6277-42A9-9A49-59D855E42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DD61-7F45-4485-9CC8-87E87A0B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14" y="286603"/>
            <a:ext cx="52108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Kanban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https://www.atlassian.com/agile/kanban/wip-limits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https://www.agilealliance.org/glossary/kanban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3B08-6758-4219-A032-2434C82E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1921070"/>
            <a:ext cx="4481689" cy="44980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i="1" dirty="0">
                <a:solidFill>
                  <a:schemeClr val="tx1"/>
                </a:solidFill>
              </a:rPr>
              <a:t>Kanban Method</a:t>
            </a:r>
            <a:r>
              <a:rPr lang="en-US" sz="2200" dirty="0">
                <a:solidFill>
                  <a:schemeClr val="tx1"/>
                </a:solidFill>
              </a:rPr>
              <a:t> gets its name from the use of “</a:t>
            </a:r>
            <a:r>
              <a:rPr lang="en-US" sz="2200" b="1" i="1" dirty="0">
                <a:solidFill>
                  <a:schemeClr val="tx1"/>
                </a:solidFill>
              </a:rPr>
              <a:t>Kanban”</a:t>
            </a:r>
            <a:r>
              <a:rPr lang="en-US" sz="2200" dirty="0">
                <a:solidFill>
                  <a:schemeClr val="tx1"/>
                </a:solidFill>
              </a:rPr>
              <a:t>, a Japanese word for visual signaling mechanisms representing work-in-progress.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A general term for systems using the </a:t>
            </a:r>
            <a:r>
              <a:rPr lang="en-US" sz="2200" b="1" i="1" dirty="0">
                <a:solidFill>
                  <a:schemeClr val="tx1"/>
                </a:solidFill>
              </a:rPr>
              <a:t>Kanban Method</a:t>
            </a:r>
            <a:r>
              <a:rPr lang="en-US" sz="2200" dirty="0">
                <a:solidFill>
                  <a:schemeClr val="tx1"/>
                </a:solidFill>
              </a:rPr>
              <a:t> is “</a:t>
            </a:r>
            <a:r>
              <a:rPr lang="en-US" sz="2200" b="1" i="1" dirty="0">
                <a:solidFill>
                  <a:schemeClr val="tx1"/>
                </a:solidFill>
              </a:rPr>
              <a:t>flow</a:t>
            </a:r>
            <a:r>
              <a:rPr lang="en-US" sz="2200" dirty="0">
                <a:solidFill>
                  <a:schemeClr val="tx1"/>
                </a:solidFill>
              </a:rPr>
              <a:t>”. </a:t>
            </a:r>
            <a:r>
              <a:rPr lang="en-US" sz="2200" b="1" i="1" dirty="0">
                <a:solidFill>
                  <a:schemeClr val="tx1"/>
                </a:solidFill>
              </a:rPr>
              <a:t>Flow </a:t>
            </a:r>
            <a:r>
              <a:rPr lang="en-US" sz="2200" dirty="0">
                <a:solidFill>
                  <a:schemeClr val="tx1"/>
                </a:solidFill>
              </a:rPr>
              <a:t>shows that work </a:t>
            </a:r>
            <a:r>
              <a:rPr lang="en-US" sz="2200" b="1" i="1" dirty="0">
                <a:solidFill>
                  <a:schemeClr val="tx1"/>
                </a:solidFill>
              </a:rPr>
              <a:t>flows</a:t>
            </a:r>
            <a:r>
              <a:rPr lang="en-US" sz="2200" dirty="0">
                <a:solidFill>
                  <a:schemeClr val="tx1"/>
                </a:solidFill>
              </a:rPr>
              <a:t> continuously through the system instead of being constrained to distinct timeboxes.</a:t>
            </a:r>
          </a:p>
        </p:txBody>
      </p:sp>
      <p:pic>
        <p:nvPicPr>
          <p:cNvPr id="10242" name="Picture 2" descr="How To Use Kanban To Become Insanely Productive: A Short Guide">
            <a:extLst>
              <a:ext uri="{FF2B5EF4-FFF2-40B4-BE49-F238E27FC236}">
                <a16:creationId xmlns:a16="http://schemas.microsoft.com/office/drawing/2014/main" id="{23FC4831-FC3E-4E2E-BAB7-FF77584F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813"/>
            <a:ext cx="4998719" cy="3742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8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DD61-7F45-4485-9CC8-87E87A0B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3134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Kanban Board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https://www.atlassian.com/agile/kanban/wip-limits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https://www.agilealliance.org/glossary/kanban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686B1-A83E-4D74-B72A-B402ABC8247B}"/>
              </a:ext>
            </a:extLst>
          </p:cNvPr>
          <p:cNvSpPr/>
          <p:nvPr/>
        </p:nvSpPr>
        <p:spPr>
          <a:xfrm>
            <a:off x="1248090" y="1901953"/>
            <a:ext cx="4847909" cy="4503182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r>
              <a:rPr lang="en-US" sz="1900" b="1" i="1" dirty="0"/>
              <a:t>Kanban</a:t>
            </a:r>
            <a:r>
              <a:rPr lang="en-US" sz="1900" dirty="0"/>
              <a:t> systems use a </a:t>
            </a:r>
            <a:r>
              <a:rPr lang="en-US" sz="1900" b="1" i="1" dirty="0"/>
              <a:t>Kanban Board </a:t>
            </a:r>
            <a:r>
              <a:rPr lang="en-US" sz="1900" dirty="0"/>
              <a:t>to visualize work and the process it goes through.</a:t>
            </a:r>
            <a:br>
              <a:rPr lang="en-US" sz="1900" dirty="0"/>
            </a:br>
            <a:r>
              <a:rPr lang="en-US" sz="1900" dirty="0"/>
              <a:t>In the </a:t>
            </a:r>
            <a:r>
              <a:rPr lang="en-US" sz="1900" b="1" i="1" dirty="0"/>
              <a:t>Kanban</a:t>
            </a:r>
            <a:r>
              <a:rPr lang="en-US" sz="1900" dirty="0"/>
              <a:t> system,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programmers are aided in maintaining a narrow focus on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Bottlenecks and blockers are identified and addressed.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Feedback loops are used to make small changes to increase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Balance of effort across services and response to risks and inefficiencies is emphasized.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Kanban starts with the process as it currently exists and applies continuous and incremental improvement.</a:t>
            </a:r>
          </a:p>
        </p:txBody>
      </p:sp>
      <p:pic>
        <p:nvPicPr>
          <p:cNvPr id="5" name="Picture 2" descr="How To Use Kanban To Become Insanely Productive: A Short Guide">
            <a:extLst>
              <a:ext uri="{FF2B5EF4-FFF2-40B4-BE49-F238E27FC236}">
                <a16:creationId xmlns:a16="http://schemas.microsoft.com/office/drawing/2014/main" id="{5EB34654-D52C-4F55-B465-FA9FFAF2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813"/>
            <a:ext cx="4998719" cy="3742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7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E53-1649-41E6-9622-159810D7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5" y="286603"/>
            <a:ext cx="707601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Sprint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https://www.agilealliance.org/glossary/user-story-template/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961E-F69E-405D-B645-4A8A3C78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84" y="2956639"/>
            <a:ext cx="5001534" cy="34630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the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, Team members add up effort </a:t>
            </a:r>
            <a:r>
              <a:rPr lang="en-US" b="1" i="1" dirty="0">
                <a:solidFill>
                  <a:schemeClr val="tx1"/>
                </a:solidFill>
              </a:rPr>
              <a:t>points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b="1" i="1" dirty="0">
                <a:solidFill>
                  <a:schemeClr val="tx1"/>
                </a:solidFill>
              </a:rPr>
              <a:t>User Stories </a:t>
            </a:r>
            <a:r>
              <a:rPr lang="en-US" u="sng" dirty="0">
                <a:solidFill>
                  <a:schemeClr val="tx1"/>
                </a:solidFill>
              </a:rPr>
              <a:t>completed</a:t>
            </a:r>
            <a:r>
              <a:rPr lang="en-US" dirty="0">
                <a:solidFill>
                  <a:schemeClr val="tx1"/>
                </a:solidFill>
              </a:rPr>
              <a:t> during the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Points completed represent the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Knowing their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, the team can estimate how many </a:t>
            </a:r>
            <a:r>
              <a:rPr lang="en-US" b="1" i="1" dirty="0">
                <a:solidFill>
                  <a:schemeClr val="tx1"/>
                </a:solidFill>
              </a:rPr>
              <a:t>Sprints</a:t>
            </a:r>
            <a:r>
              <a:rPr lang="en-US" dirty="0">
                <a:solidFill>
                  <a:schemeClr val="tx1"/>
                </a:solidFill>
              </a:rPr>
              <a:t> will be required to complete the project. Teams can use their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 to modulate how much work they take on in each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231C-6D41-4153-8EF5-AFA7550E582C}"/>
              </a:ext>
            </a:extLst>
          </p:cNvPr>
          <p:cNvSpPr txBox="1"/>
          <p:nvPr/>
        </p:nvSpPr>
        <p:spPr>
          <a:xfrm>
            <a:off x="1157084" y="1904539"/>
            <a:ext cx="10080990" cy="1052100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Sprint</a:t>
            </a:r>
            <a:r>
              <a:rPr lang="en-US" sz="2000" dirty="0"/>
              <a:t> is a designated period of time in which teams work to complete a </a:t>
            </a:r>
            <a:r>
              <a:rPr lang="en-US" sz="2000" b="1" i="1" dirty="0"/>
              <a:t>User Story</a:t>
            </a:r>
            <a:r>
              <a:rPr lang="en-US" sz="2000" dirty="0"/>
              <a:t>. All </a:t>
            </a:r>
            <a:r>
              <a:rPr lang="en-US" sz="2000" b="1" i="1" dirty="0"/>
              <a:t>User Stories </a:t>
            </a:r>
            <a:r>
              <a:rPr lang="en-US" sz="2000" dirty="0"/>
              <a:t>for a project form what’s called the </a:t>
            </a:r>
            <a:r>
              <a:rPr lang="en-US" sz="2000" b="1" i="1" dirty="0"/>
              <a:t>Backlog</a:t>
            </a:r>
            <a:r>
              <a:rPr lang="en-US" sz="2000" dirty="0"/>
              <a:t>. The Backlog is a record of all the </a:t>
            </a:r>
            <a:r>
              <a:rPr lang="en-US" sz="2000" b="1" i="1" dirty="0"/>
              <a:t>User Stories</a:t>
            </a:r>
            <a:r>
              <a:rPr lang="en-US" sz="2000" dirty="0"/>
              <a:t>.</a:t>
            </a:r>
          </a:p>
          <a:p>
            <a:r>
              <a:rPr lang="en-US" sz="2000" dirty="0"/>
              <a:t>Each </a:t>
            </a:r>
            <a:r>
              <a:rPr lang="en-US" sz="2000" b="1" i="1" dirty="0"/>
              <a:t>User Story</a:t>
            </a:r>
            <a:r>
              <a:rPr lang="en-US" sz="2000" dirty="0"/>
              <a:t> is assigned </a:t>
            </a:r>
            <a:r>
              <a:rPr lang="en-US" sz="2000" b="1" i="1" dirty="0"/>
              <a:t>points</a:t>
            </a:r>
            <a:r>
              <a:rPr lang="en-US" sz="2000" dirty="0"/>
              <a:t> representing the expected effort needed to complete it.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367BDA-6064-455B-B1B4-D332A1EE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68" y="3030315"/>
            <a:ext cx="4765720" cy="317549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7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807" y="0"/>
            <a:ext cx="8803610" cy="4952999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The Software Development Life Cycle is the process of dividing software development work into distinct, repeatable phases to improve design and product management.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https://en.wikipedia.org/wiki/Software_development_process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33FF-9634-4F34-84E3-9B4A71A9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60" y="1932039"/>
            <a:ext cx="4706343" cy="446876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Sprint Review</a:t>
            </a:r>
            <a:r>
              <a:rPr lang="en-US" sz="2000" dirty="0">
                <a:solidFill>
                  <a:schemeClr val="tx1"/>
                </a:solidFill>
              </a:rPr>
              <a:t> - After the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, teams, client, and stakeholders meet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demonstrate the in-progress product,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review the results of the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place feedback into the </a:t>
            </a:r>
            <a:r>
              <a:rPr lang="en-US" sz="1800" b="1" i="1" dirty="0">
                <a:solidFill>
                  <a:schemeClr val="tx1"/>
                </a:solidFill>
              </a:rPr>
              <a:t>Product Backlog </a:t>
            </a:r>
            <a:r>
              <a:rPr lang="en-US" sz="1800" dirty="0">
                <a:solidFill>
                  <a:schemeClr val="tx1"/>
                </a:solidFill>
              </a:rPr>
              <a:t>for future iterations.</a:t>
            </a:r>
            <a:endParaRPr lang="en-US" sz="1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Sprint Retrospective</a:t>
            </a:r>
            <a:r>
              <a:rPr lang="en-US" sz="2000" dirty="0">
                <a:solidFill>
                  <a:schemeClr val="tx1"/>
                </a:solidFill>
              </a:rPr>
              <a:t> – After the </a:t>
            </a:r>
            <a:r>
              <a:rPr lang="en-US" sz="2000" b="1" i="1" dirty="0">
                <a:solidFill>
                  <a:schemeClr val="tx1"/>
                </a:solidFill>
              </a:rPr>
              <a:t>Sprint Review</a:t>
            </a:r>
            <a:r>
              <a:rPr lang="en-US" sz="2000" dirty="0">
                <a:solidFill>
                  <a:schemeClr val="tx1"/>
                </a:solidFill>
              </a:rPr>
              <a:t>, the team meets to make adjustments going forward and decide on which </a:t>
            </a:r>
            <a:r>
              <a:rPr lang="en-US" sz="2000" b="1" i="1" dirty="0">
                <a:solidFill>
                  <a:schemeClr val="tx1"/>
                </a:solidFill>
              </a:rPr>
              <a:t>User Stories</a:t>
            </a:r>
            <a:r>
              <a:rPr lang="en-US" sz="2000" dirty="0">
                <a:solidFill>
                  <a:schemeClr val="tx1"/>
                </a:solidFill>
              </a:rPr>
              <a:t> will be included in the next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7F7D81-025B-471D-B00E-329B3F8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48" y="286603"/>
            <a:ext cx="649696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Sprint Review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https://www.agilealliance.org/glossary/scrum</a:t>
            </a:r>
            <a:endParaRPr lang="en-US" dirty="0"/>
          </a:p>
        </p:txBody>
      </p:sp>
      <p:pic>
        <p:nvPicPr>
          <p:cNvPr id="5" name="Picture 2" descr="Scrum agile process workflow with stages Vector Image">
            <a:extLst>
              <a:ext uri="{FF2B5EF4-FFF2-40B4-BE49-F238E27FC236}">
                <a16:creationId xmlns:a16="http://schemas.microsoft.com/office/drawing/2014/main" id="{A1A971EB-41EB-4AF7-82CD-6E8EFC9CE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7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Extreme Programming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10" y="1906807"/>
            <a:ext cx="5286831" cy="451132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Extreme Programming (XP) is an </a:t>
            </a:r>
            <a:r>
              <a:rPr lang="en-US" sz="1600" b="1" i="1" dirty="0">
                <a:solidFill>
                  <a:schemeClr val="tx1"/>
                </a:solidFill>
              </a:rPr>
              <a:t>Agile</a:t>
            </a:r>
            <a:r>
              <a:rPr lang="en-US" sz="1600" dirty="0">
                <a:solidFill>
                  <a:schemeClr val="tx1"/>
                </a:solidFill>
              </a:rPr>
              <a:t> software development framework that aims to produce higher quality software, and higher quality of life for the development team in programming environments where the requirements constantly change.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is the most specific of the </a:t>
            </a:r>
            <a:r>
              <a:rPr lang="en-US" sz="1600" b="1" i="1" dirty="0">
                <a:solidFill>
                  <a:schemeClr val="tx1"/>
                </a:solidFill>
              </a:rPr>
              <a:t>Agile </a:t>
            </a:r>
            <a:r>
              <a:rPr lang="en-US" sz="1600" dirty="0">
                <a:solidFill>
                  <a:schemeClr val="tx1"/>
                </a:solidFill>
              </a:rPr>
              <a:t>frameworks regarding appropriate engineering practices for software development.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is set up for small groups of between 2 and 12 programmers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including developers, managers, and customers.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Automated unit and functional tests must be created for the project using TDD.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advocates frequent "releases" in short development cycles, which is intended to improve productivity and introduce checkpoints at which new customer requirements can be adopted.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991D0-1BDD-48D4-BEB4-CFBB57B0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608" y="2174779"/>
            <a:ext cx="4157574" cy="399034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6869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EP Best Practices (1/2)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21" y="1906807"/>
            <a:ext cx="5859094" cy="451132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defining practices of XP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Sit Together </a:t>
            </a:r>
            <a:r>
              <a:rPr lang="en-US" sz="1600" dirty="0">
                <a:solidFill>
                  <a:schemeClr val="tx1"/>
                </a:solidFill>
              </a:rPr>
              <a:t>– The team sits together in the same place to better allow efficient, effective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Whole Team </a:t>
            </a:r>
            <a:r>
              <a:rPr lang="en-US" sz="1600" dirty="0">
                <a:solidFill>
                  <a:schemeClr val="tx1"/>
                </a:solidFill>
              </a:rPr>
              <a:t>– Client and all people who play any part in the development work together daily.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Informative Workspace </a:t>
            </a:r>
            <a:r>
              <a:rPr lang="en-US" sz="1600" dirty="0">
                <a:solidFill>
                  <a:schemeClr val="tx1"/>
                </a:solidFill>
              </a:rPr>
              <a:t>– The workspace is set up to allow face-to-face communication. Information Radiators are used to clearly and quickly communicate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Energized Work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Make sure SE’s are able physically and mentally focus on the work.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Pair Programming </a:t>
            </a:r>
            <a:r>
              <a:rPr lang="en-US" sz="1600" dirty="0">
                <a:solidFill>
                  <a:schemeClr val="tx1"/>
                </a:solidFill>
              </a:rPr>
              <a:t>– This provides a continuous code review as one SE codes while another monitors and provides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Stories</a:t>
            </a:r>
            <a:r>
              <a:rPr lang="en-US" sz="1600" dirty="0">
                <a:solidFill>
                  <a:schemeClr val="tx1"/>
                </a:solidFill>
              </a:rPr>
              <a:t> - Short descriptions of things users want to be able to do with the product and that can be used for planning.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BE3-837D-4789-BD68-E26BC805F1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975"/>
          <a:stretch/>
        </p:blipFill>
        <p:spPr>
          <a:xfrm>
            <a:off x="7157121" y="2095963"/>
            <a:ext cx="3668909" cy="41330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610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EP Best Practices (2/2)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755" y="1906807"/>
            <a:ext cx="5820091" cy="451132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defining practices of XP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Weekly Cycle </a:t>
            </a:r>
            <a:r>
              <a:rPr lang="en-US" sz="1600" dirty="0">
                <a:solidFill>
                  <a:schemeClr val="tx1"/>
                </a:solidFill>
              </a:rPr>
              <a:t>– An Iteration that starts with a Scrum Meeting where the client picks stories to focus on during that week and SE’s decide how to accomplish them. It ends with unit tested functionality.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Quarterly Cycle </a:t>
            </a:r>
            <a:r>
              <a:rPr lang="en-US" sz="1600" dirty="0">
                <a:solidFill>
                  <a:schemeClr val="tx1"/>
                </a:solidFill>
              </a:rPr>
              <a:t>– A release of the product. The purpose is to keep the detailed work of each weekly cycle in context of the overall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Slack</a:t>
            </a:r>
            <a:r>
              <a:rPr lang="en-US" sz="1600" dirty="0">
                <a:solidFill>
                  <a:schemeClr val="tx1"/>
                </a:solidFill>
              </a:rPr>
              <a:t> – Include some stories in the weekly cycle that can be postponed if unexpected delays arise.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10-minute Build </a:t>
            </a:r>
            <a:r>
              <a:rPr lang="en-US" sz="1600" dirty="0">
                <a:solidFill>
                  <a:schemeClr val="tx1"/>
                </a:solidFill>
              </a:rPr>
              <a:t>– Keep the overall build time under 10 minutes. This promotes more frequent build triggers.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Continuous Integration </a:t>
            </a:r>
            <a:r>
              <a:rPr lang="en-US" sz="1600" dirty="0">
                <a:solidFill>
                  <a:schemeClr val="tx1"/>
                </a:solidFill>
              </a:rPr>
              <a:t>– Immediately include tested code changes when they are merged to the primary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Test-Driven Development </a:t>
            </a:r>
            <a:r>
              <a:rPr lang="en-US" sz="1600" dirty="0">
                <a:solidFill>
                  <a:schemeClr val="tx1"/>
                </a:solidFill>
              </a:rPr>
              <a:t>– TDD is required so that bugs are found and fixed earlier.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Incremental Design </a:t>
            </a:r>
            <a:r>
              <a:rPr lang="en-US" sz="1600" dirty="0">
                <a:solidFill>
                  <a:schemeClr val="tx1"/>
                </a:solidFill>
              </a:rPr>
              <a:t>– Create the framework of the project first, then dive into more detailed work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BE3-837D-4789-BD68-E26BC805F1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975"/>
          <a:stretch/>
        </p:blipFill>
        <p:spPr>
          <a:xfrm>
            <a:off x="7157125" y="2095963"/>
            <a:ext cx="3668909" cy="41330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989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D5C-B808-4B92-AC74-7D5902FE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18" y="286603"/>
            <a:ext cx="10786830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SDLC – Software Development Lifecycle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https://www.tutorialspoint.com/sdlc/sdlc_overview.htm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DF5F-3D0E-4522-B9AC-A1E6B2E5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781" y="1900518"/>
            <a:ext cx="4910026" cy="45263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Software Development Life Cycle (SDLC) </a:t>
            </a:r>
            <a:r>
              <a:rPr lang="en-US" sz="2400" dirty="0">
                <a:solidFill>
                  <a:schemeClr val="tx1"/>
                </a:solidFill>
              </a:rPr>
              <a:t>is a process used to design, develop, and test software.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phases of the SDLC are: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Planning and Requirement Analysis.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Define the project requirements.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Design the Product Architecture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Build the product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Test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Deployment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DB4B6-EC39-4A56-9EAF-65993042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83" y="2313360"/>
            <a:ext cx="4456902" cy="37007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27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F3224D2-F0A6-4FD0-81CC-D00C571EB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21534"/>
              </p:ext>
            </p:extLst>
          </p:nvPr>
        </p:nvGraphicFramePr>
        <p:xfrm>
          <a:off x="1247422" y="2135139"/>
          <a:ext cx="984434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2">
                  <a:extLst>
                    <a:ext uri="{9D8B030D-6E8A-4147-A177-3AD203B41FA5}">
                      <a16:colId xmlns:a16="http://schemas.microsoft.com/office/drawing/2014/main" val="1986554599"/>
                    </a:ext>
                  </a:extLst>
                </a:gridCol>
                <a:gridCol w="6955986">
                  <a:extLst>
                    <a:ext uri="{9D8B030D-6E8A-4147-A177-3AD203B41FA5}">
                      <a16:colId xmlns:a16="http://schemas.microsoft.com/office/drawing/2014/main" val="246944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and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involved parties (Stakeholders) give input to plan the project and decide on the feasibility the various aspects of the project. Different approaches to solving various problems are explored.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07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Project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Stakeholders define and document the product requirements and get them approved by the customer. A final design approach is decided upon.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45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Product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Stakeholders decide on the best approach to implementing the design plan.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Develop the 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specific programming language is chosen, and code is written following guidelines established by stakeholders.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Extensive testing and refactoring the product is conducted mostly after the product is complete.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9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and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Acceptance Testing. Formal (sometimes limited) release with continued evaluation. The code may be refactored based on user feedback.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0449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A06BAB5-AC7F-4A56-B8A6-FFF3F548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Stages Details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https://www.tutorialspoint.com/sdlc/sdlc_overview.htm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C6E-74D7-47DC-A050-FF994788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Waterfall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https://en.wikipedia.org/wiki/Waterfall_model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CCB8-896B-463A-A780-B485F21B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93" y="1919241"/>
            <a:ext cx="4982257" cy="448205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Waterfall Model</a:t>
            </a:r>
            <a:r>
              <a:rPr lang="en-US" sz="2000" dirty="0">
                <a:solidFill>
                  <a:schemeClr val="tx1"/>
                </a:solidFill>
              </a:rPr>
              <a:t> breaks down project activities into phases. Each depends on the deliverables of the previous phase.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Progress flows downward through each phase only when the preceding phase is verified to be complete.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Waterfall</a:t>
            </a:r>
            <a:r>
              <a:rPr lang="en-US" sz="2000" dirty="0">
                <a:solidFill>
                  <a:schemeClr val="tx1"/>
                </a:solidFill>
              </a:rPr>
              <a:t> is less iterative and less flexible than other models and has high accountability and documentation requirements.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Waterfall Model</a:t>
            </a:r>
            <a:r>
              <a:rPr lang="en-US" sz="2000" dirty="0">
                <a:solidFill>
                  <a:schemeClr val="tx1"/>
                </a:solidFill>
              </a:rPr>
              <a:t> is too rigid for most situations.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What is Waterfall Model in SDLC? Advantages &amp; Disadvantages">
            <a:extLst>
              <a:ext uri="{FF2B5EF4-FFF2-40B4-BE49-F238E27FC236}">
                <a16:creationId xmlns:a16="http://schemas.microsoft.com/office/drawing/2014/main" id="{DDA2E4EA-9364-4311-90FE-E64A6138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38" y="2050112"/>
            <a:ext cx="4672704" cy="420334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C56-E606-4E2D-8145-5FEC7DEF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468806"/>
            <a:ext cx="8640703" cy="1203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Spiral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https://en.wikipedia.org/wiki/Spiral_model#The_six_invariants_of_spiral_model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https://www.geeksforgeeks.org/software-engineering-spiral-model/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1E4A-20E2-4688-8C71-ABEAEF7E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95" y="1906366"/>
            <a:ext cx="5097324" cy="448282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Spiral Model </a:t>
            </a:r>
            <a:r>
              <a:rPr lang="en-US" sz="1800" dirty="0">
                <a:solidFill>
                  <a:schemeClr val="tx1"/>
                </a:solidFill>
              </a:rPr>
              <a:t>bases its processes on the unique risk patterns of the project. This approach guides a team to adopt elements of other models while implementing the </a:t>
            </a:r>
            <a:r>
              <a:rPr lang="en-US" sz="1800" b="1" i="1" dirty="0">
                <a:solidFill>
                  <a:schemeClr val="tx1"/>
                </a:solidFill>
              </a:rPr>
              <a:t>Spiral Model </a:t>
            </a:r>
            <a:r>
              <a:rPr lang="en-US" sz="1800" dirty="0">
                <a:solidFill>
                  <a:schemeClr val="tx1"/>
                </a:solidFill>
              </a:rPr>
              <a:t>design pattern.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often results in a series of mini-Waterfalls. A single loop of the </a:t>
            </a:r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represents one full </a:t>
            </a:r>
            <a:r>
              <a:rPr lang="en-US" sz="1800" b="1" i="1" dirty="0">
                <a:solidFill>
                  <a:schemeClr val="tx1"/>
                </a:solidFill>
              </a:rPr>
              <a:t>Waterfall Model</a:t>
            </a:r>
            <a:r>
              <a:rPr lang="en-US" sz="1800" dirty="0">
                <a:solidFill>
                  <a:schemeClr val="tx1"/>
                </a:solidFill>
              </a:rPr>
              <a:t> cycle.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exact number of loops of the </a:t>
            </a:r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depends on the requirements of the project</a:t>
            </a:r>
          </a:p>
          <a:p>
            <a:r>
              <a:rPr lang="en-US" sz="1800" dirty="0">
                <a:solidFill>
                  <a:schemeClr val="tx1"/>
                </a:solidFill>
              </a:rPr>
              <a:t>Each loop of the </a:t>
            </a:r>
            <a:r>
              <a:rPr lang="en-US" sz="1800" b="1" i="1" dirty="0">
                <a:solidFill>
                  <a:schemeClr val="tx1"/>
                </a:solidFill>
              </a:rPr>
              <a:t>Spiral </a:t>
            </a:r>
            <a:r>
              <a:rPr lang="en-US" sz="1800" dirty="0">
                <a:solidFill>
                  <a:schemeClr val="tx1"/>
                </a:solidFill>
              </a:rPr>
              <a:t>is called a “phase” and each phase is divided into quadrants.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6B28E8-1A5A-44C8-BF13-3D9A3DF5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49" y="2079682"/>
            <a:ext cx="4527940" cy="417874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4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7F120-0142-47C5-845A-09AC010FA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250682"/>
              </p:ext>
            </p:extLst>
          </p:nvPr>
        </p:nvGraphicFramePr>
        <p:xfrm>
          <a:off x="1360311" y="2355935"/>
          <a:ext cx="9575044" cy="3352800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5204178">
                  <a:extLst>
                    <a:ext uri="{9D8B030D-6E8A-4147-A177-3AD203B41FA5}">
                      <a16:colId xmlns:a16="http://schemas.microsoft.com/office/drawing/2014/main" val="3534324287"/>
                    </a:ext>
                  </a:extLst>
                </a:gridCol>
                <a:gridCol w="4370866">
                  <a:extLst>
                    <a:ext uri="{9D8B030D-6E8A-4147-A177-3AD203B41FA5}">
                      <a16:colId xmlns:a16="http://schemas.microsoft.com/office/drawing/2014/main" val="2564097113"/>
                    </a:ext>
                  </a:extLst>
                </a:gridCol>
              </a:tblGrid>
              <a:tr h="320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Risk Handling. You can deal with new requirements/fixes during the next cycle.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Good for large and complex projects.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Flexibility. Each cycle adjusts requirements based on the state of the project.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Requires expertise to determine the risk factors before each cycle.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Customer Satisfaction. Clients can see the results of each cycle immediately.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An unknown number of cycles in the completed project.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6399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C0565CB-9FE3-42AC-BE03-2FE62B80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Spiral Model – Pros and Cons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https://en.wikipedia.org/wiki/Spiral_model#The_six_invariants_of_spiral_model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https://www.geeksforgeeks.org/software-engineering-spiral-model/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BBE0-753C-42BD-87C0-7BF78450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5" y="263529"/>
            <a:ext cx="7063848" cy="145075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SDLC – Iterative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https://en.wikipedia.org/wiki/Iterative_and_incremental_development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B460-E4A6-4A9C-A33C-B6DA3451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97" y="1903751"/>
            <a:ext cx="5406265" cy="44820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Iterative Model</a:t>
            </a:r>
            <a:r>
              <a:rPr lang="en-US" dirty="0">
                <a:solidFill>
                  <a:schemeClr val="tx1"/>
                </a:solidFill>
              </a:rPr>
              <a:t> develops a project through small, iterative development cycles. </a:t>
            </a:r>
          </a:p>
          <a:p>
            <a:r>
              <a:rPr lang="en-US" dirty="0">
                <a:solidFill>
                  <a:schemeClr val="tx1"/>
                </a:solidFill>
              </a:rPr>
              <a:t>This allows developers to learn from earlier versions of the project. Each iteration adds features until the full application is implemented.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Project Control List </a:t>
            </a:r>
            <a:r>
              <a:rPr lang="en-US" dirty="0">
                <a:solidFill>
                  <a:schemeClr val="tx1"/>
                </a:solidFill>
              </a:rPr>
              <a:t>is updated after each iteration to focus developers on the specific functionality to implement in that iteration. </a:t>
            </a:r>
          </a:p>
          <a:p>
            <a:r>
              <a:rPr lang="en-US" dirty="0">
                <a:solidFill>
                  <a:schemeClr val="tx1"/>
                </a:solidFill>
              </a:rPr>
              <a:t>Analysis of each iteration is based on client and user feedback. The next round of changes are implemented in the next iteration.</a:t>
            </a:r>
          </a:p>
          <a:p>
            <a:r>
              <a:rPr lang="en-US" dirty="0">
                <a:solidFill>
                  <a:schemeClr val="tx1"/>
                </a:solidFill>
              </a:rPr>
              <a:t>Unlike with the </a:t>
            </a:r>
            <a:r>
              <a:rPr lang="en-US" b="1" i="1" dirty="0">
                <a:solidFill>
                  <a:schemeClr val="tx1"/>
                </a:solidFill>
              </a:rPr>
              <a:t>Waterfall Model</a:t>
            </a:r>
            <a:r>
              <a:rPr lang="en-US" dirty="0">
                <a:solidFill>
                  <a:schemeClr val="tx1"/>
                </a:solidFill>
              </a:rPr>
              <a:t>, the </a:t>
            </a:r>
            <a:r>
              <a:rPr lang="en-US" b="1" i="1" dirty="0">
                <a:solidFill>
                  <a:schemeClr val="tx1"/>
                </a:solidFill>
              </a:rPr>
              <a:t>Iterative Model </a:t>
            </a:r>
            <a:r>
              <a:rPr lang="en-US" dirty="0">
                <a:solidFill>
                  <a:schemeClr val="tx1"/>
                </a:solidFill>
              </a:rPr>
              <a:t>allows backtracking.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A282C3-53E7-4421-A7EF-00CA52E5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9" y="2028150"/>
            <a:ext cx="3888241" cy="214086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590FFF5-339D-4E6B-A213-4775FF83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9" y="4293074"/>
            <a:ext cx="3888241" cy="233447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A297-2503-490A-A135-24E5C1B0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304891"/>
            <a:ext cx="700034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V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https://en.wikipedia.org/wiki/V-Model_(software_development)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058794-2D7A-4F6B-B0EC-902714EA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81" y="2453400"/>
            <a:ext cx="4860020" cy="33608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44E0C5-C3E4-49C0-B5FE-0E82B59D8004}"/>
              </a:ext>
            </a:extLst>
          </p:cNvPr>
          <p:cNvSpPr/>
          <p:nvPr/>
        </p:nvSpPr>
        <p:spPr>
          <a:xfrm>
            <a:off x="1337041" y="1929383"/>
            <a:ext cx="4792996" cy="446371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In the </a:t>
            </a:r>
            <a:r>
              <a:rPr lang="en-US" sz="2000" b="1" i="1" dirty="0"/>
              <a:t>V Model</a:t>
            </a:r>
            <a:r>
              <a:rPr lang="en-US" sz="2000" dirty="0"/>
              <a:t>, the process steps flow downward during the development phase and back upwards during the testing phase in the shape of a ‘V’. </a:t>
            </a:r>
          </a:p>
          <a:p>
            <a:endParaRPr lang="en-US" sz="2000" dirty="0"/>
          </a:p>
          <a:p>
            <a:r>
              <a:rPr lang="en-US" sz="2000" dirty="0"/>
              <a:t>The relationships between each SDLC phase and testing phase is represented by the horizontal pairs of actions. </a:t>
            </a:r>
          </a:p>
          <a:p>
            <a:endParaRPr lang="en-US" sz="2000" dirty="0"/>
          </a:p>
          <a:p>
            <a:r>
              <a:rPr lang="en-US" sz="2000" dirty="0"/>
              <a:t>The horizontal and vertical axes represent time, project completeness, and level of abstraction.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1B8BAC-AA78-4BFD-961B-6648EB0CC989}"/>
              </a:ext>
            </a:extLst>
          </p:cNvPr>
          <p:cNvCxnSpPr>
            <a:cxnSpLocks/>
          </p:cNvCxnSpPr>
          <p:nvPr/>
        </p:nvCxnSpPr>
        <p:spPr>
          <a:xfrm>
            <a:off x="7967280" y="2824627"/>
            <a:ext cx="1581912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7C1C3E-6A12-40E1-A2ED-8EC512215873}"/>
              </a:ext>
            </a:extLst>
          </p:cNvPr>
          <p:cNvCxnSpPr>
            <a:cxnSpLocks/>
          </p:cNvCxnSpPr>
          <p:nvPr/>
        </p:nvCxnSpPr>
        <p:spPr>
          <a:xfrm>
            <a:off x="8296941" y="3570828"/>
            <a:ext cx="896112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9DB44-6FF6-42FE-A9F0-3B6006DD2146}"/>
              </a:ext>
            </a:extLst>
          </p:cNvPr>
          <p:cNvCxnSpPr>
            <a:cxnSpLocks/>
          </p:cNvCxnSpPr>
          <p:nvPr/>
        </p:nvCxnSpPr>
        <p:spPr>
          <a:xfrm>
            <a:off x="8428815" y="4315968"/>
            <a:ext cx="630936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504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2613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Software Development Life Cycle</vt:lpstr>
      <vt:lpstr>The Software Development Life Cycle is the process of dividing software development work into distinct, repeatable phases to improve design and product management.</vt:lpstr>
      <vt:lpstr>SDLC – Software Development Lifecycle https://www.tutorialspoint.com/sdlc/sdlc_overview.htm</vt:lpstr>
      <vt:lpstr>SDLC – Stages Details https://www.tutorialspoint.com/sdlc/sdlc_overview.htm</vt:lpstr>
      <vt:lpstr>SDLC – Waterfall Model https://en.wikipedia.org/wiki/Waterfall_model</vt:lpstr>
      <vt:lpstr>SDLC – Spiral Model https://en.wikipedia.org/wiki/Spiral_model#The_six_invariants_of_spiral_model https://www.geeksforgeeks.org/software-engineering-spiral-model/</vt:lpstr>
      <vt:lpstr>SDLC – Spiral Model – Pros and Cons https://en.wikipedia.org/wiki/Spiral_model#The_six_invariants_of_spiral_model https://www.geeksforgeeks.org/software-engineering-spiral-model/</vt:lpstr>
      <vt:lpstr>SDLC – Iterative Model https://en.wikipedia.org/wiki/Iterative_and_incremental_development</vt:lpstr>
      <vt:lpstr>SDLC – V Model https://en.wikipedia.org/wiki/V-Model_(software_development)</vt:lpstr>
      <vt:lpstr>SDLC - Big Bang Model https://www.tutorialspoint.com/sdlc/sdlc_bigbang_model.htm</vt:lpstr>
      <vt:lpstr>Agile – CMMI (Capability Maturity Model Integration) https://en.wikipedia.org/wiki/Capability_Maturity_Model_Integration http://dthomas-software.co.uk/resources/frequently-asked-questions/what-is-cmmi-2/</vt:lpstr>
      <vt:lpstr>Agile – Overview https://agilemanifesto.org/principles.html</vt:lpstr>
      <vt:lpstr>Agile – Overview https://agilemanifesto.org/principles.html</vt:lpstr>
      <vt:lpstr>Agile - Characteristics https://en.wikipedia.org/wiki/Agile_software_development https://www.agilealliance.org/glossary/daily-meeting https://www.tutorialspoint.com/sdlc/sdlc_agile_model.htm</vt:lpstr>
      <vt:lpstr>Agile – Scrum https://www.agilealliance.org/glossary/scrum https://www.scrum.org/resources/what-is-scrum</vt:lpstr>
      <vt:lpstr>Agile – Scrum Details https://www.agilealliance.org/glossary/scrum</vt:lpstr>
      <vt:lpstr>Agile – Kanban https://www.atlassian.com/agile/kanban/wip-limits https://www.agilealliance.org/glossary/kanban</vt:lpstr>
      <vt:lpstr>Agile – Kanban Board https://www.atlassian.com/agile/kanban/wip-limits https://www.agilealliance.org/glossary/kanban</vt:lpstr>
      <vt:lpstr>Agile – Sprint https://www.agilealliance.org/glossary/user-story-template/</vt:lpstr>
      <vt:lpstr>Agile – Sprint Review https://www.agilealliance.org/glossary/scrum</vt:lpstr>
      <vt:lpstr>Agile – Extreme Programming https://en.wikipedia.org/wiki/Extreme_programming https://www.agilealliance.org/glossary http://www.extremeprogramming.org/when.html</vt:lpstr>
      <vt:lpstr>Agile – EP Best Practices (1/2) https://en.wikipedia.org/wiki/Extreme_programming https://www.agilealliance.org/glossary http://www.extremeprogramming.org/when.html</vt:lpstr>
      <vt:lpstr>Agile – EP Best Practices (2/2) https://en.wikipedia.org/wiki/Extreme_programming https://www.agilealliance.org/glossary http://www.extremeprogramming.org/when.html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2020-03-31T00:38:18Z</dcterms:created>
  <dcterms:modified xsi:type="dcterms:W3CDTF">2022-02-08T19:51:21Z</dcterms:modified>
</cp:coreProperties>
</file>