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86" r:id="rId4"/>
    <p:sldId id="278" r:id="rId5"/>
    <p:sldId id="277" r:id="rId6"/>
    <p:sldId id="279" r:id="rId7"/>
    <p:sldId id="280" r:id="rId8"/>
    <p:sldId id="281" r:id="rId9"/>
    <p:sldId id="285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4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9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base_normalizatio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0146e3/database-normalization/" TargetMode="External"/><Relationship Id="rId2" Type="http://schemas.openxmlformats.org/officeDocument/2006/relationships/hyperlink" Target="https://www.tutorialspoint.com/dbms/database_normalization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0146e3/database-normalization/" TargetMode="External"/><Relationship Id="rId2" Type="http://schemas.openxmlformats.org/officeDocument/2006/relationships/hyperlink" Target="https://www.tutorialspoint.com/dbms/database_normalization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0146e3/database-normalization/" TargetMode="External"/><Relationship Id="rId2" Type="http://schemas.openxmlformats.org/officeDocument/2006/relationships/hyperlink" Target="https://www.tutorialspoint.com/dbms/database_normalization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0146e3/database-normalization/" TargetMode="External"/><Relationship Id="rId2" Type="http://schemas.openxmlformats.org/officeDocument/2006/relationships/hyperlink" Target="https://www.tutorialspoint.com/dbms/database_normalization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0146e3/database-normalization/" TargetMode="External"/><Relationship Id="rId2" Type="http://schemas.openxmlformats.org/officeDocument/2006/relationships/hyperlink" Target="https://www.tutorialspoint.com/dbms/database_normalization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0146e3/database-normalization/" TargetMode="External"/><Relationship Id="rId2" Type="http://schemas.openxmlformats.org/officeDocument/2006/relationships/hyperlink" Target="https://www.tutorialspoint.com/dbms/database_normalization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9405" y="639097"/>
            <a:ext cx="707414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Normalization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F366-0FEE-447D-A69B-E407B1FD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Assignment (Pt.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CFD98-0532-476F-9DE4-9B411DEA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Convert your Pt. 1 table to a 3NF table.</a:t>
            </a:r>
          </a:p>
        </p:txBody>
      </p:sp>
    </p:spTree>
    <p:extLst>
      <p:ext uri="{BB962C8B-B14F-4D97-AF65-F5344CB8AC3E}">
        <p14:creationId xmlns:p14="http://schemas.microsoft.com/office/powerpoint/2010/main" val="360461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9797" y="0"/>
            <a:ext cx="9059178" cy="4953000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Database normalization is the process of structuring a relational database in order to reduce data redundancy and improve data integrity.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331" y="4953000"/>
            <a:ext cx="12188952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hlinkClick r:id="rId2"/>
              </a:rPr>
              <a:t>https://en.wikipedia.org/wiki/Database_normalization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F366-0FEE-447D-A69B-E407B1FD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Normalization Assignment (Pt.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CFD98-0532-476F-9DE4-9B411DEA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Create an unnormalized table.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List the information of your family members.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There must be at least 5 attributes to each tuple (row) and at least 5 entities.</a:t>
            </a:r>
          </a:p>
        </p:txBody>
      </p:sp>
    </p:spTree>
    <p:extLst>
      <p:ext uri="{BB962C8B-B14F-4D97-AF65-F5344CB8AC3E}">
        <p14:creationId xmlns:p14="http://schemas.microsoft.com/office/powerpoint/2010/main" val="300731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EB59-719D-4518-9F96-AD60F6F9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Databases – Normalization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https://www.tutorialspoint.com/dbms/database_normalization.htm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https://www.c-sharpcorner.com/UploadFile/0146e3/database-normalization/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2639-8533-4CB7-A5FD-D50DF83F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427" y="1881188"/>
            <a:ext cx="9670106" cy="323945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Normalization</a:t>
            </a:r>
            <a:r>
              <a:rPr lang="en-US" sz="2400" dirty="0">
                <a:solidFill>
                  <a:schemeClr val="tx1"/>
                </a:solidFill>
              </a:rPr>
              <a:t> is a method to prevent </a:t>
            </a:r>
            <a:r>
              <a:rPr lang="en-US" sz="2400" b="1" i="1" dirty="0">
                <a:solidFill>
                  <a:schemeClr val="tx1"/>
                </a:solidFill>
              </a:rPr>
              <a:t>anomalies</a:t>
            </a:r>
            <a:r>
              <a:rPr lang="en-US" sz="2400" dirty="0">
                <a:solidFill>
                  <a:schemeClr val="tx1"/>
                </a:solidFill>
              </a:rPr>
              <a:t> and keep the database in a consistent state. </a:t>
            </a:r>
            <a:r>
              <a:rPr lang="en-US" sz="2400" b="1" i="1" dirty="0">
                <a:solidFill>
                  <a:schemeClr val="tx1"/>
                </a:solidFill>
              </a:rPr>
              <a:t>Fields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i="1" dirty="0">
                <a:solidFill>
                  <a:schemeClr val="tx1"/>
                </a:solidFill>
              </a:rPr>
              <a:t>tables</a:t>
            </a:r>
            <a:r>
              <a:rPr lang="en-US" sz="2400" dirty="0">
                <a:solidFill>
                  <a:schemeClr val="tx1"/>
                </a:solidFill>
              </a:rPr>
              <a:t> of a relational DB are organized to minimize redundancy and dependency. 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Normalization</a:t>
            </a:r>
            <a:r>
              <a:rPr lang="en-US" sz="2400" dirty="0">
                <a:solidFill>
                  <a:schemeClr val="tx1"/>
                </a:solidFill>
              </a:rPr>
              <a:t> involves dividing large </a:t>
            </a:r>
            <a:r>
              <a:rPr lang="en-US" sz="2400" b="1" i="1" dirty="0">
                <a:solidFill>
                  <a:schemeClr val="tx1"/>
                </a:solidFill>
              </a:rPr>
              <a:t>tables</a:t>
            </a:r>
            <a:r>
              <a:rPr lang="en-US" sz="2400" dirty="0">
                <a:solidFill>
                  <a:schemeClr val="tx1"/>
                </a:solidFill>
              </a:rPr>
              <a:t> into smaller (and less redundant) </a:t>
            </a:r>
            <a:r>
              <a:rPr lang="en-US" sz="2400" b="1" i="1" dirty="0">
                <a:solidFill>
                  <a:schemeClr val="tx1"/>
                </a:solidFill>
              </a:rPr>
              <a:t>tables</a:t>
            </a:r>
            <a:r>
              <a:rPr lang="en-US" sz="2400" dirty="0">
                <a:solidFill>
                  <a:schemeClr val="tx1"/>
                </a:solidFill>
              </a:rPr>
              <a:t> and defining relationships among their </a:t>
            </a:r>
            <a:r>
              <a:rPr lang="en-US" sz="2400" b="1" i="1" dirty="0">
                <a:solidFill>
                  <a:schemeClr val="tx1"/>
                </a:solidFill>
              </a:rPr>
              <a:t>atomic</a:t>
            </a:r>
            <a:r>
              <a:rPr lang="en-US" sz="2400" dirty="0">
                <a:solidFill>
                  <a:schemeClr val="tx1"/>
                </a:solidFill>
              </a:rPr>
              <a:t> data. 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There are many normal forms but </a:t>
            </a:r>
            <a:r>
              <a:rPr lang="en-US" sz="2400" b="1" i="1" dirty="0">
                <a:solidFill>
                  <a:schemeClr val="tx1"/>
                </a:solidFill>
              </a:rPr>
              <a:t>1NF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i="1" dirty="0">
                <a:solidFill>
                  <a:schemeClr val="tx1"/>
                </a:solidFill>
              </a:rPr>
              <a:t>2NF</a:t>
            </a:r>
            <a:r>
              <a:rPr lang="en-US" sz="2400" dirty="0">
                <a:solidFill>
                  <a:schemeClr val="tx1"/>
                </a:solidFill>
              </a:rPr>
              <a:t>, and </a:t>
            </a:r>
            <a:r>
              <a:rPr lang="en-US" sz="2400" b="1" i="1" dirty="0">
                <a:solidFill>
                  <a:schemeClr val="tx1"/>
                </a:solidFill>
              </a:rPr>
              <a:t>3NF</a:t>
            </a:r>
            <a:r>
              <a:rPr lang="en-US" sz="2400" dirty="0">
                <a:solidFill>
                  <a:schemeClr val="tx1"/>
                </a:solidFill>
              </a:rPr>
              <a:t> are primarily used.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8A4C5A-4FAB-428A-A338-6ED809B3E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120641"/>
            <a:ext cx="10058400" cy="1151499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73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87D9-255D-4C93-B1C9-A5CD38FE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3" y="1911139"/>
            <a:ext cx="10536834" cy="1126619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This table is not normalized. All the information is stored in one table.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8FFF06-CF59-4CE6-B4D3-8564DA04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Databases – Normalization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https://www.tutorialspoint.com/dbms/database_normalization.htm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https://www.c-sharpcorner.com/UploadFile/0146e3/database-normalization/</a:t>
            </a:r>
            <a:endParaRPr lang="en-US" dirty="0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9C325F21-D868-4B76-8A43-580E4144C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624820"/>
              </p:ext>
            </p:extLst>
          </p:nvPr>
        </p:nvGraphicFramePr>
        <p:xfrm>
          <a:off x="1438916" y="2897964"/>
          <a:ext cx="9374493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407">
                  <a:extLst>
                    <a:ext uri="{9D8B030D-6E8A-4147-A177-3AD203B41FA5}">
                      <a16:colId xmlns:a16="http://schemas.microsoft.com/office/drawing/2014/main" val="1992753261"/>
                    </a:ext>
                  </a:extLst>
                </a:gridCol>
                <a:gridCol w="1635734">
                  <a:extLst>
                    <a:ext uri="{9D8B030D-6E8A-4147-A177-3AD203B41FA5}">
                      <a16:colId xmlns:a16="http://schemas.microsoft.com/office/drawing/2014/main" val="2030189001"/>
                    </a:ext>
                  </a:extLst>
                </a:gridCol>
                <a:gridCol w="1963118">
                  <a:extLst>
                    <a:ext uri="{9D8B030D-6E8A-4147-A177-3AD203B41FA5}">
                      <a16:colId xmlns:a16="http://schemas.microsoft.com/office/drawing/2014/main" val="874591153"/>
                    </a:ext>
                  </a:extLst>
                </a:gridCol>
                <a:gridCol w="3498234">
                  <a:extLst>
                    <a:ext uri="{9D8B030D-6E8A-4147-A177-3AD203B41FA5}">
                      <a16:colId xmlns:a16="http://schemas.microsoft.com/office/drawing/2014/main" val="3564566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Movies Watched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22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Crowley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Avengers Endgame, </a:t>
                      </a:r>
                    </a:p>
                    <a:p>
                      <a:r>
                        <a:rPr lang="en-US" sz="2400" dirty="0"/>
                        <a:t>Thor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72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Miss.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Garza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Monterrey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Ant-Man, </a:t>
                      </a:r>
                    </a:p>
                    <a:p>
                      <a:r>
                        <a:rPr lang="en-US" sz="2400" dirty="0"/>
                        <a:t>Captain Marvel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88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Dallas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Spider-Man: Homecoming, </a:t>
                      </a:r>
                    </a:p>
                    <a:p>
                      <a:r>
                        <a:rPr lang="en-US" sz="2400" dirty="0"/>
                        <a:t>Doctor Strange, </a:t>
                      </a:r>
                    </a:p>
                    <a:p>
                      <a:r>
                        <a:rPr lang="en-US" sz="2400" dirty="0"/>
                        <a:t>Iron Man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742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10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87D9-255D-4C93-B1C9-A5CD38FE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171" y="1900106"/>
            <a:ext cx="6081900" cy="1528894"/>
          </a:xfrm>
        </p:spPr>
        <p:txBody>
          <a:bodyPr anchor="ctr"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Have a single </a:t>
            </a:r>
            <a:r>
              <a:rPr lang="en-US" sz="2000" b="1" i="1" dirty="0">
                <a:solidFill>
                  <a:schemeClr val="tx1"/>
                </a:solidFill>
              </a:rPr>
              <a:t>Primary Key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table cell should contain a single value.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entity needs to be unique.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table contains atomic values only.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8FFF06-CF59-4CE6-B4D3-8564DA04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Databases – Normalization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https://www.tutorialspoint.com/dbms/database_normalization.htm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https://www.c-sharpcorner.com/UploadFile/0146e3/database-normalization/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4D23331-DEF3-4F56-AA02-2BD7B3242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134049"/>
              </p:ext>
            </p:extLst>
          </p:nvPr>
        </p:nvGraphicFramePr>
        <p:xfrm>
          <a:off x="2148046" y="3429000"/>
          <a:ext cx="789590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953">
                  <a:extLst>
                    <a:ext uri="{9D8B030D-6E8A-4147-A177-3AD203B41FA5}">
                      <a16:colId xmlns:a16="http://schemas.microsoft.com/office/drawing/2014/main" val="1992753261"/>
                    </a:ext>
                  </a:extLst>
                </a:gridCol>
                <a:gridCol w="946472">
                  <a:extLst>
                    <a:ext uri="{9D8B030D-6E8A-4147-A177-3AD203B41FA5}">
                      <a16:colId xmlns:a16="http://schemas.microsoft.com/office/drawing/2014/main" val="364872315"/>
                    </a:ext>
                  </a:extLst>
                </a:gridCol>
                <a:gridCol w="1236033">
                  <a:extLst>
                    <a:ext uri="{9D8B030D-6E8A-4147-A177-3AD203B41FA5}">
                      <a16:colId xmlns:a16="http://schemas.microsoft.com/office/drawing/2014/main" val="2030189001"/>
                    </a:ext>
                  </a:extLst>
                </a:gridCol>
                <a:gridCol w="1326790">
                  <a:extLst>
                    <a:ext uri="{9D8B030D-6E8A-4147-A177-3AD203B41FA5}">
                      <a16:colId xmlns:a16="http://schemas.microsoft.com/office/drawing/2014/main" val="874591153"/>
                    </a:ext>
                  </a:extLst>
                </a:gridCol>
                <a:gridCol w="3245660">
                  <a:extLst>
                    <a:ext uri="{9D8B030D-6E8A-4147-A177-3AD203B41FA5}">
                      <a16:colId xmlns:a16="http://schemas.microsoft.com/office/drawing/2014/main" val="3564566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ID(PK)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Movies Watched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22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Crowley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Avengers Endgame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72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Crowley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6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Miss.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Garza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Monterrey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Ant-Man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88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Miss.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Garza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Monterrey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Captain Marvel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13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Dallas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Spider-Man: Homecoming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742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Dallas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Doctor Strange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01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Dallas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Iron Man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1075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7DDF0A3-A506-4990-9D9E-AEB6A84BA7DB}"/>
              </a:ext>
            </a:extLst>
          </p:cNvPr>
          <p:cNvSpPr txBox="1"/>
          <p:nvPr/>
        </p:nvSpPr>
        <p:spPr>
          <a:xfrm>
            <a:off x="1297929" y="2321252"/>
            <a:ext cx="37152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i="1" dirty="0">
                <a:solidFill>
                  <a:schemeClr val="tx1"/>
                </a:solidFill>
              </a:rPr>
              <a:t>1</a:t>
            </a:r>
            <a:r>
              <a:rPr lang="en-US" sz="2800" b="1" i="1" baseline="30000" dirty="0">
                <a:solidFill>
                  <a:schemeClr val="tx1"/>
                </a:solidFill>
              </a:rPr>
              <a:t>st</a:t>
            </a:r>
            <a:r>
              <a:rPr lang="en-US" sz="2800" b="1" i="1" dirty="0">
                <a:solidFill>
                  <a:schemeClr val="tx1"/>
                </a:solidFill>
              </a:rPr>
              <a:t> Normal Form (1NF)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49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9D5EEF55-731A-470F-81A1-623E36ADC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180216"/>
              </p:ext>
            </p:extLst>
          </p:nvPr>
        </p:nvGraphicFramePr>
        <p:xfrm>
          <a:off x="1140699" y="4766680"/>
          <a:ext cx="4474633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790">
                  <a:extLst>
                    <a:ext uri="{9D8B030D-6E8A-4147-A177-3AD203B41FA5}">
                      <a16:colId xmlns:a16="http://schemas.microsoft.com/office/drawing/2014/main" val="3081231033"/>
                    </a:ext>
                  </a:extLst>
                </a:gridCol>
                <a:gridCol w="1083412">
                  <a:extLst>
                    <a:ext uri="{9D8B030D-6E8A-4147-A177-3AD203B41FA5}">
                      <a16:colId xmlns:a16="http://schemas.microsoft.com/office/drawing/2014/main" val="3952783929"/>
                    </a:ext>
                  </a:extLst>
                </a:gridCol>
                <a:gridCol w="1135417">
                  <a:extLst>
                    <a:ext uri="{9D8B030D-6E8A-4147-A177-3AD203B41FA5}">
                      <a16:colId xmlns:a16="http://schemas.microsoft.com/office/drawing/2014/main" val="1521677846"/>
                    </a:ext>
                  </a:extLst>
                </a:gridCol>
                <a:gridCol w="1260014">
                  <a:extLst>
                    <a:ext uri="{9D8B030D-6E8A-4147-A177-3AD203B41FA5}">
                      <a16:colId xmlns:a16="http://schemas.microsoft.com/office/drawing/2014/main" val="144495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Id(PK)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A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53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Crowley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837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Garza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Monterrey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19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Dallas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99332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407D29F1-37B2-45C4-B30F-0DC4639AE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110640"/>
              </p:ext>
            </p:extLst>
          </p:nvPr>
        </p:nvGraphicFramePr>
        <p:xfrm>
          <a:off x="6209599" y="3693686"/>
          <a:ext cx="4841702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630">
                  <a:extLst>
                    <a:ext uri="{9D8B030D-6E8A-4147-A177-3AD203B41FA5}">
                      <a16:colId xmlns:a16="http://schemas.microsoft.com/office/drawing/2014/main" val="3775948317"/>
                    </a:ext>
                  </a:extLst>
                </a:gridCol>
                <a:gridCol w="949070">
                  <a:extLst>
                    <a:ext uri="{9D8B030D-6E8A-4147-A177-3AD203B41FA5}">
                      <a16:colId xmlns:a16="http://schemas.microsoft.com/office/drawing/2014/main" val="502225734"/>
                    </a:ext>
                  </a:extLst>
                </a:gridCol>
                <a:gridCol w="2384002">
                  <a:extLst>
                    <a:ext uri="{9D8B030D-6E8A-4147-A177-3AD203B41FA5}">
                      <a16:colId xmlns:a16="http://schemas.microsoft.com/office/drawing/2014/main" val="4106442778"/>
                    </a:ext>
                  </a:extLst>
                </a:gridCol>
              </a:tblGrid>
              <a:tr h="3338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MovieId</a:t>
                      </a:r>
                      <a:r>
                        <a:rPr lang="en-US" sz="2000" dirty="0"/>
                        <a:t>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Id(FK)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Movie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798216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Avengers Endgame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701020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010948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Ant-Man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233729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Captain Marvel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038325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Spider-Man: Homecoming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51443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Doctor Strange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57615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87D9-255D-4C93-B1C9-A5CD38FE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45" y="1911797"/>
            <a:ext cx="4812942" cy="2837548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i="1" dirty="0">
                <a:solidFill>
                  <a:schemeClr val="tx1"/>
                </a:solidFill>
              </a:rPr>
              <a:t>2</a:t>
            </a:r>
            <a:r>
              <a:rPr lang="en-US" sz="2800" b="1" i="1" baseline="30000" dirty="0">
                <a:solidFill>
                  <a:schemeClr val="tx1"/>
                </a:solidFill>
              </a:rPr>
              <a:t>nd</a:t>
            </a:r>
            <a:r>
              <a:rPr lang="en-US" sz="2800" b="1" i="1" dirty="0">
                <a:solidFill>
                  <a:schemeClr val="tx1"/>
                </a:solidFill>
              </a:rPr>
              <a:t> Normal Form (2NF) –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First, be in </a:t>
            </a:r>
            <a:r>
              <a:rPr lang="en-US" sz="2100" b="1" i="1" dirty="0">
                <a:solidFill>
                  <a:schemeClr val="tx1"/>
                </a:solidFill>
              </a:rPr>
              <a:t>1NF</a:t>
            </a:r>
            <a:r>
              <a:rPr lang="en-US" sz="21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Remove subsets of data that apply to multiple rows of a </a:t>
            </a:r>
            <a:r>
              <a:rPr lang="en-US" sz="2100" b="1" i="1" dirty="0">
                <a:solidFill>
                  <a:schemeClr val="tx1"/>
                </a:solidFill>
              </a:rPr>
              <a:t>table</a:t>
            </a:r>
            <a:r>
              <a:rPr lang="en-US" sz="2100" dirty="0">
                <a:solidFill>
                  <a:schemeClr val="tx1"/>
                </a:solidFill>
              </a:rPr>
              <a:t> and place them in separate </a:t>
            </a:r>
            <a:r>
              <a:rPr lang="en-US" sz="2100" b="1" i="1" dirty="0">
                <a:solidFill>
                  <a:schemeClr val="tx1"/>
                </a:solidFill>
              </a:rPr>
              <a:t>tables</a:t>
            </a:r>
            <a:r>
              <a:rPr lang="en-US" sz="2100" dirty="0">
                <a:solidFill>
                  <a:schemeClr val="tx1"/>
                </a:solidFill>
              </a:rPr>
              <a:t> with </a:t>
            </a:r>
            <a:r>
              <a:rPr lang="en-US" sz="2100" b="1" i="1" dirty="0">
                <a:solidFill>
                  <a:schemeClr val="tx1"/>
                </a:solidFill>
              </a:rPr>
              <a:t>PK</a:t>
            </a:r>
            <a:r>
              <a:rPr lang="en-US" sz="2100" b="1" i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1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100" b="1" i="1" dirty="0">
                <a:solidFill>
                  <a:schemeClr val="tx1"/>
                </a:solidFill>
                <a:sym typeface="Wingdings" panose="05000000000000000000" pitchFamily="2" charset="2"/>
              </a:rPr>
              <a:t>FK</a:t>
            </a:r>
            <a:r>
              <a:rPr lang="en-US" sz="21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relationships among the new tables.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If the table is in </a:t>
            </a:r>
            <a:r>
              <a:rPr lang="en-US" sz="2100" b="1" i="1" dirty="0">
                <a:solidFill>
                  <a:schemeClr val="tx1"/>
                </a:solidFill>
              </a:rPr>
              <a:t>1NF</a:t>
            </a:r>
            <a:r>
              <a:rPr lang="en-US" sz="2100" dirty="0">
                <a:solidFill>
                  <a:schemeClr val="tx1"/>
                </a:solidFill>
              </a:rPr>
              <a:t> and every non-key attribute is dependent on the </a:t>
            </a:r>
            <a:r>
              <a:rPr lang="en-US" sz="2100" b="1" i="1" dirty="0">
                <a:solidFill>
                  <a:schemeClr val="tx1"/>
                </a:solidFill>
              </a:rPr>
              <a:t>Primary Key</a:t>
            </a:r>
            <a:r>
              <a:rPr lang="en-US" sz="2100" dirty="0">
                <a:solidFill>
                  <a:schemeClr val="tx1"/>
                </a:solidFill>
              </a:rPr>
              <a:t>. then </a:t>
            </a:r>
            <a:r>
              <a:rPr lang="en-US" sz="2100" b="1" i="1" dirty="0">
                <a:solidFill>
                  <a:schemeClr val="tx1"/>
                </a:solidFill>
              </a:rPr>
              <a:t>2NF</a:t>
            </a:r>
            <a:r>
              <a:rPr lang="en-US" sz="2100" dirty="0">
                <a:solidFill>
                  <a:schemeClr val="tx1"/>
                </a:solidFill>
              </a:rPr>
              <a:t> is achieved.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8FFF06-CF59-4CE6-B4D3-8564DA04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Databases – Normalization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https://www.tutorialspoint.com/dbms/database_normalization.htm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https://www.c-sharpcorner.com/UploadFile/0146e3/database-normalization/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F267D6-9F25-436F-9592-1D38A9576966}"/>
              </a:ext>
            </a:extLst>
          </p:cNvPr>
          <p:cNvSpPr/>
          <p:nvPr/>
        </p:nvSpPr>
        <p:spPr>
          <a:xfrm>
            <a:off x="6142086" y="1910617"/>
            <a:ext cx="5069031" cy="1783069"/>
          </a:xfrm>
          <a:prstGeom prst="rect">
            <a:avLst/>
          </a:prstGeom>
        </p:spPr>
        <p:txBody>
          <a:bodyPr wrap="square" anchor="ctr">
            <a:normAutofit fontScale="92500"/>
          </a:bodyPr>
          <a:lstStyle/>
          <a:p>
            <a:r>
              <a:rPr lang="en-US" sz="1900" b="1" u="sng" dirty="0"/>
              <a:t>Actions Taken: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The </a:t>
            </a:r>
            <a:r>
              <a:rPr lang="en-US" sz="1900" b="1" i="1" dirty="0"/>
              <a:t>1NF</a:t>
            </a:r>
            <a:r>
              <a:rPr lang="en-US" sz="1900" dirty="0"/>
              <a:t> table is divided into two tables.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Table 1 contains only person information. </a:t>
            </a:r>
            <a:r>
              <a:rPr lang="en-US" sz="1900" b="1" i="1" dirty="0"/>
              <a:t>Id</a:t>
            </a:r>
            <a:r>
              <a:rPr lang="en-US" sz="1900" dirty="0"/>
              <a:t> is created as the </a:t>
            </a:r>
            <a:r>
              <a:rPr lang="en-US" sz="1900" b="1" i="1" dirty="0"/>
              <a:t>Primary Key (PK) </a:t>
            </a:r>
            <a:r>
              <a:rPr lang="en-US" sz="1900" dirty="0"/>
              <a:t>for Table 1.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Table 2 contains the information for each movie. Table 2’s new </a:t>
            </a:r>
            <a:r>
              <a:rPr lang="en-US" sz="1900" b="1" i="1" dirty="0"/>
              <a:t>PK</a:t>
            </a:r>
            <a:r>
              <a:rPr lang="en-US" sz="1900" dirty="0"/>
              <a:t> column is </a:t>
            </a:r>
            <a:r>
              <a:rPr lang="en-US" sz="1900" b="1" i="1" dirty="0" err="1"/>
              <a:t>MovieId</a:t>
            </a:r>
            <a:r>
              <a:rPr lang="en-US" sz="19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DFD40B-DF02-4B35-8E1B-BF0F08BF8A74}"/>
              </a:ext>
            </a:extLst>
          </p:cNvPr>
          <p:cNvSpPr txBox="1"/>
          <p:nvPr/>
        </p:nvSpPr>
        <p:spPr>
          <a:xfrm>
            <a:off x="5315295" y="4766680"/>
            <a:ext cx="300037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dirty="0"/>
              <a:t>1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A44ECA-BB65-4A41-89B7-84FEF544B1FF}"/>
              </a:ext>
            </a:extLst>
          </p:cNvPr>
          <p:cNvSpPr txBox="1"/>
          <p:nvPr/>
        </p:nvSpPr>
        <p:spPr>
          <a:xfrm>
            <a:off x="10751264" y="3697572"/>
            <a:ext cx="300037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87D9-255D-4C93-B1C9-A5CD38FE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699" y="1907033"/>
            <a:ext cx="4663201" cy="2842311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3</a:t>
            </a:r>
            <a:r>
              <a:rPr lang="en-US" sz="2400" b="1" i="1" baseline="30000" dirty="0">
                <a:solidFill>
                  <a:schemeClr val="tx1"/>
                </a:solidFill>
              </a:rPr>
              <a:t>rd</a:t>
            </a:r>
            <a:r>
              <a:rPr lang="en-US" sz="2400" b="1" i="1" dirty="0">
                <a:solidFill>
                  <a:schemeClr val="tx1"/>
                </a:solidFill>
              </a:rPr>
              <a:t> Normal Form (3NF) - 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There must be no dependencies between fields in a single row.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"Given a value for column B, is there only one possible value for column C?"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If yes, B and C should be put into a new table, with one of them becoming the </a:t>
            </a:r>
            <a:r>
              <a:rPr lang="en-US" sz="1600" b="1" i="1" dirty="0">
                <a:solidFill>
                  <a:schemeClr val="tx1"/>
                </a:solidFill>
              </a:rPr>
              <a:t>Primary Key (PK)</a:t>
            </a:r>
            <a:r>
              <a:rPr lang="en-US" sz="1600" dirty="0">
                <a:solidFill>
                  <a:schemeClr val="tx1"/>
                </a:solidFill>
              </a:rPr>
              <a:t>. A reference to the new table should be left in the original table and marked as a </a:t>
            </a:r>
            <a:r>
              <a:rPr lang="en-US" sz="1600" b="1" i="1" dirty="0">
                <a:solidFill>
                  <a:schemeClr val="tx1"/>
                </a:solidFill>
              </a:rPr>
              <a:t>Foreign Key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8FFF06-CF59-4CE6-B4D3-8564DA04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Add gender column - Databases – Normalization</a:t>
            </a:r>
            <a:br>
              <a:rPr lang="en-US" dirty="0"/>
            </a:br>
            <a:r>
              <a:rPr lang="en-US" sz="1600" dirty="0">
                <a:hlinkClick r:id="rId2"/>
              </a:rPr>
              <a:t>https://www.tutorialspoint.com/dbms/database_normalization.htm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https://www.c-sharpcorner.com/UploadFile/0146e3/database-normalization/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E9285E-30D8-46E6-AC8A-57B8E279E77B}"/>
              </a:ext>
            </a:extLst>
          </p:cNvPr>
          <p:cNvSpPr/>
          <p:nvPr/>
        </p:nvSpPr>
        <p:spPr>
          <a:xfrm>
            <a:off x="6118217" y="1907034"/>
            <a:ext cx="5208841" cy="1668830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dirty="0"/>
              <a:t>A </a:t>
            </a:r>
            <a:r>
              <a:rPr lang="en-US" b="1" i="1" dirty="0"/>
              <a:t>Transitive Functional Dependency</a:t>
            </a:r>
            <a:r>
              <a:rPr lang="en-US" dirty="0"/>
              <a:t> occurs when the change of one </a:t>
            </a:r>
            <a:r>
              <a:rPr lang="en-US" b="1" i="1" dirty="0"/>
              <a:t>Candidate Key </a:t>
            </a:r>
            <a:r>
              <a:rPr lang="en-US" dirty="0"/>
              <a:t>column might cause any other </a:t>
            </a:r>
            <a:r>
              <a:rPr lang="en-US" b="1" i="1" dirty="0"/>
              <a:t>Candidate Key </a:t>
            </a:r>
            <a:r>
              <a:rPr lang="en-US" dirty="0"/>
              <a:t>column to change. In table 1, changing the non-key column ‘</a:t>
            </a:r>
            <a:r>
              <a:rPr lang="en-US" i="1" dirty="0"/>
              <a:t>Name’</a:t>
            </a:r>
            <a:r>
              <a:rPr lang="en-US" dirty="0"/>
              <a:t> may change ‘</a:t>
            </a:r>
            <a:r>
              <a:rPr lang="en-US" i="1" dirty="0"/>
              <a:t>Title’.</a:t>
            </a:r>
            <a:endParaRPr lang="en-US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59D8856-B015-4920-8A76-3F72B2363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477029"/>
              </p:ext>
            </p:extLst>
          </p:nvPr>
        </p:nvGraphicFramePr>
        <p:xfrm>
          <a:off x="1140699" y="4766680"/>
          <a:ext cx="4474633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790">
                  <a:extLst>
                    <a:ext uri="{9D8B030D-6E8A-4147-A177-3AD203B41FA5}">
                      <a16:colId xmlns:a16="http://schemas.microsoft.com/office/drawing/2014/main" val="3081231033"/>
                    </a:ext>
                  </a:extLst>
                </a:gridCol>
                <a:gridCol w="1083412">
                  <a:extLst>
                    <a:ext uri="{9D8B030D-6E8A-4147-A177-3AD203B41FA5}">
                      <a16:colId xmlns:a16="http://schemas.microsoft.com/office/drawing/2014/main" val="3952783929"/>
                    </a:ext>
                  </a:extLst>
                </a:gridCol>
                <a:gridCol w="1135417">
                  <a:extLst>
                    <a:ext uri="{9D8B030D-6E8A-4147-A177-3AD203B41FA5}">
                      <a16:colId xmlns:a16="http://schemas.microsoft.com/office/drawing/2014/main" val="1521677846"/>
                    </a:ext>
                  </a:extLst>
                </a:gridCol>
                <a:gridCol w="1260014">
                  <a:extLst>
                    <a:ext uri="{9D8B030D-6E8A-4147-A177-3AD203B41FA5}">
                      <a16:colId xmlns:a16="http://schemas.microsoft.com/office/drawing/2014/main" val="144495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Id(PK)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A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53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Crowley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837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Garza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Monterrey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19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Dallas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99332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014AD46-C3FD-41BA-B2EE-6E2DE39F1F13}"/>
              </a:ext>
            </a:extLst>
          </p:cNvPr>
          <p:cNvSpPr txBox="1"/>
          <p:nvPr/>
        </p:nvSpPr>
        <p:spPr>
          <a:xfrm>
            <a:off x="5315295" y="4749344"/>
            <a:ext cx="300037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dirty="0"/>
              <a:t>1</a:t>
            </a:r>
            <a:endParaRPr lang="en-US" dirty="0"/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EBBD9BE8-F942-42CE-A0CB-D0C1772AA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53598"/>
              </p:ext>
            </p:extLst>
          </p:nvPr>
        </p:nvGraphicFramePr>
        <p:xfrm>
          <a:off x="6209599" y="3576673"/>
          <a:ext cx="4841703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630">
                  <a:extLst>
                    <a:ext uri="{9D8B030D-6E8A-4147-A177-3AD203B41FA5}">
                      <a16:colId xmlns:a16="http://schemas.microsoft.com/office/drawing/2014/main" val="3775948317"/>
                    </a:ext>
                  </a:extLst>
                </a:gridCol>
                <a:gridCol w="949070">
                  <a:extLst>
                    <a:ext uri="{9D8B030D-6E8A-4147-A177-3AD203B41FA5}">
                      <a16:colId xmlns:a16="http://schemas.microsoft.com/office/drawing/2014/main" val="502225734"/>
                    </a:ext>
                  </a:extLst>
                </a:gridCol>
                <a:gridCol w="2384003">
                  <a:extLst>
                    <a:ext uri="{9D8B030D-6E8A-4147-A177-3AD203B41FA5}">
                      <a16:colId xmlns:a16="http://schemas.microsoft.com/office/drawing/2014/main" val="4106442778"/>
                    </a:ext>
                  </a:extLst>
                </a:gridCol>
              </a:tblGrid>
              <a:tr h="3338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MovieId</a:t>
                      </a:r>
                      <a:r>
                        <a:rPr lang="en-US" sz="2000" dirty="0"/>
                        <a:t>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Id(FK)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Movie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798216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Avengers Endgame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701020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010948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Ant-Man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233729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Captain Marvel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038325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Spider-Man: Homecoming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51443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Doctor Strange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57615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Iron Man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36108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E230740-DF2F-4BD1-B334-2C98A20C3803}"/>
              </a:ext>
            </a:extLst>
          </p:cNvPr>
          <p:cNvSpPr txBox="1"/>
          <p:nvPr/>
        </p:nvSpPr>
        <p:spPr>
          <a:xfrm>
            <a:off x="10751264" y="3575864"/>
            <a:ext cx="300037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7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8FFF06-CF59-4CE6-B4D3-8564DA04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Databases – Normalization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https://www.tutorialspoint.com/dbms/database_normalization.htm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https://www.c-sharpcorner.com/UploadFile/0146e3/database-normalization/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BB450E-C7BA-49BC-B0AF-D40FAF0310E4}"/>
              </a:ext>
            </a:extLst>
          </p:cNvPr>
          <p:cNvSpPr/>
          <p:nvPr/>
        </p:nvSpPr>
        <p:spPr>
          <a:xfrm>
            <a:off x="8106330" y="4376189"/>
            <a:ext cx="3658738" cy="1764039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1600" b="1" u="sng" dirty="0"/>
              <a:t>Actions Taken: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Table 1 is divided. Two new tables are created to store Title and City. Table 2 is divided to isolate Movie data and a Junction table is created to show the Many-To-Many relationship between movie and person. The database is now in </a:t>
            </a:r>
            <a:r>
              <a:rPr lang="en-US" sz="1600" b="1" i="1" dirty="0"/>
              <a:t>3NF</a:t>
            </a:r>
            <a:r>
              <a:rPr lang="en-US" sz="1600" dirty="0"/>
              <a:t>.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4B0BC37-F76B-44D9-A93F-ED9293522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663232"/>
              </p:ext>
            </p:extLst>
          </p:nvPr>
        </p:nvGraphicFramePr>
        <p:xfrm>
          <a:off x="2283841" y="2717530"/>
          <a:ext cx="3667455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555">
                  <a:extLst>
                    <a:ext uri="{9D8B030D-6E8A-4147-A177-3AD203B41FA5}">
                      <a16:colId xmlns:a16="http://schemas.microsoft.com/office/drawing/2014/main" val="3775948317"/>
                    </a:ext>
                  </a:extLst>
                </a:gridCol>
                <a:gridCol w="2487900">
                  <a:extLst>
                    <a:ext uri="{9D8B030D-6E8A-4147-A177-3AD203B41FA5}">
                      <a16:colId xmlns:a16="http://schemas.microsoft.com/office/drawing/2014/main" val="4106442778"/>
                    </a:ext>
                  </a:extLst>
                </a:gridCol>
              </a:tblGrid>
              <a:tr h="33380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Movies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174764"/>
                  </a:ext>
                </a:extLst>
              </a:tr>
              <a:tr h="3338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MovieId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Movie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16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Avengers Endgame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701020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010948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Ant-Man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233729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Captain Marvel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038325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Spider-Man: Homecoming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51443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Doctor Strange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57615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Iron Man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361083"/>
                  </a:ext>
                </a:extLst>
              </a:tr>
            </a:tbl>
          </a:graphicData>
        </a:graphic>
      </p:graphicFrame>
      <p:graphicFrame>
        <p:nvGraphicFramePr>
          <p:cNvPr id="9" name="Table 14">
            <a:extLst>
              <a:ext uri="{FF2B5EF4-FFF2-40B4-BE49-F238E27FC236}">
                <a16:creationId xmlns:a16="http://schemas.microsoft.com/office/drawing/2014/main" id="{B83F0E5C-AF43-4E22-A313-729A28FFF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17094"/>
              </p:ext>
            </p:extLst>
          </p:nvPr>
        </p:nvGraphicFramePr>
        <p:xfrm>
          <a:off x="8145580" y="2432115"/>
          <a:ext cx="359452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70">
                  <a:extLst>
                    <a:ext uri="{9D8B030D-6E8A-4147-A177-3AD203B41FA5}">
                      <a16:colId xmlns:a16="http://schemas.microsoft.com/office/drawing/2014/main" val="1213014409"/>
                    </a:ext>
                  </a:extLst>
                </a:gridCol>
                <a:gridCol w="869521">
                  <a:extLst>
                    <a:ext uri="{9D8B030D-6E8A-4147-A177-3AD203B41FA5}">
                      <a16:colId xmlns:a16="http://schemas.microsoft.com/office/drawing/2014/main" val="3299930676"/>
                    </a:ext>
                  </a:extLst>
                </a:gridCol>
                <a:gridCol w="1006213">
                  <a:extLst>
                    <a:ext uri="{9D8B030D-6E8A-4147-A177-3AD203B41FA5}">
                      <a16:colId xmlns:a16="http://schemas.microsoft.com/office/drawing/2014/main" val="1375275929"/>
                    </a:ext>
                  </a:extLst>
                </a:gridCol>
                <a:gridCol w="1127719">
                  <a:extLst>
                    <a:ext uri="{9D8B030D-6E8A-4147-A177-3AD203B41FA5}">
                      <a16:colId xmlns:a16="http://schemas.microsoft.com/office/drawing/2014/main" val="3399502589"/>
                    </a:ext>
                  </a:extLst>
                </a:gridCol>
              </a:tblGrid>
              <a:tr h="331446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People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606423"/>
                  </a:ext>
                </a:extLst>
              </a:tr>
              <a:tr h="33144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TitleId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(FK)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CityId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(FK)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308108"/>
                  </a:ext>
                </a:extLst>
              </a:tr>
              <a:tr h="313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76036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138010"/>
                  </a:ext>
                </a:extLst>
              </a:tr>
              <a:tr h="313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Garza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75201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504192"/>
                  </a:ext>
                </a:extLst>
              </a:tr>
              <a:tr h="313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32070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46654"/>
                  </a:ext>
                </a:extLst>
              </a:tr>
            </a:tbl>
          </a:graphicData>
        </a:graphic>
      </p:graphicFrame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5392ECFF-F44D-4A87-B8E3-40C16F9A8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498238"/>
              </p:ext>
            </p:extLst>
          </p:nvPr>
        </p:nvGraphicFramePr>
        <p:xfrm>
          <a:off x="232092" y="4404812"/>
          <a:ext cx="190921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45">
                  <a:extLst>
                    <a:ext uri="{9D8B030D-6E8A-4147-A177-3AD203B41FA5}">
                      <a16:colId xmlns:a16="http://schemas.microsoft.com/office/drawing/2014/main" val="2499771469"/>
                    </a:ext>
                  </a:extLst>
                </a:gridCol>
                <a:gridCol w="1087967">
                  <a:extLst>
                    <a:ext uri="{9D8B030D-6E8A-4147-A177-3AD203B41FA5}">
                      <a16:colId xmlns:a16="http://schemas.microsoft.com/office/drawing/2014/main" val="1498415491"/>
                    </a:ext>
                  </a:extLst>
                </a:gridCol>
              </a:tblGrid>
              <a:tr h="31895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Cities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A8B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597389"/>
                  </a:ext>
                </a:extLst>
              </a:tr>
              <a:tr h="356441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CityId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A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A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688862"/>
                  </a:ext>
                </a:extLst>
              </a:tr>
              <a:tr h="3267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76036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Crowley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232119"/>
                  </a:ext>
                </a:extLst>
              </a:tr>
              <a:tr h="3267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75201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Dallas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694264"/>
                  </a:ext>
                </a:extLst>
              </a:tr>
              <a:tr h="3267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32070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Monterrey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641718"/>
                  </a:ext>
                </a:extLst>
              </a:tr>
              <a:tr h="3267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76701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Waco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424208"/>
                  </a:ext>
                </a:extLst>
              </a:tr>
            </a:tbl>
          </a:graphicData>
        </a:graphic>
      </p:graphicFrame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DF199B99-FDF1-4450-8DF8-B41BC0AA0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642595"/>
              </p:ext>
            </p:extLst>
          </p:nvPr>
        </p:nvGraphicFramePr>
        <p:xfrm>
          <a:off x="6093833" y="2432115"/>
          <a:ext cx="1909210" cy="3638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605">
                  <a:extLst>
                    <a:ext uri="{9D8B030D-6E8A-4147-A177-3AD203B41FA5}">
                      <a16:colId xmlns:a16="http://schemas.microsoft.com/office/drawing/2014/main" val="595532455"/>
                    </a:ext>
                  </a:extLst>
                </a:gridCol>
                <a:gridCol w="954605">
                  <a:extLst>
                    <a:ext uri="{9D8B030D-6E8A-4147-A177-3AD203B41FA5}">
                      <a16:colId xmlns:a16="http://schemas.microsoft.com/office/drawing/2014/main" val="3747804915"/>
                    </a:ext>
                  </a:extLst>
                </a:gridCol>
              </a:tblGrid>
              <a:tr h="36021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People/Movies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Junction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18552"/>
                  </a:ext>
                </a:extLst>
              </a:tr>
              <a:tr h="3602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MovieId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(FK)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(FK)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805001"/>
                  </a:ext>
                </a:extLst>
              </a:tr>
              <a:tr h="336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787539"/>
                  </a:ext>
                </a:extLst>
              </a:tr>
              <a:tr h="336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721205"/>
                  </a:ext>
                </a:extLst>
              </a:tr>
              <a:tr h="336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979936"/>
                  </a:ext>
                </a:extLst>
              </a:tr>
              <a:tr h="336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401005"/>
                  </a:ext>
                </a:extLst>
              </a:tr>
              <a:tr h="336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062680"/>
                  </a:ext>
                </a:extLst>
              </a:tr>
              <a:tr h="336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267643"/>
                  </a:ext>
                </a:extLst>
              </a:tr>
              <a:tr h="336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28593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A8DC77-D445-4510-9341-B3C93D770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036058"/>
              </p:ext>
            </p:extLst>
          </p:nvPr>
        </p:nvGraphicFramePr>
        <p:xfrm>
          <a:off x="232092" y="1966842"/>
          <a:ext cx="188754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547">
                  <a:extLst>
                    <a:ext uri="{9D8B030D-6E8A-4147-A177-3AD203B41FA5}">
                      <a16:colId xmlns:a16="http://schemas.microsoft.com/office/drawing/2014/main" val="2499771469"/>
                    </a:ext>
                  </a:extLst>
                </a:gridCol>
                <a:gridCol w="1099997">
                  <a:extLst>
                    <a:ext uri="{9D8B030D-6E8A-4147-A177-3AD203B41FA5}">
                      <a16:colId xmlns:a16="http://schemas.microsoft.com/office/drawing/2014/main" val="1498415491"/>
                    </a:ext>
                  </a:extLst>
                </a:gridCol>
              </a:tblGrid>
              <a:tr h="34885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Salutations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963680"/>
                  </a:ext>
                </a:extLst>
              </a:tr>
              <a:tr h="610496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TitleId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688862"/>
                  </a:ext>
                </a:extLst>
              </a:tr>
              <a:tr h="3239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232119"/>
                  </a:ext>
                </a:extLst>
              </a:tr>
              <a:tr h="3239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Miss.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694264"/>
                  </a:ext>
                </a:extLst>
              </a:tr>
              <a:tr h="3239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641718"/>
                  </a:ext>
                </a:extLst>
              </a:tr>
              <a:tr h="3239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424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71030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{28372BCA-E5AB-4026-91DA-33CE62754163}tf56160789_win32</Template>
  <TotalTime>345</TotalTime>
  <Words>1025</Words>
  <Application>Microsoft Office PowerPoint</Application>
  <PresentationFormat>Widescreen</PresentationFormat>
  <Paragraphs>261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Normalization</vt:lpstr>
      <vt:lpstr>Database normalization is the process of structuring a relational database in order to reduce data redundancy and improve data integrity.</vt:lpstr>
      <vt:lpstr>Normalization Assignment (Pt. 1)</vt:lpstr>
      <vt:lpstr>Databases – Normalization https://www.tutorialspoint.com/dbms/database_normalization.htm https://www.c-sharpcorner.com/UploadFile/0146e3/database-normalization/</vt:lpstr>
      <vt:lpstr>Databases – Normalization https://www.tutorialspoint.com/dbms/database_normalization.htm https://www.c-sharpcorner.com/UploadFile/0146e3/database-normalization/</vt:lpstr>
      <vt:lpstr>Databases – Normalization https://www.tutorialspoint.com/dbms/database_normalization.htm https://www.c-sharpcorner.com/UploadFile/0146e3/database-normalization/</vt:lpstr>
      <vt:lpstr>Databases – Normalization https://www.tutorialspoint.com/dbms/database_normalization.htm https://www.c-sharpcorner.com/UploadFile/0146e3/database-normalization/</vt:lpstr>
      <vt:lpstr>Add gender column - Databases – Normalization https://www.tutorialspoint.com/dbms/database_normalization.htm https://www.c-sharpcorner.com/UploadFile/0146e3/database-normalization/</vt:lpstr>
      <vt:lpstr>Databases – Normalization https://www.tutorialspoint.com/dbms/database_normalization.htm https://www.c-sharpcorner.com/UploadFile/0146e3/database-normalization/</vt:lpstr>
      <vt:lpstr>Assignment (Pt.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Mark Moore</dc:creator>
  <cp:lastModifiedBy>Mark Moore</cp:lastModifiedBy>
  <cp:revision>36</cp:revision>
  <dcterms:created xsi:type="dcterms:W3CDTF">2020-10-30T02:08:16Z</dcterms:created>
  <dcterms:modified xsi:type="dcterms:W3CDTF">2021-12-11T20:00:00Z</dcterms:modified>
</cp:coreProperties>
</file>