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86" r:id="rId4"/>
    <p:sldId id="278" r:id="rId5"/>
    <p:sldId id="277" r:id="rId6"/>
    <p:sldId id="279" r:id="rId7"/>
    <p:sldId id="280" r:id="rId8"/>
    <p:sldId id="281" r:id="rId9"/>
    <p:sldId id="28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9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405" y="639097"/>
            <a:ext cx="707414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F366-0FEE-447D-A69B-E407B1F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Assignment (Pt.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FD98-0532-476F-9DE4-9B411DEA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Convert your Pt. 1 table to a 3NF table.</a:t>
            </a:r>
          </a:p>
        </p:txBody>
      </p:sp>
    </p:spTree>
    <p:extLst>
      <p:ext uri="{BB962C8B-B14F-4D97-AF65-F5344CB8AC3E}">
        <p14:creationId xmlns:p14="http://schemas.microsoft.com/office/powerpoint/2010/main" val="360461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797" y="0"/>
            <a:ext cx="9059178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Database normalization is the process of structuring a relational database in order to reduce data redundancy and improve data integrity.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33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https://en.wikipedia.org/wiki/Database_normalization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F366-0FEE-447D-A69B-E407B1F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Normalization Assignment (Pt.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FD98-0532-476F-9DE4-9B411DEA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Create an unnormalized table.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List the information of your family members.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There must be at least 5 attributes to each tuple (row) and at least 5 entities.</a:t>
            </a:r>
          </a:p>
        </p:txBody>
      </p:sp>
    </p:spTree>
    <p:extLst>
      <p:ext uri="{BB962C8B-B14F-4D97-AF65-F5344CB8AC3E}">
        <p14:creationId xmlns:p14="http://schemas.microsoft.com/office/powerpoint/2010/main" val="300731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EB59-719D-4518-9F96-AD60F6F9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2639-8533-4CB7-A5FD-D50DF83F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427" y="1881188"/>
            <a:ext cx="9670106" cy="32394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Normalization</a:t>
            </a:r>
            <a:r>
              <a:rPr lang="en-US" sz="2400" dirty="0">
                <a:solidFill>
                  <a:schemeClr val="tx1"/>
                </a:solidFill>
              </a:rPr>
              <a:t> is a method to prevent </a:t>
            </a:r>
            <a:r>
              <a:rPr lang="en-US" sz="2400" b="1" i="1" dirty="0">
                <a:solidFill>
                  <a:schemeClr val="tx1"/>
                </a:solidFill>
              </a:rPr>
              <a:t>anomalies</a:t>
            </a:r>
            <a:r>
              <a:rPr lang="en-US" sz="2400" dirty="0">
                <a:solidFill>
                  <a:schemeClr val="tx1"/>
                </a:solidFill>
              </a:rPr>
              <a:t> and keep the database in a consistent state. </a:t>
            </a:r>
            <a:r>
              <a:rPr lang="en-US" sz="2400" b="1" i="1" dirty="0">
                <a:solidFill>
                  <a:schemeClr val="tx1"/>
                </a:solidFill>
              </a:rPr>
              <a:t>Fields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of a relational DB are organized to minimize redundancy and dependency.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Normalization</a:t>
            </a:r>
            <a:r>
              <a:rPr lang="en-US" sz="2400" dirty="0">
                <a:solidFill>
                  <a:schemeClr val="tx1"/>
                </a:solidFill>
              </a:rPr>
              <a:t> involves dividing large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into smaller (and less redundant)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and defining relationships among their </a:t>
            </a:r>
            <a:r>
              <a:rPr lang="en-US" sz="2400" b="1" i="1" dirty="0">
                <a:solidFill>
                  <a:schemeClr val="tx1"/>
                </a:solidFill>
              </a:rPr>
              <a:t>atomic</a:t>
            </a:r>
            <a:r>
              <a:rPr lang="en-US" sz="2400" dirty="0">
                <a:solidFill>
                  <a:schemeClr val="tx1"/>
                </a:solidFill>
              </a:rPr>
              <a:t> data.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There are many Normal Forms but </a:t>
            </a:r>
            <a:r>
              <a:rPr lang="en-US" sz="2400" b="1" i="1" dirty="0">
                <a:solidFill>
                  <a:schemeClr val="tx1"/>
                </a:solidFill>
              </a:rPr>
              <a:t>1NF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2NF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b="1" i="1" dirty="0">
                <a:solidFill>
                  <a:schemeClr val="tx1"/>
                </a:solidFill>
              </a:rPr>
              <a:t>3NF</a:t>
            </a:r>
            <a:r>
              <a:rPr lang="en-US" sz="2400" dirty="0">
                <a:solidFill>
                  <a:schemeClr val="tx1"/>
                </a:solidFill>
              </a:rPr>
              <a:t> are primarily used.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A4C5A-4FAB-428A-A338-6ED809B3E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20641"/>
            <a:ext cx="10058400" cy="115149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3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3" y="1911139"/>
            <a:ext cx="10536834" cy="1126619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This table is not normalized. All the information is stored in one table.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C325F21-D868-4B76-8A43-580E4144C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24820"/>
              </p:ext>
            </p:extLst>
          </p:nvPr>
        </p:nvGraphicFramePr>
        <p:xfrm>
          <a:off x="1438916" y="2897964"/>
          <a:ext cx="9374493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407">
                  <a:extLst>
                    <a:ext uri="{9D8B030D-6E8A-4147-A177-3AD203B41FA5}">
                      <a16:colId xmlns:a16="http://schemas.microsoft.com/office/drawing/2014/main" val="1992753261"/>
                    </a:ext>
                  </a:extLst>
                </a:gridCol>
                <a:gridCol w="1635734">
                  <a:extLst>
                    <a:ext uri="{9D8B030D-6E8A-4147-A177-3AD203B41FA5}">
                      <a16:colId xmlns:a16="http://schemas.microsoft.com/office/drawing/2014/main" val="2030189001"/>
                    </a:ext>
                  </a:extLst>
                </a:gridCol>
                <a:gridCol w="1963118">
                  <a:extLst>
                    <a:ext uri="{9D8B030D-6E8A-4147-A177-3AD203B41FA5}">
                      <a16:colId xmlns:a16="http://schemas.microsoft.com/office/drawing/2014/main" val="874591153"/>
                    </a:ext>
                  </a:extLst>
                </a:gridCol>
                <a:gridCol w="3498234">
                  <a:extLst>
                    <a:ext uri="{9D8B030D-6E8A-4147-A177-3AD203B41FA5}">
                      <a16:colId xmlns:a16="http://schemas.microsoft.com/office/drawing/2014/main" val="356456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Movies Watched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Avengers Endgame, </a:t>
                      </a:r>
                    </a:p>
                    <a:p>
                      <a:r>
                        <a:rPr lang="en-US" sz="24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7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Ant-Man, </a:t>
                      </a:r>
                    </a:p>
                    <a:p>
                      <a:r>
                        <a:rPr lang="en-US" sz="24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Spider-Man: Homecoming, </a:t>
                      </a:r>
                    </a:p>
                    <a:p>
                      <a:r>
                        <a:rPr lang="en-US" sz="2400" dirty="0"/>
                        <a:t>Doctor Strange, </a:t>
                      </a:r>
                    </a:p>
                    <a:p>
                      <a:r>
                        <a:rPr lang="en-US" sz="24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4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1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171" y="1900106"/>
            <a:ext cx="6081900" cy="1528894"/>
          </a:xfrm>
        </p:spPr>
        <p:txBody>
          <a:bodyPr anchor="ctr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Have a single </a:t>
            </a:r>
            <a:r>
              <a:rPr lang="en-US" sz="2000" b="1" i="1" dirty="0">
                <a:solidFill>
                  <a:schemeClr val="tx1"/>
                </a:solidFill>
              </a:rPr>
              <a:t>Primary Key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table cell should contain a single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entity needs to be unique.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table contains atomic values only.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D23331-DEF3-4F56-AA02-2BD7B324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34049"/>
              </p:ext>
            </p:extLst>
          </p:nvPr>
        </p:nvGraphicFramePr>
        <p:xfrm>
          <a:off x="2148046" y="3429000"/>
          <a:ext cx="789590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53">
                  <a:extLst>
                    <a:ext uri="{9D8B030D-6E8A-4147-A177-3AD203B41FA5}">
                      <a16:colId xmlns:a16="http://schemas.microsoft.com/office/drawing/2014/main" val="1992753261"/>
                    </a:ext>
                  </a:extLst>
                </a:gridCol>
                <a:gridCol w="946472">
                  <a:extLst>
                    <a:ext uri="{9D8B030D-6E8A-4147-A177-3AD203B41FA5}">
                      <a16:colId xmlns:a16="http://schemas.microsoft.com/office/drawing/2014/main" val="364872315"/>
                    </a:ext>
                  </a:extLst>
                </a:gridCol>
                <a:gridCol w="1236033">
                  <a:extLst>
                    <a:ext uri="{9D8B030D-6E8A-4147-A177-3AD203B41FA5}">
                      <a16:colId xmlns:a16="http://schemas.microsoft.com/office/drawing/2014/main" val="2030189001"/>
                    </a:ext>
                  </a:extLst>
                </a:gridCol>
                <a:gridCol w="1326790">
                  <a:extLst>
                    <a:ext uri="{9D8B030D-6E8A-4147-A177-3AD203B41FA5}">
                      <a16:colId xmlns:a16="http://schemas.microsoft.com/office/drawing/2014/main" val="874591153"/>
                    </a:ext>
                  </a:extLst>
                </a:gridCol>
                <a:gridCol w="3245660">
                  <a:extLst>
                    <a:ext uri="{9D8B030D-6E8A-4147-A177-3AD203B41FA5}">
                      <a16:colId xmlns:a16="http://schemas.microsoft.com/office/drawing/2014/main" val="356456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Movies Watched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7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6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1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4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01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107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DDF0A3-A506-4990-9D9E-AEB6A84BA7DB}"/>
              </a:ext>
            </a:extLst>
          </p:cNvPr>
          <p:cNvSpPr txBox="1"/>
          <p:nvPr/>
        </p:nvSpPr>
        <p:spPr>
          <a:xfrm>
            <a:off x="1297929" y="2321252"/>
            <a:ext cx="3715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1</a:t>
            </a:r>
            <a:r>
              <a:rPr lang="en-US" sz="2800" b="1" i="1" baseline="30000" dirty="0">
                <a:solidFill>
                  <a:schemeClr val="tx1"/>
                </a:solidFill>
              </a:rPr>
              <a:t>st</a:t>
            </a:r>
            <a:r>
              <a:rPr lang="en-US" sz="2800" b="1" i="1" dirty="0">
                <a:solidFill>
                  <a:schemeClr val="tx1"/>
                </a:solidFill>
              </a:rPr>
              <a:t> Normal Form (1NF)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D5EEF55-731A-470F-81A1-623E36ADC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80216"/>
              </p:ext>
            </p:extLst>
          </p:nvPr>
        </p:nvGraphicFramePr>
        <p:xfrm>
          <a:off x="1140699" y="4766680"/>
          <a:ext cx="4474633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90">
                  <a:extLst>
                    <a:ext uri="{9D8B030D-6E8A-4147-A177-3AD203B41FA5}">
                      <a16:colId xmlns:a16="http://schemas.microsoft.com/office/drawing/2014/main" val="3081231033"/>
                    </a:ext>
                  </a:extLst>
                </a:gridCol>
                <a:gridCol w="1083412">
                  <a:extLst>
                    <a:ext uri="{9D8B030D-6E8A-4147-A177-3AD203B41FA5}">
                      <a16:colId xmlns:a16="http://schemas.microsoft.com/office/drawing/2014/main" val="3952783929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1521677846"/>
                    </a:ext>
                  </a:extLst>
                </a:gridCol>
                <a:gridCol w="1260014">
                  <a:extLst>
                    <a:ext uri="{9D8B030D-6E8A-4147-A177-3AD203B41FA5}">
                      <a16:colId xmlns:a16="http://schemas.microsoft.com/office/drawing/2014/main" val="144495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3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9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9332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407D29F1-37B2-45C4-B30F-0DC4639AE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10640"/>
              </p:ext>
            </p:extLst>
          </p:nvPr>
        </p:nvGraphicFramePr>
        <p:xfrm>
          <a:off x="6209599" y="3693686"/>
          <a:ext cx="484170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630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949070">
                  <a:extLst>
                    <a:ext uri="{9D8B030D-6E8A-4147-A177-3AD203B41FA5}">
                      <a16:colId xmlns:a16="http://schemas.microsoft.com/office/drawing/2014/main" val="502225734"/>
                    </a:ext>
                  </a:extLst>
                </a:gridCol>
                <a:gridCol w="2384002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MovieId</a:t>
                      </a:r>
                      <a:r>
                        <a:rPr lang="en-US" sz="2000" dirty="0"/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45" y="1911797"/>
            <a:ext cx="4812942" cy="283754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2</a:t>
            </a:r>
            <a:r>
              <a:rPr lang="en-US" sz="2800" b="1" i="1" baseline="30000" dirty="0">
                <a:solidFill>
                  <a:schemeClr val="tx1"/>
                </a:solidFill>
              </a:rPr>
              <a:t>nd</a:t>
            </a:r>
            <a:r>
              <a:rPr lang="en-US" sz="2800" b="1" i="1" dirty="0">
                <a:solidFill>
                  <a:schemeClr val="tx1"/>
                </a:solidFill>
              </a:rPr>
              <a:t> Normal Form (2NF) –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First, be in </a:t>
            </a:r>
            <a:r>
              <a:rPr lang="en-US" sz="2100" b="1" i="1" dirty="0">
                <a:solidFill>
                  <a:schemeClr val="tx1"/>
                </a:solidFill>
              </a:rPr>
              <a:t>1NF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Remove subsets of data that apply to multiple rows of a </a:t>
            </a:r>
            <a:r>
              <a:rPr lang="en-US" sz="2100" b="1" i="1" dirty="0">
                <a:solidFill>
                  <a:schemeClr val="tx1"/>
                </a:solidFill>
              </a:rPr>
              <a:t>table</a:t>
            </a:r>
            <a:r>
              <a:rPr lang="en-US" sz="2100" dirty="0">
                <a:solidFill>
                  <a:schemeClr val="tx1"/>
                </a:solidFill>
              </a:rPr>
              <a:t> and place them in separate </a:t>
            </a:r>
            <a:r>
              <a:rPr lang="en-US" sz="2100" b="1" i="1" dirty="0">
                <a:solidFill>
                  <a:schemeClr val="tx1"/>
                </a:solidFill>
              </a:rPr>
              <a:t>tables</a:t>
            </a:r>
            <a:r>
              <a:rPr lang="en-US" sz="2100" dirty="0">
                <a:solidFill>
                  <a:schemeClr val="tx1"/>
                </a:solidFill>
              </a:rPr>
              <a:t> with </a:t>
            </a:r>
            <a:r>
              <a:rPr lang="en-US" sz="2100" b="1" i="1" dirty="0">
                <a:solidFill>
                  <a:schemeClr val="tx1"/>
                </a:solidFill>
              </a:rPr>
              <a:t>PK</a:t>
            </a:r>
            <a:r>
              <a:rPr lang="en-US" sz="2100" b="1" i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100" b="1" i="1" dirty="0">
                <a:solidFill>
                  <a:schemeClr val="tx1"/>
                </a:solidFill>
                <a:sym typeface="Wingdings" panose="05000000000000000000" pitchFamily="2" charset="2"/>
              </a:rPr>
              <a:t>FK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relationships among the new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If the table is in </a:t>
            </a:r>
            <a:r>
              <a:rPr lang="en-US" sz="2100" b="1" i="1" dirty="0">
                <a:solidFill>
                  <a:schemeClr val="tx1"/>
                </a:solidFill>
              </a:rPr>
              <a:t>1NF</a:t>
            </a:r>
            <a:r>
              <a:rPr lang="en-US" sz="2100" dirty="0">
                <a:solidFill>
                  <a:schemeClr val="tx1"/>
                </a:solidFill>
              </a:rPr>
              <a:t> and every non-key attribute is dependent on the </a:t>
            </a:r>
            <a:r>
              <a:rPr lang="en-US" sz="2100" b="1" i="1" dirty="0">
                <a:solidFill>
                  <a:schemeClr val="tx1"/>
                </a:solidFill>
              </a:rPr>
              <a:t>Primary Key</a:t>
            </a:r>
            <a:r>
              <a:rPr lang="en-US" sz="2100" dirty="0">
                <a:solidFill>
                  <a:schemeClr val="tx1"/>
                </a:solidFill>
              </a:rPr>
              <a:t>. then </a:t>
            </a:r>
            <a:r>
              <a:rPr lang="en-US" sz="2100" b="1" i="1" dirty="0">
                <a:solidFill>
                  <a:schemeClr val="tx1"/>
                </a:solidFill>
              </a:rPr>
              <a:t>2NF</a:t>
            </a:r>
            <a:r>
              <a:rPr lang="en-US" sz="2100" dirty="0">
                <a:solidFill>
                  <a:schemeClr val="tx1"/>
                </a:solidFill>
              </a:rPr>
              <a:t> is achieved.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267D6-9F25-436F-9592-1D38A9576966}"/>
              </a:ext>
            </a:extLst>
          </p:cNvPr>
          <p:cNvSpPr/>
          <p:nvPr/>
        </p:nvSpPr>
        <p:spPr>
          <a:xfrm>
            <a:off x="6142086" y="1910617"/>
            <a:ext cx="5069031" cy="1783069"/>
          </a:xfrm>
          <a:prstGeom prst="rect">
            <a:avLst/>
          </a:prstGeom>
        </p:spPr>
        <p:txBody>
          <a:bodyPr wrap="square" anchor="ctr">
            <a:normAutofit fontScale="92500"/>
          </a:bodyPr>
          <a:lstStyle/>
          <a:p>
            <a:r>
              <a:rPr lang="en-US" sz="1900" b="1" u="sng" dirty="0"/>
              <a:t>Actions Taken: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</a:t>
            </a:r>
            <a:r>
              <a:rPr lang="en-US" sz="1900" b="1" i="1" dirty="0"/>
              <a:t>1NF</a:t>
            </a:r>
            <a:r>
              <a:rPr lang="en-US" sz="1900" dirty="0"/>
              <a:t> table is divided into two tables.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Table 1 contains only person information. </a:t>
            </a:r>
            <a:r>
              <a:rPr lang="en-US" sz="1900" b="1" i="1" dirty="0"/>
              <a:t>Id</a:t>
            </a:r>
            <a:r>
              <a:rPr lang="en-US" sz="1900" dirty="0"/>
              <a:t> is created as the </a:t>
            </a:r>
            <a:r>
              <a:rPr lang="en-US" sz="1900" b="1" i="1" dirty="0"/>
              <a:t>Primary Key (PK) </a:t>
            </a:r>
            <a:r>
              <a:rPr lang="en-US" sz="1900" dirty="0"/>
              <a:t>for Table 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Table 2 contains the information for each movie. Table 2’s new </a:t>
            </a:r>
            <a:r>
              <a:rPr lang="en-US" sz="1900" b="1" i="1" dirty="0"/>
              <a:t>PK</a:t>
            </a:r>
            <a:r>
              <a:rPr lang="en-US" sz="1900" dirty="0"/>
              <a:t> column is </a:t>
            </a:r>
            <a:r>
              <a:rPr lang="en-US" sz="1900" b="1" i="1" dirty="0" err="1"/>
              <a:t>MovieId</a:t>
            </a:r>
            <a:r>
              <a:rPr lang="en-US" sz="19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FD40B-DF02-4B35-8E1B-BF0F08BF8A74}"/>
              </a:ext>
            </a:extLst>
          </p:cNvPr>
          <p:cNvSpPr txBox="1"/>
          <p:nvPr/>
        </p:nvSpPr>
        <p:spPr>
          <a:xfrm>
            <a:off x="5315295" y="4766680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44ECA-BB65-4A41-89B7-84FEF544B1FF}"/>
              </a:ext>
            </a:extLst>
          </p:cNvPr>
          <p:cNvSpPr txBox="1"/>
          <p:nvPr/>
        </p:nvSpPr>
        <p:spPr>
          <a:xfrm>
            <a:off x="10751264" y="3697572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699" y="1907033"/>
            <a:ext cx="4663201" cy="2842311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To get to 3</a:t>
            </a:r>
            <a:r>
              <a:rPr lang="en-US" sz="2400" b="1" i="1" baseline="30000" dirty="0">
                <a:solidFill>
                  <a:schemeClr val="tx1"/>
                </a:solidFill>
              </a:rPr>
              <a:t>rd</a:t>
            </a:r>
            <a:r>
              <a:rPr lang="en-US" sz="2400" b="1" i="1" dirty="0">
                <a:solidFill>
                  <a:schemeClr val="tx1"/>
                </a:solidFill>
              </a:rPr>
              <a:t> Normal Form (3NF) -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There must be no dependencies between fields in a single row.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"Given a value for column B, is there only one possible value for column C?"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If yes, B and C should be put into a new table, with one of them becoming the </a:t>
            </a:r>
            <a:r>
              <a:rPr lang="en-US" sz="1600" b="1" i="1" dirty="0">
                <a:solidFill>
                  <a:schemeClr val="tx1"/>
                </a:solidFill>
              </a:rPr>
              <a:t>Primary Key (PK)</a:t>
            </a:r>
            <a:r>
              <a:rPr lang="en-US" sz="1600" dirty="0">
                <a:solidFill>
                  <a:schemeClr val="tx1"/>
                </a:solidFill>
              </a:rPr>
              <a:t>. A reference to the new table should be left in the original table and marked as a </a:t>
            </a:r>
            <a:r>
              <a:rPr lang="en-US" sz="1600" b="1" i="1" dirty="0">
                <a:solidFill>
                  <a:schemeClr val="tx1"/>
                </a:solidFill>
              </a:rPr>
              <a:t>Foreign Key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9285E-30D8-46E6-AC8A-57B8E279E77B}"/>
              </a:ext>
            </a:extLst>
          </p:cNvPr>
          <p:cNvSpPr/>
          <p:nvPr/>
        </p:nvSpPr>
        <p:spPr>
          <a:xfrm>
            <a:off x="6118217" y="1907034"/>
            <a:ext cx="5208841" cy="1668830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Transitive Functional Dependency</a:t>
            </a:r>
            <a:r>
              <a:rPr lang="en-US" dirty="0"/>
              <a:t> occurs when the change of one </a:t>
            </a:r>
            <a:r>
              <a:rPr lang="en-US" b="1" i="1" dirty="0"/>
              <a:t>Candidate Key </a:t>
            </a:r>
            <a:r>
              <a:rPr lang="en-US" dirty="0"/>
              <a:t>column might cause any other </a:t>
            </a:r>
            <a:r>
              <a:rPr lang="en-US" b="1" i="1" dirty="0"/>
              <a:t>Candidate Key </a:t>
            </a:r>
            <a:r>
              <a:rPr lang="en-US" dirty="0"/>
              <a:t>column to change. In table 1, changing the non-key column ‘</a:t>
            </a:r>
            <a:r>
              <a:rPr lang="en-US" i="1" dirty="0"/>
              <a:t>Name’</a:t>
            </a:r>
            <a:r>
              <a:rPr lang="en-US" dirty="0"/>
              <a:t> may change ‘</a:t>
            </a:r>
            <a:r>
              <a:rPr lang="en-US" i="1" dirty="0"/>
              <a:t>Title’.</a:t>
            </a:r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59D8856-B015-4920-8A76-3F72B236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77029"/>
              </p:ext>
            </p:extLst>
          </p:nvPr>
        </p:nvGraphicFramePr>
        <p:xfrm>
          <a:off x="1140699" y="4766680"/>
          <a:ext cx="4474633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90">
                  <a:extLst>
                    <a:ext uri="{9D8B030D-6E8A-4147-A177-3AD203B41FA5}">
                      <a16:colId xmlns:a16="http://schemas.microsoft.com/office/drawing/2014/main" val="3081231033"/>
                    </a:ext>
                  </a:extLst>
                </a:gridCol>
                <a:gridCol w="1083412">
                  <a:extLst>
                    <a:ext uri="{9D8B030D-6E8A-4147-A177-3AD203B41FA5}">
                      <a16:colId xmlns:a16="http://schemas.microsoft.com/office/drawing/2014/main" val="3952783929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1521677846"/>
                    </a:ext>
                  </a:extLst>
                </a:gridCol>
                <a:gridCol w="1260014">
                  <a:extLst>
                    <a:ext uri="{9D8B030D-6E8A-4147-A177-3AD203B41FA5}">
                      <a16:colId xmlns:a16="http://schemas.microsoft.com/office/drawing/2014/main" val="144495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3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9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9332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014AD46-C3FD-41BA-B2EE-6E2DE39F1F13}"/>
              </a:ext>
            </a:extLst>
          </p:cNvPr>
          <p:cNvSpPr txBox="1"/>
          <p:nvPr/>
        </p:nvSpPr>
        <p:spPr>
          <a:xfrm>
            <a:off x="5315295" y="4749344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1</a:t>
            </a:r>
            <a:endParaRPr lang="en-US" dirty="0"/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EBBD9BE8-F942-42CE-A0CB-D0C1772AA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3598"/>
              </p:ext>
            </p:extLst>
          </p:nvPr>
        </p:nvGraphicFramePr>
        <p:xfrm>
          <a:off x="6209599" y="3576673"/>
          <a:ext cx="484170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630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949070">
                  <a:extLst>
                    <a:ext uri="{9D8B030D-6E8A-4147-A177-3AD203B41FA5}">
                      <a16:colId xmlns:a16="http://schemas.microsoft.com/office/drawing/2014/main" val="502225734"/>
                    </a:ext>
                  </a:extLst>
                </a:gridCol>
                <a:gridCol w="2384003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MovieId</a:t>
                      </a:r>
                      <a:r>
                        <a:rPr lang="en-US" sz="2000" dirty="0"/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610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E230740-DF2F-4BD1-B334-2C98A20C3803}"/>
              </a:ext>
            </a:extLst>
          </p:cNvPr>
          <p:cNvSpPr txBox="1"/>
          <p:nvPr/>
        </p:nvSpPr>
        <p:spPr>
          <a:xfrm>
            <a:off x="10751264" y="3575864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7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BB450E-C7BA-49BC-B0AF-D40FAF0310E4}"/>
              </a:ext>
            </a:extLst>
          </p:cNvPr>
          <p:cNvSpPr/>
          <p:nvPr/>
        </p:nvSpPr>
        <p:spPr>
          <a:xfrm>
            <a:off x="8106330" y="4376189"/>
            <a:ext cx="3658738" cy="176403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600" b="1" u="sng" dirty="0"/>
              <a:t>Actions Taken: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Table 1 is divided. Two new tables are created to store Title and City. Table 2 is divided to isolate Movie data and a Junction table is created to show the Many-To-Many relationship between movie and person. The database is now in </a:t>
            </a:r>
            <a:r>
              <a:rPr lang="en-US" sz="1600" b="1" i="1" dirty="0"/>
              <a:t>3NF</a:t>
            </a:r>
            <a:r>
              <a:rPr lang="en-US" sz="1600" dirty="0"/>
              <a:t>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4B0BC37-F76B-44D9-A93F-ED9293522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63232"/>
              </p:ext>
            </p:extLst>
          </p:nvPr>
        </p:nvGraphicFramePr>
        <p:xfrm>
          <a:off x="2283841" y="2717530"/>
          <a:ext cx="366745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55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2487900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338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Movies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74764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MovieId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61083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B83F0E5C-AF43-4E22-A313-729A28FFF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17094"/>
              </p:ext>
            </p:extLst>
          </p:nvPr>
        </p:nvGraphicFramePr>
        <p:xfrm>
          <a:off x="8145580" y="2432115"/>
          <a:ext cx="359452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70">
                  <a:extLst>
                    <a:ext uri="{9D8B030D-6E8A-4147-A177-3AD203B41FA5}">
                      <a16:colId xmlns:a16="http://schemas.microsoft.com/office/drawing/2014/main" val="1213014409"/>
                    </a:ext>
                  </a:extLst>
                </a:gridCol>
                <a:gridCol w="869521">
                  <a:extLst>
                    <a:ext uri="{9D8B030D-6E8A-4147-A177-3AD203B41FA5}">
                      <a16:colId xmlns:a16="http://schemas.microsoft.com/office/drawing/2014/main" val="3299930676"/>
                    </a:ext>
                  </a:extLst>
                </a:gridCol>
                <a:gridCol w="1006213">
                  <a:extLst>
                    <a:ext uri="{9D8B030D-6E8A-4147-A177-3AD203B41FA5}">
                      <a16:colId xmlns:a16="http://schemas.microsoft.com/office/drawing/2014/main" val="1375275929"/>
                    </a:ext>
                  </a:extLst>
                </a:gridCol>
                <a:gridCol w="1127719">
                  <a:extLst>
                    <a:ext uri="{9D8B030D-6E8A-4147-A177-3AD203B41FA5}">
                      <a16:colId xmlns:a16="http://schemas.microsoft.com/office/drawing/2014/main" val="3399502589"/>
                    </a:ext>
                  </a:extLst>
                </a:gridCol>
              </a:tblGrid>
              <a:tr h="33144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People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606423"/>
                  </a:ext>
                </a:extLst>
              </a:tr>
              <a:tr h="331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TitleId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CityId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08108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138010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504192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46654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5392ECFF-F44D-4A87-B8E3-40C16F9A8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18110"/>
              </p:ext>
            </p:extLst>
          </p:nvPr>
        </p:nvGraphicFramePr>
        <p:xfrm>
          <a:off x="232092" y="4404812"/>
          <a:ext cx="190921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5">
                  <a:extLst>
                    <a:ext uri="{9D8B030D-6E8A-4147-A177-3AD203B41FA5}">
                      <a16:colId xmlns:a16="http://schemas.microsoft.com/office/drawing/2014/main" val="2499771469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1498415491"/>
                    </a:ext>
                  </a:extLst>
                </a:gridCol>
              </a:tblGrid>
              <a:tr h="31895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597389"/>
                  </a:ext>
                </a:extLst>
              </a:tr>
              <a:tr h="3564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CityId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88862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Crowley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32119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94264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641718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76701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24208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F199B99-FDF1-4450-8DF8-B41BC0AA0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42595"/>
              </p:ext>
            </p:extLst>
          </p:nvPr>
        </p:nvGraphicFramePr>
        <p:xfrm>
          <a:off x="6093833" y="2432115"/>
          <a:ext cx="1909210" cy="363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605">
                  <a:extLst>
                    <a:ext uri="{9D8B030D-6E8A-4147-A177-3AD203B41FA5}">
                      <a16:colId xmlns:a16="http://schemas.microsoft.com/office/drawing/2014/main" val="595532455"/>
                    </a:ext>
                  </a:extLst>
                </a:gridCol>
                <a:gridCol w="954605">
                  <a:extLst>
                    <a:ext uri="{9D8B030D-6E8A-4147-A177-3AD203B41FA5}">
                      <a16:colId xmlns:a16="http://schemas.microsoft.com/office/drawing/2014/main" val="3747804915"/>
                    </a:ext>
                  </a:extLst>
                </a:gridCol>
              </a:tblGrid>
              <a:tr h="36021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People/Movies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Junction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18552"/>
                  </a:ext>
                </a:extLst>
              </a:tr>
              <a:tr h="3602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MovieId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805001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787539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21205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979936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401005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062680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267643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28593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A8DC77-D445-4510-9341-B3C93D770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36058"/>
              </p:ext>
            </p:extLst>
          </p:nvPr>
        </p:nvGraphicFramePr>
        <p:xfrm>
          <a:off x="232092" y="1966842"/>
          <a:ext cx="18875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47">
                  <a:extLst>
                    <a:ext uri="{9D8B030D-6E8A-4147-A177-3AD203B41FA5}">
                      <a16:colId xmlns:a16="http://schemas.microsoft.com/office/drawing/2014/main" val="2499771469"/>
                    </a:ext>
                  </a:extLst>
                </a:gridCol>
                <a:gridCol w="1099997">
                  <a:extLst>
                    <a:ext uri="{9D8B030D-6E8A-4147-A177-3AD203B41FA5}">
                      <a16:colId xmlns:a16="http://schemas.microsoft.com/office/drawing/2014/main" val="1498415491"/>
                    </a:ext>
                  </a:extLst>
                </a:gridCol>
              </a:tblGrid>
              <a:tr h="34885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Salutations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963680"/>
                  </a:ext>
                </a:extLst>
              </a:tr>
              <a:tr h="6104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TitleId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88862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32119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94264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641718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2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7103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{28372BCA-E5AB-4026-91DA-33CE62754163}tf56160789_win32</Template>
  <TotalTime>407</TotalTime>
  <Words>1024</Words>
  <Application>Microsoft Office PowerPoint</Application>
  <PresentationFormat>Widescreen</PresentationFormat>
  <Paragraphs>261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Normalization</vt:lpstr>
      <vt:lpstr>Database normalization is the process of structuring a relational database in order to reduce data redundancy and improve data integrity.</vt:lpstr>
      <vt:lpstr>Normalization Assignment (Pt. 1)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Assignment (Pt.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Mark Moore</dc:creator>
  <cp:lastModifiedBy>Mark Moore</cp:lastModifiedBy>
  <cp:revision>39</cp:revision>
  <dcterms:created xsi:type="dcterms:W3CDTF">2020-10-30T02:08:16Z</dcterms:created>
  <dcterms:modified xsi:type="dcterms:W3CDTF">2021-12-14T19:01:41Z</dcterms:modified>
</cp:coreProperties>
</file>