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4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A58655-0285-4B31-BE60-A1D38267D0FC}">
          <p14:sldIdLst>
            <p14:sldId id="257"/>
            <p14:sldId id="258"/>
            <p14:sldId id="27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6FAC5-D9BE-471F-B342-9AB86C3BDDAF}" v="8" dt="2020-09-12T21:01:13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45" autoAdjust="0"/>
  </p:normalViewPr>
  <p:slideViewPr>
    <p:cSldViewPr snapToGrid="0">
      <p:cViewPr varScale="1">
        <p:scale>
          <a:sx n="61" d="100"/>
          <a:sy n="61" d="100"/>
        </p:scale>
        <p:origin x="41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-relational_mapp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-relational_mapp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Object/Relational Mapper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Entity Framework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 err="1">
                <a:solidFill>
                  <a:schemeClr val="tx1"/>
                </a:solidFill>
              </a:rPr>
              <a:t>DbContext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824" y="0"/>
            <a:ext cx="8625794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An </a:t>
            </a:r>
            <a:r>
              <a:rPr lang="en-US" sz="3600" b="1" i="1" dirty="0">
                <a:solidFill>
                  <a:schemeClr val="bg1"/>
                </a:solidFill>
              </a:rPr>
              <a:t>object-relational mapper (O/RM)</a:t>
            </a:r>
            <a:r>
              <a:rPr lang="en-US" sz="3600" i="1" dirty="0">
                <a:solidFill>
                  <a:schemeClr val="bg1"/>
                </a:solidFill>
              </a:rPr>
              <a:t> enables developers to work with a database using objects that represent the state of the database. This eliminates the need for most of the data-access code they usually need to write.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https://docs.microsoft.com/en-us/ef/core/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12B2-BBE4-4E43-834B-AF98A180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48" y="286603"/>
            <a:ext cx="1004193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Object-Relational Mapping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https://en.wikipedia.org/wiki/Object-relational_mapping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FB23-1624-4F96-9E18-27F8281B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418" y="1907189"/>
            <a:ext cx="9998598" cy="273227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i="1" dirty="0">
                <a:solidFill>
                  <a:schemeClr val="tx1"/>
                </a:solidFill>
              </a:rPr>
              <a:t>Object-relational mapping (ORM, O/RM, and O/R mapping tool) </a:t>
            </a:r>
            <a:r>
              <a:rPr lang="en-US" sz="2200" dirty="0">
                <a:solidFill>
                  <a:schemeClr val="tx1"/>
                </a:solidFill>
              </a:rPr>
              <a:t>is a programming technique for converting data between incompatible type systems using OOP languages.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i="1" dirty="0">
                <a:solidFill>
                  <a:schemeClr val="tx1"/>
                </a:solidFill>
              </a:rPr>
              <a:t>scalar</a:t>
            </a:r>
            <a:r>
              <a:rPr lang="en-US" sz="2200" dirty="0">
                <a:solidFill>
                  <a:schemeClr val="tx1"/>
                </a:solidFill>
              </a:rPr>
              <a:t> value is a single number or string value. In OOP, data management acts on objects which have </a:t>
            </a:r>
            <a:r>
              <a:rPr lang="en-US" sz="2200" b="1" i="1" dirty="0">
                <a:solidFill>
                  <a:schemeClr val="tx1"/>
                </a:solidFill>
              </a:rPr>
              <a:t>non-scalar</a:t>
            </a:r>
            <a:r>
              <a:rPr lang="en-US" sz="2200" dirty="0">
                <a:solidFill>
                  <a:schemeClr val="tx1"/>
                </a:solidFill>
              </a:rPr>
              <a:t> values. For example, an address book contains objects that each represent a single person with attributes to hold the person's name, phone number, address,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A8852-EE6F-4758-AE19-FEA3A0B3748D}"/>
              </a:ext>
            </a:extLst>
          </p:cNvPr>
          <p:cNvSpPr/>
          <p:nvPr/>
        </p:nvSpPr>
        <p:spPr>
          <a:xfrm>
            <a:off x="1161419" y="4548999"/>
            <a:ext cx="4294646" cy="178510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200" dirty="0"/>
              <a:t>The address-book entry is treated as a single object by the programming language, and it is referenced by a variable containing a pointer to the object.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A11F3F6-00F0-40C0-ACE9-2D215702D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01373"/>
              </p:ext>
            </p:extLst>
          </p:nvPr>
        </p:nvGraphicFramePr>
        <p:xfrm>
          <a:off x="5474264" y="4369436"/>
          <a:ext cx="611824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65">
                  <a:extLst>
                    <a:ext uri="{9D8B030D-6E8A-4147-A177-3AD203B41FA5}">
                      <a16:colId xmlns:a16="http://schemas.microsoft.com/office/drawing/2014/main" val="2646360953"/>
                    </a:ext>
                  </a:extLst>
                </a:gridCol>
                <a:gridCol w="931736">
                  <a:extLst>
                    <a:ext uri="{9D8B030D-6E8A-4147-A177-3AD203B41FA5}">
                      <a16:colId xmlns:a16="http://schemas.microsoft.com/office/drawing/2014/main" val="2524966741"/>
                    </a:ext>
                  </a:extLst>
                </a:gridCol>
                <a:gridCol w="693384">
                  <a:extLst>
                    <a:ext uri="{9D8B030D-6E8A-4147-A177-3AD203B41FA5}">
                      <a16:colId xmlns:a16="http://schemas.microsoft.com/office/drawing/2014/main" val="2723635846"/>
                    </a:ext>
                  </a:extLst>
                </a:gridCol>
                <a:gridCol w="1317428">
                  <a:extLst>
                    <a:ext uri="{9D8B030D-6E8A-4147-A177-3AD203B41FA5}">
                      <a16:colId xmlns:a16="http://schemas.microsoft.com/office/drawing/2014/main" val="1569720849"/>
                    </a:ext>
                  </a:extLst>
                </a:gridCol>
                <a:gridCol w="2283833">
                  <a:extLst>
                    <a:ext uri="{9D8B030D-6E8A-4147-A177-3AD203B41FA5}">
                      <a16:colId xmlns:a16="http://schemas.microsoft.com/office/drawing/2014/main" val="206676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Pnum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817-364-1234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6220 Independence 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4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Joseph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648-214-2345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803 N. </a:t>
                      </a:r>
                      <a:r>
                        <a:rPr lang="en-US" dirty="0" err="1"/>
                        <a:t>Edgemoore</a:t>
                      </a:r>
                      <a:r>
                        <a:rPr lang="en-US" dirty="0"/>
                        <a:t> 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41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01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12B2-BBE4-4E43-834B-AF98A180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Object-Relational Mapping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https://en.wikipedia.org/wiki/Object-relational_mapping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FB23-1624-4F96-9E18-27F8281B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94439"/>
            <a:ext cx="10058401" cy="266348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Most DB’s can only store and manipulate </a:t>
            </a:r>
            <a:r>
              <a:rPr lang="en-US" sz="2200" b="1" i="1" dirty="0">
                <a:solidFill>
                  <a:schemeClr val="tx1"/>
                </a:solidFill>
              </a:rPr>
              <a:t>scalar</a:t>
            </a:r>
            <a:r>
              <a:rPr lang="en-US" sz="2200" dirty="0">
                <a:solidFill>
                  <a:schemeClr val="tx1"/>
                </a:solidFill>
              </a:rPr>
              <a:t> (individual/atomic) values such as integers and strings organized within tables. </a:t>
            </a:r>
            <a:r>
              <a:rPr lang="en-US" sz="2200" b="1" i="1" dirty="0">
                <a:solidFill>
                  <a:schemeClr val="tx1"/>
                </a:solidFill>
              </a:rPr>
              <a:t>Object-Relational Mapping </a:t>
            </a:r>
            <a:r>
              <a:rPr lang="en-US" sz="2200" dirty="0">
                <a:solidFill>
                  <a:schemeClr val="tx1"/>
                </a:solidFill>
              </a:rPr>
              <a:t>implements a system in which the object values are converted into groups of simpler values for storage in the database and converted back upon retrieval.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The object values must be </a:t>
            </a:r>
            <a:r>
              <a:rPr lang="en-US" sz="2200" b="1" i="1" dirty="0">
                <a:solidFill>
                  <a:schemeClr val="tx1"/>
                </a:solidFill>
              </a:rPr>
              <a:t>atomic</a:t>
            </a:r>
            <a:r>
              <a:rPr lang="en-US" sz="2200" dirty="0">
                <a:solidFill>
                  <a:schemeClr val="tx1"/>
                </a:solidFill>
              </a:rPr>
              <a:t> (indivisible) to be stored in the database and preserve the properties of the objects and their relationships so that they can be reloaded as objects when needed.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74CC2-2825-44F8-9ADD-83751648FCFE}"/>
              </a:ext>
            </a:extLst>
          </p:cNvPr>
          <p:cNvSpPr/>
          <p:nvPr/>
        </p:nvSpPr>
        <p:spPr>
          <a:xfrm>
            <a:off x="1115047" y="4536257"/>
            <a:ext cx="4359217" cy="1553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When this functionality is implemented, data doesn’t change between transactions. The objects are said to be persisted to the DB.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D0ED61F-BFC5-4F8B-AA70-E3D770487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59974"/>
              </p:ext>
            </p:extLst>
          </p:nvPr>
        </p:nvGraphicFramePr>
        <p:xfrm>
          <a:off x="5474264" y="4369436"/>
          <a:ext cx="611824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65">
                  <a:extLst>
                    <a:ext uri="{9D8B030D-6E8A-4147-A177-3AD203B41FA5}">
                      <a16:colId xmlns:a16="http://schemas.microsoft.com/office/drawing/2014/main" val="2646360953"/>
                    </a:ext>
                  </a:extLst>
                </a:gridCol>
                <a:gridCol w="931736">
                  <a:extLst>
                    <a:ext uri="{9D8B030D-6E8A-4147-A177-3AD203B41FA5}">
                      <a16:colId xmlns:a16="http://schemas.microsoft.com/office/drawing/2014/main" val="2524966741"/>
                    </a:ext>
                  </a:extLst>
                </a:gridCol>
                <a:gridCol w="693384">
                  <a:extLst>
                    <a:ext uri="{9D8B030D-6E8A-4147-A177-3AD203B41FA5}">
                      <a16:colId xmlns:a16="http://schemas.microsoft.com/office/drawing/2014/main" val="2723635846"/>
                    </a:ext>
                  </a:extLst>
                </a:gridCol>
                <a:gridCol w="1317428">
                  <a:extLst>
                    <a:ext uri="{9D8B030D-6E8A-4147-A177-3AD203B41FA5}">
                      <a16:colId xmlns:a16="http://schemas.microsoft.com/office/drawing/2014/main" val="1569720849"/>
                    </a:ext>
                  </a:extLst>
                </a:gridCol>
                <a:gridCol w="2283833">
                  <a:extLst>
                    <a:ext uri="{9D8B030D-6E8A-4147-A177-3AD203B41FA5}">
                      <a16:colId xmlns:a16="http://schemas.microsoft.com/office/drawing/2014/main" val="206676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Pnum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817-364-1234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6220 Independence 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4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Joseph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648-214-2345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803 N. </a:t>
                      </a:r>
                      <a:r>
                        <a:rPr lang="en-US" dirty="0" err="1"/>
                        <a:t>Edgemoore</a:t>
                      </a:r>
                      <a:r>
                        <a:rPr lang="en-US" dirty="0"/>
                        <a:t> 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41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0743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366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Object/Relational Mapper Entity Framework DbContext</vt:lpstr>
      <vt:lpstr>An object-relational mapper (O/RM) enables developers to work with a database using objects that represent the state of the database. This eliminates the need for most of the data-access code they usually need to write.</vt:lpstr>
      <vt:lpstr>Object-Relational Mapping https://en.wikipedia.org/wiki/Object-relational_mapping</vt:lpstr>
      <vt:lpstr>Object-Relational Mapping https://en.wikipedia.org/wiki/Object-relational_mapping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2020-03-14T23:58:35Z</dcterms:created>
  <dcterms:modified xsi:type="dcterms:W3CDTF">2021-12-17T17:09:58Z</dcterms:modified>
</cp:coreProperties>
</file>