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84" r:id="rId5"/>
    <p:sldId id="271" r:id="rId6"/>
    <p:sldId id="304" r:id="rId7"/>
    <p:sldId id="299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Box_Model/Introduction_to_the_CSS_box_mode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xmodel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xmodel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Shorthand_properti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en-US/docs/Web/CSS/Shorthand_proper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en-US/docs/Web/CSS/Shorthand_proper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rder.asp" TargetMode="External"/><Relationship Id="rId2" Type="http://schemas.openxmlformats.org/officeDocument/2006/relationships/hyperlink" Target="https://www.w3schools.com/cssref/pr_gen_conten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padding.asp" TargetMode="External"/><Relationship Id="rId4" Type="http://schemas.openxmlformats.org/officeDocument/2006/relationships/hyperlink" Target="https://www.w3schools.com/css/css_margi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Box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6120" y="0"/>
            <a:ext cx="8846680" cy="4944456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0" i="1" dirty="0">
                <a:solidFill>
                  <a:schemeClr val="bg1"/>
                </a:solidFill>
                <a:effectLst/>
              </a:rPr>
              <a:t>A browser's rendering engine represents each element as a rectangular box according to the standard </a:t>
            </a:r>
            <a:r>
              <a:rPr lang="en-US" sz="4000" b="1" i="1" dirty="0">
                <a:solidFill>
                  <a:schemeClr val="bg1"/>
                </a:solidFill>
                <a:effectLst/>
              </a:rPr>
              <a:t>CSS basic box model</a:t>
            </a:r>
            <a:r>
              <a:rPr lang="en-US" sz="4000" b="0" i="1" dirty="0">
                <a:solidFill>
                  <a:schemeClr val="bg1"/>
                </a:solidFill>
                <a:effectLst/>
              </a:rPr>
              <a:t>. CSS determines the size, position, and properties of these boxes.</a:t>
            </a:r>
            <a:endParaRPr lang="en-US" sz="215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0459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https://developer.mozilla.org/en-US/docs/Web/CSS/CSS_Box_Model/Introduction_to_the_CSS_box_model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SS Box Model">
            <a:extLst>
              <a:ext uri="{FF2B5EF4-FFF2-40B4-BE49-F238E27FC236}">
                <a16:creationId xmlns:a16="http://schemas.microsoft.com/office/drawing/2014/main" id="{814BCA93-0869-4DB5-A609-B89B35B0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98" y="2326442"/>
            <a:ext cx="5254292" cy="368983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67A6AE-2201-4766-858F-7F4B3BF2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CSS - Box Model</a:t>
            </a:r>
            <a:br>
              <a:rPr lang="en-US" dirty="0"/>
            </a:br>
            <a:r>
              <a:rPr lang="en-US" sz="1400" dirty="0">
                <a:hlinkClick r:id="rId3"/>
              </a:rPr>
              <a:t>https://www.w3schools.com/css/css_boxmodel.asp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A51C-9E43-4839-AF48-D85DF012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084" y="1911001"/>
            <a:ext cx="4775682" cy="4520720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CSS </a:t>
            </a:r>
            <a:r>
              <a:rPr lang="en-US" sz="2400" b="1" dirty="0">
                <a:solidFill>
                  <a:schemeClr val="tx1"/>
                </a:solidFill>
              </a:rPr>
              <a:t>‘</a:t>
            </a:r>
            <a:r>
              <a:rPr lang="en-US" sz="2400" b="1" i="1" dirty="0">
                <a:solidFill>
                  <a:schemeClr val="tx1"/>
                </a:solidFill>
              </a:rPr>
              <a:t>Box Model’ </a:t>
            </a:r>
            <a:r>
              <a:rPr lang="en-US" sz="2400" dirty="0">
                <a:solidFill>
                  <a:schemeClr val="tx1"/>
                </a:solidFill>
              </a:rPr>
              <a:t>is the way that all HTML </a:t>
            </a:r>
            <a:r>
              <a:rPr lang="en-US" sz="2400" b="1" i="1" dirty="0">
                <a:solidFill>
                  <a:schemeClr val="tx1"/>
                </a:solidFill>
              </a:rPr>
              <a:t>elements</a:t>
            </a:r>
            <a:r>
              <a:rPr lang="en-US" sz="2400" dirty="0">
                <a:solidFill>
                  <a:schemeClr val="tx1"/>
                </a:solidFill>
              </a:rPr>
              <a:t> are defined. The </a:t>
            </a:r>
            <a:r>
              <a:rPr lang="en-US" sz="2400" b="1" i="1" dirty="0">
                <a:solidFill>
                  <a:schemeClr val="tx1"/>
                </a:solidFill>
              </a:rPr>
              <a:t>Box Model </a:t>
            </a:r>
            <a:r>
              <a:rPr lang="en-US" sz="2400" dirty="0">
                <a:solidFill>
                  <a:schemeClr val="tx1"/>
                </a:solidFill>
              </a:rPr>
              <a:t>is made up of 4 different concentric </a:t>
            </a:r>
            <a:r>
              <a:rPr lang="en-US" sz="2400" u="sng" dirty="0">
                <a:solidFill>
                  <a:schemeClr val="tx1"/>
                </a:solidFill>
              </a:rPr>
              <a:t>boxes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Content</a:t>
            </a:r>
            <a:r>
              <a:rPr lang="en-US" sz="1800" dirty="0">
                <a:solidFill>
                  <a:schemeClr val="tx1"/>
                </a:solidFill>
              </a:rPr>
              <a:t> - this is the actual text or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Padding</a:t>
            </a:r>
            <a:r>
              <a:rPr lang="en-US" sz="1800" dirty="0">
                <a:solidFill>
                  <a:schemeClr val="tx1"/>
                </a:solidFill>
              </a:rPr>
              <a:t> - space between content and border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Border</a:t>
            </a:r>
            <a:r>
              <a:rPr lang="en-US" sz="1800" dirty="0">
                <a:solidFill>
                  <a:schemeClr val="tx1"/>
                </a:solidFill>
              </a:rPr>
              <a:t> - space between the padding and the margin. The border width, style, and color properties may be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Margin</a:t>
            </a:r>
            <a:r>
              <a:rPr lang="en-US" sz="1800" dirty="0">
                <a:solidFill>
                  <a:schemeClr val="tx1"/>
                </a:solidFill>
              </a:rPr>
              <a:t> – the invisible space between the end of one element and the start of another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Remember: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C.P.B.M. =&gt; Create Pretty Box Models!</a:t>
            </a:r>
          </a:p>
        </p:txBody>
      </p:sp>
    </p:spTree>
    <p:extLst>
      <p:ext uri="{BB962C8B-B14F-4D97-AF65-F5344CB8AC3E}">
        <p14:creationId xmlns:p14="http://schemas.microsoft.com/office/powerpoint/2010/main" val="199756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6AC8A0-A30C-45D1-AE21-50F5F57B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28" y="2059483"/>
            <a:ext cx="4676812" cy="463643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67A6AE-2201-4766-858F-7F4B3BF2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96" y="317675"/>
            <a:ext cx="7016816" cy="145075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CSS - Box Model Example</a:t>
            </a:r>
            <a:br>
              <a:rPr lang="en-US" dirty="0"/>
            </a:br>
            <a:r>
              <a:rPr lang="en-US" sz="1600" dirty="0">
                <a:hlinkClick r:id="rId3"/>
              </a:rPr>
              <a:t>https://www.w3schools.com/css/css_boxmodel.asp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3AEEB8-CAF8-4F7F-AAAC-2B7E8F9C8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41286" y="2059483"/>
            <a:ext cx="5442670" cy="465752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0791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AC1096-B42A-4776-BE33-97EF7364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07" y="2108202"/>
            <a:ext cx="5846021" cy="45887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E2D207-6434-4348-81BC-BE384C10FF7D}"/>
              </a:ext>
            </a:extLst>
          </p:cNvPr>
          <p:cNvSpPr/>
          <p:nvPr/>
        </p:nvSpPr>
        <p:spPr>
          <a:xfrm>
            <a:off x="6171507" y="2310063"/>
            <a:ext cx="5846021" cy="438684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margin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8A583-D7BE-4ECB-AC93-6C31F75B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0" y="286603"/>
            <a:ext cx="7934885" cy="1450757"/>
          </a:xfrm>
        </p:spPr>
        <p:txBody>
          <a:bodyPr>
            <a:noAutofit/>
          </a:bodyPr>
          <a:lstStyle/>
          <a:p>
            <a:br>
              <a:rPr lang="en-US" sz="1400" dirty="0">
                <a:hlinkClick r:id="rId3"/>
              </a:rPr>
            </a:br>
            <a:r>
              <a:rPr lang="en-US" dirty="0">
                <a:solidFill>
                  <a:schemeClr val="tx1"/>
                </a:solidFill>
              </a:rPr>
              <a:t>CSS Box Model – Example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https://developer.mozilla.org/en-US/docs/Web/CSS/Shorthand_properties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908F-7191-4E9F-AA1C-3BF44F45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87" y="2039123"/>
            <a:ext cx="4907524" cy="19684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order to correctly set the width and height of an element, you must know how the box model works.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144CF-ECD0-47F3-BE0B-700E7F846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49" y="4108366"/>
            <a:ext cx="2886769" cy="159599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8A65B3-663F-43F4-8BE4-6A297B02E602}"/>
              </a:ext>
            </a:extLst>
          </p:cNvPr>
          <p:cNvSpPr/>
          <p:nvPr/>
        </p:nvSpPr>
        <p:spPr>
          <a:xfrm>
            <a:off x="3284737" y="4405935"/>
            <a:ext cx="2886769" cy="1400383"/>
          </a:xfrm>
          <a:prstGeom prst="rect">
            <a:avLst/>
          </a:prstGeom>
          <a:effectLst>
            <a:glow rad="50800">
              <a:schemeClr val="accent2"/>
            </a:glow>
          </a:effectLst>
        </p:spPr>
        <p:txBody>
          <a:bodyPr wrap="square" anchor="ctr">
            <a:spAutoFit/>
          </a:bodyPr>
          <a:lstStyle/>
          <a:p>
            <a:r>
              <a:rPr lang="en-US" sz="1700" dirty="0"/>
              <a:t>300px (width)</a:t>
            </a:r>
          </a:p>
          <a:p>
            <a:r>
              <a:rPr lang="en-US" sz="1700" dirty="0"/>
              <a:t>+ 30px (left + right border)</a:t>
            </a:r>
          </a:p>
          <a:p>
            <a:r>
              <a:rPr lang="en-US" sz="1700" dirty="0"/>
              <a:t>+ 100px (left + right padding)</a:t>
            </a:r>
          </a:p>
          <a:p>
            <a:r>
              <a:rPr lang="en-US" sz="1700" u="sng" dirty="0"/>
              <a:t>+ 40px (left + right margin)</a:t>
            </a:r>
          </a:p>
          <a:p>
            <a:r>
              <a:rPr lang="en-US" sz="1700" dirty="0"/>
              <a:t>= 470px total element width</a:t>
            </a:r>
          </a:p>
        </p:txBody>
      </p:sp>
      <p:pic>
        <p:nvPicPr>
          <p:cNvPr id="6" name="Picture 2" descr="CSS Box Model">
            <a:extLst>
              <a:ext uri="{FF2B5EF4-FFF2-40B4-BE49-F238E27FC236}">
                <a16:creationId xmlns:a16="http://schemas.microsoft.com/office/drawing/2014/main" id="{A4C09927-9426-4D4A-A65D-A9B05800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53" y="216755"/>
            <a:ext cx="2740363" cy="156176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BAFBCB-7253-49D5-83C0-E0AC339254F5}"/>
              </a:ext>
            </a:extLst>
          </p:cNvPr>
          <p:cNvSpPr/>
          <p:nvPr/>
        </p:nvSpPr>
        <p:spPr>
          <a:xfrm>
            <a:off x="7291137" y="3429000"/>
            <a:ext cx="3717758" cy="2298032"/>
          </a:xfrm>
          <a:prstGeom prst="rect">
            <a:avLst/>
          </a:prstGeom>
          <a:solidFill>
            <a:schemeClr val="bg1">
              <a:alpha val="3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width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3021C-03EC-4E26-8B79-0F9F9277B65E}"/>
              </a:ext>
            </a:extLst>
          </p:cNvPr>
          <p:cNvSpPr/>
          <p:nvPr/>
        </p:nvSpPr>
        <p:spPr>
          <a:xfrm>
            <a:off x="6497053" y="2622885"/>
            <a:ext cx="5281863" cy="389921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6C9AF-9EA5-40DB-952E-E5CDA001AE3F}"/>
              </a:ext>
            </a:extLst>
          </p:cNvPr>
          <p:cNvSpPr txBox="1"/>
          <p:nvPr/>
        </p:nvSpPr>
        <p:spPr>
          <a:xfrm>
            <a:off x="6858002" y="2509404"/>
            <a:ext cx="105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47825-4468-4EFB-9C61-6C9C1BB92FCC}"/>
              </a:ext>
            </a:extLst>
          </p:cNvPr>
          <p:cNvSpPr txBox="1"/>
          <p:nvPr/>
        </p:nvSpPr>
        <p:spPr>
          <a:xfrm>
            <a:off x="7158790" y="2875002"/>
            <a:ext cx="105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41251-B9E4-414C-A38E-B0E7023E785A}"/>
              </a:ext>
            </a:extLst>
          </p:cNvPr>
          <p:cNvSpPr txBox="1"/>
          <p:nvPr/>
        </p:nvSpPr>
        <p:spPr>
          <a:xfrm>
            <a:off x="840730" y="5784415"/>
            <a:ext cx="517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Margin is the only part if the Box Model that can have a </a:t>
            </a:r>
            <a:r>
              <a:rPr lang="en-US" sz="1600" u="sng" dirty="0">
                <a:highlight>
                  <a:srgbClr val="FFFF00"/>
                </a:highlight>
              </a:rPr>
              <a:t>negative</a:t>
            </a:r>
            <a:r>
              <a:rPr lang="en-US" sz="1600" dirty="0">
                <a:highlight>
                  <a:srgbClr val="FFFF00"/>
                </a:highlight>
              </a:rPr>
              <a:t> value. </a:t>
            </a:r>
          </a:p>
        </p:txBody>
      </p:sp>
    </p:spTree>
    <p:extLst>
      <p:ext uri="{BB962C8B-B14F-4D97-AF65-F5344CB8AC3E}">
        <p14:creationId xmlns:p14="http://schemas.microsoft.com/office/powerpoint/2010/main" val="308485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A583-D7BE-4ECB-AC93-6C31F75B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0" y="286603"/>
            <a:ext cx="10762924" cy="1450757"/>
          </a:xfrm>
        </p:spPr>
        <p:txBody>
          <a:bodyPr>
            <a:noAutofit/>
          </a:bodyPr>
          <a:lstStyle/>
          <a:p>
            <a:b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solidFill>
                  <a:schemeClr val="tx1"/>
                </a:solidFill>
              </a:rPr>
              <a:t>CSS Box Model –  Sizing Explained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https://developer.mozilla.org/en-US/docs/Web/CSS/Shorthand_properties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908F-7191-4E9F-AA1C-3BF44F45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87" y="1903443"/>
            <a:ext cx="4241910" cy="45020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CSS, the sides of an element can be sized and styled individually.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there is only </a:t>
            </a:r>
            <a:r>
              <a:rPr lang="en-US" sz="2000" u="sng" dirty="0">
                <a:solidFill>
                  <a:schemeClr val="tx1"/>
                </a:solidFill>
              </a:rPr>
              <a:t>one</a:t>
            </a:r>
            <a:r>
              <a:rPr lang="en-US" sz="2000" dirty="0">
                <a:solidFill>
                  <a:schemeClr val="tx1"/>
                </a:solidFill>
              </a:rPr>
              <a:t> value, that value applies to all sides.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there are </a:t>
            </a:r>
            <a:r>
              <a:rPr lang="en-US" sz="2000" u="sng" dirty="0">
                <a:solidFill>
                  <a:schemeClr val="tx1"/>
                </a:solidFill>
              </a:rPr>
              <a:t>two</a:t>
            </a:r>
            <a:r>
              <a:rPr lang="en-US" sz="2000" dirty="0">
                <a:solidFill>
                  <a:schemeClr val="tx1"/>
                </a:solidFill>
              </a:rPr>
              <a:t> values, the Top and Bottom margins are set to the first value and the Right and Left margins are set to the second.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A29F7-4A3F-4235-9F17-906FE201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95" y="2144470"/>
            <a:ext cx="3804008" cy="114463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C89E6-3D97-42D9-B2EC-0B4871363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965" y="2814892"/>
            <a:ext cx="2628238" cy="150800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DDC953-B9D7-40E1-A263-950803EDE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965" y="4712305"/>
            <a:ext cx="1734588" cy="201083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3B722-6FDC-495A-A6BB-626D8789E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924" y="5081618"/>
            <a:ext cx="2080455" cy="114463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3991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A583-D7BE-4ECB-AC93-6C31F75B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0" y="286603"/>
            <a:ext cx="10762924" cy="145075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CSS Box Model –  Sizing Explained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https://developer.mozilla.org/en-US/docs/Web/CSS/Shorthand_properties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908F-7191-4E9F-AA1C-3BF44F45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86" y="1903443"/>
            <a:ext cx="4254645" cy="450202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there are </a:t>
            </a:r>
            <a:r>
              <a:rPr lang="en-US" sz="2400" u="sng" dirty="0">
                <a:solidFill>
                  <a:schemeClr val="tx1"/>
                </a:solidFill>
              </a:rPr>
              <a:t>three</a:t>
            </a:r>
            <a:r>
              <a:rPr lang="en-US" sz="2400" dirty="0">
                <a:solidFill>
                  <a:schemeClr val="tx1"/>
                </a:solidFill>
              </a:rPr>
              <a:t> values, the first value sets Top, the second value sets the Left and Right, and the third sets the Bottom.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there are </a:t>
            </a:r>
            <a:r>
              <a:rPr lang="en-US" sz="2400" u="sng" dirty="0">
                <a:solidFill>
                  <a:schemeClr val="tx1"/>
                </a:solidFill>
              </a:rPr>
              <a:t>four</a:t>
            </a:r>
            <a:r>
              <a:rPr lang="en-US" sz="2400" dirty="0">
                <a:solidFill>
                  <a:schemeClr val="tx1"/>
                </a:solidFill>
              </a:rPr>
              <a:t> values, they apply to the Top, Right, Bottom, and Left, respectively.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D6F79-28EF-44EA-9720-28AEF846D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49" y="2199492"/>
            <a:ext cx="2194092" cy="105233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29C4C5-A4CD-4A69-934E-3FB51CC52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83" y="2199492"/>
            <a:ext cx="2730579" cy="151316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185B62-84DE-48E6-99F2-6B46450A2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849" y="4330036"/>
            <a:ext cx="2607761" cy="106504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1CC8C5-3412-4EC9-BB43-FF60AD20F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238" y="4330035"/>
            <a:ext cx="2327124" cy="177017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8880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E56C-D486-4066-AB61-955E6907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Box Model elements.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7D920E-83EE-471B-98AE-D86FC6D4C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663800"/>
              </p:ext>
            </p:extLst>
          </p:nvPr>
        </p:nvGraphicFramePr>
        <p:xfrm>
          <a:off x="1650683" y="2336800"/>
          <a:ext cx="895159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14">
                  <a:extLst>
                    <a:ext uri="{9D8B030D-6E8A-4147-A177-3AD203B41FA5}">
                      <a16:colId xmlns:a16="http://schemas.microsoft.com/office/drawing/2014/main" val="3730433982"/>
                    </a:ext>
                  </a:extLst>
                </a:gridCol>
                <a:gridCol w="7459380">
                  <a:extLst>
                    <a:ext uri="{9D8B030D-6E8A-4147-A177-3AD203B41FA5}">
                      <a16:colId xmlns:a16="http://schemas.microsoft.com/office/drawing/2014/main" val="2221645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Box Element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Additional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40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2"/>
                        </a:rPr>
                        <a:t>Content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This is the content that the user sees. The actual content of an element can be changed based on factors like hover,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0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3"/>
                        </a:rPr>
                        <a:t>Border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border doesn’t exist if there’s no style for it.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Margin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space around elements, outside of any defined borders.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Cannot be colored and is the only element that can have a negative value.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1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Padding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 is used to create space around an element's content, inside of any defined borders.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93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573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{6D28694A-CE99-437A-A37A-A9946FDAB430}tf56160789_win32</Template>
  <TotalTime>84</TotalTime>
  <Words>561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Box Model</vt:lpstr>
      <vt:lpstr>A browser's rendering engine represents each element as a rectangular box according to the standard CSS basic box model. CSS determines the size, position, and properties of these boxes.</vt:lpstr>
      <vt:lpstr>CSS - Box Model https://www.w3schools.com/css/css_boxmodel.asp</vt:lpstr>
      <vt:lpstr>CSS - Box Model Example https://www.w3schools.com/css/css_boxmodel.asp</vt:lpstr>
      <vt:lpstr> CSS Box Model – Example https://developer.mozilla.org/en-US/docs/Web/CSS/Shorthand_properties</vt:lpstr>
      <vt:lpstr> CSS Box Model –  Sizing Explained https://developer.mozilla.org/en-US/docs/Web/CSS/Shorthand_properties</vt:lpstr>
      <vt:lpstr>CSS Box Model –  Sizing Explained https://developer.mozilla.org/en-US/docs/Web/CSS/Shorthand_properties</vt:lpstr>
      <vt:lpstr>Box Model elements.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Model</dc:title>
  <dc:creator>Mark Moore</dc:creator>
  <cp:lastModifiedBy>Mark Moore</cp:lastModifiedBy>
  <cp:revision>15</cp:revision>
  <dcterms:created xsi:type="dcterms:W3CDTF">2021-06-14T23:56:10Z</dcterms:created>
  <dcterms:modified xsi:type="dcterms:W3CDTF">2021-12-20T04:17:22Z</dcterms:modified>
</cp:coreProperties>
</file>