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7" r:id="rId4"/>
    <p:sldId id="282" r:id="rId5"/>
    <p:sldId id="283" r:id="rId6"/>
    <p:sldId id="278" r:id="rId7"/>
    <p:sldId id="270" r:id="rId8"/>
    <p:sldId id="267" r:id="rId9"/>
    <p:sldId id="264" r:id="rId10"/>
    <p:sldId id="271" r:id="rId11"/>
    <p:sldId id="269" r:id="rId12"/>
    <p:sldId id="275" r:id="rId13"/>
    <p:sldId id="274" r:id="rId14"/>
    <p:sldId id="260" r:id="rId15"/>
    <p:sldId id="268" r:id="rId16"/>
    <p:sldId id="272" r:id="rId17"/>
    <p:sldId id="273" r:id="rId18"/>
    <p:sldId id="276" r:id="rId19"/>
    <p:sldId id="284" r:id="rId20"/>
    <p:sldId id="279" r:id="rId21"/>
    <p:sldId id="280" r:id="rId22"/>
    <p:sldId id="281" r:id="rId23"/>
    <p:sldId id="286" r:id="rId24"/>
    <p:sldId id="289" r:id="rId25"/>
    <p:sldId id="285" r:id="rId26"/>
    <p:sldId id="27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39BCE7-EF66-40D6-8F24-EEACAF4A940A}">
          <p14:sldIdLst>
            <p14:sldId id="257"/>
            <p14:sldId id="258"/>
            <p14:sldId id="287"/>
            <p14:sldId id="282"/>
            <p14:sldId id="283"/>
            <p14:sldId id="278"/>
            <p14:sldId id="270"/>
            <p14:sldId id="267"/>
            <p14:sldId id="264"/>
            <p14:sldId id="271"/>
            <p14:sldId id="269"/>
            <p14:sldId id="275"/>
            <p14:sldId id="274"/>
            <p14:sldId id="260"/>
            <p14:sldId id="268"/>
            <p14:sldId id="272"/>
            <p14:sldId id="273"/>
            <p14:sldId id="276"/>
            <p14:sldId id="284"/>
            <p14:sldId id="279"/>
            <p14:sldId id="280"/>
            <p14:sldId id="281"/>
            <p14:sldId id="286"/>
            <p14:sldId id="289"/>
            <p14:sldId id="285"/>
            <p14:sldId id="27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0000CD"/>
    <a:srgbClr val="A52A2A"/>
    <a:srgbClr val="FF0000"/>
    <a:srgbClr val="DEE1E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C6137-B15C-4094-93E8-52077FE9AB5D}" v="1" dt="2020-07-28T23:28:14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elemen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hyperlink" Target="https://www.w3schools.com/tags/tag_span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HTML_attribute#Standard_attribut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attribute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html_table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Forms/Your_first_form" TargetMode="External"/><Relationship Id="rId2" Type="http://schemas.openxmlformats.org/officeDocument/2006/relationships/hyperlink" Target="https://developer.mozilla.org/en-US/docs/Learn/F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tags/att_form_method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Global_attributes/id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Element/name" TargetMode="External"/><Relationship Id="rId4" Type="http://schemas.openxmlformats.org/officeDocument/2006/relationships/hyperlink" Target="https://www.w3schools.com/html/html_form_input_types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.asp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-tricks.com/use-target_blank/" TargetMode="External"/><Relationship Id="rId4" Type="http://schemas.openxmlformats.org/officeDocument/2006/relationships/hyperlink" Target="https://www.w3schools.com/tags/att_input_placeholder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nput_value.asp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HTMLSelectElement/autofocus" TargetMode="External"/><Relationship Id="rId5" Type="http://schemas.openxmlformats.org/officeDocument/2006/relationships/hyperlink" Target="https://developer.mozilla.org/en-US/docs/Web/HTML/Attributes/disabled" TargetMode="External"/><Relationship Id="rId4" Type="http://schemas.openxmlformats.org/officeDocument/2006/relationships/hyperlink" Target="https://developer.mozilla.org/en-US/docs/Web/HTML/Attributes/readonl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signers/htmlarrows/arrow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editor/emmet" TargetMode="External"/><Relationship Id="rId2" Type="http://schemas.openxmlformats.org/officeDocument/2006/relationships/hyperlink" Target="https://docs.emmet.io/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en.wikipedia.org/wiki/Cascading_Style_She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www.w3schools.com/css/css_intro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wg.org/" TargetMode="External"/><Relationship Id="rId2" Type="http://schemas.openxmlformats.org/officeDocument/2006/relationships/hyperlink" Target="https://html.spec.whatwg.org/multipage/introduction.html#is-this-html5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WebGL_API" TargetMode="External"/><Relationship Id="rId13" Type="http://schemas.openxmlformats.org/officeDocument/2006/relationships/hyperlink" Target="https://www.w3schools.com/tags/tag_section.asp" TargetMode="External"/><Relationship Id="rId3" Type="http://schemas.openxmlformats.org/officeDocument/2006/relationships/hyperlink" Target="https://developer.mozilla.org/en-US/docs/Web/HTML/Element/audio" TargetMode="External"/><Relationship Id="rId7" Type="http://schemas.openxmlformats.org/officeDocument/2006/relationships/hyperlink" Target="https://developer.mozilla.org/en-US/docs/Web/API/Canvas_API" TargetMode="External"/><Relationship Id="rId12" Type="http://schemas.openxmlformats.org/officeDocument/2006/relationships/hyperlink" Target="https://www.w3schools.com/tags/tag_article.asp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canvas" TargetMode="External"/><Relationship Id="rId11" Type="http://schemas.openxmlformats.org/officeDocument/2006/relationships/hyperlink" Target="https://www.w3schools.com/tags/tag_footer.asp" TargetMode="External"/><Relationship Id="rId5" Type="http://schemas.openxmlformats.org/officeDocument/2006/relationships/hyperlink" Target="https://developer.mozilla.org/en-US/docs/Web/HTML/Element/video" TargetMode="External"/><Relationship Id="rId10" Type="http://schemas.openxmlformats.org/officeDocument/2006/relationships/hyperlink" Target="https://www.w3schools.com/tags/tag_header.asp" TargetMode="External"/><Relationship Id="rId4" Type="http://schemas.openxmlformats.org/officeDocument/2006/relationships/hyperlink" Target="https://www.adobe.com/products/flash-media-playback.html" TargetMode="External"/><Relationship Id="rId9" Type="http://schemas.openxmlformats.org/officeDocument/2006/relationships/hyperlink" Target="https://developer.mozilla.org/en-US/docs/Web/HTML/Element/na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html/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tseeze.com/blog/seo-101-everything-you-need-to-know-about-meta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0C1BFF-03F2-474F-80BE-78E07452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10791"/>
              </p:ext>
            </p:extLst>
          </p:nvPr>
        </p:nvGraphicFramePr>
        <p:xfrm>
          <a:off x="1096963" y="2263652"/>
          <a:ext cx="10169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696">
                  <a:extLst>
                    <a:ext uri="{9D8B030D-6E8A-4147-A177-3AD203B41FA5}">
                      <a16:colId xmlns:a16="http://schemas.microsoft.com/office/drawing/2014/main" val="2821607968"/>
                    </a:ext>
                  </a:extLst>
                </a:gridCol>
                <a:gridCol w="2943632">
                  <a:extLst>
                    <a:ext uri="{9D8B030D-6E8A-4147-A177-3AD203B41FA5}">
                      <a16:colId xmlns:a16="http://schemas.microsoft.com/office/drawing/2014/main" val="374037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&lt;meta name="viewport" content="width=device-width, initial-scale=1.0"&gt;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Controls how the browser displays a page.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5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&lt;meta http-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equiv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="X-UA-Compatible" content="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ie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=edge“&gt;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Switches off Microsoft Edge's old-IE-compatibility behaviors.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1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&lt;meta name=“Tech Lead" content="Nick"&gt;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Gives a name to the web page.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2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&lt;meta name="description" content="description of this page"&gt;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&lt;meta name="keywords" content="search engine keywords"&gt;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These were important for SEO, but no longer.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82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0AA3C8-928B-4CA1-B41B-355D76FA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Metadata inside &lt;head&gt;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34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- Nested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https://www.w3schools.com/html/html_elements.asp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1B9E5-8106-4634-AF6E-B1836FE51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9193" y="2811914"/>
            <a:ext cx="8019492" cy="5371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1895903" y="2114515"/>
            <a:ext cx="9252242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You can nest elements inside other elements.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17AF2-6FDA-4C41-A419-028D99DEF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193" y="5448629"/>
            <a:ext cx="8019492" cy="5396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EF350F-3B31-44AC-B903-DCAEE0D425EC}"/>
              </a:ext>
            </a:extLst>
          </p:cNvPr>
          <p:cNvSpPr/>
          <p:nvPr/>
        </p:nvSpPr>
        <p:spPr>
          <a:xfrm>
            <a:off x="1895901" y="3825488"/>
            <a:ext cx="9252243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A nested element must be closed before its enclosing element is closed. The below text will display but the </a:t>
            </a:r>
            <a:r>
              <a:rPr lang="en-US" sz="2800" dirty="0">
                <a:solidFill>
                  <a:srgbClr val="FF0000"/>
                </a:solidFill>
              </a:rPr>
              <a:t>&lt;strong&gt; </a:t>
            </a:r>
            <a:r>
              <a:rPr lang="en-US" sz="2800" dirty="0"/>
              <a:t>styling will not be applied.</a:t>
            </a:r>
          </a:p>
        </p:txBody>
      </p:sp>
    </p:spTree>
    <p:extLst>
      <p:ext uri="{BB962C8B-B14F-4D97-AF65-F5344CB8AC3E}">
        <p14:creationId xmlns:p14="http://schemas.microsoft.com/office/powerpoint/2010/main" val="222101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104D5-CF41-409F-9A92-20DE2B54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347177" cy="144938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HTML - &lt;span&gt; and &lt;div&gt; Elements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https://www.w3schools.com/tags/tag_span.asp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https://www.w3schools.com/html/html_blocks.asp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B7787-04AB-4C45-8428-4AD31881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14725"/>
              </p:ext>
            </p:extLst>
          </p:nvPr>
        </p:nvGraphicFramePr>
        <p:xfrm>
          <a:off x="1096962" y="2488762"/>
          <a:ext cx="1005840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344">
                  <a:extLst>
                    <a:ext uri="{9D8B030D-6E8A-4147-A177-3AD203B41FA5}">
                      <a16:colId xmlns:a16="http://schemas.microsoft.com/office/drawing/2014/main" val="3152843970"/>
                    </a:ext>
                  </a:extLst>
                </a:gridCol>
                <a:gridCol w="5055058">
                  <a:extLst>
                    <a:ext uri="{9D8B030D-6E8A-4147-A177-3AD203B41FA5}">
                      <a16:colId xmlns:a16="http://schemas.microsoft.com/office/drawing/2014/main" val="110062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&lt;span&gt;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&lt;div&gt;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63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 inline element.</a:t>
                      </a:r>
                    </a:p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used to group inline elements in a document.</a:t>
                      </a:r>
                    </a:p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provides no styling change by itself.</a:t>
                      </a:r>
                    </a:p>
                    <a:p>
                      <a:pPr marL="283464" lvl="0" indent="-283464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CSS can hook onto a part of the HTML doc using the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of a &lt;span&gt;.</a:t>
                      </a:r>
                    </a:p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block-level element.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division or a section in an HTML document.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used as a container for other HTML elements to style them with CSS or to perform certain tasks with JavaScript.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6337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DAD7BE9-9DB5-4091-96D7-2532EC2BBD90}"/>
              </a:ext>
            </a:extLst>
          </p:cNvPr>
          <p:cNvSpPr/>
          <p:nvPr/>
        </p:nvSpPr>
        <p:spPr>
          <a:xfrm>
            <a:off x="1355306" y="5435626"/>
            <a:ext cx="4373780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Mom has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</a:rPr>
              <a:t>eyes.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22B58-B48B-4E04-88EC-C62BDA0B837A}"/>
              </a:ext>
            </a:extLst>
          </p:cNvPr>
          <p:cNvSpPr/>
          <p:nvPr/>
        </p:nvSpPr>
        <p:spPr>
          <a:xfrm>
            <a:off x="6530809" y="5435626"/>
            <a:ext cx="4143943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background-color:blue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C8228-5B37-462D-9C39-41D98FB24FB4}"/>
              </a:ext>
            </a:extLst>
          </p:cNvPr>
          <p:cNvSpPr txBox="1"/>
          <p:nvPr/>
        </p:nvSpPr>
        <p:spPr>
          <a:xfrm>
            <a:off x="1096963" y="1904214"/>
            <a:ext cx="10058400" cy="584547"/>
          </a:xfrm>
          <a:prstGeom prst="rect">
            <a:avLst/>
          </a:prstGeom>
          <a:noFill/>
        </p:spPr>
        <p:txBody>
          <a:bodyPr wrap="square" anchor="ctr">
            <a:normAutofit fontScale="85000" lnSpcReduction="10000"/>
          </a:bodyPr>
          <a:lstStyle/>
          <a:p>
            <a:pPr algn="ctr"/>
            <a:r>
              <a:rPr lang="en-US" sz="2800" dirty="0"/>
              <a:t>Some of the most used and important elements are </a:t>
            </a:r>
            <a:r>
              <a:rPr lang="en-US" sz="2800" dirty="0">
                <a:solidFill>
                  <a:srgbClr val="FF0000"/>
                </a:solidFill>
              </a:rPr>
              <a:t>&lt;div&gt;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&lt;span&gt;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03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D70-D83F-4338-BE08-B0E8EF75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54" y="286603"/>
            <a:ext cx="10384875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Basic Text Element Formatting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https://www.w3schools.com/html/html_formatting.asp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1B4E6-F67E-44D7-A9F5-6997E91408E9}"/>
              </a:ext>
            </a:extLst>
          </p:cNvPr>
          <p:cNvSpPr/>
          <p:nvPr/>
        </p:nvSpPr>
        <p:spPr>
          <a:xfrm>
            <a:off x="1310326" y="1918446"/>
            <a:ext cx="3482494" cy="3255982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Elements can be formatted ‘</a:t>
            </a:r>
            <a:r>
              <a:rPr lang="en-US" sz="2400" b="1" i="1" dirty="0"/>
              <a:t>inline’</a:t>
            </a:r>
            <a:r>
              <a:rPr lang="en-US" sz="2400" dirty="0"/>
              <a:t>. These tags have default styles that can be manually changed with the style attribute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01317-52DA-41A4-B784-2C4CBB86ED5A}"/>
              </a:ext>
            </a:extLst>
          </p:cNvPr>
          <p:cNvSpPr/>
          <p:nvPr/>
        </p:nvSpPr>
        <p:spPr>
          <a:xfrm>
            <a:off x="4779971" y="2229447"/>
            <a:ext cx="3845566" cy="3862596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&lt;b&gt;Bold text &lt;/b&gt;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&lt;strong&gt;Important text &lt;/strong&gt;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&gt;italic text&lt;/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</a:t>
            </a:r>
            <a:r>
              <a:rPr lang="en-US" sz="2000" dirty="0" err="1"/>
              <a:t>em</a:t>
            </a:r>
            <a:r>
              <a:rPr lang="en-US" sz="2000" dirty="0"/>
              <a:t>&gt; Emphasized text &lt;/</a:t>
            </a:r>
            <a:r>
              <a:rPr lang="en-US" sz="2000" dirty="0" err="1"/>
              <a:t>em</a:t>
            </a:r>
            <a:r>
              <a:rPr lang="en-US" sz="2000" dirty="0"/>
              <a:t>&gt;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&lt;mark&gt;Marked text &lt;/mark&gt;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&lt;small&gt;Small text&lt;/small&gt;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&lt;del&gt;Deleted text &lt;/del&gt;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&lt;ins&gt;Inserted text &lt;/ins&gt;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&lt;sub&gt;Subscript text&lt;/sub&gt;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&lt;sup&gt;Superscript text&lt;/sup&gt;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C3BEB-5AC6-4AD2-B83E-68EFC249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33" y="2256951"/>
            <a:ext cx="2455652" cy="383037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458B78-047C-4EE7-A4A8-1778673CB4B6}"/>
              </a:ext>
            </a:extLst>
          </p:cNvPr>
          <p:cNvSpPr/>
          <p:nvPr/>
        </p:nvSpPr>
        <p:spPr>
          <a:xfrm>
            <a:off x="1229699" y="5214093"/>
            <a:ext cx="3114856" cy="95410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b="1" dirty="0">
                <a:solidFill>
                  <a:srgbClr val="FF0000"/>
                </a:solidFill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</a:rPr>
              <a:t>br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/>
              <a:t> </a:t>
            </a:r>
            <a:r>
              <a:rPr lang="en-US" sz="2800" dirty="0"/>
              <a:t>to create a line break.</a:t>
            </a:r>
          </a:p>
        </p:txBody>
      </p:sp>
    </p:spTree>
    <p:extLst>
      <p:ext uri="{BB962C8B-B14F-4D97-AF65-F5344CB8AC3E}">
        <p14:creationId xmlns:p14="http://schemas.microsoft.com/office/powerpoint/2010/main" val="314029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Attributes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2CE6-0568-46FE-B030-6ABDC6CE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02" y="1897667"/>
            <a:ext cx="9207756" cy="2909029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Attributes</a:t>
            </a:r>
            <a:r>
              <a:rPr lang="en-US" sz="2800" dirty="0">
                <a:solidFill>
                  <a:schemeClr val="tx1"/>
                </a:solidFill>
              </a:rPr>
              <a:t> are modifiers placed inside the opening </a:t>
            </a:r>
            <a:r>
              <a:rPr lang="en-US" sz="2800" b="1" i="1" dirty="0">
                <a:solidFill>
                  <a:schemeClr val="tx1"/>
                </a:solidFill>
              </a:rPr>
              <a:t>tag </a:t>
            </a:r>
            <a:r>
              <a:rPr lang="en-US" sz="2800" dirty="0">
                <a:solidFill>
                  <a:schemeClr val="tx1"/>
                </a:solidFill>
              </a:rPr>
              <a:t>of the </a:t>
            </a:r>
            <a:r>
              <a:rPr lang="en-US" sz="2800" b="1" i="1" dirty="0">
                <a:solidFill>
                  <a:schemeClr val="tx1"/>
                </a:solidFill>
              </a:rPr>
              <a:t>element</a:t>
            </a:r>
            <a:r>
              <a:rPr lang="en-US" sz="2800" dirty="0">
                <a:solidFill>
                  <a:schemeClr val="tx1"/>
                </a:solidFill>
              </a:rPr>
              <a:t>. An </a:t>
            </a:r>
            <a:r>
              <a:rPr lang="en-US" sz="2800" b="1" i="1" dirty="0">
                <a:solidFill>
                  <a:schemeClr val="tx1"/>
                </a:solidFill>
              </a:rPr>
              <a:t>Attribute</a:t>
            </a:r>
            <a:r>
              <a:rPr lang="en-US" sz="2800" dirty="0">
                <a:solidFill>
                  <a:schemeClr val="tx1"/>
                </a:solidFill>
              </a:rPr>
              <a:t> is a key-value pair. Some HTML Tags have specific </a:t>
            </a:r>
            <a:r>
              <a:rPr lang="en-US" sz="2800" b="1" i="1" dirty="0">
                <a:solidFill>
                  <a:schemeClr val="tx1"/>
                </a:solidFill>
              </a:rPr>
              <a:t>Attributes</a:t>
            </a:r>
            <a:r>
              <a:rPr lang="en-US" sz="2800" dirty="0">
                <a:solidFill>
                  <a:schemeClr val="tx1"/>
                </a:solidFill>
              </a:rPr>
              <a:t> but most share from the four main attributes: id, class, style, and title.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See </a:t>
            </a:r>
            <a:r>
              <a:rPr lang="en-US" sz="2800" dirty="0">
                <a:hlinkClick r:id="rId4"/>
              </a:rPr>
              <a:t>the complete list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of html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6C124-11D6-4FB0-B394-ABD5F69EF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57"/>
          <a:stretch/>
        </p:blipFill>
        <p:spPr>
          <a:xfrm>
            <a:off x="1442906" y="4906761"/>
            <a:ext cx="9438158" cy="10898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43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777-21AC-4504-8640-FC21912C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6" y="286603"/>
            <a:ext cx="10246936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Global Attributes (available on all Tags)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https://en.wikipedia.org/wiki/HTML_attribute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AD693D-AD82-4A08-A67F-B7837425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80098"/>
              </p:ext>
            </p:extLst>
          </p:nvPr>
        </p:nvGraphicFramePr>
        <p:xfrm>
          <a:off x="1317428" y="1997518"/>
          <a:ext cx="9642371" cy="42976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07111">
                  <a:extLst>
                    <a:ext uri="{9D8B030D-6E8A-4147-A177-3AD203B41FA5}">
                      <a16:colId xmlns:a16="http://schemas.microsoft.com/office/drawing/2014/main" val="1282325140"/>
                    </a:ext>
                  </a:extLst>
                </a:gridCol>
                <a:gridCol w="8235260">
                  <a:extLst>
                    <a:ext uri="{9D8B030D-6E8A-4147-A177-3AD203B41FA5}">
                      <a16:colId xmlns:a16="http://schemas.microsoft.com/office/drawing/2014/main" val="42912290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 and usage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</a:t>
                      </a:r>
                      <a:r>
                        <a:rPr lang="en-US" sz="19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document-wide</a:t>
                      </a:r>
                      <a:r>
                        <a:rPr lang="en-US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(not application-wide) unique id for an element. </a:t>
                      </a:r>
                    </a:p>
                    <a:p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id=“</a:t>
                      </a:r>
                      <a:r>
                        <a:rPr lang="en-US" sz="1900" b="0" dirty="0" err="1">
                          <a:solidFill>
                            <a:srgbClr val="FF0000"/>
                          </a:solidFill>
                        </a:rPr>
                        <a:t>idGreen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”&gt;This is an example of an id&lt;/p&gt;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1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way of classifying similar elements. A class is NOT unique and can be shared with other elements in the same document and in other files.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class=“</a:t>
                      </a:r>
                      <a:r>
                        <a:rPr lang="en-US" sz="1900" b="0" dirty="0" err="1">
                          <a:solidFill>
                            <a:srgbClr val="FF0000"/>
                          </a:solidFill>
                        </a:rPr>
                        <a:t>classBlue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”&gt;This is an example of the ‘class’ attribute&lt;/p&gt;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9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style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Adds </a:t>
                      </a:r>
                      <a:r>
                        <a:rPr lang="en-US" sz="1900" b="1" i="1" dirty="0"/>
                        <a:t>styling</a:t>
                      </a:r>
                      <a:r>
                        <a:rPr lang="en-US" sz="1900" dirty="0"/>
                        <a:t> directly to the element. It is recommended to use an </a:t>
                      </a:r>
                      <a:r>
                        <a:rPr lang="en-US" sz="1900" b="0" i="0" dirty="0"/>
                        <a:t>external</a:t>
                      </a:r>
                      <a:r>
                        <a:rPr lang="en-US" sz="1900" dirty="0"/>
                        <a:t> CSS file for all styling.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style=“</a:t>
                      </a:r>
                      <a:r>
                        <a:rPr lang="en-US" sz="1900" b="0" dirty="0" err="1">
                          <a:solidFill>
                            <a:srgbClr val="FF0000"/>
                          </a:solidFill>
                        </a:rPr>
                        <a:t>color:red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”&gt;This is an example of a ‘style’ attribute&lt;/p&gt;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to attach subtextual explanation to an element. This is the text popup when you hover over something or the default name of a saved tab.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&lt;p </a:t>
                      </a:r>
                      <a:r>
                        <a:rPr lang="en-US" sz="19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Language“&gt;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This is an example of the ‘</a:t>
                      </a:r>
                      <a:r>
                        <a:rPr lang="en-US" sz="19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title="Hypertext Markup Language“’</a:t>
                      </a:r>
                      <a:r>
                        <a:rPr lang="en-US" sz="1900" b="0" dirty="0">
                          <a:solidFill>
                            <a:srgbClr val="FF0000"/>
                          </a:solidFill>
                        </a:rPr>
                        <a:t> attribute&lt;/p&gt;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5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3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Elements inside &lt;body&gt;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B2A23-A678-4888-8CAE-856919CBE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912381"/>
              </p:ext>
            </p:extLst>
          </p:nvPr>
        </p:nvGraphicFramePr>
        <p:xfrm>
          <a:off x="1266764" y="2189117"/>
          <a:ext cx="982084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380">
                  <a:extLst>
                    <a:ext uri="{9D8B030D-6E8A-4147-A177-3AD203B41FA5}">
                      <a16:colId xmlns:a16="http://schemas.microsoft.com/office/drawing/2014/main" val="2343594790"/>
                    </a:ext>
                  </a:extLst>
                </a:gridCol>
                <a:gridCol w="4539460">
                  <a:extLst>
                    <a:ext uri="{9D8B030D-6E8A-4147-A177-3AD203B41FA5}">
                      <a16:colId xmlns:a16="http://schemas.microsoft.com/office/drawing/2014/main" val="304922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Paragraph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element. Used for text.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&lt;h1&gt;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&lt;h2&gt;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&lt;h3&gt;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, &lt;h4&gt;, &lt;h5&gt;,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&lt;h6&gt;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Heading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Element. Controls text size. Largest to smallest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1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&lt;a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href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="https://revature.com"&gt;Revature&lt;/a&gt;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Link to a web page with 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Anchor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tag.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8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=“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routeToImage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" width="100px” </a:t>
                      </a:r>
                    </a:p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                                 alt="My Revature image"&gt;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Link to an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on your computer or online. ‘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alt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’ text will display when the image is not found.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2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=“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routeToImage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” width=“100px” </a:t>
                      </a:r>
                    </a:p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                              alt=“My Revature image” /&gt;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This is an alternate XML-style syntax for elements with no closing tag.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1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7A2-CAA7-40D1-AE45-C6A77D3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List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A1E51-5951-4456-895F-B10900CE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756" y="1901726"/>
            <a:ext cx="9776154" cy="130936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HTML</a:t>
            </a:r>
            <a:r>
              <a:rPr lang="en-US" sz="2800" dirty="0">
                <a:solidFill>
                  <a:schemeClr val="tx1"/>
                </a:solidFill>
              </a:rPr>
              <a:t> has special elements for lists. The most common list types are </a:t>
            </a:r>
            <a:r>
              <a:rPr lang="en-US" sz="2800" b="1" i="1" dirty="0">
                <a:solidFill>
                  <a:schemeClr val="tx1"/>
                </a:solidFill>
              </a:rPr>
              <a:t>ordered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i="1" dirty="0">
                <a:solidFill>
                  <a:schemeClr val="tx1"/>
                </a:solidFill>
              </a:rPr>
              <a:t>unordered</a:t>
            </a:r>
            <a:r>
              <a:rPr lang="en-US" sz="2800" dirty="0">
                <a:solidFill>
                  <a:schemeClr val="tx1"/>
                </a:solidFill>
              </a:rPr>
              <a:t> lists. Items inside the lists are put inside </a:t>
            </a:r>
            <a:r>
              <a:rPr lang="en-US" sz="2800" b="1" i="1" dirty="0">
                <a:solidFill>
                  <a:schemeClr val="tx1"/>
                </a:solidFill>
              </a:rPr>
              <a:t>&lt;li&gt;</a:t>
            </a:r>
            <a:r>
              <a:rPr lang="en-US" sz="2800" dirty="0">
                <a:solidFill>
                  <a:schemeClr val="tx1"/>
                </a:solidFill>
              </a:rPr>
              <a:t> elements.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F1AF2C-8A26-45BE-BA6B-FCBC3073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0175"/>
              </p:ext>
            </p:extLst>
          </p:nvPr>
        </p:nvGraphicFramePr>
        <p:xfrm>
          <a:off x="1560114" y="3211092"/>
          <a:ext cx="9071772" cy="307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658">
                  <a:extLst>
                    <a:ext uri="{9D8B030D-6E8A-4147-A177-3AD203B41FA5}">
                      <a16:colId xmlns:a16="http://schemas.microsoft.com/office/drawing/2014/main" val="1448917977"/>
                    </a:ext>
                  </a:extLst>
                </a:gridCol>
                <a:gridCol w="4621114">
                  <a:extLst>
                    <a:ext uri="{9D8B030D-6E8A-4147-A177-3AD203B41FA5}">
                      <a16:colId xmlns:a16="http://schemas.microsoft.com/office/drawing/2014/main" val="824627134"/>
                    </a:ext>
                  </a:extLst>
                </a:gridCol>
              </a:tblGrid>
              <a:tr h="1337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Unordered</a:t>
                      </a:r>
                      <a:r>
                        <a:rPr lang="en-US" sz="2000" b="0" i="0" dirty="0"/>
                        <a:t> lists are wrapped in a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&lt;ul&gt;</a:t>
                      </a:r>
                      <a:r>
                        <a:rPr lang="en-US" sz="2000" b="0" i="0" dirty="0"/>
                        <a:t> tag and display as bullet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Ordered</a:t>
                      </a:r>
                      <a:r>
                        <a:rPr lang="en-US" sz="2000" b="0" i="0" dirty="0"/>
                        <a:t> </a:t>
                      </a:r>
                      <a:r>
                        <a:rPr lang="en-US" sz="2000" b="1" i="1" dirty="0"/>
                        <a:t>Lists </a:t>
                      </a:r>
                      <a:r>
                        <a:rPr lang="en-US" sz="2000" b="0" i="0" dirty="0"/>
                        <a:t>display numbered. These are wrapped in an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000" b="0" i="0" dirty="0" err="1">
                          <a:solidFill>
                            <a:srgbClr val="FF0000"/>
                          </a:solidFill>
                        </a:rPr>
                        <a:t>ol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2000" b="0" i="0" dirty="0"/>
                        <a:t> tag.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270439"/>
                  </a:ext>
                </a:extLst>
              </a:tr>
              <a:tr h="1738297">
                <a:tc>
                  <a:txBody>
                    <a:bodyPr/>
                    <a:lstStyle/>
                    <a:p>
                      <a:pPr algn="l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&lt;ul&gt;</a:t>
                      </a:r>
                    </a:p>
                    <a:p>
                      <a:pPr algn="l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        &lt;li&gt;bullet 1&lt;/li&gt;</a:t>
                      </a:r>
                    </a:p>
                    <a:p>
                      <a:pPr algn="l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        &lt;li&gt;bullet 2&lt;/li&gt;</a:t>
                      </a:r>
                    </a:p>
                    <a:p>
                      <a:pPr algn="l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&lt;/ul&gt;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 &lt;ol&gt;</a:t>
                      </a:r>
                    </a:p>
                    <a:p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        &lt;li&gt;number 1&lt;/li&gt;</a:t>
                      </a:r>
                    </a:p>
                    <a:p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        &lt;li&gt;number 2&lt;/li&gt;</a:t>
                      </a:r>
                    </a:p>
                    <a:p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 &lt;/ol&gt;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7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7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A2B-F32C-4EEE-B2BE-1B4C835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66" y="286603"/>
            <a:ext cx="1035864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Table </a:t>
            </a:r>
            <a:r>
              <a:rPr lang="en-US" sz="4000" dirty="0">
                <a:solidFill>
                  <a:schemeClr val="tx1"/>
                </a:solidFill>
              </a:rPr>
              <a:t>(with comment examples)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https://www.w3schools.com/html/html_tables.asp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FC8D3-87DA-4DE7-8413-81129B39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21" y="3066213"/>
            <a:ext cx="3156034" cy="21399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37EDE-1754-435F-A3BD-0D295FCCE56F}"/>
              </a:ext>
            </a:extLst>
          </p:cNvPr>
          <p:cNvSpPr txBox="1"/>
          <p:nvPr/>
        </p:nvSpPr>
        <p:spPr>
          <a:xfrm>
            <a:off x="1476716" y="2089493"/>
            <a:ext cx="5249309" cy="40934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header section/row --&gt;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header cell--&gt;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body--&gt;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Seattle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&lt;!--table data cell--&gt;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WA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Arlington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TX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3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3BD-DFC8-4797-85AE-B23B2035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22" y="286603"/>
            <a:ext cx="1003954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&lt;Form&gt; (1/4)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https://developer.mozilla.org/en-US/docs/Learn/Forms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https://developer.mozilla.org/en-US/docs/Learn/Forms/Your_first_form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F919-8819-4A0A-857C-B878847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22" y="1885365"/>
            <a:ext cx="5227163" cy="438817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Forms</a:t>
            </a:r>
            <a:r>
              <a:rPr lang="en-US" dirty="0">
                <a:solidFill>
                  <a:schemeClr val="tx1"/>
                </a:solidFill>
              </a:rPr>
              <a:t> allow users to enter data. The data is sent to a web server for processing or used on the client-side to update the interface.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form's </a:t>
            </a:r>
            <a:r>
              <a:rPr lang="en-US" dirty="0">
                <a:solidFill>
                  <a:schemeClr val="tx1"/>
                </a:solidFill>
              </a:rPr>
              <a:t>HTML is made up of one or more </a:t>
            </a:r>
            <a:r>
              <a:rPr lang="en-US" b="1" i="1" dirty="0">
                <a:solidFill>
                  <a:schemeClr val="tx1"/>
                </a:solidFill>
              </a:rPr>
              <a:t>form controls</a:t>
            </a:r>
            <a:r>
              <a:rPr lang="en-US" dirty="0">
                <a:solidFill>
                  <a:schemeClr val="tx1"/>
                </a:solidFill>
              </a:rPr>
              <a:t> and some elements to give structure to the </a:t>
            </a:r>
            <a:r>
              <a:rPr lang="en-US" b="1" i="1" dirty="0">
                <a:solidFill>
                  <a:schemeClr val="tx1"/>
                </a:solidFill>
              </a:rPr>
              <a:t>form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User input is captured using the </a:t>
            </a:r>
            <a:r>
              <a:rPr lang="en-US" b="1" i="1" dirty="0">
                <a:solidFill>
                  <a:srgbClr val="FF0000"/>
                </a:solidFill>
              </a:rPr>
              <a:t>&lt;input&gt; </a:t>
            </a:r>
            <a:r>
              <a:rPr lang="en-US" dirty="0">
                <a:solidFill>
                  <a:schemeClr val="tx1"/>
                </a:solidFill>
              </a:rPr>
              <a:t>element, although there are some other elements, too.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Form controls </a:t>
            </a:r>
            <a:r>
              <a:rPr lang="en-US" dirty="0">
                <a:solidFill>
                  <a:schemeClr val="tx1"/>
                </a:solidFill>
              </a:rPr>
              <a:t>can be used to enforce specific format, value requirements (</a:t>
            </a:r>
            <a:r>
              <a:rPr lang="en-US" b="1" i="1" dirty="0">
                <a:solidFill>
                  <a:schemeClr val="tx1"/>
                </a:solidFill>
              </a:rPr>
              <a:t>form validation</a:t>
            </a:r>
            <a:r>
              <a:rPr lang="en-US" dirty="0">
                <a:solidFill>
                  <a:schemeClr val="tx1"/>
                </a:solidFill>
              </a:rPr>
              <a:t>), or types. They have text labels that describe their purpose.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Controls can be: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8F7A-98E3-4AB2-B407-8ABFF138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646" y="2070391"/>
            <a:ext cx="4674124" cy="352702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08886E-8809-434E-A202-49A22064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98166"/>
              </p:ext>
            </p:extLst>
          </p:nvPr>
        </p:nvGraphicFramePr>
        <p:xfrm>
          <a:off x="2714920" y="5717681"/>
          <a:ext cx="93190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4">
                  <a:extLst>
                    <a:ext uri="{9D8B030D-6E8A-4147-A177-3AD203B41FA5}">
                      <a16:colId xmlns:a16="http://schemas.microsoft.com/office/drawing/2014/main" val="1075329658"/>
                    </a:ext>
                  </a:extLst>
                </a:gridCol>
                <a:gridCol w="1910088">
                  <a:extLst>
                    <a:ext uri="{9D8B030D-6E8A-4147-A177-3AD203B41FA5}">
                      <a16:colId xmlns:a16="http://schemas.microsoft.com/office/drawing/2014/main" val="3512368791"/>
                    </a:ext>
                  </a:extLst>
                </a:gridCol>
                <a:gridCol w="1474135">
                  <a:extLst>
                    <a:ext uri="{9D8B030D-6E8A-4147-A177-3AD203B41FA5}">
                      <a16:colId xmlns:a16="http://schemas.microsoft.com/office/drawing/2014/main" val="668404486"/>
                    </a:ext>
                  </a:extLst>
                </a:gridCol>
                <a:gridCol w="994528">
                  <a:extLst>
                    <a:ext uri="{9D8B030D-6E8A-4147-A177-3AD203B41FA5}">
                      <a16:colId xmlns:a16="http://schemas.microsoft.com/office/drawing/2014/main" val="820822304"/>
                    </a:ext>
                  </a:extLst>
                </a:gridCol>
                <a:gridCol w="1449346">
                  <a:extLst>
                    <a:ext uri="{9D8B030D-6E8A-4147-A177-3AD203B41FA5}">
                      <a16:colId xmlns:a16="http://schemas.microsoft.com/office/drawing/2014/main" val="3643358504"/>
                    </a:ext>
                  </a:extLst>
                </a:gridCol>
                <a:gridCol w="1586724">
                  <a:extLst>
                    <a:ext uri="{9D8B030D-6E8A-4147-A177-3AD203B41FA5}">
                      <a16:colId xmlns:a16="http://schemas.microsoft.com/office/drawing/2014/main" val="2236899460"/>
                    </a:ext>
                  </a:extLst>
                </a:gridCol>
              </a:tblGrid>
              <a:tr h="60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Single text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multi-line text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dropdown boxes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buttons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checkboxes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radio buttons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0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320" y="0"/>
            <a:ext cx="8604121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HTML is not a programming language. HTML is a markup language that defines the structure of a webpage. HTML consists of elements which are used to enclose different parts of the page content to make it appear or act a certain way. 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6574-2731-4B8D-8346-0BC3D7C5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8708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HTML &lt;Form&gt; (2/4) – Method Attribute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https://www.w3schools.com/tags/att_form_method.asp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88F-7C20-45A6-9072-4FE43C4C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72" y="2006833"/>
            <a:ext cx="4454164" cy="134880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Form</a:t>
            </a:r>
            <a:r>
              <a:rPr lang="en-US" sz="2400" dirty="0">
                <a:solidFill>
                  <a:schemeClr val="tx1"/>
                </a:solidFill>
              </a:rPr>
              <a:t> data can be sent as URL variables (with </a:t>
            </a:r>
            <a:r>
              <a:rPr lang="en-US" sz="2400" b="1" i="1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=“GET") or as an HTTP POST transaction (with </a:t>
            </a:r>
            <a:r>
              <a:rPr lang="en-US" sz="2400" b="1" i="1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=“POST").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CF379-EF87-4A75-86CF-8E8CD749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11" y="4038877"/>
            <a:ext cx="7307486" cy="27055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64C70-881F-484D-AB67-3095E8267FEC}"/>
              </a:ext>
            </a:extLst>
          </p:cNvPr>
          <p:cNvSpPr txBox="1"/>
          <p:nvPr/>
        </p:nvSpPr>
        <p:spPr>
          <a:xfrm>
            <a:off x="8705654" y="2486027"/>
            <a:ext cx="2857647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method</a:t>
            </a:r>
            <a:r>
              <a:rPr lang="en-US" sz="2400" dirty="0"/>
              <a:t> specifies </a:t>
            </a:r>
            <a:r>
              <a:rPr lang="en-US" sz="2400" u="sng" dirty="0"/>
              <a:t>how</a:t>
            </a:r>
            <a:r>
              <a:rPr lang="en-US" sz="2400" dirty="0"/>
              <a:t> the form data is sent.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*Only GET and POST are valid for 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C8A4-0E0D-4001-8271-B1B66C0167D9}"/>
              </a:ext>
            </a:extLst>
          </p:cNvPr>
          <p:cNvSpPr txBox="1"/>
          <p:nvPr/>
        </p:nvSpPr>
        <p:spPr>
          <a:xfrm>
            <a:off x="787968" y="2755470"/>
            <a:ext cx="2857647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action</a:t>
            </a:r>
            <a:r>
              <a:rPr lang="en-US" sz="2400" dirty="0"/>
              <a:t> attribute specifies </a:t>
            </a:r>
            <a:r>
              <a:rPr lang="en-US" sz="2400" u="sng" dirty="0"/>
              <a:t>where</a:t>
            </a:r>
            <a:r>
              <a:rPr lang="en-US" sz="2400" dirty="0"/>
              <a:t> the form data is sent.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8CE1000-A8A8-4051-B0CA-EC183D7851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45615" y="3355635"/>
            <a:ext cx="285362" cy="845323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B4FFFB-0E71-476B-ACB6-D29AF0C68C2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286920" y="3178525"/>
            <a:ext cx="1418734" cy="999642"/>
          </a:xfrm>
          <a:prstGeom prst="bentConnector3">
            <a:avLst>
              <a:gd name="adj1" fmla="val 100166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6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55" y="286603"/>
            <a:ext cx="10151725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HTML &lt;Form&gt; (3/4) - Input Attribute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https://www.w3schools.com/html/html_form_input_types.asp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962AE-AD3B-478E-8889-59D90CD1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6401" y="2100231"/>
            <a:ext cx="4426303" cy="37607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FBC24-C281-4D98-B8FD-8E9627B4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5" y="2100231"/>
            <a:ext cx="5984909" cy="37607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D7C67-C9C4-4546-AE7A-8DAB1F4858DF}"/>
              </a:ext>
            </a:extLst>
          </p:cNvPr>
          <p:cNvSpPr txBox="1"/>
          <p:nvPr/>
        </p:nvSpPr>
        <p:spPr>
          <a:xfrm>
            <a:off x="6557269" y="6442844"/>
            <a:ext cx="55606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*the ‘name’ </a:t>
            </a:r>
            <a:r>
              <a:rPr lang="en-US" b="1" i="1" dirty="0"/>
              <a:t>attribute</a:t>
            </a:r>
            <a:r>
              <a:rPr lang="en-US" dirty="0"/>
              <a:t> can be used to access the value</a:t>
            </a:r>
            <a:r>
              <a:rPr lang="en-US" b="1" i="1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5F51A-F3ED-4D83-B70A-041A6046B61B}"/>
              </a:ext>
            </a:extLst>
          </p:cNvPr>
          <p:cNvSpPr/>
          <p:nvPr/>
        </p:nvSpPr>
        <p:spPr>
          <a:xfrm>
            <a:off x="2874676" y="4109484"/>
            <a:ext cx="1297172" cy="26049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DA661-A027-4818-A1E0-C3E7B3B66E27}"/>
              </a:ext>
            </a:extLst>
          </p:cNvPr>
          <p:cNvSpPr/>
          <p:nvPr/>
        </p:nvSpPr>
        <p:spPr>
          <a:xfrm>
            <a:off x="4283490" y="3613298"/>
            <a:ext cx="1749437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4F7FD-4805-4807-93D3-9A0A71C927F3}"/>
              </a:ext>
            </a:extLst>
          </p:cNvPr>
          <p:cNvSpPr/>
          <p:nvPr/>
        </p:nvSpPr>
        <p:spPr>
          <a:xfrm>
            <a:off x="3634904" y="2618446"/>
            <a:ext cx="1749437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3BFB9-15BE-4794-97F2-039EC471F619}"/>
              </a:ext>
            </a:extLst>
          </p:cNvPr>
          <p:cNvSpPr/>
          <p:nvPr/>
        </p:nvSpPr>
        <p:spPr>
          <a:xfrm>
            <a:off x="2986318" y="5572168"/>
            <a:ext cx="1972340" cy="28885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E1A187-B478-4E97-A56B-00B184AF4942}"/>
              </a:ext>
            </a:extLst>
          </p:cNvPr>
          <p:cNvSpPr/>
          <p:nvPr/>
        </p:nvSpPr>
        <p:spPr>
          <a:xfrm>
            <a:off x="686663" y="2168189"/>
            <a:ext cx="4818530" cy="978424"/>
          </a:xfrm>
          <a:prstGeom prst="roundRect">
            <a:avLst>
              <a:gd name="adj" fmla="val 560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B2DBD3-0107-4EC8-9DD3-92C372FB2151}"/>
              </a:ext>
            </a:extLst>
          </p:cNvPr>
          <p:cNvSpPr/>
          <p:nvPr/>
        </p:nvSpPr>
        <p:spPr>
          <a:xfrm>
            <a:off x="706257" y="3373982"/>
            <a:ext cx="5851013" cy="560972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661D94-34D8-4364-88B4-07B7CFBE94E3}"/>
              </a:ext>
            </a:extLst>
          </p:cNvPr>
          <p:cNvSpPr/>
          <p:nvPr/>
        </p:nvSpPr>
        <p:spPr>
          <a:xfrm>
            <a:off x="706257" y="4082443"/>
            <a:ext cx="4043882" cy="266356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884BAE-0A43-46D6-8930-12CAFE0B8566}"/>
              </a:ext>
            </a:extLst>
          </p:cNvPr>
          <p:cNvSpPr/>
          <p:nvPr/>
        </p:nvSpPr>
        <p:spPr>
          <a:xfrm>
            <a:off x="706258" y="4376666"/>
            <a:ext cx="2527103" cy="208336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3985E-538A-47EB-911C-DAB331EE021F}"/>
              </a:ext>
            </a:extLst>
          </p:cNvPr>
          <p:cNvSpPr/>
          <p:nvPr/>
        </p:nvSpPr>
        <p:spPr>
          <a:xfrm>
            <a:off x="706257" y="4620558"/>
            <a:ext cx="3610517" cy="208335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B3F9BF-2747-4A0E-960B-839E2AF7DC35}"/>
              </a:ext>
            </a:extLst>
          </p:cNvPr>
          <p:cNvSpPr/>
          <p:nvPr/>
        </p:nvSpPr>
        <p:spPr>
          <a:xfrm>
            <a:off x="706257" y="4871135"/>
            <a:ext cx="2644113" cy="208335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CD060E3-3752-4EFE-B463-C1965357920E}"/>
              </a:ext>
            </a:extLst>
          </p:cNvPr>
          <p:cNvSpPr/>
          <p:nvPr/>
        </p:nvSpPr>
        <p:spPr>
          <a:xfrm>
            <a:off x="706258" y="5348686"/>
            <a:ext cx="2527103" cy="207889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60B9B5-B758-49E5-A96D-F44CBFB88766}"/>
              </a:ext>
            </a:extLst>
          </p:cNvPr>
          <p:cNvSpPr/>
          <p:nvPr/>
        </p:nvSpPr>
        <p:spPr>
          <a:xfrm>
            <a:off x="706257" y="5120390"/>
            <a:ext cx="2995305" cy="191278"/>
          </a:xfrm>
          <a:prstGeom prst="roundRect">
            <a:avLst>
              <a:gd name="adj" fmla="val 560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9940CF-957E-4053-BC27-ED1B988BC44D}"/>
              </a:ext>
            </a:extLst>
          </p:cNvPr>
          <p:cNvSpPr txBox="1"/>
          <p:nvPr/>
        </p:nvSpPr>
        <p:spPr>
          <a:xfrm>
            <a:off x="611925" y="5926024"/>
            <a:ext cx="6534883" cy="51682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A </a:t>
            </a:r>
            <a:r>
              <a:rPr lang="en-US" b="1" i="0" dirty="0">
                <a:effectLst/>
                <a:latin typeface="Roboto"/>
              </a:rPr>
              <a:t>hidden</a:t>
            </a:r>
            <a:r>
              <a:rPr lang="en-US" b="0" i="0" dirty="0">
                <a:effectLst/>
                <a:latin typeface="Roboto"/>
              </a:rPr>
              <a:t> field lets web </a:t>
            </a:r>
            <a:r>
              <a:rPr lang="en-US" b="0" i="0" dirty="0" err="1">
                <a:effectLst/>
                <a:latin typeface="Roboto"/>
              </a:rPr>
              <a:t>devs</a:t>
            </a:r>
            <a:r>
              <a:rPr lang="en-US" b="0" i="0" dirty="0">
                <a:effectLst/>
                <a:latin typeface="Roboto"/>
              </a:rPr>
              <a:t> include data that </a:t>
            </a:r>
            <a:r>
              <a:rPr lang="en-US" dirty="0">
                <a:latin typeface="Roboto"/>
              </a:rPr>
              <a:t>is not displayed</a:t>
            </a:r>
            <a:r>
              <a:rPr lang="en-US" b="0" i="0" dirty="0">
                <a:effectLst/>
                <a:latin typeface="Roboto"/>
              </a:rPr>
              <a:t>.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77F66E-915A-4F40-A62B-27FEF43756E2}"/>
              </a:ext>
            </a:extLst>
          </p:cNvPr>
          <p:cNvCxnSpPr>
            <a:cxnSpLocks/>
          </p:cNvCxnSpPr>
          <p:nvPr/>
        </p:nvCxnSpPr>
        <p:spPr>
          <a:xfrm flipV="1">
            <a:off x="5505193" y="2447355"/>
            <a:ext cx="1758052" cy="209172"/>
          </a:xfrm>
          <a:prstGeom prst="bentConnector3">
            <a:avLst>
              <a:gd name="adj1" fmla="val 1099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D5B2129-9503-473B-8FC5-3D426CDE03D7}"/>
              </a:ext>
            </a:extLst>
          </p:cNvPr>
          <p:cNvCxnSpPr>
            <a:cxnSpLocks/>
          </p:cNvCxnSpPr>
          <p:nvPr/>
        </p:nvCxnSpPr>
        <p:spPr>
          <a:xfrm flipV="1">
            <a:off x="6092822" y="2843491"/>
            <a:ext cx="1167554" cy="530492"/>
          </a:xfrm>
          <a:prstGeom prst="bentConnector3">
            <a:avLst>
              <a:gd name="adj1" fmla="val -29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4F33C3-3070-48FD-A6C1-94058229FCB7}"/>
              </a:ext>
            </a:extLst>
          </p:cNvPr>
          <p:cNvCxnSpPr>
            <a:cxnSpLocks/>
          </p:cNvCxnSpPr>
          <p:nvPr/>
        </p:nvCxnSpPr>
        <p:spPr>
          <a:xfrm flipV="1">
            <a:off x="4750139" y="3282417"/>
            <a:ext cx="2513106" cy="933205"/>
          </a:xfrm>
          <a:prstGeom prst="bentConnector3">
            <a:avLst>
              <a:gd name="adj1" fmla="val 7687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6B6666-2BC5-4C3B-A282-0A377348193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233361" y="3812909"/>
            <a:ext cx="4111711" cy="667925"/>
          </a:xfrm>
          <a:prstGeom prst="bentConnector3">
            <a:avLst>
              <a:gd name="adj1" fmla="val 85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A717D0C-D2CE-4FE4-912E-982D5F3A267F}"/>
              </a:ext>
            </a:extLst>
          </p:cNvPr>
          <p:cNvCxnSpPr>
            <a:cxnSpLocks/>
          </p:cNvCxnSpPr>
          <p:nvPr/>
        </p:nvCxnSpPr>
        <p:spPr>
          <a:xfrm flipV="1">
            <a:off x="4325002" y="4280627"/>
            <a:ext cx="3020070" cy="449903"/>
          </a:xfrm>
          <a:prstGeom prst="bentConnector3">
            <a:avLst>
              <a:gd name="adj1" fmla="val 832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5399C26-114B-4C30-9CBC-68B3E8433C7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350370" y="4719568"/>
            <a:ext cx="3910006" cy="255735"/>
          </a:xfrm>
          <a:prstGeom prst="bentConnector3">
            <a:avLst>
              <a:gd name="adj1" fmla="val 9159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D99D4D4-8866-4F77-8705-144CABA5938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701562" y="5113037"/>
            <a:ext cx="3558814" cy="102992"/>
          </a:xfrm>
          <a:prstGeom prst="bentConnector3">
            <a:avLst>
              <a:gd name="adj1" fmla="val 939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FCC5A48-9ACA-46F3-93F4-4B75134E733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33361" y="5452631"/>
            <a:ext cx="4027015" cy="99315"/>
          </a:xfrm>
          <a:prstGeom prst="bentConnector3">
            <a:avLst>
              <a:gd name="adj1" fmla="val 8883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01BD-E739-4DDA-95F5-22FF43E2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845525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HTML &lt;Form&gt; (4/4)– More Input Attribute Types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https://www.w3schools.com/html/html_form_input_types.asp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9A227-EF79-457C-A122-BFCE76E1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41" y="3765881"/>
            <a:ext cx="4898985" cy="225315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5AD5-DBAB-4B71-8449-D91F8A65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46" y="2165166"/>
            <a:ext cx="6014721" cy="386310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D4279-DC16-4098-8247-433AF5AAFD86}"/>
              </a:ext>
            </a:extLst>
          </p:cNvPr>
          <p:cNvSpPr txBox="1"/>
          <p:nvPr/>
        </p:nvSpPr>
        <p:spPr>
          <a:xfrm>
            <a:off x="6973613" y="2364916"/>
            <a:ext cx="4550656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Boolean Attribute. Shorthand for </a:t>
            </a:r>
            <a:r>
              <a:rPr lang="en-US" b="1" dirty="0"/>
              <a:t>selected = “selected”. </a:t>
            </a:r>
            <a:r>
              <a:rPr lang="en-US" dirty="0"/>
              <a:t>It creates a default choice.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8611FD0-258D-4D7D-8F15-8DC5F060B713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6734749" y="497055"/>
            <a:ext cx="38438" cy="4989946"/>
          </a:xfrm>
          <a:prstGeom prst="bentConnector4">
            <a:avLst>
              <a:gd name="adj1" fmla="val -594724"/>
              <a:gd name="adj2" fmla="val 9990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45DD723-BEFD-40EA-A6D1-39579926D2FB}"/>
              </a:ext>
            </a:extLst>
          </p:cNvPr>
          <p:cNvCxnSpPr>
            <a:cxnSpLocks/>
          </p:cNvCxnSpPr>
          <p:nvPr/>
        </p:nvCxnSpPr>
        <p:spPr>
          <a:xfrm>
            <a:off x="2088107" y="3092119"/>
            <a:ext cx="4772834" cy="1138687"/>
          </a:xfrm>
          <a:prstGeom prst="bentConnector3">
            <a:avLst>
              <a:gd name="adj1" fmla="val 39992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FF84526-C226-4917-ACE1-B0602DC4A073}"/>
              </a:ext>
            </a:extLst>
          </p:cNvPr>
          <p:cNvCxnSpPr/>
          <p:nvPr/>
        </p:nvCxnSpPr>
        <p:spPr>
          <a:xfrm>
            <a:off x="3326296" y="3617843"/>
            <a:ext cx="6679095" cy="1603514"/>
          </a:xfrm>
          <a:prstGeom prst="bentConnector3">
            <a:avLst>
              <a:gd name="adj1" fmla="val 130159"/>
            </a:avLst>
          </a:prstGeom>
          <a:ln w="254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DA83F4-3A91-48D8-B997-CD7D35273CA3}"/>
              </a:ext>
            </a:extLst>
          </p:cNvPr>
          <p:cNvCxnSpPr>
            <a:cxnSpLocks/>
          </p:cNvCxnSpPr>
          <p:nvPr/>
        </p:nvCxnSpPr>
        <p:spPr>
          <a:xfrm flipV="1">
            <a:off x="2630658" y="5683350"/>
            <a:ext cx="9129267" cy="464232"/>
          </a:xfrm>
          <a:prstGeom prst="bentConnector3">
            <a:avLst>
              <a:gd name="adj1" fmla="val 102854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11EC93-2C4A-4223-9B24-193F518AF741}"/>
              </a:ext>
            </a:extLst>
          </p:cNvPr>
          <p:cNvCxnSpPr>
            <a:cxnSpLocks/>
          </p:cNvCxnSpPr>
          <p:nvPr/>
        </p:nvCxnSpPr>
        <p:spPr>
          <a:xfrm>
            <a:off x="2640386" y="5953328"/>
            <a:ext cx="0" cy="1942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338FC37-260F-4534-BDFB-A7125304F9D2}"/>
              </a:ext>
            </a:extLst>
          </p:cNvPr>
          <p:cNvCxnSpPr/>
          <p:nvPr/>
        </p:nvCxnSpPr>
        <p:spPr>
          <a:xfrm>
            <a:off x="3038622" y="5500468"/>
            <a:ext cx="3905102" cy="182882"/>
          </a:xfrm>
          <a:prstGeom prst="bentConnector3">
            <a:avLst>
              <a:gd name="adj1" fmla="val -7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0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Attribute Purposes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https://www.w3schools.com/html/html_form_attributes.asp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60DB5-6ADF-4540-AC83-1E1D71C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13778"/>
              </p:ext>
            </p:extLst>
          </p:nvPr>
        </p:nvGraphicFramePr>
        <p:xfrm>
          <a:off x="1187777" y="2097393"/>
          <a:ext cx="996790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352">
                  <a:extLst>
                    <a:ext uri="{9D8B030D-6E8A-4147-A177-3AD203B41FA5}">
                      <a16:colId xmlns:a16="http://schemas.microsoft.com/office/drawing/2014/main" val="515600688"/>
                    </a:ext>
                  </a:extLst>
                </a:gridCol>
                <a:gridCol w="7463551">
                  <a:extLst>
                    <a:ext uri="{9D8B030D-6E8A-4147-A177-3AD203B41FA5}">
                      <a16:colId xmlns:a16="http://schemas.microsoft.com/office/drawing/2014/main" val="3321691689"/>
                    </a:ext>
                  </a:extLst>
                </a:gridCol>
              </a:tblGrid>
              <a:tr h="4819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 Attribute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 and Usage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18819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3"/>
                        </a:rPr>
                        <a:t>id= 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Specifies a unique </a:t>
                      </a:r>
                      <a:r>
                        <a:rPr lang="en-US" sz="2200" b="1" i="1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within the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.html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file.  </a:t>
                      </a:r>
                    </a:p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Ex.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&lt;p id="exciting"&gt;Very&lt;/p&gt;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23804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4"/>
                        </a:rPr>
                        <a:t>type=“”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type of the 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&lt;input&gt;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to display to the user. The default type is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Other types are password, button, checkbox, etc. 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 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type="text" id="</a:t>
                      </a:r>
                      <a:r>
                        <a:rPr lang="en-US" sz="22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name="</a:t>
                      </a:r>
                      <a:r>
                        <a:rPr lang="en-US" sz="22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4304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5"/>
                        </a:rPr>
                        <a:t>name=“”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Specifies a name for the element in the DOM. Can be used to reference the element in the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js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file. Also used as a reference when the data is submitted. 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</a:t>
                      </a:r>
                      <a:r>
                        <a:rPr lang="en-US" sz="2200" dirty="0"/>
                        <a:t> 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 action="" name="</a:t>
                      </a:r>
                      <a:r>
                        <a:rPr lang="en-US" sz="22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</a:t>
                      </a:r>
                      <a:r>
                        <a:rPr lang="en-US" sz="2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"&gt;…form contents…&lt;/form&gt;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0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8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Attribute Purposes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https://www.w3schools.com/html/html_form_attributes.asp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60DB5-6ADF-4540-AC83-1E1D71C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92055"/>
              </p:ext>
            </p:extLst>
          </p:nvPr>
        </p:nvGraphicFramePr>
        <p:xfrm>
          <a:off x="1178351" y="1980938"/>
          <a:ext cx="9916998" cy="400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968">
                  <a:extLst>
                    <a:ext uri="{9D8B030D-6E8A-4147-A177-3AD203B41FA5}">
                      <a16:colId xmlns:a16="http://schemas.microsoft.com/office/drawing/2014/main" val="515600688"/>
                    </a:ext>
                  </a:extLst>
                </a:gridCol>
                <a:gridCol w="7323030">
                  <a:extLst>
                    <a:ext uri="{9D8B030D-6E8A-4147-A177-3AD203B41FA5}">
                      <a16:colId xmlns:a16="http://schemas.microsoft.com/office/drawing/2014/main" val="3321691689"/>
                    </a:ext>
                  </a:extLst>
                </a:gridCol>
              </a:tblGrid>
              <a:tr h="481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Attribute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 and Usage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18819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hlinkClick r:id="rId3"/>
                        </a:rPr>
                        <a:t>for=“”</a:t>
                      </a:r>
                      <a:endParaRPr lang="en-US" sz="2000" u="none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Specifies to which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/>
                        <a:t>attribute a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&lt;label&gt;</a:t>
                      </a:r>
                      <a:r>
                        <a:rPr lang="en-US" sz="2000" dirty="0"/>
                        <a:t> is bound. When paired with the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</a:rPr>
                        <a:t>&lt;output&gt;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dirty="0"/>
                        <a:t>tag, it defines the relationship between the result of the calculation, and the </a:t>
                      </a:r>
                      <a:r>
                        <a:rPr lang="en-US" sz="2000" b="1" i="1" dirty="0"/>
                        <a:t>elements </a:t>
                      </a:r>
                      <a:r>
                        <a:rPr lang="en-US" sz="2000" dirty="0"/>
                        <a:t>used in the calculation.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&lt;label for="male"&gt;Male&lt;/label&gt;</a:t>
                      </a:r>
                      <a:br>
                        <a:rPr lang="en-US" sz="20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&lt;input type="radio" name="gender" id="male" value="male"&gt;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19071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hlinkClick r:id="rId4"/>
                        </a:rPr>
                        <a:t>placeholder=“”</a:t>
                      </a:r>
                      <a:endParaRPr lang="en-US" sz="2000" u="none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Gives a sample value or description of the expected input. The value is displayed in the input field before the user enters a value. Works with </a:t>
                      </a:r>
                      <a:r>
                        <a:rPr lang="en-US" sz="2000" b="1" i="1" dirty="0"/>
                        <a:t>text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/>
                        <a:t>search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 err="1"/>
                        <a:t>url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 err="1"/>
                        <a:t>tel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i="1" dirty="0"/>
                        <a:t>email</a:t>
                      </a:r>
                      <a:r>
                        <a:rPr lang="en-US" sz="2000" dirty="0"/>
                        <a:t>, and </a:t>
                      </a:r>
                      <a:r>
                        <a:rPr lang="en-US" sz="2000" b="1" i="1" dirty="0"/>
                        <a:t>password</a:t>
                      </a:r>
                      <a:r>
                        <a:rPr lang="en-US" sz="2000" dirty="0"/>
                        <a:t>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type="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id="phone" name="phone"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placeholder="123-45-678“&gt;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46950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hlinkClick r:id="rId5"/>
                        </a:rPr>
                        <a:t>target=“_blank”</a:t>
                      </a:r>
                      <a:endParaRPr lang="en-US" sz="2000" u="none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Automatically opens the link in a new tab.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4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39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949-188A-40F4-A733-EC2AB2DE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Attribute Purposes (3/3)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https://www.w3schools.com/html/html_form_attributes.asp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60DB5-6ADF-4540-AC83-1E1D71C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88812"/>
              </p:ext>
            </p:extLst>
          </p:nvPr>
        </p:nvGraphicFramePr>
        <p:xfrm>
          <a:off x="980388" y="2131277"/>
          <a:ext cx="103694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927">
                  <a:extLst>
                    <a:ext uri="{9D8B030D-6E8A-4147-A177-3AD203B41FA5}">
                      <a16:colId xmlns:a16="http://schemas.microsoft.com/office/drawing/2014/main" val="515600688"/>
                    </a:ext>
                  </a:extLst>
                </a:gridCol>
                <a:gridCol w="7811557">
                  <a:extLst>
                    <a:ext uri="{9D8B030D-6E8A-4147-A177-3AD203B41FA5}">
                      <a16:colId xmlns:a16="http://schemas.microsoft.com/office/drawing/2014/main" val="3321691689"/>
                    </a:ext>
                  </a:extLst>
                </a:gridCol>
              </a:tblGrid>
              <a:tr h="4899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 Attribute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 and Usage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18819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3"/>
                        </a:rPr>
                        <a:t>value=“”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an initial value for an input field.</a:t>
                      </a:r>
                    </a:p>
                    <a:p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&lt;input type="text" id="</a:t>
                      </a:r>
                      <a:r>
                        <a:rPr lang="en-US" sz="2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name="</a:t>
                      </a:r>
                      <a:r>
                        <a:rPr lang="en-US" sz="2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value="John"&gt;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97605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4"/>
                        </a:rPr>
                        <a:t>readonly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field cannot be modified. A user can tab to, highlight, and copy text from the field. It’s sent when submitting a form.</a:t>
                      </a:r>
                    </a:p>
                    <a:p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type="textbox" value="Some value" readonly="readonly"/&gt;</a:t>
                      </a:r>
                      <a:endParaRPr lang="en-US" sz="20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23297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5"/>
                        </a:rPr>
                        <a:t>disabled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input field is unusable and un-clickable. The value of the field will not be sent when submitting a form.</a:t>
                      </a:r>
                    </a:p>
                    <a:p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type="checkbox" value="disabled" disabled&gt;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disabled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&lt;/label&gt;&lt;/p&gt;</a:t>
                      </a:r>
                      <a:endParaRPr lang="en-US" sz="20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5117"/>
                  </a:ext>
                </a:extLst>
              </a:tr>
              <a:tr h="4177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linkClick r:id="rId6"/>
                        </a:rPr>
                        <a:t>Autofocus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Focuses on the field on page load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&lt;select id="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mySelect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autofocus&gt;</a:t>
                      </a:r>
                      <a:endParaRPr lang="en-US" sz="20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85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31F1-8882-4AC0-A7C5-773E88C9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Entities/Character Codes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https://www.toptal.com/designers/htmlarrows/arrows/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5C12-7B30-47DE-9058-B1AD44B9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02" y="1900287"/>
            <a:ext cx="3591612" cy="447244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Character </a:t>
            </a:r>
            <a:r>
              <a:rPr lang="en-US" sz="2400" b="1" i="1" dirty="0">
                <a:solidFill>
                  <a:schemeClr val="tx1"/>
                </a:solidFill>
              </a:rPr>
              <a:t>entities</a:t>
            </a:r>
            <a:r>
              <a:rPr lang="en-US" sz="2400" dirty="0">
                <a:solidFill>
                  <a:schemeClr val="tx1"/>
                </a:solidFill>
              </a:rPr>
              <a:t> are used to display reserved characters in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HTML entities have 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Numerical reference,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Hexadecimal reference, 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Entity Code </a:t>
            </a:r>
            <a:r>
              <a:rPr lang="en-US" sz="2000" dirty="0">
                <a:solidFill>
                  <a:schemeClr val="tx1"/>
                </a:solidFill>
              </a:rPr>
              <a:t>for reserved characters.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209CC-3519-4CF1-926B-019166293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60658"/>
              </p:ext>
            </p:extLst>
          </p:nvPr>
        </p:nvGraphicFramePr>
        <p:xfrm>
          <a:off x="4713402" y="2203954"/>
          <a:ext cx="6754305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756">
                  <a:extLst>
                    <a:ext uri="{9D8B030D-6E8A-4147-A177-3AD203B41FA5}">
                      <a16:colId xmlns:a16="http://schemas.microsoft.com/office/drawing/2014/main" val="2602254759"/>
                    </a:ext>
                  </a:extLst>
                </a:gridCol>
                <a:gridCol w="1289402">
                  <a:extLst>
                    <a:ext uri="{9D8B030D-6E8A-4147-A177-3AD203B41FA5}">
                      <a16:colId xmlns:a16="http://schemas.microsoft.com/office/drawing/2014/main" val="478295130"/>
                    </a:ext>
                  </a:extLst>
                </a:gridCol>
                <a:gridCol w="1542345">
                  <a:extLst>
                    <a:ext uri="{9D8B030D-6E8A-4147-A177-3AD203B41FA5}">
                      <a16:colId xmlns:a16="http://schemas.microsoft.com/office/drawing/2014/main" val="2105131614"/>
                    </a:ext>
                  </a:extLst>
                </a:gridCol>
                <a:gridCol w="2207802">
                  <a:extLst>
                    <a:ext uri="{9D8B030D-6E8A-4147-A177-3AD203B41FA5}">
                      <a16:colId xmlns:a16="http://schemas.microsoft.com/office/drawing/2014/main" val="1734049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Entity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8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&amp;#x3c;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8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&amp;#x3e;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7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&amp;#160;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&amp;#xa0;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Non-breaking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&amp;#65504;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&amp;#xFFE0;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₵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&amp;trade;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&amp;#8482;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&amp;#x2122;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9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&amp;#8508;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&amp;#x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ℼ (pi)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42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rarr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&amp;#8594;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&amp;#x2192;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2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commat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&amp;#64;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&amp;#x40;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@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59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916DF0-527C-424F-95CA-D95536266A8A}"/>
              </a:ext>
            </a:extLst>
          </p:cNvPr>
          <p:cNvSpPr/>
          <p:nvPr/>
        </p:nvSpPr>
        <p:spPr>
          <a:xfrm>
            <a:off x="9719136" y="6444845"/>
            <a:ext cx="235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*there are many more</a:t>
            </a:r>
          </a:p>
        </p:txBody>
      </p:sp>
    </p:spTree>
    <p:extLst>
      <p:ext uri="{BB962C8B-B14F-4D97-AF65-F5344CB8AC3E}">
        <p14:creationId xmlns:p14="http://schemas.microsoft.com/office/powerpoint/2010/main" val="116392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549C-73E6-4347-837E-1FA8A957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18" y="286603"/>
            <a:ext cx="440211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138E-5F3A-4C65-A782-2021A9D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44" y="1904214"/>
            <a:ext cx="4321991" cy="45060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Create a </a:t>
            </a:r>
            <a:r>
              <a:rPr lang="en-US" sz="2800" dirty="0">
                <a:solidFill>
                  <a:srgbClr val="FF0000"/>
                </a:solidFill>
              </a:rPr>
              <a:t>.html </a:t>
            </a:r>
            <a:r>
              <a:rPr lang="en-US" sz="2800" dirty="0">
                <a:solidFill>
                  <a:schemeClr val="tx1"/>
                </a:solidFill>
              </a:rPr>
              <a:t>file that implements the following html structures.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two blocks should be on top of each other (one column) with one orange border around the whole.</a:t>
            </a:r>
          </a:p>
          <a:p>
            <a:r>
              <a:rPr lang="en-US" sz="2000" dirty="0">
                <a:hlinkClick r:id="rId2"/>
              </a:rPr>
              <a:t>https://docs.emmet.io/cheat-sheet/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https://code.visualstudio.com/docs/editor/emmet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19E08-34C1-4D1B-8755-26193A9D6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263" y="290894"/>
            <a:ext cx="2834657" cy="62762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C7DA2-DC07-4D75-85DF-C2D2A68F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147" y="3769971"/>
            <a:ext cx="3174624" cy="279713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0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D7E8-7B2B-4F81-A8FB-2EA44073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779B-C6C7-4E4C-BC1C-9D6F30EF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0331"/>
            <a:ext cx="10058400" cy="454046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 directory, </a:t>
            </a:r>
            <a:r>
              <a:rPr lang="en-US" sz="2800" dirty="0" err="1">
                <a:solidFill>
                  <a:srgbClr val="FF0000"/>
                </a:solidFill>
              </a:rPr>
              <a:t>HtmlAndCssPractice</a:t>
            </a:r>
            <a:r>
              <a:rPr lang="en-US" sz="2800" dirty="0">
                <a:solidFill>
                  <a:schemeClr val="tx1"/>
                </a:solidFill>
              </a:rPr>
              <a:t>, in your personal repo.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Right-Click the directory to open it in VS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Create a file, </a:t>
            </a:r>
            <a:r>
              <a:rPr lang="en-US" sz="2800" dirty="0">
                <a:solidFill>
                  <a:srgbClr val="FF0000"/>
                </a:solidFill>
              </a:rPr>
              <a:t>HtmlPractice.html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VS Code, download the extension ‘Live Server’ by </a:t>
            </a:r>
            <a:r>
              <a:rPr lang="en-US" sz="2800" dirty="0" err="1">
                <a:solidFill>
                  <a:schemeClr val="tx1"/>
                </a:solidFill>
              </a:rPr>
              <a:t>Ritwick</a:t>
            </a:r>
            <a:r>
              <a:rPr lang="en-US" sz="2800" dirty="0">
                <a:solidFill>
                  <a:schemeClr val="tx1"/>
                </a:solidFill>
              </a:rPr>
              <a:t> Dey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Reload your VS Code window with: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CTRL + Shift + P (open Command Palette)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‘reload window’.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Type ‘doc’ to auto-fill the </a:t>
            </a:r>
            <a:r>
              <a:rPr lang="en-US" sz="2800" dirty="0">
                <a:solidFill>
                  <a:srgbClr val="FF0000"/>
                </a:solidFill>
              </a:rPr>
              <a:t>.html</a:t>
            </a:r>
            <a:r>
              <a:rPr lang="en-US" sz="2800" dirty="0">
                <a:solidFill>
                  <a:schemeClr val="tx1"/>
                </a:solidFill>
              </a:rPr>
              <a:t> page template.</a:t>
            </a:r>
          </a:p>
        </p:txBody>
      </p:sp>
    </p:spTree>
    <p:extLst>
      <p:ext uri="{BB962C8B-B14F-4D97-AF65-F5344CB8AC3E}">
        <p14:creationId xmlns:p14="http://schemas.microsoft.com/office/powerpoint/2010/main" val="7262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EBAD-7888-4DE8-9D7B-F4879509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and CSS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https://en.wikipedia.org/wiki/Cascading_Style_Sheets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https://www.w3schools.com/html/html_intro.asp 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https://www.w3schools.com/css/css_intro.asp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https://en.wikipedia.org/wiki/HTML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4B2CC-C86F-4D06-A854-08DBDF834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0608"/>
              </p:ext>
            </p:extLst>
          </p:nvPr>
        </p:nvGraphicFramePr>
        <p:xfrm>
          <a:off x="1791050" y="2190317"/>
          <a:ext cx="897641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10">
                  <a:extLst>
                    <a:ext uri="{9D8B030D-6E8A-4147-A177-3AD203B41FA5}">
                      <a16:colId xmlns:a16="http://schemas.microsoft.com/office/drawing/2014/main" val="1360480852"/>
                    </a:ext>
                  </a:extLst>
                </a:gridCol>
                <a:gridCol w="4488308">
                  <a:extLst>
                    <a:ext uri="{9D8B030D-6E8A-4147-A177-3AD203B41FA5}">
                      <a16:colId xmlns:a16="http://schemas.microsoft.com/office/drawing/2014/main" val="422051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HTML (Hyper Text Markup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CSS (Cascading Style Sheets)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7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1989, Tim Berners-Lee invented the Web with HTML as its publishing language.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(Hyper Text Markup Language) was created to allow programmers to </a:t>
                      </a:r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the content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website.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uses 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 paragraphs, headers, footers, pictures, bullets, and many other structural components.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was proposed by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Lie and co-created by Bert Bos in 1996 to </a:t>
                      </a:r>
                      <a:r>
                        <a:rPr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compliment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HTML. It is what gives a website color and styling.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is used to change the style of a website rather than providing its content. 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the font size and color or positioning text and images on a HTML page are examples of styling.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394762"/>
                  </a:ext>
                </a:extLst>
              </a:tr>
            </a:tbl>
          </a:graphicData>
        </a:graphic>
      </p:graphicFrame>
      <p:pic>
        <p:nvPicPr>
          <p:cNvPr id="1026" name="Picture 2" descr="html">
            <a:extLst>
              <a:ext uri="{FF2B5EF4-FFF2-40B4-BE49-F238E27FC236}">
                <a16:creationId xmlns:a16="http://schemas.microsoft.com/office/drawing/2014/main" id="{C7202E77-C837-4007-8917-56DC26A8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8" y="56445"/>
            <a:ext cx="1769977" cy="17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">
            <a:extLst>
              <a:ext uri="{FF2B5EF4-FFF2-40B4-BE49-F238E27FC236}">
                <a16:creationId xmlns:a16="http://schemas.microsoft.com/office/drawing/2014/main" id="{B85E2140-64BD-4599-8DF8-F76024A6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83" y="69991"/>
            <a:ext cx="1903984" cy="1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6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B1C-BF8B-41DA-87B4-E73D8FF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HTML4 vs HTML5: A History</a:t>
            </a:r>
            <a:br>
              <a:rPr lang="en-US" dirty="0"/>
            </a:br>
            <a:r>
              <a:rPr lang="en-US" sz="1400" dirty="0">
                <a:hlinkClick r:id="rId2"/>
              </a:rPr>
              <a:t>https://html.spec.whatwg.org/multipage/introduction.html#is-this-html5?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D1B2-BB1D-4E5C-AB8F-7CF1625F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237" y="1878677"/>
            <a:ext cx="9870486" cy="4522123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HTML5 is the result of a collaboration between the </a:t>
            </a:r>
            <a:r>
              <a:rPr lang="en-US" sz="1800" b="1" i="1" dirty="0">
                <a:solidFill>
                  <a:schemeClr val="tx1"/>
                </a:solidFill>
              </a:rPr>
              <a:t>World Wide Web Consortium (W3C)</a:t>
            </a:r>
            <a:r>
              <a:rPr lang="en-US" sz="1800" dirty="0">
                <a:solidFill>
                  <a:schemeClr val="tx1"/>
                </a:solidFill>
              </a:rPr>
              <a:t>, and the </a:t>
            </a:r>
            <a:r>
              <a:rPr lang="en-US" sz="1800" b="1" i="1" dirty="0">
                <a:solidFill>
                  <a:schemeClr val="tx1"/>
                </a:solidFill>
              </a:rPr>
              <a:t>Web Hypertext Application Technology Working Group (</a:t>
            </a:r>
            <a:r>
              <a:rPr lang="en-US" sz="1800" b="1" i="1" dirty="0">
                <a:hlinkClick r:id="rId3"/>
              </a:rPr>
              <a:t>WHATWG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These organizations partnered in 2006 with the goal of reducing HTML4’s reliance on plugins, improve error handling, and replace scripting with more markups. 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In 2011 the groups concluded that they had different goals. The W3C wanted to publish a "finished" version of "HTML5", while the </a:t>
            </a:r>
            <a:r>
              <a:rPr lang="en-US" sz="1800" b="1" i="1" dirty="0">
                <a:solidFill>
                  <a:schemeClr val="tx1"/>
                </a:solidFill>
              </a:rPr>
              <a:t>WHATWG</a:t>
            </a:r>
            <a:r>
              <a:rPr lang="en-US" sz="1800" dirty="0">
                <a:solidFill>
                  <a:schemeClr val="tx1"/>
                </a:solidFill>
              </a:rPr>
              <a:t> wanted to work on a </a:t>
            </a:r>
            <a:r>
              <a:rPr lang="en-US" sz="1800" b="1" i="1" dirty="0">
                <a:solidFill>
                  <a:schemeClr val="tx1"/>
                </a:solidFill>
              </a:rPr>
              <a:t>Living Standard </a:t>
            </a:r>
            <a:r>
              <a:rPr lang="en-US" sz="1800" dirty="0">
                <a:solidFill>
                  <a:schemeClr val="tx1"/>
                </a:solidFill>
              </a:rPr>
              <a:t>for HTML, continuously maintaining the specification rather than freezing it in a state (potentially with problems) and adding new features as needed to evolve the platform.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In 2019, the </a:t>
            </a:r>
            <a:r>
              <a:rPr lang="en-US" sz="1800" b="1" i="1" dirty="0">
                <a:solidFill>
                  <a:schemeClr val="tx1"/>
                </a:solidFill>
              </a:rPr>
              <a:t>WHATWG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W3C</a:t>
            </a:r>
            <a:r>
              <a:rPr lang="en-US" sz="1800" dirty="0">
                <a:solidFill>
                  <a:schemeClr val="tx1"/>
                </a:solidFill>
              </a:rPr>
              <a:t> signed an agreement to collaborate on a single version of HTML going forward. 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The result is HTML5. HTML5 greatly simplifies the process of creating web applications. In </a:t>
            </a:r>
            <a:r>
              <a:rPr lang="en-US" sz="1800" b="1" i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, the different browsers work together with an emphasis on accessibility and support for multimedia(without plugins). This results in a more straight-forward process of creating web applications and a more secure, stable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97697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B16D-0A5A-4424-ACE8-43F3026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HTML5 – New Features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https://www.w3schools.com/html/html5_intro.asp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BDAAF38-9883-4AA2-9CDF-0855EF7D2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54751"/>
              </p:ext>
            </p:extLst>
          </p:nvPr>
        </p:nvGraphicFramePr>
        <p:xfrm>
          <a:off x="1295385" y="2151278"/>
          <a:ext cx="966219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91">
                  <a:extLst>
                    <a:ext uri="{9D8B030D-6E8A-4147-A177-3AD203B41FA5}">
                      <a16:colId xmlns:a16="http://schemas.microsoft.com/office/drawing/2014/main" val="319619597"/>
                    </a:ext>
                  </a:extLst>
                </a:gridCol>
                <a:gridCol w="7239699">
                  <a:extLst>
                    <a:ext uri="{9D8B030D-6E8A-4147-A177-3AD203B41FA5}">
                      <a16:colId xmlns:a16="http://schemas.microsoft.com/office/drawing/2014/main" val="2989177288"/>
                    </a:ext>
                  </a:extLst>
                </a:gridCol>
              </a:tblGrid>
              <a:tr h="410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3"/>
                        </a:rPr>
                        <a:t>&lt;audio&gt; &lt;/audio&gt;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Used to imbed audio and video in multiple formats. The browser chooses the format it knows best. </a:t>
                      </a:r>
                      <a:r>
                        <a:rPr lang="en-US" sz="1800" dirty="0">
                          <a:hlinkClick r:id="rId4"/>
                        </a:rPr>
                        <a:t>Flash</a:t>
                      </a:r>
                      <a:r>
                        <a:rPr lang="en-US" sz="1800" dirty="0"/>
                        <a:t> is no longer needed.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08151"/>
                  </a:ext>
                </a:extLst>
              </a:tr>
              <a:tr h="29504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/>
                        </a:rPr>
                        <a:t>&lt;video&gt; &lt;/video&gt;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&lt;canvas&gt; &lt;/canvas&gt; 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canvas scripting API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WebGL API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draw graphics and animations.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7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9"/>
                        </a:rPr>
                        <a:t>&lt;nav&gt;&lt;/nav&gt;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 section of a page whose purpose is to provide navigation links.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0"/>
                        </a:rPr>
                        <a:t>&lt;header&gt;&lt;/header&gt;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container for introductory content or a set of navigational links.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5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1"/>
                        </a:rPr>
                        <a:t>&lt;footer&gt;&lt;/footer&gt;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footer for a document or section.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4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hlinkClick r:id="rId12"/>
                        </a:rPr>
                        <a:t>&lt;article&gt;&lt;/article&gt;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independent, self-contained content.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6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hlinkClick r:id="rId13"/>
                        </a:rPr>
                        <a:t>&lt;section&gt;&lt;/section&gt;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sections in a document like chapters, headers, and footers.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9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BB3-198B-4DCB-BBB9-07FEB4E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3627"/>
            <a:ext cx="10058400" cy="101210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Anatomy of a Web Page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1EE59-B1C9-4D5A-AF1A-3B606935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" y="1015734"/>
            <a:ext cx="12047418" cy="542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69F503-09AB-4EA3-B3E1-5B97EE138E68}"/>
              </a:ext>
            </a:extLst>
          </p:cNvPr>
          <p:cNvSpPr/>
          <p:nvPr/>
        </p:nvSpPr>
        <p:spPr>
          <a:xfrm>
            <a:off x="911145" y="1235814"/>
            <a:ext cx="11205845" cy="414501"/>
          </a:xfrm>
          <a:prstGeom prst="rect">
            <a:avLst/>
          </a:prstGeom>
          <a:solidFill>
            <a:srgbClr val="92D050">
              <a:alpha val="3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&lt;!--The required HTML5 document </a:t>
            </a:r>
            <a:r>
              <a:rPr lang="en-US" b="1" i="1" dirty="0">
                <a:solidFill>
                  <a:srgbClr val="00B050"/>
                </a:solidFill>
              </a:rPr>
              <a:t>type</a:t>
            </a:r>
            <a:r>
              <a:rPr lang="en-US" dirty="0">
                <a:solidFill>
                  <a:srgbClr val="00B050"/>
                </a:solidFill>
              </a:rPr>
              <a:t> declaration. --&gt;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8C402-9608-4E7A-A006-D3A0FC9E8442}"/>
              </a:ext>
            </a:extLst>
          </p:cNvPr>
          <p:cNvSpPr/>
          <p:nvPr/>
        </p:nvSpPr>
        <p:spPr>
          <a:xfrm>
            <a:off x="917562" y="1676913"/>
            <a:ext cx="11252437" cy="4644374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&lt;!-- &lt;html&gt; wraps all the content on the page. Known as the root element. --&gt;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0AD27-E385-4B42-87F0-D68ADCC594EB}"/>
              </a:ext>
            </a:extLst>
          </p:cNvPr>
          <p:cNvSpPr/>
          <p:nvPr/>
        </p:nvSpPr>
        <p:spPr>
          <a:xfrm>
            <a:off x="1227706" y="4289091"/>
            <a:ext cx="10889285" cy="15955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36AC9-A20F-4126-AC25-F13F119FDF99}"/>
              </a:ext>
            </a:extLst>
          </p:cNvPr>
          <p:cNvSpPr/>
          <p:nvPr/>
        </p:nvSpPr>
        <p:spPr>
          <a:xfrm>
            <a:off x="1673413" y="4868420"/>
            <a:ext cx="10396006" cy="3546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839F8-F64D-4A82-B4D8-760D71CA9CA4}"/>
              </a:ext>
            </a:extLst>
          </p:cNvPr>
          <p:cNvSpPr/>
          <p:nvPr/>
        </p:nvSpPr>
        <p:spPr>
          <a:xfrm>
            <a:off x="2705493" y="4314711"/>
            <a:ext cx="9411495" cy="44375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</a:rPr>
              <a:t>&lt;!-- &lt;body&gt; contains all the content that you want to show web users. (text, images, videos, games, etc) --&gt;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A80AD-FF70-4DEC-8124-CEC409483C4A}"/>
              </a:ext>
            </a:extLst>
          </p:cNvPr>
          <p:cNvSpPr/>
          <p:nvPr/>
        </p:nvSpPr>
        <p:spPr>
          <a:xfrm>
            <a:off x="1227706" y="2232357"/>
            <a:ext cx="10926380" cy="2046974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&lt;!-- &lt;head&gt; is a container for (</a:t>
            </a:r>
            <a:r>
              <a:rPr lang="en-US" dirty="0" err="1">
                <a:solidFill>
                  <a:srgbClr val="00B050"/>
                </a:solidFill>
                <a:highlight>
                  <a:srgbClr val="EFF1F3"/>
                </a:highlight>
              </a:rPr>
              <a:t>undisplayed</a:t>
            </a:r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) metadata, or data about the data. --&gt;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BBFF3-5AA8-4A5C-8AB6-A814A5FFE0E5}"/>
              </a:ext>
            </a:extLst>
          </p:cNvPr>
          <p:cNvSpPr/>
          <p:nvPr/>
        </p:nvSpPr>
        <p:spPr>
          <a:xfrm>
            <a:off x="7404755" y="3294129"/>
            <a:ext cx="4749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highlight>
                  <a:srgbClr val="EFF1F3"/>
                </a:highlight>
              </a:rPr>
              <a:t>&lt;!-- &lt;title&gt; text appears in the browser tab when a page is loaded and in bookmarks. --&gt;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CC07C-22B8-4D8D-A8DC-B808451FE964}"/>
              </a:ext>
            </a:extLst>
          </p:cNvPr>
          <p:cNvSpPr/>
          <p:nvPr/>
        </p:nvSpPr>
        <p:spPr>
          <a:xfrm>
            <a:off x="5863473" y="2821446"/>
            <a:ext cx="6253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  <a:highlight>
                  <a:srgbClr val="EFF1F3"/>
                </a:highlight>
              </a:rPr>
              <a:t>&lt;!-- </a:t>
            </a:r>
            <a:r>
              <a:rPr lang="en-US" sz="1600" i="1" dirty="0">
                <a:solidFill>
                  <a:srgbClr val="00B050"/>
                </a:solidFill>
                <a:highlight>
                  <a:srgbClr val="EFF1F3"/>
                </a:highlight>
              </a:rPr>
              <a:t>Unicode Transformation Format-8</a:t>
            </a:r>
            <a:r>
              <a:rPr lang="en-US" sz="1600" dirty="0">
                <a:solidFill>
                  <a:srgbClr val="00B050"/>
                </a:solidFill>
                <a:highlight>
                  <a:srgbClr val="EFF1F3"/>
                </a:highlight>
              </a:rPr>
              <a:t>. A large set of all the characters needed for text. --&gt;</a:t>
            </a:r>
          </a:p>
        </p:txBody>
      </p:sp>
    </p:spTree>
    <p:extLst>
      <p:ext uri="{BB962C8B-B14F-4D97-AF65-F5344CB8AC3E}">
        <p14:creationId xmlns:p14="http://schemas.microsoft.com/office/powerpoint/2010/main" val="48490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8758-7CFE-4706-BCE3-3C146A4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 - Anatomy of an Element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https://developer.mozilla.org/en-US/docs/Learn/Getting_started_with_the_web/HTML_basics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https://devdocs.io/html/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777E-1FAB-4C66-8882-F126722F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752" y="1886139"/>
            <a:ext cx="10094500" cy="1588110"/>
          </a:xfrm>
        </p:spPr>
        <p:txBody>
          <a:bodyPr anchor="ctr"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Element</a:t>
            </a:r>
            <a:r>
              <a:rPr lang="en-US" sz="2000" dirty="0">
                <a:solidFill>
                  <a:schemeClr val="tx1"/>
                </a:solidFill>
              </a:rPr>
              <a:t> designates a section of </a:t>
            </a:r>
            <a:r>
              <a:rPr lang="en-US" sz="2000" b="1" i="1" dirty="0">
                <a:solidFill>
                  <a:schemeClr val="tx1"/>
                </a:solidFill>
              </a:rPr>
              <a:t>HTML</a:t>
            </a:r>
            <a:r>
              <a:rPr lang="en-US" sz="2000" dirty="0">
                <a:solidFill>
                  <a:schemeClr val="tx1"/>
                </a:solidFill>
              </a:rPr>
              <a:t> for a specific purpose according to the </a:t>
            </a:r>
            <a:r>
              <a:rPr lang="en-US" sz="2000" b="1" i="1" dirty="0">
                <a:solidFill>
                  <a:schemeClr val="tx1"/>
                </a:solidFill>
              </a:rPr>
              <a:t>tags</a:t>
            </a:r>
            <a:r>
              <a:rPr lang="en-US" sz="2000" dirty="0">
                <a:solidFill>
                  <a:schemeClr val="tx1"/>
                </a:solidFill>
              </a:rPr>
              <a:t> on the </a:t>
            </a:r>
            <a:r>
              <a:rPr lang="en-US" sz="2000" b="1" i="1" dirty="0">
                <a:solidFill>
                  <a:schemeClr val="tx1"/>
                </a:solidFill>
              </a:rPr>
              <a:t>element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rgbClr val="FF0000"/>
                </a:solidFill>
              </a:rPr>
              <a:t>&lt;html&gt;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is known as the </a:t>
            </a:r>
            <a:r>
              <a:rPr lang="en-US" sz="2000" b="1" i="1" dirty="0">
                <a:solidFill>
                  <a:schemeClr val="tx1"/>
                </a:solidFill>
              </a:rPr>
              <a:t>Root Element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Text without any </a:t>
            </a:r>
            <a:r>
              <a:rPr lang="en-US" sz="2000" b="1" i="1" dirty="0">
                <a:solidFill>
                  <a:schemeClr val="tx1"/>
                </a:solidFill>
              </a:rPr>
              <a:t>tag</a:t>
            </a:r>
            <a:r>
              <a:rPr lang="en-US" sz="2000" dirty="0">
                <a:solidFill>
                  <a:schemeClr val="tx1"/>
                </a:solidFill>
              </a:rPr>
              <a:t> just prints on the webpage. Text inside element </a:t>
            </a:r>
            <a:r>
              <a:rPr lang="en-US" sz="2000" b="1" i="1" dirty="0">
                <a:solidFill>
                  <a:schemeClr val="tx1"/>
                </a:solidFill>
              </a:rPr>
              <a:t>tags</a:t>
            </a:r>
            <a:r>
              <a:rPr lang="en-US" sz="2000" dirty="0">
                <a:solidFill>
                  <a:schemeClr val="tx1"/>
                </a:solidFill>
              </a:rPr>
              <a:t> will have a purpose and can be given styling.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614AE-B95E-428E-B35F-B03542BA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93" y="4152452"/>
            <a:ext cx="5138413" cy="15795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6CE89-BCD3-4DBB-B3DC-40EF87DA0803}"/>
              </a:ext>
            </a:extLst>
          </p:cNvPr>
          <p:cNvSpPr txBox="1"/>
          <p:nvPr/>
        </p:nvSpPr>
        <p:spPr>
          <a:xfrm>
            <a:off x="259645" y="4152452"/>
            <a:ext cx="2619022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 means paragraph. All </a:t>
            </a:r>
            <a:r>
              <a:rPr lang="en-US" b="1" i="1" dirty="0"/>
              <a:t>tags</a:t>
            </a:r>
            <a:r>
              <a:rPr lang="en-US" dirty="0"/>
              <a:t> have angle brackets on each side.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B106EB-4D12-4D51-8A19-1DA3C7C984D8}"/>
              </a:ext>
            </a:extLst>
          </p:cNvPr>
          <p:cNvCxnSpPr>
            <a:stCxn id="5" idx="3"/>
          </p:cNvCxnSpPr>
          <p:nvPr/>
        </p:nvCxnSpPr>
        <p:spPr>
          <a:xfrm>
            <a:off x="2878667" y="4614117"/>
            <a:ext cx="891822" cy="194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DCB5E8-EC5F-4576-856F-3EAEE6CE4B6B}"/>
              </a:ext>
            </a:extLst>
          </p:cNvPr>
          <p:cNvSpPr txBox="1"/>
          <p:nvPr/>
        </p:nvSpPr>
        <p:spPr>
          <a:xfrm>
            <a:off x="1945480" y="5981143"/>
            <a:ext cx="8301038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The opening and closing </a:t>
            </a:r>
            <a:r>
              <a:rPr lang="en-US" b="1" i="1" dirty="0"/>
              <a:t>tags</a:t>
            </a:r>
            <a:r>
              <a:rPr lang="en-US" dirty="0"/>
              <a:t>, along with everything between them, is the </a:t>
            </a:r>
            <a:r>
              <a:rPr lang="en-US" b="1" i="1" dirty="0"/>
              <a:t>element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E4FD7-5123-49B9-982F-113EDA5DE8E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6095999" y="5731983"/>
            <a:ext cx="1" cy="249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B11511-225E-48E6-AE33-A76447824AD2}"/>
              </a:ext>
            </a:extLst>
          </p:cNvPr>
          <p:cNvSpPr txBox="1"/>
          <p:nvPr/>
        </p:nvSpPr>
        <p:spPr>
          <a:xfrm>
            <a:off x="1809486" y="3497591"/>
            <a:ext cx="9040766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Between the opening and closing tags is the </a:t>
            </a:r>
            <a:r>
              <a:rPr lang="en-US" b="1" i="1" dirty="0"/>
              <a:t>content</a:t>
            </a:r>
            <a:r>
              <a:rPr lang="en-US" dirty="0"/>
              <a:t>. The </a:t>
            </a:r>
            <a:r>
              <a:rPr lang="en-US" b="1" i="1" dirty="0"/>
              <a:t>content</a:t>
            </a:r>
            <a:r>
              <a:rPr lang="en-US" dirty="0"/>
              <a:t> is printed to the webpage.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F9D81-2E8B-4DEC-8FF1-90030784A75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197118" y="3866923"/>
            <a:ext cx="132751" cy="8480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85267C-DBCC-43FF-A3D2-43A273523458}"/>
              </a:ext>
            </a:extLst>
          </p:cNvPr>
          <p:cNvSpPr txBox="1"/>
          <p:nvPr/>
        </p:nvSpPr>
        <p:spPr>
          <a:xfrm>
            <a:off x="9313332" y="4366186"/>
            <a:ext cx="2619022" cy="92333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The closing </a:t>
            </a:r>
            <a:r>
              <a:rPr lang="en-US" b="1" i="1" dirty="0"/>
              <a:t>tag</a:t>
            </a:r>
            <a:r>
              <a:rPr lang="en-US" dirty="0"/>
              <a:t> has a ‘/’ before the closing </a:t>
            </a:r>
            <a:r>
              <a:rPr lang="en-US" b="1" i="1" dirty="0"/>
              <a:t>tag</a:t>
            </a:r>
            <a:r>
              <a:rPr lang="en-US" dirty="0"/>
              <a:t> type.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AEEF13-C267-4D3C-9A7E-450CE118060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486775" y="4809067"/>
            <a:ext cx="826557" cy="18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A86B55-845D-4138-97DD-DCFF9F365A08}"/>
              </a:ext>
            </a:extLst>
          </p:cNvPr>
          <p:cNvSpPr txBox="1"/>
          <p:nvPr/>
        </p:nvSpPr>
        <p:spPr>
          <a:xfrm>
            <a:off x="4404903" y="6445891"/>
            <a:ext cx="7740367" cy="369332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* Some elements don’t have contents or a closing tag. (&lt;</a:t>
            </a:r>
            <a:r>
              <a:rPr lang="en-US" dirty="0" err="1"/>
              <a:t>img</a:t>
            </a:r>
            <a:r>
              <a:rPr lang="en-US" dirty="0"/>
              <a:t>&gt;, &lt;</a:t>
            </a:r>
            <a:r>
              <a:rPr lang="en-US" dirty="0" err="1"/>
              <a:t>br</a:t>
            </a:r>
            <a:r>
              <a:rPr lang="en-US" dirty="0"/>
              <a:t>&gt;, &lt;input&gt;) </a:t>
            </a:r>
          </a:p>
        </p:txBody>
      </p:sp>
    </p:spTree>
    <p:extLst>
      <p:ext uri="{BB962C8B-B14F-4D97-AF65-F5344CB8AC3E}">
        <p14:creationId xmlns:p14="http://schemas.microsoft.com/office/powerpoint/2010/main" val="259542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E2B6-9D8A-4123-9013-2418D0A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– Metadata</a:t>
            </a:r>
            <a:br>
              <a:rPr lang="en-US" dirty="0"/>
            </a:br>
            <a:r>
              <a:rPr lang="en-US" sz="1400" dirty="0">
                <a:hlinkClick r:id="rId2"/>
              </a:rPr>
              <a:t>https://itseeze.com/blog/seo-101-everything-you-need-to-know-about-metadata/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7B9E-F37A-4BC1-8A6D-1846A9A0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95" y="3808594"/>
            <a:ext cx="5461233" cy="2062103"/>
          </a:xfrm>
        </p:spPr>
        <p:txBody>
          <a:bodyPr anchor="t"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webpages, </a:t>
            </a:r>
            <a:r>
              <a:rPr lang="en-US" sz="2400" b="1" i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 is used for Search Engine Optimization (SEO).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Webpage </a:t>
            </a:r>
            <a:r>
              <a:rPr lang="en-US" sz="2400" b="1" i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 consists of a page </a:t>
            </a:r>
            <a:r>
              <a:rPr lang="en-US" sz="2400" i="1" dirty="0">
                <a:solidFill>
                  <a:srgbClr val="FF0000"/>
                </a:solidFill>
              </a:rPr>
              <a:t>&lt;title&gt;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i="1" dirty="0">
                <a:solidFill>
                  <a:srgbClr val="FF0000"/>
                </a:solidFill>
              </a:rPr>
              <a:t>meta&gt;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description on each </a:t>
            </a:r>
            <a:r>
              <a:rPr lang="en-US" sz="2400" dirty="0">
                <a:solidFill>
                  <a:srgbClr val="FF0000"/>
                </a:solidFill>
              </a:rPr>
              <a:t>.html</a:t>
            </a:r>
            <a:r>
              <a:rPr lang="en-US" sz="2400" dirty="0">
                <a:solidFill>
                  <a:schemeClr val="tx1"/>
                </a:solidFill>
              </a:rPr>
              <a:t> page.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D7B36-6433-49FD-A93C-577C54DF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28" y="4010028"/>
            <a:ext cx="3489009" cy="175507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44BFF-D9FB-4482-9F53-C25BB9C13CF1}"/>
              </a:ext>
            </a:extLst>
          </p:cNvPr>
          <p:cNvSpPr txBox="1"/>
          <p:nvPr/>
        </p:nvSpPr>
        <p:spPr>
          <a:xfrm>
            <a:off x="1208039" y="2196979"/>
            <a:ext cx="90642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Located in the </a:t>
            </a:r>
            <a:r>
              <a:rPr lang="en-US" sz="2600" i="1" dirty="0">
                <a:solidFill>
                  <a:srgbClr val="FF0000"/>
                </a:solidFill>
              </a:rPr>
              <a:t>&lt;head</a:t>
            </a:r>
            <a:r>
              <a:rPr lang="en-US" sz="2600" dirty="0">
                <a:solidFill>
                  <a:srgbClr val="FF0000"/>
                </a:solidFill>
              </a:rPr>
              <a:t>&gt; </a:t>
            </a:r>
            <a:r>
              <a:rPr lang="en-US" sz="2600" dirty="0"/>
              <a:t>of an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i="1" dirty="0">
                <a:solidFill>
                  <a:srgbClr val="FF0000"/>
                </a:solidFill>
              </a:rPr>
              <a:t>&lt;meta&gt; </a:t>
            </a:r>
            <a:r>
              <a:rPr lang="en-US" sz="2600" dirty="0"/>
              <a:t>elements provide search engines with information about the content and purpose of pages of a website.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i="1" dirty="0"/>
              <a:t> </a:t>
            </a:r>
            <a:r>
              <a:rPr lang="en-US" sz="2400" b="1" i="1" dirty="0"/>
              <a:t>Metadata</a:t>
            </a:r>
            <a:r>
              <a:rPr lang="en-US" sz="2400" dirty="0"/>
              <a:t> is data that describes other data.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98720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3481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Consolas</vt:lpstr>
      <vt:lpstr>Franklin Gothic Book</vt:lpstr>
      <vt:lpstr>Roboto</vt:lpstr>
      <vt:lpstr>1_RetrospectVTI</vt:lpstr>
      <vt:lpstr>HTML Fundamentals</vt:lpstr>
      <vt:lpstr>HTML is not a programming language. HTML is a markup language that defines the structure of a webpage. HTML consists of elements which are used to enclose different parts of the page content to make it appear or act a certain way. </vt:lpstr>
      <vt:lpstr>Preparation</vt:lpstr>
      <vt:lpstr>HTML and CSS https://en.wikipedia.org/wiki/Cascading_Style_Sheets https://www.w3schools.com/html/html_intro.asp  https://www.w3schools.com/css/css_intro.asp https://en.wikipedia.org/wiki/HTML</vt:lpstr>
      <vt:lpstr>HTML4 vs HTML5: A History https://html.spec.whatwg.org/multipage/introduction.html#is-this-html5?</vt:lpstr>
      <vt:lpstr>HTML5 – New Features https://www.w3schools.com/html/html5_intro.asp</vt:lpstr>
      <vt:lpstr>HTML – Anatomy of a Web Page https://developer.mozilla.org/en-US/docs/Learn/Getting_started_with_the_web/HTML_basics</vt:lpstr>
      <vt:lpstr>HTML  - Anatomy of an Element https://developer.mozilla.org/en-US/docs/Learn/Getting_started_with_the_web/HTML_basics https://devdocs.io/html/</vt:lpstr>
      <vt:lpstr>HTML – Metadata https://itseeze.com/blog/seo-101-everything-you-need-to-know-about-metadata/</vt:lpstr>
      <vt:lpstr>HTML – Metadata inside &lt;head&gt; https://itseeze.com/blog/seo-101-everything-you-need-to-know-about-metadata/</vt:lpstr>
      <vt:lpstr>HTML - Nested Elements https://www.w3schools.com/html/html_elements.asp</vt:lpstr>
      <vt:lpstr>HTML - &lt;span&gt; and &lt;div&gt; Elements https://www.w3schools.com/tags/tag_span.asp https://www.w3schools.com/html/html_blocks.asp</vt:lpstr>
      <vt:lpstr>HTML – Basic Text Element Formatting https://www.w3schools.com/html/html_formatting.asp</vt:lpstr>
      <vt:lpstr>HTML – Attributes https://developer.mozilla.org/en-US/docs/Learn/Getting_started_with_the_web/HTML_basics https://en.wikipedia.org/wiki/HTML_attribute</vt:lpstr>
      <vt:lpstr>Global Attributes (available on all Tags) https://developer.mozilla.org/en-US/docs/Learn/Getting_started_with_the_web/HTML_basics https://en.wikipedia.org/wiki/HTML_attribute</vt:lpstr>
      <vt:lpstr>HTML – Elements inside &lt;body&gt; https://developer.mozilla.org/en-US/docs/Learn/Getting_started_with_the_web/HTML_basics</vt:lpstr>
      <vt:lpstr>HTML – List https://developer.mozilla.org/en-US/docs/Learn/Getting_started_with_the_web/HTML_basics</vt:lpstr>
      <vt:lpstr>HTML – Table (with comment examples) https://www.w3schools.com/html/html_tables.asp</vt:lpstr>
      <vt:lpstr>HTML &lt;Form&gt; (1/4) https://developer.mozilla.org/en-US/docs/Learn/Forms https://developer.mozilla.org/en-US/docs/Learn/Forms/Your_first_form</vt:lpstr>
      <vt:lpstr>HTML &lt;Form&gt; (2/4) – Method Attribute https://www.w3schools.com/tags/att_form_method.asp</vt:lpstr>
      <vt:lpstr>HTML &lt;Form&gt; (3/4) - Input Attribute Types https://www.w3schools.com/html/html_form_input_types.asp</vt:lpstr>
      <vt:lpstr>HTML &lt;Form&gt; (4/4)– More Input Attribute Types https://www.w3schools.com/html/html_form_input_types.asp</vt:lpstr>
      <vt:lpstr>&lt;input&gt; Attribute Purposes (1/3) https://www.w3schools.com/html/html_form_attributes.asp</vt:lpstr>
      <vt:lpstr>&lt;input&gt; Attribute Purposes (2/3) https://www.w3schools.com/html/html_form_attributes.asp</vt:lpstr>
      <vt:lpstr>&lt;input&gt; Attribute Purposes (3/3) https://www.w3schools.com/html/html_form_attributes.asp</vt:lpstr>
      <vt:lpstr>HTML – Entities/Character Codes https://www.toptal.com/designers/htmlarrows/arrows/</vt:lpstr>
      <vt:lpstr>Assignment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2020-03-20T13:38:29Z</dcterms:created>
  <dcterms:modified xsi:type="dcterms:W3CDTF">2021-12-20T04:14:21Z</dcterms:modified>
</cp:coreProperties>
</file>