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46" r:id="rId1"/>
  </p:sldMasterIdLst>
  <p:sldIdLst>
    <p:sldId id="257" r:id="rId2"/>
    <p:sldId id="258" r:id="rId3"/>
    <p:sldId id="263" r:id="rId4"/>
    <p:sldId id="265" r:id="rId5"/>
    <p:sldId id="266" r:id="rId6"/>
    <p:sldId id="267" r:id="rId7"/>
    <p:sldId id="26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61" d="100"/>
          <a:sy n="61" d="100"/>
        </p:scale>
        <p:origin x="31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12/19/2021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12/19/2021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12/19/2021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12/19/2021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12/19/2021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12/19/2021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12/19/2021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12/19/2021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12/19/2021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12/19/2021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12/19/2021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12/19/2021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aspnet/core/test/integration-tests?view=aspnetcore-5.0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s://docs.microsoft.com/en-us/aspnet/core/test/integration-tests?view=aspnetcore-5.0#introduction-to-integration-test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s://docs.microsoft.com/en-us/aspnet/core/test/integration-tests?view=aspnetcore-5.0#aspnet-core-integration-test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docs.microsoft.com/en-us/aspnet/core/test/integration-tests?view=aspnetcore-5.0#aspnet-core-integration-test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spnet/core/test/integration-tests?view=aspnetcore-3.1#customize-webapplicationfactory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microsoft.com/en-us/aspnet/core/test/integration-tests?view=aspnetcore-5.0#aspnet-core-integration-tests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spnet/core/test/integration-tests?view=aspnetcore-5.0#basic-tests-with-the-default-webapplicationfactory" TargetMode="External"/><Relationship Id="rId2" Type="http://schemas.openxmlformats.org/officeDocument/2006/relationships/hyperlink" Target="https://docs.microsoft.com/en-us/aspnet/core/test/integration-tests?view=aspnetcore-5.0#aspnet-core-integration-test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sz="7200" dirty="0">
                <a:solidFill>
                  <a:schemeClr val="tx1"/>
                </a:solidFill>
              </a:rPr>
              <a:t>Integration Testing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sz="3200" dirty="0" err="1">
                <a:latin typeface="+mj-lt"/>
              </a:rPr>
              <a:t>.NEt</a:t>
            </a:r>
            <a:endParaRPr lang="en-US" sz="3200" dirty="0">
              <a:latin typeface="+mj-lt"/>
            </a:endParaRP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2837" y="0"/>
            <a:ext cx="8002638" cy="4953000"/>
          </a:xfrm>
        </p:spPr>
        <p:txBody>
          <a:bodyPr anchor="ctr">
            <a:noAutofit/>
          </a:bodyPr>
          <a:lstStyle/>
          <a:p>
            <a:pPr lvl="0"/>
            <a:r>
              <a:rPr lang="en-US" sz="4000" b="1" i="1" dirty="0">
                <a:solidFill>
                  <a:schemeClr val="bg1"/>
                </a:solidFill>
              </a:rPr>
              <a:t>Integration tests </a:t>
            </a:r>
            <a:r>
              <a:rPr lang="en-US" sz="4000" i="1" dirty="0">
                <a:solidFill>
                  <a:schemeClr val="bg1"/>
                </a:solidFill>
              </a:rPr>
              <a:t>ensure that an app's components function correctly at a level that includes the app's supporting infrastructure, such as the database, file system, and network.</a:t>
            </a:r>
            <a:endParaRPr lang="en-US" sz="2000" i="1" dirty="0">
              <a:solidFill>
                <a:schemeClr val="bg1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953000"/>
            <a:ext cx="12188952" cy="1905000"/>
          </a:xfrm>
        </p:spPr>
        <p:txBody>
          <a:bodyPr anchor="ctr">
            <a:normAutofit/>
          </a:bodyPr>
          <a:lstStyle/>
          <a:p>
            <a:pPr algn="ctr"/>
            <a:r>
              <a:rPr lang="en-US" sz="1400" dirty="0">
                <a:hlinkClick r:id="rId2"/>
              </a:rPr>
              <a:t>https://docs.microsoft.com/en-us/aspnet/core/test/integration-tests?view=aspnetcore-5.0</a:t>
            </a:r>
            <a:endParaRPr lang="en-US" sz="1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C4ABF-5F78-456D-867C-770A0FE08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437582" cy="145075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Integration Testing - Overview</a:t>
            </a:r>
            <a:br>
              <a:rPr lang="en-US" dirty="0"/>
            </a:br>
            <a:r>
              <a:rPr lang="en-US" sz="1400" dirty="0">
                <a:hlinkClick r:id="rId2"/>
              </a:rPr>
              <a:t>https://docs.microsoft.com/en-us/aspnet/core/test/integration-tests?view=aspnetcore-5.0#introduction-to-integration-tests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2C35AB-3755-466C-9070-A534BFE0FB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9758" y="1911049"/>
            <a:ext cx="5300053" cy="4470400"/>
          </a:xfrm>
        </p:spPr>
        <p:txBody>
          <a:bodyPr anchor="ctr">
            <a:normAutofit fontScale="92500" lnSpcReduction="20000"/>
          </a:bodyPr>
          <a:lstStyle/>
          <a:p>
            <a:r>
              <a:rPr lang="en-US" sz="2400" b="1" i="1" dirty="0">
                <a:solidFill>
                  <a:schemeClr val="tx1"/>
                </a:solidFill>
              </a:rPr>
              <a:t>Integration tests</a:t>
            </a:r>
            <a:r>
              <a:rPr lang="en-US" sz="2400" dirty="0">
                <a:solidFill>
                  <a:schemeClr val="tx1"/>
                </a:solidFill>
              </a:rPr>
              <a:t> are the second level of testing. They evaluate an app's components on a broader level than </a:t>
            </a:r>
            <a:r>
              <a:rPr lang="en-US" sz="2400" b="1" i="1" dirty="0">
                <a:solidFill>
                  <a:schemeClr val="tx1"/>
                </a:solidFill>
              </a:rPr>
              <a:t>unit tests</a:t>
            </a:r>
            <a:r>
              <a:rPr lang="en-US" sz="2400" dirty="0">
                <a:solidFill>
                  <a:schemeClr val="tx1"/>
                </a:solidFill>
              </a:rPr>
              <a:t>. </a:t>
            </a:r>
          </a:p>
          <a:p>
            <a:r>
              <a:rPr lang="en-US" sz="2400" b="1" i="1" dirty="0">
                <a:solidFill>
                  <a:schemeClr val="tx1"/>
                </a:solidFill>
              </a:rPr>
              <a:t>Unit tests </a:t>
            </a:r>
            <a:r>
              <a:rPr lang="en-US" sz="2400" dirty="0">
                <a:solidFill>
                  <a:schemeClr val="tx1"/>
                </a:solidFill>
              </a:rPr>
              <a:t>are used to test isolated software components, like methods. </a:t>
            </a:r>
          </a:p>
          <a:p>
            <a:r>
              <a:rPr lang="en-US" sz="2400" b="1" i="1" dirty="0">
                <a:solidFill>
                  <a:schemeClr val="tx1"/>
                </a:solidFill>
              </a:rPr>
              <a:t>Integration tests </a:t>
            </a:r>
            <a:r>
              <a:rPr lang="en-US" sz="2400" dirty="0">
                <a:solidFill>
                  <a:schemeClr val="tx1"/>
                </a:solidFill>
              </a:rPr>
              <a:t>confirm that two or more app components work together to produce an expected result. </a:t>
            </a:r>
          </a:p>
          <a:p>
            <a:r>
              <a:rPr lang="en-US" sz="2400" dirty="0">
                <a:solidFill>
                  <a:schemeClr val="tx1"/>
                </a:solidFill>
              </a:rPr>
              <a:t>Broader tests of the app's infrastructure and framework can include everything from UI to DB. A different database or different app settings might be used for the tests.</a:t>
            </a:r>
          </a:p>
        </p:txBody>
      </p:sp>
      <p:pic>
        <p:nvPicPr>
          <p:cNvPr id="1026" name="Picture 2" descr="integration testing image">
            <a:extLst>
              <a:ext uri="{FF2B5EF4-FFF2-40B4-BE49-F238E27FC236}">
                <a16:creationId xmlns:a16="http://schemas.microsoft.com/office/drawing/2014/main" id="{40F21741-CB7D-44D5-964F-00DC966AC7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6400" y="2102006"/>
            <a:ext cx="4449280" cy="4173118"/>
          </a:xfrm>
          <a:prstGeom prst="rect">
            <a:avLst/>
          </a:prstGeom>
          <a:noFill/>
          <a:ln w="25400">
            <a:solidFill>
              <a:schemeClr val="accent2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06244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12E8C-D72B-44A4-9343-B337FAB94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286603"/>
            <a:ext cx="10135579" cy="145075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Integration Tests – Cons</a:t>
            </a:r>
            <a:br>
              <a:rPr lang="en-US" dirty="0"/>
            </a:br>
            <a:r>
              <a:rPr lang="en-US" sz="1400" dirty="0">
                <a:hlinkClick r:id="rId2"/>
              </a:rPr>
              <a:t>https://docs.microsoft.com/en-us/aspnet/core/test/integration-tests?view=aspnetcore-5.0#aspnet-core-integration-tests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E880A3-B9B2-478C-A278-B15FEA10A4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6389" y="1882019"/>
            <a:ext cx="5267421" cy="4513943"/>
          </a:xfrm>
        </p:spPr>
        <p:txBody>
          <a:bodyPr anchor="ctr">
            <a:normAutofit fontScale="92500" lnSpcReduction="10000"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Integration tests: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use </a:t>
            </a:r>
            <a:r>
              <a:rPr lang="en-US" sz="2800" u="sng" dirty="0">
                <a:solidFill>
                  <a:schemeClr val="tx1"/>
                </a:solidFill>
              </a:rPr>
              <a:t>production</a:t>
            </a:r>
            <a:r>
              <a:rPr lang="en-US" sz="2800" dirty="0">
                <a:solidFill>
                  <a:schemeClr val="tx1"/>
                </a:solidFill>
              </a:rPr>
              <a:t> components,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require more code and data processing,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take longer to run.</a:t>
            </a:r>
          </a:p>
          <a:p>
            <a:r>
              <a:rPr lang="en-US" sz="2400" dirty="0">
                <a:solidFill>
                  <a:schemeClr val="tx1"/>
                </a:solidFill>
              </a:rPr>
              <a:t>Limit the use of </a:t>
            </a:r>
            <a:r>
              <a:rPr lang="en-US" sz="2400" b="1" i="1" dirty="0">
                <a:solidFill>
                  <a:schemeClr val="tx1"/>
                </a:solidFill>
              </a:rPr>
              <a:t>integration tests </a:t>
            </a:r>
            <a:r>
              <a:rPr lang="en-US" sz="2400" dirty="0">
                <a:solidFill>
                  <a:schemeClr val="tx1"/>
                </a:solidFill>
              </a:rPr>
              <a:t>to the most important infrastructure scenarios. </a:t>
            </a:r>
          </a:p>
          <a:p>
            <a:r>
              <a:rPr lang="en-US" sz="2400" dirty="0">
                <a:solidFill>
                  <a:schemeClr val="tx1"/>
                </a:solidFill>
              </a:rPr>
              <a:t>If a behavior can be tested using both a unit test and an integration test, choose the unit test.</a:t>
            </a:r>
          </a:p>
        </p:txBody>
      </p:sp>
      <p:pic>
        <p:nvPicPr>
          <p:cNvPr id="5" name="Picture 2" descr="integration testing image">
            <a:extLst>
              <a:ext uri="{FF2B5EF4-FFF2-40B4-BE49-F238E27FC236}">
                <a16:creationId xmlns:a16="http://schemas.microsoft.com/office/drawing/2014/main" id="{6E1C8202-330F-4EED-8053-12A5459663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6400" y="2102006"/>
            <a:ext cx="4449280" cy="4173118"/>
          </a:xfrm>
          <a:prstGeom prst="rect">
            <a:avLst/>
          </a:prstGeom>
          <a:noFill/>
          <a:ln w="25400">
            <a:solidFill>
              <a:schemeClr val="accent2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7022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6209E-6468-48FF-9C83-CF9A4B228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328526" cy="1450757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Integration Testing – Requirements/Setup</a:t>
            </a:r>
            <a:br>
              <a:rPr lang="en-US" dirty="0"/>
            </a:br>
            <a:r>
              <a:rPr lang="en-US" sz="1600" dirty="0">
                <a:hlinkClick r:id="rId2"/>
              </a:rPr>
              <a:t>https://docs.microsoft.com/en-us/aspnet/core/test/integration-tests?view=aspnetcore-5.0#aspnet-core-integration-tests</a:t>
            </a:r>
            <a:endParaRPr lang="en-US" sz="49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7DB66C-C027-42F7-B47A-AD0AD51728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9295" y="1902555"/>
            <a:ext cx="9225473" cy="2151769"/>
          </a:xfrm>
        </p:spPr>
        <p:txBody>
          <a:bodyPr anchor="ctr">
            <a:normAutofit fontScale="92500" lnSpcReduction="10000"/>
          </a:bodyPr>
          <a:lstStyle/>
          <a:p>
            <a:r>
              <a:rPr lang="en-US" sz="2200" dirty="0">
                <a:solidFill>
                  <a:schemeClr val="tx1"/>
                </a:solidFill>
              </a:rPr>
              <a:t>To complete Integration tests in ASP.NET Core, you need: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a test project containing the tests and having a reference to the </a:t>
            </a:r>
            <a:r>
              <a:rPr lang="en-US" sz="1800" b="1" i="1" dirty="0">
                <a:solidFill>
                  <a:schemeClr val="tx1"/>
                </a:solidFill>
              </a:rPr>
              <a:t>SUT (System Under Test)</a:t>
            </a:r>
            <a:r>
              <a:rPr lang="en-US" sz="1800" dirty="0">
                <a:solidFill>
                  <a:schemeClr val="tx1"/>
                </a:solidFill>
              </a:rPr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a test web host (created by the test project) for the </a:t>
            </a:r>
            <a:r>
              <a:rPr lang="en-US" sz="1800" b="1" i="1" dirty="0">
                <a:solidFill>
                  <a:schemeClr val="tx1"/>
                </a:solidFill>
              </a:rPr>
              <a:t>SUT</a:t>
            </a:r>
            <a:r>
              <a:rPr lang="en-US" sz="1800" dirty="0">
                <a:solidFill>
                  <a:schemeClr val="tx1"/>
                </a:solidFill>
              </a:rPr>
              <a:t> that uses a test server client to handle requests and responses with the </a:t>
            </a:r>
            <a:r>
              <a:rPr lang="en-US" sz="1800" b="1" i="1" dirty="0">
                <a:solidFill>
                  <a:schemeClr val="tx1"/>
                </a:solidFill>
              </a:rPr>
              <a:t>SUT</a:t>
            </a:r>
            <a:r>
              <a:rPr lang="en-US" sz="1800" dirty="0">
                <a:solidFill>
                  <a:schemeClr val="tx1"/>
                </a:solidFill>
              </a:rPr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a test runner is used to execute the tests and report the test results.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the test app to specify the </a:t>
            </a:r>
            <a:r>
              <a:rPr lang="en-US" sz="1800" b="1" i="1" dirty="0">
                <a:solidFill>
                  <a:schemeClr val="tx1"/>
                </a:solidFill>
              </a:rPr>
              <a:t>Web SDK </a:t>
            </a:r>
            <a:r>
              <a:rPr lang="en-US" sz="1800" dirty="0">
                <a:solidFill>
                  <a:schemeClr val="tx1"/>
                </a:solidFill>
              </a:rPr>
              <a:t>in its project file (&lt;Project </a:t>
            </a:r>
            <a:r>
              <a:rPr lang="en-US" sz="1800" dirty="0" err="1">
                <a:solidFill>
                  <a:schemeClr val="tx1"/>
                </a:solidFill>
              </a:rPr>
              <a:t>Sdk</a:t>
            </a:r>
            <a:r>
              <a:rPr lang="en-US" sz="1800" dirty="0">
                <a:solidFill>
                  <a:schemeClr val="tx1"/>
                </a:solidFill>
              </a:rPr>
              <a:t>="</a:t>
            </a:r>
            <a:r>
              <a:rPr lang="en-US" sz="1800" dirty="0" err="1">
                <a:solidFill>
                  <a:schemeClr val="tx1"/>
                </a:solidFill>
              </a:rPr>
              <a:t>Microsoft.NET.Sdk.Web</a:t>
            </a:r>
            <a:r>
              <a:rPr lang="en-US" sz="1800" dirty="0">
                <a:solidFill>
                  <a:schemeClr val="tx1"/>
                </a:solidFill>
              </a:rPr>
              <a:t>"&gt;).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the test app to reference the </a:t>
            </a:r>
            <a:r>
              <a:rPr lang="en-US" sz="1800" b="1" i="1" dirty="0" err="1">
                <a:solidFill>
                  <a:schemeClr val="tx1"/>
                </a:solidFill>
              </a:rPr>
              <a:t>Microsoft.AspNetCore.Mvc.Testing</a:t>
            </a:r>
            <a:r>
              <a:rPr lang="en-US" sz="1800" b="1" i="1" dirty="0">
                <a:solidFill>
                  <a:schemeClr val="tx1"/>
                </a:solidFill>
              </a:rPr>
              <a:t> </a:t>
            </a:r>
            <a:r>
              <a:rPr lang="en-US" sz="1800" dirty="0">
                <a:solidFill>
                  <a:schemeClr val="tx1"/>
                </a:solidFill>
              </a:rPr>
              <a:t>package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098" name="Picture 2" descr="Simplify Integration Testing with MockServer – Sweetcode.io">
            <a:extLst>
              <a:ext uri="{FF2B5EF4-FFF2-40B4-BE49-F238E27FC236}">
                <a16:creationId xmlns:a16="http://schemas.microsoft.com/office/drawing/2014/main" id="{2F0D39E5-C46F-47A9-B8C5-3ACD7BF1B0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2371" y="4167716"/>
            <a:ext cx="5069279" cy="2554545"/>
          </a:xfrm>
          <a:prstGeom prst="rect">
            <a:avLst/>
          </a:prstGeom>
          <a:noFill/>
          <a:ln w="25400">
            <a:solidFill>
              <a:schemeClr val="accent2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CD929D0-F9A7-48A6-9E0C-BA22DE7D3125}"/>
              </a:ext>
            </a:extLst>
          </p:cNvPr>
          <p:cNvSpPr/>
          <p:nvPr/>
        </p:nvSpPr>
        <p:spPr>
          <a:xfrm>
            <a:off x="1284605" y="4167716"/>
            <a:ext cx="4477766" cy="221599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201168" lvl="1" indent="0">
              <a:buNone/>
            </a:pPr>
            <a:r>
              <a:rPr lang="en-US" dirty="0"/>
              <a:t>The workflow of Integration Testing follows the familiar Arrange/Act/Assert process. Each test: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sz="1600" dirty="0"/>
              <a:t>configures a web host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sz="1600" dirty="0"/>
              <a:t>Creates a test server client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sz="1600" dirty="0"/>
              <a:t>Arrange…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sz="1600" dirty="0"/>
              <a:t>Act…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sz="1600" dirty="0"/>
              <a:t>Assert…</a:t>
            </a:r>
          </a:p>
        </p:txBody>
      </p:sp>
    </p:spTree>
    <p:extLst>
      <p:ext uri="{BB962C8B-B14F-4D97-AF65-F5344CB8AC3E}">
        <p14:creationId xmlns:p14="http://schemas.microsoft.com/office/powerpoint/2010/main" val="28357920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26FF49-C235-4DF5-9FBE-F4237BF4FC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112" y="1913641"/>
            <a:ext cx="9127603" cy="2115281"/>
          </a:xfrm>
        </p:spPr>
        <p:txBody>
          <a:bodyPr anchor="ctr">
            <a:normAutofit fontScale="92500"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The </a:t>
            </a:r>
            <a:r>
              <a:rPr lang="en-US" sz="2400" b="1" i="1" dirty="0" err="1">
                <a:solidFill>
                  <a:schemeClr val="tx1"/>
                </a:solidFill>
              </a:rPr>
              <a:t>Microsoft.AspNetCore.Mvc.Testing</a:t>
            </a:r>
            <a:r>
              <a:rPr lang="en-US" sz="2400" b="1" i="1" dirty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package handles the following tasks: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Copies the dependencies file (.deps) from the SUT into the test project's bin directory.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Sets the </a:t>
            </a:r>
            <a:r>
              <a:rPr lang="en-US" sz="2000" b="1" i="1" dirty="0">
                <a:solidFill>
                  <a:schemeClr val="tx1"/>
                </a:solidFill>
              </a:rPr>
              <a:t>content root </a:t>
            </a:r>
            <a:r>
              <a:rPr lang="en-US" sz="2000" dirty="0">
                <a:solidFill>
                  <a:schemeClr val="tx1"/>
                </a:solidFill>
              </a:rPr>
              <a:t>to the SUT's project root so that static files and pages/views are found when the tests are executed.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Provides the </a:t>
            </a:r>
            <a:r>
              <a:rPr lang="en-US" sz="2000" b="1" i="1" dirty="0" err="1">
                <a:solidFill>
                  <a:schemeClr val="tx1"/>
                </a:solidFill>
              </a:rPr>
              <a:t>WebApplicationFactory</a:t>
            </a:r>
            <a:r>
              <a:rPr lang="en-US" sz="2000" dirty="0">
                <a:solidFill>
                  <a:schemeClr val="tx1"/>
                </a:solidFill>
              </a:rPr>
              <a:t> class to streamline bootstrapping the SUT with </a:t>
            </a:r>
            <a:r>
              <a:rPr lang="en-US" sz="2000" dirty="0" err="1">
                <a:solidFill>
                  <a:schemeClr val="tx1"/>
                </a:solidFill>
              </a:rPr>
              <a:t>TestServer</a:t>
            </a:r>
            <a:r>
              <a:rPr lang="en-US" sz="2000" dirty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2050" name="Picture 2" descr="What is Integration Testing? | How to perform integration testing ...">
            <a:extLst>
              <a:ext uri="{FF2B5EF4-FFF2-40B4-BE49-F238E27FC236}">
                <a16:creationId xmlns:a16="http://schemas.microsoft.com/office/drawing/2014/main" id="{061FCDF4-8B59-4822-977C-3A5BAF2F5F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3809" y="3776403"/>
            <a:ext cx="4403577" cy="2461258"/>
          </a:xfrm>
          <a:prstGeom prst="rect">
            <a:avLst/>
          </a:prstGeom>
          <a:noFill/>
          <a:ln w="25400">
            <a:solidFill>
              <a:schemeClr val="accent2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83BF5D0-4ABC-4899-BB7A-4EC228FD4D66}"/>
              </a:ext>
            </a:extLst>
          </p:cNvPr>
          <p:cNvSpPr/>
          <p:nvPr/>
        </p:nvSpPr>
        <p:spPr>
          <a:xfrm>
            <a:off x="2488577" y="4633721"/>
            <a:ext cx="3995706" cy="1609098"/>
          </a:xfrm>
          <a:prstGeom prst="rect">
            <a:avLst/>
          </a:prstGeom>
          <a:ln w="25400">
            <a:solidFill>
              <a:schemeClr val="accent2"/>
            </a:solidFill>
          </a:ln>
        </p:spPr>
        <p:txBody>
          <a:bodyPr wrap="square" anchor="ctr">
            <a:normAutofit fontScale="92500"/>
          </a:bodyPr>
          <a:lstStyle/>
          <a:p>
            <a:r>
              <a:rPr lang="en-US" sz="2000" dirty="0"/>
              <a:t>You can </a:t>
            </a:r>
            <a:r>
              <a:rPr lang="en-US" sz="2000" dirty="0">
                <a:hlinkClick r:id="rId3"/>
              </a:rPr>
              <a:t>use a mock database</a:t>
            </a:r>
            <a:r>
              <a:rPr lang="en-US" sz="2000" u="sng" dirty="0">
                <a:hlinkClick r:id="rId3"/>
              </a:rPr>
              <a:t> </a:t>
            </a:r>
            <a:r>
              <a:rPr lang="en-US" sz="2000" dirty="0"/>
              <a:t>for testing. </a:t>
            </a:r>
          </a:p>
          <a:p>
            <a:r>
              <a:rPr lang="en-US" sz="2000" dirty="0"/>
              <a:t>In an </a:t>
            </a:r>
            <a:r>
              <a:rPr lang="en-US" sz="2000" b="1" i="1" dirty="0"/>
              <a:t>MVC</a:t>
            </a:r>
            <a:r>
              <a:rPr lang="en-US" sz="2000" dirty="0"/>
              <a:t> app, tests are usually organized by </a:t>
            </a:r>
            <a:r>
              <a:rPr lang="en-US" sz="2000" b="1" i="1" dirty="0"/>
              <a:t>Controller</a:t>
            </a:r>
            <a:r>
              <a:rPr lang="en-US" sz="2000" dirty="0"/>
              <a:t> classes and named after the </a:t>
            </a:r>
            <a:r>
              <a:rPr lang="en-US" sz="2000" b="1" i="1" dirty="0"/>
              <a:t>Controllers</a:t>
            </a:r>
            <a:r>
              <a:rPr lang="en-US" sz="2000" dirty="0"/>
              <a:t> they test.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5C13B78-392F-4E5B-9963-CDAA2030E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963" y="287338"/>
            <a:ext cx="10303676" cy="1449387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Integration Testing – Requirements/Setup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sz="1600" dirty="0">
                <a:hlinkClick r:id="rId4"/>
              </a:rPr>
              <a:t>https://docs.microsoft.com/en-us/aspnet/core/test/integration-tests?view=aspnetcore-5.0#aspnet-core-integration-tests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03884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8E55F-D8D8-411C-8E2E-250AC6A81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Integration Testing Setup –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Step By Step</a:t>
            </a:r>
            <a:br>
              <a:rPr lang="en-US" dirty="0"/>
            </a:br>
            <a:r>
              <a:rPr lang="en-US" sz="1300" dirty="0">
                <a:hlinkClick r:id="rId2"/>
              </a:rPr>
              <a:t>https://docs.microsoft.com/en-us/aspnet/core/test/integration-tests?view=aspnetcore-5.0#aspnet-core-integration-tests</a:t>
            </a:r>
            <a:br>
              <a:rPr lang="en-US" sz="1300" dirty="0"/>
            </a:br>
            <a:r>
              <a:rPr lang="en-US" sz="1300" dirty="0">
                <a:hlinkClick r:id="rId3"/>
              </a:rPr>
              <a:t>https://docs.microsoft.com/en-us/aspnet/core/test/integration-tests?view=aspnetcore-5.0#basic-tests-with-the-default-webapplicationfactory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ADA5BE-2DCD-4055-903E-FF12BB168C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7266" y="1896533"/>
            <a:ext cx="5766897" cy="4504267"/>
          </a:xfrm>
        </p:spPr>
        <p:txBody>
          <a:bodyPr anchor="ctr">
            <a:normAutofit fontScale="92500" lnSpcReduction="10000"/>
          </a:bodyPr>
          <a:lstStyle/>
          <a:p>
            <a:r>
              <a:rPr lang="en-US" dirty="0">
                <a:solidFill>
                  <a:schemeClr val="tx1"/>
                </a:solidFill>
              </a:rPr>
              <a:t>1) The test project inherits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FF0000"/>
                </a:solidFill>
              </a:rPr>
              <a:t>IClassFixture</a:t>
            </a:r>
            <a:r>
              <a:rPr lang="en-US" dirty="0">
                <a:solidFill>
                  <a:srgbClr val="FF0000"/>
                </a:solidFill>
              </a:rPr>
              <a:t>&lt;</a:t>
            </a:r>
            <a:r>
              <a:rPr lang="en-US" dirty="0" err="1">
                <a:solidFill>
                  <a:srgbClr val="FF0000"/>
                </a:solidFill>
              </a:rPr>
              <a:t>WebApplicationFactory</a:t>
            </a:r>
            <a:r>
              <a:rPr lang="en-US" dirty="0">
                <a:solidFill>
                  <a:srgbClr val="FF0000"/>
                </a:solidFill>
              </a:rPr>
              <a:t>&lt;</a:t>
            </a:r>
            <a:r>
              <a:rPr lang="en-US" dirty="0" err="1">
                <a:solidFill>
                  <a:srgbClr val="FF0000"/>
                </a:solidFill>
              </a:rPr>
              <a:t>TEntryPoint</a:t>
            </a:r>
            <a:r>
              <a:rPr lang="en-US" dirty="0">
                <a:solidFill>
                  <a:srgbClr val="FF0000"/>
                </a:solidFill>
              </a:rPr>
              <a:t>&gt;&gt;</a:t>
            </a:r>
            <a:r>
              <a:rPr lang="en-US" dirty="0"/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“</a:t>
            </a:r>
            <a:r>
              <a:rPr lang="en-US" dirty="0" err="1">
                <a:solidFill>
                  <a:schemeClr val="tx1"/>
                </a:solidFill>
              </a:rPr>
              <a:t>TEntryPoint</a:t>
            </a:r>
            <a:r>
              <a:rPr lang="en-US" dirty="0">
                <a:solidFill>
                  <a:schemeClr val="tx1"/>
                </a:solidFill>
              </a:rPr>
              <a:t>” is your app entry file, usually </a:t>
            </a:r>
            <a:r>
              <a:rPr lang="en-US" dirty="0" err="1">
                <a:solidFill>
                  <a:srgbClr val="FF0000"/>
                </a:solidFill>
              </a:rPr>
              <a:t>Startup.cs</a:t>
            </a:r>
            <a:r>
              <a:rPr lang="en-US" dirty="0"/>
              <a:t>.</a:t>
            </a:r>
          </a:p>
          <a:p>
            <a:r>
              <a:rPr lang="en-US" dirty="0">
                <a:solidFill>
                  <a:schemeClr val="tx1"/>
                </a:solidFill>
              </a:rPr>
              <a:t>2) create a property:</a:t>
            </a:r>
          </a:p>
          <a:p>
            <a:r>
              <a:rPr lang="en-US" sz="1700" dirty="0">
                <a:solidFill>
                  <a:srgbClr val="FF0000"/>
                </a:solidFill>
              </a:rPr>
              <a:t>private readonly </a:t>
            </a:r>
            <a:r>
              <a:rPr lang="en-US" sz="1700" dirty="0" err="1">
                <a:solidFill>
                  <a:srgbClr val="FF0000"/>
                </a:solidFill>
              </a:rPr>
              <a:t>WebApplicationFactory</a:t>
            </a:r>
            <a:r>
              <a:rPr lang="en-US" sz="1700" dirty="0">
                <a:solidFill>
                  <a:srgbClr val="FF0000"/>
                </a:solidFill>
              </a:rPr>
              <a:t>&lt;</a:t>
            </a:r>
            <a:r>
              <a:rPr lang="en-US" sz="1700" dirty="0" err="1">
                <a:solidFill>
                  <a:srgbClr val="FF0000"/>
                </a:solidFill>
              </a:rPr>
              <a:t>TEntryPoint</a:t>
            </a:r>
            <a:r>
              <a:rPr lang="en-US" sz="1700" dirty="0">
                <a:solidFill>
                  <a:srgbClr val="FF0000"/>
                </a:solidFill>
              </a:rPr>
              <a:t>&gt; _factory;</a:t>
            </a:r>
          </a:p>
          <a:p>
            <a:r>
              <a:rPr lang="en-US" sz="2000" dirty="0">
                <a:solidFill>
                  <a:schemeClr val="tx1"/>
                </a:solidFill>
              </a:rPr>
              <a:t>3) Inject the </a:t>
            </a:r>
            <a:r>
              <a:rPr lang="en-US" sz="2000" dirty="0" err="1">
                <a:solidFill>
                  <a:srgbClr val="FF0000"/>
                </a:solidFill>
              </a:rPr>
              <a:t>WebApplicationFactory</a:t>
            </a:r>
            <a:r>
              <a:rPr lang="en-US" sz="2000" dirty="0">
                <a:solidFill>
                  <a:srgbClr val="FF0000"/>
                </a:solidFill>
              </a:rPr>
              <a:t>&lt;</a:t>
            </a:r>
            <a:r>
              <a:rPr lang="en-US" sz="2000" dirty="0" err="1">
                <a:solidFill>
                  <a:srgbClr val="FF0000"/>
                </a:solidFill>
              </a:rPr>
              <a:t>TEntryPoint</a:t>
            </a:r>
            <a:r>
              <a:rPr lang="en-US" sz="2000" dirty="0">
                <a:solidFill>
                  <a:srgbClr val="FF0000"/>
                </a:solidFill>
              </a:rPr>
              <a:t>&gt;</a:t>
            </a:r>
            <a:r>
              <a:rPr lang="en-US" sz="2000" dirty="0">
                <a:solidFill>
                  <a:schemeClr val="tx1"/>
                </a:solidFill>
              </a:rPr>
              <a:t> into the test project constructor.</a:t>
            </a:r>
          </a:p>
          <a:p>
            <a:r>
              <a:rPr lang="en-US" sz="2000" dirty="0">
                <a:solidFill>
                  <a:schemeClr val="tx1"/>
                </a:solidFill>
              </a:rPr>
              <a:t>4)In each test,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var client = _</a:t>
            </a:r>
            <a:r>
              <a:rPr lang="en-US" dirty="0" err="1">
                <a:solidFill>
                  <a:srgbClr val="FF0000"/>
                </a:solidFill>
              </a:rPr>
              <a:t>factory.CreateClient</a:t>
            </a:r>
            <a:r>
              <a:rPr lang="en-US" dirty="0">
                <a:solidFill>
                  <a:srgbClr val="FF0000"/>
                </a:solidFill>
              </a:rPr>
              <a:t>(); 	  </a:t>
            </a:r>
            <a:r>
              <a:rPr lang="en-US" dirty="0">
                <a:solidFill>
                  <a:srgbClr val="00B050"/>
                </a:solidFill>
              </a:rPr>
              <a:t>//Arrange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var response = await </a:t>
            </a:r>
            <a:r>
              <a:rPr lang="en-US" dirty="0" err="1">
                <a:solidFill>
                  <a:srgbClr val="FF0000"/>
                </a:solidFill>
              </a:rPr>
              <a:t>client.MethodToTest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 err="1">
                <a:solidFill>
                  <a:srgbClr val="FF0000"/>
                </a:solidFill>
              </a:rPr>
              <a:t>url</a:t>
            </a:r>
            <a:r>
              <a:rPr lang="en-US" dirty="0">
                <a:solidFill>
                  <a:srgbClr val="FF0000"/>
                </a:solidFill>
              </a:rPr>
              <a:t>); </a:t>
            </a:r>
            <a:r>
              <a:rPr lang="en-US" dirty="0">
                <a:solidFill>
                  <a:srgbClr val="00B050"/>
                </a:solidFill>
              </a:rPr>
              <a:t>//Act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 err="1">
                <a:solidFill>
                  <a:srgbClr val="FF0000"/>
                </a:solidFill>
              </a:rPr>
              <a:t>response.EnsureSuccessStatusCode</a:t>
            </a:r>
            <a:r>
              <a:rPr lang="fr-FR" dirty="0">
                <a:solidFill>
                  <a:srgbClr val="FF0000"/>
                </a:solidFill>
              </a:rPr>
              <a:t>(); </a:t>
            </a:r>
            <a:r>
              <a:rPr lang="fr-FR" dirty="0">
                <a:solidFill>
                  <a:srgbClr val="00B050"/>
                </a:solidFill>
              </a:rPr>
              <a:t>//200-299 </a:t>
            </a:r>
            <a:r>
              <a:rPr lang="fr-FR" dirty="0" err="1">
                <a:solidFill>
                  <a:srgbClr val="00B050"/>
                </a:solidFill>
              </a:rPr>
              <a:t>Assert</a:t>
            </a:r>
            <a:endParaRPr lang="fr-FR" dirty="0">
              <a:solidFill>
                <a:srgbClr val="00B050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 err="1">
                <a:solidFill>
                  <a:srgbClr val="FF0000"/>
                </a:solidFill>
              </a:rPr>
              <a:t>Assert.Equal</a:t>
            </a:r>
            <a:r>
              <a:rPr lang="fr-FR" dirty="0">
                <a:solidFill>
                  <a:srgbClr val="FF0000"/>
                </a:solidFill>
              </a:rPr>
              <a:t>(</a:t>
            </a:r>
            <a:r>
              <a:rPr lang="fr-FR" dirty="0" err="1">
                <a:solidFill>
                  <a:srgbClr val="FF0000"/>
                </a:solidFill>
              </a:rPr>
              <a:t>verify</a:t>
            </a:r>
            <a:r>
              <a:rPr lang="fr-FR" dirty="0">
                <a:solidFill>
                  <a:srgbClr val="FF0000"/>
                </a:solidFill>
              </a:rPr>
              <a:t> the </a:t>
            </a:r>
            <a:r>
              <a:rPr lang="fr-FR" dirty="0" err="1">
                <a:solidFill>
                  <a:srgbClr val="FF0000"/>
                </a:solidFill>
              </a:rPr>
              <a:t>response</a:t>
            </a:r>
            <a:r>
              <a:rPr lang="fr-FR" dirty="0">
                <a:solidFill>
                  <a:srgbClr val="FF0000"/>
                </a:solidFill>
              </a:rPr>
              <a:t> </a:t>
            </a:r>
            <a:r>
              <a:rPr lang="fr-FR" dirty="0" err="1">
                <a:solidFill>
                  <a:srgbClr val="FF0000"/>
                </a:solidFill>
              </a:rPr>
              <a:t>was</a:t>
            </a:r>
            <a:r>
              <a:rPr lang="fr-FR" dirty="0">
                <a:solidFill>
                  <a:srgbClr val="FF0000"/>
                </a:solidFill>
              </a:rPr>
              <a:t> as </a:t>
            </a:r>
            <a:r>
              <a:rPr lang="fr-FR" dirty="0" err="1">
                <a:solidFill>
                  <a:srgbClr val="FF0000"/>
                </a:solidFill>
              </a:rPr>
              <a:t>expected</a:t>
            </a:r>
            <a:r>
              <a:rPr lang="fr-FR" dirty="0">
                <a:solidFill>
                  <a:srgbClr val="FF0000"/>
                </a:solidFill>
              </a:rPr>
              <a:t>) </a:t>
            </a:r>
            <a:r>
              <a:rPr lang="fr-FR" dirty="0">
                <a:solidFill>
                  <a:srgbClr val="00B050"/>
                </a:solidFill>
              </a:rPr>
              <a:t>//</a:t>
            </a:r>
            <a:r>
              <a:rPr lang="fr-FR" dirty="0" err="1">
                <a:solidFill>
                  <a:srgbClr val="00B050"/>
                </a:solidFill>
              </a:rPr>
              <a:t>Assert</a:t>
            </a:r>
            <a:endParaRPr lang="en-US" dirty="0">
              <a:solidFill>
                <a:srgbClr val="00B05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58F33E-706E-497A-99E7-0C32E03D7D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4163" y="2052300"/>
            <a:ext cx="4602653" cy="4192731"/>
          </a:xfrm>
          <a:prstGeom prst="rect">
            <a:avLst/>
          </a:prstGeom>
          <a:ln w="25400">
            <a:solidFill>
              <a:schemeClr val="accent2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830117052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{57BAADA8-E363-486B-8A7E-CD8A4DE48F4A}tf56160789</Template>
  <TotalTime>0</TotalTime>
  <Words>710</Words>
  <Application>Microsoft Office PowerPoint</Application>
  <PresentationFormat>Widescreen</PresentationFormat>
  <Paragraphs>48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Bookman Old Style</vt:lpstr>
      <vt:lpstr>Calibri</vt:lpstr>
      <vt:lpstr>Franklin Gothic Book</vt:lpstr>
      <vt:lpstr>1_RetrospectVTI</vt:lpstr>
      <vt:lpstr>Integration Testing</vt:lpstr>
      <vt:lpstr>Integration tests ensure that an app's components function correctly at a level that includes the app's supporting infrastructure, such as the database, file system, and network.</vt:lpstr>
      <vt:lpstr>Integration Testing - Overview https://docs.microsoft.com/en-us/aspnet/core/test/integration-tests?view=aspnetcore-5.0#introduction-to-integration-tests</vt:lpstr>
      <vt:lpstr>Integration Tests – Cons https://docs.microsoft.com/en-us/aspnet/core/test/integration-tests?view=aspnetcore-5.0#aspnet-core-integration-tests</vt:lpstr>
      <vt:lpstr>Integration Testing – Requirements/Setup https://docs.microsoft.com/en-us/aspnet/core/test/integration-tests?view=aspnetcore-5.0#aspnet-core-integration-tests</vt:lpstr>
      <vt:lpstr>Integration Testing – Requirements/Setup https://docs.microsoft.com/en-us/aspnet/core/test/integration-tests?view=aspnetcore-5.0#aspnet-core-integration-tests</vt:lpstr>
      <vt:lpstr>Integration Testing Setup –  Step By Step https://docs.microsoft.com/en-us/aspnet/core/test/integration-tests?view=aspnetcore-5.0#aspnet-core-integration-tests https://docs.microsoft.com/en-us/aspnet/core/test/integration-tests?view=aspnetcore-5.0#basic-tests-with-the-default-webapplicationfactory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2020-03-20T13:53:28Z</dcterms:created>
  <dcterms:modified xsi:type="dcterms:W3CDTF">2021-12-20T04:42:38Z</dcterms:modified>
</cp:coreProperties>
</file>