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76" r:id="rId5"/>
    <p:sldId id="266" r:id="rId6"/>
    <p:sldId id="267" r:id="rId7"/>
    <p:sldId id="265" r:id="rId8"/>
    <p:sldId id="269" r:id="rId9"/>
    <p:sldId id="275" r:id="rId10"/>
    <p:sldId id="268" r:id="rId11"/>
    <p:sldId id="262" r:id="rId12"/>
    <p:sldId id="264" r:id="rId13"/>
    <p:sldId id="27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7E11E-F3DA-4C39-8C5D-37E1F3F473C6}" v="6" dt="2020-07-29T00:00:3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5.0#required-validation-on-the-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spnet/core/mvc/models/validation?view=aspnetcore-5.0#required-validation-on-the-ser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models/validation?view=aspnetcore-5.0#remote-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additional-fields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spnet/core/mvc/models/validation?view=aspnetcore-5.0#maximum-err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maximum-recursion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pages/overview/ui-layouts-and-themes/validating-user-input-in-aspnet-web-pages-sites#adding-client-side-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custom-data-annotation-validation-in-mvc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mozilla.org/en-US/docs/Learn/HTML/Howto/Use_data_attribu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models/validation?view=aspnetcore-5.0#client-side-valid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models/validation?view=aspnetcore-5.0#model-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web-api/?view=aspnetcore-5.0#automatic-http-400-responses" TargetMode="External"/><Relationship Id="rId2" Type="http://schemas.openxmlformats.org/officeDocument/2006/relationships/hyperlink" Target="https://docs.microsoft.com/en-us/aspnet/core/mvc/models/validation?view=aspnetcore-5.0#model-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componentmodel.dataannotations.phoneattribute?view=net-5.0" TargetMode="External"/><Relationship Id="rId13" Type="http://schemas.openxmlformats.org/officeDocument/2006/relationships/hyperlink" Target="https://docs.microsoft.com/en-us/dotnet/api/system.componentmodel.dataannotations.urlattribute?view=net-5.0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docs.microsoft.com/en-us/dotnet/api/system.componentmodel.dataannotations.emailaddressattribute?view=net-5.0" TargetMode="External"/><Relationship Id="rId12" Type="http://schemas.openxmlformats.org/officeDocument/2006/relationships/hyperlink" Target="https://docs.microsoft.com/en-us/dotnet/api/system.componentmodel.dataannotations.stringlengthattribute?view=net-5.0" TargetMode="External"/><Relationship Id="rId2" Type="http://schemas.openxmlformats.org/officeDocument/2006/relationships/hyperlink" Target="https://docs.microsoft.com/en-us/aspnet/core/mvc/models/validation?view=aspnetcore-5.0#validation-attribu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dataannotations.compareattribute?view=net-5.0" TargetMode="External"/><Relationship Id="rId11" Type="http://schemas.openxmlformats.org/officeDocument/2006/relationships/hyperlink" Target="https://docs.microsoft.com/en-us/aspnet/core/mvc/models/validation?view=aspnetcore-3.1#required-attribute" TargetMode="External"/><Relationship Id="rId5" Type="http://schemas.openxmlformats.org/officeDocument/2006/relationships/hyperlink" Target="https://docs.microsoft.com/en-us/dotnet/api/system.componentmodel.dataannotations.creditcardattribute?view=net-5.0" TargetMode="External"/><Relationship Id="rId10" Type="http://schemas.openxmlformats.org/officeDocument/2006/relationships/hyperlink" Target="https://docs.microsoft.com/en-us/dotnet/api/system.componentmodel.dataannotations.regularexpressionattribute?view=net-5.0" TargetMode="External"/><Relationship Id="rId4" Type="http://schemas.openxmlformats.org/officeDocument/2006/relationships/hyperlink" Target="https://docs.microsoft.com/en-us/dotnet/api/system.componentmodel.dataannotations?view=netframework-4.8" TargetMode="External"/><Relationship Id="rId9" Type="http://schemas.openxmlformats.org/officeDocument/2006/relationships/hyperlink" Target="https://docs.microsoft.com/en-us/dotnet/api/system.componentmodel.dataannotations.rangeattribute?view=net-5.0" TargetMode="External"/><Relationship Id="rId14" Type="http://schemas.openxmlformats.org/officeDocument/2006/relationships/hyperlink" Target="https://docs.microsoft.com/en-us/aspnet/core/mvc/models/validation?view=aspnetcore-3.1#remote-attribu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5.0#error-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models/validation?view=aspnetcore-5.0#custom-attribu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Client-Side and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Server-Side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989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[Required] Server-Side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https://docs.microsoft.com/en-us/aspnet/core/mvc/models/validation?view=aspnetcore-5.0#required-validation-on-the-server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138"/>
            <a:ext cx="10058400" cy="260163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validation system in .NET Core treats </a:t>
            </a:r>
            <a:r>
              <a:rPr lang="en-US" sz="2400" b="1" i="1" dirty="0">
                <a:solidFill>
                  <a:schemeClr val="tx1"/>
                </a:solidFill>
              </a:rPr>
              <a:t>non-nullable</a:t>
            </a:r>
            <a:r>
              <a:rPr lang="en-US" sz="2400" dirty="0">
                <a:solidFill>
                  <a:schemeClr val="tx1"/>
                </a:solidFill>
              </a:rPr>
              <a:t> parameters or </a:t>
            </a:r>
            <a:r>
              <a:rPr lang="en-US" sz="2400" b="1" i="1" dirty="0">
                <a:solidFill>
                  <a:schemeClr val="tx1"/>
                </a:solidFill>
              </a:rPr>
              <a:t>bound</a:t>
            </a:r>
            <a:r>
              <a:rPr lang="en-US" sz="2400" dirty="0">
                <a:solidFill>
                  <a:schemeClr val="tx1"/>
                </a:solidFill>
              </a:rPr>
              <a:t> properties as if they had a </a:t>
            </a:r>
            <a:r>
              <a:rPr lang="en-US" sz="2400" dirty="0">
                <a:solidFill>
                  <a:srgbClr val="FF0000"/>
                </a:solidFill>
              </a:rPr>
              <a:t>[Required] </a:t>
            </a:r>
            <a:r>
              <a:rPr lang="en-US" sz="2400" dirty="0">
                <a:solidFill>
                  <a:schemeClr val="tx1"/>
                </a:solidFill>
              </a:rPr>
              <a:t>attribute. </a:t>
            </a:r>
            <a:r>
              <a:rPr lang="en-US" sz="2400" b="1" i="1" dirty="0">
                <a:solidFill>
                  <a:schemeClr val="tx1"/>
                </a:solidFill>
              </a:rPr>
              <a:t>Value types </a:t>
            </a:r>
            <a:r>
              <a:rPr lang="en-US" sz="2400" dirty="0">
                <a:solidFill>
                  <a:schemeClr val="tx1"/>
                </a:solidFill>
              </a:rPr>
              <a:t>such as </a:t>
            </a:r>
            <a:r>
              <a:rPr lang="en-US" sz="2400" b="1" i="1" dirty="0">
                <a:solidFill>
                  <a:schemeClr val="tx1"/>
                </a:solidFill>
              </a:rPr>
              <a:t>decimal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i="1" dirty="0">
                <a:solidFill>
                  <a:schemeClr val="tx1"/>
                </a:solidFill>
              </a:rPr>
              <a:t>non-nullable</a:t>
            </a:r>
            <a:r>
              <a:rPr lang="en-US" sz="2400" dirty="0">
                <a:solidFill>
                  <a:schemeClr val="tx1"/>
                </a:solidFill>
              </a:rPr>
              <a:t>. This behavior can be disabled by configuring the </a:t>
            </a:r>
            <a:r>
              <a:rPr lang="en-US" sz="2400" b="1" i="1" dirty="0" err="1">
                <a:solidFill>
                  <a:srgbClr val="FF0000"/>
                </a:solidFill>
              </a:rPr>
              <a:t>SuppressImplicitRequiredAttributeForNonNullableReferenceTypes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property of the options object in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Startup.ConfigureServices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91B66-11D5-4D1D-B0AB-02EBF835DCE1}"/>
              </a:ext>
            </a:extLst>
          </p:cNvPr>
          <p:cNvSpPr/>
          <p:nvPr/>
        </p:nvSpPr>
        <p:spPr>
          <a:xfrm>
            <a:off x="1483841" y="4500770"/>
            <a:ext cx="9285278" cy="70788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services.AddControllers</a:t>
            </a:r>
            <a:r>
              <a:rPr lang="en-US" sz="2000" dirty="0">
                <a:solidFill>
                  <a:schemeClr val="bg1"/>
                </a:solidFill>
              </a:rPr>
              <a:t>(options =&gt; options.SuppressImplicitRequiredAttributeForNonNullableReferenceTypes = true);</a:t>
            </a:r>
          </a:p>
        </p:txBody>
      </p:sp>
    </p:spTree>
    <p:extLst>
      <p:ext uri="{BB962C8B-B14F-4D97-AF65-F5344CB8AC3E}">
        <p14:creationId xmlns:p14="http://schemas.microsoft.com/office/powerpoint/2010/main" val="24266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27004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Validation – [Required] 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https://docs.microsoft.com/en-us/aspnet/core/mvc/models/validation?view=aspnetcore-5.0#required-validation-on-the-server</a:t>
            </a: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873C2-154F-4436-9ED0-F313BB493BFD}"/>
              </a:ext>
            </a:extLst>
          </p:cNvPr>
          <p:cNvSpPr/>
          <p:nvPr/>
        </p:nvSpPr>
        <p:spPr>
          <a:xfrm>
            <a:off x="1097280" y="1887357"/>
            <a:ext cx="10058400" cy="230761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b="1" i="1" dirty="0"/>
              <a:t>Model Binding</a:t>
            </a:r>
            <a:r>
              <a:rPr lang="en-US" sz="2000" dirty="0"/>
              <a:t> for a non-nullable </a:t>
            </a:r>
            <a:r>
              <a:rPr lang="en-US" sz="2000" b="1" i="1" dirty="0"/>
              <a:t>Property</a:t>
            </a:r>
            <a:r>
              <a:rPr lang="en-US" sz="2000" dirty="0"/>
              <a:t> can sometimes FAIL. This leaves the value </a:t>
            </a:r>
            <a:r>
              <a:rPr lang="en-US" sz="2000" b="1" i="1" dirty="0"/>
              <a:t>null</a:t>
            </a:r>
            <a:r>
              <a:rPr lang="en-US" sz="2000" dirty="0"/>
              <a:t>. On the server, a </a:t>
            </a:r>
            <a:r>
              <a:rPr lang="en-US" sz="2000" dirty="0">
                <a:solidFill>
                  <a:srgbClr val="FF0000"/>
                </a:solidFill>
              </a:rPr>
              <a:t>[Required]</a:t>
            </a:r>
            <a:r>
              <a:rPr lang="en-US" sz="2000" dirty="0"/>
              <a:t> value is considered missing if the </a:t>
            </a:r>
            <a:r>
              <a:rPr lang="en-US" sz="2000" b="1" i="1" dirty="0"/>
              <a:t>Property</a:t>
            </a:r>
            <a:r>
              <a:rPr lang="en-US" sz="2000" dirty="0"/>
              <a:t> is null, but a </a:t>
            </a:r>
            <a:r>
              <a:rPr lang="en-US" sz="2000" b="1" i="1" dirty="0"/>
              <a:t>non-nullable</a:t>
            </a:r>
            <a:r>
              <a:rPr lang="en-US" sz="2000" dirty="0"/>
              <a:t> field (</a:t>
            </a:r>
            <a:r>
              <a:rPr lang="en-US" sz="2000" b="1" i="1" dirty="0"/>
              <a:t>int</a:t>
            </a:r>
            <a:r>
              <a:rPr lang="en-US" sz="2000" dirty="0"/>
              <a:t> or </a:t>
            </a:r>
            <a:r>
              <a:rPr lang="en-US" sz="2000" b="1" i="1" dirty="0"/>
              <a:t>decimal</a:t>
            </a:r>
            <a:r>
              <a:rPr lang="en-US" sz="2000" dirty="0"/>
              <a:t>) is always counted as valid, server-side. This means the </a:t>
            </a:r>
            <a:r>
              <a:rPr lang="en-US" sz="2000" dirty="0">
                <a:solidFill>
                  <a:srgbClr val="FF0000"/>
                </a:solidFill>
              </a:rPr>
              <a:t>[Required] </a:t>
            </a:r>
            <a:r>
              <a:rPr lang="en-US" sz="2000" dirty="0"/>
              <a:t>attribute's error message is never displayed on </a:t>
            </a:r>
            <a:r>
              <a:rPr lang="en-US" sz="2000" b="1" i="1" dirty="0"/>
              <a:t>non-nullable</a:t>
            </a:r>
            <a:r>
              <a:rPr lang="en-US" sz="2000" dirty="0"/>
              <a:t> fields when this error occurs. </a:t>
            </a:r>
          </a:p>
          <a:p>
            <a:r>
              <a:rPr lang="en-US" sz="2000" dirty="0"/>
              <a:t>There are two options to specify a custom error message for server-side validation of </a:t>
            </a:r>
            <a:r>
              <a:rPr lang="en-US" sz="2000" b="1" i="1" dirty="0"/>
              <a:t>non-nullable</a:t>
            </a:r>
            <a:r>
              <a:rPr lang="en-US" sz="2000" dirty="0"/>
              <a:t>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BF6E-D01D-45CE-997F-029C4D8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36" y="4119501"/>
            <a:ext cx="6540344" cy="21430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E8D39-BA1F-4B66-BDED-2C55F65F87EC}"/>
              </a:ext>
            </a:extLst>
          </p:cNvPr>
          <p:cNvSpPr txBox="1"/>
          <p:nvPr/>
        </p:nvSpPr>
        <p:spPr>
          <a:xfrm>
            <a:off x="1291427" y="4151636"/>
            <a:ext cx="3323909" cy="217646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the field </a:t>
            </a:r>
            <a:r>
              <a:rPr lang="en-US" sz="2000" b="1" i="1" dirty="0"/>
              <a:t>nullable</a:t>
            </a:r>
            <a:r>
              <a:rPr lang="en-US" sz="2000" dirty="0"/>
              <a:t> (Ex, </a:t>
            </a:r>
            <a:r>
              <a:rPr lang="en-US" sz="2000" dirty="0">
                <a:solidFill>
                  <a:srgbClr val="FF0000"/>
                </a:solidFill>
              </a:rPr>
              <a:t>decimal?</a:t>
            </a:r>
            <a:r>
              <a:rPr lang="en-US" sz="2000" dirty="0"/>
              <a:t> instead of </a:t>
            </a:r>
            <a:r>
              <a:rPr lang="en-US" sz="2000" dirty="0">
                <a:solidFill>
                  <a:srgbClr val="FF0000"/>
                </a:solidFill>
              </a:rPr>
              <a:t>decimal</a:t>
            </a:r>
            <a:r>
              <a:rPr lang="en-US" sz="20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Specify the default error message to be used by </a:t>
            </a:r>
            <a:r>
              <a:rPr lang="en-US" sz="2000" b="1" i="1" dirty="0"/>
              <a:t>Model Binding</a:t>
            </a:r>
            <a:r>
              <a:rPr lang="en-US" sz="2000" dirty="0"/>
              <a:t>. (not recommended) </a:t>
            </a:r>
          </a:p>
        </p:txBody>
      </p:sp>
    </p:spTree>
    <p:extLst>
      <p:ext uri="{BB962C8B-B14F-4D97-AF65-F5344CB8AC3E}">
        <p14:creationId xmlns:p14="http://schemas.microsoft.com/office/powerpoint/2010/main" val="289634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3892"/>
            <a:ext cx="10058400" cy="11452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[Remote] </a:t>
            </a:r>
            <a:r>
              <a:rPr lang="en-US" sz="2400" dirty="0">
                <a:solidFill>
                  <a:schemeClr val="tx1"/>
                </a:solidFill>
              </a:rPr>
              <a:t>attribute implements client-side validation that requires calling an </a:t>
            </a:r>
            <a:r>
              <a:rPr lang="en-US" sz="2400" b="1" i="1" dirty="0">
                <a:solidFill>
                  <a:schemeClr val="tx1"/>
                </a:solidFill>
              </a:rPr>
              <a:t>Action </a:t>
            </a:r>
            <a:r>
              <a:rPr lang="en-US" sz="2400" dirty="0">
                <a:solidFill>
                  <a:schemeClr val="tx1"/>
                </a:solidFill>
              </a:rPr>
              <a:t>method on the server to determine whether field input is valid. For example, the app may need to verify whether a </a:t>
            </a:r>
            <a:r>
              <a:rPr lang="en-US" sz="2400" dirty="0" err="1">
                <a:solidFill>
                  <a:schemeClr val="tx1"/>
                </a:solidFill>
              </a:rPr>
              <a:t>userName</a:t>
            </a:r>
            <a:r>
              <a:rPr lang="en-US" sz="2400" dirty="0">
                <a:solidFill>
                  <a:schemeClr val="tx1"/>
                </a:solidFill>
              </a:rPr>
              <a:t> is already in use.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FE6E6A-69CB-4703-8CD7-4C450A44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Validation – [Remote] 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https://docs.microsoft.com/en-us/aspnet/core/mvc/models/validation?view=aspnetcore-5.0#remote-attribute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3EFE-C314-434F-BE7D-D922B3D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1164"/>
            <a:ext cx="5792322" cy="26125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6AB7F-7E30-41CF-A634-50107E71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191675"/>
            <a:ext cx="5792323" cy="69609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77107-F7E4-4CC8-9BD8-717B7AA77504}"/>
              </a:ext>
            </a:extLst>
          </p:cNvPr>
          <p:cNvSpPr/>
          <p:nvPr/>
        </p:nvSpPr>
        <p:spPr>
          <a:xfrm>
            <a:off x="1066799" y="3077512"/>
            <a:ext cx="5059363" cy="3305703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r>
              <a:rPr lang="en-US" sz="2400" dirty="0"/>
              <a:t>To do this, create an </a:t>
            </a:r>
            <a:r>
              <a:rPr lang="en-US" sz="2400" b="1" i="1" dirty="0"/>
              <a:t>Action </a:t>
            </a:r>
            <a:r>
              <a:rPr lang="en-US" sz="2400" dirty="0"/>
              <a:t>method for JavaScript to call. The </a:t>
            </a:r>
            <a:r>
              <a:rPr lang="en-US" sz="2400" b="1" i="1" dirty="0"/>
              <a:t>jQuery</a:t>
            </a:r>
            <a:r>
              <a:rPr lang="en-US" sz="2400" dirty="0"/>
              <a:t> Validate remote method expects a </a:t>
            </a:r>
            <a:r>
              <a:rPr lang="en-US" sz="2400" b="1" i="1" dirty="0"/>
              <a:t>JSON</a:t>
            </a:r>
            <a:r>
              <a:rPr lang="en-US" sz="2400" dirty="0"/>
              <a:t>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means the input data is </a:t>
            </a:r>
            <a:r>
              <a:rPr lang="en-US" sz="2400" u="sng" dirty="0"/>
              <a:t>valid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undefined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, or any other string means the input is </a:t>
            </a:r>
            <a:r>
              <a:rPr lang="en-US" sz="2400" u="sng" dirty="0"/>
              <a:t>invalid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default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string as a custom error message.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B9495-A3B8-4EB8-843C-2A2A681EA614}"/>
              </a:ext>
            </a:extLst>
          </p:cNvPr>
          <p:cNvSpPr txBox="1"/>
          <p:nvPr/>
        </p:nvSpPr>
        <p:spPr>
          <a:xfrm>
            <a:off x="0" y="6456649"/>
            <a:ext cx="57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*You can also check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multiple</a:t>
            </a:r>
            <a:r>
              <a:rPr lang="en-US" dirty="0">
                <a:highlight>
                  <a:srgbClr val="FFFF00"/>
                </a:highlight>
              </a:rPr>
              <a:t> fields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FEF-633A-4F59-B5F1-B71ABA0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Maximum Errors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https://docs.microsoft.com/en-us/aspnet/core/mvc/models/validation?view=aspnetcore-5.0#maximum-errors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80E8-15A9-4ED2-97EE-AEBDD56E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138"/>
            <a:ext cx="10058400" cy="99072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Validation stops when the maximum number of errors is reached (200 by default). You can configure this number with the following code in </a:t>
            </a:r>
            <a:r>
              <a:rPr lang="en-US" sz="2000" dirty="0" err="1">
                <a:solidFill>
                  <a:srgbClr val="FF0000"/>
                </a:solidFill>
              </a:rPr>
              <a:t>Startup.ConfigureServices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3B95-C40E-42AE-A6AB-045CA767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86" y="3532708"/>
            <a:ext cx="2484247" cy="19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CD75-34B9-4E56-8F50-B1D512D2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24" y="2889865"/>
            <a:ext cx="8672312" cy="323116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03B90-36CB-487E-98E3-A7E924F1CBE5}"/>
              </a:ext>
            </a:extLst>
          </p:cNvPr>
          <p:cNvSpPr txBox="1"/>
          <p:nvPr/>
        </p:nvSpPr>
        <p:spPr>
          <a:xfrm>
            <a:off x="7839919" y="6466090"/>
            <a:ext cx="435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*You can also set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Maximum Recursion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11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A8D7-9E23-40A8-A3B6-9D51AC73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Validate on leaving a field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https://docs.microsoft.com/en-us/aspnet/web-pages/overview/ui-layouts-and-themes/validating-user-input-in-aspnet-web-pages-sites#adding-client-side-validation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D09-79D2-4CDF-960E-068F40F3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307" y="0"/>
            <a:ext cx="7932477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Client-Side validation gives users instant feedback on the information they submitted to a web page. 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Server-Side validation is also necessary because information arriving from the network should never be trusted 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https://www.c-sharpcorner.com/article/custom-data-annotation-validation-in-mvc/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1114-0FA4-4EB1-9672-DE249DC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Validate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74-F010-4FCF-9FC8-0DCEF15C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5" y="1900051"/>
            <a:ext cx="5401723" cy="451262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Client-Side validation gives the user faster error checking and they don’t need to submit a form to see that their input was invalid.</a:t>
            </a:r>
          </a:p>
          <a:p>
            <a:r>
              <a:rPr lang="en-US" dirty="0">
                <a:solidFill>
                  <a:schemeClr val="tx1"/>
                </a:solidFill>
              </a:rPr>
              <a:t>For Client-Side validation, built-in HTML validation attributes can be used. .NET </a:t>
            </a:r>
            <a:r>
              <a:rPr lang="en-US" b="1" i="1" dirty="0">
                <a:solidFill>
                  <a:schemeClr val="tx1"/>
                </a:solidFill>
              </a:rPr>
              <a:t>Tag Helpers</a:t>
            </a:r>
            <a:r>
              <a:rPr lang="en-US" dirty="0">
                <a:solidFill>
                  <a:schemeClr val="tx1"/>
                </a:solidFill>
              </a:rPr>
              <a:t> are designed to work with the </a:t>
            </a:r>
            <a:r>
              <a:rPr lang="en-US" b="1" i="1" dirty="0">
                <a:solidFill>
                  <a:schemeClr val="tx1"/>
                </a:solidFill>
              </a:rPr>
              <a:t>jQuery Unobtrusive Validation</a:t>
            </a:r>
            <a:r>
              <a:rPr lang="en-US" dirty="0">
                <a:solidFill>
                  <a:schemeClr val="tx1"/>
                </a:solidFill>
              </a:rPr>
              <a:t> script. Microsoft </a:t>
            </a:r>
            <a:r>
              <a:rPr lang="en-US" b="1" i="1" dirty="0">
                <a:solidFill>
                  <a:schemeClr val="tx1"/>
                </a:solidFill>
              </a:rPr>
              <a:t>jQuery Validation Library</a:t>
            </a:r>
            <a:r>
              <a:rPr lang="en-US" dirty="0">
                <a:solidFill>
                  <a:schemeClr val="tx1"/>
                </a:solidFill>
              </a:rPr>
              <a:t>, uses </a:t>
            </a:r>
            <a:r>
              <a:rPr lang="en-US" b="1" i="1" dirty="0">
                <a:solidFill>
                  <a:schemeClr val="tx1"/>
                </a:solidFill>
              </a:rPr>
              <a:t>jQuery’s Validate Plugin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Tag Helpers</a:t>
            </a:r>
            <a:r>
              <a:rPr lang="en-US" dirty="0">
                <a:solidFill>
                  <a:schemeClr val="tx1"/>
                </a:solidFill>
              </a:rPr>
              <a:t> put </a:t>
            </a:r>
            <a:r>
              <a:rPr lang="en-US" b="1" i="1" dirty="0">
                <a:hlinkClick r:id="rId2"/>
              </a:rPr>
              <a:t>HTML5 data attributes </a:t>
            </a:r>
            <a:r>
              <a:rPr lang="en-US" dirty="0">
                <a:solidFill>
                  <a:schemeClr val="tx1"/>
                </a:solidFill>
              </a:rPr>
              <a:t>into form controls, which the Validation Library uses to configure validation logic and display validation messages on the Client-Side. This enables </a:t>
            </a:r>
            <a:r>
              <a:rPr lang="en-US" b="1" i="1" dirty="0">
                <a:solidFill>
                  <a:schemeClr val="tx1"/>
                </a:solidFill>
              </a:rPr>
              <a:t>Data Annotations </a:t>
            </a:r>
            <a:r>
              <a:rPr lang="en-US" dirty="0">
                <a:solidFill>
                  <a:schemeClr val="tx1"/>
                </a:solidFill>
              </a:rPr>
              <a:t>to drive </a:t>
            </a:r>
            <a:r>
              <a:rPr lang="en-US" u="sng" dirty="0">
                <a:solidFill>
                  <a:schemeClr val="tx1"/>
                </a:solidFill>
              </a:rPr>
              <a:t>consistent</a:t>
            </a:r>
            <a:r>
              <a:rPr lang="en-US" dirty="0">
                <a:solidFill>
                  <a:schemeClr val="tx1"/>
                </a:solidFill>
              </a:rPr>
              <a:t> validation on both the Server-Side and the Client-Side (before sending to server).</a:t>
            </a:r>
          </a:p>
          <a:p>
            <a:r>
              <a:rPr lang="en-US" dirty="0">
                <a:solidFill>
                  <a:schemeClr val="tx1"/>
                </a:solidFill>
              </a:rPr>
              <a:t>Custom Client-Side validation is also possible.</a:t>
            </a:r>
          </a:p>
        </p:txBody>
      </p:sp>
      <p:pic>
        <p:nvPicPr>
          <p:cNvPr id="2050" name="Picture 2" descr="Programming Foundations: Secure Coding | LinkedIn Learning ...">
            <a:extLst>
              <a:ext uri="{FF2B5EF4-FFF2-40B4-BE49-F238E27FC236}">
                <a16:creationId xmlns:a16="http://schemas.microsoft.com/office/drawing/2014/main" id="{A084C958-4F8F-432C-9CB8-1FA996E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98" y="2641930"/>
            <a:ext cx="4317182" cy="318682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F79-DE47-4963-94DC-75049022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jQuery Unobtrusive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F335-C5B5-44E1-9794-C70BB932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136"/>
            <a:ext cx="10088058" cy="243406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jQuery Unobtrusive Validation </a:t>
            </a:r>
            <a:r>
              <a:rPr lang="en-US" sz="2000" dirty="0">
                <a:solidFill>
                  <a:schemeClr val="tx1"/>
                </a:solidFill>
              </a:rPr>
              <a:t>script is a custom Microsoft front-end library that builds on the </a:t>
            </a:r>
            <a:r>
              <a:rPr lang="en-US" sz="2000" b="1" i="1" dirty="0">
                <a:solidFill>
                  <a:schemeClr val="tx1"/>
                </a:solidFill>
              </a:rPr>
              <a:t>jQuery Validate </a:t>
            </a:r>
            <a:r>
              <a:rPr lang="en-US" sz="2000" dirty="0">
                <a:solidFill>
                  <a:schemeClr val="tx1"/>
                </a:solidFill>
              </a:rPr>
              <a:t>plugin. Without </a:t>
            </a:r>
            <a:r>
              <a:rPr lang="en-US" sz="2000" b="1" i="1" dirty="0">
                <a:solidFill>
                  <a:schemeClr val="tx1"/>
                </a:solidFill>
              </a:rPr>
              <a:t>jQuery Unobtrusive Validation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Tag Helpers </a:t>
            </a:r>
            <a:r>
              <a:rPr lang="en-US" sz="2000" dirty="0">
                <a:solidFill>
                  <a:schemeClr val="tx1"/>
                </a:solidFill>
              </a:rPr>
              <a:t>and HTML helpers use the validation attributes and type metadata from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properties to render HTML 5 data-attributes. </a:t>
            </a:r>
            <a:r>
              <a:rPr lang="en-US" sz="2000" b="1" i="1" dirty="0">
                <a:solidFill>
                  <a:schemeClr val="tx1"/>
                </a:solidFill>
              </a:rPr>
              <a:t>jQuery Unobtrusive Validation </a:t>
            </a:r>
            <a:r>
              <a:rPr lang="en-US" sz="2000" dirty="0">
                <a:solidFill>
                  <a:schemeClr val="tx1"/>
                </a:solidFill>
              </a:rPr>
              <a:t>parses the data-attributes and passes the logic to </a:t>
            </a:r>
            <a:r>
              <a:rPr lang="en-US" sz="2000" b="1" i="1" dirty="0">
                <a:solidFill>
                  <a:schemeClr val="tx1"/>
                </a:solidFill>
              </a:rPr>
              <a:t>jQuery Validate</a:t>
            </a:r>
            <a:r>
              <a:rPr lang="en-US" sz="2000" dirty="0">
                <a:solidFill>
                  <a:schemeClr val="tx1"/>
                </a:solidFill>
              </a:rPr>
              <a:t>, effectively "copying" the server-side validation logic to the client. This way you can display validation errors to the client using </a:t>
            </a:r>
            <a:r>
              <a:rPr lang="en-US" sz="2000" b="1" i="1" dirty="0">
                <a:solidFill>
                  <a:schemeClr val="tx1"/>
                </a:solidFill>
              </a:rPr>
              <a:t>Tag Helpers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below scripts are automatically included in .NET template applications. They import the </a:t>
            </a:r>
            <a:r>
              <a:rPr lang="en-US" sz="2000" b="1" i="1" dirty="0">
                <a:solidFill>
                  <a:schemeClr val="tx1"/>
                </a:solidFill>
              </a:rPr>
              <a:t>jQuery Unobtrusive Validation </a:t>
            </a:r>
            <a:r>
              <a:rPr lang="en-US" sz="2000" dirty="0">
                <a:solidFill>
                  <a:schemeClr val="tx1"/>
                </a:solidFill>
              </a:rPr>
              <a:t>scripts.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35A9-36A0-4855-A220-667722BB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9050"/>
            <a:ext cx="9997440" cy="40198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C72DA-9E7E-4613-BD6E-F9E6D9C1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605690"/>
            <a:ext cx="8421021" cy="52076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C3A1E-7C88-49D0-AA01-B0DD45C34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410" y="5853833"/>
            <a:ext cx="1770596" cy="318526"/>
          </a:xfrm>
          <a:prstGeom prst="rect">
            <a:avLst/>
          </a:prstGeom>
          <a:ln w="25400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D8A744-4B80-4DEE-844B-85A7400511A4}"/>
              </a:ext>
            </a:extLst>
          </p:cNvPr>
          <p:cNvSpPr/>
          <p:nvPr/>
        </p:nvSpPr>
        <p:spPr>
          <a:xfrm>
            <a:off x="1097280" y="4332197"/>
            <a:ext cx="188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Layout.cshtml</a:t>
            </a:r>
            <a:endParaRPr lang="en-US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150DD-B72B-4DD7-B310-0D82F72B7CEF}"/>
              </a:ext>
            </a:extLst>
          </p:cNvPr>
          <p:cNvSpPr/>
          <p:nvPr/>
        </p:nvSpPr>
        <p:spPr>
          <a:xfrm>
            <a:off x="1043392" y="5236358"/>
            <a:ext cx="356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  <a:r>
              <a:rPr lang="en-US" b="1" i="1" dirty="0"/>
              <a:t>_</a:t>
            </a:r>
            <a:r>
              <a:rPr lang="en-US" b="1" i="1" dirty="0" err="1"/>
              <a:t>ValidationScriptsPartial.cshtml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1762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https://docs.microsoft.com/en-us/aspnet/core/mvc/models/validation?view=aspnetcore-5.0#model-state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2577-2B1B-4B3E-AC52-CC5ED9B5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31" y="1900691"/>
            <a:ext cx="4708385" cy="4499633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Model state </a:t>
            </a:r>
            <a:r>
              <a:rPr lang="en-US" sz="3600" dirty="0">
                <a:solidFill>
                  <a:schemeClr val="tx1"/>
                </a:solidFill>
              </a:rPr>
              <a:t>comes from the filter pipeline and represents errors that originate in two subsystems: </a:t>
            </a:r>
            <a:r>
              <a:rPr lang="en-US" sz="3600" b="1" i="1" dirty="0">
                <a:solidFill>
                  <a:schemeClr val="tx1"/>
                </a:solidFill>
              </a:rPr>
              <a:t>Model Binding </a:t>
            </a:r>
            <a:r>
              <a:rPr lang="en-US" sz="3600" dirty="0">
                <a:solidFill>
                  <a:schemeClr val="tx1"/>
                </a:solidFill>
              </a:rPr>
              <a:t>and </a:t>
            </a:r>
            <a:r>
              <a:rPr lang="en-US" sz="3600" b="1" i="1" dirty="0">
                <a:solidFill>
                  <a:schemeClr val="tx1"/>
                </a:solidFill>
              </a:rPr>
              <a:t>Model Validation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r>
              <a:rPr lang="en-US" sz="3200" b="1" i="1" dirty="0">
                <a:solidFill>
                  <a:schemeClr val="tx1"/>
                </a:solidFill>
              </a:rPr>
              <a:t>Model Binding</a:t>
            </a:r>
            <a:r>
              <a:rPr lang="en-US" sz="3200" dirty="0">
                <a:solidFill>
                  <a:schemeClr val="tx1"/>
                </a:solidFill>
              </a:rPr>
              <a:t> errors are generally data conversion errors.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Ex. an "x" is entered in an integer field. </a:t>
            </a:r>
          </a:p>
          <a:p>
            <a:r>
              <a:rPr lang="en-US" sz="3200" b="1" i="1" dirty="0">
                <a:solidFill>
                  <a:schemeClr val="tx1"/>
                </a:solidFill>
              </a:rPr>
              <a:t>Model validation </a:t>
            </a:r>
            <a:r>
              <a:rPr lang="en-US" sz="3200" dirty="0">
                <a:solidFill>
                  <a:schemeClr val="tx1"/>
                </a:solidFill>
              </a:rPr>
              <a:t>occurs after </a:t>
            </a:r>
            <a:r>
              <a:rPr lang="en-US" sz="3200" b="1" i="1" dirty="0">
                <a:solidFill>
                  <a:schemeClr val="tx1"/>
                </a:solidFill>
              </a:rPr>
              <a:t>Model Binding </a:t>
            </a:r>
            <a:r>
              <a:rPr lang="en-US" sz="3200" dirty="0">
                <a:solidFill>
                  <a:schemeClr val="tx1"/>
                </a:solidFill>
              </a:rPr>
              <a:t>and reports errors when data doesn't conform to business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Ex. a 0 is entered in a field that expects a rating between 1 and 5.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 good way to prevent </a:t>
            </a:r>
            <a:r>
              <a:rPr lang="en-US" sz="2600" b="1" i="1" dirty="0">
                <a:solidFill>
                  <a:schemeClr val="tx1"/>
                </a:solidFill>
              </a:rPr>
              <a:t>Model Binding</a:t>
            </a:r>
            <a:r>
              <a:rPr lang="en-US" sz="2600" dirty="0">
                <a:solidFill>
                  <a:schemeClr val="tx1"/>
                </a:solidFill>
              </a:rPr>
              <a:t> errors is to use data annotations on the </a:t>
            </a:r>
            <a:r>
              <a:rPr lang="en-US" sz="2600" b="1" i="1" dirty="0">
                <a:solidFill>
                  <a:schemeClr val="tx1"/>
                </a:solidFill>
              </a:rPr>
              <a:t>Model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8517-7C59-4E64-9962-FA49E306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81" y="2524814"/>
            <a:ext cx="4708385" cy="32513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041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State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https://docs.microsoft.com/en-us/aspnet/core/mvc/models/validation?view=aspnetcore-5.0#model-state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https://docs.microsoft.com/en-us/aspnet/core/web-api/?view=aspnetcore-5.0#automatic-http-400-responses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51775-39E6-479E-ADC8-C61A119077AF}"/>
              </a:ext>
            </a:extLst>
          </p:cNvPr>
          <p:cNvSpPr/>
          <p:nvPr/>
        </p:nvSpPr>
        <p:spPr>
          <a:xfrm>
            <a:off x="1530990" y="1934308"/>
            <a:ext cx="4655169" cy="444890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Both </a:t>
            </a:r>
            <a:r>
              <a:rPr lang="en-US" sz="2000" b="1" i="1" dirty="0"/>
              <a:t>Model Binding </a:t>
            </a:r>
            <a:r>
              <a:rPr lang="en-US" sz="2000" dirty="0"/>
              <a:t>and </a:t>
            </a:r>
            <a:r>
              <a:rPr lang="en-US" sz="2000" b="1" i="1" dirty="0"/>
              <a:t>Model Validation </a:t>
            </a:r>
            <a:r>
              <a:rPr lang="en-US" sz="2000" dirty="0"/>
              <a:t>occur before the execution of a </a:t>
            </a:r>
            <a:r>
              <a:rPr lang="en-US" sz="2000" b="1" i="1" dirty="0"/>
              <a:t>Controller</a:t>
            </a:r>
            <a:r>
              <a:rPr lang="en-US" sz="2000" dirty="0"/>
              <a:t> </a:t>
            </a:r>
            <a:r>
              <a:rPr lang="en-US" sz="2000" b="1" i="1" dirty="0"/>
              <a:t>Action Method</a:t>
            </a:r>
            <a:r>
              <a:rPr lang="en-US" sz="2000" dirty="0"/>
              <a:t>. Web apps must manually inspect </a:t>
            </a:r>
            <a:r>
              <a:rPr lang="en-US" sz="2000" dirty="0" err="1">
                <a:solidFill>
                  <a:srgbClr val="FF0000"/>
                </a:solidFill>
              </a:rPr>
              <a:t>ModelState.IsValid</a:t>
            </a:r>
            <a:r>
              <a:rPr lang="en-US" sz="2000" dirty="0"/>
              <a:t>. If false, redisplay the webpage with an error message.</a:t>
            </a:r>
          </a:p>
          <a:p>
            <a:r>
              <a:rPr lang="en-US" sz="2000" dirty="0"/>
              <a:t>Web API </a:t>
            </a:r>
            <a:r>
              <a:rPr lang="en-US" sz="2000" b="1" i="1" dirty="0"/>
              <a:t>Controllers</a:t>
            </a:r>
            <a:r>
              <a:rPr lang="en-US" sz="2000" dirty="0"/>
              <a:t> using the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ApiController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/>
              <a:t>attribute automatically respond with an </a:t>
            </a:r>
            <a:r>
              <a:rPr lang="en-US" sz="2000" b="1" i="1" dirty="0"/>
              <a:t>HTTP 400</a:t>
            </a:r>
            <a:r>
              <a:rPr lang="en-US" sz="2000" dirty="0"/>
              <a:t> response containing error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1061B-136C-4257-9132-C6E2A56D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206" y="2659420"/>
            <a:ext cx="4318536" cy="2982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53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60" y="388202"/>
            <a:ext cx="1013142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Client-Side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https://docs.microsoft.com/en-us/aspnet/core/mvc/models/validation?view=aspnetcore-5.0#validation-attributes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CB8B1-DC5E-4EE5-89A6-58AF8ADE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8753" y="2113816"/>
            <a:ext cx="3227384" cy="40848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C23828-57D0-48E8-A10D-0971B1BDCC5E}"/>
              </a:ext>
            </a:extLst>
          </p:cNvPr>
          <p:cNvSpPr/>
          <p:nvPr/>
        </p:nvSpPr>
        <p:spPr>
          <a:xfrm>
            <a:off x="230822" y="6469797"/>
            <a:ext cx="4069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hlinkClick r:id="rId4"/>
              </a:rPr>
              <a:t> See a complete list of validation attributes</a:t>
            </a:r>
            <a:r>
              <a:rPr lang="en-US" sz="1600" dirty="0">
                <a:highlight>
                  <a:srgbClr val="FFFF00"/>
                </a:highlight>
              </a:rPr>
              <a:t>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BECCFE-147A-405D-80D1-2A629A1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31413"/>
              </p:ext>
            </p:extLst>
          </p:nvPr>
        </p:nvGraphicFramePr>
        <p:xfrm>
          <a:off x="1053513" y="2110130"/>
          <a:ext cx="6493275" cy="408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1">
                  <a:extLst>
                    <a:ext uri="{9D8B030D-6E8A-4147-A177-3AD203B41FA5}">
                      <a16:colId xmlns:a16="http://schemas.microsoft.com/office/drawing/2014/main" val="4227763686"/>
                    </a:ext>
                  </a:extLst>
                </a:gridCol>
                <a:gridCol w="4799254">
                  <a:extLst>
                    <a:ext uri="{9D8B030D-6E8A-4147-A177-3AD203B41FA5}">
                      <a16:colId xmlns:a16="http://schemas.microsoft.com/office/drawing/2014/main" val="125064484"/>
                    </a:ext>
                  </a:extLst>
                </a:gridCol>
              </a:tblGrid>
              <a:tr h="310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30948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[</a:t>
                      </a:r>
                      <a:r>
                        <a:rPr lang="en-US" sz="1400" dirty="0" err="1">
                          <a:hlinkClick r:id="rId5"/>
                        </a:rPr>
                        <a:t>CreditCard</a:t>
                      </a:r>
                      <a:r>
                        <a:rPr lang="en-US" sz="1400" dirty="0">
                          <a:hlinkClick r:id="rId5"/>
                        </a:rPr>
                        <a:t>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has a credit card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1371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[Compare]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two properties in a model match.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54484"/>
                  </a:ext>
                </a:extLst>
              </a:tr>
              <a:tr h="255268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[</a:t>
                      </a:r>
                      <a:r>
                        <a:rPr lang="en-US" sz="1400" dirty="0" err="1">
                          <a:hlinkClick r:id="rId7"/>
                        </a:rPr>
                        <a:t>EmailAddress</a:t>
                      </a:r>
                      <a:r>
                        <a:rPr lang="en-US" sz="1400" dirty="0">
                          <a:hlinkClick r:id="rId7"/>
                        </a:rPr>
                        <a:t>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has an email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55681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[Phone]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has a telephone number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75465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9"/>
                        </a:rPr>
                        <a:t>[Range]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value falls within a specified range.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4278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0"/>
                        </a:rPr>
                        <a:t>[</a:t>
                      </a:r>
                      <a:r>
                        <a:rPr lang="en-US" sz="1400" dirty="0" err="1">
                          <a:hlinkClick r:id="rId10"/>
                        </a:rPr>
                        <a:t>RegularExpression</a:t>
                      </a:r>
                      <a:r>
                        <a:rPr lang="en-US" sz="1400" dirty="0">
                          <a:hlinkClick r:id="rId10"/>
                        </a:rPr>
                        <a:t>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value matches a specified regular expression.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74575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1"/>
                        </a:rPr>
                        <a:t>[Required]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field is not null.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10121"/>
                  </a:ext>
                </a:extLst>
              </a:tr>
              <a:tr h="43395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2"/>
                        </a:rPr>
                        <a:t>[</a:t>
                      </a:r>
                      <a:r>
                        <a:rPr lang="en-US" sz="1400" dirty="0" err="1">
                          <a:hlinkClick r:id="rId12"/>
                        </a:rPr>
                        <a:t>StringLength</a:t>
                      </a:r>
                      <a:r>
                        <a:rPr lang="en-US" sz="1400" dirty="0">
                          <a:hlinkClick r:id="rId12"/>
                        </a:rPr>
                        <a:t>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a string property value doesn't exceed a specified length limit.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71539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3"/>
                        </a:rPr>
                        <a:t>[</a:t>
                      </a:r>
                      <a:r>
                        <a:rPr lang="en-US" sz="1400" dirty="0" err="1">
                          <a:hlinkClick r:id="rId13"/>
                        </a:rPr>
                        <a:t>Url</a:t>
                      </a:r>
                      <a:r>
                        <a:rPr lang="en-US" sz="1400" dirty="0">
                          <a:hlinkClick r:id="rId13"/>
                        </a:rPr>
                        <a:t>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the property has a URL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00528"/>
                  </a:ext>
                </a:extLst>
              </a:tr>
              <a:tr h="43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14"/>
                        </a:rPr>
                        <a:t>[Remote]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Validates input on the client by calling an action method on the server. (very cool!)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3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E3E-AF9C-457B-859B-2DAD8917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6156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Validation – Client-Side Error Messages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https://docs.microsoft.com/en-us/aspnet/core/mvc/models/validation?view=aspnetcore-5.0#error-messages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91ED-2104-4363-9620-D46513A7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39" y="3088918"/>
            <a:ext cx="8948120" cy="4947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EE30B-7E84-41F9-BB1D-3D87B772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214790"/>
            <a:ext cx="10058399" cy="39149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2D3E7-B02D-40F1-9DD2-60C824FE84A7}"/>
              </a:ext>
            </a:extLst>
          </p:cNvPr>
          <p:cNvSpPr/>
          <p:nvPr/>
        </p:nvSpPr>
        <p:spPr>
          <a:xfrm>
            <a:off x="1062606" y="4640173"/>
            <a:ext cx="8948120" cy="64633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/>
              <a:t>When applied to a Name property, the error message created by the preceding code would be "Name length must be between 6 and 8.".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46AC1-33B5-4B43-811D-990BA2CF3697}"/>
              </a:ext>
            </a:extLst>
          </p:cNvPr>
          <p:cNvSpPr/>
          <p:nvPr/>
        </p:nvSpPr>
        <p:spPr>
          <a:xfrm>
            <a:off x="1358590" y="1980791"/>
            <a:ext cx="9579542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Error messages can be displayed on the web page for the user to see.</a:t>
            </a:r>
          </a:p>
        </p:txBody>
      </p:sp>
    </p:spTree>
    <p:extLst>
      <p:ext uri="{BB962C8B-B14F-4D97-AF65-F5344CB8AC3E}">
        <p14:creationId xmlns:p14="http://schemas.microsoft.com/office/powerpoint/2010/main" val="33822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0CF0-B7D4-4F82-9DA2-F8D79A8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Data Annotations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https://docs.microsoft.com/en-us/aspnet/core/mvc/models/validation?view=aspnetcore-5.0#custom-attributes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7D08-47C4-49CE-AA07-5A03F8E4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044" y="1898135"/>
            <a:ext cx="4724721" cy="451502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Create </a:t>
            </a:r>
            <a:r>
              <a:rPr lang="en-US" u="sng" dirty="0">
                <a:solidFill>
                  <a:schemeClr val="tx1"/>
                </a:solidFill>
              </a:rPr>
              <a:t>custom validation attributes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1) Create a class that inherits from </a:t>
            </a:r>
            <a:r>
              <a:rPr lang="en-US" b="1" i="1" dirty="0" err="1">
                <a:solidFill>
                  <a:schemeClr val="tx1"/>
                </a:solidFill>
              </a:rPr>
              <a:t>ValidationAttribute</a:t>
            </a:r>
            <a:r>
              <a:rPr lang="en-US" dirty="0">
                <a:solidFill>
                  <a:schemeClr val="tx1"/>
                </a:solidFill>
              </a:rPr>
              <a:t> and contains the data to be validated against as a property. </a:t>
            </a:r>
          </a:p>
          <a:p>
            <a:r>
              <a:rPr lang="en-US" dirty="0">
                <a:solidFill>
                  <a:schemeClr val="tx1"/>
                </a:solidFill>
              </a:rPr>
              <a:t>2) Override </a:t>
            </a: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b="1" i="1" dirty="0" err="1">
                <a:solidFill>
                  <a:schemeClr val="tx1"/>
                </a:solidFill>
              </a:rPr>
              <a:t>ValidationAttribute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accepts an object, which is the input to be validated.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overload of </a:t>
            </a: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also accepts a </a:t>
            </a:r>
            <a:r>
              <a:rPr lang="en-US" b="1" i="1" dirty="0" err="1">
                <a:solidFill>
                  <a:schemeClr val="tx1"/>
                </a:solidFill>
              </a:rPr>
              <a:t>ValidationContext</a:t>
            </a:r>
            <a:r>
              <a:rPr lang="en-US" dirty="0">
                <a:solidFill>
                  <a:schemeClr val="tx1"/>
                </a:solidFill>
              </a:rPr>
              <a:t> object, which provides additional information, like the </a:t>
            </a:r>
            <a:r>
              <a:rPr lang="en-US" b="1" i="1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instance created by </a:t>
            </a:r>
            <a:r>
              <a:rPr lang="en-US" b="1" i="1" dirty="0">
                <a:solidFill>
                  <a:schemeClr val="tx1"/>
                </a:solidFill>
              </a:rPr>
              <a:t>Model Binding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This example validates that the release date for a movie in the </a:t>
            </a:r>
            <a:r>
              <a:rPr lang="en-US" u="sng" dirty="0">
                <a:solidFill>
                  <a:schemeClr val="tx1"/>
                </a:solidFill>
              </a:rPr>
              <a:t>Classic</a:t>
            </a:r>
            <a:r>
              <a:rPr lang="en-US" dirty="0">
                <a:solidFill>
                  <a:schemeClr val="tx1"/>
                </a:solidFill>
              </a:rPr>
              <a:t> genre isn’t after a specified year. The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ClassicMovie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="1" i="1" dirty="0"/>
              <a:t> </a:t>
            </a:r>
            <a:r>
              <a:rPr lang="en-US" dirty="0">
                <a:solidFill>
                  <a:schemeClr val="tx1"/>
                </a:solidFill>
              </a:rPr>
              <a:t>attribute is only run on the server.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Data Annotation </a:t>
            </a:r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b="1" i="1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would look like this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[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ClassicMovie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(1957)]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120B-3CFB-4E92-930C-AA4612B8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74" y="2046465"/>
            <a:ext cx="4871011" cy="423379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50622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1428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Client-Side and Server-Side Validation</vt:lpstr>
      <vt:lpstr>Client-Side validation gives users instant feedback on the information they submitted to a web page.  Server-Side validation is also necessary because information arriving from the network should never be trusted .</vt:lpstr>
      <vt:lpstr>Why Validate User Input?</vt:lpstr>
      <vt:lpstr>jQuery Unobtrusive Validation https://docs.microsoft.com/en-us/aspnet/core/mvc/models/validation?view=aspnetcore-5.0#client-side-validation</vt:lpstr>
      <vt:lpstr>Model State https://docs.microsoft.com/en-us/aspnet/core/mvc/models/validation?view=aspnetcore-5.0#model-state</vt:lpstr>
      <vt:lpstr>Model State Validation https://docs.microsoft.com/en-us/aspnet/core/mvc/models/validation?view=aspnetcore-5.0#model-state https://docs.microsoft.com/en-us/aspnet/core/web-api/?view=aspnetcore-5.0#automatic-http-400-responses</vt:lpstr>
      <vt:lpstr>Validation – Client-Side https://docs.microsoft.com/en-us/aspnet/core/mvc/models/validation?view=aspnetcore-5.0#validation-attributes</vt:lpstr>
      <vt:lpstr>Validation – Client-Side Error Messages https://docs.microsoft.com/en-us/aspnet/core/mvc/models/validation?view=aspnetcore-5.0#error-messages</vt:lpstr>
      <vt:lpstr>Custom Data Annotations https://docs.microsoft.com/en-us/aspnet/core/mvc/models/validation?view=aspnetcore-5.0#custom-attributes</vt:lpstr>
      <vt:lpstr>Validation – [Required] Server-Side https://docs.microsoft.com/en-us/aspnet/core/mvc/models/validation?view=aspnetcore-5.0#required-validation-on-the-server</vt:lpstr>
      <vt:lpstr>Validation – [Required] Server-Side https://docs.microsoft.com/en-us/aspnet/core/mvc/models/validation?view=aspnetcore-5.0#required-validation-on-the-server</vt:lpstr>
      <vt:lpstr>Validation – [Remote] Server-Side https://docs.microsoft.com/en-us/aspnet/core/mvc/models/validation?view=aspnetcore-5.0#remote-attribute</vt:lpstr>
      <vt:lpstr>Validation – Maximum Errors https://docs.microsoft.com/en-us/aspnet/core/mvc/models/validation?view=aspnetcore-5.0#maximum-errors</vt:lpstr>
      <vt:lpstr>Validate on leaving a field https://docs.microsoft.com/en-us/aspnet/web-pages/overview/ui-layouts-and-themes/validating-user-input-in-aspnet-web-pages-sites#adding-client-side-validation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2021-12-20T04:48:51Z</dcterms:modified>
</cp:coreProperties>
</file>