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6" r:id="rId4"/>
  </p:sldMasterIdLst>
  <p:sldIdLst>
    <p:sldId id="257" r:id="rId5"/>
    <p:sldId id="258" r:id="rId6"/>
    <p:sldId id="320" r:id="rId7"/>
    <p:sldId id="290" r:id="rId8"/>
    <p:sldId id="289" r:id="rId9"/>
    <p:sldId id="293" r:id="rId10"/>
    <p:sldId id="294" r:id="rId11"/>
    <p:sldId id="292" r:id="rId12"/>
    <p:sldId id="313" r:id="rId13"/>
    <p:sldId id="314" r:id="rId14"/>
    <p:sldId id="268" r:id="rId15"/>
    <p:sldId id="306" r:id="rId16"/>
    <p:sldId id="307" r:id="rId17"/>
    <p:sldId id="278" r:id="rId18"/>
    <p:sldId id="323" r:id="rId19"/>
    <p:sldId id="321" r:id="rId20"/>
    <p:sldId id="32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55DD68-1466-407B-B74F-6BF9B3E27E05}" v="1" dt="2020-07-24T23:41:39.5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94619" autoAdjust="0"/>
  </p:normalViewPr>
  <p:slideViewPr>
    <p:cSldViewPr snapToGrid="0">
      <p:cViewPr varScale="1">
        <p:scale>
          <a:sx n="79" d="100"/>
          <a:sy n="79" d="100"/>
        </p:scale>
        <p:origin x="744"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17:26.500"/>
    </inkml:context>
    <inkml:brush xml:id="br0">
      <inkml:brushProperty name="width" value="0.05" units="cm"/>
      <inkml:brushProperty name="height" value="0.05" units="cm"/>
      <inkml:brushProperty name="color" value="#CC0066"/>
      <inkml:brushProperty name="ignorePressure" value="1"/>
    </inkml:brush>
  </inkml:definitions>
  <inkml:trace contextRef="#ctx0" brushRef="#br0">0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30:26.032"/>
    </inkml:context>
    <inkml:brush xml:id="br0">
      <inkml:brushProperty name="width" value="0.05" units="cm"/>
      <inkml:brushProperty name="height" value="0.05" units="cm"/>
      <inkml:brushProperty name="color" value="#CC0066"/>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30:27.361"/>
    </inkml:context>
    <inkml:brush xml:id="br0">
      <inkml:brushProperty name="width" value="0.05" units="cm"/>
      <inkml:brushProperty name="height" value="0.05" units="cm"/>
      <inkml:brushProperty name="color" value="#CC0066"/>
      <inkml:brushProperty name="ignorePressure" value="1"/>
    </inkml:brush>
  </inkml:definitions>
  <inkml:trace contextRef="#ctx0" brushRef="#br0">1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30:29.101"/>
    </inkml:context>
    <inkml:brush xml:id="br0">
      <inkml:brushProperty name="width" value="0.05" units="cm"/>
      <inkml:brushProperty name="height" value="0.05" units="cm"/>
      <inkml:brushProperty name="color" value="#CC0066"/>
      <inkml:brushProperty name="ignorePressure" value="1"/>
    </inkml:brush>
  </inkml:definitions>
  <inkml:trace contextRef="#ctx0" brushRef="#br0">1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30:29.519"/>
    </inkml:context>
    <inkml:brush xml:id="br0">
      <inkml:brushProperty name="width" value="0.05" units="cm"/>
      <inkml:brushProperty name="height" value="0.05" units="cm"/>
      <inkml:brushProperty name="color" value="#CC0066"/>
      <inkml:brushProperty name="ignorePressure" value="1"/>
    </inkml:brush>
  </inkml:definitions>
  <inkml:trace contextRef="#ctx0" brushRef="#br0">1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30:30.043"/>
    </inkml:context>
    <inkml:brush xml:id="br0">
      <inkml:brushProperty name="width" value="0.05" units="cm"/>
      <inkml:brushProperty name="height" value="0.05" units="cm"/>
      <inkml:brushProperty name="color" value="#CC0066"/>
      <inkml:brushProperty name="ignorePressure" value="1"/>
    </inkml:brush>
  </inkml:definitions>
  <inkml:trace contextRef="#ctx0" brushRef="#br0">1 1,'0'0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30:30.732"/>
    </inkml:context>
    <inkml:brush xml:id="br0">
      <inkml:brushProperty name="width" value="0.05" units="cm"/>
      <inkml:brushProperty name="height" value="0.05" units="cm"/>
      <inkml:brushProperty name="color" value="#CC0066"/>
      <inkml:brushProperty name="ignorePressure" value="1"/>
    </inkml:brush>
  </inkml:definitions>
  <inkml:trace contextRef="#ctx0" brushRef="#br0">0 1,'0'0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30:31.131"/>
    </inkml:context>
    <inkml:brush xml:id="br0">
      <inkml:brushProperty name="width" value="0.05" units="cm"/>
      <inkml:brushProperty name="height" value="0.05" units="cm"/>
      <inkml:brushProperty name="color" value="#CC0066"/>
      <inkml:brushProperty name="ignorePressure" value="1"/>
    </inkml:brush>
  </inkml:definitions>
  <inkml:trace contextRef="#ctx0" brushRef="#br0">0 1,'0'0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30:33.684"/>
    </inkml:context>
    <inkml:brush xml:id="br0">
      <inkml:brushProperty name="width" value="0.05" units="cm"/>
      <inkml:brushProperty name="height" value="0.05" units="cm"/>
      <inkml:brushProperty name="color" value="#CC0066"/>
      <inkml:brushProperty name="ignorePressure" value="1"/>
    </inkml:brush>
  </inkml:definitions>
  <inkml:trace contextRef="#ctx0" brushRef="#br0">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30:34.074"/>
    </inkml:context>
    <inkml:brush xml:id="br0">
      <inkml:brushProperty name="width" value="0.05" units="cm"/>
      <inkml:brushProperty name="height" value="0.05" units="cm"/>
      <inkml:brushProperty name="color" value="#CC0066"/>
      <inkml:brushProperty name="ignorePressure" value="1"/>
    </inkml:brush>
  </inkml:definitions>
  <inkml:trace contextRef="#ctx0" brushRef="#br0">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30:34.551"/>
    </inkml:context>
    <inkml:brush xml:id="br0">
      <inkml:brushProperty name="width" value="0.05" units="cm"/>
      <inkml:brushProperty name="height" value="0.05" units="cm"/>
      <inkml:brushProperty name="color" value="#CC0066"/>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17:26.998"/>
    </inkml:context>
    <inkml:brush xml:id="br0">
      <inkml:brushProperty name="width" value="0.05" units="cm"/>
      <inkml:brushProperty name="height" value="0.05" units="cm"/>
      <inkml:brushProperty name="color" value="#CC0066"/>
      <inkml:brushProperty name="ignorePressure" value="1"/>
    </inkml:brush>
  </inkml:definitions>
  <inkml:trace contextRef="#ctx0" brushRef="#br0">1 1,'4'0,"2"0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30:34.911"/>
    </inkml:context>
    <inkml:brush xml:id="br0">
      <inkml:brushProperty name="width" value="0.05" units="cm"/>
      <inkml:brushProperty name="height" value="0.05" units="cm"/>
      <inkml:brushProperty name="color" value="#CC0066"/>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30:35.282"/>
    </inkml:context>
    <inkml:brush xml:id="br0">
      <inkml:brushProperty name="width" value="0.05" units="cm"/>
      <inkml:brushProperty name="height" value="0.05" units="cm"/>
      <inkml:brushProperty name="color" value="#CC0066"/>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30:35.648"/>
    </inkml:context>
    <inkml:brush xml:id="br0">
      <inkml:brushProperty name="width" value="0.05" units="cm"/>
      <inkml:brushProperty name="height" value="0.05" units="cm"/>
      <inkml:brushProperty name="color" value="#CC0066"/>
      <inkml:brushProperty name="ignorePressure" value="1"/>
    </inkml:brush>
  </inkml:definitions>
  <inkml:trace contextRef="#ctx0" brushRef="#br0">0 1,'0'0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30:36.049"/>
    </inkml:context>
    <inkml:brush xml:id="br0">
      <inkml:brushProperty name="width" value="0.05" units="cm"/>
      <inkml:brushProperty name="height" value="0.05" units="cm"/>
      <inkml:brushProperty name="color" value="#CC0066"/>
      <inkml:brushProperty name="ignorePressure" value="1"/>
    </inkml:brush>
  </inkml:definitions>
  <inkml:trace contextRef="#ctx0" brushRef="#br0">0 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30:36.467"/>
    </inkml:context>
    <inkml:brush xml:id="br0">
      <inkml:brushProperty name="width" value="0.05" units="cm"/>
      <inkml:brushProperty name="height" value="0.05" units="cm"/>
      <inkml:brushProperty name="color" value="#CC0066"/>
      <inkml:brushProperty name="ignorePressure" value="1"/>
    </inkml:brush>
  </inkml:definitions>
  <inkml:trace contextRef="#ctx0" brushRef="#br0">0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30:36.868"/>
    </inkml:context>
    <inkml:brush xml:id="br0">
      <inkml:brushProperty name="width" value="0.05" units="cm"/>
      <inkml:brushProperty name="height" value="0.05" units="cm"/>
      <inkml:brushProperty name="color" value="#CC0066"/>
      <inkml:brushProperty name="ignorePressure" value="1"/>
    </inkml:brush>
  </inkml:definitions>
  <inkml:trace contextRef="#ctx0" brushRef="#br0">0 10,'0'-4,"0"-2</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31:14.771"/>
    </inkml:context>
    <inkml:brush xml:id="br0">
      <inkml:brushProperty name="width" value="0.05" units="cm"/>
      <inkml:brushProperty name="height" value="0.05" units="cm"/>
      <inkml:brushProperty name="color" value="#CC0066"/>
      <inkml:brushProperty name="ignorePressure" value="1"/>
    </inkml:brush>
  </inkml:definitions>
  <inkml:trace contextRef="#ctx0" brushRef="#br0">1 1,'0'0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31:15.788"/>
    </inkml:context>
    <inkml:brush xml:id="br0">
      <inkml:brushProperty name="width" value="0.05" units="cm"/>
      <inkml:brushProperty name="height" value="0.05" units="cm"/>
      <inkml:brushProperty name="color" value="#CC0066"/>
      <inkml:brushProperty name="ignorePressure" value="1"/>
    </inkml:brush>
  </inkml:definitions>
  <inkml:trace contextRef="#ctx0" brushRef="#br0">0 0,'0'0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31:16.430"/>
    </inkml:context>
    <inkml:brush xml:id="br0">
      <inkml:brushProperty name="width" value="0.05" units="cm"/>
      <inkml:brushProperty name="height" value="0.05" units="cm"/>
      <inkml:brushProperty name="color" value="#CC0066"/>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17:27.553"/>
    </inkml:context>
    <inkml:brush xml:id="br0">
      <inkml:brushProperty name="width" value="0.05" units="cm"/>
      <inkml:brushProperty name="height" value="0.05" units="cm"/>
      <inkml:brushProperty name="color" value="#CC0066"/>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19:10.405"/>
    </inkml:context>
    <inkml:brush xml:id="br0">
      <inkml:brushProperty name="width" value="0.05" units="cm"/>
      <inkml:brushProperty name="height" value="0.05" units="cm"/>
      <inkml:brushProperty name="color" value="#CC0066"/>
      <inkml:brushProperty name="ignorePressure" value="1"/>
    </inkml:brush>
  </inkml:definitions>
  <inkml:trace contextRef="#ctx0" brushRef="#br0">0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24:05.492"/>
    </inkml:context>
    <inkml:brush xml:id="br0">
      <inkml:brushProperty name="width" value="0.05" units="cm"/>
      <inkml:brushProperty name="height" value="0.05" units="cm"/>
      <inkml:brushProperty name="color" value="#CC0066"/>
      <inkml:brushProperty name="ignorePressure" value="1"/>
    </inkml:brush>
  </inkml:definitions>
  <inkml:trace contextRef="#ctx0" brushRef="#br0">0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25:05.565"/>
    </inkml:context>
    <inkml:brush xml:id="br0">
      <inkml:brushProperty name="width" value="0.05" units="cm"/>
      <inkml:brushProperty name="height" value="0.05" units="cm"/>
      <inkml:brushProperty name="color" value="#CC0066"/>
      <inkml:brushProperty name="ignorePressure" value="1"/>
    </inkml:brush>
  </inkml:definitions>
  <inkml:trace contextRef="#ctx0" brushRef="#br0">0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25:52.086"/>
    </inkml:context>
    <inkml:brush xml:id="br0">
      <inkml:brushProperty name="width" value="0.05" units="cm"/>
      <inkml:brushProperty name="height" value="0.05" units="cm"/>
      <inkml:brushProperty name="color" value="#CC0066"/>
      <inkml:brushProperty name="ignorePressure" value="1"/>
    </inkml:brush>
  </inkml:definitions>
  <inkml:trace contextRef="#ctx0" brushRef="#br0">0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30:12.799"/>
    </inkml:context>
    <inkml:brush xml:id="br0">
      <inkml:brushProperty name="width" value="0.05" units="cm"/>
      <inkml:brushProperty name="height" value="0.05" units="cm"/>
      <inkml:brushProperty name="color" value="#CC0066"/>
      <inkml:brushProperty name="ignorePressure" value="1"/>
    </inkml:brush>
  </inkml:definitions>
  <inkml:trace contextRef="#ctx0" brushRef="#br0">1 41,'0'-4,"4"-6,6-4,1 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30:24.913"/>
    </inkml:context>
    <inkml:brush xml:id="br0">
      <inkml:brushProperty name="width" value="0.05" units="cm"/>
      <inkml:brushProperty name="height" value="0.05" units="cm"/>
      <inkml:brushProperty name="color" value="#CC0066"/>
      <inkml:brushProperty name="ignorePressure" value="1"/>
    </inkml:brush>
  </inkml:definitions>
  <inkml:trace contextRef="#ctx0" brushRef="#br0">1 1,'0'0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12/22/2021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12/22/2021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12/22/2021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12/22/2021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12/22/2021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12/22/2021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12/22/2021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12/22/2021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12/22/2021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12/22/2021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12/22/2021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12/22/2021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hyperlink" Target="https://en.wikipedia.org/wiki/Immediately_invoked_function_expression" TargetMode="External"/><Relationship Id="rId4" Type="http://schemas.openxmlformats.org/officeDocument/2006/relationships/hyperlink" Target="https://developer.mozilla.org/en-US/docs/Glossary/IIF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customXml" Target="../ink/ink2.xml"/><Relationship Id="rId2" Type="http://schemas.openxmlformats.org/officeDocument/2006/relationships/hyperlink" Target="https://javascript.info/closure" TargetMode="External"/><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customXml" Target="../ink/ink4.xml"/><Relationship Id="rId5" Type="http://schemas.openxmlformats.org/officeDocument/2006/relationships/customXml" Target="../ink/ink1.xml"/><Relationship Id="rId10" Type="http://schemas.openxmlformats.org/officeDocument/2006/relationships/customXml" Target="../ink/ink3.xml"/><Relationship Id="rId4" Type="http://schemas.openxmlformats.org/officeDocument/2006/relationships/image" Target="../media/image20.png"/><Relationship Id="rId9"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developer.mozilla.org/en-US/docs/Web/JavaScript/Closures" TargetMode="Externa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customXml" Target="../ink/ink5.xml"/></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mozilla.org/en-US/docs/Web/JavaScript/Closures" TargetMode="External"/><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customXml" Target="../ink/ink7.xml"/><Relationship Id="rId5" Type="http://schemas.openxmlformats.org/officeDocument/2006/relationships/image" Target="../media/image21.png"/><Relationship Id="rId4" Type="http://schemas.openxmlformats.org/officeDocument/2006/relationships/customXml" Target="../ink/ink6.xml"/></Relationships>
</file>

<file path=ppt/slides/_rels/slide14.xml.rels><?xml version="1.0" encoding="UTF-8" standalone="yes"?>
<Relationships xmlns="http://schemas.openxmlformats.org/package/2006/relationships"><Relationship Id="rId8" Type="http://schemas.openxmlformats.org/officeDocument/2006/relationships/customXml" Target="../ink/ink9.xml"/><Relationship Id="rId13" Type="http://schemas.openxmlformats.org/officeDocument/2006/relationships/customXml" Target="../ink/ink13.xml"/><Relationship Id="rId18" Type="http://schemas.openxmlformats.org/officeDocument/2006/relationships/customXml" Target="../ink/ink18.xml"/><Relationship Id="rId3" Type="http://schemas.openxmlformats.org/officeDocument/2006/relationships/hyperlink" Target="https://javascript.info/try-catch#the-try-catch-syntax" TargetMode="External"/><Relationship Id="rId21" Type="http://schemas.openxmlformats.org/officeDocument/2006/relationships/customXml" Target="../ink/ink21.xml"/><Relationship Id="rId34" Type="http://schemas.openxmlformats.org/officeDocument/2006/relationships/customXml" Target="../ink/ink28.xml"/><Relationship Id="rId7" Type="http://schemas.openxmlformats.org/officeDocument/2006/relationships/image" Target="../media/image28.png"/><Relationship Id="rId12" Type="http://schemas.openxmlformats.org/officeDocument/2006/relationships/customXml" Target="../ink/ink12.xml"/><Relationship Id="rId17" Type="http://schemas.openxmlformats.org/officeDocument/2006/relationships/customXml" Target="../ink/ink17.xml"/><Relationship Id="rId25" Type="http://schemas.openxmlformats.org/officeDocument/2006/relationships/customXml" Target="../ink/ink25.xml"/><Relationship Id="rId33" Type="http://schemas.openxmlformats.org/officeDocument/2006/relationships/customXml" Target="../ink/ink27.xml"/><Relationship Id="rId2" Type="http://schemas.openxmlformats.org/officeDocument/2006/relationships/image" Target="../media/image25.png"/><Relationship Id="rId16" Type="http://schemas.openxmlformats.org/officeDocument/2006/relationships/customXml" Target="../ink/ink16.xml"/><Relationship Id="rId20" Type="http://schemas.openxmlformats.org/officeDocument/2006/relationships/customXml" Target="../ink/ink20.xml"/><Relationship Id="rId1" Type="http://schemas.openxmlformats.org/officeDocument/2006/relationships/slideLayout" Target="../slideLayouts/slideLayout2.xml"/><Relationship Id="rId6" Type="http://schemas.openxmlformats.org/officeDocument/2006/relationships/customXml" Target="../ink/ink8.xml"/><Relationship Id="rId11" Type="http://schemas.openxmlformats.org/officeDocument/2006/relationships/customXml" Target="../ink/ink11.xml"/><Relationship Id="rId24" Type="http://schemas.openxmlformats.org/officeDocument/2006/relationships/customXml" Target="../ink/ink24.xml"/><Relationship Id="rId32" Type="http://schemas.openxmlformats.org/officeDocument/2006/relationships/customXml" Target="../ink/ink26.xml"/><Relationship Id="rId5" Type="http://schemas.openxmlformats.org/officeDocument/2006/relationships/image" Target="../media/image27.png"/><Relationship Id="rId15" Type="http://schemas.openxmlformats.org/officeDocument/2006/relationships/customXml" Target="../ink/ink15.xml"/><Relationship Id="rId23" Type="http://schemas.openxmlformats.org/officeDocument/2006/relationships/customXml" Target="../ink/ink23.xml"/><Relationship Id="rId36" Type="http://schemas.openxmlformats.org/officeDocument/2006/relationships/image" Target="../media/image30.png"/><Relationship Id="rId10" Type="http://schemas.openxmlformats.org/officeDocument/2006/relationships/customXml" Target="../ink/ink10.xml"/><Relationship Id="rId19" Type="http://schemas.openxmlformats.org/officeDocument/2006/relationships/customXml" Target="../ink/ink19.xml"/><Relationship Id="rId31" Type="http://schemas.openxmlformats.org/officeDocument/2006/relationships/image" Target="../media/image22.png"/><Relationship Id="rId4" Type="http://schemas.openxmlformats.org/officeDocument/2006/relationships/image" Target="../media/image26.png"/><Relationship Id="rId9" Type="http://schemas.openxmlformats.org/officeDocument/2006/relationships/image" Target="../media/image21.png"/><Relationship Id="rId14" Type="http://schemas.openxmlformats.org/officeDocument/2006/relationships/customXml" Target="../ink/ink14.xml"/><Relationship Id="rId22" Type="http://schemas.openxmlformats.org/officeDocument/2006/relationships/customXml" Target="../ink/ink22.xml"/></Relationships>
</file>

<file path=ppt/slides/_rels/slide15.xml.rels><?xml version="1.0" encoding="UTF-8" standalone="yes"?>
<Relationships xmlns="http://schemas.openxmlformats.org/package/2006/relationships"><Relationship Id="rId2" Type="http://schemas.openxmlformats.org/officeDocument/2006/relationships/hyperlink" Target="https://developer.mozilla.org/en-US/docs/Web/API/Web_Storage_API/Using_the_Web_Storage_API"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mozilla.org/en-US/docs/Web/API/Window/localStorage" TargetMode="External"/><Relationship Id="rId2" Type="http://schemas.openxmlformats.org/officeDocument/2006/relationships/hyperlink" Target="https://blog.logrocket.com/localstorage-javascript-complete-guide/#sessionstoragevslocalstorag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mozilla.org/en-US/docs/Web/API/Window/sessionStorage" TargetMode="External"/><Relationship Id="rId2" Type="http://schemas.openxmlformats.org/officeDocument/2006/relationships/hyperlink" Target="https://blog.logrocket.com/localstorage-javascript-complete-guide/#sessionstoragevslocalstorag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JavaScript"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javascript.info/function-basics"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javascript.info/function-basics"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javascript.info/function-expressions"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javascript.info/arrow-functions-basics" TargetMode="Externa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javascript.info/function-expressions#callback-functions" TargetMode="External"/><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hyperlink" Target="https://gist.github.com/ericelliott/414be9be82128443f6df"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Immediately_invoked_function_expression" TargetMode="External"/><Relationship Id="rId2" Type="http://schemas.openxmlformats.org/officeDocument/2006/relationships/hyperlink" Target="https://developer.mozilla.org/en-US/docs/Glossary/IIFE"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solidFill>
                  <a:schemeClr val="tx1"/>
                </a:solidFill>
              </a:rPr>
              <a:t>JavaScript</a:t>
            </a:r>
            <a:br>
              <a:rPr lang="en-US" sz="8000" dirty="0">
                <a:solidFill>
                  <a:schemeClr val="tx1"/>
                </a:solidFill>
              </a:rPr>
            </a:br>
            <a:r>
              <a:rPr lang="en-US" sz="8000" dirty="0">
                <a:solidFill>
                  <a:schemeClr val="tx1"/>
                </a:solidFill>
              </a:rPr>
              <a:t>Functions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3200" dirty="0" err="1">
                <a:latin typeface="+mj-lt"/>
              </a:rPr>
              <a:t>.net</a:t>
            </a:r>
            <a:endParaRPr lang="en-US" sz="3200" dirty="0">
              <a:latin typeface="+mj-lt"/>
            </a:endParaRPr>
          </a:p>
        </p:txBody>
      </p:sp>
      <p:pic>
        <p:nvPicPr>
          <p:cNvPr id="5" name="Picture 4" descr="stairs, hand rail, and abstract object along the wall">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56769A-9F52-4255-B880-266795338D96}"/>
              </a:ext>
            </a:extLst>
          </p:cNvPr>
          <p:cNvSpPr>
            <a:spLocks noGrp="1"/>
          </p:cNvSpPr>
          <p:nvPr>
            <p:ph idx="1"/>
          </p:nvPr>
        </p:nvSpPr>
        <p:spPr>
          <a:xfrm>
            <a:off x="1415105" y="1911048"/>
            <a:ext cx="3905984" cy="4499179"/>
          </a:xfrm>
        </p:spPr>
        <p:txBody>
          <a:bodyPr anchor="ctr">
            <a:normAutofit/>
          </a:bodyPr>
          <a:lstStyle/>
          <a:p>
            <a:r>
              <a:rPr lang="en-US" sz="2500" dirty="0">
                <a:solidFill>
                  <a:schemeClr val="tx1"/>
                </a:solidFill>
              </a:rPr>
              <a:t>Any variable declared within an </a:t>
            </a:r>
            <a:r>
              <a:rPr lang="en-US" sz="2500" b="1" i="1" dirty="0">
                <a:solidFill>
                  <a:schemeClr val="tx1"/>
                </a:solidFill>
              </a:rPr>
              <a:t>IIFE</a:t>
            </a:r>
            <a:r>
              <a:rPr lang="en-US" sz="2500" dirty="0">
                <a:solidFill>
                  <a:schemeClr val="tx1"/>
                </a:solidFill>
              </a:rPr>
              <a:t> cannot be accessed from outside it. </a:t>
            </a:r>
          </a:p>
          <a:p>
            <a:r>
              <a:rPr lang="en-US" sz="2500" dirty="0">
                <a:solidFill>
                  <a:schemeClr val="tx1"/>
                </a:solidFill>
              </a:rPr>
              <a:t>Assigning an </a:t>
            </a:r>
            <a:r>
              <a:rPr lang="en-US" sz="2500" b="1" i="1" dirty="0">
                <a:solidFill>
                  <a:schemeClr val="tx1"/>
                </a:solidFill>
              </a:rPr>
              <a:t>IIFE</a:t>
            </a:r>
            <a:r>
              <a:rPr lang="en-US" sz="2500" dirty="0">
                <a:solidFill>
                  <a:schemeClr val="tx1"/>
                </a:solidFill>
              </a:rPr>
              <a:t> to a variable stores the function's </a:t>
            </a:r>
            <a:r>
              <a:rPr lang="en-US" sz="2500" u="sng" dirty="0">
                <a:solidFill>
                  <a:schemeClr val="tx1"/>
                </a:solidFill>
              </a:rPr>
              <a:t>return value</a:t>
            </a:r>
            <a:r>
              <a:rPr lang="en-US" sz="2500" dirty="0">
                <a:solidFill>
                  <a:schemeClr val="tx1"/>
                </a:solidFill>
              </a:rPr>
              <a:t>, not the function definition itself.</a:t>
            </a:r>
          </a:p>
        </p:txBody>
      </p:sp>
      <p:pic>
        <p:nvPicPr>
          <p:cNvPr id="4" name="Picture 3">
            <a:extLst>
              <a:ext uri="{FF2B5EF4-FFF2-40B4-BE49-F238E27FC236}">
                <a16:creationId xmlns:a16="http://schemas.microsoft.com/office/drawing/2014/main" id="{D062E235-4244-40B2-8A9C-85BFFDE96548}"/>
              </a:ext>
            </a:extLst>
          </p:cNvPr>
          <p:cNvPicPr>
            <a:picLocks noChangeAspect="1"/>
          </p:cNvPicPr>
          <p:nvPr/>
        </p:nvPicPr>
        <p:blipFill>
          <a:blip r:embed="rId2"/>
          <a:stretch>
            <a:fillRect/>
          </a:stretch>
        </p:blipFill>
        <p:spPr>
          <a:xfrm>
            <a:off x="5687905" y="2278422"/>
            <a:ext cx="5093765" cy="1214026"/>
          </a:xfrm>
          <a:prstGeom prst="rect">
            <a:avLst/>
          </a:prstGeom>
          <a:ln w="25400">
            <a:solidFill>
              <a:schemeClr val="accent2"/>
            </a:solidFill>
          </a:ln>
          <a:effectLst/>
        </p:spPr>
      </p:pic>
      <p:pic>
        <p:nvPicPr>
          <p:cNvPr id="5" name="Picture 4">
            <a:extLst>
              <a:ext uri="{FF2B5EF4-FFF2-40B4-BE49-F238E27FC236}">
                <a16:creationId xmlns:a16="http://schemas.microsoft.com/office/drawing/2014/main" id="{A392CF35-0E74-4B9F-8BF0-54576FA1D678}"/>
              </a:ext>
            </a:extLst>
          </p:cNvPr>
          <p:cNvPicPr>
            <a:picLocks noChangeAspect="1"/>
          </p:cNvPicPr>
          <p:nvPr/>
        </p:nvPicPr>
        <p:blipFill>
          <a:blip r:embed="rId3"/>
          <a:stretch>
            <a:fillRect/>
          </a:stretch>
        </p:blipFill>
        <p:spPr>
          <a:xfrm>
            <a:off x="5687906" y="3743766"/>
            <a:ext cx="5093764" cy="2100652"/>
          </a:xfrm>
          <a:prstGeom prst="rect">
            <a:avLst/>
          </a:prstGeom>
          <a:ln w="25400">
            <a:solidFill>
              <a:schemeClr val="accent2"/>
            </a:solidFill>
          </a:ln>
          <a:effectLst/>
        </p:spPr>
      </p:pic>
      <p:sp>
        <p:nvSpPr>
          <p:cNvPr id="6" name="Title 1">
            <a:extLst>
              <a:ext uri="{FF2B5EF4-FFF2-40B4-BE49-F238E27FC236}">
                <a16:creationId xmlns:a16="http://schemas.microsoft.com/office/drawing/2014/main" id="{0982FDC9-39E8-40BD-988F-7BA11EA4202D}"/>
              </a:ext>
            </a:extLst>
          </p:cNvPr>
          <p:cNvSpPr>
            <a:spLocks noGrp="1"/>
          </p:cNvSpPr>
          <p:nvPr>
            <p:ph type="title"/>
          </p:nvPr>
        </p:nvSpPr>
        <p:spPr>
          <a:xfrm>
            <a:off x="1183844" y="287338"/>
            <a:ext cx="10387557" cy="1449387"/>
          </a:xfrm>
        </p:spPr>
        <p:txBody>
          <a:bodyPr>
            <a:normAutofit fontScale="90000"/>
          </a:bodyPr>
          <a:lstStyle/>
          <a:p>
            <a:r>
              <a:rPr lang="en-US" sz="4000" dirty="0">
                <a:solidFill>
                  <a:schemeClr val="tx1"/>
                </a:solidFill>
              </a:rPr>
              <a:t>IIFE - Immediately Invoked Function Expression </a:t>
            </a:r>
            <a:br>
              <a:rPr lang="en-US" sz="4000" dirty="0">
                <a:solidFill>
                  <a:schemeClr val="tx1"/>
                </a:solidFill>
              </a:rPr>
            </a:br>
            <a:r>
              <a:rPr lang="en-US" sz="1600" dirty="0">
                <a:hlinkClick r:id="rId4"/>
              </a:rPr>
              <a:t>https://developer.mozilla.org/en-US/docs/Glossary/IIFE</a:t>
            </a:r>
            <a:br>
              <a:rPr lang="en-US" sz="1600" dirty="0"/>
            </a:br>
            <a:r>
              <a:rPr lang="en-US" sz="1600" dirty="0">
                <a:hlinkClick r:id="rId5"/>
              </a:rPr>
              <a:t>https://en.wikipedia.org/wiki/Immediately_invoked_function_expression</a:t>
            </a:r>
            <a:endParaRPr lang="en-US" dirty="0"/>
          </a:p>
        </p:txBody>
      </p:sp>
    </p:spTree>
    <p:extLst>
      <p:ext uri="{BB962C8B-B14F-4D97-AF65-F5344CB8AC3E}">
        <p14:creationId xmlns:p14="http://schemas.microsoft.com/office/powerpoint/2010/main" val="622067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0C4E-4CF5-4485-9505-1EB163952BA2}"/>
              </a:ext>
            </a:extLst>
          </p:cNvPr>
          <p:cNvSpPr>
            <a:spLocks noGrp="1"/>
          </p:cNvSpPr>
          <p:nvPr>
            <p:ph type="title"/>
          </p:nvPr>
        </p:nvSpPr>
        <p:spPr>
          <a:xfrm>
            <a:off x="1150070" y="286603"/>
            <a:ext cx="5537633" cy="1450757"/>
          </a:xfrm>
        </p:spPr>
        <p:txBody>
          <a:bodyPr>
            <a:normAutofit fontScale="90000"/>
          </a:bodyPr>
          <a:lstStyle/>
          <a:p>
            <a:r>
              <a:rPr lang="en-US" sz="4000" dirty="0">
                <a:solidFill>
                  <a:schemeClr val="tx1"/>
                </a:solidFill>
              </a:rPr>
              <a:t>Scope with Nested Functions (and Closure)</a:t>
            </a:r>
            <a:br>
              <a:rPr lang="en-US" dirty="0">
                <a:solidFill>
                  <a:schemeClr val="tx1"/>
                </a:solidFill>
              </a:rPr>
            </a:br>
            <a:r>
              <a:rPr lang="en-US" sz="1600" dirty="0">
                <a:hlinkClick r:id="rId2"/>
              </a:rPr>
              <a:t>https://javascript.info/closure</a:t>
            </a:r>
            <a:endParaRPr lang="en-US" dirty="0"/>
          </a:p>
        </p:txBody>
      </p:sp>
      <p:sp>
        <p:nvSpPr>
          <p:cNvPr id="3" name="Content Placeholder 2">
            <a:extLst>
              <a:ext uri="{FF2B5EF4-FFF2-40B4-BE49-F238E27FC236}">
                <a16:creationId xmlns:a16="http://schemas.microsoft.com/office/drawing/2014/main" id="{C4144204-5CBE-4218-ACA3-FE8CC59D7BC3}"/>
              </a:ext>
            </a:extLst>
          </p:cNvPr>
          <p:cNvSpPr>
            <a:spLocks noGrp="1"/>
          </p:cNvSpPr>
          <p:nvPr>
            <p:ph idx="1"/>
          </p:nvPr>
        </p:nvSpPr>
        <p:spPr>
          <a:xfrm>
            <a:off x="1398210" y="1923223"/>
            <a:ext cx="5679923" cy="4472608"/>
          </a:xfrm>
        </p:spPr>
        <p:txBody>
          <a:bodyPr anchor="ctr">
            <a:normAutofit/>
          </a:bodyPr>
          <a:lstStyle/>
          <a:p>
            <a:r>
              <a:rPr lang="en-US" sz="2000" dirty="0">
                <a:solidFill>
                  <a:schemeClr val="tx1"/>
                </a:solidFill>
              </a:rPr>
              <a:t>If a variable is declared inside a code block, </a:t>
            </a:r>
            <a:r>
              <a:rPr lang="en-US" sz="2000" dirty="0">
                <a:solidFill>
                  <a:srgbClr val="FF0000"/>
                </a:solidFill>
              </a:rPr>
              <a:t>{ }</a:t>
            </a:r>
            <a:r>
              <a:rPr lang="en-US" sz="2000" dirty="0">
                <a:solidFill>
                  <a:schemeClr val="tx1"/>
                </a:solidFill>
              </a:rPr>
              <a:t>, it’s only visible inside that block.</a:t>
            </a:r>
          </a:p>
          <a:p>
            <a:r>
              <a:rPr lang="en-US" sz="2000" dirty="0">
                <a:solidFill>
                  <a:schemeClr val="tx1"/>
                </a:solidFill>
              </a:rPr>
              <a:t>A </a:t>
            </a:r>
            <a:r>
              <a:rPr lang="en-US" sz="2000" u="sng" dirty="0">
                <a:solidFill>
                  <a:schemeClr val="tx1"/>
                </a:solidFill>
              </a:rPr>
              <a:t>nested</a:t>
            </a:r>
            <a:r>
              <a:rPr lang="en-US" sz="2000" dirty="0">
                <a:solidFill>
                  <a:schemeClr val="tx1"/>
                </a:solidFill>
              </a:rPr>
              <a:t> function can access variables declared inside it’s code block and inside it’s parent code block.</a:t>
            </a:r>
          </a:p>
          <a:p>
            <a:r>
              <a:rPr lang="en-US" sz="2000" dirty="0">
                <a:solidFill>
                  <a:schemeClr val="tx1"/>
                </a:solidFill>
              </a:rPr>
              <a:t>A nested function can be returned as a property of a new object or as a result by itself. It can then be used anywhere else, and it will still have access to the same outer variables.</a:t>
            </a:r>
          </a:p>
        </p:txBody>
      </p:sp>
      <p:pic>
        <p:nvPicPr>
          <p:cNvPr id="4" name="Picture 3">
            <a:extLst>
              <a:ext uri="{FF2B5EF4-FFF2-40B4-BE49-F238E27FC236}">
                <a16:creationId xmlns:a16="http://schemas.microsoft.com/office/drawing/2014/main" id="{02421678-5821-4E6B-A52C-3B177DF800D1}"/>
              </a:ext>
            </a:extLst>
          </p:cNvPr>
          <p:cNvPicPr>
            <a:picLocks noChangeAspect="1"/>
          </p:cNvPicPr>
          <p:nvPr/>
        </p:nvPicPr>
        <p:blipFill>
          <a:blip r:embed="rId3"/>
          <a:stretch>
            <a:fillRect/>
          </a:stretch>
        </p:blipFill>
        <p:spPr>
          <a:xfrm>
            <a:off x="7378094" y="604564"/>
            <a:ext cx="3335658" cy="2070443"/>
          </a:xfrm>
          <a:prstGeom prst="rect">
            <a:avLst/>
          </a:prstGeom>
          <a:ln w="25400">
            <a:solidFill>
              <a:schemeClr val="accent2"/>
            </a:solidFill>
          </a:ln>
          <a:effectLst/>
        </p:spPr>
      </p:pic>
      <p:pic>
        <p:nvPicPr>
          <p:cNvPr id="5" name="Picture 4">
            <a:extLst>
              <a:ext uri="{FF2B5EF4-FFF2-40B4-BE49-F238E27FC236}">
                <a16:creationId xmlns:a16="http://schemas.microsoft.com/office/drawing/2014/main" id="{124A7A8C-00C4-4E63-8D7D-88DFDE0B6990}"/>
              </a:ext>
            </a:extLst>
          </p:cNvPr>
          <p:cNvPicPr>
            <a:picLocks noChangeAspect="1"/>
          </p:cNvPicPr>
          <p:nvPr/>
        </p:nvPicPr>
        <p:blipFill>
          <a:blip r:embed="rId4"/>
          <a:stretch>
            <a:fillRect/>
          </a:stretch>
        </p:blipFill>
        <p:spPr>
          <a:xfrm>
            <a:off x="7378095" y="2837787"/>
            <a:ext cx="3335657" cy="3330986"/>
          </a:xfrm>
          <a:prstGeom prst="rect">
            <a:avLst/>
          </a:prstGeom>
          <a:ln w="25400">
            <a:solidFill>
              <a:schemeClr val="accent2"/>
            </a:solidFill>
          </a:ln>
          <a:effectLst/>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B460FCE1-C74E-41B6-B22E-A4C3953C21A0}"/>
                  </a:ext>
                </a:extLst>
              </p14:cNvPr>
              <p14:cNvContentPartPr/>
              <p14:nvPr/>
            </p14:nvContentPartPr>
            <p14:xfrm>
              <a:off x="7642632" y="3538830"/>
              <a:ext cx="360" cy="360"/>
            </p14:xfrm>
          </p:contentPart>
        </mc:Choice>
        <mc:Fallback xmlns="">
          <p:pic>
            <p:nvPicPr>
              <p:cNvPr id="8" name="Ink 7">
                <a:extLst>
                  <a:ext uri="{FF2B5EF4-FFF2-40B4-BE49-F238E27FC236}">
                    <a16:creationId xmlns:a16="http://schemas.microsoft.com/office/drawing/2014/main" id="{B460FCE1-C74E-41B6-B22E-A4C3953C21A0}"/>
                  </a:ext>
                </a:extLst>
              </p:cNvPr>
              <p:cNvPicPr/>
              <p:nvPr/>
            </p:nvPicPr>
            <p:blipFill>
              <a:blip r:embed="rId6"/>
              <a:stretch>
                <a:fillRect/>
              </a:stretch>
            </p:blipFill>
            <p:spPr>
              <a:xfrm>
                <a:off x="7633632" y="352983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9F46EC4C-7BC5-438C-BC51-C20E4FEACDDA}"/>
                  </a:ext>
                </a:extLst>
              </p14:cNvPr>
              <p14:cNvContentPartPr/>
              <p14:nvPr/>
            </p14:nvContentPartPr>
            <p14:xfrm>
              <a:off x="8875272" y="4011870"/>
              <a:ext cx="3960" cy="360"/>
            </p14:xfrm>
          </p:contentPart>
        </mc:Choice>
        <mc:Fallback xmlns="">
          <p:pic>
            <p:nvPicPr>
              <p:cNvPr id="9" name="Ink 8">
                <a:extLst>
                  <a:ext uri="{FF2B5EF4-FFF2-40B4-BE49-F238E27FC236}">
                    <a16:creationId xmlns:a16="http://schemas.microsoft.com/office/drawing/2014/main" id="{9F46EC4C-7BC5-438C-BC51-C20E4FEACDDA}"/>
                  </a:ext>
                </a:extLst>
              </p:cNvPr>
              <p:cNvPicPr/>
              <p:nvPr/>
            </p:nvPicPr>
            <p:blipFill>
              <a:blip r:embed="rId9"/>
              <a:stretch>
                <a:fillRect/>
              </a:stretch>
            </p:blipFill>
            <p:spPr>
              <a:xfrm>
                <a:off x="8866632" y="4003230"/>
                <a:ext cx="21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2DA64DA5-3296-464B-A181-A6B02CE420B7}"/>
                  </a:ext>
                </a:extLst>
              </p14:cNvPr>
              <p14:cNvContentPartPr/>
              <p14:nvPr/>
            </p14:nvContentPartPr>
            <p14:xfrm>
              <a:off x="11527752" y="3930510"/>
              <a:ext cx="360" cy="360"/>
            </p14:xfrm>
          </p:contentPart>
        </mc:Choice>
        <mc:Fallback xmlns="">
          <p:pic>
            <p:nvPicPr>
              <p:cNvPr id="10" name="Ink 9">
                <a:extLst>
                  <a:ext uri="{FF2B5EF4-FFF2-40B4-BE49-F238E27FC236}">
                    <a16:creationId xmlns:a16="http://schemas.microsoft.com/office/drawing/2014/main" id="{2DA64DA5-3296-464B-A181-A6B02CE420B7}"/>
                  </a:ext>
                </a:extLst>
              </p:cNvPr>
              <p:cNvPicPr/>
              <p:nvPr/>
            </p:nvPicPr>
            <p:blipFill>
              <a:blip r:embed="rId6"/>
              <a:stretch>
                <a:fillRect/>
              </a:stretch>
            </p:blipFill>
            <p:spPr>
              <a:xfrm>
                <a:off x="11518752" y="392151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41554541-3892-4A63-A67D-698A37F634CA}"/>
                  </a:ext>
                </a:extLst>
              </p14:cNvPr>
              <p14:cNvContentPartPr/>
              <p14:nvPr/>
            </p14:nvContentPartPr>
            <p14:xfrm>
              <a:off x="11536752" y="4403190"/>
              <a:ext cx="360" cy="360"/>
            </p14:xfrm>
          </p:contentPart>
        </mc:Choice>
        <mc:Fallback xmlns="">
          <p:pic>
            <p:nvPicPr>
              <p:cNvPr id="11" name="Ink 10">
                <a:extLst>
                  <a:ext uri="{FF2B5EF4-FFF2-40B4-BE49-F238E27FC236}">
                    <a16:creationId xmlns:a16="http://schemas.microsoft.com/office/drawing/2014/main" id="{41554541-3892-4A63-A67D-698A37F634CA}"/>
                  </a:ext>
                </a:extLst>
              </p:cNvPr>
              <p:cNvPicPr/>
              <p:nvPr/>
            </p:nvPicPr>
            <p:blipFill>
              <a:blip r:embed="rId6"/>
              <a:stretch>
                <a:fillRect/>
              </a:stretch>
            </p:blipFill>
            <p:spPr>
              <a:xfrm>
                <a:off x="11527752" y="4394190"/>
                <a:ext cx="18000" cy="18000"/>
              </a:xfrm>
              <a:prstGeom prst="rect">
                <a:avLst/>
              </a:prstGeom>
            </p:spPr>
          </p:pic>
        </mc:Fallback>
      </mc:AlternateContent>
    </p:spTree>
    <p:extLst>
      <p:ext uri="{BB962C8B-B14F-4D97-AF65-F5344CB8AC3E}">
        <p14:creationId xmlns:p14="http://schemas.microsoft.com/office/powerpoint/2010/main" val="3695289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1E4D7-B7BE-47C3-BA16-499A26B69F1F}"/>
              </a:ext>
            </a:extLst>
          </p:cNvPr>
          <p:cNvSpPr>
            <a:spLocks noGrp="1"/>
          </p:cNvSpPr>
          <p:nvPr>
            <p:ph type="title"/>
          </p:nvPr>
        </p:nvSpPr>
        <p:spPr/>
        <p:txBody>
          <a:bodyPr>
            <a:normAutofit/>
          </a:bodyPr>
          <a:lstStyle/>
          <a:p>
            <a:r>
              <a:rPr lang="en-US" dirty="0">
                <a:solidFill>
                  <a:schemeClr val="tx1"/>
                </a:solidFill>
              </a:rPr>
              <a:t>Scope and Closure</a:t>
            </a:r>
            <a:br>
              <a:rPr lang="en-US" dirty="0"/>
            </a:br>
            <a:r>
              <a:rPr lang="en-US" sz="1400" dirty="0">
                <a:hlinkClick r:id="rId2"/>
              </a:rPr>
              <a:t>https://developer.mozilla.org/en-US/docs/Web/JavaScript/Closures</a:t>
            </a:r>
            <a:endParaRPr lang="en-US" dirty="0"/>
          </a:p>
        </p:txBody>
      </p:sp>
      <p:sp>
        <p:nvSpPr>
          <p:cNvPr id="3" name="Content Placeholder 2">
            <a:extLst>
              <a:ext uri="{FF2B5EF4-FFF2-40B4-BE49-F238E27FC236}">
                <a16:creationId xmlns:a16="http://schemas.microsoft.com/office/drawing/2014/main" id="{51CB13C6-28D7-4F25-8B32-13F7424DAD0A}"/>
              </a:ext>
            </a:extLst>
          </p:cNvPr>
          <p:cNvSpPr>
            <a:spLocks noGrp="1"/>
          </p:cNvSpPr>
          <p:nvPr>
            <p:ph idx="1"/>
          </p:nvPr>
        </p:nvSpPr>
        <p:spPr>
          <a:xfrm>
            <a:off x="1097280" y="1899576"/>
            <a:ext cx="10058400" cy="1529423"/>
          </a:xfrm>
        </p:spPr>
        <p:txBody>
          <a:bodyPr anchor="ctr">
            <a:normAutofit/>
          </a:bodyPr>
          <a:lstStyle/>
          <a:p>
            <a:r>
              <a:rPr lang="en-US" sz="2400" dirty="0">
                <a:solidFill>
                  <a:schemeClr val="tx1"/>
                </a:solidFill>
              </a:rPr>
              <a:t>A </a:t>
            </a:r>
            <a:r>
              <a:rPr lang="en-US" sz="2400" b="1" i="1" dirty="0">
                <a:solidFill>
                  <a:schemeClr val="tx1"/>
                </a:solidFill>
              </a:rPr>
              <a:t>closure</a:t>
            </a:r>
            <a:r>
              <a:rPr lang="en-US" sz="2400" dirty="0">
                <a:solidFill>
                  <a:schemeClr val="tx1"/>
                </a:solidFill>
              </a:rPr>
              <a:t> is a </a:t>
            </a:r>
            <a:r>
              <a:rPr lang="en-US" sz="2400" b="1" i="1" dirty="0">
                <a:solidFill>
                  <a:schemeClr val="tx1"/>
                </a:solidFill>
              </a:rPr>
              <a:t>function</a:t>
            </a:r>
            <a:r>
              <a:rPr lang="en-US" sz="2400" dirty="0">
                <a:solidFill>
                  <a:schemeClr val="tx1"/>
                </a:solidFill>
              </a:rPr>
              <a:t> enclosed with references to its surrounding state (the </a:t>
            </a:r>
            <a:r>
              <a:rPr lang="en-US" sz="2400" b="1" i="1" dirty="0">
                <a:solidFill>
                  <a:schemeClr val="tx1"/>
                </a:solidFill>
              </a:rPr>
              <a:t>lexical</a:t>
            </a:r>
            <a:r>
              <a:rPr lang="en-US" sz="2400" dirty="0">
                <a:solidFill>
                  <a:schemeClr val="tx1"/>
                </a:solidFill>
              </a:rPr>
              <a:t> </a:t>
            </a:r>
            <a:r>
              <a:rPr lang="en-US" sz="2400" b="1" i="1" dirty="0">
                <a:solidFill>
                  <a:schemeClr val="tx1"/>
                </a:solidFill>
              </a:rPr>
              <a:t>environment</a:t>
            </a:r>
            <a:r>
              <a:rPr lang="en-US" sz="2400" dirty="0">
                <a:solidFill>
                  <a:schemeClr val="tx1"/>
                </a:solidFill>
              </a:rPr>
              <a:t>). A </a:t>
            </a:r>
            <a:r>
              <a:rPr lang="en-US" sz="2400" b="1" i="1" dirty="0">
                <a:solidFill>
                  <a:schemeClr val="tx1"/>
                </a:solidFill>
              </a:rPr>
              <a:t>closure</a:t>
            </a:r>
            <a:r>
              <a:rPr lang="en-US" sz="2400" dirty="0">
                <a:solidFill>
                  <a:schemeClr val="tx1"/>
                </a:solidFill>
              </a:rPr>
              <a:t> gives access to an outer </a:t>
            </a:r>
            <a:r>
              <a:rPr lang="en-US" sz="2400" b="1" i="1" dirty="0">
                <a:solidFill>
                  <a:schemeClr val="tx1"/>
                </a:solidFill>
              </a:rPr>
              <a:t>function’s</a:t>
            </a:r>
            <a:r>
              <a:rPr lang="en-US" sz="2400" dirty="0">
                <a:solidFill>
                  <a:schemeClr val="tx1"/>
                </a:solidFill>
              </a:rPr>
              <a:t> scope from an inner </a:t>
            </a:r>
            <a:r>
              <a:rPr lang="en-US" sz="2400" b="1" i="1" dirty="0">
                <a:solidFill>
                  <a:schemeClr val="tx1"/>
                </a:solidFill>
              </a:rPr>
              <a:t>function</a:t>
            </a:r>
            <a:r>
              <a:rPr lang="en-US" sz="2400" dirty="0">
                <a:solidFill>
                  <a:schemeClr val="tx1"/>
                </a:solidFill>
              </a:rPr>
              <a:t>.</a:t>
            </a:r>
          </a:p>
        </p:txBody>
      </p:sp>
      <p:pic>
        <p:nvPicPr>
          <p:cNvPr id="4" name="Picture 3">
            <a:extLst>
              <a:ext uri="{FF2B5EF4-FFF2-40B4-BE49-F238E27FC236}">
                <a16:creationId xmlns:a16="http://schemas.microsoft.com/office/drawing/2014/main" id="{F8365203-AF21-4A9B-912A-A92E17FF685C}"/>
              </a:ext>
            </a:extLst>
          </p:cNvPr>
          <p:cNvPicPr>
            <a:picLocks noChangeAspect="1"/>
          </p:cNvPicPr>
          <p:nvPr/>
        </p:nvPicPr>
        <p:blipFill>
          <a:blip r:embed="rId3"/>
          <a:stretch>
            <a:fillRect/>
          </a:stretch>
        </p:blipFill>
        <p:spPr>
          <a:xfrm>
            <a:off x="3076956" y="3428999"/>
            <a:ext cx="6029760" cy="1780036"/>
          </a:xfrm>
          <a:prstGeom prst="rect">
            <a:avLst/>
          </a:prstGeom>
          <a:ln w="25400">
            <a:solidFill>
              <a:schemeClr val="accent2"/>
            </a:solidFill>
          </a:ln>
          <a:effectLst/>
        </p:spPr>
      </p:pic>
      <p:sp>
        <p:nvSpPr>
          <p:cNvPr id="5" name="Rectangle 4">
            <a:extLst>
              <a:ext uri="{FF2B5EF4-FFF2-40B4-BE49-F238E27FC236}">
                <a16:creationId xmlns:a16="http://schemas.microsoft.com/office/drawing/2014/main" id="{69A350E8-A418-40CE-924A-79225661B104}"/>
              </a:ext>
            </a:extLst>
          </p:cNvPr>
          <p:cNvSpPr/>
          <p:nvPr/>
        </p:nvSpPr>
        <p:spPr>
          <a:xfrm>
            <a:off x="1223554" y="5223549"/>
            <a:ext cx="9816979" cy="1182338"/>
          </a:xfrm>
          <a:prstGeom prst="rect">
            <a:avLst/>
          </a:prstGeom>
        </p:spPr>
        <p:txBody>
          <a:bodyPr wrap="square" anchor="ctr">
            <a:normAutofit lnSpcReduction="10000"/>
          </a:bodyPr>
          <a:lstStyle/>
          <a:p>
            <a:r>
              <a:rPr lang="en-US" dirty="0">
                <a:solidFill>
                  <a:srgbClr val="FF0000"/>
                </a:solidFill>
              </a:rPr>
              <a:t>init()</a:t>
            </a:r>
            <a:r>
              <a:rPr lang="en-US" dirty="0"/>
              <a:t> creates local variable (name) and a function, </a:t>
            </a:r>
            <a:r>
              <a:rPr lang="en-US" dirty="0" err="1">
                <a:solidFill>
                  <a:srgbClr val="FF0000"/>
                </a:solidFill>
              </a:rPr>
              <a:t>displayName</a:t>
            </a:r>
            <a:r>
              <a:rPr lang="en-US" dirty="0">
                <a:solidFill>
                  <a:srgbClr val="FF0000"/>
                </a:solidFill>
              </a:rPr>
              <a:t>()</a:t>
            </a:r>
            <a:r>
              <a:rPr lang="en-US" dirty="0"/>
              <a:t>. </a:t>
            </a:r>
            <a:r>
              <a:rPr lang="en-US" dirty="0" err="1">
                <a:solidFill>
                  <a:srgbClr val="FF0000"/>
                </a:solidFill>
              </a:rPr>
              <a:t>displayName</a:t>
            </a:r>
            <a:r>
              <a:rPr lang="en-US" dirty="0">
                <a:solidFill>
                  <a:srgbClr val="FF0000"/>
                </a:solidFill>
              </a:rPr>
              <a:t>()</a:t>
            </a:r>
            <a:r>
              <a:rPr lang="en-US" dirty="0"/>
              <a:t> is available only within the body of </a:t>
            </a:r>
            <a:r>
              <a:rPr lang="en-US" dirty="0" err="1">
                <a:solidFill>
                  <a:srgbClr val="FF0000"/>
                </a:solidFill>
              </a:rPr>
              <a:t>init</a:t>
            </a:r>
            <a:r>
              <a:rPr lang="en-US" dirty="0">
                <a:solidFill>
                  <a:srgbClr val="FF0000"/>
                </a:solidFill>
              </a:rPr>
              <a:t>()</a:t>
            </a:r>
            <a:r>
              <a:rPr lang="en-US" dirty="0"/>
              <a:t>. </a:t>
            </a:r>
            <a:r>
              <a:rPr lang="en-US" dirty="0" err="1">
                <a:solidFill>
                  <a:srgbClr val="FF0000"/>
                </a:solidFill>
              </a:rPr>
              <a:t>displayName</a:t>
            </a:r>
            <a:r>
              <a:rPr lang="en-US" dirty="0">
                <a:solidFill>
                  <a:srgbClr val="FF0000"/>
                </a:solidFill>
              </a:rPr>
              <a:t>()</a:t>
            </a:r>
            <a:r>
              <a:rPr lang="en-US" dirty="0"/>
              <a:t> has no local variables. Because inner functions have access to outer function variables, </a:t>
            </a:r>
            <a:r>
              <a:rPr lang="en-US" dirty="0" err="1">
                <a:solidFill>
                  <a:srgbClr val="FF0000"/>
                </a:solidFill>
              </a:rPr>
              <a:t>displayName</a:t>
            </a:r>
            <a:r>
              <a:rPr lang="en-US" dirty="0">
                <a:solidFill>
                  <a:srgbClr val="FF0000"/>
                </a:solidFill>
              </a:rPr>
              <a:t>()</a:t>
            </a:r>
            <a:r>
              <a:rPr lang="en-US" dirty="0"/>
              <a:t> accesses the </a:t>
            </a:r>
            <a:r>
              <a:rPr lang="en-US" dirty="0">
                <a:solidFill>
                  <a:srgbClr val="FF0000"/>
                </a:solidFill>
              </a:rPr>
              <a:t>name</a:t>
            </a:r>
            <a:r>
              <a:rPr lang="en-US" dirty="0"/>
              <a:t> variable declared in its parent function, </a:t>
            </a:r>
            <a:r>
              <a:rPr lang="en-US" dirty="0">
                <a:solidFill>
                  <a:srgbClr val="FF0000"/>
                </a:solidFill>
              </a:rPr>
              <a:t>init()</a:t>
            </a:r>
            <a:r>
              <a:rPr lang="en-US" dirty="0"/>
              <a:t>. This is Lexical Scoping.</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25379D94-D32B-4892-BD7D-22DA20825ACC}"/>
                  </a:ext>
                </a:extLst>
              </p14:cNvPr>
              <p14:cNvContentPartPr/>
              <p14:nvPr/>
            </p14:nvContentPartPr>
            <p14:xfrm>
              <a:off x="11882352" y="4980990"/>
              <a:ext cx="360" cy="360"/>
            </p14:xfrm>
          </p:contentPart>
        </mc:Choice>
        <mc:Fallback xmlns="">
          <p:pic>
            <p:nvPicPr>
              <p:cNvPr id="6" name="Ink 5">
                <a:extLst>
                  <a:ext uri="{FF2B5EF4-FFF2-40B4-BE49-F238E27FC236}">
                    <a16:creationId xmlns:a16="http://schemas.microsoft.com/office/drawing/2014/main" id="{25379D94-D32B-4892-BD7D-22DA20825ACC}"/>
                  </a:ext>
                </a:extLst>
              </p:cNvPr>
              <p:cNvPicPr/>
              <p:nvPr/>
            </p:nvPicPr>
            <p:blipFill>
              <a:blip r:embed="rId5"/>
              <a:stretch>
                <a:fillRect/>
              </a:stretch>
            </p:blipFill>
            <p:spPr>
              <a:xfrm>
                <a:off x="11873352" y="4971990"/>
                <a:ext cx="18000" cy="18000"/>
              </a:xfrm>
              <a:prstGeom prst="rect">
                <a:avLst/>
              </a:prstGeom>
            </p:spPr>
          </p:pic>
        </mc:Fallback>
      </mc:AlternateContent>
    </p:spTree>
    <p:extLst>
      <p:ext uri="{BB962C8B-B14F-4D97-AF65-F5344CB8AC3E}">
        <p14:creationId xmlns:p14="http://schemas.microsoft.com/office/powerpoint/2010/main" val="2650606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6ED4E4-DFA0-4E41-A9F2-988B38C2F63B}"/>
              </a:ext>
            </a:extLst>
          </p:cNvPr>
          <p:cNvPicPr>
            <a:picLocks noChangeAspect="1"/>
          </p:cNvPicPr>
          <p:nvPr/>
        </p:nvPicPr>
        <p:blipFill>
          <a:blip r:embed="rId2"/>
          <a:stretch>
            <a:fillRect/>
          </a:stretch>
        </p:blipFill>
        <p:spPr>
          <a:xfrm>
            <a:off x="6562693" y="2309092"/>
            <a:ext cx="4099805" cy="3658076"/>
          </a:xfrm>
          <a:prstGeom prst="rect">
            <a:avLst/>
          </a:prstGeom>
          <a:ln w="25400">
            <a:solidFill>
              <a:schemeClr val="accent2"/>
            </a:solidFill>
          </a:ln>
          <a:effectLst/>
        </p:spPr>
      </p:pic>
      <p:sp>
        <p:nvSpPr>
          <p:cNvPr id="5" name="Rectangle 4">
            <a:extLst>
              <a:ext uri="{FF2B5EF4-FFF2-40B4-BE49-F238E27FC236}">
                <a16:creationId xmlns:a16="http://schemas.microsoft.com/office/drawing/2014/main" id="{D85697ED-E2B4-4258-B28E-BD1F07DF35BA}"/>
              </a:ext>
            </a:extLst>
          </p:cNvPr>
          <p:cNvSpPr/>
          <p:nvPr/>
        </p:nvSpPr>
        <p:spPr>
          <a:xfrm>
            <a:off x="1453897" y="1904215"/>
            <a:ext cx="5024314" cy="4471136"/>
          </a:xfrm>
          <a:prstGeom prst="rect">
            <a:avLst/>
          </a:prstGeom>
        </p:spPr>
        <p:txBody>
          <a:bodyPr wrap="square" anchor="ctr">
            <a:normAutofit lnSpcReduction="10000"/>
          </a:bodyPr>
          <a:lstStyle/>
          <a:p>
            <a:r>
              <a:rPr lang="en-US" sz="2400" dirty="0" err="1">
                <a:solidFill>
                  <a:srgbClr val="FF0000"/>
                </a:solidFill>
              </a:rPr>
              <a:t>makeAdder</a:t>
            </a:r>
            <a:r>
              <a:rPr lang="en-US" sz="2400" dirty="0">
                <a:solidFill>
                  <a:srgbClr val="FF0000"/>
                </a:solidFill>
              </a:rPr>
              <a:t>()</a:t>
            </a:r>
            <a:r>
              <a:rPr lang="en-US" sz="2400" dirty="0"/>
              <a:t> takes a single argument, </a:t>
            </a:r>
            <a:r>
              <a:rPr lang="en-US" sz="2400" dirty="0">
                <a:solidFill>
                  <a:srgbClr val="FF0000"/>
                </a:solidFill>
              </a:rPr>
              <a:t>x</a:t>
            </a:r>
            <a:r>
              <a:rPr lang="en-US" sz="2400" dirty="0"/>
              <a:t>, and returns a function. </a:t>
            </a:r>
          </a:p>
          <a:p>
            <a:r>
              <a:rPr lang="en-US" sz="2400" dirty="0"/>
              <a:t>The returned function takes a single argument y and returns (</a:t>
            </a:r>
            <a:r>
              <a:rPr lang="en-US" sz="2400" dirty="0">
                <a:solidFill>
                  <a:srgbClr val="FF0000"/>
                </a:solidFill>
              </a:rPr>
              <a:t>x + y</a:t>
            </a:r>
            <a:r>
              <a:rPr lang="en-US" sz="2400" dirty="0"/>
              <a:t>). </a:t>
            </a:r>
          </a:p>
          <a:p>
            <a:r>
              <a:rPr lang="en-US" sz="2400" dirty="0">
                <a:solidFill>
                  <a:srgbClr val="FF0000"/>
                </a:solidFill>
              </a:rPr>
              <a:t>add5</a:t>
            </a:r>
            <a:r>
              <a:rPr lang="en-US" sz="2400" dirty="0"/>
              <a:t> and </a:t>
            </a:r>
            <a:r>
              <a:rPr lang="en-US" sz="2400" dirty="0">
                <a:solidFill>
                  <a:srgbClr val="FF0000"/>
                </a:solidFill>
              </a:rPr>
              <a:t>add10</a:t>
            </a:r>
            <a:r>
              <a:rPr lang="en-US" sz="2400" dirty="0"/>
              <a:t> are both </a:t>
            </a:r>
            <a:r>
              <a:rPr lang="en-US" sz="2400" b="1" i="1" dirty="0"/>
              <a:t>closures</a:t>
            </a:r>
            <a:r>
              <a:rPr lang="en-US" sz="2400" dirty="0"/>
              <a:t>. They are the function returned by </a:t>
            </a:r>
            <a:r>
              <a:rPr lang="en-US" sz="2400" dirty="0" err="1">
                <a:solidFill>
                  <a:srgbClr val="FF0000"/>
                </a:solidFill>
              </a:rPr>
              <a:t>makeAdder</a:t>
            </a:r>
            <a:r>
              <a:rPr lang="en-US" sz="2400" dirty="0">
                <a:solidFill>
                  <a:srgbClr val="FF0000"/>
                </a:solidFill>
              </a:rPr>
              <a:t>()</a:t>
            </a:r>
            <a:r>
              <a:rPr lang="en-US" sz="2400" dirty="0"/>
              <a:t> but store different </a:t>
            </a:r>
            <a:r>
              <a:rPr lang="en-US" sz="2400" b="1" i="1" dirty="0"/>
              <a:t>lexical environments</a:t>
            </a:r>
            <a:r>
              <a:rPr lang="en-US" sz="2400" dirty="0"/>
              <a:t>. </a:t>
            </a:r>
          </a:p>
          <a:p>
            <a:r>
              <a:rPr lang="en-US" sz="2400" dirty="0"/>
              <a:t>In </a:t>
            </a:r>
            <a:r>
              <a:rPr lang="en-US" sz="2400" dirty="0">
                <a:solidFill>
                  <a:srgbClr val="FF0000"/>
                </a:solidFill>
              </a:rPr>
              <a:t>add5</a:t>
            </a:r>
            <a:r>
              <a:rPr lang="en-US" sz="2400" b="1" i="1" dirty="0"/>
              <a:t>’</a:t>
            </a:r>
            <a:r>
              <a:rPr lang="en-US" sz="2400" dirty="0"/>
              <a:t>s </a:t>
            </a:r>
            <a:r>
              <a:rPr lang="en-US" sz="2400" b="1" i="1" dirty="0"/>
              <a:t>lexical environment</a:t>
            </a:r>
            <a:r>
              <a:rPr lang="en-US" sz="2400" dirty="0"/>
              <a:t>, </a:t>
            </a:r>
            <a:r>
              <a:rPr lang="en-US" sz="2400" dirty="0">
                <a:solidFill>
                  <a:srgbClr val="FF0000"/>
                </a:solidFill>
              </a:rPr>
              <a:t>x</a:t>
            </a:r>
            <a:r>
              <a:rPr lang="en-US" sz="2400" dirty="0"/>
              <a:t> is 5, while in </a:t>
            </a:r>
            <a:r>
              <a:rPr lang="en-US" sz="2400" dirty="0">
                <a:solidFill>
                  <a:srgbClr val="FF0000"/>
                </a:solidFill>
              </a:rPr>
              <a:t>add10</a:t>
            </a:r>
            <a:r>
              <a:rPr lang="en-US" sz="2400" dirty="0"/>
              <a:t>’s, </a:t>
            </a:r>
            <a:r>
              <a:rPr lang="en-US" sz="2400" dirty="0">
                <a:solidFill>
                  <a:srgbClr val="FF0000"/>
                </a:solidFill>
              </a:rPr>
              <a:t>x</a:t>
            </a:r>
            <a:r>
              <a:rPr lang="en-US" sz="2400" dirty="0"/>
              <a:t> is 10. When </a:t>
            </a:r>
            <a:r>
              <a:rPr lang="en-US" sz="2400" dirty="0">
                <a:solidFill>
                  <a:srgbClr val="FF0000"/>
                </a:solidFill>
              </a:rPr>
              <a:t>add5</a:t>
            </a:r>
            <a:r>
              <a:rPr lang="en-US" sz="2400" dirty="0"/>
              <a:t> and </a:t>
            </a:r>
            <a:r>
              <a:rPr lang="en-US" sz="2400" dirty="0">
                <a:solidFill>
                  <a:srgbClr val="FF0000"/>
                </a:solidFill>
              </a:rPr>
              <a:t>add10</a:t>
            </a:r>
            <a:r>
              <a:rPr lang="en-US" sz="2400" dirty="0"/>
              <a:t> are invoked, they still have access to the parameter </a:t>
            </a:r>
            <a:r>
              <a:rPr lang="en-US" sz="2400" dirty="0">
                <a:solidFill>
                  <a:srgbClr val="FF0000"/>
                </a:solidFill>
              </a:rPr>
              <a:t>x</a:t>
            </a:r>
            <a:r>
              <a:rPr lang="en-US" sz="2400" dirty="0"/>
              <a:t> from </a:t>
            </a:r>
            <a:r>
              <a:rPr lang="en-US" sz="2400" dirty="0" err="1">
                <a:solidFill>
                  <a:srgbClr val="FF0000"/>
                </a:solidFill>
              </a:rPr>
              <a:t>makeAdder</a:t>
            </a:r>
            <a:r>
              <a:rPr lang="en-US" sz="2400" dirty="0">
                <a:solidFill>
                  <a:srgbClr val="FF0000"/>
                </a:solidFill>
              </a:rPr>
              <a:t>()</a:t>
            </a:r>
            <a:r>
              <a:rPr lang="en-US" sz="2400" dirty="0"/>
              <a:t>;</a:t>
            </a:r>
          </a:p>
        </p:txBody>
      </p:sp>
      <p:sp>
        <p:nvSpPr>
          <p:cNvPr id="6" name="Title 1">
            <a:extLst>
              <a:ext uri="{FF2B5EF4-FFF2-40B4-BE49-F238E27FC236}">
                <a16:creationId xmlns:a16="http://schemas.microsoft.com/office/drawing/2014/main" id="{DB216155-DE07-4D92-AD81-AC521077BA75}"/>
              </a:ext>
            </a:extLst>
          </p:cNvPr>
          <p:cNvSpPr>
            <a:spLocks noGrp="1"/>
          </p:cNvSpPr>
          <p:nvPr>
            <p:ph type="title"/>
          </p:nvPr>
        </p:nvSpPr>
        <p:spPr>
          <a:xfrm>
            <a:off x="1096963" y="287338"/>
            <a:ext cx="10058400" cy="1449387"/>
          </a:xfrm>
        </p:spPr>
        <p:txBody>
          <a:bodyPr>
            <a:normAutofit/>
          </a:bodyPr>
          <a:lstStyle/>
          <a:p>
            <a:r>
              <a:rPr lang="en-US" dirty="0">
                <a:solidFill>
                  <a:schemeClr val="tx1"/>
                </a:solidFill>
              </a:rPr>
              <a:t>Scope and Closure Example</a:t>
            </a:r>
            <a:br>
              <a:rPr lang="en-US" dirty="0"/>
            </a:br>
            <a:r>
              <a:rPr lang="en-US" sz="1400" dirty="0">
                <a:hlinkClick r:id="rId3"/>
              </a:rPr>
              <a:t>https://developer.mozilla.org/en-US/docs/Web/JavaScript/Closures</a:t>
            </a:r>
            <a:endParaRPr lang="en-US" dirty="0"/>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0C4A6E1B-C043-49D6-9BFE-2FB0E21E3094}"/>
                  </a:ext>
                </a:extLst>
              </p14:cNvPr>
              <p14:cNvContentPartPr/>
              <p14:nvPr/>
            </p14:nvContentPartPr>
            <p14:xfrm>
              <a:off x="12724032" y="2256150"/>
              <a:ext cx="360" cy="360"/>
            </p14:xfrm>
          </p:contentPart>
        </mc:Choice>
        <mc:Fallback xmlns="">
          <p:pic>
            <p:nvPicPr>
              <p:cNvPr id="2" name="Ink 1">
                <a:extLst>
                  <a:ext uri="{FF2B5EF4-FFF2-40B4-BE49-F238E27FC236}">
                    <a16:creationId xmlns:a16="http://schemas.microsoft.com/office/drawing/2014/main" id="{0C4A6E1B-C043-49D6-9BFE-2FB0E21E3094}"/>
                  </a:ext>
                </a:extLst>
              </p:cNvPr>
              <p:cNvPicPr/>
              <p:nvPr/>
            </p:nvPicPr>
            <p:blipFill>
              <a:blip r:embed="rId5"/>
              <a:stretch>
                <a:fillRect/>
              </a:stretch>
            </p:blipFill>
            <p:spPr>
              <a:xfrm>
                <a:off x="12715032" y="224715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F5D50528-1719-4CC1-87D4-D3365D545E3C}"/>
                  </a:ext>
                </a:extLst>
              </p14:cNvPr>
              <p14:cNvContentPartPr/>
              <p14:nvPr/>
            </p14:nvContentPartPr>
            <p14:xfrm>
              <a:off x="11718552" y="4876590"/>
              <a:ext cx="360" cy="360"/>
            </p14:xfrm>
          </p:contentPart>
        </mc:Choice>
        <mc:Fallback xmlns="">
          <p:pic>
            <p:nvPicPr>
              <p:cNvPr id="3" name="Ink 2">
                <a:extLst>
                  <a:ext uri="{FF2B5EF4-FFF2-40B4-BE49-F238E27FC236}">
                    <a16:creationId xmlns:a16="http://schemas.microsoft.com/office/drawing/2014/main" id="{F5D50528-1719-4CC1-87D4-D3365D545E3C}"/>
                  </a:ext>
                </a:extLst>
              </p:cNvPr>
              <p:cNvPicPr/>
              <p:nvPr/>
            </p:nvPicPr>
            <p:blipFill>
              <a:blip r:embed="rId5"/>
              <a:stretch>
                <a:fillRect/>
              </a:stretch>
            </p:blipFill>
            <p:spPr>
              <a:xfrm>
                <a:off x="11709552" y="4867590"/>
                <a:ext cx="18000" cy="18000"/>
              </a:xfrm>
              <a:prstGeom prst="rect">
                <a:avLst/>
              </a:prstGeom>
            </p:spPr>
          </p:pic>
        </mc:Fallback>
      </mc:AlternateContent>
    </p:spTree>
    <p:extLst>
      <p:ext uri="{BB962C8B-B14F-4D97-AF65-F5344CB8AC3E}">
        <p14:creationId xmlns:p14="http://schemas.microsoft.com/office/powerpoint/2010/main" val="543485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5E5EF8-6535-4F75-8719-9E2263B5F155}"/>
              </a:ext>
            </a:extLst>
          </p:cNvPr>
          <p:cNvPicPr>
            <a:picLocks noChangeAspect="1"/>
          </p:cNvPicPr>
          <p:nvPr/>
        </p:nvPicPr>
        <p:blipFill>
          <a:blip r:embed="rId2"/>
          <a:stretch>
            <a:fillRect/>
          </a:stretch>
        </p:blipFill>
        <p:spPr>
          <a:xfrm>
            <a:off x="7318327" y="2130209"/>
            <a:ext cx="3709250" cy="2325322"/>
          </a:xfrm>
          <a:prstGeom prst="rect">
            <a:avLst/>
          </a:prstGeom>
          <a:ln w="25400">
            <a:solidFill>
              <a:schemeClr val="accent2"/>
            </a:solidFill>
          </a:ln>
          <a:effectLst/>
        </p:spPr>
      </p:pic>
      <p:sp>
        <p:nvSpPr>
          <p:cNvPr id="2" name="Title 1">
            <a:extLst>
              <a:ext uri="{FF2B5EF4-FFF2-40B4-BE49-F238E27FC236}">
                <a16:creationId xmlns:a16="http://schemas.microsoft.com/office/drawing/2014/main" id="{436FABAB-4FA3-4DBA-B85E-C22BEAE7BC9D}"/>
              </a:ext>
            </a:extLst>
          </p:cNvPr>
          <p:cNvSpPr>
            <a:spLocks noGrp="1"/>
          </p:cNvSpPr>
          <p:nvPr>
            <p:ph type="title"/>
          </p:nvPr>
        </p:nvSpPr>
        <p:spPr>
          <a:xfrm>
            <a:off x="1065228" y="286601"/>
            <a:ext cx="4995226" cy="1450757"/>
          </a:xfrm>
        </p:spPr>
        <p:txBody>
          <a:bodyPr>
            <a:normAutofit fontScale="90000"/>
          </a:bodyPr>
          <a:lstStyle/>
          <a:p>
            <a:r>
              <a:rPr lang="en-US" dirty="0">
                <a:solidFill>
                  <a:schemeClr val="tx1"/>
                </a:solidFill>
              </a:rPr>
              <a:t>Try/Catch/Finally</a:t>
            </a:r>
            <a:br>
              <a:rPr lang="en-US" dirty="0"/>
            </a:br>
            <a:r>
              <a:rPr lang="en-US" sz="1600" dirty="0">
                <a:hlinkClick r:id="rId3"/>
              </a:rPr>
              <a:t>https://javascript.info/try-catch#the-try-catch-syntax</a:t>
            </a:r>
            <a:endParaRPr lang="en-US" dirty="0"/>
          </a:p>
        </p:txBody>
      </p:sp>
      <p:sp>
        <p:nvSpPr>
          <p:cNvPr id="3" name="Content Placeholder 2">
            <a:extLst>
              <a:ext uri="{FF2B5EF4-FFF2-40B4-BE49-F238E27FC236}">
                <a16:creationId xmlns:a16="http://schemas.microsoft.com/office/drawing/2014/main" id="{2BE50D96-319A-4ADA-9ABE-7D9B0DF8D33A}"/>
              </a:ext>
            </a:extLst>
          </p:cNvPr>
          <p:cNvSpPr>
            <a:spLocks noGrp="1"/>
          </p:cNvSpPr>
          <p:nvPr>
            <p:ph idx="1"/>
          </p:nvPr>
        </p:nvSpPr>
        <p:spPr>
          <a:xfrm>
            <a:off x="1510529" y="1913283"/>
            <a:ext cx="5590980" cy="4478090"/>
          </a:xfrm>
        </p:spPr>
        <p:txBody>
          <a:bodyPr anchor="ctr">
            <a:normAutofit lnSpcReduction="10000"/>
          </a:bodyPr>
          <a:lstStyle/>
          <a:p>
            <a:pPr marL="0" indent="0">
              <a:buNone/>
            </a:pPr>
            <a:r>
              <a:rPr lang="en-US" sz="2400" dirty="0">
                <a:solidFill>
                  <a:schemeClr val="tx1"/>
                </a:solidFill>
              </a:rPr>
              <a:t>The JS </a:t>
            </a:r>
            <a:r>
              <a:rPr lang="en-US" sz="2400" b="1" i="1" dirty="0">
                <a:solidFill>
                  <a:schemeClr val="tx1"/>
                </a:solidFill>
              </a:rPr>
              <a:t>Try/Catch </a:t>
            </a:r>
            <a:r>
              <a:rPr lang="en-US" sz="2400" dirty="0">
                <a:solidFill>
                  <a:schemeClr val="tx1"/>
                </a:solidFill>
              </a:rPr>
              <a:t>block works similarly to the C# </a:t>
            </a:r>
            <a:r>
              <a:rPr lang="en-US" sz="2400" b="1" i="1" dirty="0">
                <a:solidFill>
                  <a:schemeClr val="tx1"/>
                </a:solidFill>
              </a:rPr>
              <a:t>Try/Catch </a:t>
            </a:r>
            <a:r>
              <a:rPr lang="en-US" sz="2400" dirty="0">
                <a:solidFill>
                  <a:schemeClr val="tx1"/>
                </a:solidFill>
              </a:rPr>
              <a:t>Block. There is only one ‘error’ object generated. The ‘error’ object has three parts</a:t>
            </a:r>
          </a:p>
          <a:p>
            <a:pPr lvl="1">
              <a:buFont typeface="Arial" panose="020B0604020202020204" pitchFamily="34" charset="0"/>
              <a:buChar char="•"/>
            </a:pPr>
            <a:r>
              <a:rPr lang="en-US" sz="2000" dirty="0">
                <a:solidFill>
                  <a:schemeClr val="tx1"/>
                </a:solidFill>
              </a:rPr>
              <a:t>Name – the Error Name, Like “Reference Error”.</a:t>
            </a:r>
          </a:p>
          <a:p>
            <a:pPr lvl="1">
              <a:buFont typeface="Arial" panose="020B0604020202020204" pitchFamily="34" charset="0"/>
              <a:buChar char="•"/>
            </a:pPr>
            <a:r>
              <a:rPr lang="en-US" sz="2000" dirty="0">
                <a:solidFill>
                  <a:schemeClr val="tx1"/>
                </a:solidFill>
              </a:rPr>
              <a:t>Message – a text message with error details</a:t>
            </a:r>
          </a:p>
          <a:p>
            <a:pPr lvl="1">
              <a:buFont typeface="Arial" panose="020B0604020202020204" pitchFamily="34" charset="0"/>
              <a:buChar char="•"/>
            </a:pPr>
            <a:r>
              <a:rPr lang="en-US" sz="2000" dirty="0">
                <a:solidFill>
                  <a:schemeClr val="tx1"/>
                </a:solidFill>
              </a:rPr>
              <a:t>Stack – a stack trace of the calls that led to the error.</a:t>
            </a:r>
            <a:endParaRPr lang="en-US" sz="2400" dirty="0">
              <a:solidFill>
                <a:schemeClr val="tx1"/>
              </a:solidFill>
            </a:endParaRPr>
          </a:p>
          <a:p>
            <a:pPr marL="0" lvl="1" indent="0">
              <a:buNone/>
            </a:pPr>
            <a:r>
              <a:rPr lang="en-US" sz="2400" dirty="0">
                <a:solidFill>
                  <a:schemeClr val="tx1"/>
                </a:solidFill>
              </a:rPr>
              <a:t>JavaScript has many built-in, standard errors: </a:t>
            </a:r>
            <a:r>
              <a:rPr lang="en-US" sz="2400" b="1" i="1" dirty="0">
                <a:solidFill>
                  <a:schemeClr val="tx1"/>
                </a:solidFill>
              </a:rPr>
              <a:t>Error</a:t>
            </a:r>
            <a:r>
              <a:rPr lang="en-US" sz="2400" dirty="0">
                <a:solidFill>
                  <a:schemeClr val="tx1"/>
                </a:solidFill>
              </a:rPr>
              <a:t>, </a:t>
            </a:r>
            <a:r>
              <a:rPr lang="en-US" sz="2400" b="1" i="1" dirty="0" err="1">
                <a:solidFill>
                  <a:schemeClr val="tx1"/>
                </a:solidFill>
              </a:rPr>
              <a:t>SyntaxError</a:t>
            </a:r>
            <a:r>
              <a:rPr lang="en-US" sz="2400" dirty="0">
                <a:solidFill>
                  <a:schemeClr val="tx1"/>
                </a:solidFill>
              </a:rPr>
              <a:t>, </a:t>
            </a:r>
            <a:r>
              <a:rPr lang="en-US" sz="2400" b="1" i="1" dirty="0" err="1">
                <a:solidFill>
                  <a:schemeClr val="tx1"/>
                </a:solidFill>
              </a:rPr>
              <a:t>ReferenceError</a:t>
            </a:r>
            <a:r>
              <a:rPr lang="en-US" sz="2400" dirty="0">
                <a:solidFill>
                  <a:schemeClr val="tx1"/>
                </a:solidFill>
              </a:rPr>
              <a:t>, </a:t>
            </a:r>
            <a:r>
              <a:rPr lang="en-US" sz="2400" b="1" i="1" dirty="0" err="1">
                <a:solidFill>
                  <a:schemeClr val="tx1"/>
                </a:solidFill>
              </a:rPr>
              <a:t>TypeError</a:t>
            </a:r>
            <a:r>
              <a:rPr lang="en-US" sz="2400" dirty="0">
                <a:solidFill>
                  <a:schemeClr val="tx1"/>
                </a:solidFill>
              </a:rPr>
              <a:t>, and others. </a:t>
            </a:r>
          </a:p>
          <a:p>
            <a:pPr marL="0" lvl="1" indent="0">
              <a:buNone/>
            </a:pPr>
            <a:r>
              <a:rPr lang="en-US" sz="2400" dirty="0">
                <a:solidFill>
                  <a:schemeClr val="tx1"/>
                </a:solidFill>
              </a:rPr>
              <a:t>The </a:t>
            </a:r>
            <a:r>
              <a:rPr lang="en-US" sz="2400" b="1" i="1" dirty="0">
                <a:solidFill>
                  <a:schemeClr val="tx1"/>
                </a:solidFill>
              </a:rPr>
              <a:t>Finally</a:t>
            </a:r>
            <a:r>
              <a:rPr lang="en-US" sz="2400" dirty="0">
                <a:solidFill>
                  <a:schemeClr val="tx1"/>
                </a:solidFill>
              </a:rPr>
              <a:t> Block always executes.</a:t>
            </a:r>
          </a:p>
        </p:txBody>
      </p:sp>
      <p:pic>
        <p:nvPicPr>
          <p:cNvPr id="6" name="Picture 5">
            <a:extLst>
              <a:ext uri="{FF2B5EF4-FFF2-40B4-BE49-F238E27FC236}">
                <a16:creationId xmlns:a16="http://schemas.microsoft.com/office/drawing/2014/main" id="{6A3E3635-3CEF-49B0-935C-E05FD92EACB7}"/>
              </a:ext>
            </a:extLst>
          </p:cNvPr>
          <p:cNvPicPr>
            <a:picLocks noChangeAspect="1"/>
          </p:cNvPicPr>
          <p:nvPr/>
        </p:nvPicPr>
        <p:blipFill>
          <a:blip r:embed="rId4"/>
          <a:stretch>
            <a:fillRect/>
          </a:stretch>
        </p:blipFill>
        <p:spPr>
          <a:xfrm>
            <a:off x="7309164" y="901899"/>
            <a:ext cx="3718413" cy="1086083"/>
          </a:xfrm>
          <a:prstGeom prst="rect">
            <a:avLst/>
          </a:prstGeom>
          <a:ln w="25400">
            <a:solidFill>
              <a:schemeClr val="accent2"/>
            </a:solidFill>
          </a:ln>
          <a:effectLst/>
        </p:spPr>
      </p:pic>
      <p:pic>
        <p:nvPicPr>
          <p:cNvPr id="7" name="Picture 6">
            <a:extLst>
              <a:ext uri="{FF2B5EF4-FFF2-40B4-BE49-F238E27FC236}">
                <a16:creationId xmlns:a16="http://schemas.microsoft.com/office/drawing/2014/main" id="{9A93C8D5-4AB8-4495-8308-FC8F185C6226}"/>
              </a:ext>
            </a:extLst>
          </p:cNvPr>
          <p:cNvPicPr>
            <a:picLocks noChangeAspect="1"/>
          </p:cNvPicPr>
          <p:nvPr/>
        </p:nvPicPr>
        <p:blipFill>
          <a:blip r:embed="rId5"/>
          <a:stretch>
            <a:fillRect/>
          </a:stretch>
        </p:blipFill>
        <p:spPr>
          <a:xfrm>
            <a:off x="7318328" y="4597758"/>
            <a:ext cx="3709250" cy="1991605"/>
          </a:xfrm>
          <a:prstGeom prst="rect">
            <a:avLst/>
          </a:prstGeom>
          <a:ln w="25400">
            <a:solidFill>
              <a:schemeClr val="accent2"/>
            </a:solidFill>
          </a:ln>
          <a:effectLst/>
        </p:spPr>
      </p:pic>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0B209E60-BA77-4148-A3FA-4297B8353A2E}"/>
                  </a:ext>
                </a:extLst>
              </p14:cNvPr>
              <p14:cNvContentPartPr/>
              <p14:nvPr/>
            </p14:nvContentPartPr>
            <p14:xfrm>
              <a:off x="9116472" y="3174150"/>
              <a:ext cx="9360" cy="15120"/>
            </p14:xfrm>
          </p:contentPart>
        </mc:Choice>
        <mc:Fallback xmlns="">
          <p:pic>
            <p:nvPicPr>
              <p:cNvPr id="4" name="Ink 3">
                <a:extLst>
                  <a:ext uri="{FF2B5EF4-FFF2-40B4-BE49-F238E27FC236}">
                    <a16:creationId xmlns:a16="http://schemas.microsoft.com/office/drawing/2014/main" id="{0B209E60-BA77-4148-A3FA-4297B8353A2E}"/>
                  </a:ext>
                </a:extLst>
              </p:cNvPr>
              <p:cNvPicPr/>
              <p:nvPr/>
            </p:nvPicPr>
            <p:blipFill>
              <a:blip r:embed="rId7"/>
              <a:stretch>
                <a:fillRect/>
              </a:stretch>
            </p:blipFill>
            <p:spPr>
              <a:xfrm>
                <a:off x="9107832" y="3165510"/>
                <a:ext cx="2700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D2EECDBC-256B-42B8-9933-DDF6C763634A}"/>
                  </a:ext>
                </a:extLst>
              </p14:cNvPr>
              <p14:cNvContentPartPr/>
              <p14:nvPr/>
            </p14:nvContentPartPr>
            <p14:xfrm>
              <a:off x="8956992" y="3479790"/>
              <a:ext cx="360" cy="360"/>
            </p14:xfrm>
          </p:contentPart>
        </mc:Choice>
        <mc:Fallback xmlns="">
          <p:pic>
            <p:nvPicPr>
              <p:cNvPr id="8" name="Ink 7">
                <a:extLst>
                  <a:ext uri="{FF2B5EF4-FFF2-40B4-BE49-F238E27FC236}">
                    <a16:creationId xmlns:a16="http://schemas.microsoft.com/office/drawing/2014/main" id="{D2EECDBC-256B-42B8-9933-DDF6C763634A}"/>
                  </a:ext>
                </a:extLst>
              </p:cNvPr>
              <p:cNvPicPr/>
              <p:nvPr/>
            </p:nvPicPr>
            <p:blipFill>
              <a:blip r:embed="rId9"/>
              <a:stretch>
                <a:fillRect/>
              </a:stretch>
            </p:blipFill>
            <p:spPr>
              <a:xfrm>
                <a:off x="8948352" y="347115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934E86FF-70CD-4A29-9875-C4DB87924F70}"/>
                  </a:ext>
                </a:extLst>
              </p14:cNvPr>
              <p14:cNvContentPartPr/>
              <p14:nvPr/>
            </p14:nvContentPartPr>
            <p14:xfrm>
              <a:off x="8989032" y="1409790"/>
              <a:ext cx="360" cy="360"/>
            </p14:xfrm>
          </p:contentPart>
        </mc:Choice>
        <mc:Fallback xmlns="">
          <p:pic>
            <p:nvPicPr>
              <p:cNvPr id="9" name="Ink 8">
                <a:extLst>
                  <a:ext uri="{FF2B5EF4-FFF2-40B4-BE49-F238E27FC236}">
                    <a16:creationId xmlns:a16="http://schemas.microsoft.com/office/drawing/2014/main" id="{934E86FF-70CD-4A29-9875-C4DB87924F70}"/>
                  </a:ext>
                </a:extLst>
              </p:cNvPr>
              <p:cNvPicPr/>
              <p:nvPr/>
            </p:nvPicPr>
            <p:blipFill>
              <a:blip r:embed="rId9"/>
              <a:stretch>
                <a:fillRect/>
              </a:stretch>
            </p:blipFill>
            <p:spPr>
              <a:xfrm>
                <a:off x="8980032" y="140079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22B4A900-7255-469F-9514-BCB0DB558FE6}"/>
                  </a:ext>
                </a:extLst>
              </p14:cNvPr>
              <p14:cNvContentPartPr/>
              <p14:nvPr/>
            </p14:nvContentPartPr>
            <p14:xfrm>
              <a:off x="9039072" y="1236990"/>
              <a:ext cx="360" cy="360"/>
            </p14:xfrm>
          </p:contentPart>
        </mc:Choice>
        <mc:Fallback xmlns="">
          <p:pic>
            <p:nvPicPr>
              <p:cNvPr id="10" name="Ink 9">
                <a:extLst>
                  <a:ext uri="{FF2B5EF4-FFF2-40B4-BE49-F238E27FC236}">
                    <a16:creationId xmlns:a16="http://schemas.microsoft.com/office/drawing/2014/main" id="{22B4A900-7255-469F-9514-BCB0DB558FE6}"/>
                  </a:ext>
                </a:extLst>
              </p:cNvPr>
              <p:cNvPicPr/>
              <p:nvPr/>
            </p:nvPicPr>
            <p:blipFill>
              <a:blip r:embed="rId9"/>
              <a:stretch>
                <a:fillRect/>
              </a:stretch>
            </p:blipFill>
            <p:spPr>
              <a:xfrm>
                <a:off x="9030432" y="1227990"/>
                <a:ext cx="18000" cy="18000"/>
              </a:xfrm>
              <a:prstGeom prst="rect">
                <a:avLst/>
              </a:prstGeom>
            </p:spPr>
          </p:pic>
        </mc:Fallback>
      </mc:AlternateContent>
      <p:grpSp>
        <p:nvGrpSpPr>
          <p:cNvPr id="13" name="Group 12">
            <a:extLst>
              <a:ext uri="{FF2B5EF4-FFF2-40B4-BE49-F238E27FC236}">
                <a16:creationId xmlns:a16="http://schemas.microsoft.com/office/drawing/2014/main" id="{8499D454-9E44-4A7A-96D2-CEE0E2D354E2}"/>
              </a:ext>
            </a:extLst>
          </p:cNvPr>
          <p:cNvGrpSpPr/>
          <p:nvPr/>
        </p:nvGrpSpPr>
        <p:grpSpPr>
          <a:xfrm>
            <a:off x="8938992" y="1259670"/>
            <a:ext cx="360" cy="360"/>
            <a:chOff x="8938992" y="1259670"/>
            <a:chExt cx="360" cy="360"/>
          </a:xfrm>
        </p:grpSpPr>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24571FCC-18D9-4066-B5BC-DDFBDF4CF255}"/>
                    </a:ext>
                  </a:extLst>
                </p14:cNvPr>
                <p14:cNvContentPartPr/>
                <p14:nvPr/>
              </p14:nvContentPartPr>
              <p14:xfrm>
                <a:off x="8938992" y="1259670"/>
                <a:ext cx="360" cy="360"/>
              </p14:xfrm>
            </p:contentPart>
          </mc:Choice>
          <mc:Fallback xmlns="">
            <p:pic>
              <p:nvPicPr>
                <p:cNvPr id="11" name="Ink 10">
                  <a:extLst>
                    <a:ext uri="{FF2B5EF4-FFF2-40B4-BE49-F238E27FC236}">
                      <a16:creationId xmlns:a16="http://schemas.microsoft.com/office/drawing/2014/main" id="{24571FCC-18D9-4066-B5BC-DDFBDF4CF255}"/>
                    </a:ext>
                  </a:extLst>
                </p:cNvPr>
                <p:cNvPicPr/>
                <p:nvPr/>
              </p:nvPicPr>
              <p:blipFill>
                <a:blip r:embed="rId9"/>
                <a:stretch>
                  <a:fillRect/>
                </a:stretch>
              </p:blipFill>
              <p:spPr>
                <a:xfrm>
                  <a:off x="8930352" y="125103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20038DCF-E8D6-499F-B534-FE44B1858B8B}"/>
                    </a:ext>
                  </a:extLst>
                </p14:cNvPr>
                <p14:cNvContentPartPr/>
                <p14:nvPr/>
              </p14:nvContentPartPr>
              <p14:xfrm>
                <a:off x="8938992" y="1259670"/>
                <a:ext cx="360" cy="360"/>
              </p14:xfrm>
            </p:contentPart>
          </mc:Choice>
          <mc:Fallback xmlns="">
            <p:pic>
              <p:nvPicPr>
                <p:cNvPr id="12" name="Ink 11">
                  <a:extLst>
                    <a:ext uri="{FF2B5EF4-FFF2-40B4-BE49-F238E27FC236}">
                      <a16:creationId xmlns:a16="http://schemas.microsoft.com/office/drawing/2014/main" id="{20038DCF-E8D6-499F-B534-FE44B1858B8B}"/>
                    </a:ext>
                  </a:extLst>
                </p:cNvPr>
                <p:cNvPicPr/>
                <p:nvPr/>
              </p:nvPicPr>
              <p:blipFill>
                <a:blip r:embed="rId9"/>
                <a:stretch>
                  <a:fillRect/>
                </a:stretch>
              </p:blipFill>
              <p:spPr>
                <a:xfrm>
                  <a:off x="8930352" y="1251030"/>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F3690ED5-0411-4295-984C-351032CBE986}"/>
                  </a:ext>
                </a:extLst>
              </p14:cNvPr>
              <p14:cNvContentPartPr/>
              <p14:nvPr/>
            </p14:nvContentPartPr>
            <p14:xfrm>
              <a:off x="3861912" y="3834390"/>
              <a:ext cx="360" cy="360"/>
            </p14:xfrm>
          </p:contentPart>
        </mc:Choice>
        <mc:Fallback xmlns="">
          <p:pic>
            <p:nvPicPr>
              <p:cNvPr id="14" name="Ink 13">
                <a:extLst>
                  <a:ext uri="{FF2B5EF4-FFF2-40B4-BE49-F238E27FC236}">
                    <a16:creationId xmlns:a16="http://schemas.microsoft.com/office/drawing/2014/main" id="{F3690ED5-0411-4295-984C-351032CBE986}"/>
                  </a:ext>
                </a:extLst>
              </p:cNvPr>
              <p:cNvPicPr/>
              <p:nvPr/>
            </p:nvPicPr>
            <p:blipFill>
              <a:blip r:embed="rId9"/>
              <a:stretch>
                <a:fillRect/>
              </a:stretch>
            </p:blipFill>
            <p:spPr>
              <a:xfrm>
                <a:off x="3853272" y="3825750"/>
                <a:ext cx="18000" cy="18000"/>
              </a:xfrm>
              <a:prstGeom prst="rect">
                <a:avLst/>
              </a:prstGeom>
            </p:spPr>
          </p:pic>
        </mc:Fallback>
      </mc:AlternateContent>
      <p:grpSp>
        <p:nvGrpSpPr>
          <p:cNvPr id="36" name="Group 35">
            <a:extLst>
              <a:ext uri="{FF2B5EF4-FFF2-40B4-BE49-F238E27FC236}">
                <a16:creationId xmlns:a16="http://schemas.microsoft.com/office/drawing/2014/main" id="{963EACAB-49B9-454C-AC81-CC2C5A7B7CDF}"/>
              </a:ext>
            </a:extLst>
          </p:cNvPr>
          <p:cNvGrpSpPr/>
          <p:nvPr/>
        </p:nvGrpSpPr>
        <p:grpSpPr>
          <a:xfrm>
            <a:off x="5012832" y="3634590"/>
            <a:ext cx="360" cy="360"/>
            <a:chOff x="5012832" y="3634590"/>
            <a:chExt cx="360" cy="360"/>
          </a:xfrm>
        </p:grpSpPr>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B0EC8B95-EBC2-4AE6-A6E6-4FF00DF290F5}"/>
                    </a:ext>
                  </a:extLst>
                </p14:cNvPr>
                <p14:cNvContentPartPr/>
                <p14:nvPr/>
              </p14:nvContentPartPr>
              <p14:xfrm>
                <a:off x="5012832" y="3634590"/>
                <a:ext cx="360" cy="360"/>
              </p14:xfrm>
            </p:contentPart>
          </mc:Choice>
          <mc:Fallback xmlns="">
            <p:pic>
              <p:nvPicPr>
                <p:cNvPr id="15" name="Ink 14">
                  <a:extLst>
                    <a:ext uri="{FF2B5EF4-FFF2-40B4-BE49-F238E27FC236}">
                      <a16:creationId xmlns:a16="http://schemas.microsoft.com/office/drawing/2014/main" id="{B0EC8B95-EBC2-4AE6-A6E6-4FF00DF290F5}"/>
                    </a:ext>
                  </a:extLst>
                </p:cNvPr>
                <p:cNvPicPr/>
                <p:nvPr/>
              </p:nvPicPr>
              <p:blipFill>
                <a:blip r:embed="rId9"/>
                <a:stretch>
                  <a:fillRect/>
                </a:stretch>
              </p:blipFill>
              <p:spPr>
                <a:xfrm>
                  <a:off x="5003832" y="362595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C951DCA9-07EB-4B92-B25D-6B86DD1D649A}"/>
                    </a:ext>
                  </a:extLst>
                </p14:cNvPr>
                <p14:cNvContentPartPr/>
                <p14:nvPr/>
              </p14:nvContentPartPr>
              <p14:xfrm>
                <a:off x="5012832" y="3634590"/>
                <a:ext cx="360" cy="360"/>
              </p14:xfrm>
            </p:contentPart>
          </mc:Choice>
          <mc:Fallback xmlns="">
            <p:pic>
              <p:nvPicPr>
                <p:cNvPr id="16" name="Ink 15">
                  <a:extLst>
                    <a:ext uri="{FF2B5EF4-FFF2-40B4-BE49-F238E27FC236}">
                      <a16:creationId xmlns:a16="http://schemas.microsoft.com/office/drawing/2014/main" id="{C951DCA9-07EB-4B92-B25D-6B86DD1D649A}"/>
                    </a:ext>
                  </a:extLst>
                </p:cNvPr>
                <p:cNvPicPr/>
                <p:nvPr/>
              </p:nvPicPr>
              <p:blipFill>
                <a:blip r:embed="rId9"/>
                <a:stretch>
                  <a:fillRect/>
                </a:stretch>
              </p:blipFill>
              <p:spPr>
                <a:xfrm>
                  <a:off x="5003832" y="3625950"/>
                  <a:ext cx="18000" cy="18000"/>
                </a:xfrm>
                <a:prstGeom prst="rect">
                  <a:avLst/>
                </a:prstGeom>
              </p:spPr>
            </p:pic>
          </mc:Fallback>
        </mc:AlternateContent>
      </p:grpSp>
      <p:grpSp>
        <p:nvGrpSpPr>
          <p:cNvPr id="33" name="Group 32">
            <a:extLst>
              <a:ext uri="{FF2B5EF4-FFF2-40B4-BE49-F238E27FC236}">
                <a16:creationId xmlns:a16="http://schemas.microsoft.com/office/drawing/2014/main" id="{7E820B83-15BA-447A-B935-B7F05C819C56}"/>
              </a:ext>
            </a:extLst>
          </p:cNvPr>
          <p:cNvGrpSpPr/>
          <p:nvPr/>
        </p:nvGrpSpPr>
        <p:grpSpPr>
          <a:xfrm>
            <a:off x="3661752" y="1141590"/>
            <a:ext cx="360" cy="360"/>
            <a:chOff x="3661752" y="1141590"/>
            <a:chExt cx="360" cy="360"/>
          </a:xfrm>
        </p:grpSpPr>
        <mc:AlternateContent xmlns:mc="http://schemas.openxmlformats.org/markup-compatibility/2006" xmlns:p14="http://schemas.microsoft.com/office/powerpoint/2010/main">
          <mc:Choice Requires="p14">
            <p:contentPart p14:bwMode="auto" r:id="rId17">
              <p14:nvContentPartPr>
                <p14:cNvPr id="21" name="Ink 20">
                  <a:extLst>
                    <a:ext uri="{FF2B5EF4-FFF2-40B4-BE49-F238E27FC236}">
                      <a16:creationId xmlns:a16="http://schemas.microsoft.com/office/drawing/2014/main" id="{A3719AE9-481D-4220-9E75-1C480D0F869D}"/>
                    </a:ext>
                  </a:extLst>
                </p14:cNvPr>
                <p14:cNvContentPartPr/>
                <p14:nvPr/>
              </p14:nvContentPartPr>
              <p14:xfrm>
                <a:off x="3661752" y="1141590"/>
                <a:ext cx="360" cy="360"/>
              </p14:xfrm>
            </p:contentPart>
          </mc:Choice>
          <mc:Fallback xmlns="">
            <p:pic>
              <p:nvPicPr>
                <p:cNvPr id="21" name="Ink 20">
                  <a:extLst>
                    <a:ext uri="{FF2B5EF4-FFF2-40B4-BE49-F238E27FC236}">
                      <a16:creationId xmlns:a16="http://schemas.microsoft.com/office/drawing/2014/main" id="{A3719AE9-481D-4220-9E75-1C480D0F869D}"/>
                    </a:ext>
                  </a:extLst>
                </p:cNvPr>
                <p:cNvPicPr/>
                <p:nvPr/>
              </p:nvPicPr>
              <p:blipFill>
                <a:blip r:embed="rId9"/>
                <a:stretch>
                  <a:fillRect/>
                </a:stretch>
              </p:blipFill>
              <p:spPr>
                <a:xfrm>
                  <a:off x="3652752" y="113259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2" name="Ink 21">
                  <a:extLst>
                    <a:ext uri="{FF2B5EF4-FFF2-40B4-BE49-F238E27FC236}">
                      <a16:creationId xmlns:a16="http://schemas.microsoft.com/office/drawing/2014/main" id="{B51DB721-8D32-404F-A306-BCF5192B72E5}"/>
                    </a:ext>
                  </a:extLst>
                </p14:cNvPr>
                <p14:cNvContentPartPr/>
                <p14:nvPr/>
              </p14:nvContentPartPr>
              <p14:xfrm>
                <a:off x="3661752" y="1141590"/>
                <a:ext cx="360" cy="360"/>
              </p14:xfrm>
            </p:contentPart>
          </mc:Choice>
          <mc:Fallback xmlns="">
            <p:pic>
              <p:nvPicPr>
                <p:cNvPr id="22" name="Ink 21">
                  <a:extLst>
                    <a:ext uri="{FF2B5EF4-FFF2-40B4-BE49-F238E27FC236}">
                      <a16:creationId xmlns:a16="http://schemas.microsoft.com/office/drawing/2014/main" id="{B51DB721-8D32-404F-A306-BCF5192B72E5}"/>
                    </a:ext>
                  </a:extLst>
                </p:cNvPr>
                <p:cNvPicPr/>
                <p:nvPr/>
              </p:nvPicPr>
              <p:blipFill>
                <a:blip r:embed="rId9"/>
                <a:stretch>
                  <a:fillRect/>
                </a:stretch>
              </p:blipFill>
              <p:spPr>
                <a:xfrm>
                  <a:off x="3652752" y="1132590"/>
                  <a:ext cx="18000" cy="18000"/>
                </a:xfrm>
                <a:prstGeom prst="rect">
                  <a:avLst/>
                </a:prstGeom>
              </p:spPr>
            </p:pic>
          </mc:Fallback>
        </mc:AlternateContent>
      </p:grpSp>
      <p:grpSp>
        <p:nvGrpSpPr>
          <p:cNvPr id="32" name="Group 31">
            <a:extLst>
              <a:ext uri="{FF2B5EF4-FFF2-40B4-BE49-F238E27FC236}">
                <a16:creationId xmlns:a16="http://schemas.microsoft.com/office/drawing/2014/main" id="{AEE17262-592F-434F-A652-5D60D234AC06}"/>
              </a:ext>
            </a:extLst>
          </p:cNvPr>
          <p:cNvGrpSpPr/>
          <p:nvPr/>
        </p:nvGrpSpPr>
        <p:grpSpPr>
          <a:xfrm>
            <a:off x="10167312" y="1469190"/>
            <a:ext cx="360" cy="360"/>
            <a:chOff x="10167312" y="1469190"/>
            <a:chExt cx="360" cy="360"/>
          </a:xfrm>
        </p:grpSpPr>
        <mc:AlternateContent xmlns:mc="http://schemas.openxmlformats.org/markup-compatibility/2006" xmlns:p14="http://schemas.microsoft.com/office/powerpoint/2010/main">
          <mc:Choice Requires="p14">
            <p:contentPart p14:bwMode="auto" r:id="rId19">
              <p14:nvContentPartPr>
                <p14:cNvPr id="23" name="Ink 22">
                  <a:extLst>
                    <a:ext uri="{FF2B5EF4-FFF2-40B4-BE49-F238E27FC236}">
                      <a16:creationId xmlns:a16="http://schemas.microsoft.com/office/drawing/2014/main" id="{9C7C4F6A-451D-40D0-B388-56163305379D}"/>
                    </a:ext>
                  </a:extLst>
                </p14:cNvPr>
                <p14:cNvContentPartPr/>
                <p14:nvPr/>
              </p14:nvContentPartPr>
              <p14:xfrm>
                <a:off x="10167312" y="1469190"/>
                <a:ext cx="360" cy="360"/>
              </p14:xfrm>
            </p:contentPart>
          </mc:Choice>
          <mc:Fallback xmlns="">
            <p:pic>
              <p:nvPicPr>
                <p:cNvPr id="23" name="Ink 22">
                  <a:extLst>
                    <a:ext uri="{FF2B5EF4-FFF2-40B4-BE49-F238E27FC236}">
                      <a16:creationId xmlns:a16="http://schemas.microsoft.com/office/drawing/2014/main" id="{9C7C4F6A-451D-40D0-B388-56163305379D}"/>
                    </a:ext>
                  </a:extLst>
                </p:cNvPr>
                <p:cNvPicPr/>
                <p:nvPr/>
              </p:nvPicPr>
              <p:blipFill>
                <a:blip r:embed="rId9"/>
                <a:stretch>
                  <a:fillRect/>
                </a:stretch>
              </p:blipFill>
              <p:spPr>
                <a:xfrm>
                  <a:off x="10158312" y="146019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4" name="Ink 23">
                  <a:extLst>
                    <a:ext uri="{FF2B5EF4-FFF2-40B4-BE49-F238E27FC236}">
                      <a16:creationId xmlns:a16="http://schemas.microsoft.com/office/drawing/2014/main" id="{A6F61BEF-6192-4706-9F1D-77463692AD73}"/>
                    </a:ext>
                  </a:extLst>
                </p14:cNvPr>
                <p14:cNvContentPartPr/>
                <p14:nvPr/>
              </p14:nvContentPartPr>
              <p14:xfrm>
                <a:off x="10167312" y="1469190"/>
                <a:ext cx="360" cy="360"/>
              </p14:xfrm>
            </p:contentPart>
          </mc:Choice>
          <mc:Fallback xmlns="">
            <p:pic>
              <p:nvPicPr>
                <p:cNvPr id="24" name="Ink 23">
                  <a:extLst>
                    <a:ext uri="{FF2B5EF4-FFF2-40B4-BE49-F238E27FC236}">
                      <a16:creationId xmlns:a16="http://schemas.microsoft.com/office/drawing/2014/main" id="{A6F61BEF-6192-4706-9F1D-77463692AD73}"/>
                    </a:ext>
                  </a:extLst>
                </p:cNvPr>
                <p:cNvPicPr/>
                <p:nvPr/>
              </p:nvPicPr>
              <p:blipFill>
                <a:blip r:embed="rId9"/>
                <a:stretch>
                  <a:fillRect/>
                </a:stretch>
              </p:blipFill>
              <p:spPr>
                <a:xfrm>
                  <a:off x="10158312" y="1460190"/>
                  <a:ext cx="18000" cy="18000"/>
                </a:xfrm>
                <a:prstGeom prst="rect">
                  <a:avLst/>
                </a:prstGeom>
              </p:spPr>
            </p:pic>
          </mc:Fallback>
        </mc:AlternateContent>
      </p:grpSp>
      <p:grpSp>
        <p:nvGrpSpPr>
          <p:cNvPr id="31" name="Group 30">
            <a:extLst>
              <a:ext uri="{FF2B5EF4-FFF2-40B4-BE49-F238E27FC236}">
                <a16:creationId xmlns:a16="http://schemas.microsoft.com/office/drawing/2014/main" id="{9B398688-E952-4B24-9AE8-975C82B7A2A3}"/>
              </a:ext>
            </a:extLst>
          </p:cNvPr>
          <p:cNvGrpSpPr/>
          <p:nvPr/>
        </p:nvGrpSpPr>
        <p:grpSpPr>
          <a:xfrm>
            <a:off x="9684912" y="2738190"/>
            <a:ext cx="360" cy="360"/>
            <a:chOff x="9684912" y="2738190"/>
            <a:chExt cx="360" cy="360"/>
          </a:xfrm>
        </p:grpSpPr>
        <mc:AlternateContent xmlns:mc="http://schemas.openxmlformats.org/markup-compatibility/2006" xmlns:p14="http://schemas.microsoft.com/office/powerpoint/2010/main">
          <mc:Choice Requires="p14">
            <p:contentPart p14:bwMode="auto" r:id="rId21">
              <p14:nvContentPartPr>
                <p14:cNvPr id="25" name="Ink 24">
                  <a:extLst>
                    <a:ext uri="{FF2B5EF4-FFF2-40B4-BE49-F238E27FC236}">
                      <a16:creationId xmlns:a16="http://schemas.microsoft.com/office/drawing/2014/main" id="{09C2191D-9AE0-4ACC-80DC-07A1AD16D0DC}"/>
                    </a:ext>
                  </a:extLst>
                </p14:cNvPr>
                <p14:cNvContentPartPr/>
                <p14:nvPr/>
              </p14:nvContentPartPr>
              <p14:xfrm>
                <a:off x="9684912" y="2738190"/>
                <a:ext cx="360" cy="360"/>
              </p14:xfrm>
            </p:contentPart>
          </mc:Choice>
          <mc:Fallback xmlns="">
            <p:pic>
              <p:nvPicPr>
                <p:cNvPr id="25" name="Ink 24">
                  <a:extLst>
                    <a:ext uri="{FF2B5EF4-FFF2-40B4-BE49-F238E27FC236}">
                      <a16:creationId xmlns:a16="http://schemas.microsoft.com/office/drawing/2014/main" id="{09C2191D-9AE0-4ACC-80DC-07A1AD16D0DC}"/>
                    </a:ext>
                  </a:extLst>
                </p:cNvPr>
                <p:cNvPicPr/>
                <p:nvPr/>
              </p:nvPicPr>
              <p:blipFill>
                <a:blip r:embed="rId9"/>
                <a:stretch>
                  <a:fillRect/>
                </a:stretch>
              </p:blipFill>
              <p:spPr>
                <a:xfrm>
                  <a:off x="9675912" y="272955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6" name="Ink 25">
                  <a:extLst>
                    <a:ext uri="{FF2B5EF4-FFF2-40B4-BE49-F238E27FC236}">
                      <a16:creationId xmlns:a16="http://schemas.microsoft.com/office/drawing/2014/main" id="{23B96C7E-2F7F-4666-BF06-481BAC2EA974}"/>
                    </a:ext>
                  </a:extLst>
                </p14:cNvPr>
                <p14:cNvContentPartPr/>
                <p14:nvPr/>
              </p14:nvContentPartPr>
              <p14:xfrm>
                <a:off x="9684912" y="2738190"/>
                <a:ext cx="360" cy="360"/>
              </p14:xfrm>
            </p:contentPart>
          </mc:Choice>
          <mc:Fallback xmlns="">
            <p:pic>
              <p:nvPicPr>
                <p:cNvPr id="26" name="Ink 25">
                  <a:extLst>
                    <a:ext uri="{FF2B5EF4-FFF2-40B4-BE49-F238E27FC236}">
                      <a16:creationId xmlns:a16="http://schemas.microsoft.com/office/drawing/2014/main" id="{23B96C7E-2F7F-4666-BF06-481BAC2EA974}"/>
                    </a:ext>
                  </a:extLst>
                </p:cNvPr>
                <p:cNvPicPr/>
                <p:nvPr/>
              </p:nvPicPr>
              <p:blipFill>
                <a:blip r:embed="rId9"/>
                <a:stretch>
                  <a:fillRect/>
                </a:stretch>
              </p:blipFill>
              <p:spPr>
                <a:xfrm>
                  <a:off x="9675912" y="2729550"/>
                  <a:ext cx="18000" cy="18000"/>
                </a:xfrm>
                <a:prstGeom prst="rect">
                  <a:avLst/>
                </a:prstGeom>
              </p:spPr>
            </p:pic>
          </mc:Fallback>
        </mc:AlternateContent>
      </p:grpSp>
      <p:grpSp>
        <p:nvGrpSpPr>
          <p:cNvPr id="30" name="Group 29">
            <a:extLst>
              <a:ext uri="{FF2B5EF4-FFF2-40B4-BE49-F238E27FC236}">
                <a16:creationId xmlns:a16="http://schemas.microsoft.com/office/drawing/2014/main" id="{49DB7AED-80AF-44D0-97D0-17A5B4C65FB4}"/>
              </a:ext>
            </a:extLst>
          </p:cNvPr>
          <p:cNvGrpSpPr/>
          <p:nvPr/>
        </p:nvGrpSpPr>
        <p:grpSpPr>
          <a:xfrm>
            <a:off x="9062112" y="4899270"/>
            <a:ext cx="360" cy="360"/>
            <a:chOff x="9062112" y="4899270"/>
            <a:chExt cx="360" cy="360"/>
          </a:xfrm>
        </p:grpSpPr>
        <mc:AlternateContent xmlns:mc="http://schemas.openxmlformats.org/markup-compatibility/2006" xmlns:p14="http://schemas.microsoft.com/office/powerpoint/2010/main">
          <mc:Choice Requires="p14">
            <p:contentPart p14:bwMode="auto" r:id="rId23">
              <p14:nvContentPartPr>
                <p14:cNvPr id="27" name="Ink 26">
                  <a:extLst>
                    <a:ext uri="{FF2B5EF4-FFF2-40B4-BE49-F238E27FC236}">
                      <a16:creationId xmlns:a16="http://schemas.microsoft.com/office/drawing/2014/main" id="{603EE279-A4A0-4565-B3F8-C08E356C0CEA}"/>
                    </a:ext>
                  </a:extLst>
                </p14:cNvPr>
                <p14:cNvContentPartPr/>
                <p14:nvPr/>
              </p14:nvContentPartPr>
              <p14:xfrm>
                <a:off x="9062112" y="4899270"/>
                <a:ext cx="360" cy="360"/>
              </p14:xfrm>
            </p:contentPart>
          </mc:Choice>
          <mc:Fallback xmlns="">
            <p:pic>
              <p:nvPicPr>
                <p:cNvPr id="27" name="Ink 26">
                  <a:extLst>
                    <a:ext uri="{FF2B5EF4-FFF2-40B4-BE49-F238E27FC236}">
                      <a16:creationId xmlns:a16="http://schemas.microsoft.com/office/drawing/2014/main" id="{603EE279-A4A0-4565-B3F8-C08E356C0CEA}"/>
                    </a:ext>
                  </a:extLst>
                </p:cNvPr>
                <p:cNvPicPr/>
                <p:nvPr/>
              </p:nvPicPr>
              <p:blipFill>
                <a:blip r:embed="rId9"/>
                <a:stretch>
                  <a:fillRect/>
                </a:stretch>
              </p:blipFill>
              <p:spPr>
                <a:xfrm>
                  <a:off x="9053112" y="489027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8" name="Ink 27">
                  <a:extLst>
                    <a:ext uri="{FF2B5EF4-FFF2-40B4-BE49-F238E27FC236}">
                      <a16:creationId xmlns:a16="http://schemas.microsoft.com/office/drawing/2014/main" id="{F62FF795-217A-4F73-A2FA-EDAE3FD3AF31}"/>
                    </a:ext>
                  </a:extLst>
                </p14:cNvPr>
                <p14:cNvContentPartPr/>
                <p14:nvPr/>
              </p14:nvContentPartPr>
              <p14:xfrm>
                <a:off x="9062112" y="4899270"/>
                <a:ext cx="360" cy="360"/>
              </p14:xfrm>
            </p:contentPart>
          </mc:Choice>
          <mc:Fallback xmlns="">
            <p:pic>
              <p:nvPicPr>
                <p:cNvPr id="28" name="Ink 27">
                  <a:extLst>
                    <a:ext uri="{FF2B5EF4-FFF2-40B4-BE49-F238E27FC236}">
                      <a16:creationId xmlns:a16="http://schemas.microsoft.com/office/drawing/2014/main" id="{F62FF795-217A-4F73-A2FA-EDAE3FD3AF31}"/>
                    </a:ext>
                  </a:extLst>
                </p:cNvPr>
                <p:cNvPicPr/>
                <p:nvPr/>
              </p:nvPicPr>
              <p:blipFill>
                <a:blip r:embed="rId9"/>
                <a:stretch>
                  <a:fillRect/>
                </a:stretch>
              </p:blipFill>
              <p:spPr>
                <a:xfrm>
                  <a:off x="9053112" y="4890270"/>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
            <p14:nvContentPartPr>
              <p14:cNvPr id="29" name="Ink 28">
                <a:extLst>
                  <a:ext uri="{FF2B5EF4-FFF2-40B4-BE49-F238E27FC236}">
                    <a16:creationId xmlns:a16="http://schemas.microsoft.com/office/drawing/2014/main" id="{1ABB292C-1F42-487B-AC3D-6FDE930BE3D0}"/>
                  </a:ext>
                </a:extLst>
              </p14:cNvPr>
              <p14:cNvContentPartPr/>
              <p14:nvPr/>
            </p14:nvContentPartPr>
            <p14:xfrm>
              <a:off x="11718552" y="4973070"/>
              <a:ext cx="360" cy="3960"/>
            </p14:xfrm>
          </p:contentPart>
        </mc:Choice>
        <mc:Fallback xmlns="">
          <p:pic>
            <p:nvPicPr>
              <p:cNvPr id="29" name="Ink 28">
                <a:extLst>
                  <a:ext uri="{FF2B5EF4-FFF2-40B4-BE49-F238E27FC236}">
                    <a16:creationId xmlns:a16="http://schemas.microsoft.com/office/drawing/2014/main" id="{1ABB292C-1F42-487B-AC3D-6FDE930BE3D0}"/>
                  </a:ext>
                </a:extLst>
              </p:cNvPr>
              <p:cNvPicPr/>
              <p:nvPr/>
            </p:nvPicPr>
            <p:blipFill>
              <a:blip r:embed="rId31"/>
              <a:stretch>
                <a:fillRect/>
              </a:stretch>
            </p:blipFill>
            <p:spPr>
              <a:xfrm>
                <a:off x="11709552" y="4964070"/>
                <a:ext cx="1800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8" name="Ink 37">
                <a:extLst>
                  <a:ext uri="{FF2B5EF4-FFF2-40B4-BE49-F238E27FC236}">
                    <a16:creationId xmlns:a16="http://schemas.microsoft.com/office/drawing/2014/main" id="{294AE5D8-AE06-4E70-9F4C-E7CC3B44ABA9}"/>
                  </a:ext>
                </a:extLst>
              </p14:cNvPr>
              <p14:cNvContentPartPr/>
              <p14:nvPr/>
            </p14:nvContentPartPr>
            <p14:xfrm>
              <a:off x="10372152" y="3074790"/>
              <a:ext cx="360" cy="360"/>
            </p14:xfrm>
          </p:contentPart>
        </mc:Choice>
        <mc:Fallback xmlns="">
          <p:pic>
            <p:nvPicPr>
              <p:cNvPr id="38" name="Ink 37">
                <a:extLst>
                  <a:ext uri="{FF2B5EF4-FFF2-40B4-BE49-F238E27FC236}">
                    <a16:creationId xmlns:a16="http://schemas.microsoft.com/office/drawing/2014/main" id="{294AE5D8-AE06-4E70-9F4C-E7CC3B44ABA9}"/>
                  </a:ext>
                </a:extLst>
              </p:cNvPr>
              <p:cNvPicPr/>
              <p:nvPr/>
            </p:nvPicPr>
            <p:blipFill>
              <a:blip r:embed="rId9"/>
              <a:stretch>
                <a:fillRect/>
              </a:stretch>
            </p:blipFill>
            <p:spPr>
              <a:xfrm>
                <a:off x="10363512" y="306615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9" name="Ink 38">
                <a:extLst>
                  <a:ext uri="{FF2B5EF4-FFF2-40B4-BE49-F238E27FC236}">
                    <a16:creationId xmlns:a16="http://schemas.microsoft.com/office/drawing/2014/main" id="{A47911F6-1085-4B40-9BAC-B0D602C22351}"/>
                  </a:ext>
                </a:extLst>
              </p14:cNvPr>
              <p14:cNvContentPartPr/>
              <p14:nvPr/>
            </p14:nvContentPartPr>
            <p14:xfrm>
              <a:off x="9917112" y="1400790"/>
              <a:ext cx="360" cy="360"/>
            </p14:xfrm>
          </p:contentPart>
        </mc:Choice>
        <mc:Fallback xmlns="">
          <p:pic>
            <p:nvPicPr>
              <p:cNvPr id="39" name="Ink 38">
                <a:extLst>
                  <a:ext uri="{FF2B5EF4-FFF2-40B4-BE49-F238E27FC236}">
                    <a16:creationId xmlns:a16="http://schemas.microsoft.com/office/drawing/2014/main" id="{A47911F6-1085-4B40-9BAC-B0D602C22351}"/>
                  </a:ext>
                </a:extLst>
              </p:cNvPr>
              <p:cNvPicPr/>
              <p:nvPr/>
            </p:nvPicPr>
            <p:blipFill>
              <a:blip r:embed="rId9"/>
              <a:stretch>
                <a:fillRect/>
              </a:stretch>
            </p:blipFill>
            <p:spPr>
              <a:xfrm>
                <a:off x="9908112" y="139179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0" name="Ink 39">
                <a:extLst>
                  <a:ext uri="{FF2B5EF4-FFF2-40B4-BE49-F238E27FC236}">
                    <a16:creationId xmlns:a16="http://schemas.microsoft.com/office/drawing/2014/main" id="{178E6E40-DC8A-4281-A45E-954E49268529}"/>
                  </a:ext>
                </a:extLst>
              </p14:cNvPr>
              <p14:cNvContentPartPr/>
              <p14:nvPr/>
            </p14:nvContentPartPr>
            <p14:xfrm>
              <a:off x="9161832" y="5458710"/>
              <a:ext cx="360" cy="360"/>
            </p14:xfrm>
          </p:contentPart>
        </mc:Choice>
        <mc:Fallback xmlns="">
          <p:pic>
            <p:nvPicPr>
              <p:cNvPr id="40" name="Ink 39">
                <a:extLst>
                  <a:ext uri="{FF2B5EF4-FFF2-40B4-BE49-F238E27FC236}">
                    <a16:creationId xmlns:a16="http://schemas.microsoft.com/office/drawing/2014/main" id="{178E6E40-DC8A-4281-A45E-954E49268529}"/>
                  </a:ext>
                </a:extLst>
              </p:cNvPr>
              <p:cNvPicPr/>
              <p:nvPr/>
            </p:nvPicPr>
            <p:blipFill>
              <a:blip r:embed="rId36"/>
              <a:stretch>
                <a:fillRect/>
              </a:stretch>
            </p:blipFill>
            <p:spPr>
              <a:xfrm>
                <a:off x="9152832" y="5450070"/>
                <a:ext cx="18000" cy="18000"/>
              </a:xfrm>
              <a:prstGeom prst="rect">
                <a:avLst/>
              </a:prstGeom>
            </p:spPr>
          </p:pic>
        </mc:Fallback>
      </mc:AlternateContent>
    </p:spTree>
    <p:extLst>
      <p:ext uri="{BB962C8B-B14F-4D97-AF65-F5344CB8AC3E}">
        <p14:creationId xmlns:p14="http://schemas.microsoft.com/office/powerpoint/2010/main" val="1379760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7FB1D-2914-4ACC-9E92-A7A9C956B1B7}"/>
              </a:ext>
            </a:extLst>
          </p:cNvPr>
          <p:cNvSpPr>
            <a:spLocks noGrp="1"/>
          </p:cNvSpPr>
          <p:nvPr>
            <p:ph type="title"/>
          </p:nvPr>
        </p:nvSpPr>
        <p:spPr/>
        <p:txBody>
          <a:bodyPr>
            <a:normAutofit/>
          </a:bodyPr>
          <a:lstStyle/>
          <a:p>
            <a:r>
              <a:rPr lang="en-US" dirty="0">
                <a:solidFill>
                  <a:schemeClr val="tx1"/>
                </a:solidFill>
              </a:rPr>
              <a:t>Web Storage API</a:t>
            </a:r>
            <a:br>
              <a:rPr lang="en-US" dirty="0"/>
            </a:br>
            <a:r>
              <a:rPr lang="en-US" sz="1400" dirty="0">
                <a:hlinkClick r:id="rId2"/>
              </a:rPr>
              <a:t>https://developer.mozilla.org/en-US/docs/Web/API/Web_Storage_API/Using_the_Web_Storage_API</a:t>
            </a:r>
            <a:endParaRPr lang="en-US" dirty="0"/>
          </a:p>
        </p:txBody>
      </p:sp>
      <p:sp>
        <p:nvSpPr>
          <p:cNvPr id="3" name="Content Placeholder 2">
            <a:extLst>
              <a:ext uri="{FF2B5EF4-FFF2-40B4-BE49-F238E27FC236}">
                <a16:creationId xmlns:a16="http://schemas.microsoft.com/office/drawing/2014/main" id="{A80AA7D9-3786-47F1-81F7-036523D18C31}"/>
              </a:ext>
            </a:extLst>
          </p:cNvPr>
          <p:cNvSpPr>
            <a:spLocks noGrp="1"/>
          </p:cNvSpPr>
          <p:nvPr>
            <p:ph idx="1"/>
          </p:nvPr>
        </p:nvSpPr>
        <p:spPr>
          <a:xfrm>
            <a:off x="1097280" y="1915237"/>
            <a:ext cx="10058400" cy="4481014"/>
          </a:xfrm>
        </p:spPr>
        <p:txBody>
          <a:bodyPr anchor="ctr">
            <a:normAutofit/>
          </a:bodyPr>
          <a:lstStyle/>
          <a:p>
            <a:pPr algn="l"/>
            <a:r>
              <a:rPr lang="en-US" b="0" i="0" dirty="0">
                <a:solidFill>
                  <a:schemeClr val="tx1"/>
                </a:solidFill>
                <a:effectLst/>
                <a:latin typeface="arial" panose="020B0604020202020204" pitchFamily="34" charset="0"/>
              </a:rPr>
              <a:t>The Web Storage API provides mechanisms by which browsers can securely store key/value pairs. Storage objects are simple key-value stores, but they persist through page loads. The keys and the values are always stored as strings. This means that number types must be converted back to the number upon accessing.</a:t>
            </a:r>
          </a:p>
          <a:p>
            <a:pPr algn="l"/>
            <a:r>
              <a:rPr lang="en-US" b="0" i="0" dirty="0">
                <a:solidFill>
                  <a:schemeClr val="tx1"/>
                </a:solidFill>
                <a:effectLst/>
                <a:latin typeface="arial" panose="020B0604020202020204" pitchFamily="34" charset="0"/>
              </a:rPr>
              <a:t>The two types of Web Storage are:</a:t>
            </a:r>
          </a:p>
          <a:p>
            <a:pPr lvl="1">
              <a:buFont typeface="Arial" panose="020B0604020202020204" pitchFamily="34" charset="0"/>
              <a:buChar char="•"/>
            </a:pPr>
            <a:r>
              <a:rPr lang="en-US" b="1" i="1" dirty="0" err="1">
                <a:solidFill>
                  <a:schemeClr val="tx1"/>
                </a:solidFill>
                <a:effectLst/>
                <a:latin typeface="arial" panose="020B0604020202020204" pitchFamily="34" charset="0"/>
              </a:rPr>
              <a:t>sessionStorage</a:t>
            </a:r>
            <a:r>
              <a:rPr lang="en-US" b="0" i="0" dirty="0">
                <a:solidFill>
                  <a:schemeClr val="tx1"/>
                </a:solidFill>
                <a:effectLst/>
                <a:latin typeface="arial" panose="020B0604020202020204" pitchFamily="34" charset="0"/>
              </a:rPr>
              <a:t> - maintains a separate storage area for each given origin that's available for the duration of the page session (as long as the browser is open, including page reloads and restores).</a:t>
            </a:r>
          </a:p>
          <a:p>
            <a:pPr lvl="1">
              <a:buFont typeface="Arial" panose="020B0604020202020204" pitchFamily="34" charset="0"/>
              <a:buChar char="•"/>
            </a:pPr>
            <a:r>
              <a:rPr lang="en-US" b="1" i="1" dirty="0" err="1">
                <a:solidFill>
                  <a:schemeClr val="tx1"/>
                </a:solidFill>
                <a:effectLst/>
                <a:latin typeface="arial" panose="020B0604020202020204" pitchFamily="34" charset="0"/>
              </a:rPr>
              <a:t>localStorage</a:t>
            </a:r>
            <a:r>
              <a:rPr lang="en-US" b="0" i="0" dirty="0">
                <a:solidFill>
                  <a:schemeClr val="tx1"/>
                </a:solidFill>
                <a:effectLst/>
                <a:latin typeface="arial" panose="020B0604020202020204" pitchFamily="34" charset="0"/>
              </a:rPr>
              <a:t> – </a:t>
            </a:r>
            <a:r>
              <a:rPr lang="en-US" dirty="0">
                <a:solidFill>
                  <a:schemeClr val="tx1"/>
                </a:solidFill>
                <a:latin typeface="arial" panose="020B0604020202020204" pitchFamily="34" charset="0"/>
              </a:rPr>
              <a:t>same as </a:t>
            </a:r>
            <a:r>
              <a:rPr lang="en-US" b="1" i="1" dirty="0" err="1">
                <a:solidFill>
                  <a:schemeClr val="tx1"/>
                </a:solidFill>
                <a:latin typeface="arial" panose="020B0604020202020204" pitchFamily="34" charset="0"/>
              </a:rPr>
              <a:t>sessionStorage</a:t>
            </a:r>
            <a:r>
              <a:rPr lang="en-US" dirty="0">
                <a:solidFill>
                  <a:schemeClr val="tx1"/>
                </a:solidFill>
                <a:latin typeface="arial" panose="020B0604020202020204" pitchFamily="34" charset="0"/>
              </a:rPr>
              <a:t>, but also </a:t>
            </a:r>
            <a:r>
              <a:rPr lang="en-US" b="0" i="0" dirty="0">
                <a:solidFill>
                  <a:schemeClr val="tx1"/>
                </a:solidFill>
                <a:effectLst/>
                <a:latin typeface="arial" panose="020B0604020202020204" pitchFamily="34" charset="0"/>
              </a:rPr>
              <a:t>persists even when the browser is closed and reopened.</a:t>
            </a:r>
          </a:p>
          <a:p>
            <a:pPr marL="292608" lvl="1">
              <a:buNone/>
            </a:pPr>
            <a:endParaRPr lang="en-US" b="0" i="0" dirty="0">
              <a:solidFill>
                <a:schemeClr val="tx1"/>
              </a:solidFill>
              <a:effectLst/>
              <a:latin typeface="arial" panose="020B0604020202020204" pitchFamily="34" charset="0"/>
            </a:endParaRPr>
          </a:p>
          <a:p>
            <a:pPr marL="91440" lvl="1" indent="0">
              <a:buNone/>
            </a:pPr>
            <a:r>
              <a:rPr lang="en-US" sz="1900" b="0" i="0" dirty="0">
                <a:solidFill>
                  <a:schemeClr val="tx1"/>
                </a:solidFill>
                <a:effectLst/>
                <a:latin typeface="arial" panose="020B0604020202020204" pitchFamily="34" charset="0"/>
              </a:rPr>
              <a:t>The commands to interact with either Storage object are the same. </a:t>
            </a:r>
            <a:r>
              <a:rPr lang="en-US" sz="1900" dirty="0">
                <a:solidFill>
                  <a:schemeClr val="tx1"/>
                </a:solidFill>
                <a:latin typeface="arial" panose="020B0604020202020204" pitchFamily="34" charset="0"/>
              </a:rPr>
              <a:t>T</a:t>
            </a:r>
            <a:r>
              <a:rPr lang="en-US" sz="1900" b="0" i="0" dirty="0">
                <a:solidFill>
                  <a:schemeClr val="tx1"/>
                </a:solidFill>
                <a:effectLst/>
                <a:latin typeface="arial" panose="020B0604020202020204" pitchFamily="34" charset="0"/>
              </a:rPr>
              <a:t>o store an object in the either storage, you do not have to use </a:t>
            </a:r>
            <a:r>
              <a:rPr lang="en-US" sz="1900" b="0" i="0" dirty="0" err="1">
                <a:solidFill>
                  <a:srgbClr val="FF0000"/>
                </a:solidFill>
                <a:effectLst/>
                <a:latin typeface="arial" panose="020B0604020202020204" pitchFamily="34" charset="0"/>
              </a:rPr>
              <a:t>json.stringify</a:t>
            </a:r>
            <a:r>
              <a:rPr lang="en-US" sz="1900" b="0" i="0" dirty="0">
                <a:solidFill>
                  <a:srgbClr val="FF0000"/>
                </a:solidFill>
                <a:effectLst/>
                <a:latin typeface="arial" panose="020B0604020202020204" pitchFamily="34" charset="0"/>
              </a:rPr>
              <a:t>()</a:t>
            </a:r>
            <a:r>
              <a:rPr lang="en-US" sz="1900" b="0" i="0" dirty="0">
                <a:solidFill>
                  <a:schemeClr val="tx1"/>
                </a:solidFill>
                <a:effectLst/>
                <a:latin typeface="arial" panose="020B0604020202020204" pitchFamily="34" charset="0"/>
              </a:rPr>
              <a:t>. You must use </a:t>
            </a:r>
            <a:r>
              <a:rPr lang="en-US" sz="1900" b="0" i="0" dirty="0" err="1">
                <a:solidFill>
                  <a:srgbClr val="FF0000"/>
                </a:solidFill>
                <a:effectLst/>
                <a:latin typeface="arial" panose="020B0604020202020204" pitchFamily="34" charset="0"/>
              </a:rPr>
              <a:t>json.parse</a:t>
            </a:r>
            <a:r>
              <a:rPr lang="en-US" sz="1900" b="0" i="0" dirty="0">
                <a:solidFill>
                  <a:srgbClr val="FF0000"/>
                </a:solidFill>
                <a:effectLst/>
                <a:latin typeface="arial" panose="020B0604020202020204" pitchFamily="34" charset="0"/>
              </a:rPr>
              <a:t>()</a:t>
            </a:r>
            <a:r>
              <a:rPr lang="en-US" sz="1900" b="0" i="0" dirty="0">
                <a:solidFill>
                  <a:schemeClr val="tx1"/>
                </a:solidFill>
                <a:effectLst/>
                <a:latin typeface="arial" panose="020B0604020202020204" pitchFamily="34" charset="0"/>
              </a:rPr>
              <a:t> to access the object using dot notation.</a:t>
            </a:r>
          </a:p>
        </p:txBody>
      </p:sp>
    </p:spTree>
    <p:extLst>
      <p:ext uri="{BB962C8B-B14F-4D97-AF65-F5344CB8AC3E}">
        <p14:creationId xmlns:p14="http://schemas.microsoft.com/office/powerpoint/2010/main" val="3328313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0001E-92B4-4B74-9371-49891C1BB057}"/>
              </a:ext>
            </a:extLst>
          </p:cNvPr>
          <p:cNvSpPr>
            <a:spLocks noGrp="1"/>
          </p:cNvSpPr>
          <p:nvPr>
            <p:ph type="title"/>
          </p:nvPr>
        </p:nvSpPr>
        <p:spPr>
          <a:xfrm>
            <a:off x="1097280" y="286603"/>
            <a:ext cx="11094720" cy="1450757"/>
          </a:xfrm>
        </p:spPr>
        <p:txBody>
          <a:bodyPr>
            <a:normAutofit/>
          </a:bodyPr>
          <a:lstStyle/>
          <a:p>
            <a:r>
              <a:rPr lang="en-US" sz="4400" dirty="0" err="1">
                <a:solidFill>
                  <a:schemeClr val="tx1"/>
                </a:solidFill>
              </a:rPr>
              <a:t>localStorage</a:t>
            </a:r>
            <a:r>
              <a:rPr lang="en-US" sz="4400" dirty="0">
                <a:solidFill>
                  <a:schemeClr val="tx1"/>
                </a:solidFill>
              </a:rPr>
              <a:t> vs </a:t>
            </a:r>
            <a:r>
              <a:rPr lang="en-US" sz="4400" dirty="0" err="1">
                <a:solidFill>
                  <a:schemeClr val="tx1"/>
                </a:solidFill>
              </a:rPr>
              <a:t>sessionStorage</a:t>
            </a:r>
            <a:br>
              <a:rPr lang="en-US" dirty="0"/>
            </a:br>
            <a:r>
              <a:rPr lang="en-US" sz="1400" dirty="0">
                <a:hlinkClick r:id="rId2"/>
              </a:rPr>
              <a:t>https://blog.logrocket.com/localstorage-javascript-complete-guide/#sessionstoragevslocalstorage</a:t>
            </a:r>
            <a:br>
              <a:rPr lang="en-US" sz="1400" dirty="0"/>
            </a:br>
            <a:r>
              <a:rPr lang="en-US" sz="1400" dirty="0">
                <a:hlinkClick r:id="rId3"/>
              </a:rPr>
              <a:t>https://developer.mozilla.org/en-US/docs/Web/API/Window/localStorage</a:t>
            </a:r>
            <a:endParaRPr lang="en-US" dirty="0"/>
          </a:p>
        </p:txBody>
      </p:sp>
      <p:sp>
        <p:nvSpPr>
          <p:cNvPr id="3" name="Content Placeholder 2">
            <a:extLst>
              <a:ext uri="{FF2B5EF4-FFF2-40B4-BE49-F238E27FC236}">
                <a16:creationId xmlns:a16="http://schemas.microsoft.com/office/drawing/2014/main" id="{B4E6967F-C94D-4987-98E6-ABA34D7AB4CD}"/>
              </a:ext>
            </a:extLst>
          </p:cNvPr>
          <p:cNvSpPr>
            <a:spLocks noGrp="1"/>
          </p:cNvSpPr>
          <p:nvPr>
            <p:ph idx="1"/>
          </p:nvPr>
        </p:nvSpPr>
        <p:spPr/>
        <p:txBody>
          <a:bodyPr/>
          <a:lstStyle/>
          <a:p>
            <a:r>
              <a:rPr lang="en-US" dirty="0">
                <a:solidFill>
                  <a:schemeClr val="tx1"/>
                </a:solidFill>
              </a:rPr>
              <a:t>TODO.. </a:t>
            </a:r>
          </a:p>
          <a:p>
            <a:endParaRPr lang="en-US" dirty="0">
              <a:solidFill>
                <a:schemeClr val="tx1"/>
              </a:solidFill>
            </a:endParaRPr>
          </a:p>
        </p:txBody>
      </p:sp>
      <p:graphicFrame>
        <p:nvGraphicFramePr>
          <p:cNvPr id="4" name="Table 4">
            <a:extLst>
              <a:ext uri="{FF2B5EF4-FFF2-40B4-BE49-F238E27FC236}">
                <a16:creationId xmlns:a16="http://schemas.microsoft.com/office/drawing/2014/main" id="{85FB65C7-114E-4EC3-8DEE-D34E3917F096}"/>
              </a:ext>
            </a:extLst>
          </p:cNvPr>
          <p:cNvGraphicFramePr>
            <a:graphicFrameLocks noGrp="1"/>
          </p:cNvGraphicFramePr>
          <p:nvPr>
            <p:extLst>
              <p:ext uri="{D42A27DB-BD31-4B8C-83A1-F6EECF244321}">
                <p14:modId xmlns:p14="http://schemas.microsoft.com/office/powerpoint/2010/main" val="1310807341"/>
              </p:ext>
            </p:extLst>
          </p:nvPr>
        </p:nvGraphicFramePr>
        <p:xfrm>
          <a:off x="1308669" y="2634901"/>
          <a:ext cx="9905241" cy="2494280"/>
        </p:xfrm>
        <a:graphic>
          <a:graphicData uri="http://schemas.openxmlformats.org/drawingml/2006/table">
            <a:tbl>
              <a:tblPr firstRow="1" bandRow="1">
                <a:tableStyleId>{5C22544A-7EE6-4342-B048-85BDC9FD1C3A}</a:tableStyleId>
              </a:tblPr>
              <a:tblGrid>
                <a:gridCol w="3301747">
                  <a:extLst>
                    <a:ext uri="{9D8B030D-6E8A-4147-A177-3AD203B41FA5}">
                      <a16:colId xmlns:a16="http://schemas.microsoft.com/office/drawing/2014/main" val="3234631463"/>
                    </a:ext>
                  </a:extLst>
                </a:gridCol>
                <a:gridCol w="4756497">
                  <a:extLst>
                    <a:ext uri="{9D8B030D-6E8A-4147-A177-3AD203B41FA5}">
                      <a16:colId xmlns:a16="http://schemas.microsoft.com/office/drawing/2014/main" val="2063964853"/>
                    </a:ext>
                  </a:extLst>
                </a:gridCol>
                <a:gridCol w="1846997">
                  <a:extLst>
                    <a:ext uri="{9D8B030D-6E8A-4147-A177-3AD203B41FA5}">
                      <a16:colId xmlns:a16="http://schemas.microsoft.com/office/drawing/2014/main" val="586658106"/>
                    </a:ext>
                  </a:extLst>
                </a:gridCol>
              </a:tblGrid>
              <a:tr h="370840">
                <a:tc>
                  <a:txBody>
                    <a:bodyPr/>
                    <a:lstStyle/>
                    <a:p>
                      <a:r>
                        <a:rPr lang="en-US" dirty="0"/>
                        <a:t>Feature</a:t>
                      </a:r>
                    </a:p>
                  </a:txBody>
                  <a:tcPr/>
                </a:tc>
                <a:tc>
                  <a:txBody>
                    <a:bodyPr/>
                    <a:lstStyle/>
                    <a:p>
                      <a:r>
                        <a:rPr lang="en-US" dirty="0"/>
                        <a:t>command</a:t>
                      </a:r>
                    </a:p>
                  </a:txBody>
                  <a:tcPr/>
                </a:tc>
                <a:tc>
                  <a:txBody>
                    <a:bodyPr/>
                    <a:lstStyle/>
                    <a:p>
                      <a:endParaRPr lang="en-US"/>
                    </a:p>
                  </a:txBody>
                  <a:tcPr/>
                </a:tc>
                <a:extLst>
                  <a:ext uri="{0D108BD9-81ED-4DB2-BD59-A6C34878D82A}">
                    <a16:rowId xmlns:a16="http://schemas.microsoft.com/office/drawing/2014/main" val="1724320027"/>
                  </a:ext>
                </a:extLst>
              </a:tr>
              <a:tr h="370840">
                <a:tc>
                  <a:txBody>
                    <a:bodyPr/>
                    <a:lstStyle/>
                    <a:p>
                      <a:endParaRPr lang="en-US"/>
                    </a:p>
                  </a:txBody>
                  <a:tcPr/>
                </a:tc>
                <a:tc>
                  <a:txBody>
                    <a:bodyPr/>
                    <a:lstStyle/>
                    <a:p>
                      <a:r>
                        <a:rPr lang="en-US" dirty="0"/>
                        <a:t>.</a:t>
                      </a:r>
                      <a:r>
                        <a:rPr lang="en-US" dirty="0" err="1"/>
                        <a:t>setItem</a:t>
                      </a:r>
                      <a:r>
                        <a:rPr lang="en-US" dirty="0"/>
                        <a:t>('</a:t>
                      </a:r>
                      <a:r>
                        <a:rPr lang="en-US" dirty="0" err="1"/>
                        <a:t>myCat</a:t>
                      </a:r>
                      <a:r>
                        <a:rPr lang="en-US" dirty="0"/>
                        <a:t>', 'Tom');</a:t>
                      </a:r>
                    </a:p>
                  </a:txBody>
                  <a:tcPr/>
                </a:tc>
                <a:tc>
                  <a:txBody>
                    <a:bodyPr/>
                    <a:lstStyle/>
                    <a:p>
                      <a:endParaRPr lang="en-US"/>
                    </a:p>
                  </a:txBody>
                  <a:tcPr/>
                </a:tc>
                <a:extLst>
                  <a:ext uri="{0D108BD9-81ED-4DB2-BD59-A6C34878D82A}">
                    <a16:rowId xmlns:a16="http://schemas.microsoft.com/office/drawing/2014/main" val="2379044127"/>
                  </a:ext>
                </a:extLst>
              </a:tr>
              <a:tr h="370840">
                <a:tc>
                  <a:txBody>
                    <a:bodyPr/>
                    <a:lstStyle/>
                    <a:p>
                      <a:endParaRPr lang="en-US"/>
                    </a:p>
                  </a:txBody>
                  <a:tcPr/>
                </a:tc>
                <a:tc>
                  <a:txBody>
                    <a:bodyPr/>
                    <a:lstStyle/>
                    <a:p>
                      <a:r>
                        <a:rPr lang="en-US" dirty="0"/>
                        <a:t>const cat = </a:t>
                      </a:r>
                      <a:r>
                        <a:rPr lang="en-US" dirty="0" err="1"/>
                        <a:t>localStorage.getItem</a:t>
                      </a:r>
                      <a:r>
                        <a:rPr lang="en-US" dirty="0"/>
                        <a:t>('</a:t>
                      </a:r>
                      <a:r>
                        <a:rPr lang="en-US" dirty="0" err="1"/>
                        <a:t>myCat</a:t>
                      </a:r>
                      <a:r>
                        <a:rPr lang="en-US" dirty="0"/>
                        <a:t>');</a:t>
                      </a:r>
                    </a:p>
                  </a:txBody>
                  <a:tcPr/>
                </a:tc>
                <a:tc>
                  <a:txBody>
                    <a:bodyPr/>
                    <a:lstStyle/>
                    <a:p>
                      <a:endParaRPr lang="en-US" dirty="0"/>
                    </a:p>
                  </a:txBody>
                  <a:tcPr/>
                </a:tc>
                <a:extLst>
                  <a:ext uri="{0D108BD9-81ED-4DB2-BD59-A6C34878D82A}">
                    <a16:rowId xmlns:a16="http://schemas.microsoft.com/office/drawing/2014/main" val="2618757247"/>
                  </a:ext>
                </a:extLst>
              </a:tr>
              <a:tr h="370840">
                <a:tc>
                  <a:txBody>
                    <a:bodyPr/>
                    <a:lstStyle/>
                    <a:p>
                      <a:endParaRPr lang="en-US" dirty="0"/>
                    </a:p>
                  </a:txBody>
                  <a:tcPr/>
                </a:tc>
                <a:tc>
                  <a:txBody>
                    <a:bodyPr/>
                    <a:lstStyle/>
                    <a:p>
                      <a:r>
                        <a:rPr lang="en-US" dirty="0"/>
                        <a:t>.</a:t>
                      </a:r>
                      <a:r>
                        <a:rPr lang="en-US" dirty="0" err="1"/>
                        <a:t>removeItem</a:t>
                      </a:r>
                      <a:r>
                        <a:rPr lang="en-US" dirty="0"/>
                        <a:t>('</a:t>
                      </a:r>
                      <a:r>
                        <a:rPr lang="en-US" dirty="0" err="1"/>
                        <a:t>myCat</a:t>
                      </a:r>
                      <a:r>
                        <a:rPr lang="en-US" dirty="0"/>
                        <a:t>');</a:t>
                      </a:r>
                    </a:p>
                  </a:txBody>
                  <a:tcPr/>
                </a:tc>
                <a:tc>
                  <a:txBody>
                    <a:bodyPr/>
                    <a:lstStyle/>
                    <a:p>
                      <a:endParaRPr lang="en-US"/>
                    </a:p>
                  </a:txBody>
                  <a:tcPr/>
                </a:tc>
                <a:extLst>
                  <a:ext uri="{0D108BD9-81ED-4DB2-BD59-A6C34878D82A}">
                    <a16:rowId xmlns:a16="http://schemas.microsoft.com/office/drawing/2014/main" val="496140189"/>
                  </a:ext>
                </a:extLst>
              </a:tr>
              <a:tr h="370840">
                <a:tc>
                  <a:txBody>
                    <a:bodyPr/>
                    <a:lstStyle/>
                    <a:p>
                      <a:endParaRPr lang="en-US"/>
                    </a:p>
                  </a:txBody>
                  <a:tcPr/>
                </a:tc>
                <a:tc>
                  <a:txBody>
                    <a:bodyPr/>
                    <a:lstStyle/>
                    <a:p>
                      <a:r>
                        <a:rPr lang="en-US" dirty="0"/>
                        <a:t>.clear();</a:t>
                      </a:r>
                    </a:p>
                    <a:p>
                      <a:endParaRPr lang="en-US" dirty="0"/>
                    </a:p>
                  </a:txBody>
                  <a:tcPr/>
                </a:tc>
                <a:tc>
                  <a:txBody>
                    <a:bodyPr/>
                    <a:lstStyle/>
                    <a:p>
                      <a:endParaRPr lang="en-US"/>
                    </a:p>
                  </a:txBody>
                  <a:tcPr/>
                </a:tc>
                <a:extLst>
                  <a:ext uri="{0D108BD9-81ED-4DB2-BD59-A6C34878D82A}">
                    <a16:rowId xmlns:a16="http://schemas.microsoft.com/office/drawing/2014/main" val="2207668587"/>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870838657"/>
                  </a:ext>
                </a:extLst>
              </a:tr>
            </a:tbl>
          </a:graphicData>
        </a:graphic>
      </p:graphicFrame>
    </p:spTree>
    <p:extLst>
      <p:ext uri="{BB962C8B-B14F-4D97-AF65-F5344CB8AC3E}">
        <p14:creationId xmlns:p14="http://schemas.microsoft.com/office/powerpoint/2010/main" val="502068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0001E-92B4-4B74-9371-49891C1BB057}"/>
              </a:ext>
            </a:extLst>
          </p:cNvPr>
          <p:cNvSpPr>
            <a:spLocks noGrp="1"/>
          </p:cNvSpPr>
          <p:nvPr>
            <p:ph type="title"/>
          </p:nvPr>
        </p:nvSpPr>
        <p:spPr/>
        <p:txBody>
          <a:bodyPr>
            <a:normAutofit/>
          </a:bodyPr>
          <a:lstStyle/>
          <a:p>
            <a:r>
              <a:rPr lang="en-US" dirty="0" err="1">
                <a:solidFill>
                  <a:schemeClr val="tx1"/>
                </a:solidFill>
              </a:rPr>
              <a:t>sessionStorage</a:t>
            </a:r>
            <a:br>
              <a:rPr lang="en-US" dirty="0"/>
            </a:br>
            <a:r>
              <a:rPr lang="en-US" sz="1400" dirty="0">
                <a:hlinkClick r:id="rId2"/>
              </a:rPr>
              <a:t>https://blog.logrocket.com/localstorage-javascript-complete-guide/#sessionstoragevslocalstorage</a:t>
            </a:r>
            <a:br>
              <a:rPr lang="en-US" sz="1400" dirty="0"/>
            </a:br>
            <a:r>
              <a:rPr lang="en-US" sz="1400" dirty="0">
                <a:hlinkClick r:id="rId3"/>
              </a:rPr>
              <a:t>https://developer.mozilla.org/en-US/docs/Web/API/Window/sessionStorage</a:t>
            </a:r>
            <a:endParaRPr lang="en-US" dirty="0"/>
          </a:p>
        </p:txBody>
      </p:sp>
      <p:sp>
        <p:nvSpPr>
          <p:cNvPr id="3" name="Content Placeholder 2">
            <a:extLst>
              <a:ext uri="{FF2B5EF4-FFF2-40B4-BE49-F238E27FC236}">
                <a16:creationId xmlns:a16="http://schemas.microsoft.com/office/drawing/2014/main" id="{B4E6967F-C94D-4987-98E6-ABA34D7AB4CD}"/>
              </a:ext>
            </a:extLst>
          </p:cNvPr>
          <p:cNvSpPr>
            <a:spLocks noGrp="1"/>
          </p:cNvSpPr>
          <p:nvPr>
            <p:ph idx="1"/>
          </p:nvPr>
        </p:nvSpPr>
        <p:spPr/>
        <p:txBody>
          <a:bodyPr/>
          <a:lstStyle/>
          <a:p>
            <a:r>
              <a:rPr lang="en-US" dirty="0">
                <a:solidFill>
                  <a:schemeClr val="tx1"/>
                </a:solidFill>
              </a:rPr>
              <a:t>TODO.. If needed</a:t>
            </a:r>
          </a:p>
          <a:p>
            <a:endParaRPr lang="en-US" dirty="0">
              <a:solidFill>
                <a:schemeClr val="tx1"/>
              </a:solidFill>
            </a:endParaRPr>
          </a:p>
        </p:txBody>
      </p:sp>
    </p:spTree>
    <p:extLst>
      <p:ext uri="{BB962C8B-B14F-4D97-AF65-F5344CB8AC3E}">
        <p14:creationId xmlns:p14="http://schemas.microsoft.com/office/powerpoint/2010/main" val="1853952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541" y="4952999"/>
            <a:ext cx="12188952" cy="1904999"/>
          </a:xfrm>
        </p:spPr>
        <p:txBody>
          <a:bodyPr anchor="ctr">
            <a:normAutofit/>
          </a:bodyPr>
          <a:lstStyle/>
          <a:p>
            <a:pPr algn="ctr"/>
            <a:r>
              <a:rPr lang="en-US" sz="1400" dirty="0">
                <a:solidFill>
                  <a:srgbClr val="FFFFFF"/>
                </a:solidFill>
                <a:hlinkClick r:id="rId2"/>
              </a:rPr>
              <a:t>https://en.wikipedia.org/wiki/JavaScript</a:t>
            </a:r>
            <a:endParaRPr lang="en-US" sz="1400" dirty="0">
              <a:solidFill>
                <a:srgbClr val="FFFFFF"/>
              </a:solidFill>
            </a:endParaRPr>
          </a:p>
        </p:txBody>
      </p:sp>
      <p:sp>
        <p:nvSpPr>
          <p:cNvPr id="8" name="Title 1">
            <a:extLst>
              <a:ext uri="{FF2B5EF4-FFF2-40B4-BE49-F238E27FC236}">
                <a16:creationId xmlns:a16="http://schemas.microsoft.com/office/drawing/2014/main" id="{795B3425-1F39-4A4D-B438-5E1DB7384991}"/>
              </a:ext>
            </a:extLst>
          </p:cNvPr>
          <p:cNvSpPr txBox="1">
            <a:spLocks/>
          </p:cNvSpPr>
          <p:nvPr/>
        </p:nvSpPr>
        <p:spPr>
          <a:xfrm>
            <a:off x="1928883" y="0"/>
            <a:ext cx="9312695" cy="4953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r>
              <a:rPr lang="en-US" sz="3600" i="1" dirty="0">
                <a:solidFill>
                  <a:schemeClr val="bg1"/>
                </a:solidFill>
              </a:rPr>
              <a:t>JavaScript (JS) programming language conforms to the ECMAScript specification. JavaScript is a high-level language that is just-in-time compiled, has curly-bracket syntax, dynamic typing, prototype-based object-orientation, and first-class functions.</a:t>
            </a:r>
            <a:endParaRPr lang="en-US" sz="1800" i="1" dirty="0">
              <a:solidFill>
                <a:schemeClr val="bg1"/>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CC752-10B7-48D8-AA05-9571511E8FDB}"/>
              </a:ext>
            </a:extLst>
          </p:cNvPr>
          <p:cNvSpPr>
            <a:spLocks noGrp="1"/>
          </p:cNvSpPr>
          <p:nvPr>
            <p:ph type="title"/>
          </p:nvPr>
        </p:nvSpPr>
        <p:spPr/>
        <p:txBody>
          <a:bodyPr/>
          <a:lstStyle/>
          <a:p>
            <a:r>
              <a:rPr lang="en-US" dirty="0">
                <a:solidFill>
                  <a:schemeClr val="tx1"/>
                </a:solidFill>
              </a:rPr>
              <a:t>Create Sample .html and .</a:t>
            </a:r>
            <a:r>
              <a:rPr lang="en-US" dirty="0" err="1">
                <a:solidFill>
                  <a:schemeClr val="tx1"/>
                </a:solidFill>
              </a:rPr>
              <a:t>js</a:t>
            </a:r>
            <a:r>
              <a:rPr lang="en-US" dirty="0">
                <a:solidFill>
                  <a:schemeClr val="tx1"/>
                </a:solidFill>
              </a:rPr>
              <a:t> docs</a:t>
            </a:r>
          </a:p>
        </p:txBody>
      </p:sp>
      <p:sp>
        <p:nvSpPr>
          <p:cNvPr id="3" name="Content Placeholder 2">
            <a:extLst>
              <a:ext uri="{FF2B5EF4-FFF2-40B4-BE49-F238E27FC236}">
                <a16:creationId xmlns:a16="http://schemas.microsoft.com/office/drawing/2014/main" id="{BB37F618-AFCE-4C3F-9CE3-18B81FE7537A}"/>
              </a:ext>
            </a:extLst>
          </p:cNvPr>
          <p:cNvSpPr>
            <a:spLocks noGrp="1"/>
          </p:cNvSpPr>
          <p:nvPr>
            <p:ph idx="1"/>
          </p:nvPr>
        </p:nvSpPr>
        <p:spPr>
          <a:xfrm>
            <a:off x="4980216" y="2039815"/>
            <a:ext cx="6544128" cy="4267200"/>
          </a:xfrm>
          <a:ln w="38100">
            <a:solidFill>
              <a:schemeClr val="accent2"/>
            </a:solidFill>
          </a:ln>
        </p:spPr>
        <p:txBody>
          <a:bodyPr>
            <a:normAutofit/>
          </a:bodyPr>
          <a:lstStyle/>
          <a:p>
            <a:pPr>
              <a:spcBef>
                <a:spcPts val="300"/>
              </a:spcBef>
            </a:pPr>
            <a:r>
              <a:rPr lang="en-US" sz="1600" b="0" dirty="0">
                <a:solidFill>
                  <a:schemeClr val="tx1"/>
                </a:solidFill>
                <a:effectLst/>
                <a:latin typeface="Consolas" panose="020B0609020204030204" pitchFamily="49" charset="0"/>
              </a:rPr>
              <a:t>&lt;!DOCTYPE html&gt;</a:t>
            </a:r>
          </a:p>
          <a:p>
            <a:pPr>
              <a:spcBef>
                <a:spcPts val="300"/>
              </a:spcBef>
            </a:pPr>
            <a:r>
              <a:rPr lang="en-US" sz="1600" b="0" dirty="0">
                <a:solidFill>
                  <a:schemeClr val="tx1"/>
                </a:solidFill>
                <a:effectLst/>
                <a:latin typeface="Consolas" panose="020B0609020204030204" pitchFamily="49" charset="0"/>
              </a:rPr>
              <a:t>&lt;html </a:t>
            </a:r>
            <a:r>
              <a:rPr lang="en-US" sz="1600" b="0" dirty="0" err="1">
                <a:solidFill>
                  <a:schemeClr val="tx1"/>
                </a:solidFill>
                <a:effectLst/>
                <a:latin typeface="Consolas" panose="020B0609020204030204" pitchFamily="49" charset="0"/>
              </a:rPr>
              <a:t>lang</a:t>
            </a:r>
            <a:r>
              <a:rPr lang="en-US" sz="1600" b="0" dirty="0">
                <a:solidFill>
                  <a:schemeClr val="tx1"/>
                </a:solidFill>
                <a:effectLst/>
                <a:latin typeface="Consolas" panose="020B0609020204030204" pitchFamily="49" charset="0"/>
              </a:rPr>
              <a:t>="</a:t>
            </a:r>
            <a:r>
              <a:rPr lang="en-US" sz="1600" b="0" dirty="0" err="1">
                <a:solidFill>
                  <a:schemeClr val="tx1"/>
                </a:solidFill>
                <a:effectLst/>
                <a:latin typeface="Consolas" panose="020B0609020204030204" pitchFamily="49" charset="0"/>
              </a:rPr>
              <a:t>en</a:t>
            </a:r>
            <a:r>
              <a:rPr lang="en-US" sz="1600" b="0" dirty="0">
                <a:solidFill>
                  <a:schemeClr val="tx1"/>
                </a:solidFill>
                <a:effectLst/>
                <a:latin typeface="Consolas" panose="020B0609020204030204" pitchFamily="49" charset="0"/>
              </a:rPr>
              <a:t>"&gt;</a:t>
            </a:r>
          </a:p>
          <a:p>
            <a:pPr>
              <a:spcBef>
                <a:spcPts val="300"/>
              </a:spcBef>
            </a:pPr>
            <a:r>
              <a:rPr lang="en-US" sz="1600" b="0" dirty="0">
                <a:solidFill>
                  <a:schemeClr val="tx1"/>
                </a:solidFill>
                <a:effectLst/>
                <a:latin typeface="Consolas" panose="020B0609020204030204" pitchFamily="49" charset="0"/>
              </a:rPr>
              <a:t>&lt;head&gt;</a:t>
            </a:r>
          </a:p>
          <a:p>
            <a:pPr>
              <a:spcBef>
                <a:spcPts val="300"/>
              </a:spcBef>
            </a:pPr>
            <a:r>
              <a:rPr lang="en-US" sz="1600" b="0" dirty="0">
                <a:solidFill>
                  <a:schemeClr val="tx1"/>
                </a:solidFill>
                <a:effectLst/>
                <a:latin typeface="Consolas" panose="020B0609020204030204" pitchFamily="49" charset="0"/>
              </a:rPr>
              <a:t>    &lt;meta charset="UTF-8"&gt;</a:t>
            </a:r>
          </a:p>
          <a:p>
            <a:pPr>
              <a:spcBef>
                <a:spcPts val="300"/>
              </a:spcBef>
            </a:pPr>
            <a:r>
              <a:rPr lang="en-US" sz="1600" b="0" dirty="0">
                <a:solidFill>
                  <a:schemeClr val="tx1"/>
                </a:solidFill>
                <a:effectLst/>
                <a:latin typeface="Consolas" panose="020B0609020204030204" pitchFamily="49" charset="0"/>
              </a:rPr>
              <a:t>    &lt;meta name="viewport" content="width=device-width, initial-scale=1.0"&gt;</a:t>
            </a:r>
          </a:p>
          <a:p>
            <a:pPr>
              <a:spcBef>
                <a:spcPts val="300"/>
              </a:spcBef>
            </a:pPr>
            <a:r>
              <a:rPr lang="en-US" sz="1600" b="0" dirty="0">
                <a:solidFill>
                  <a:schemeClr val="tx1"/>
                </a:solidFill>
                <a:effectLst/>
                <a:latin typeface="Consolas" panose="020B0609020204030204" pitchFamily="49" charset="0"/>
              </a:rPr>
              <a:t>    &lt;meta http-</a:t>
            </a:r>
            <a:r>
              <a:rPr lang="en-US" sz="1600" b="0" dirty="0" err="1">
                <a:solidFill>
                  <a:schemeClr val="tx1"/>
                </a:solidFill>
                <a:effectLst/>
                <a:latin typeface="Consolas" panose="020B0609020204030204" pitchFamily="49" charset="0"/>
              </a:rPr>
              <a:t>equiv</a:t>
            </a:r>
            <a:r>
              <a:rPr lang="en-US" sz="1600" b="0" dirty="0">
                <a:solidFill>
                  <a:schemeClr val="tx1"/>
                </a:solidFill>
                <a:effectLst/>
                <a:latin typeface="Consolas" panose="020B0609020204030204" pitchFamily="49" charset="0"/>
              </a:rPr>
              <a:t>="X-UA-Compatible" content="</a:t>
            </a:r>
            <a:r>
              <a:rPr lang="en-US" sz="1600" b="0" dirty="0" err="1">
                <a:solidFill>
                  <a:schemeClr val="tx1"/>
                </a:solidFill>
                <a:effectLst/>
                <a:latin typeface="Consolas" panose="020B0609020204030204" pitchFamily="49" charset="0"/>
              </a:rPr>
              <a:t>ie</a:t>
            </a:r>
            <a:r>
              <a:rPr lang="en-US" sz="1600" b="0" dirty="0">
                <a:solidFill>
                  <a:schemeClr val="tx1"/>
                </a:solidFill>
                <a:effectLst/>
                <a:latin typeface="Consolas" panose="020B0609020204030204" pitchFamily="49" charset="0"/>
              </a:rPr>
              <a:t>=edge"&gt;</a:t>
            </a:r>
            <a:br>
              <a:rPr lang="en-US" sz="1600" b="0" dirty="0">
                <a:solidFill>
                  <a:schemeClr val="tx1"/>
                </a:solidFill>
                <a:effectLst/>
                <a:latin typeface="Consolas" panose="020B0609020204030204" pitchFamily="49" charset="0"/>
              </a:rPr>
            </a:br>
            <a:r>
              <a:rPr lang="en-US" sz="1600" b="0" dirty="0">
                <a:solidFill>
                  <a:schemeClr val="tx1"/>
                </a:solidFill>
                <a:effectLst/>
                <a:latin typeface="Consolas" panose="020B0609020204030204" pitchFamily="49" charset="0"/>
              </a:rPr>
              <a:t>    &lt;title&gt;JS Example Document&lt;/title&gt;</a:t>
            </a:r>
            <a:br>
              <a:rPr lang="en-US" sz="1600" b="0" dirty="0">
                <a:solidFill>
                  <a:schemeClr val="tx1"/>
                </a:solidFill>
                <a:effectLst/>
                <a:latin typeface="Consolas" panose="020B0609020204030204" pitchFamily="49" charset="0"/>
              </a:rPr>
            </a:br>
            <a:r>
              <a:rPr lang="en-US" sz="1600" b="0" dirty="0">
                <a:solidFill>
                  <a:schemeClr val="tx1"/>
                </a:solidFill>
                <a:effectLst/>
                <a:latin typeface="Consolas" panose="020B0609020204030204" pitchFamily="49" charset="0"/>
              </a:rPr>
              <a:t>&lt;/head&gt;</a:t>
            </a:r>
          </a:p>
          <a:p>
            <a:pPr>
              <a:spcBef>
                <a:spcPts val="300"/>
              </a:spcBef>
            </a:pPr>
            <a:r>
              <a:rPr lang="en-US" sz="1600" b="0" dirty="0">
                <a:solidFill>
                  <a:schemeClr val="tx1"/>
                </a:solidFill>
                <a:effectLst/>
                <a:latin typeface="Consolas" panose="020B0609020204030204" pitchFamily="49" charset="0"/>
              </a:rPr>
              <a:t>&lt;body&gt;</a:t>
            </a:r>
          </a:p>
          <a:p>
            <a:pPr>
              <a:spcBef>
                <a:spcPts val="300"/>
              </a:spcBef>
            </a:pPr>
            <a:r>
              <a:rPr lang="en-US" sz="1600" b="0" dirty="0">
                <a:solidFill>
                  <a:schemeClr val="tx1"/>
                </a:solidFill>
                <a:effectLst/>
                <a:latin typeface="Consolas" panose="020B0609020204030204" pitchFamily="49" charset="0"/>
              </a:rPr>
              <a:t>    &lt;script </a:t>
            </a:r>
            <a:r>
              <a:rPr lang="en-US" sz="1600" b="0" dirty="0" err="1">
                <a:solidFill>
                  <a:schemeClr val="tx1"/>
                </a:solidFill>
                <a:effectLst/>
                <a:latin typeface="Consolas" panose="020B0609020204030204" pitchFamily="49" charset="0"/>
              </a:rPr>
              <a:t>src</a:t>
            </a:r>
            <a:r>
              <a:rPr lang="en-US" sz="1600" b="0" dirty="0">
                <a:solidFill>
                  <a:schemeClr val="tx1"/>
                </a:solidFill>
                <a:effectLst/>
                <a:latin typeface="Consolas" panose="020B0609020204030204" pitchFamily="49" charset="0"/>
              </a:rPr>
              <a:t>="functions.js"&gt;&lt;/script&gt;</a:t>
            </a:r>
            <a:br>
              <a:rPr lang="en-US" sz="1600" b="0" dirty="0">
                <a:solidFill>
                  <a:schemeClr val="tx1"/>
                </a:solidFill>
                <a:effectLst/>
                <a:latin typeface="Consolas" panose="020B0609020204030204" pitchFamily="49" charset="0"/>
              </a:rPr>
            </a:br>
            <a:r>
              <a:rPr lang="en-US" sz="1600" b="0" dirty="0">
                <a:solidFill>
                  <a:schemeClr val="tx1"/>
                </a:solidFill>
                <a:effectLst/>
                <a:latin typeface="Consolas" panose="020B0609020204030204" pitchFamily="49" charset="0"/>
              </a:rPr>
              <a:t>&lt;/body&gt;</a:t>
            </a:r>
          </a:p>
          <a:p>
            <a:pPr>
              <a:spcBef>
                <a:spcPts val="300"/>
              </a:spcBef>
            </a:pPr>
            <a:r>
              <a:rPr lang="en-US" sz="1600" b="0" dirty="0">
                <a:solidFill>
                  <a:schemeClr val="tx1"/>
                </a:solidFill>
                <a:effectLst/>
                <a:latin typeface="Consolas" panose="020B0609020204030204" pitchFamily="49" charset="0"/>
              </a:rPr>
              <a:t>&lt;/html&gt;</a:t>
            </a:r>
          </a:p>
        </p:txBody>
      </p:sp>
      <p:sp>
        <p:nvSpPr>
          <p:cNvPr id="5" name="TextBox 4">
            <a:extLst>
              <a:ext uri="{FF2B5EF4-FFF2-40B4-BE49-F238E27FC236}">
                <a16:creationId xmlns:a16="http://schemas.microsoft.com/office/drawing/2014/main" id="{CE97BDE4-AF83-490E-9C94-DA66AD08E261}"/>
              </a:ext>
            </a:extLst>
          </p:cNvPr>
          <p:cNvSpPr txBox="1"/>
          <p:nvPr/>
        </p:nvSpPr>
        <p:spPr>
          <a:xfrm>
            <a:off x="1407198" y="2643963"/>
            <a:ext cx="3256951" cy="3133352"/>
          </a:xfrm>
          <a:prstGeom prst="rect">
            <a:avLst/>
          </a:prstGeom>
          <a:noFill/>
          <a:ln w="38100">
            <a:solidFill>
              <a:schemeClr val="accent2"/>
            </a:solidFill>
          </a:ln>
        </p:spPr>
        <p:txBody>
          <a:bodyPr wrap="square" anchor="ctr">
            <a:normAutofit/>
          </a:bodyPr>
          <a:lstStyle/>
          <a:p>
            <a:pPr>
              <a:lnSpc>
                <a:spcPct val="120000"/>
              </a:lnSpc>
              <a:spcBef>
                <a:spcPts val="300"/>
              </a:spcBef>
            </a:pPr>
            <a:r>
              <a:rPr lang="en-US" sz="1800" dirty="0"/>
              <a:t>Create a </a:t>
            </a:r>
            <a:r>
              <a:rPr lang="en-US" sz="1800" dirty="0">
                <a:solidFill>
                  <a:srgbClr val="FF0000"/>
                </a:solidFill>
              </a:rPr>
              <a:t>.html</a:t>
            </a:r>
            <a:r>
              <a:rPr lang="en-US" sz="1800" dirty="0"/>
              <a:t> document and </a:t>
            </a:r>
            <a:r>
              <a:rPr lang="en-US" dirty="0"/>
              <a:t>create the HTML template</a:t>
            </a:r>
            <a:r>
              <a:rPr lang="en-US" sz="1800" dirty="0"/>
              <a:t> inside (use ‘doc’ shortcut). </a:t>
            </a:r>
          </a:p>
          <a:p>
            <a:pPr>
              <a:lnSpc>
                <a:spcPct val="120000"/>
              </a:lnSpc>
              <a:spcBef>
                <a:spcPts val="300"/>
              </a:spcBef>
            </a:pPr>
            <a:r>
              <a:rPr lang="en-US" dirty="0"/>
              <a:t>This </a:t>
            </a:r>
            <a:r>
              <a:rPr lang="en-US" sz="1800" dirty="0"/>
              <a:t>can be used to experiment with the examples in the presentation. </a:t>
            </a:r>
          </a:p>
          <a:p>
            <a:pPr>
              <a:lnSpc>
                <a:spcPct val="120000"/>
              </a:lnSpc>
              <a:spcBef>
                <a:spcPts val="300"/>
              </a:spcBef>
            </a:pPr>
            <a:r>
              <a:rPr lang="en-US" sz="1800" dirty="0"/>
              <a:t>The </a:t>
            </a:r>
            <a:r>
              <a:rPr lang="en-US" sz="1800" dirty="0">
                <a:solidFill>
                  <a:srgbClr val="FF0000"/>
                </a:solidFill>
              </a:rPr>
              <a:t>.</a:t>
            </a:r>
            <a:r>
              <a:rPr lang="en-US" sz="1800" dirty="0" err="1">
                <a:solidFill>
                  <a:srgbClr val="FF0000"/>
                </a:solidFill>
              </a:rPr>
              <a:t>js</a:t>
            </a:r>
            <a:r>
              <a:rPr lang="en-US" sz="1800" dirty="0"/>
              <a:t> file and the</a:t>
            </a:r>
            <a:r>
              <a:rPr lang="en-US" sz="1800" dirty="0">
                <a:solidFill>
                  <a:srgbClr val="FF0000"/>
                </a:solidFill>
              </a:rPr>
              <a:t> .html</a:t>
            </a:r>
            <a:r>
              <a:rPr lang="en-US" sz="1800" dirty="0"/>
              <a:t> file should be in the same folder.</a:t>
            </a:r>
          </a:p>
        </p:txBody>
      </p:sp>
    </p:spTree>
    <p:extLst>
      <p:ext uri="{BB962C8B-B14F-4D97-AF65-F5344CB8AC3E}">
        <p14:creationId xmlns:p14="http://schemas.microsoft.com/office/powerpoint/2010/main" val="1271680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89B79-D1BC-40CA-8F13-5B87624BA93B}"/>
              </a:ext>
            </a:extLst>
          </p:cNvPr>
          <p:cNvSpPr>
            <a:spLocks noGrp="1"/>
          </p:cNvSpPr>
          <p:nvPr>
            <p:ph type="title"/>
          </p:nvPr>
        </p:nvSpPr>
        <p:spPr>
          <a:xfrm>
            <a:off x="1097279" y="286603"/>
            <a:ext cx="7584807" cy="1450757"/>
          </a:xfrm>
        </p:spPr>
        <p:txBody>
          <a:bodyPr>
            <a:normAutofit/>
          </a:bodyPr>
          <a:lstStyle/>
          <a:p>
            <a:r>
              <a:rPr lang="en-US" dirty="0">
                <a:solidFill>
                  <a:schemeClr val="tx1"/>
                </a:solidFill>
              </a:rPr>
              <a:t>JavaScript – Functions</a:t>
            </a:r>
            <a:br>
              <a:rPr lang="en-US" dirty="0"/>
            </a:br>
            <a:r>
              <a:rPr lang="en-US" sz="1400" dirty="0">
                <a:hlinkClick r:id="rId2"/>
              </a:rPr>
              <a:t>https://javascript.info/function-basics</a:t>
            </a:r>
            <a:endParaRPr lang="en-US" dirty="0"/>
          </a:p>
        </p:txBody>
      </p:sp>
      <p:sp>
        <p:nvSpPr>
          <p:cNvPr id="3" name="Content Placeholder 2">
            <a:extLst>
              <a:ext uri="{FF2B5EF4-FFF2-40B4-BE49-F238E27FC236}">
                <a16:creationId xmlns:a16="http://schemas.microsoft.com/office/drawing/2014/main" id="{8C4E2EF6-BE7C-4CE2-B104-AA540166D027}"/>
              </a:ext>
            </a:extLst>
          </p:cNvPr>
          <p:cNvSpPr>
            <a:spLocks noGrp="1"/>
          </p:cNvSpPr>
          <p:nvPr>
            <p:ph idx="1"/>
          </p:nvPr>
        </p:nvSpPr>
        <p:spPr>
          <a:xfrm>
            <a:off x="1232848" y="1889708"/>
            <a:ext cx="4670112" cy="4468703"/>
          </a:xfrm>
        </p:spPr>
        <p:txBody>
          <a:bodyPr anchor="ctr">
            <a:normAutofit/>
          </a:bodyPr>
          <a:lstStyle/>
          <a:p>
            <a:pPr lvl="1">
              <a:buFont typeface="Arial" panose="020B0604020202020204" pitchFamily="34" charset="0"/>
              <a:buChar char="•"/>
            </a:pPr>
            <a:r>
              <a:rPr lang="en-US" sz="2800" dirty="0">
                <a:solidFill>
                  <a:schemeClr val="tx1"/>
                </a:solidFill>
              </a:rPr>
              <a:t>A function can return a value at any point using </a:t>
            </a:r>
            <a:r>
              <a:rPr lang="en-US" sz="2800" b="1" i="1" dirty="0">
                <a:solidFill>
                  <a:srgbClr val="FF0000"/>
                </a:solidFill>
              </a:rPr>
              <a:t>return;</a:t>
            </a:r>
            <a:r>
              <a:rPr lang="en-US" sz="2800" dirty="0">
                <a:solidFill>
                  <a:schemeClr val="tx1"/>
                </a:solidFill>
              </a:rPr>
              <a:t>. </a:t>
            </a:r>
          </a:p>
          <a:p>
            <a:pPr lvl="1">
              <a:buFont typeface="Arial" panose="020B0604020202020204" pitchFamily="34" charset="0"/>
              <a:buChar char="•"/>
            </a:pPr>
            <a:r>
              <a:rPr lang="en-US" sz="2800" dirty="0">
                <a:solidFill>
                  <a:schemeClr val="tx1"/>
                </a:solidFill>
              </a:rPr>
              <a:t>It can also</a:t>
            </a:r>
            <a:r>
              <a:rPr lang="en-US" sz="2800" dirty="0"/>
              <a:t> </a:t>
            </a:r>
            <a:r>
              <a:rPr lang="en-US" sz="2800" b="1" i="1" dirty="0">
                <a:solidFill>
                  <a:srgbClr val="FF0000"/>
                </a:solidFill>
              </a:rPr>
              <a:t>return;</a:t>
            </a:r>
            <a:r>
              <a:rPr lang="en-US" sz="2800" dirty="0"/>
              <a:t> </a:t>
            </a:r>
            <a:r>
              <a:rPr lang="en-US" sz="2800" dirty="0">
                <a:solidFill>
                  <a:schemeClr val="tx1"/>
                </a:solidFill>
              </a:rPr>
              <a:t>without a value. </a:t>
            </a:r>
          </a:p>
          <a:p>
            <a:pPr lvl="1">
              <a:buFont typeface="Arial" panose="020B0604020202020204" pitchFamily="34" charset="0"/>
              <a:buChar char="•"/>
            </a:pPr>
            <a:r>
              <a:rPr lang="en-US" sz="2800" dirty="0">
                <a:solidFill>
                  <a:schemeClr val="tx1"/>
                </a:solidFill>
              </a:rPr>
              <a:t>JS assumes a </a:t>
            </a:r>
            <a:r>
              <a:rPr lang="en-US" sz="2800" b="1" i="1" dirty="0">
                <a:solidFill>
                  <a:srgbClr val="FF0000"/>
                </a:solidFill>
              </a:rPr>
              <a:t>;</a:t>
            </a:r>
            <a:r>
              <a:rPr lang="en-US" sz="2800" dirty="0">
                <a:solidFill>
                  <a:schemeClr val="tx1"/>
                </a:solidFill>
              </a:rPr>
              <a:t> after the keyword </a:t>
            </a:r>
            <a:r>
              <a:rPr lang="en-US" sz="2800" b="1" i="1" dirty="0">
                <a:solidFill>
                  <a:srgbClr val="FF0000"/>
                </a:solidFill>
              </a:rPr>
              <a:t>return</a:t>
            </a:r>
            <a:r>
              <a:rPr lang="en-US" sz="2800" dirty="0">
                <a:solidFill>
                  <a:schemeClr val="tx1"/>
                </a:solidFill>
              </a:rPr>
              <a:t>. </a:t>
            </a:r>
          </a:p>
          <a:p>
            <a:pPr lvl="1">
              <a:buFont typeface="Arial" panose="020B0604020202020204" pitchFamily="34" charset="0"/>
              <a:buChar char="•"/>
            </a:pPr>
            <a:r>
              <a:rPr lang="en-US" sz="2800" dirty="0">
                <a:solidFill>
                  <a:schemeClr val="tx1"/>
                </a:solidFill>
              </a:rPr>
              <a:t>Never place return data on a separate line. </a:t>
            </a:r>
            <a:endParaRPr lang="en-US" sz="2800" b="1" i="1" dirty="0">
              <a:solidFill>
                <a:schemeClr val="tx1"/>
              </a:solidFill>
            </a:endParaRPr>
          </a:p>
        </p:txBody>
      </p:sp>
      <p:pic>
        <p:nvPicPr>
          <p:cNvPr id="6" name="Picture 5">
            <a:extLst>
              <a:ext uri="{FF2B5EF4-FFF2-40B4-BE49-F238E27FC236}">
                <a16:creationId xmlns:a16="http://schemas.microsoft.com/office/drawing/2014/main" id="{95BF9F46-F216-49B1-8A76-38550F3299C3}"/>
              </a:ext>
            </a:extLst>
          </p:cNvPr>
          <p:cNvPicPr>
            <a:picLocks noChangeAspect="1"/>
          </p:cNvPicPr>
          <p:nvPr/>
        </p:nvPicPr>
        <p:blipFill>
          <a:blip r:embed="rId3"/>
          <a:stretch>
            <a:fillRect/>
          </a:stretch>
        </p:blipFill>
        <p:spPr>
          <a:xfrm>
            <a:off x="5864714" y="2002984"/>
            <a:ext cx="5067989" cy="2706176"/>
          </a:xfrm>
          <a:prstGeom prst="rect">
            <a:avLst/>
          </a:prstGeom>
          <a:ln w="25400">
            <a:solidFill>
              <a:schemeClr val="accent2"/>
            </a:solidFill>
          </a:ln>
          <a:effectLst/>
        </p:spPr>
      </p:pic>
      <p:pic>
        <p:nvPicPr>
          <p:cNvPr id="7" name="Picture 6">
            <a:extLst>
              <a:ext uri="{FF2B5EF4-FFF2-40B4-BE49-F238E27FC236}">
                <a16:creationId xmlns:a16="http://schemas.microsoft.com/office/drawing/2014/main" id="{E269555E-12F8-4123-8F5D-065FD6AF8AD4}"/>
              </a:ext>
            </a:extLst>
          </p:cNvPr>
          <p:cNvPicPr>
            <a:picLocks noChangeAspect="1"/>
          </p:cNvPicPr>
          <p:nvPr/>
        </p:nvPicPr>
        <p:blipFill>
          <a:blip r:embed="rId4"/>
          <a:stretch>
            <a:fillRect/>
          </a:stretch>
        </p:blipFill>
        <p:spPr>
          <a:xfrm>
            <a:off x="6732260" y="4846320"/>
            <a:ext cx="4200443" cy="1838960"/>
          </a:xfrm>
          <a:prstGeom prst="rect">
            <a:avLst/>
          </a:prstGeom>
          <a:ln w="25400">
            <a:solidFill>
              <a:schemeClr val="accent2"/>
            </a:solidFill>
          </a:ln>
          <a:effectLst/>
        </p:spPr>
      </p:pic>
    </p:spTree>
    <p:extLst>
      <p:ext uri="{BB962C8B-B14F-4D97-AF65-F5344CB8AC3E}">
        <p14:creationId xmlns:p14="http://schemas.microsoft.com/office/powerpoint/2010/main" val="802814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89B79-D1BC-40CA-8F13-5B87624BA93B}"/>
              </a:ext>
            </a:extLst>
          </p:cNvPr>
          <p:cNvSpPr>
            <a:spLocks noGrp="1"/>
          </p:cNvSpPr>
          <p:nvPr>
            <p:ph type="title"/>
          </p:nvPr>
        </p:nvSpPr>
        <p:spPr>
          <a:xfrm>
            <a:off x="1097279" y="286603"/>
            <a:ext cx="10258979" cy="1450757"/>
          </a:xfrm>
        </p:spPr>
        <p:txBody>
          <a:bodyPr>
            <a:normAutofit/>
          </a:bodyPr>
          <a:lstStyle/>
          <a:p>
            <a:r>
              <a:rPr lang="en-US" dirty="0">
                <a:solidFill>
                  <a:schemeClr val="tx1"/>
                </a:solidFill>
              </a:rPr>
              <a:t>Function Declarations</a:t>
            </a:r>
            <a:br>
              <a:rPr lang="en-US" dirty="0"/>
            </a:br>
            <a:r>
              <a:rPr lang="en-US" sz="1400" dirty="0">
                <a:hlinkClick r:id="rId2"/>
              </a:rPr>
              <a:t>https://javascript.info/function-basics</a:t>
            </a:r>
            <a:endParaRPr lang="en-US" dirty="0"/>
          </a:p>
        </p:txBody>
      </p:sp>
      <p:sp>
        <p:nvSpPr>
          <p:cNvPr id="3" name="Content Placeholder 2">
            <a:extLst>
              <a:ext uri="{FF2B5EF4-FFF2-40B4-BE49-F238E27FC236}">
                <a16:creationId xmlns:a16="http://schemas.microsoft.com/office/drawing/2014/main" id="{8C4E2EF6-BE7C-4CE2-B104-AA540166D027}"/>
              </a:ext>
            </a:extLst>
          </p:cNvPr>
          <p:cNvSpPr>
            <a:spLocks noGrp="1"/>
          </p:cNvSpPr>
          <p:nvPr>
            <p:ph idx="1"/>
          </p:nvPr>
        </p:nvSpPr>
        <p:spPr>
          <a:xfrm>
            <a:off x="1269241" y="1889357"/>
            <a:ext cx="4627061" cy="4511444"/>
          </a:xfrm>
        </p:spPr>
        <p:txBody>
          <a:bodyPr anchor="ctr">
            <a:normAutofit lnSpcReduction="10000"/>
          </a:bodyPr>
          <a:lstStyle/>
          <a:p>
            <a:pPr lvl="1">
              <a:spcBef>
                <a:spcPts val="300"/>
              </a:spcBef>
              <a:buFont typeface="Arial" panose="020B0604020202020204" pitchFamily="34" charset="0"/>
              <a:buChar char="•"/>
            </a:pPr>
            <a:r>
              <a:rPr lang="en-US" sz="2000" dirty="0">
                <a:solidFill>
                  <a:schemeClr val="tx1"/>
                </a:solidFill>
              </a:rPr>
              <a:t>JS functions can declare variables inside the function scope. </a:t>
            </a:r>
          </a:p>
          <a:p>
            <a:pPr lvl="1">
              <a:spcBef>
                <a:spcPts val="300"/>
              </a:spcBef>
              <a:buFont typeface="Arial" panose="020B0604020202020204" pitchFamily="34" charset="0"/>
              <a:buChar char="•"/>
            </a:pPr>
            <a:r>
              <a:rPr lang="en-US" sz="2000" dirty="0">
                <a:solidFill>
                  <a:schemeClr val="tx1"/>
                </a:solidFill>
              </a:rPr>
              <a:t>If a functions’ local variable has the same name as a variable outside the function, the local variable </a:t>
            </a:r>
            <a:r>
              <a:rPr lang="en-US" sz="2000" b="1" i="1" dirty="0">
                <a:solidFill>
                  <a:schemeClr val="tx1"/>
                </a:solidFill>
              </a:rPr>
              <a:t>shadows</a:t>
            </a:r>
            <a:r>
              <a:rPr lang="en-US" sz="2000" dirty="0">
                <a:solidFill>
                  <a:schemeClr val="tx1"/>
                </a:solidFill>
              </a:rPr>
              <a:t> the outer variable.</a:t>
            </a:r>
          </a:p>
          <a:p>
            <a:pPr lvl="1">
              <a:spcBef>
                <a:spcPts val="300"/>
              </a:spcBef>
              <a:buFont typeface="Arial" panose="020B0604020202020204" pitchFamily="34" charset="0"/>
              <a:buChar char="•"/>
            </a:pPr>
            <a:r>
              <a:rPr lang="en-US" sz="2000" dirty="0">
                <a:solidFill>
                  <a:schemeClr val="tx1"/>
                </a:solidFill>
              </a:rPr>
              <a:t>Primitives are passed by value in JS. </a:t>
            </a:r>
          </a:p>
          <a:p>
            <a:pPr lvl="1">
              <a:spcBef>
                <a:spcPts val="300"/>
              </a:spcBef>
              <a:buFont typeface="Arial" panose="020B0604020202020204" pitchFamily="34" charset="0"/>
              <a:buChar char="•"/>
            </a:pPr>
            <a:r>
              <a:rPr lang="en-US" sz="2000" dirty="0">
                <a:solidFill>
                  <a:schemeClr val="tx1"/>
                </a:solidFill>
              </a:rPr>
              <a:t>Objects are passed by reference.</a:t>
            </a:r>
          </a:p>
          <a:p>
            <a:pPr lvl="1">
              <a:spcBef>
                <a:spcPts val="300"/>
              </a:spcBef>
              <a:buFont typeface="Arial" panose="020B0604020202020204" pitchFamily="34" charset="0"/>
              <a:buChar char="•"/>
            </a:pPr>
            <a:r>
              <a:rPr lang="en-US" sz="2000" dirty="0">
                <a:solidFill>
                  <a:schemeClr val="tx1"/>
                </a:solidFill>
              </a:rPr>
              <a:t>A function with multiple </a:t>
            </a:r>
            <a:r>
              <a:rPr lang="en-US" sz="2000" b="1" i="1" dirty="0">
                <a:solidFill>
                  <a:schemeClr val="tx1"/>
                </a:solidFill>
              </a:rPr>
              <a:t>parameters</a:t>
            </a:r>
            <a:r>
              <a:rPr lang="en-US" sz="2000" dirty="0">
                <a:solidFill>
                  <a:schemeClr val="tx1"/>
                </a:solidFill>
              </a:rPr>
              <a:t> can be called with fewer </a:t>
            </a:r>
            <a:r>
              <a:rPr lang="en-US" sz="2000" b="1" i="1" dirty="0">
                <a:solidFill>
                  <a:schemeClr val="tx1"/>
                </a:solidFill>
              </a:rPr>
              <a:t>arguments </a:t>
            </a:r>
            <a:r>
              <a:rPr lang="en-US" sz="2000" dirty="0">
                <a:solidFill>
                  <a:schemeClr val="tx1"/>
                </a:solidFill>
              </a:rPr>
              <a:t>than parameters. The unused parameters are shown as </a:t>
            </a:r>
            <a:r>
              <a:rPr lang="en-US" sz="2000" b="1" i="1" dirty="0">
                <a:solidFill>
                  <a:schemeClr val="tx1"/>
                </a:solidFill>
              </a:rPr>
              <a:t>undefined</a:t>
            </a:r>
            <a:r>
              <a:rPr lang="en-US" sz="2000" dirty="0">
                <a:solidFill>
                  <a:schemeClr val="tx1"/>
                </a:solidFill>
              </a:rPr>
              <a:t>. </a:t>
            </a:r>
          </a:p>
          <a:p>
            <a:pPr lvl="1">
              <a:spcBef>
                <a:spcPts val="300"/>
              </a:spcBef>
              <a:buFont typeface="Arial" panose="020B0604020202020204" pitchFamily="34" charset="0"/>
              <a:buChar char="•"/>
            </a:pPr>
            <a:r>
              <a:rPr lang="en-US" sz="2000" dirty="0">
                <a:solidFill>
                  <a:schemeClr val="tx1"/>
                </a:solidFill>
              </a:rPr>
              <a:t>A </a:t>
            </a:r>
            <a:r>
              <a:rPr lang="en-US" sz="2000" b="1" i="1" dirty="0">
                <a:solidFill>
                  <a:schemeClr val="tx1"/>
                </a:solidFill>
              </a:rPr>
              <a:t>parameter</a:t>
            </a:r>
            <a:r>
              <a:rPr lang="en-US" sz="2000" dirty="0">
                <a:solidFill>
                  <a:schemeClr val="tx1"/>
                </a:solidFill>
              </a:rPr>
              <a:t> can be given a default value.</a:t>
            </a:r>
          </a:p>
        </p:txBody>
      </p:sp>
      <p:pic>
        <p:nvPicPr>
          <p:cNvPr id="4" name="Picture 3">
            <a:extLst>
              <a:ext uri="{FF2B5EF4-FFF2-40B4-BE49-F238E27FC236}">
                <a16:creationId xmlns:a16="http://schemas.microsoft.com/office/drawing/2014/main" id="{25B8C7F1-1431-4886-8C25-C704CB33A600}"/>
              </a:ext>
            </a:extLst>
          </p:cNvPr>
          <p:cNvPicPr>
            <a:picLocks noChangeAspect="1"/>
          </p:cNvPicPr>
          <p:nvPr/>
        </p:nvPicPr>
        <p:blipFill rotWithShape="1">
          <a:blip r:embed="rId3"/>
          <a:srcRect r="4128"/>
          <a:stretch/>
        </p:blipFill>
        <p:spPr>
          <a:xfrm>
            <a:off x="6001405" y="4240526"/>
            <a:ext cx="5257434" cy="1519699"/>
          </a:xfrm>
          <a:prstGeom prst="rect">
            <a:avLst/>
          </a:prstGeom>
          <a:ln w="25400">
            <a:solidFill>
              <a:schemeClr val="accent2"/>
            </a:solidFill>
          </a:ln>
          <a:effectLst/>
        </p:spPr>
      </p:pic>
      <p:pic>
        <p:nvPicPr>
          <p:cNvPr id="5" name="Picture 4">
            <a:extLst>
              <a:ext uri="{FF2B5EF4-FFF2-40B4-BE49-F238E27FC236}">
                <a16:creationId xmlns:a16="http://schemas.microsoft.com/office/drawing/2014/main" id="{15BA9281-55E9-42C9-BE44-FC4B662C0468}"/>
              </a:ext>
            </a:extLst>
          </p:cNvPr>
          <p:cNvPicPr>
            <a:picLocks noChangeAspect="1"/>
          </p:cNvPicPr>
          <p:nvPr/>
        </p:nvPicPr>
        <p:blipFill>
          <a:blip r:embed="rId4"/>
          <a:stretch>
            <a:fillRect/>
          </a:stretch>
        </p:blipFill>
        <p:spPr>
          <a:xfrm>
            <a:off x="6001405" y="2394658"/>
            <a:ext cx="5257435" cy="1356258"/>
          </a:xfrm>
          <a:prstGeom prst="rect">
            <a:avLst/>
          </a:prstGeom>
          <a:ln w="25400">
            <a:solidFill>
              <a:schemeClr val="accent2"/>
            </a:solidFill>
          </a:ln>
          <a:effectLst/>
        </p:spPr>
      </p:pic>
    </p:spTree>
    <p:extLst>
      <p:ext uri="{BB962C8B-B14F-4D97-AF65-F5344CB8AC3E}">
        <p14:creationId xmlns:p14="http://schemas.microsoft.com/office/powerpoint/2010/main" val="3773684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89B79-D1BC-40CA-8F13-5B87624BA93B}"/>
              </a:ext>
            </a:extLst>
          </p:cNvPr>
          <p:cNvSpPr>
            <a:spLocks noGrp="1"/>
          </p:cNvSpPr>
          <p:nvPr>
            <p:ph type="title"/>
          </p:nvPr>
        </p:nvSpPr>
        <p:spPr>
          <a:xfrm>
            <a:off x="1097280" y="286603"/>
            <a:ext cx="10477686" cy="1450757"/>
          </a:xfrm>
        </p:spPr>
        <p:txBody>
          <a:bodyPr>
            <a:normAutofit/>
          </a:bodyPr>
          <a:lstStyle/>
          <a:p>
            <a:r>
              <a:rPr lang="en-US" dirty="0">
                <a:solidFill>
                  <a:schemeClr val="tx1"/>
                </a:solidFill>
              </a:rPr>
              <a:t>JavaScript – Function Expressions</a:t>
            </a:r>
            <a:br>
              <a:rPr lang="en-US" dirty="0"/>
            </a:br>
            <a:r>
              <a:rPr lang="en-US" sz="1400" dirty="0">
                <a:hlinkClick r:id="rId2"/>
              </a:rPr>
              <a:t>https://javascript.info/function-expressions</a:t>
            </a:r>
            <a:endParaRPr lang="en-US" dirty="0"/>
          </a:p>
        </p:txBody>
      </p:sp>
      <p:pic>
        <p:nvPicPr>
          <p:cNvPr id="8" name="Picture 7">
            <a:extLst>
              <a:ext uri="{FF2B5EF4-FFF2-40B4-BE49-F238E27FC236}">
                <a16:creationId xmlns:a16="http://schemas.microsoft.com/office/drawing/2014/main" id="{3E761D3B-E1F9-4C9B-8734-4BA8D9997D3F}"/>
              </a:ext>
            </a:extLst>
          </p:cNvPr>
          <p:cNvPicPr>
            <a:picLocks noChangeAspect="1"/>
          </p:cNvPicPr>
          <p:nvPr/>
        </p:nvPicPr>
        <p:blipFill>
          <a:blip r:embed="rId3"/>
          <a:stretch>
            <a:fillRect/>
          </a:stretch>
        </p:blipFill>
        <p:spPr>
          <a:xfrm>
            <a:off x="4943210" y="4300898"/>
            <a:ext cx="6552754" cy="1947492"/>
          </a:xfrm>
          <a:prstGeom prst="rect">
            <a:avLst/>
          </a:prstGeom>
          <a:ln w="25400">
            <a:solidFill>
              <a:schemeClr val="accent2"/>
            </a:solidFill>
          </a:ln>
          <a:effectLst/>
        </p:spPr>
      </p:pic>
      <p:sp>
        <p:nvSpPr>
          <p:cNvPr id="9" name="Rectangle 8">
            <a:extLst>
              <a:ext uri="{FF2B5EF4-FFF2-40B4-BE49-F238E27FC236}">
                <a16:creationId xmlns:a16="http://schemas.microsoft.com/office/drawing/2014/main" id="{100F2907-3E2D-4E72-AC74-B36BBED9F452}"/>
              </a:ext>
            </a:extLst>
          </p:cNvPr>
          <p:cNvSpPr/>
          <p:nvPr/>
        </p:nvSpPr>
        <p:spPr>
          <a:xfrm>
            <a:off x="1735985" y="4282044"/>
            <a:ext cx="3188370" cy="1966346"/>
          </a:xfrm>
          <a:prstGeom prst="rect">
            <a:avLst/>
          </a:prstGeom>
          <a:solidFill>
            <a:schemeClr val="bg1"/>
          </a:solidFill>
          <a:ln w="25400">
            <a:solidFill>
              <a:schemeClr val="accent2"/>
            </a:solidFill>
          </a:ln>
        </p:spPr>
        <p:txBody>
          <a:bodyPr wrap="square" anchor="ctr">
            <a:normAutofit lnSpcReduction="10000"/>
          </a:bodyPr>
          <a:lstStyle/>
          <a:p>
            <a:r>
              <a:rPr lang="en-US" sz="1600" dirty="0"/>
              <a:t>This </a:t>
            </a:r>
            <a:r>
              <a:rPr lang="en-US" sz="1600" b="1" i="1" dirty="0"/>
              <a:t>Function Declaration</a:t>
            </a:r>
            <a:r>
              <a:rPr lang="en-US" sz="1600" dirty="0"/>
              <a:t>:</a:t>
            </a:r>
          </a:p>
          <a:p>
            <a:pPr marL="342900" indent="-342900">
              <a:buAutoNum type="arabicParenBoth"/>
            </a:pPr>
            <a:r>
              <a:rPr lang="en-US" sz="1600" dirty="0"/>
              <a:t>creates the function called </a:t>
            </a:r>
            <a:r>
              <a:rPr lang="en-US" sz="1600" dirty="0" err="1"/>
              <a:t>sayHi</a:t>
            </a:r>
            <a:r>
              <a:rPr lang="en-US" sz="1600" dirty="0"/>
              <a:t>.</a:t>
            </a:r>
          </a:p>
          <a:p>
            <a:pPr marL="342900" indent="-342900">
              <a:buAutoNum type="arabicParenBoth"/>
            </a:pPr>
            <a:r>
              <a:rPr lang="en-US" sz="1600" dirty="0"/>
              <a:t>Stores </a:t>
            </a:r>
            <a:r>
              <a:rPr lang="en-US" sz="1600" dirty="0" err="1">
                <a:solidFill>
                  <a:srgbClr val="FF0000"/>
                </a:solidFill>
              </a:rPr>
              <a:t>sayHi</a:t>
            </a:r>
            <a:r>
              <a:rPr lang="en-US" sz="1600" dirty="0">
                <a:solidFill>
                  <a:srgbClr val="FF0000"/>
                </a:solidFill>
              </a:rPr>
              <a:t>() </a:t>
            </a:r>
            <a:r>
              <a:rPr lang="en-US" sz="1600" dirty="0"/>
              <a:t>in a variable, </a:t>
            </a:r>
            <a:r>
              <a:rPr lang="en-US" sz="1600" dirty="0" err="1">
                <a:solidFill>
                  <a:srgbClr val="FF0000"/>
                </a:solidFill>
              </a:rPr>
              <a:t>func</a:t>
            </a:r>
            <a:r>
              <a:rPr lang="en-US" sz="1600" dirty="0"/>
              <a:t>.</a:t>
            </a:r>
          </a:p>
          <a:p>
            <a:pPr marL="342900" indent="-342900">
              <a:buAutoNum type="arabicParenBoth"/>
            </a:pPr>
            <a:r>
              <a:rPr lang="en-US" sz="1600" dirty="0"/>
              <a:t>Now the function can be invoked as both </a:t>
            </a:r>
            <a:r>
              <a:rPr lang="en-US" sz="1600" dirty="0" err="1">
                <a:solidFill>
                  <a:srgbClr val="FF0000"/>
                </a:solidFill>
              </a:rPr>
              <a:t>sayHi</a:t>
            </a:r>
            <a:r>
              <a:rPr lang="en-US" sz="1600" dirty="0">
                <a:solidFill>
                  <a:srgbClr val="FF0000"/>
                </a:solidFill>
              </a:rPr>
              <a:t>() </a:t>
            </a:r>
            <a:r>
              <a:rPr lang="en-US" sz="1600" dirty="0"/>
              <a:t>and </a:t>
            </a:r>
            <a:r>
              <a:rPr lang="en-US" sz="1600" dirty="0" err="1">
                <a:solidFill>
                  <a:srgbClr val="FF0000"/>
                </a:solidFill>
              </a:rPr>
              <a:t>func</a:t>
            </a:r>
            <a:r>
              <a:rPr lang="en-US" sz="1600" dirty="0">
                <a:solidFill>
                  <a:srgbClr val="FF0000"/>
                </a:solidFill>
              </a:rPr>
              <a:t>()</a:t>
            </a:r>
            <a:r>
              <a:rPr lang="en-US" sz="1600" dirty="0"/>
              <a:t>.</a:t>
            </a:r>
          </a:p>
        </p:txBody>
      </p:sp>
      <p:sp>
        <p:nvSpPr>
          <p:cNvPr id="10" name="Rectangle 9">
            <a:extLst>
              <a:ext uri="{FF2B5EF4-FFF2-40B4-BE49-F238E27FC236}">
                <a16:creationId xmlns:a16="http://schemas.microsoft.com/office/drawing/2014/main" id="{2C9CF0CD-9AD4-4F18-87E9-F9161F2D55C8}"/>
              </a:ext>
            </a:extLst>
          </p:cNvPr>
          <p:cNvSpPr/>
          <p:nvPr/>
        </p:nvSpPr>
        <p:spPr>
          <a:xfrm>
            <a:off x="1340152" y="1902623"/>
            <a:ext cx="6362096" cy="2350929"/>
          </a:xfrm>
          <a:prstGeom prst="rect">
            <a:avLst/>
          </a:prstGeom>
          <a:noFill/>
        </p:spPr>
        <p:txBody>
          <a:bodyPr wrap="square" anchor="ctr">
            <a:normAutofit fontScale="92500" lnSpcReduction="20000"/>
          </a:bodyPr>
          <a:lstStyle/>
          <a:p>
            <a:r>
              <a:rPr lang="en-US" sz="2300" dirty="0"/>
              <a:t>In JavaScript, a function is considered a value. Figure 1 shows a </a:t>
            </a:r>
            <a:r>
              <a:rPr lang="en-US" sz="2300" b="1" i="1" dirty="0"/>
              <a:t>function expression</a:t>
            </a:r>
            <a:r>
              <a:rPr lang="en-US" sz="2300" dirty="0"/>
              <a:t> called </a:t>
            </a:r>
            <a:r>
              <a:rPr lang="en-US" sz="2300" dirty="0" err="1">
                <a:solidFill>
                  <a:srgbClr val="FF0000"/>
                </a:solidFill>
              </a:rPr>
              <a:t>sayHi</a:t>
            </a:r>
            <a:r>
              <a:rPr lang="en-US" sz="2300" dirty="0">
                <a:solidFill>
                  <a:srgbClr val="FF0000"/>
                </a:solidFill>
              </a:rPr>
              <a:t>()</a:t>
            </a:r>
            <a:r>
              <a:rPr lang="en-US" sz="2300" dirty="0"/>
              <a:t>. It is considered a value. This means the whole function can also be passed to other functions as a callback function. </a:t>
            </a:r>
          </a:p>
          <a:p>
            <a:r>
              <a:rPr lang="en-US" sz="2300" dirty="0"/>
              <a:t>A </a:t>
            </a:r>
            <a:r>
              <a:rPr lang="en-US" sz="2300" b="1" i="1" dirty="0"/>
              <a:t>Function Expression </a:t>
            </a:r>
            <a:r>
              <a:rPr lang="en-US" sz="2300" dirty="0"/>
              <a:t>is created when program execution reaches its declaration. It is usable only from that moment onward.</a:t>
            </a:r>
          </a:p>
        </p:txBody>
      </p:sp>
      <p:pic>
        <p:nvPicPr>
          <p:cNvPr id="11" name="Picture 10">
            <a:extLst>
              <a:ext uri="{FF2B5EF4-FFF2-40B4-BE49-F238E27FC236}">
                <a16:creationId xmlns:a16="http://schemas.microsoft.com/office/drawing/2014/main" id="{4082C688-EE82-476B-AAAB-5520C5350FC2}"/>
              </a:ext>
            </a:extLst>
          </p:cNvPr>
          <p:cNvPicPr>
            <a:picLocks noChangeAspect="1"/>
          </p:cNvPicPr>
          <p:nvPr/>
        </p:nvPicPr>
        <p:blipFill>
          <a:blip r:embed="rId4"/>
          <a:stretch>
            <a:fillRect/>
          </a:stretch>
        </p:blipFill>
        <p:spPr>
          <a:xfrm>
            <a:off x="7815618" y="2926911"/>
            <a:ext cx="3680346" cy="1125325"/>
          </a:xfrm>
          <a:prstGeom prst="rect">
            <a:avLst/>
          </a:prstGeom>
          <a:ln w="25400">
            <a:solidFill>
              <a:schemeClr val="accent2"/>
            </a:solidFill>
          </a:ln>
          <a:effectLst/>
        </p:spPr>
      </p:pic>
      <p:sp>
        <p:nvSpPr>
          <p:cNvPr id="12" name="TextBox 11">
            <a:extLst>
              <a:ext uri="{FF2B5EF4-FFF2-40B4-BE49-F238E27FC236}">
                <a16:creationId xmlns:a16="http://schemas.microsoft.com/office/drawing/2014/main" id="{D7B8D1C9-05A3-494E-A96F-8A2EFA41DA08}"/>
              </a:ext>
            </a:extLst>
          </p:cNvPr>
          <p:cNvSpPr txBox="1"/>
          <p:nvPr/>
        </p:nvSpPr>
        <p:spPr>
          <a:xfrm>
            <a:off x="8849571" y="4461611"/>
            <a:ext cx="2503537" cy="1077218"/>
          </a:xfrm>
          <a:prstGeom prst="rect">
            <a:avLst/>
          </a:prstGeom>
          <a:noFill/>
          <a:ln w="25400">
            <a:solidFill>
              <a:schemeClr val="accent2"/>
            </a:solidFill>
          </a:ln>
        </p:spPr>
        <p:txBody>
          <a:bodyPr wrap="square">
            <a:spAutoFit/>
          </a:bodyPr>
          <a:lstStyle/>
          <a:p>
            <a:r>
              <a:rPr lang="en-US" sz="1600" dirty="0"/>
              <a:t>*</a:t>
            </a:r>
            <a:r>
              <a:rPr lang="en-US" sz="1600" b="1" dirty="0" err="1">
                <a:solidFill>
                  <a:srgbClr val="FF0000"/>
                </a:solidFill>
              </a:rPr>
              <a:t>sayHi</a:t>
            </a:r>
            <a:r>
              <a:rPr lang="en-US" sz="1600" b="1" dirty="0">
                <a:solidFill>
                  <a:srgbClr val="FF0000"/>
                </a:solidFill>
              </a:rPr>
              <a:t>() </a:t>
            </a:r>
            <a:r>
              <a:rPr lang="en-US" sz="1600" dirty="0" err="1"/>
              <a:t>envokes</a:t>
            </a:r>
            <a:r>
              <a:rPr lang="en-US" sz="1600" dirty="0"/>
              <a:t> the function. </a:t>
            </a:r>
            <a:r>
              <a:rPr lang="en-US" sz="1600" dirty="0" err="1">
                <a:solidFill>
                  <a:srgbClr val="FF0000"/>
                </a:solidFill>
              </a:rPr>
              <a:t>func</a:t>
            </a:r>
            <a:r>
              <a:rPr lang="en-US" sz="1600" dirty="0">
                <a:solidFill>
                  <a:srgbClr val="FF0000"/>
                </a:solidFill>
              </a:rPr>
              <a:t> = </a:t>
            </a:r>
            <a:r>
              <a:rPr lang="en-US" sz="1600" b="1" dirty="0" err="1">
                <a:solidFill>
                  <a:srgbClr val="FF0000"/>
                </a:solidFill>
              </a:rPr>
              <a:t>sayHi</a:t>
            </a:r>
            <a:r>
              <a:rPr lang="en-US" sz="1600" b="1" dirty="0">
                <a:solidFill>
                  <a:srgbClr val="FF0000"/>
                </a:solidFill>
              </a:rPr>
              <a:t>()</a:t>
            </a:r>
            <a:r>
              <a:rPr lang="en-US" sz="1600" dirty="0"/>
              <a:t> would write the result of the call </a:t>
            </a:r>
            <a:r>
              <a:rPr lang="en-US" sz="1600" dirty="0" err="1">
                <a:solidFill>
                  <a:srgbClr val="FF0000"/>
                </a:solidFill>
              </a:rPr>
              <a:t>sayHi</a:t>
            </a:r>
            <a:r>
              <a:rPr lang="en-US" sz="1600" dirty="0">
                <a:solidFill>
                  <a:srgbClr val="FF0000"/>
                </a:solidFill>
              </a:rPr>
              <a:t>()</a:t>
            </a:r>
            <a:r>
              <a:rPr lang="en-US" sz="1600" dirty="0"/>
              <a:t> into </a:t>
            </a:r>
            <a:r>
              <a:rPr lang="en-US" sz="1600" dirty="0" err="1"/>
              <a:t>func</a:t>
            </a:r>
            <a:r>
              <a:rPr lang="en-US" sz="1600" dirty="0"/>
              <a:t>.</a:t>
            </a:r>
          </a:p>
        </p:txBody>
      </p:sp>
      <p:sp>
        <p:nvSpPr>
          <p:cNvPr id="3" name="TextBox 2">
            <a:extLst>
              <a:ext uri="{FF2B5EF4-FFF2-40B4-BE49-F238E27FC236}">
                <a16:creationId xmlns:a16="http://schemas.microsoft.com/office/drawing/2014/main" id="{A81133B8-6305-4BE1-A123-92636D9A8AAD}"/>
              </a:ext>
            </a:extLst>
          </p:cNvPr>
          <p:cNvSpPr txBox="1"/>
          <p:nvPr/>
        </p:nvSpPr>
        <p:spPr>
          <a:xfrm>
            <a:off x="7793454" y="2617914"/>
            <a:ext cx="1046441" cy="369332"/>
          </a:xfrm>
          <a:prstGeom prst="rect">
            <a:avLst/>
          </a:prstGeom>
          <a:solidFill>
            <a:schemeClr val="accent2"/>
          </a:solidFill>
        </p:spPr>
        <p:txBody>
          <a:bodyPr wrap="square" rtlCol="0" anchor="ctr">
            <a:spAutoFit/>
          </a:bodyPr>
          <a:lstStyle/>
          <a:p>
            <a:pPr algn="ctr"/>
            <a:r>
              <a:rPr lang="en-US" dirty="0"/>
              <a:t>Figure 1</a:t>
            </a:r>
          </a:p>
        </p:txBody>
      </p:sp>
    </p:spTree>
    <p:extLst>
      <p:ext uri="{BB962C8B-B14F-4D97-AF65-F5344CB8AC3E}">
        <p14:creationId xmlns:p14="http://schemas.microsoft.com/office/powerpoint/2010/main" val="312213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806A-509D-4484-93B1-516C652BDD24}"/>
              </a:ext>
            </a:extLst>
          </p:cNvPr>
          <p:cNvSpPr>
            <a:spLocks noGrp="1"/>
          </p:cNvSpPr>
          <p:nvPr>
            <p:ph type="title"/>
          </p:nvPr>
        </p:nvSpPr>
        <p:spPr/>
        <p:txBody>
          <a:bodyPr>
            <a:normAutofit/>
          </a:bodyPr>
          <a:lstStyle/>
          <a:p>
            <a:r>
              <a:rPr lang="en-US" dirty="0">
                <a:solidFill>
                  <a:schemeClr val="tx1"/>
                </a:solidFill>
              </a:rPr>
              <a:t>Arrow Functions</a:t>
            </a:r>
            <a:br>
              <a:rPr lang="en-US" dirty="0"/>
            </a:br>
            <a:r>
              <a:rPr lang="en-US" sz="1400" dirty="0">
                <a:hlinkClick r:id="rId2"/>
              </a:rPr>
              <a:t>https://javascript.info/arrow-functions-basics</a:t>
            </a:r>
            <a:endParaRPr lang="en-US" dirty="0"/>
          </a:p>
        </p:txBody>
      </p:sp>
      <p:sp>
        <p:nvSpPr>
          <p:cNvPr id="3" name="Content Placeholder 2">
            <a:extLst>
              <a:ext uri="{FF2B5EF4-FFF2-40B4-BE49-F238E27FC236}">
                <a16:creationId xmlns:a16="http://schemas.microsoft.com/office/drawing/2014/main" id="{6A1C99D4-4081-42BB-AFDC-2DC20CBF1FB7}"/>
              </a:ext>
            </a:extLst>
          </p:cNvPr>
          <p:cNvSpPr>
            <a:spLocks noGrp="1"/>
          </p:cNvSpPr>
          <p:nvPr>
            <p:ph idx="1"/>
          </p:nvPr>
        </p:nvSpPr>
        <p:spPr>
          <a:xfrm>
            <a:off x="568657" y="1931888"/>
            <a:ext cx="11092038" cy="843645"/>
          </a:xfrm>
        </p:spPr>
        <p:txBody>
          <a:bodyPr anchor="ctr">
            <a:normAutofit/>
          </a:bodyPr>
          <a:lstStyle/>
          <a:p>
            <a:r>
              <a:rPr lang="en-US" b="1" i="1" dirty="0">
                <a:solidFill>
                  <a:schemeClr val="tx1"/>
                </a:solidFill>
              </a:rPr>
              <a:t>Arrow Syntax </a:t>
            </a:r>
            <a:r>
              <a:rPr lang="en-US" dirty="0">
                <a:solidFill>
                  <a:schemeClr val="tx1"/>
                </a:solidFill>
              </a:rPr>
              <a:t>is a simple and concise syntax for creating functions. Both the below expressions create a function that accepts multiple arguments. They both evaluate the expression and return its result into </a:t>
            </a:r>
            <a:r>
              <a:rPr lang="en-US" b="1" i="1" dirty="0" err="1">
                <a:solidFill>
                  <a:schemeClr val="tx1"/>
                </a:solidFill>
              </a:rPr>
              <a:t>func</a:t>
            </a:r>
            <a:r>
              <a:rPr lang="en-US" dirty="0">
                <a:solidFill>
                  <a:schemeClr val="tx1"/>
                </a:solidFill>
              </a:rPr>
              <a:t>.</a:t>
            </a:r>
          </a:p>
        </p:txBody>
      </p:sp>
      <p:pic>
        <p:nvPicPr>
          <p:cNvPr id="4" name="Picture 3">
            <a:extLst>
              <a:ext uri="{FF2B5EF4-FFF2-40B4-BE49-F238E27FC236}">
                <a16:creationId xmlns:a16="http://schemas.microsoft.com/office/drawing/2014/main" id="{4CBE33B0-297B-4B87-85A5-273094448F50}"/>
              </a:ext>
            </a:extLst>
          </p:cNvPr>
          <p:cNvPicPr>
            <a:picLocks noChangeAspect="1"/>
          </p:cNvPicPr>
          <p:nvPr/>
        </p:nvPicPr>
        <p:blipFill>
          <a:blip r:embed="rId3"/>
          <a:stretch>
            <a:fillRect/>
          </a:stretch>
        </p:blipFill>
        <p:spPr>
          <a:xfrm>
            <a:off x="6678331" y="2775533"/>
            <a:ext cx="4903895" cy="304826"/>
          </a:xfrm>
          <a:prstGeom prst="rect">
            <a:avLst/>
          </a:prstGeom>
          <a:ln w="25400">
            <a:solidFill>
              <a:schemeClr val="accent2"/>
            </a:solidFill>
          </a:ln>
          <a:effectLst/>
        </p:spPr>
      </p:pic>
      <p:pic>
        <p:nvPicPr>
          <p:cNvPr id="5" name="Picture 4">
            <a:extLst>
              <a:ext uri="{FF2B5EF4-FFF2-40B4-BE49-F238E27FC236}">
                <a16:creationId xmlns:a16="http://schemas.microsoft.com/office/drawing/2014/main" id="{83143D31-89B5-4F86-8CA9-2C041B53399F}"/>
              </a:ext>
            </a:extLst>
          </p:cNvPr>
          <p:cNvPicPr>
            <a:picLocks noChangeAspect="1"/>
          </p:cNvPicPr>
          <p:nvPr/>
        </p:nvPicPr>
        <p:blipFill>
          <a:blip r:embed="rId4"/>
          <a:stretch>
            <a:fillRect/>
          </a:stretch>
        </p:blipFill>
        <p:spPr>
          <a:xfrm>
            <a:off x="387190" y="2765038"/>
            <a:ext cx="4440190" cy="777307"/>
          </a:xfrm>
          <a:prstGeom prst="rect">
            <a:avLst/>
          </a:prstGeom>
          <a:ln w="25400">
            <a:solidFill>
              <a:schemeClr val="accent2"/>
            </a:solidFill>
          </a:ln>
          <a:effectLst/>
        </p:spPr>
      </p:pic>
      <p:sp>
        <p:nvSpPr>
          <p:cNvPr id="6" name="Rectangle 5">
            <a:extLst>
              <a:ext uri="{FF2B5EF4-FFF2-40B4-BE49-F238E27FC236}">
                <a16:creationId xmlns:a16="http://schemas.microsoft.com/office/drawing/2014/main" id="{5A22521F-F1FB-4052-8431-A251EA00B0CA}"/>
              </a:ext>
            </a:extLst>
          </p:cNvPr>
          <p:cNvSpPr/>
          <p:nvPr/>
        </p:nvSpPr>
        <p:spPr>
          <a:xfrm>
            <a:off x="4630185" y="3118894"/>
            <a:ext cx="1778051" cy="369332"/>
          </a:xfrm>
          <a:prstGeom prst="rect">
            <a:avLst/>
          </a:prstGeom>
          <a:solidFill>
            <a:schemeClr val="bg1"/>
          </a:solidFill>
          <a:ln w="25400">
            <a:solidFill>
              <a:schemeClr val="accent2"/>
            </a:solidFill>
          </a:ln>
        </p:spPr>
        <p:txBody>
          <a:bodyPr wrap="none">
            <a:spAutoFit/>
          </a:bodyPr>
          <a:lstStyle/>
          <a:p>
            <a:r>
              <a:rPr lang="en-US" dirty="0"/>
              <a:t>Is the same as…</a:t>
            </a:r>
          </a:p>
        </p:txBody>
      </p:sp>
      <p:cxnSp>
        <p:nvCxnSpPr>
          <p:cNvPr id="8" name="Straight Arrow Connector 7">
            <a:extLst>
              <a:ext uri="{FF2B5EF4-FFF2-40B4-BE49-F238E27FC236}">
                <a16:creationId xmlns:a16="http://schemas.microsoft.com/office/drawing/2014/main" id="{7685130B-0FC4-429E-84EB-78D4DB6E207D}"/>
              </a:ext>
            </a:extLst>
          </p:cNvPr>
          <p:cNvCxnSpPr>
            <a:cxnSpLocks/>
            <a:endCxn id="6" idx="1"/>
          </p:cNvCxnSpPr>
          <p:nvPr/>
        </p:nvCxnSpPr>
        <p:spPr>
          <a:xfrm>
            <a:off x="3278459" y="3138106"/>
            <a:ext cx="1351726" cy="165454"/>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a:extLst>
              <a:ext uri="{FF2B5EF4-FFF2-40B4-BE49-F238E27FC236}">
                <a16:creationId xmlns:a16="http://schemas.microsoft.com/office/drawing/2014/main" id="{F33E3673-E58C-4B02-B19D-6EBCF2839C73}"/>
              </a:ext>
            </a:extLst>
          </p:cNvPr>
          <p:cNvCxnSpPr>
            <a:cxnSpLocks/>
            <a:stCxn id="6" idx="3"/>
            <a:endCxn id="4" idx="1"/>
          </p:cNvCxnSpPr>
          <p:nvPr/>
        </p:nvCxnSpPr>
        <p:spPr>
          <a:xfrm flipV="1">
            <a:off x="6408236" y="2927946"/>
            <a:ext cx="270095" cy="375614"/>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DC9C99EF-22D0-4BB2-A772-0338B494940E}"/>
              </a:ext>
            </a:extLst>
          </p:cNvPr>
          <p:cNvSpPr/>
          <p:nvPr/>
        </p:nvSpPr>
        <p:spPr>
          <a:xfrm>
            <a:off x="387190" y="3781131"/>
            <a:ext cx="4403575" cy="646331"/>
          </a:xfrm>
          <a:prstGeom prst="rect">
            <a:avLst/>
          </a:prstGeom>
          <a:ln w="25400">
            <a:solidFill>
              <a:schemeClr val="accent2"/>
            </a:solidFill>
          </a:ln>
        </p:spPr>
        <p:txBody>
          <a:bodyPr wrap="square">
            <a:spAutoFit/>
          </a:bodyPr>
          <a:lstStyle/>
          <a:p>
            <a:r>
              <a:rPr lang="en-US" dirty="0"/>
              <a:t>This function accepts two arguments: a, b. It returns the result of </a:t>
            </a:r>
            <a:r>
              <a:rPr lang="en-US" b="1" i="1" dirty="0"/>
              <a:t>a + b</a:t>
            </a:r>
            <a:r>
              <a:rPr lang="en-US" dirty="0"/>
              <a:t>.</a:t>
            </a:r>
          </a:p>
        </p:txBody>
      </p:sp>
      <p:pic>
        <p:nvPicPr>
          <p:cNvPr id="13" name="Picture 12">
            <a:extLst>
              <a:ext uri="{FF2B5EF4-FFF2-40B4-BE49-F238E27FC236}">
                <a16:creationId xmlns:a16="http://schemas.microsoft.com/office/drawing/2014/main" id="{0C331EDF-293E-4342-8A32-B2B96CA921FC}"/>
              </a:ext>
            </a:extLst>
          </p:cNvPr>
          <p:cNvPicPr>
            <a:picLocks noChangeAspect="1"/>
          </p:cNvPicPr>
          <p:nvPr/>
        </p:nvPicPr>
        <p:blipFill>
          <a:blip r:embed="rId5"/>
          <a:stretch>
            <a:fillRect/>
          </a:stretch>
        </p:blipFill>
        <p:spPr>
          <a:xfrm>
            <a:off x="387192" y="4453011"/>
            <a:ext cx="4403574" cy="2290856"/>
          </a:xfrm>
          <a:prstGeom prst="rect">
            <a:avLst/>
          </a:prstGeom>
          <a:ln w="25400">
            <a:solidFill>
              <a:schemeClr val="accent2"/>
            </a:solidFill>
          </a:ln>
          <a:effectLst/>
        </p:spPr>
      </p:pic>
      <p:sp>
        <p:nvSpPr>
          <p:cNvPr id="14" name="Rectangle 13">
            <a:extLst>
              <a:ext uri="{FF2B5EF4-FFF2-40B4-BE49-F238E27FC236}">
                <a16:creationId xmlns:a16="http://schemas.microsoft.com/office/drawing/2014/main" id="{E52AEC82-CED8-4F92-A68C-A0EC8EF4F296}"/>
              </a:ext>
            </a:extLst>
          </p:cNvPr>
          <p:cNvSpPr/>
          <p:nvPr/>
        </p:nvSpPr>
        <p:spPr>
          <a:xfrm>
            <a:off x="5495827" y="4476033"/>
            <a:ext cx="4970077" cy="646331"/>
          </a:xfrm>
          <a:prstGeom prst="rect">
            <a:avLst/>
          </a:prstGeom>
          <a:ln w="25400">
            <a:solidFill>
              <a:schemeClr val="accent2"/>
            </a:solidFill>
          </a:ln>
        </p:spPr>
        <p:txBody>
          <a:bodyPr wrap="square">
            <a:spAutoFit/>
          </a:bodyPr>
          <a:lstStyle/>
          <a:p>
            <a:r>
              <a:rPr lang="en-US" dirty="0"/>
              <a:t>With one argument, </a:t>
            </a:r>
            <a:r>
              <a:rPr lang="en-US" dirty="0">
                <a:solidFill>
                  <a:srgbClr val="FF0000"/>
                </a:solidFill>
              </a:rPr>
              <a:t>( )</a:t>
            </a:r>
            <a:r>
              <a:rPr lang="en-US" dirty="0"/>
              <a:t> are not required. With zero arguments empty </a:t>
            </a:r>
            <a:r>
              <a:rPr lang="en-US" dirty="0">
                <a:solidFill>
                  <a:srgbClr val="FF0000"/>
                </a:solidFill>
              </a:rPr>
              <a:t>( )</a:t>
            </a:r>
            <a:r>
              <a:rPr lang="en-US" dirty="0"/>
              <a:t> are required.</a:t>
            </a:r>
          </a:p>
        </p:txBody>
      </p:sp>
      <p:pic>
        <p:nvPicPr>
          <p:cNvPr id="15" name="Picture 14">
            <a:extLst>
              <a:ext uri="{FF2B5EF4-FFF2-40B4-BE49-F238E27FC236}">
                <a16:creationId xmlns:a16="http://schemas.microsoft.com/office/drawing/2014/main" id="{16E9AFB6-A45F-4870-8286-F5B51965774E}"/>
              </a:ext>
            </a:extLst>
          </p:cNvPr>
          <p:cNvPicPr>
            <a:picLocks noChangeAspect="1"/>
          </p:cNvPicPr>
          <p:nvPr/>
        </p:nvPicPr>
        <p:blipFill>
          <a:blip r:embed="rId6"/>
          <a:stretch>
            <a:fillRect/>
          </a:stretch>
        </p:blipFill>
        <p:spPr>
          <a:xfrm>
            <a:off x="6715855" y="3890046"/>
            <a:ext cx="5045802" cy="503162"/>
          </a:xfrm>
          <a:prstGeom prst="rect">
            <a:avLst/>
          </a:prstGeom>
          <a:ln w="25400">
            <a:solidFill>
              <a:schemeClr val="accent2"/>
            </a:solidFill>
          </a:ln>
          <a:effectLst/>
        </p:spPr>
      </p:pic>
      <p:pic>
        <p:nvPicPr>
          <p:cNvPr id="16" name="Picture 15">
            <a:extLst>
              <a:ext uri="{FF2B5EF4-FFF2-40B4-BE49-F238E27FC236}">
                <a16:creationId xmlns:a16="http://schemas.microsoft.com/office/drawing/2014/main" id="{472EB73A-4F0A-44CE-BE3A-30555158A6A4}"/>
              </a:ext>
            </a:extLst>
          </p:cNvPr>
          <p:cNvPicPr>
            <a:picLocks noChangeAspect="1"/>
          </p:cNvPicPr>
          <p:nvPr/>
        </p:nvPicPr>
        <p:blipFill>
          <a:blip r:embed="rId7"/>
          <a:stretch>
            <a:fillRect/>
          </a:stretch>
        </p:blipFill>
        <p:spPr>
          <a:xfrm>
            <a:off x="6703347" y="3404214"/>
            <a:ext cx="5045802" cy="360042"/>
          </a:xfrm>
          <a:prstGeom prst="rect">
            <a:avLst/>
          </a:prstGeom>
          <a:ln w="25400">
            <a:solidFill>
              <a:schemeClr val="accent2"/>
            </a:solidFill>
          </a:ln>
          <a:effectLst/>
        </p:spPr>
      </p:pic>
      <p:pic>
        <p:nvPicPr>
          <p:cNvPr id="17" name="Picture 16">
            <a:extLst>
              <a:ext uri="{FF2B5EF4-FFF2-40B4-BE49-F238E27FC236}">
                <a16:creationId xmlns:a16="http://schemas.microsoft.com/office/drawing/2014/main" id="{C85F2568-945A-4E8F-9E2B-E98C9C48DFAC}"/>
              </a:ext>
            </a:extLst>
          </p:cNvPr>
          <p:cNvPicPr>
            <a:picLocks noChangeAspect="1"/>
          </p:cNvPicPr>
          <p:nvPr/>
        </p:nvPicPr>
        <p:blipFill>
          <a:blip r:embed="rId8"/>
          <a:stretch>
            <a:fillRect/>
          </a:stretch>
        </p:blipFill>
        <p:spPr>
          <a:xfrm>
            <a:off x="4961671" y="5495787"/>
            <a:ext cx="6787478" cy="1228768"/>
          </a:xfrm>
          <a:prstGeom prst="rect">
            <a:avLst/>
          </a:prstGeom>
          <a:ln w="25400">
            <a:solidFill>
              <a:schemeClr val="accent2"/>
            </a:solidFill>
          </a:ln>
          <a:effectLst/>
        </p:spPr>
      </p:pic>
      <p:cxnSp>
        <p:nvCxnSpPr>
          <p:cNvPr id="18" name="Straight Arrow Connector 17">
            <a:extLst>
              <a:ext uri="{FF2B5EF4-FFF2-40B4-BE49-F238E27FC236}">
                <a16:creationId xmlns:a16="http://schemas.microsoft.com/office/drawing/2014/main" id="{54D6CC7F-6F5C-46E5-9E9E-D0F5D01BD63E}"/>
              </a:ext>
            </a:extLst>
          </p:cNvPr>
          <p:cNvCxnSpPr>
            <a:cxnSpLocks/>
            <a:endCxn id="16" idx="1"/>
          </p:cNvCxnSpPr>
          <p:nvPr/>
        </p:nvCxnSpPr>
        <p:spPr>
          <a:xfrm flipV="1">
            <a:off x="6332561" y="3584235"/>
            <a:ext cx="370786" cy="89180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4" name="Connector: Elbow 23">
            <a:extLst>
              <a:ext uri="{FF2B5EF4-FFF2-40B4-BE49-F238E27FC236}">
                <a16:creationId xmlns:a16="http://schemas.microsoft.com/office/drawing/2014/main" id="{4374EA10-D5CD-4401-9B6B-DDDFB62D9DAA}"/>
              </a:ext>
            </a:extLst>
          </p:cNvPr>
          <p:cNvCxnSpPr>
            <a:cxnSpLocks/>
            <a:endCxn id="15" idx="3"/>
          </p:cNvCxnSpPr>
          <p:nvPr/>
        </p:nvCxnSpPr>
        <p:spPr>
          <a:xfrm flipV="1">
            <a:off x="10363200" y="4141627"/>
            <a:ext cx="1398457" cy="537465"/>
          </a:xfrm>
          <a:prstGeom prst="bentConnector3">
            <a:avLst>
              <a:gd name="adj1" fmla="val 116347"/>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32" name="Straight Connector 31">
            <a:extLst>
              <a:ext uri="{FF2B5EF4-FFF2-40B4-BE49-F238E27FC236}">
                <a16:creationId xmlns:a16="http://schemas.microsoft.com/office/drawing/2014/main" id="{F756B3C9-18B2-4B10-857B-BB8A863DEEFD}"/>
              </a:ext>
            </a:extLst>
          </p:cNvPr>
          <p:cNvCxnSpPr/>
          <p:nvPr/>
        </p:nvCxnSpPr>
        <p:spPr>
          <a:xfrm>
            <a:off x="6019831" y="4791242"/>
            <a:ext cx="447261"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623849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6CD12EA-3707-4105-919D-313AB43D8A36}"/>
              </a:ext>
            </a:extLst>
          </p:cNvPr>
          <p:cNvPicPr>
            <a:picLocks noChangeAspect="1"/>
          </p:cNvPicPr>
          <p:nvPr/>
        </p:nvPicPr>
        <p:blipFill>
          <a:blip r:embed="rId2"/>
          <a:stretch>
            <a:fillRect/>
          </a:stretch>
        </p:blipFill>
        <p:spPr>
          <a:xfrm>
            <a:off x="1323878" y="3646642"/>
            <a:ext cx="6092502" cy="2995000"/>
          </a:xfrm>
          <a:prstGeom prst="rect">
            <a:avLst/>
          </a:prstGeom>
          <a:ln w="25400">
            <a:solidFill>
              <a:schemeClr val="accent2"/>
            </a:solidFill>
          </a:ln>
          <a:effectLst/>
        </p:spPr>
      </p:pic>
      <p:sp>
        <p:nvSpPr>
          <p:cNvPr id="2" name="Title 1">
            <a:extLst>
              <a:ext uri="{FF2B5EF4-FFF2-40B4-BE49-F238E27FC236}">
                <a16:creationId xmlns:a16="http://schemas.microsoft.com/office/drawing/2014/main" id="{43CF4A2F-EC3A-4392-92DA-7271015178E0}"/>
              </a:ext>
            </a:extLst>
          </p:cNvPr>
          <p:cNvSpPr>
            <a:spLocks noGrp="1"/>
          </p:cNvSpPr>
          <p:nvPr>
            <p:ph type="title"/>
          </p:nvPr>
        </p:nvSpPr>
        <p:spPr/>
        <p:txBody>
          <a:bodyPr>
            <a:normAutofit/>
          </a:bodyPr>
          <a:lstStyle/>
          <a:p>
            <a:r>
              <a:rPr lang="en-US" dirty="0">
                <a:solidFill>
                  <a:schemeClr val="tx1"/>
                </a:solidFill>
              </a:rPr>
              <a:t>JavaScript – Callback Functions</a:t>
            </a:r>
            <a:br>
              <a:rPr lang="en-US" dirty="0"/>
            </a:br>
            <a:r>
              <a:rPr lang="en-US" sz="1400" dirty="0">
                <a:hlinkClick r:id="rId3"/>
              </a:rPr>
              <a:t>https://javascript.info/function-expressions#callback-functions</a:t>
            </a:r>
            <a:br>
              <a:rPr lang="en-US" sz="1400" dirty="0"/>
            </a:br>
            <a:r>
              <a:rPr lang="en-US" sz="1400" dirty="0">
                <a:hlinkClick r:id="rId4"/>
              </a:rPr>
              <a:t>https://gist.github.com/ericelliott/414be9be82128443f6df</a:t>
            </a:r>
            <a:endParaRPr lang="en-US" dirty="0"/>
          </a:p>
        </p:txBody>
      </p:sp>
      <p:sp>
        <p:nvSpPr>
          <p:cNvPr id="5" name="Rectangle 4">
            <a:extLst>
              <a:ext uri="{FF2B5EF4-FFF2-40B4-BE49-F238E27FC236}">
                <a16:creationId xmlns:a16="http://schemas.microsoft.com/office/drawing/2014/main" id="{3A3E88F0-6EE6-4C3F-B6D7-D922FE69ED6E}"/>
              </a:ext>
            </a:extLst>
          </p:cNvPr>
          <p:cNvSpPr/>
          <p:nvPr/>
        </p:nvSpPr>
        <p:spPr>
          <a:xfrm>
            <a:off x="1308762" y="1941840"/>
            <a:ext cx="6112168" cy="1685948"/>
          </a:xfrm>
          <a:prstGeom prst="rect">
            <a:avLst/>
          </a:prstGeom>
          <a:ln w="25400">
            <a:solidFill>
              <a:schemeClr val="accent2"/>
            </a:solidFill>
          </a:ln>
        </p:spPr>
        <p:txBody>
          <a:bodyPr wrap="square" anchor="ctr">
            <a:normAutofit lnSpcReduction="10000"/>
          </a:bodyPr>
          <a:lstStyle/>
          <a:p>
            <a:r>
              <a:rPr lang="en-US" dirty="0"/>
              <a:t>A function passed as a value is a </a:t>
            </a:r>
            <a:r>
              <a:rPr lang="en-US" b="1" i="1" dirty="0"/>
              <a:t>Callback Function</a:t>
            </a:r>
            <a:r>
              <a:rPr lang="en-US" dirty="0"/>
              <a:t>. On line 15, the arguments </a:t>
            </a:r>
            <a:r>
              <a:rPr lang="en-US" dirty="0" err="1">
                <a:solidFill>
                  <a:srgbClr val="FF0000"/>
                </a:solidFill>
              </a:rPr>
              <a:t>showOk</a:t>
            </a:r>
            <a:r>
              <a:rPr lang="en-US" dirty="0"/>
              <a:t> and </a:t>
            </a:r>
            <a:r>
              <a:rPr lang="en-US" dirty="0" err="1">
                <a:solidFill>
                  <a:srgbClr val="FF0000"/>
                </a:solidFill>
              </a:rPr>
              <a:t>showCancel</a:t>
            </a:r>
            <a:r>
              <a:rPr lang="en-US" dirty="0"/>
              <a:t> of the call to </a:t>
            </a:r>
            <a:r>
              <a:rPr lang="en-US" dirty="0">
                <a:solidFill>
                  <a:srgbClr val="FF0000"/>
                </a:solidFill>
              </a:rPr>
              <a:t>ask()</a:t>
            </a:r>
            <a:r>
              <a:rPr lang="en-US" dirty="0"/>
              <a:t> are </a:t>
            </a:r>
            <a:r>
              <a:rPr lang="en-US" b="1" i="1" dirty="0"/>
              <a:t>callback</a:t>
            </a:r>
            <a:r>
              <a:rPr lang="en-US" dirty="0"/>
              <a:t> </a:t>
            </a:r>
            <a:r>
              <a:rPr lang="en-US" b="1" i="1" dirty="0"/>
              <a:t>functions</a:t>
            </a:r>
            <a:r>
              <a:rPr lang="en-US" dirty="0"/>
              <a:t>. </a:t>
            </a:r>
          </a:p>
          <a:p>
            <a:r>
              <a:rPr lang="en-US" dirty="0"/>
              <a:t>A function passed can be “called back” later (if necessary). </a:t>
            </a:r>
            <a:r>
              <a:rPr lang="en-US" dirty="0" err="1">
                <a:solidFill>
                  <a:srgbClr val="FF0000"/>
                </a:solidFill>
              </a:rPr>
              <a:t>showOk</a:t>
            </a:r>
            <a:r>
              <a:rPr lang="en-US" dirty="0">
                <a:solidFill>
                  <a:srgbClr val="FF0000"/>
                </a:solidFill>
              </a:rPr>
              <a:t>()</a:t>
            </a:r>
            <a:r>
              <a:rPr lang="en-US" dirty="0"/>
              <a:t> becomes the callback for a “yes” answer, and </a:t>
            </a:r>
            <a:r>
              <a:rPr lang="en-US" dirty="0" err="1">
                <a:solidFill>
                  <a:srgbClr val="FF0000"/>
                </a:solidFill>
              </a:rPr>
              <a:t>showCancel</a:t>
            </a:r>
            <a:r>
              <a:rPr lang="en-US" dirty="0">
                <a:solidFill>
                  <a:srgbClr val="FF0000"/>
                </a:solidFill>
              </a:rPr>
              <a:t>()</a:t>
            </a:r>
            <a:r>
              <a:rPr lang="en-US" dirty="0"/>
              <a:t> for a “no” answer. </a:t>
            </a:r>
          </a:p>
        </p:txBody>
      </p:sp>
      <p:pic>
        <p:nvPicPr>
          <p:cNvPr id="6" name="Picture 5">
            <a:extLst>
              <a:ext uri="{FF2B5EF4-FFF2-40B4-BE49-F238E27FC236}">
                <a16:creationId xmlns:a16="http://schemas.microsoft.com/office/drawing/2014/main" id="{E2949B30-D44F-4F34-87B2-1C3D96271803}"/>
              </a:ext>
            </a:extLst>
          </p:cNvPr>
          <p:cNvPicPr>
            <a:picLocks noChangeAspect="1"/>
          </p:cNvPicPr>
          <p:nvPr/>
        </p:nvPicPr>
        <p:blipFill>
          <a:blip r:embed="rId5"/>
          <a:stretch>
            <a:fillRect/>
          </a:stretch>
        </p:blipFill>
        <p:spPr>
          <a:xfrm>
            <a:off x="6177900" y="3998226"/>
            <a:ext cx="4813600" cy="2029137"/>
          </a:xfrm>
          <a:prstGeom prst="rect">
            <a:avLst/>
          </a:prstGeom>
          <a:ln w="25400">
            <a:solidFill>
              <a:schemeClr val="accent2"/>
            </a:solidFill>
          </a:ln>
          <a:effectLst/>
        </p:spPr>
      </p:pic>
      <p:sp>
        <p:nvSpPr>
          <p:cNvPr id="7" name="Rectangle 6">
            <a:extLst>
              <a:ext uri="{FF2B5EF4-FFF2-40B4-BE49-F238E27FC236}">
                <a16:creationId xmlns:a16="http://schemas.microsoft.com/office/drawing/2014/main" id="{F3889796-9252-4AE5-969B-9896E4B5C957}"/>
              </a:ext>
            </a:extLst>
          </p:cNvPr>
          <p:cNvSpPr/>
          <p:nvPr/>
        </p:nvSpPr>
        <p:spPr>
          <a:xfrm>
            <a:off x="7929638" y="2294694"/>
            <a:ext cx="3070653" cy="1685948"/>
          </a:xfrm>
          <a:prstGeom prst="rect">
            <a:avLst/>
          </a:prstGeom>
          <a:solidFill>
            <a:schemeClr val="bg1"/>
          </a:solidFill>
          <a:ln w="25400">
            <a:solidFill>
              <a:schemeClr val="accent2"/>
            </a:solidFill>
          </a:ln>
        </p:spPr>
        <p:txBody>
          <a:bodyPr wrap="square" anchor="ctr">
            <a:normAutofit lnSpcReduction="10000"/>
          </a:bodyPr>
          <a:lstStyle/>
          <a:p>
            <a:r>
              <a:rPr lang="en-US" dirty="0"/>
              <a:t>We can use </a:t>
            </a:r>
            <a:r>
              <a:rPr lang="en-US" b="1" i="1" dirty="0"/>
              <a:t>Function Expressions</a:t>
            </a:r>
            <a:r>
              <a:rPr lang="en-US" dirty="0"/>
              <a:t> when calling </a:t>
            </a:r>
            <a:r>
              <a:rPr lang="en-US" dirty="0">
                <a:solidFill>
                  <a:srgbClr val="FF0000"/>
                </a:solidFill>
              </a:rPr>
              <a:t>ask()</a:t>
            </a:r>
            <a:r>
              <a:rPr lang="en-US" dirty="0"/>
              <a:t>. It is the same function, but much shorter. </a:t>
            </a:r>
          </a:p>
          <a:p>
            <a:r>
              <a:rPr lang="en-US" dirty="0"/>
              <a:t>These are called </a:t>
            </a:r>
            <a:r>
              <a:rPr lang="en-US" b="1" i="1" dirty="0"/>
              <a:t>Anonymous Functions</a:t>
            </a:r>
            <a:endParaRPr lang="en-US" dirty="0"/>
          </a:p>
        </p:txBody>
      </p:sp>
    </p:spTree>
    <p:extLst>
      <p:ext uri="{BB962C8B-B14F-4D97-AF65-F5344CB8AC3E}">
        <p14:creationId xmlns:p14="http://schemas.microsoft.com/office/powerpoint/2010/main" val="927621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8E9ADB-3323-412B-91B9-D7AFE57FD1E6}"/>
              </a:ext>
            </a:extLst>
          </p:cNvPr>
          <p:cNvSpPr>
            <a:spLocks noGrp="1"/>
          </p:cNvSpPr>
          <p:nvPr>
            <p:ph idx="1"/>
          </p:nvPr>
        </p:nvSpPr>
        <p:spPr>
          <a:xfrm>
            <a:off x="1291771" y="1889471"/>
            <a:ext cx="5955696" cy="4493994"/>
          </a:xfrm>
        </p:spPr>
        <p:txBody>
          <a:bodyPr anchor="ctr">
            <a:normAutofit fontScale="92500" lnSpcReduction="10000"/>
          </a:bodyPr>
          <a:lstStyle/>
          <a:p>
            <a:r>
              <a:rPr lang="en-US" sz="2400" dirty="0">
                <a:solidFill>
                  <a:schemeClr val="tx1"/>
                </a:solidFill>
              </a:rPr>
              <a:t>An </a:t>
            </a:r>
            <a:r>
              <a:rPr lang="en-US" sz="2400" b="1" i="1" dirty="0">
                <a:solidFill>
                  <a:schemeClr val="tx1"/>
                </a:solidFill>
              </a:rPr>
              <a:t>Immediately Invoked Function Expression</a:t>
            </a:r>
            <a:r>
              <a:rPr lang="en-US" sz="2400" dirty="0">
                <a:solidFill>
                  <a:schemeClr val="tx1"/>
                </a:solidFill>
              </a:rPr>
              <a:t> (IIFE, pronounced “iffy”)</a:t>
            </a:r>
            <a:r>
              <a:rPr lang="en-US" sz="2400" b="1" i="1" dirty="0">
                <a:solidFill>
                  <a:schemeClr val="tx1"/>
                </a:solidFill>
              </a:rPr>
              <a:t> </a:t>
            </a:r>
            <a:r>
              <a:rPr lang="en-US" sz="2400" dirty="0">
                <a:solidFill>
                  <a:schemeClr val="tx1"/>
                </a:solidFill>
              </a:rPr>
              <a:t>is a </a:t>
            </a:r>
            <a:r>
              <a:rPr lang="en-US" sz="2400" b="1" i="1" dirty="0">
                <a:solidFill>
                  <a:schemeClr val="tx1"/>
                </a:solidFill>
              </a:rPr>
              <a:t>JavaScript </a:t>
            </a:r>
            <a:r>
              <a:rPr lang="en-US" sz="2400" dirty="0">
                <a:solidFill>
                  <a:schemeClr val="tx1"/>
                </a:solidFill>
              </a:rPr>
              <a:t>function that runs as soon as it is defined. It’s also known as a </a:t>
            </a:r>
            <a:r>
              <a:rPr lang="en-US" sz="2400" b="1" i="1" dirty="0">
                <a:solidFill>
                  <a:schemeClr val="tx1"/>
                </a:solidFill>
              </a:rPr>
              <a:t>Self-Executing Anonymous Function</a:t>
            </a:r>
            <a:r>
              <a:rPr lang="en-US" sz="2400" dirty="0">
                <a:solidFill>
                  <a:schemeClr val="tx1"/>
                </a:solidFill>
              </a:rPr>
              <a:t>.</a:t>
            </a:r>
          </a:p>
          <a:p>
            <a:r>
              <a:rPr lang="en-US" sz="2400" b="1" i="1" dirty="0">
                <a:solidFill>
                  <a:schemeClr val="tx1"/>
                </a:solidFill>
              </a:rPr>
              <a:t>IIFE</a:t>
            </a:r>
            <a:r>
              <a:rPr lang="en-US" sz="2400" dirty="0">
                <a:solidFill>
                  <a:schemeClr val="tx1"/>
                </a:solidFill>
              </a:rPr>
              <a:t>‘s contain two major parts:</a:t>
            </a:r>
          </a:p>
          <a:p>
            <a:pPr lvl="1">
              <a:buFont typeface="Arial" panose="020B0604020202020204" pitchFamily="34" charset="0"/>
              <a:buChar char="•"/>
            </a:pPr>
            <a:r>
              <a:rPr lang="en-US" sz="2000" dirty="0">
                <a:solidFill>
                  <a:schemeClr val="tx1"/>
                </a:solidFill>
              </a:rPr>
              <a:t>The first is the anonymous function with lexical scope enclosed within the Grouping Operator, </a:t>
            </a:r>
            <a:r>
              <a:rPr lang="en-US" sz="2000" dirty="0">
                <a:solidFill>
                  <a:srgbClr val="FF0000"/>
                </a:solidFill>
              </a:rPr>
              <a:t>()</a:t>
            </a:r>
            <a:r>
              <a:rPr lang="en-US" sz="2000" dirty="0">
                <a:solidFill>
                  <a:schemeClr val="tx1"/>
                </a:solidFill>
              </a:rPr>
              <a:t>. This prevents accessing variables within the </a:t>
            </a:r>
            <a:r>
              <a:rPr lang="en-US" sz="2000" b="1" i="1" dirty="0">
                <a:solidFill>
                  <a:schemeClr val="tx1"/>
                </a:solidFill>
              </a:rPr>
              <a:t>IIFE</a:t>
            </a:r>
            <a:r>
              <a:rPr lang="en-US" sz="2000" dirty="0">
                <a:solidFill>
                  <a:schemeClr val="tx1"/>
                </a:solidFill>
              </a:rPr>
              <a:t> as well as polluting the global scope.</a:t>
            </a:r>
          </a:p>
          <a:p>
            <a:pPr lvl="1">
              <a:buFont typeface="Arial" panose="020B0604020202020204" pitchFamily="34" charset="0"/>
              <a:buChar char="•"/>
            </a:pPr>
            <a:r>
              <a:rPr lang="en-US" sz="2000" dirty="0">
                <a:solidFill>
                  <a:schemeClr val="tx1"/>
                </a:solidFill>
              </a:rPr>
              <a:t>The second part is another pair of </a:t>
            </a:r>
            <a:r>
              <a:rPr lang="en-US" sz="2000" dirty="0">
                <a:solidFill>
                  <a:srgbClr val="FF0000"/>
                </a:solidFill>
              </a:rPr>
              <a:t>()</a:t>
            </a:r>
            <a:r>
              <a:rPr lang="en-US" sz="2000" dirty="0">
                <a:solidFill>
                  <a:schemeClr val="tx1"/>
                </a:solidFill>
              </a:rPr>
              <a:t>, which complete the statement/function call. Now, the JavaScript engine will directly interpret the function.</a:t>
            </a:r>
          </a:p>
        </p:txBody>
      </p:sp>
      <p:sp>
        <p:nvSpPr>
          <p:cNvPr id="4" name="Title 1">
            <a:extLst>
              <a:ext uri="{FF2B5EF4-FFF2-40B4-BE49-F238E27FC236}">
                <a16:creationId xmlns:a16="http://schemas.microsoft.com/office/drawing/2014/main" id="{66C43FC7-6548-4925-9B44-0F366F74866C}"/>
              </a:ext>
            </a:extLst>
          </p:cNvPr>
          <p:cNvSpPr>
            <a:spLocks noGrp="1"/>
          </p:cNvSpPr>
          <p:nvPr>
            <p:ph type="title"/>
          </p:nvPr>
        </p:nvSpPr>
        <p:spPr>
          <a:xfrm>
            <a:off x="1141790" y="287338"/>
            <a:ext cx="10354198" cy="1449387"/>
          </a:xfrm>
        </p:spPr>
        <p:txBody>
          <a:bodyPr>
            <a:normAutofit fontScale="90000"/>
          </a:bodyPr>
          <a:lstStyle/>
          <a:p>
            <a:r>
              <a:rPr lang="en-US" sz="4000" dirty="0">
                <a:solidFill>
                  <a:schemeClr val="tx1"/>
                </a:solidFill>
              </a:rPr>
              <a:t>IIFE - Immediately Invoked Function Expression</a:t>
            </a:r>
            <a:br>
              <a:rPr lang="en-US" dirty="0"/>
            </a:br>
            <a:r>
              <a:rPr lang="en-US" sz="1600" dirty="0">
                <a:hlinkClick r:id="rId2"/>
              </a:rPr>
              <a:t>https://developer.mozilla.org/en-US/docs/Glossary/IIFE</a:t>
            </a:r>
            <a:br>
              <a:rPr lang="en-US" sz="1600" dirty="0"/>
            </a:br>
            <a:r>
              <a:rPr lang="en-US" sz="1600" dirty="0">
                <a:hlinkClick r:id="rId3"/>
              </a:rPr>
              <a:t>https://en.wikipedia.org/wiki/Immediately_invoked_function_expression</a:t>
            </a:r>
            <a:endParaRPr lang="en-US" dirty="0"/>
          </a:p>
        </p:txBody>
      </p:sp>
      <p:pic>
        <p:nvPicPr>
          <p:cNvPr id="5" name="Picture 4">
            <a:extLst>
              <a:ext uri="{FF2B5EF4-FFF2-40B4-BE49-F238E27FC236}">
                <a16:creationId xmlns:a16="http://schemas.microsoft.com/office/drawing/2014/main" id="{D3D5F5F9-6C88-46E5-923B-06534C1E9913}"/>
              </a:ext>
            </a:extLst>
          </p:cNvPr>
          <p:cNvPicPr>
            <a:picLocks noChangeAspect="1"/>
          </p:cNvPicPr>
          <p:nvPr/>
        </p:nvPicPr>
        <p:blipFill>
          <a:blip r:embed="rId4"/>
          <a:stretch>
            <a:fillRect/>
          </a:stretch>
        </p:blipFill>
        <p:spPr>
          <a:xfrm>
            <a:off x="7420295" y="2018035"/>
            <a:ext cx="3300927" cy="1522910"/>
          </a:xfrm>
          <a:prstGeom prst="rect">
            <a:avLst/>
          </a:prstGeom>
          <a:ln w="25400">
            <a:solidFill>
              <a:schemeClr val="accent2"/>
            </a:solidFill>
          </a:ln>
          <a:effectLst/>
        </p:spPr>
      </p:pic>
      <p:sp>
        <p:nvSpPr>
          <p:cNvPr id="2" name="TextBox 1">
            <a:extLst>
              <a:ext uri="{FF2B5EF4-FFF2-40B4-BE49-F238E27FC236}">
                <a16:creationId xmlns:a16="http://schemas.microsoft.com/office/drawing/2014/main" id="{B1DF7164-7E36-44C2-9B10-34BA7FD293F4}"/>
              </a:ext>
            </a:extLst>
          </p:cNvPr>
          <p:cNvSpPr txBox="1"/>
          <p:nvPr/>
        </p:nvSpPr>
        <p:spPr>
          <a:xfrm>
            <a:off x="7420295" y="3725811"/>
            <a:ext cx="3300927" cy="923330"/>
          </a:xfrm>
          <a:prstGeom prst="rect">
            <a:avLst/>
          </a:prstGeom>
          <a:solidFill>
            <a:schemeClr val="accent2">
              <a:alpha val="24000"/>
            </a:schemeClr>
          </a:solidFill>
          <a:ln w="25400">
            <a:solidFill>
              <a:schemeClr val="accent2"/>
            </a:solidFill>
          </a:ln>
        </p:spPr>
        <p:txBody>
          <a:bodyPr wrap="square" rtlCol="0">
            <a:spAutoFit/>
          </a:bodyPr>
          <a:lstStyle/>
          <a:p>
            <a:r>
              <a:rPr lang="en-US" dirty="0"/>
              <a:t>(</a:t>
            </a:r>
            <a:r>
              <a:rPr lang="en-US" dirty="0">
                <a:solidFill>
                  <a:srgbClr val="0070C0"/>
                </a:solidFill>
              </a:rPr>
              <a:t>function</a:t>
            </a:r>
            <a:r>
              <a:rPr lang="en-US" dirty="0"/>
              <a:t>() {</a:t>
            </a:r>
          </a:p>
          <a:p>
            <a:r>
              <a:rPr lang="en-US" dirty="0"/>
              <a:t>      alert(‘I am NOT an IIFE.’);</a:t>
            </a:r>
          </a:p>
          <a:p>
            <a:r>
              <a:rPr lang="en-US" dirty="0"/>
              <a:t>});</a:t>
            </a:r>
          </a:p>
        </p:txBody>
      </p:sp>
      <p:sp>
        <p:nvSpPr>
          <p:cNvPr id="9" name="TextBox 8">
            <a:extLst>
              <a:ext uri="{FF2B5EF4-FFF2-40B4-BE49-F238E27FC236}">
                <a16:creationId xmlns:a16="http://schemas.microsoft.com/office/drawing/2014/main" id="{CEB9FD87-A517-41DA-96F3-67AB58E2E5EF}"/>
              </a:ext>
            </a:extLst>
          </p:cNvPr>
          <p:cNvSpPr txBox="1"/>
          <p:nvPr/>
        </p:nvSpPr>
        <p:spPr>
          <a:xfrm>
            <a:off x="7420294" y="4834007"/>
            <a:ext cx="3300928" cy="923330"/>
          </a:xfrm>
          <a:prstGeom prst="rect">
            <a:avLst/>
          </a:prstGeom>
          <a:solidFill>
            <a:schemeClr val="accent2">
              <a:alpha val="24000"/>
            </a:schemeClr>
          </a:solidFill>
          <a:ln w="25400">
            <a:solidFill>
              <a:schemeClr val="accent2"/>
            </a:solidFill>
          </a:ln>
        </p:spPr>
        <p:txBody>
          <a:bodyPr wrap="square" rtlCol="0">
            <a:spAutoFit/>
          </a:bodyPr>
          <a:lstStyle/>
          <a:p>
            <a:r>
              <a:rPr lang="en-US" dirty="0"/>
              <a:t>(</a:t>
            </a:r>
            <a:r>
              <a:rPr lang="en-US" dirty="0">
                <a:solidFill>
                  <a:srgbClr val="0070C0"/>
                </a:solidFill>
              </a:rPr>
              <a:t>function</a:t>
            </a:r>
            <a:r>
              <a:rPr lang="en-US" dirty="0"/>
              <a:t>() {</a:t>
            </a:r>
          </a:p>
          <a:p>
            <a:r>
              <a:rPr lang="en-US" dirty="0"/>
              <a:t>      alert(‘NOW I am an IIFE!’);</a:t>
            </a:r>
          </a:p>
          <a:p>
            <a:r>
              <a:rPr lang="en-US" dirty="0"/>
              <a:t>})();</a:t>
            </a:r>
          </a:p>
        </p:txBody>
      </p:sp>
      <p:sp>
        <p:nvSpPr>
          <p:cNvPr id="10" name="TextBox 9">
            <a:extLst>
              <a:ext uri="{FF2B5EF4-FFF2-40B4-BE49-F238E27FC236}">
                <a16:creationId xmlns:a16="http://schemas.microsoft.com/office/drawing/2014/main" id="{898B8CB8-ACE2-4E6D-ABAE-5596B9EAF6A8}"/>
              </a:ext>
            </a:extLst>
          </p:cNvPr>
          <p:cNvSpPr txBox="1"/>
          <p:nvPr/>
        </p:nvSpPr>
        <p:spPr>
          <a:xfrm>
            <a:off x="7420294" y="5942203"/>
            <a:ext cx="3300928" cy="369332"/>
          </a:xfrm>
          <a:prstGeom prst="rect">
            <a:avLst/>
          </a:prstGeom>
          <a:solidFill>
            <a:schemeClr val="accent2">
              <a:alpha val="24000"/>
            </a:schemeClr>
          </a:solidFill>
          <a:ln w="25400">
            <a:solidFill>
              <a:schemeClr val="accent2"/>
            </a:solidFill>
          </a:ln>
        </p:spPr>
        <p:txBody>
          <a:bodyPr wrap="square" rtlCol="0">
            <a:spAutoFit/>
          </a:bodyPr>
          <a:lstStyle/>
          <a:p>
            <a:r>
              <a:rPr lang="en-US" dirty="0"/>
              <a:t>(() =&gt; alert(‘I am also an IIFE.’)();</a:t>
            </a:r>
          </a:p>
        </p:txBody>
      </p:sp>
    </p:spTree>
    <p:extLst>
      <p:ext uri="{BB962C8B-B14F-4D97-AF65-F5344CB8AC3E}">
        <p14:creationId xmlns:p14="http://schemas.microsoft.com/office/powerpoint/2010/main" val="418876156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66d9aa3d-651e-4839-b59d-0bd8c52fea9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A557F529ABFDE4EA1CDC2C60EEB6F4C" ma:contentTypeVersion="12" ma:contentTypeDescription="Create a new document." ma:contentTypeScope="" ma:versionID="2d16a2a9a736901d7b6fedac882e81ab">
  <xsd:schema xmlns:xsd="http://www.w3.org/2001/XMLSchema" xmlns:xs="http://www.w3.org/2001/XMLSchema" xmlns:p="http://schemas.microsoft.com/office/2006/metadata/properties" xmlns:ns3="66d9aa3d-651e-4839-b59d-0bd8c52fea92" xmlns:ns4="16f3e4eb-d7eb-4343-ad26-da3c70bf63cc" targetNamespace="http://schemas.microsoft.com/office/2006/metadata/properties" ma:root="true" ma:fieldsID="913cf7e14f56ce6929243f0ae3b6e1c3" ns3:_="" ns4:_="">
    <xsd:import namespace="66d9aa3d-651e-4839-b59d-0bd8c52fea92"/>
    <xsd:import namespace="16f3e4eb-d7eb-4343-ad26-da3c70bf63c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d9aa3d-651e-4839-b59d-0bd8c52fea9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f3e4eb-d7eb-4343-ad26-da3c70bf63cc"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7854D2-C2B1-4273-BEE8-C059778BC500}">
  <ds:schemaRefs>
    <ds:schemaRef ds:uri="http://schemas.microsoft.com/sharepoint/v3/contenttype/forms"/>
  </ds:schemaRefs>
</ds:datastoreItem>
</file>

<file path=customXml/itemProps2.xml><?xml version="1.0" encoding="utf-8"?>
<ds:datastoreItem xmlns:ds="http://schemas.openxmlformats.org/officeDocument/2006/customXml" ds:itemID="{00646C36-D994-4DBD-9A53-9B2DFD8D7208}">
  <ds:schemaRefs>
    <ds:schemaRef ds:uri="http://purl.org/dc/terms/"/>
    <ds:schemaRef ds:uri="http://www.w3.org/XML/1998/namespace"/>
    <ds:schemaRef ds:uri="http://purl.org/dc/elements/1.1/"/>
    <ds:schemaRef ds:uri="http://schemas.microsoft.com/office/2006/metadata/properties"/>
    <ds:schemaRef ds:uri="http://schemas.openxmlformats.org/package/2006/metadata/core-properties"/>
    <ds:schemaRef ds:uri="http://purl.org/dc/dcmitype/"/>
    <ds:schemaRef ds:uri="16f3e4eb-d7eb-4343-ad26-da3c70bf63cc"/>
    <ds:schemaRef ds:uri="http://schemas.microsoft.com/office/2006/documentManagement/types"/>
    <ds:schemaRef ds:uri="http://schemas.microsoft.com/office/infopath/2007/PartnerControls"/>
    <ds:schemaRef ds:uri="66d9aa3d-651e-4839-b59d-0bd8c52fea92"/>
  </ds:schemaRefs>
</ds:datastoreItem>
</file>

<file path=customXml/itemProps3.xml><?xml version="1.0" encoding="utf-8"?>
<ds:datastoreItem xmlns:ds="http://schemas.openxmlformats.org/officeDocument/2006/customXml" ds:itemID="{4B254AD0-8EDE-4D50-81E4-D3E8BC562A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d9aa3d-651e-4839-b59d-0bd8c52fea92"/>
    <ds:schemaRef ds:uri="16f3e4eb-d7eb-4343-ad26-da3c70bf63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{E2803EA4-621A-4C40-B76D-8038AD6001C1}tf56160789_wac</Template>
  <TotalTime>0</TotalTime>
  <Words>1639</Words>
  <Application>Microsoft Office PowerPoint</Application>
  <PresentationFormat>Widescreen</PresentationFormat>
  <Paragraphs>99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vt:lpstr>
      <vt:lpstr>Bookman Old Style</vt:lpstr>
      <vt:lpstr>Calibri</vt:lpstr>
      <vt:lpstr>Consolas</vt:lpstr>
      <vt:lpstr>Franklin Gothic Book</vt:lpstr>
      <vt:lpstr>1_RetrospectVTI</vt:lpstr>
      <vt:lpstr>JavaScript Functions</vt:lpstr>
      <vt:lpstr>PowerPoint Presentation</vt:lpstr>
      <vt:lpstr>Create Sample .html and .js docs</vt:lpstr>
      <vt:lpstr>JavaScript – Functions https://javascript.info/function-basics</vt:lpstr>
      <vt:lpstr>Function Declarations https://javascript.info/function-basics</vt:lpstr>
      <vt:lpstr>JavaScript – Function Expressions https://javascript.info/function-expressions</vt:lpstr>
      <vt:lpstr>Arrow Functions https://javascript.info/arrow-functions-basics</vt:lpstr>
      <vt:lpstr>JavaScript – Callback Functions https://javascript.info/function-expressions#callback-functions https://gist.github.com/ericelliott/414be9be82128443f6df</vt:lpstr>
      <vt:lpstr>IIFE - Immediately Invoked Function Expression https://developer.mozilla.org/en-US/docs/Glossary/IIFE https://en.wikipedia.org/wiki/Immediately_invoked_function_expression</vt:lpstr>
      <vt:lpstr>IIFE - Immediately Invoked Function Expression  https://developer.mozilla.org/en-US/docs/Glossary/IIFE https://en.wikipedia.org/wiki/Immediately_invoked_function_expression</vt:lpstr>
      <vt:lpstr>Scope with Nested Functions (and Closure) https://javascript.info/closure</vt:lpstr>
      <vt:lpstr>Scope and Closure https://developer.mozilla.org/en-US/docs/Web/JavaScript/Closures</vt:lpstr>
      <vt:lpstr>Scope and Closure Example https://developer.mozilla.org/en-US/docs/Web/JavaScript/Closures</vt:lpstr>
      <vt:lpstr>Try/Catch/Finally https://javascript.info/try-catch#the-try-catch-syntax</vt:lpstr>
      <vt:lpstr>Web Storage API https://developer.mozilla.org/en-US/docs/Web/API/Web_Storage_API/Using_the_Web_Storage_API</vt:lpstr>
      <vt:lpstr>localStorage vs sessionStorage https://blog.logrocket.com/localstorage-javascript-complete-guide/#sessionstoragevslocalstorage https://developer.mozilla.org/en-US/docs/Web/API/Window/localStorage</vt:lpstr>
      <vt:lpstr>sessionStorage https://blog.logrocket.com/localstorage-javascript-complete-guide/#sessionstoragevslocalstorage https://developer.mozilla.org/en-US/docs/Web/API/Window/sessionStorage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2020-07-24T23:11:04Z</dcterms:created>
  <dcterms:modified xsi:type="dcterms:W3CDTF">2021-12-23T03:20:28Z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0x010100EA557F529ABFDE4EA1CDC2C60EEB6F4C</vt:lpwstr>
  </property>
</Properties>
</file>