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2" r:id="rId4"/>
    <p:sldId id="297" r:id="rId5"/>
    <p:sldId id="300" r:id="rId6"/>
    <p:sldId id="298" r:id="rId7"/>
    <p:sldId id="276" r:id="rId8"/>
    <p:sldId id="302" r:id="rId9"/>
    <p:sldId id="301" r:id="rId10"/>
    <p:sldId id="275" r:id="rId11"/>
    <p:sldId id="260" r:id="rId12"/>
    <p:sldId id="305" r:id="rId13"/>
    <p:sldId id="306" r:id="rId14"/>
    <p:sldId id="304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973CA-4AB6-4BAF-A22F-156CC12F1DF7}" v="32" dt="2020-05-22T20:56:06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avascript.info/property-accessors#getters-and-set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avascript.info/prototype-inheri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methods" TargetMode="External"/><Relationship Id="rId2" Type="http://schemas.openxmlformats.org/officeDocument/2006/relationships/hyperlink" Target="https://javascript.info/function-proto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methods" TargetMode="External"/><Relationship Id="rId2" Type="http://schemas.openxmlformats.org/officeDocument/2006/relationships/hyperlink" Target="https://javascript.info/function-proto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#Sub_classing_with_extends" TargetMode="External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" TargetMode="External"/><Relationship Id="rId2" Type="http://schemas.openxmlformats.org/officeDocument/2006/relationships/hyperlink" Target="https://developer.mozilla.org/en-US/docs/Learn/JavaScript/First_steps/A_first_spl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" TargetMode="External"/><Relationship Id="rId2" Type="http://schemas.openxmlformats.org/officeDocument/2006/relationships/hyperlink" Target="https://developer.mozilla.org/en-US/docs/Learn/JavaScript/First_steps/A_first_splas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this#The_bind_method" TargetMode="External"/><Relationship Id="rId2" Type="http://schemas.openxmlformats.org/officeDocument/2006/relationships/hyperlink" Target="https://javascript.info/object#property-value-shorthan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cloning-and-merging-object-assig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the-for-in-loop" TargetMode="External"/><Relationship Id="rId2" Type="http://schemas.openxmlformats.org/officeDocument/2006/relationships/hyperlink" Target="https://javascript.info/object#property-existence-test-in-op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avascript.info/constructor-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JavaScript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Objects and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3662-5339-4B18-87A4-5D5B872D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Getters and Setters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https://javascript.info/property-accessors#getters-and-setters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371E-9D9C-4EF3-B688-5656D3E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94" y="1892968"/>
            <a:ext cx="4912331" cy="293095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Accessor properties </a:t>
            </a:r>
            <a:r>
              <a:rPr lang="en-US" sz="2400" dirty="0">
                <a:solidFill>
                  <a:schemeClr val="tx1"/>
                </a:solidFill>
              </a:rPr>
              <a:t>(new to JS) are functions that </a:t>
            </a:r>
            <a:r>
              <a:rPr lang="en-US" sz="2400" b="1" i="1" dirty="0">
                <a:solidFill>
                  <a:schemeClr val="tx1"/>
                </a:solidFill>
              </a:rPr>
              <a:t>get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set</a:t>
            </a:r>
            <a:r>
              <a:rPr lang="en-US" sz="2400" dirty="0">
                <a:solidFill>
                  <a:schemeClr val="tx1"/>
                </a:solidFill>
              </a:rPr>
              <a:t> a value but look like regular </a:t>
            </a:r>
            <a:r>
              <a:rPr lang="en-US" sz="2400" b="1" i="1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 to external code.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Getters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Setters</a:t>
            </a:r>
            <a:r>
              <a:rPr lang="en-US" sz="2400" dirty="0">
                <a:solidFill>
                  <a:schemeClr val="tx1"/>
                </a:solidFill>
              </a:rPr>
              <a:t> are accessed like properties. (</a:t>
            </a:r>
            <a:r>
              <a:rPr lang="en-US" sz="2400" b="1" i="1" dirty="0" err="1">
                <a:solidFill>
                  <a:schemeClr val="tx1"/>
                </a:solidFill>
              </a:rPr>
              <a:t>instanceName.getterName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Getters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Setters</a:t>
            </a:r>
            <a:r>
              <a:rPr lang="en-US" sz="2400" dirty="0">
                <a:solidFill>
                  <a:schemeClr val="tx1"/>
                </a:solidFill>
              </a:rPr>
              <a:t> allow validation to be written into the class functionality.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Setters</a:t>
            </a:r>
            <a:r>
              <a:rPr lang="en-US" sz="2400" dirty="0">
                <a:solidFill>
                  <a:schemeClr val="tx1"/>
                </a:solidFill>
              </a:rPr>
              <a:t> must have one parameter.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B965D-BE10-4374-8228-23D11054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88" y="2502479"/>
            <a:ext cx="4628882" cy="376191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EE18B-1347-42A9-9ED1-54940A8B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402" y="4823927"/>
            <a:ext cx="2862598" cy="144046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367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37C2-5BCA-4DAC-9D7C-417B8E79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14184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[[Prototype]]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https://javascript.info/prototype-inheritance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1261-FCC0-4C55-9D15-7AFD0E91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18" y="1909011"/>
            <a:ext cx="5675777" cy="19819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Objects have a hidden property, </a:t>
            </a:r>
            <a:r>
              <a:rPr lang="en-US" sz="1800" dirty="0">
                <a:solidFill>
                  <a:srgbClr val="FF0000"/>
                </a:solidFill>
              </a:rPr>
              <a:t>[[</a:t>
            </a:r>
            <a:r>
              <a:rPr lang="en-US" sz="1800" b="1" i="1" dirty="0">
                <a:solidFill>
                  <a:srgbClr val="FF0000"/>
                </a:solidFill>
              </a:rPr>
              <a:t>Prototype</a:t>
            </a:r>
            <a:r>
              <a:rPr lang="en-US" sz="1800" dirty="0">
                <a:solidFill>
                  <a:srgbClr val="FF0000"/>
                </a:solidFill>
              </a:rPr>
              <a:t>]]</a:t>
            </a:r>
            <a:r>
              <a:rPr lang="en-US" sz="1800" dirty="0">
                <a:solidFill>
                  <a:schemeClr val="tx1"/>
                </a:solidFill>
              </a:rPr>
              <a:t>, that is either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or references another object. This object is called a “</a:t>
            </a:r>
            <a:r>
              <a:rPr lang="en-US" sz="1800" b="1" i="1" dirty="0">
                <a:solidFill>
                  <a:schemeClr val="tx1"/>
                </a:solidFill>
              </a:rPr>
              <a:t>prototype</a:t>
            </a:r>
            <a:r>
              <a:rPr lang="en-US" sz="1800" dirty="0">
                <a:solidFill>
                  <a:schemeClr val="tx1"/>
                </a:solidFill>
              </a:rPr>
              <a:t>”. When we want to read a property from an object and it isn’t found, it’s taken from the </a:t>
            </a:r>
            <a:r>
              <a:rPr lang="en-US" sz="1800" b="1" i="1" dirty="0">
                <a:solidFill>
                  <a:schemeClr val="tx1"/>
                </a:solidFill>
              </a:rPr>
              <a:t>prototype</a:t>
            </a:r>
            <a:r>
              <a:rPr lang="en-US" sz="1800" dirty="0">
                <a:solidFill>
                  <a:schemeClr val="tx1"/>
                </a:solidFill>
              </a:rPr>
              <a:t>. This is called “</a:t>
            </a:r>
            <a:r>
              <a:rPr lang="en-US" sz="1800" b="1" i="1" dirty="0">
                <a:solidFill>
                  <a:schemeClr val="tx1"/>
                </a:solidFill>
              </a:rPr>
              <a:t>prototypal inheritance</a:t>
            </a:r>
            <a:r>
              <a:rPr lang="en-US" sz="1800" dirty="0">
                <a:solidFill>
                  <a:schemeClr val="tx1"/>
                </a:solidFill>
              </a:rPr>
              <a:t>”. </a:t>
            </a:r>
            <a:r>
              <a:rPr lang="en-US" sz="1800" dirty="0">
                <a:solidFill>
                  <a:srgbClr val="FF0000"/>
                </a:solidFill>
              </a:rPr>
              <a:t>[[</a:t>
            </a:r>
            <a:r>
              <a:rPr lang="en-US" sz="1800" b="1" i="1" dirty="0">
                <a:solidFill>
                  <a:srgbClr val="FF0000"/>
                </a:solidFill>
              </a:rPr>
              <a:t>Prototype</a:t>
            </a:r>
            <a:r>
              <a:rPr lang="en-US" sz="1800" dirty="0">
                <a:solidFill>
                  <a:srgbClr val="FF0000"/>
                </a:solidFill>
              </a:rPr>
              <a:t>]]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is internal and hidden, but you can manually set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6105D-5A9C-4F80-BBC3-0B250F49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645" y="3890980"/>
            <a:ext cx="2849941" cy="243517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7A682-BE1C-4A3B-8D2E-C5BAB71EC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17" y="2108201"/>
            <a:ext cx="4138010" cy="42179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30C54B-220F-447D-862D-B83D634C600F}"/>
              </a:ext>
            </a:extLst>
          </p:cNvPr>
          <p:cNvSpPr txBox="1"/>
          <p:nvPr/>
        </p:nvSpPr>
        <p:spPr>
          <a:xfrm>
            <a:off x="5945401" y="4770559"/>
            <a:ext cx="967854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Inherit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62BDB-4522-4AC3-97FF-B83798E32C03}"/>
              </a:ext>
            </a:extLst>
          </p:cNvPr>
          <p:cNvSpPr txBox="1"/>
          <p:nvPr/>
        </p:nvSpPr>
        <p:spPr>
          <a:xfrm>
            <a:off x="9685871" y="2089539"/>
            <a:ext cx="138405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Hierarchical 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24622-9039-45AF-94CD-AD0D18EF98D8}"/>
              </a:ext>
            </a:extLst>
          </p:cNvPr>
          <p:cNvSpPr txBox="1"/>
          <p:nvPr/>
        </p:nvSpPr>
        <p:spPr>
          <a:xfrm>
            <a:off x="1213372" y="3890979"/>
            <a:ext cx="2849942" cy="2435176"/>
          </a:xfrm>
          <a:prstGeom prst="rect">
            <a:avLst/>
          </a:prstGeom>
          <a:noFill/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prototype inheritance is not allowed.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does not support writing or deleting.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Inheritance can be chained.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Inheritance cannot be circular.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Getters/Setters are also inherited.</a:t>
            </a:r>
          </a:p>
        </p:txBody>
      </p:sp>
    </p:spTree>
    <p:extLst>
      <p:ext uri="{BB962C8B-B14F-4D97-AF65-F5344CB8AC3E}">
        <p14:creationId xmlns:p14="http://schemas.microsoft.com/office/powerpoint/2010/main" val="188563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416-DEDE-4B51-BE0E-B8EB34C7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Prototypes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https://javascript.info/function-prototype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https://javascript.info/prototype-methods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B2384-840D-419C-A3E5-9CD24844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95" y="1912776"/>
            <a:ext cx="4073676" cy="4497355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chemeClr val="tx1"/>
                </a:solidFill>
              </a:rPr>
              <a:t>Prototypal Inheritance </a:t>
            </a:r>
            <a:r>
              <a:rPr lang="en-US" sz="2000" dirty="0">
                <a:solidFill>
                  <a:schemeClr val="tx1"/>
                </a:solidFill>
              </a:rPr>
              <a:t>was one of the core features of JS originally, but there was no direct access to it. The only method that worked reliably was a "prototype" property of the constructor function.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There are many scripts that still use </a:t>
            </a:r>
            <a:r>
              <a:rPr lang="en-US" sz="2000" dirty="0">
                <a:solidFill>
                  <a:srgbClr val="FF0000"/>
                </a:solidFill>
              </a:rPr>
              <a:t>__proto__</a:t>
            </a:r>
            <a:r>
              <a:rPr lang="en-US" sz="2000" dirty="0">
                <a:solidFill>
                  <a:schemeClr val="tx1"/>
                </a:solidFill>
              </a:rPr>
              <a:t>. Remember that </a:t>
            </a:r>
            <a:r>
              <a:rPr lang="en-US" sz="2000" b="1" i="1" dirty="0">
                <a:solidFill>
                  <a:schemeClr val="tx1"/>
                </a:solidFill>
              </a:rPr>
              <a:t>prototype</a:t>
            </a:r>
            <a:r>
              <a:rPr lang="en-US" sz="2000" dirty="0">
                <a:solidFill>
                  <a:schemeClr val="tx1"/>
                </a:solidFill>
              </a:rPr>
              <a:t> is a default </a:t>
            </a:r>
            <a:r>
              <a:rPr lang="en-US" sz="2000" b="1" i="1" dirty="0">
                <a:solidFill>
                  <a:schemeClr val="tx1"/>
                </a:solidFill>
              </a:rPr>
              <a:t>property</a:t>
            </a:r>
            <a:r>
              <a:rPr lang="en-US" sz="2000" dirty="0">
                <a:solidFill>
                  <a:schemeClr val="tx1"/>
                </a:solidFill>
              </a:rPr>
              <a:t> provided in the </a:t>
            </a:r>
            <a:r>
              <a:rPr lang="en-US" sz="2000" b="1" i="1" dirty="0">
                <a:solidFill>
                  <a:schemeClr val="tx1"/>
                </a:solidFill>
              </a:rPr>
              <a:t>constructor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In this example, setting</a:t>
            </a:r>
            <a:r>
              <a:rPr lang="en-US" sz="2000" dirty="0"/>
              <a:t>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err="1">
                <a:solidFill>
                  <a:srgbClr val="FF0000"/>
                </a:solidFill>
              </a:rPr>
              <a:t>Rabbit.prototype</a:t>
            </a:r>
            <a:r>
              <a:rPr lang="en-US" sz="2000" b="1" i="1" dirty="0">
                <a:solidFill>
                  <a:srgbClr val="FF0000"/>
                </a:solidFill>
              </a:rPr>
              <a:t> = animal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sets its </a:t>
            </a:r>
            <a:r>
              <a:rPr lang="en-US" sz="2000" b="1" i="1" dirty="0">
                <a:solidFill>
                  <a:schemeClr val="tx1"/>
                </a:solidFill>
              </a:rPr>
              <a:t>prototype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b="1" i="1" dirty="0">
                <a:solidFill>
                  <a:schemeClr val="tx1"/>
                </a:solidFill>
              </a:rPr>
              <a:t>animal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CE0AB4-EF38-4CB3-9B29-B50CE1A35534}"/>
              </a:ext>
            </a:extLst>
          </p:cNvPr>
          <p:cNvGrpSpPr/>
          <p:nvPr/>
        </p:nvGrpSpPr>
        <p:grpSpPr>
          <a:xfrm>
            <a:off x="5415280" y="2178294"/>
            <a:ext cx="5632251" cy="3966317"/>
            <a:chOff x="7000876" y="3182574"/>
            <a:chExt cx="4993172" cy="3587614"/>
          </a:xfrm>
          <a:effectLst/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67AE4F-35BE-4FA2-8C93-BC0BE0E0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0876" y="3182574"/>
              <a:ext cx="4993172" cy="3587614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076BC0-0019-4DFA-B705-3E02035C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5610" y="6239933"/>
              <a:ext cx="3454921" cy="265385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384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416-DEDE-4B51-BE0E-B8EB34C7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JavaScript Objects without </a:t>
            </a:r>
            <a:r>
              <a:rPr lang="en-US" sz="5200" dirty="0">
                <a:solidFill>
                  <a:srgbClr val="FF0000"/>
                </a:solidFill>
              </a:rPr>
              <a:t>__proto__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600" dirty="0">
                <a:hlinkClick r:id="rId2"/>
              </a:rPr>
              <a:t>https://javascript.info/function-prototype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https://javascript.info/prototype-methods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B2384-840D-419C-A3E5-9CD24844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67" y="2486545"/>
            <a:ext cx="4131733" cy="390142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Instead of </a:t>
            </a:r>
            <a:r>
              <a:rPr lang="en-US" sz="2400" dirty="0">
                <a:solidFill>
                  <a:srgbClr val="FF0000"/>
                </a:solidFill>
              </a:rPr>
              <a:t>__proto__</a:t>
            </a:r>
            <a:r>
              <a:rPr lang="en-US" sz="2400" dirty="0">
                <a:solidFill>
                  <a:schemeClr val="tx1"/>
                </a:solidFill>
              </a:rPr>
              <a:t>,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Object.create</a:t>
            </a:r>
            <a:r>
              <a:rPr lang="en-US" sz="2000" i="1" dirty="0">
                <a:solidFill>
                  <a:srgbClr val="FF0000"/>
                </a:solidFill>
              </a:rPr>
              <a:t>(proto class)</a:t>
            </a:r>
            <a:r>
              <a:rPr lang="en-US" sz="2000" dirty="0">
                <a:solidFill>
                  <a:schemeClr val="tx1"/>
                </a:solidFill>
              </a:rPr>
              <a:t>. This creates an empty object with given proto class as </a:t>
            </a:r>
            <a:r>
              <a:rPr lang="en-US" sz="2000" dirty="0">
                <a:solidFill>
                  <a:srgbClr val="FF0000"/>
                </a:solidFill>
              </a:rPr>
              <a:t>[[Prototype]]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Object.create</a:t>
            </a:r>
            <a:r>
              <a:rPr lang="en-US" sz="2000" i="1" dirty="0">
                <a:solidFill>
                  <a:srgbClr val="FF0000"/>
                </a:solidFill>
              </a:rPr>
              <a:t>(proto class, {additional descriptors}) </a:t>
            </a:r>
            <a:r>
              <a:rPr lang="en-US" sz="2000" dirty="0">
                <a:solidFill>
                  <a:schemeClr val="tx1"/>
                </a:solidFill>
              </a:rPr>
              <a:t>adds optional property descriptors.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Object.getPrototypeOf</a:t>
            </a:r>
            <a:r>
              <a:rPr lang="en-US" sz="2000" i="1" dirty="0">
                <a:solidFill>
                  <a:srgbClr val="FF0000"/>
                </a:solidFill>
              </a:rPr>
              <a:t>(obj)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returns 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[[Prototype]]</a:t>
            </a:r>
            <a:r>
              <a:rPr lang="en-US" sz="2000" dirty="0">
                <a:solidFill>
                  <a:schemeClr val="tx1"/>
                </a:solidFill>
              </a:rPr>
              <a:t> of obj.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FF0000"/>
                </a:solidFill>
              </a:rPr>
              <a:t>Object.setPrototypeOf</a:t>
            </a:r>
            <a:r>
              <a:rPr lang="en-US" sz="2000" i="1" dirty="0">
                <a:solidFill>
                  <a:srgbClr val="FF0000"/>
                </a:solidFill>
              </a:rPr>
              <a:t>(obj, proto)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sets 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[[Prototype]]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obj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proto</a:t>
            </a:r>
            <a:r>
              <a:rPr lang="en-US" sz="2000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1DCAD-192F-45E1-9D00-85CC593486BB}"/>
              </a:ext>
            </a:extLst>
          </p:cNvPr>
          <p:cNvGrpSpPr/>
          <p:nvPr/>
        </p:nvGrpSpPr>
        <p:grpSpPr>
          <a:xfrm>
            <a:off x="5459170" y="3140269"/>
            <a:ext cx="5570997" cy="3107094"/>
            <a:chOff x="5463577" y="3110669"/>
            <a:chExt cx="6580260" cy="3496981"/>
          </a:xfrm>
          <a:effectLst/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105435-064F-4DB3-8AD8-129CEA74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3577" y="3110669"/>
              <a:ext cx="6580260" cy="3207443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0EEA0-6EB0-4AA4-9EB0-9EDAA1B81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6621" y="6301020"/>
              <a:ext cx="4297216" cy="30663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AF85A-5BAD-4785-91FA-08ED93FA8AFA}"/>
              </a:ext>
            </a:extLst>
          </p:cNvPr>
          <p:cNvSpPr/>
          <p:nvPr/>
        </p:nvSpPr>
        <p:spPr>
          <a:xfrm>
            <a:off x="1097280" y="1892332"/>
            <a:ext cx="10058400" cy="74823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__proto__</a:t>
            </a:r>
            <a:r>
              <a:rPr lang="en-US" sz="3200" b="1" dirty="0"/>
              <a:t> is outdated and deprecated.</a:t>
            </a:r>
          </a:p>
        </p:txBody>
      </p:sp>
    </p:spTree>
    <p:extLst>
      <p:ext uri="{BB962C8B-B14F-4D97-AF65-F5344CB8AC3E}">
        <p14:creationId xmlns:p14="http://schemas.microsoft.com/office/powerpoint/2010/main" val="222199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E3B0-87DE-44A2-A8A0-E30C128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96579"/>
            <a:ext cx="917743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Class Inheritance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https://developer.mozilla.org/en-US/docs/Web/JavaScript/Reference/Classes#Sub_classing_with_extends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CFBD7-FFB0-4973-A787-89D378F9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9" y="1884729"/>
            <a:ext cx="5425232" cy="45399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extends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keyword is used in class declarations or class expressions to create a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as a </a:t>
            </a:r>
            <a:r>
              <a:rPr lang="en-US" sz="2400" b="1" i="1" dirty="0">
                <a:solidFill>
                  <a:schemeClr val="tx1"/>
                </a:solidFill>
              </a:rPr>
              <a:t>child</a:t>
            </a:r>
            <a:r>
              <a:rPr lang="en-US" sz="2400" dirty="0">
                <a:solidFill>
                  <a:schemeClr val="tx1"/>
                </a:solidFill>
              </a:rPr>
              <a:t> of another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If there is a </a:t>
            </a:r>
            <a:r>
              <a:rPr lang="en-US" sz="2400" b="1" i="1" dirty="0">
                <a:solidFill>
                  <a:schemeClr val="tx1"/>
                </a:solidFill>
              </a:rPr>
              <a:t>constructor</a:t>
            </a:r>
            <a:r>
              <a:rPr lang="en-US" sz="2400" dirty="0">
                <a:solidFill>
                  <a:schemeClr val="tx1"/>
                </a:solidFill>
              </a:rPr>
              <a:t> present in the </a:t>
            </a:r>
            <a:r>
              <a:rPr lang="en-US" sz="2400" b="1" i="1" dirty="0">
                <a:solidFill>
                  <a:schemeClr val="tx1"/>
                </a:solidFill>
              </a:rPr>
              <a:t>subclass</a:t>
            </a:r>
            <a:r>
              <a:rPr lang="en-US" sz="2400" dirty="0">
                <a:solidFill>
                  <a:schemeClr val="tx1"/>
                </a:solidFill>
              </a:rPr>
              <a:t>, it needs to first call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super()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before using "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dirty="0">
                <a:solidFill>
                  <a:schemeClr val="tx1"/>
                </a:solidFill>
              </a:rPr>
              <a:t>".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If you want to inherit from a regular object, you can instead use </a:t>
            </a:r>
            <a:r>
              <a:rPr lang="en-US" sz="2400" b="1" i="1" dirty="0" err="1">
                <a:solidFill>
                  <a:srgbClr val="FF0000"/>
                </a:solidFill>
              </a:rPr>
              <a:t>Object.setPrototypeOf</a:t>
            </a:r>
            <a:r>
              <a:rPr lang="en-US" sz="2400" b="1" i="1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0CE9B-0131-4A4D-9517-81D14081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09" y="2031859"/>
            <a:ext cx="4194905" cy="462610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DE5CF-8E25-44D2-8F2C-BDF89EB75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263" y="4728445"/>
            <a:ext cx="2376951" cy="201572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115883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B30AC7-AF1B-4D27-BF2D-AF0DDA5D9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50529"/>
              </p:ext>
            </p:extLst>
          </p:nvPr>
        </p:nvGraphicFramePr>
        <p:xfrm>
          <a:off x="1096963" y="2108200"/>
          <a:ext cx="100584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7647950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530994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1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</a:t>
                      </a:r>
                      <a:r>
                        <a:rPr lang="en-US" dirty="0" err="1"/>
                        <a:t>user.age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property (age) from an object (user).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myString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.split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(',');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a string at each comma.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9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9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4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1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23617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2965B8F-F153-47AF-ACF1-3E83F5CB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– Common Commands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https://developer.mozilla.org/en-US/docs/Learn/JavaScript/First_steps/A_first_splash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08E0E6-F108-4F4B-8639-2CC5130035A1}"/>
              </a:ext>
            </a:extLst>
          </p:cNvPr>
          <p:cNvSpPr/>
          <p:nvPr/>
        </p:nvSpPr>
        <p:spPr>
          <a:xfrm>
            <a:off x="4520915" y="5494048"/>
            <a:ext cx="1499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Progress….</a:t>
            </a:r>
          </a:p>
        </p:txBody>
      </p:sp>
    </p:spTree>
    <p:extLst>
      <p:ext uri="{BB962C8B-B14F-4D97-AF65-F5344CB8AC3E}">
        <p14:creationId xmlns:p14="http://schemas.microsoft.com/office/powerpoint/2010/main" val="135123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816" y="0"/>
            <a:ext cx="8628296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In JavaScript, classes are “special functions”. Just as you can define function expressions and function declarations, the class syntax has two components: class expression and class declaration.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C628-CE80-48C9-8541-B384752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objects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https://developer.mozilla.org/en-US/docs/Learn/JavaScript/First_steps/A_first_splash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C569-6AAF-4D67-8FAD-A97ABFB7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760" y="1905976"/>
            <a:ext cx="9836736" cy="2060753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JavaScript, everything is an object. This means any variable in JS can potentially be used to store </a:t>
            </a:r>
            <a:r>
              <a:rPr lang="en-US" sz="2400" b="1" i="1" dirty="0">
                <a:solidFill>
                  <a:schemeClr val="tx1"/>
                </a:solidFill>
              </a:rPr>
              <a:t>properties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b="1" i="1" dirty="0" err="1">
                <a:solidFill>
                  <a:schemeClr val="tx1"/>
                </a:solidFill>
              </a:rPr>
              <a:t>key:value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pairs) and even more complex entities.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JS objects are stored by </a:t>
            </a:r>
            <a:r>
              <a:rPr lang="en-US" sz="2400" b="1" i="1" dirty="0">
                <a:solidFill>
                  <a:schemeClr val="tx1"/>
                </a:solidFill>
              </a:rPr>
              <a:t>reference</a:t>
            </a:r>
            <a:r>
              <a:rPr lang="en-US" sz="2400" dirty="0">
                <a:solidFill>
                  <a:schemeClr val="tx1"/>
                </a:solidFill>
              </a:rPr>
              <a:t>. The variable holds the </a:t>
            </a:r>
            <a:r>
              <a:rPr lang="en-US" sz="2400" u="sng" dirty="0">
                <a:solidFill>
                  <a:schemeClr val="tx1"/>
                </a:solidFill>
              </a:rPr>
              <a:t>memory location</a:t>
            </a:r>
            <a:r>
              <a:rPr lang="en-US" sz="2400" dirty="0">
                <a:solidFill>
                  <a:schemeClr val="tx1"/>
                </a:solidFill>
              </a:rPr>
              <a:t> of the object on the </a:t>
            </a:r>
            <a:r>
              <a:rPr lang="en-US" sz="2400" b="1" i="1" dirty="0">
                <a:solidFill>
                  <a:schemeClr val="tx1"/>
                </a:solidFill>
              </a:rPr>
              <a:t>heap</a:t>
            </a:r>
            <a:r>
              <a:rPr lang="en-US" sz="2400" dirty="0">
                <a:solidFill>
                  <a:schemeClr val="tx1"/>
                </a:solidFill>
              </a:rPr>
              <a:t>. An empty </a:t>
            </a:r>
            <a:r>
              <a:rPr lang="en-US" sz="2400" b="1" i="1" dirty="0">
                <a:solidFill>
                  <a:schemeClr val="tx1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 can be created in two ways.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AB33F-17CB-433E-82B9-772AF525D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204" y="3966729"/>
            <a:ext cx="8556288" cy="73936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32A0F-7C1F-4242-94EB-EBB302489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081" y="5254372"/>
            <a:ext cx="5419411" cy="97986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5EBC71-0329-4B4A-A045-8BE63A70D897}"/>
              </a:ext>
            </a:extLst>
          </p:cNvPr>
          <p:cNvSpPr/>
          <p:nvPr/>
        </p:nvSpPr>
        <p:spPr>
          <a:xfrm>
            <a:off x="1742364" y="5212524"/>
            <a:ext cx="3905717" cy="1063562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dirty="0"/>
              <a:t>An </a:t>
            </a:r>
            <a:r>
              <a:rPr lang="en-US" sz="2000" b="1" i="1" dirty="0"/>
              <a:t>Object Literal</a:t>
            </a:r>
            <a:r>
              <a:rPr lang="en-US" sz="2000" dirty="0"/>
              <a:t> is created with properties. Property values are accessible using dot (.) notation.</a:t>
            </a:r>
          </a:p>
        </p:txBody>
      </p:sp>
    </p:spTree>
    <p:extLst>
      <p:ext uri="{BB962C8B-B14F-4D97-AF65-F5344CB8AC3E}">
        <p14:creationId xmlns:p14="http://schemas.microsoft.com/office/powerpoint/2010/main" val="29538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E3E5-2162-433E-9980-B3239907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Property Values and Shorthand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https://javascript.info/object#property-value-shorthand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https://developer.mozilla.org/en-US/docs/Web/JavaScript/Reference/Operators/this#The_bind_method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9648-4F9A-419C-AD32-18A97748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178"/>
            <a:ext cx="10058400" cy="133705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JavaScript has a shorthand for declaring and setting object variables. The below examples are all equivalent objects but how they are declared determines if you end up with a reusable template for objects.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DA219-59A6-405D-872E-6941DD141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4" y="3279932"/>
            <a:ext cx="3566469" cy="240812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6BFB4-B347-4EAC-BA17-CCD69A01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738" y="3969601"/>
            <a:ext cx="3421677" cy="171845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679B2-F86A-41B2-AC89-9D0B540CB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720" y="4659271"/>
            <a:ext cx="3261643" cy="102878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B831155-7D1B-4FE9-B47D-06D38423724B}"/>
              </a:ext>
            </a:extLst>
          </p:cNvPr>
          <p:cNvSpPr/>
          <p:nvPr/>
        </p:nvSpPr>
        <p:spPr>
          <a:xfrm>
            <a:off x="4122400" y="5063341"/>
            <a:ext cx="491880" cy="1662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A763C8-3BE6-4838-B452-88A0A9F117D0}"/>
              </a:ext>
            </a:extLst>
          </p:cNvPr>
          <p:cNvSpPr/>
          <p:nvPr/>
        </p:nvSpPr>
        <p:spPr>
          <a:xfrm>
            <a:off x="8093648" y="5063341"/>
            <a:ext cx="491880" cy="1662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58F16-DB59-4AE7-ABD3-80D81294E767}"/>
              </a:ext>
            </a:extLst>
          </p:cNvPr>
          <p:cNvSpPr/>
          <p:nvPr/>
        </p:nvSpPr>
        <p:spPr>
          <a:xfrm>
            <a:off x="1140277" y="5704567"/>
            <a:ext cx="2346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makeUser</a:t>
            </a:r>
            <a:r>
              <a:rPr lang="en-US" dirty="0">
                <a:highlight>
                  <a:srgbClr val="FFFF00"/>
                </a:highlight>
              </a:rPr>
              <a:t> is reusable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C35CE-2F43-44A2-BF7A-2A353DF045DF}"/>
              </a:ext>
            </a:extLst>
          </p:cNvPr>
          <p:cNvSpPr/>
          <p:nvPr/>
        </p:nvSpPr>
        <p:spPr>
          <a:xfrm>
            <a:off x="5217430" y="5704567"/>
            <a:ext cx="2289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makeUser</a:t>
            </a:r>
            <a:r>
              <a:rPr lang="en-US" dirty="0">
                <a:highlight>
                  <a:srgbClr val="FFFF00"/>
                </a:highlight>
              </a:rPr>
              <a:t> is reusable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A95CE-C9D1-4CEE-973B-F7C683F90F49}"/>
              </a:ext>
            </a:extLst>
          </p:cNvPr>
          <p:cNvSpPr/>
          <p:nvPr/>
        </p:nvSpPr>
        <p:spPr>
          <a:xfrm>
            <a:off x="9212967" y="5704567"/>
            <a:ext cx="2195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user is NOT reusable</a:t>
            </a:r>
          </a:p>
        </p:txBody>
      </p:sp>
    </p:spTree>
    <p:extLst>
      <p:ext uri="{BB962C8B-B14F-4D97-AF65-F5344CB8AC3E}">
        <p14:creationId xmlns:p14="http://schemas.microsoft.com/office/powerpoint/2010/main" val="425649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87B7F7-83A4-4677-8070-741F8893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27" y="3191068"/>
            <a:ext cx="2689098" cy="303768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6BC83-4BD3-4BB4-A7D6-4F4C17AF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– Objects in Objects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3"/>
              </a:rPr>
              <a:t>https://javascript.info/object#cloning-and-merging-object-assign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20C1-564D-4DB3-BD17-A7C71816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567" y="2025074"/>
            <a:ext cx="4067488" cy="2029690"/>
          </a:xfrm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 object can contain another object. In this example, you would access </a:t>
            </a:r>
            <a:r>
              <a:rPr lang="en-US" sz="2400" b="1" i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let height = </a:t>
            </a:r>
            <a:r>
              <a:rPr lang="en-US" sz="2400" b="1" i="1" dirty="0" err="1">
                <a:solidFill>
                  <a:srgbClr val="FF0000"/>
                </a:solidFill>
              </a:rPr>
              <a:t>user.sizes.height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928D4-AFF4-4DC9-9360-988A0A53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777" y="2025074"/>
            <a:ext cx="3309903" cy="19114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196113-C7BE-4DCF-BB69-C35352BE451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551055" y="2786475"/>
            <a:ext cx="2921141" cy="2534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1353C-53D0-48BF-BA0D-C24D7393E09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001031" y="5311974"/>
            <a:ext cx="1334764" cy="295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8A495-BD53-4AEE-A9ED-5837C3662AFC}"/>
              </a:ext>
            </a:extLst>
          </p:cNvPr>
          <p:cNvSpPr/>
          <p:nvPr/>
        </p:nvSpPr>
        <p:spPr>
          <a:xfrm>
            <a:off x="1483567" y="4342478"/>
            <a:ext cx="3517464" cy="1938992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Another </a:t>
            </a:r>
            <a:r>
              <a:rPr lang="en-US" sz="2000" b="1" i="1" dirty="0"/>
              <a:t>object</a:t>
            </a:r>
            <a:r>
              <a:rPr lang="en-US" sz="2000" dirty="0"/>
              <a:t> or </a:t>
            </a:r>
            <a:r>
              <a:rPr lang="en-US" sz="2000" b="1" i="1" dirty="0"/>
              <a:t>function</a:t>
            </a:r>
            <a:r>
              <a:rPr lang="en-US" sz="2000" dirty="0"/>
              <a:t> can be assigned to an object after creation. Here, user is dynamically assigned the function </a:t>
            </a:r>
            <a:r>
              <a:rPr lang="en-US" sz="2000" dirty="0" err="1">
                <a:solidFill>
                  <a:srgbClr val="FF0000"/>
                </a:solidFill>
              </a:rPr>
              <a:t>sayHi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/>
              <a:t>as a new property (also called </a:t>
            </a:r>
            <a:r>
              <a:rPr lang="en-US" sz="2000" dirty="0" err="1">
                <a:solidFill>
                  <a:srgbClr val="FF0000"/>
                </a:solidFill>
              </a:rPr>
              <a:t>sayHi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507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8F69-4E9F-4CE2-9738-92929943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23" y="453061"/>
            <a:ext cx="10058400" cy="1308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Objects - Accessing Properties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https://javascript.info/object#property-existence-test-in-operator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https://javascript.info/object#the-for-in-loop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7E33-79D2-462F-B3BE-10C2D8D3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34" y="1884218"/>
            <a:ext cx="6028866" cy="44981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It’s possible to access any property of an </a:t>
            </a:r>
            <a:r>
              <a:rPr lang="en-US" sz="2000" b="1" i="1" dirty="0">
                <a:solidFill>
                  <a:schemeClr val="tx1"/>
                </a:solidFill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. The below will return undefined because the property doesn’t exist.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FF0000"/>
                </a:solidFill>
              </a:rPr>
              <a:t>let value = </a:t>
            </a:r>
            <a:r>
              <a:rPr lang="en-US" sz="2000" b="1" i="1" dirty="0" err="1">
                <a:solidFill>
                  <a:srgbClr val="FF0000"/>
                </a:solidFill>
              </a:rPr>
              <a:t>user.key</a:t>
            </a:r>
            <a:r>
              <a:rPr lang="en-US" sz="2000" b="1" i="1" dirty="0">
                <a:solidFill>
                  <a:srgbClr val="FF0000"/>
                </a:solidFill>
              </a:rPr>
              <a:t>;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in</a:t>
            </a:r>
            <a:r>
              <a:rPr lang="en-US" sz="2000" dirty="0">
                <a:solidFill>
                  <a:schemeClr val="tx1"/>
                </a:solidFill>
              </a:rPr>
              <a:t> operator returns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of the property exists,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if not.</a:t>
            </a:r>
            <a:r>
              <a:rPr lang="en-US" sz="2000" dirty="0"/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FF0000"/>
                </a:solidFill>
              </a:rPr>
              <a:t>let exists = ‘name’ in user;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Use the </a:t>
            </a:r>
            <a:r>
              <a:rPr lang="en-US" sz="2000" b="1" i="1" dirty="0">
                <a:solidFill>
                  <a:srgbClr val="FF0000"/>
                </a:solidFill>
              </a:rPr>
              <a:t>for…in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loop to access each property of an object in sequence.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keyword </a:t>
            </a:r>
            <a:r>
              <a:rPr lang="en-US" sz="2000" b="1" i="1" dirty="0">
                <a:solidFill>
                  <a:srgbClr val="FF0000"/>
                </a:solidFill>
              </a:rPr>
              <a:t>this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can be used to specify the containing object to disambiguate variable names.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1741-3057-47D5-8A94-21923F2B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756" y="2089783"/>
            <a:ext cx="3247910" cy="215030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AA68E-CCD3-4C8B-8B5E-2304AD417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756" y="4361870"/>
            <a:ext cx="3247910" cy="232817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4D92A6-53E7-43BF-B836-6DEF298F84F6}"/>
              </a:ext>
            </a:extLst>
          </p:cNvPr>
          <p:cNvCxnSpPr>
            <a:cxnSpLocks/>
          </p:cNvCxnSpPr>
          <p:nvPr/>
        </p:nvCxnSpPr>
        <p:spPr>
          <a:xfrm flipV="1">
            <a:off x="6717156" y="3331030"/>
            <a:ext cx="1232526" cy="1431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4F12E-93FE-4010-B3B4-A2ABCBD78D0B}"/>
              </a:ext>
            </a:extLst>
          </p:cNvPr>
          <p:cNvCxnSpPr>
            <a:cxnSpLocks/>
          </p:cNvCxnSpPr>
          <p:nvPr/>
        </p:nvCxnSpPr>
        <p:spPr>
          <a:xfrm flipV="1">
            <a:off x="7254529" y="5621867"/>
            <a:ext cx="1051271" cy="8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BDDD-6542-4AFA-8873-BD20C418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Classes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1FF4-4908-4174-AC36-890738BE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7" y="1900383"/>
            <a:ext cx="6749143" cy="219264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 syntax does not introduce a new object-oriented inheritance model to JavaScript. Classes are "special functions“.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Just as you can define </a:t>
            </a:r>
            <a:r>
              <a:rPr lang="en-US" sz="2000" b="1" i="1" dirty="0">
                <a:solidFill>
                  <a:schemeClr val="tx1"/>
                </a:solidFill>
              </a:rPr>
              <a:t>function expressions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i="1" dirty="0">
                <a:solidFill>
                  <a:schemeClr val="tx1"/>
                </a:solidFill>
              </a:rPr>
              <a:t>function declarations</a:t>
            </a:r>
            <a:r>
              <a:rPr lang="en-US" sz="2000" dirty="0">
                <a:solidFill>
                  <a:schemeClr val="tx1"/>
                </a:solidFill>
              </a:rPr>
              <a:t>, the class syntax has two components: </a:t>
            </a:r>
            <a:r>
              <a:rPr lang="en-US" sz="2000" b="1" i="1" dirty="0">
                <a:solidFill>
                  <a:schemeClr val="tx1"/>
                </a:solidFill>
              </a:rPr>
              <a:t>class expressions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i="1" dirty="0">
                <a:solidFill>
                  <a:schemeClr val="tx1"/>
                </a:solidFill>
              </a:rPr>
              <a:t>class declarations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FF74B-27B7-4A24-9742-2D10A4B9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07569"/>
              </p:ext>
            </p:extLst>
          </p:nvPr>
        </p:nvGraphicFramePr>
        <p:xfrm>
          <a:off x="1175657" y="4093029"/>
          <a:ext cx="6581816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08">
                  <a:extLst>
                    <a:ext uri="{9D8B030D-6E8A-4147-A177-3AD203B41FA5}">
                      <a16:colId xmlns:a16="http://schemas.microsoft.com/office/drawing/2014/main" val="2876711302"/>
                    </a:ext>
                  </a:extLst>
                </a:gridCol>
                <a:gridCol w="3290908">
                  <a:extLst>
                    <a:ext uri="{9D8B030D-6E8A-4147-A177-3AD203B41FA5}">
                      <a16:colId xmlns:a16="http://schemas.microsoft.com/office/drawing/2014/main" val="17091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Declaration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Expression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3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class Rectangle {</a:t>
                      </a:r>
                    </a:p>
                    <a:p>
                      <a:r>
                        <a:rPr lang="en-US" sz="1600" dirty="0"/>
                        <a:t>  constructor(height, width) {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this.height</a:t>
                      </a:r>
                      <a:r>
                        <a:rPr lang="en-US" sz="1600" dirty="0"/>
                        <a:t> = height;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this.width</a:t>
                      </a:r>
                      <a:r>
                        <a:rPr lang="en-US" sz="1600" dirty="0"/>
                        <a:t> = width;</a:t>
                      </a:r>
                    </a:p>
                    <a:p>
                      <a:r>
                        <a:rPr lang="en-US" sz="1600" dirty="0"/>
                        <a:t>  }</a:t>
                      </a:r>
                    </a:p>
                    <a:p>
                      <a:r>
                        <a:rPr lang="en-US" sz="16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Class expressions can be named or unnamed. There is an implicit ‘name’ property in the class object.</a:t>
                      </a:r>
                    </a:p>
                    <a:p>
                      <a:r>
                        <a:rPr lang="en-US" sz="1600" dirty="0"/>
                        <a:t>The name given to a class expression is local to the class's body. It can be retrieved through the class's (not the instance's)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name</a:t>
                      </a:r>
                      <a:r>
                        <a:rPr lang="en-US" sz="1600" dirty="0"/>
                        <a:t> property.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80075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r>
                        <a:rPr lang="en-US" sz="1600" dirty="0"/>
                        <a:t>A class must be declared </a:t>
                      </a:r>
                      <a:r>
                        <a:rPr lang="en-US" sz="1600" u="sng" dirty="0"/>
                        <a:t>before</a:t>
                      </a:r>
                      <a:r>
                        <a:rPr lang="en-US" sz="1600" dirty="0"/>
                        <a:t> they can be accessed. (no </a:t>
                      </a:r>
                      <a:r>
                        <a:rPr lang="en-US" sz="1600" b="1" i="1" dirty="0"/>
                        <a:t>Hoisting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600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93C37F-F82E-4952-AE06-156A327C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208" y="2075909"/>
            <a:ext cx="3202279" cy="4220515"/>
          </a:xfrm>
          <a:prstGeom prst="rect">
            <a:avLst/>
          </a:prstGeom>
          <a:ln w="15875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5446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DEF7-F85C-4B44-95C3-F34DC32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888968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JS Class Parts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1CA7-A423-494F-AB60-EE3E704D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418" y="1897511"/>
            <a:ext cx="5730830" cy="2674485"/>
          </a:xfrm>
        </p:spPr>
        <p:txBody>
          <a:bodyPr anchor="ctr"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constructor method </a:t>
            </a:r>
            <a:r>
              <a:rPr lang="en-US" sz="1800" dirty="0">
                <a:solidFill>
                  <a:schemeClr val="tx1"/>
                </a:solidFill>
              </a:rPr>
              <a:t>creates and initializes an object created from a class template. There can be only </a:t>
            </a:r>
            <a:r>
              <a:rPr lang="en-US" sz="1900" dirty="0">
                <a:solidFill>
                  <a:schemeClr val="tx1"/>
                </a:solidFill>
              </a:rPr>
              <a:t>one constructor in each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Instance Properties</a:t>
            </a:r>
            <a:r>
              <a:rPr lang="en-US" sz="1800" dirty="0">
                <a:solidFill>
                  <a:schemeClr val="tx1"/>
                </a:solidFill>
              </a:rPr>
              <a:t> must be defined inside of class methods.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Prototype Methods</a:t>
            </a:r>
            <a:r>
              <a:rPr lang="en-US" sz="1800" dirty="0">
                <a:solidFill>
                  <a:schemeClr val="tx1"/>
                </a:solidFill>
              </a:rPr>
              <a:t> are declared in the class and are available through an instance of the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Static Methods</a:t>
            </a:r>
            <a:r>
              <a:rPr lang="en-US" sz="1800" dirty="0">
                <a:solidFill>
                  <a:schemeClr val="tx1"/>
                </a:solidFill>
              </a:rPr>
              <a:t> are called without instantiating their class and cannot be called through a class instance. (below)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70B80-9DD6-49CA-9DF2-B90BD553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36" y="2001454"/>
            <a:ext cx="3973596" cy="464579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3985C-C4CE-465B-85B2-1D4222244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719" y="5418368"/>
            <a:ext cx="3077270" cy="122887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B61CA-007B-4512-A271-53A972855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21" y="4533473"/>
            <a:ext cx="2099295" cy="211377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01D066-C70B-46F5-AF2B-43DA9511070B}"/>
              </a:ext>
            </a:extLst>
          </p:cNvPr>
          <p:cNvSpPr/>
          <p:nvPr/>
        </p:nvSpPr>
        <p:spPr>
          <a:xfrm>
            <a:off x="1525475" y="2851541"/>
            <a:ext cx="1802767" cy="2345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390704-CB9F-41BF-BB18-1FF26042AD5D}"/>
              </a:ext>
            </a:extLst>
          </p:cNvPr>
          <p:cNvSpPr/>
          <p:nvPr/>
        </p:nvSpPr>
        <p:spPr>
          <a:xfrm>
            <a:off x="1919017" y="2052157"/>
            <a:ext cx="1833134" cy="2345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5FBDA1-795A-4DAA-8BD1-4CBA735E3AED}"/>
              </a:ext>
            </a:extLst>
          </p:cNvPr>
          <p:cNvSpPr/>
          <p:nvPr/>
        </p:nvSpPr>
        <p:spPr>
          <a:xfrm>
            <a:off x="1525476" y="3952189"/>
            <a:ext cx="1441659" cy="21297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3034BF-2E5B-4A41-8C8D-67A3D3974623}"/>
              </a:ext>
            </a:extLst>
          </p:cNvPr>
          <p:cNvSpPr/>
          <p:nvPr/>
        </p:nvSpPr>
        <p:spPr>
          <a:xfrm>
            <a:off x="1525476" y="3399454"/>
            <a:ext cx="1763374" cy="22515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EC12F3-F21C-421B-B6D9-D4A63C8C4396}"/>
              </a:ext>
            </a:extLst>
          </p:cNvPr>
          <p:cNvCxnSpPr>
            <a:stCxn id="18" idx="0"/>
          </p:cNvCxnSpPr>
          <p:nvPr/>
        </p:nvCxnSpPr>
        <p:spPr>
          <a:xfrm rot="16200000" flipH="1">
            <a:off x="5049797" y="-162056"/>
            <a:ext cx="351152" cy="4779578"/>
          </a:xfrm>
          <a:prstGeom prst="bentConnector4">
            <a:avLst>
              <a:gd name="adj1" fmla="val -15500"/>
              <a:gd name="adj2" fmla="val 830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831341E-B121-4153-A9D0-7D569A3CB32A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>
            <a:off x="5141911" y="136488"/>
            <a:ext cx="96863" cy="5526968"/>
          </a:xfrm>
          <a:prstGeom prst="bentConnector4">
            <a:avLst>
              <a:gd name="adj1" fmla="val -56190"/>
              <a:gd name="adj2" fmla="val 791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AA13C35-A951-4EB1-9FFC-3B6C20A5CD3E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4882368" y="924249"/>
            <a:ext cx="339840" cy="5290250"/>
          </a:xfrm>
          <a:prstGeom prst="bentConnector4">
            <a:avLst>
              <a:gd name="adj1" fmla="val -23134"/>
              <a:gd name="adj2" fmla="val 830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098D623-76F7-49A0-8284-8D6947B0474A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1390473" y="5021001"/>
            <a:ext cx="2300944" cy="589278"/>
          </a:xfrm>
          <a:prstGeom prst="bentConnector3">
            <a:avLst>
              <a:gd name="adj1" fmla="val 323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3F64F96-641A-49B6-AFB6-1CACF4CFA53D}"/>
              </a:ext>
            </a:extLst>
          </p:cNvPr>
          <p:cNvCxnSpPr>
            <a:cxnSpLocks/>
          </p:cNvCxnSpPr>
          <p:nvPr/>
        </p:nvCxnSpPr>
        <p:spPr>
          <a:xfrm>
            <a:off x="2486781" y="4909293"/>
            <a:ext cx="2582251" cy="689675"/>
          </a:xfrm>
          <a:prstGeom prst="bentConnector3">
            <a:avLst>
              <a:gd name="adj1" fmla="val 784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4C39-4E08-48E7-80A8-5D3D8E9A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6229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JS Functions – Constructors and ‘new’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https://javascript.info/constructor-new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CD4B-932D-4692-B8F4-B8EB61D1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143" y="4493686"/>
            <a:ext cx="4923740" cy="2155629"/>
          </a:xfr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When a function is executed with </a:t>
            </a:r>
            <a:r>
              <a:rPr lang="en-US" sz="2000" dirty="0">
                <a:solidFill>
                  <a:srgbClr val="FF0000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, it </a:t>
            </a:r>
            <a:r>
              <a:rPr lang="en-US" sz="2000" u="sng" dirty="0">
                <a:solidFill>
                  <a:schemeClr val="tx1"/>
                </a:solidFill>
              </a:rPr>
              <a:t>implicitly</a:t>
            </a:r>
            <a:r>
              <a:rPr lang="en-US" sz="2000" dirty="0">
                <a:solidFill>
                  <a:schemeClr val="tx1"/>
                </a:solidFill>
              </a:rPr>
              <a:t> does the following:</a:t>
            </a:r>
          </a:p>
          <a:p>
            <a:pPr marL="708660" lvl="2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 new empty object is created and assigned to </a:t>
            </a:r>
            <a:r>
              <a:rPr lang="en-US" sz="1200" b="1" i="1" dirty="0">
                <a:solidFill>
                  <a:schemeClr val="tx1"/>
                </a:solidFill>
              </a:rPr>
              <a:t>this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708660" lvl="2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The function body executes. Usually it modifies </a:t>
            </a:r>
            <a:r>
              <a:rPr lang="en-US" sz="1200" b="1" i="1" dirty="0">
                <a:solidFill>
                  <a:schemeClr val="tx1"/>
                </a:solidFill>
              </a:rPr>
              <a:t>this</a:t>
            </a:r>
            <a:r>
              <a:rPr lang="en-US" sz="1200" dirty="0">
                <a:solidFill>
                  <a:schemeClr val="tx1"/>
                </a:solidFill>
              </a:rPr>
              <a:t>, by adding new properties to it.</a:t>
            </a:r>
          </a:p>
          <a:p>
            <a:pPr marL="708660" lvl="2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The value of </a:t>
            </a:r>
            <a:r>
              <a:rPr lang="en-US" sz="1200" b="1" i="1" dirty="0">
                <a:solidFill>
                  <a:schemeClr val="tx1"/>
                </a:solidFill>
              </a:rPr>
              <a:t>this</a:t>
            </a:r>
            <a:r>
              <a:rPr lang="en-US" sz="1200" dirty="0">
                <a:solidFill>
                  <a:schemeClr val="tx1"/>
                </a:solidFill>
              </a:rPr>
              <a:t> is returned</a:t>
            </a:r>
            <a:r>
              <a:rPr lang="en-US" sz="1200" dirty="0"/>
              <a:t>.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70C0"/>
                </a:solidFill>
              </a:rPr>
              <a:t>The main purpose of constructor functions is to implement </a:t>
            </a:r>
            <a:r>
              <a:rPr lang="en-US" sz="1600" u="sng" dirty="0">
                <a:solidFill>
                  <a:srgbClr val="0070C0"/>
                </a:solidFill>
              </a:rPr>
              <a:t>reusable</a:t>
            </a:r>
            <a:r>
              <a:rPr lang="en-US" sz="1600" dirty="0">
                <a:solidFill>
                  <a:srgbClr val="0070C0"/>
                </a:solidFill>
              </a:rPr>
              <a:t> object creation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4981C-5CF1-4D5D-B15F-2221B2A9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16" y="2054376"/>
            <a:ext cx="3340073" cy="22487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746F0-F3C8-46CF-BA6A-A6CDCAE42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16" y="4503018"/>
            <a:ext cx="3340073" cy="214629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A4943-C22F-4E2D-8B23-1C6423286329}"/>
              </a:ext>
            </a:extLst>
          </p:cNvPr>
          <p:cNvSpPr txBox="1"/>
          <p:nvPr/>
        </p:nvSpPr>
        <p:spPr>
          <a:xfrm>
            <a:off x="2067145" y="2035714"/>
            <a:ext cx="4923739" cy="22673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i="1" dirty="0"/>
              <a:t>constructor function </a:t>
            </a:r>
            <a:r>
              <a:rPr lang="en-US" sz="1800" dirty="0"/>
              <a:t>in JavaScript serves the same purpose as a </a:t>
            </a:r>
            <a:r>
              <a:rPr lang="en-US" sz="1800" b="1" i="1" dirty="0"/>
              <a:t>Class constructor </a:t>
            </a:r>
            <a:r>
              <a:rPr lang="en-US" sz="1800" dirty="0"/>
              <a:t>in C#.</a:t>
            </a:r>
          </a:p>
          <a:p>
            <a:r>
              <a:rPr lang="en-US" sz="1800" b="1" i="1" dirty="0"/>
              <a:t>Constructor functions </a:t>
            </a:r>
            <a:r>
              <a:rPr lang="en-US" sz="1800" dirty="0"/>
              <a:t>technically are regular functions. </a:t>
            </a:r>
          </a:p>
          <a:p>
            <a:r>
              <a:rPr lang="en-US" sz="1800" dirty="0"/>
              <a:t>They have two conventions: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Their names are in Pascal case.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They should be executed only with "</a:t>
            </a:r>
            <a:r>
              <a:rPr lang="en-US" sz="1600" dirty="0">
                <a:solidFill>
                  <a:srgbClr val="FF0000"/>
                </a:solidFill>
              </a:rPr>
              <a:t>new</a:t>
            </a:r>
            <a:r>
              <a:rPr lang="en-US" sz="1600" dirty="0"/>
              <a:t>" operator.</a:t>
            </a:r>
          </a:p>
        </p:txBody>
      </p:sp>
    </p:spTree>
    <p:extLst>
      <p:ext uri="{BB962C8B-B14F-4D97-AF65-F5344CB8AC3E}">
        <p14:creationId xmlns:p14="http://schemas.microsoft.com/office/powerpoint/2010/main" val="20135778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1401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1_RetrospectVTI</vt:lpstr>
      <vt:lpstr>JavaScript Objects and Classes</vt:lpstr>
      <vt:lpstr>In JavaScript, classes are “special functions”. Just as you can define function expressions and function declarations, the class syntax has two components: class expression and class declaration.</vt:lpstr>
      <vt:lpstr>JavaScript objects https://developer.mozilla.org/en-US/docs/Learn/JavaScript/First_steps/A_first_splash https://javascript.info/object</vt:lpstr>
      <vt:lpstr>JS Objects –  Property Values and Shorthand https://javascript.info/object#property-value-shorthand https://developer.mozilla.org/en-US/docs/Web/JavaScript/Reference/Operators/this#The_bind_method</vt:lpstr>
      <vt:lpstr>JS Objects – Objects in Objects https://javascript.info/object#cloning-and-merging-object-assign</vt:lpstr>
      <vt:lpstr>JS Objects - Accessing Properties https://javascript.info/object#property-existence-test-in-operator https://javascript.info/object#the-for-in-loop</vt:lpstr>
      <vt:lpstr>JavaScript Classes https://developer.mozilla.org/en-US/docs/Web/JavaScript/Reference/Classes</vt:lpstr>
      <vt:lpstr>JS Class Parts https://developer.mozilla.org/en-US/docs/Web/JavaScript/Reference/Classes</vt:lpstr>
      <vt:lpstr>JS Functions – Constructors and ‘new’ https://javascript.info/constructor-new</vt:lpstr>
      <vt:lpstr>Getters and Setters https://javascript.info/property-accessors#getters-and-setters</vt:lpstr>
      <vt:lpstr>JavaScript [[Prototype]] https://javascript.info/prototype-inheritance</vt:lpstr>
      <vt:lpstr>JavaScript Prototypes https://javascript.info/function-prototype https://javascript.info/prototype-methods</vt:lpstr>
      <vt:lpstr>JavaScript Objects without __proto__ https://javascript.info/function-prototype https://javascript.info/prototype-methods</vt:lpstr>
      <vt:lpstr>JavaScript Class Inheritance https://developer.mozilla.org/en-US/docs/Web/JavaScript/Reference/Classes https://developer.mozilla.org/en-US/docs/Web/JavaScript/Reference/Classes#Sub_classing_with_extends</vt:lpstr>
      <vt:lpstr>JS objects – Common Commands https://developer.mozilla.org/en-US/docs/Learn/JavaScript/First_steps/A_first_splash https://javascript.info/object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2020-04-08T03:10:14Z</dcterms:created>
  <dcterms:modified xsi:type="dcterms:W3CDTF">2021-12-23T04:13:35Z</dcterms:modified>
</cp:coreProperties>
</file>