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0" r:id="rId4"/>
    <p:sldId id="262" r:id="rId5"/>
    <p:sldId id="264" r:id="rId6"/>
    <p:sldId id="265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1" d="100"/>
          <a:sy n="61" d="100"/>
        </p:scale>
        <p:origin x="1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mvc/overview/older-versions-1/models-data/validation-with-the-data-annotation-validators-c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aspnet/mvc/overview/older-versions-1/models-data/validation-with-the-data-annotation-validators-c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library/system.componentmodel.dataannotations.requiredattribute.aspx" TargetMode="External"/><Relationship Id="rId7" Type="http://schemas.openxmlformats.org/officeDocument/2006/relationships/hyperlink" Target="https://www.tektutorialshub.com/entity-framework/ef-data-annotations-maxlength-minlength-attribute/" TargetMode="External"/><Relationship Id="rId2" Type="http://schemas.openxmlformats.org/officeDocument/2006/relationships/hyperlink" Target="https://docs.microsoft.com/en-us/aspnet/mvc/overview/getting-started/introduction/adding-valid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componentmodel.dataannotations.regularexpressionattribute?redirectedfrom=MSDN&amp;view=netframework-4.8" TargetMode="External"/><Relationship Id="rId5" Type="http://schemas.openxmlformats.org/officeDocument/2006/relationships/hyperlink" Target="https://msdn.microsoft.com/library/system.componentmodel.dataannotations.stringlengthattribute.aspx" TargetMode="External"/><Relationship Id="rId4" Type="http://schemas.openxmlformats.org/officeDocument/2006/relationships/hyperlink" Target="https://msdn.microsoft.com/library/system.componentmodel.dataannotations.rangeattribute.asp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mvc/overview/getting-started/introduction/adding-validatio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ef6/modeling/code-first/data-annotations#the-mode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Data Annotations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7611" y="0"/>
            <a:ext cx="8451348" cy="4920312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Data Annotations Attributes enable you to perform validation simply by adding one or more attributes to a Model class property.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2999"/>
            <a:ext cx="12191999" cy="1904999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https://docs.microsoft.com/en-us/aspnet/mvc/overview/older-versions-1/models-data/validation-with-the-data-annotation-validators-cs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3729-1308-4B46-B977-F1C624D5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Annotations – Overview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200" dirty="0">
                <a:hlinkClick r:id="rId2"/>
              </a:rPr>
              <a:t>https://docs.microsoft.com/en-us/aspnet/mvc/overview/older-versions-1/models-data/validation-with-the-data-annotation-validators-cs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A622-D666-4247-98EA-8DD6915E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213" y="1898315"/>
            <a:ext cx="4877436" cy="4543428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i="1" dirty="0" err="1">
                <a:solidFill>
                  <a:schemeClr val="tx1"/>
                </a:solidFill>
              </a:rPr>
              <a:t>DataAnnotations</a:t>
            </a:r>
            <a:r>
              <a:rPr lang="en-US" sz="2400" dirty="0">
                <a:solidFill>
                  <a:schemeClr val="tx1"/>
                </a:solidFill>
              </a:rPr>
              <a:t> namespace provides a set of built-in </a:t>
            </a:r>
            <a:r>
              <a:rPr lang="en-US" sz="2400" b="1" i="1" dirty="0">
                <a:solidFill>
                  <a:schemeClr val="tx1"/>
                </a:solidFill>
              </a:rPr>
              <a:t>validation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i="1" dirty="0">
                <a:solidFill>
                  <a:schemeClr val="tx1"/>
                </a:solidFill>
              </a:rPr>
              <a:t>attributes</a:t>
            </a:r>
            <a:r>
              <a:rPr lang="en-US" sz="2400" dirty="0">
                <a:solidFill>
                  <a:schemeClr val="tx1"/>
                </a:solidFill>
              </a:rPr>
              <a:t> that are applied declaratively to a </a:t>
            </a:r>
            <a:r>
              <a:rPr lang="en-US" sz="2400" b="1" i="1" dirty="0">
                <a:solidFill>
                  <a:schemeClr val="tx1"/>
                </a:solidFill>
              </a:rPr>
              <a:t>class</a:t>
            </a:r>
            <a:r>
              <a:rPr lang="en-US" sz="2400" dirty="0">
                <a:solidFill>
                  <a:schemeClr val="tx1"/>
                </a:solidFill>
              </a:rPr>
              <a:t> or </a:t>
            </a:r>
            <a:r>
              <a:rPr lang="en-US" sz="2400" b="1" i="1" dirty="0">
                <a:solidFill>
                  <a:schemeClr val="tx1"/>
                </a:solidFill>
              </a:rPr>
              <a:t>property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r>
              <a:rPr lang="en-US" sz="2400" b="1" i="1" dirty="0" err="1">
                <a:solidFill>
                  <a:schemeClr val="tx1"/>
                </a:solidFill>
              </a:rPr>
              <a:t>DataAnnotations</a:t>
            </a:r>
            <a:r>
              <a:rPr lang="en-US" sz="2400" dirty="0">
                <a:solidFill>
                  <a:schemeClr val="tx1"/>
                </a:solidFill>
              </a:rPr>
              <a:t> also contains formatting </a:t>
            </a:r>
            <a:r>
              <a:rPr lang="en-US" sz="2400" b="1" i="1" dirty="0">
                <a:solidFill>
                  <a:schemeClr val="tx1"/>
                </a:solidFill>
              </a:rPr>
              <a:t>attributes</a:t>
            </a:r>
            <a:r>
              <a:rPr lang="en-US" sz="2400" dirty="0">
                <a:solidFill>
                  <a:schemeClr val="tx1"/>
                </a:solidFill>
              </a:rPr>
              <a:t> like </a:t>
            </a:r>
            <a:r>
              <a:rPr lang="en-US" sz="2400" b="1" i="1" dirty="0" err="1">
                <a:solidFill>
                  <a:schemeClr val="tx1"/>
                </a:solidFill>
              </a:rPr>
              <a:t>DataType</a:t>
            </a:r>
            <a:r>
              <a:rPr lang="en-US" sz="2400" dirty="0">
                <a:solidFill>
                  <a:schemeClr val="tx1"/>
                </a:solidFill>
              </a:rPr>
              <a:t> that help with formatting but don't provide </a:t>
            </a:r>
            <a:r>
              <a:rPr lang="en-US" sz="2400" b="1" i="1" dirty="0">
                <a:solidFill>
                  <a:schemeClr val="tx1"/>
                </a:solidFill>
              </a:rPr>
              <a:t>validation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32DF69-8428-4A3B-8FE0-1DA72195E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630" y="2373013"/>
            <a:ext cx="4543339" cy="359403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369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F517-B861-4426-911B-8DC19D48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Annotations to Display and Edit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952FF6-7685-4299-BC0B-787D16187C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841461"/>
              </p:ext>
            </p:extLst>
          </p:nvPr>
        </p:nvGraphicFramePr>
        <p:xfrm>
          <a:off x="1608883" y="2185891"/>
          <a:ext cx="90345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966">
                  <a:extLst>
                    <a:ext uri="{9D8B030D-6E8A-4147-A177-3AD203B41FA5}">
                      <a16:colId xmlns:a16="http://schemas.microsoft.com/office/drawing/2014/main" val="3087299851"/>
                    </a:ext>
                  </a:extLst>
                </a:gridCol>
                <a:gridCol w="4658594">
                  <a:extLst>
                    <a:ext uri="{9D8B030D-6E8A-4147-A177-3AD203B41FA5}">
                      <a16:colId xmlns:a16="http://schemas.microsoft.com/office/drawing/2014/main" val="2092208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[Display()]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[</a:t>
                      </a:r>
                      <a:r>
                        <a:rPr lang="en-US" sz="3600" dirty="0" err="1"/>
                        <a:t>DataType</a:t>
                      </a:r>
                      <a:r>
                        <a:rPr lang="en-US" sz="3600" dirty="0"/>
                        <a:t>()]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867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[Display(Name ="Film Genre")] 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This gives the </a:t>
                      </a:r>
                      <a:r>
                        <a:rPr lang="en-US" sz="2400" b="1" i="1" dirty="0">
                          <a:solidFill>
                            <a:schemeClr val="tx1"/>
                          </a:solidFill>
                        </a:rPr>
                        <a:t>View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the desired name for </a:t>
                      </a:r>
                      <a:r>
                        <a:rPr lang="en-US" sz="2400" dirty="0"/>
                        <a:t>Display in the browser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24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DataType</a:t>
                      </a:r>
                      <a:r>
                        <a:rPr lang="en-US" sz="24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DataType.Password</a:t>
                      </a:r>
                      <a:r>
                        <a:rPr lang="en-US" sz="24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)]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isplays the types’ text as dots to obscure the actual content.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48116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788D3C8-A4B4-46BD-A4C1-357D791C2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558" y="4755167"/>
            <a:ext cx="9719210" cy="125978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9634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85B4-1C57-4CAB-A43C-D53BED15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8167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Annotations for Validation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https://docs.microsoft.com/en-us/aspnet/mvc/overview/getting-started/introduction/adding-validation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246316-5AF8-4D05-AFB7-603153DB1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606173"/>
              </p:ext>
            </p:extLst>
          </p:nvPr>
        </p:nvGraphicFramePr>
        <p:xfrm>
          <a:off x="1225212" y="2185317"/>
          <a:ext cx="9802536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1835">
                  <a:extLst>
                    <a:ext uri="{9D8B030D-6E8A-4147-A177-3AD203B41FA5}">
                      <a16:colId xmlns:a16="http://schemas.microsoft.com/office/drawing/2014/main" val="3020400138"/>
                    </a:ext>
                  </a:extLst>
                </a:gridCol>
                <a:gridCol w="6250701">
                  <a:extLst>
                    <a:ext uri="{9D8B030D-6E8A-4147-A177-3AD203B41FA5}">
                      <a16:colId xmlns:a16="http://schemas.microsoft.com/office/drawing/2014/main" val="3861810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Explanation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79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3"/>
                        </a:rPr>
                        <a:t>[Required]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The property is not allowed to be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94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4"/>
                        </a:rPr>
                        <a:t>[Range(</a:t>
                      </a:r>
                      <a:r>
                        <a:rPr lang="en-US" sz="2000" dirty="0" err="1">
                          <a:hlinkClick r:id="rId4"/>
                        </a:rPr>
                        <a:t>x,y</a:t>
                      </a:r>
                      <a:r>
                        <a:rPr lang="en-US" sz="2000" dirty="0">
                          <a:hlinkClick r:id="rId4"/>
                        </a:rPr>
                        <a:t>)]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 is the minimum. Y is the maximum.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30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5"/>
                        </a:rPr>
                        <a:t>[</a:t>
                      </a:r>
                      <a:r>
                        <a:rPr lang="en-US" sz="2000" dirty="0" err="1">
                          <a:hlinkClick r:id="rId5"/>
                        </a:rPr>
                        <a:t>StringLength</a:t>
                      </a:r>
                      <a:r>
                        <a:rPr lang="en-US" sz="2000" dirty="0">
                          <a:hlinkClick r:id="rId5"/>
                        </a:rPr>
                        <a:t>(x)]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 is the maximum length of the property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74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6"/>
                        </a:rPr>
                        <a:t>[</a:t>
                      </a:r>
                      <a:r>
                        <a:rPr lang="en-US" sz="2000" dirty="0" err="1">
                          <a:hlinkClick r:id="rId6"/>
                        </a:rPr>
                        <a:t>RegularExpression</a:t>
                      </a:r>
                      <a:r>
                        <a:rPr lang="en-US" sz="2000" dirty="0">
                          <a:hlinkClick r:id="rId6"/>
                        </a:rPr>
                        <a:t>]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RegularExpression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(@"^[A-Z]+[a-zA-Z0-9""'\s-]*$")]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669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7"/>
                        </a:rPr>
                        <a:t>[</a:t>
                      </a:r>
                      <a:r>
                        <a:rPr lang="en-US" sz="2000" dirty="0" err="1">
                          <a:hlinkClick r:id="rId7"/>
                        </a:rPr>
                        <a:t>MinLength</a:t>
                      </a:r>
                      <a:r>
                        <a:rPr lang="en-US" sz="2000" dirty="0">
                          <a:hlinkClick r:id="rId7"/>
                        </a:rPr>
                        <a:t>(x)]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Minimum length is x. Also sets DB column size min.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85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7"/>
                        </a:rPr>
                        <a:t>[</a:t>
                      </a:r>
                      <a:r>
                        <a:rPr lang="en-US" sz="2000" dirty="0" err="1">
                          <a:hlinkClick r:id="rId7"/>
                        </a:rPr>
                        <a:t>MaxLength</a:t>
                      </a:r>
                      <a:r>
                        <a:rPr lang="en-US" sz="2000" dirty="0">
                          <a:hlinkClick r:id="rId7"/>
                        </a:rPr>
                        <a:t>(y, </a:t>
                      </a:r>
                      <a:r>
                        <a:rPr lang="en-US" sz="2000" dirty="0" err="1">
                          <a:hlinkClick r:id="rId7"/>
                        </a:rPr>
                        <a:t>ErrorMessage</a:t>
                      </a:r>
                      <a:r>
                        <a:rPr lang="en-US" sz="2000" dirty="0">
                          <a:hlinkClick r:id="rId7"/>
                        </a:rPr>
                        <a:t>-”This is required”)]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Maximum length is y and this error message is displayed. Also sets DB column size max.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66216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D24F262-432D-4404-B4F7-5D259F3629A6}"/>
              </a:ext>
            </a:extLst>
          </p:cNvPr>
          <p:cNvSpPr/>
          <p:nvPr/>
        </p:nvSpPr>
        <p:spPr>
          <a:xfrm>
            <a:off x="7232073" y="6396335"/>
            <a:ext cx="4959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highlight>
                  <a:srgbClr val="FFFF00"/>
                </a:highlight>
              </a:rPr>
              <a:t>*Custom validation is also possible.</a:t>
            </a:r>
          </a:p>
        </p:txBody>
      </p:sp>
    </p:spTree>
    <p:extLst>
      <p:ext uri="{BB962C8B-B14F-4D97-AF65-F5344CB8AC3E}">
        <p14:creationId xmlns:p14="http://schemas.microsoft.com/office/powerpoint/2010/main" val="65196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A05932-39E1-4F2B-8633-488D06D09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747" y="2005048"/>
            <a:ext cx="6124506" cy="431721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95E69C-3EB9-4AE4-9784-54F28FCCA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656" y="405739"/>
            <a:ext cx="9852561" cy="1383792"/>
          </a:xfrm>
          <a:solidFill>
            <a:schemeClr val="bg1"/>
          </a:solidFill>
          <a:ln w="25400">
            <a:noFill/>
          </a:ln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Data Annotations – Examples</a:t>
            </a:r>
            <a:br>
              <a:rPr lang="en-US" sz="4000" dirty="0"/>
            </a:br>
            <a:r>
              <a:rPr lang="en-US" sz="1400" dirty="0">
                <a:hlinkClick r:id="rId3"/>
              </a:rPr>
              <a:t>https://docs.microsoft.com/en-us/aspnet/mvc/overview/getting-started/introduction/adding-validation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0360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C856-9865-4823-B90A-DB0E3F0C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28238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EF Code First Data Annotations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https://docs.microsoft.com/en-us/ef/ef6/modeling/code-first/data-annotations#the-model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965EF7-D120-4B3F-B070-C871EC6D4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056278"/>
              </p:ext>
            </p:extLst>
          </p:nvPr>
        </p:nvGraphicFramePr>
        <p:xfrm>
          <a:off x="796962" y="1988743"/>
          <a:ext cx="10598076" cy="43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5175">
                  <a:extLst>
                    <a:ext uri="{9D8B030D-6E8A-4147-A177-3AD203B41FA5}">
                      <a16:colId xmlns:a16="http://schemas.microsoft.com/office/drawing/2014/main" val="2115246003"/>
                    </a:ext>
                  </a:extLst>
                </a:gridCol>
                <a:gridCol w="7082901">
                  <a:extLst>
                    <a:ext uri="{9D8B030D-6E8A-4147-A177-3AD203B41FA5}">
                      <a16:colId xmlns:a16="http://schemas.microsoft.com/office/drawing/2014/main" val="3402052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 Annotation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Explanation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92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[Key]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Annotates a property as the Key of the entity 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6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[Column(order=2)]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with [Key] to create a composite column. This will be the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ForeignKey</a:t>
                      </a:r>
                      <a:r>
                        <a:rPr lang="en-US" dirty="0"/>
                        <a:t>(“</a:t>
                      </a:r>
                      <a:r>
                        <a:rPr lang="en-US" dirty="0" err="1"/>
                        <a:t>FK_ModelName</a:t>
                      </a:r>
                      <a:r>
                        <a:rPr lang="en-US" dirty="0"/>
                        <a:t>")]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Marks a certain model as the FK for this model.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697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[Required]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property will be required in the Db and client-side.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584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NotMapped</a:t>
                      </a:r>
                      <a:r>
                        <a:rPr lang="en-US" dirty="0"/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property will not be mapped to the Db.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5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ComplexType</a:t>
                      </a:r>
                      <a:r>
                        <a:rPr lang="en-US" dirty="0"/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annotation is placed on a subtype of a model to alert EF that the property on the model has properties of it own.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80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ConcurrencyCheck</a:t>
                      </a:r>
                      <a:r>
                        <a:rPr lang="en-US" dirty="0"/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Checks of changes between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SaveChanges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dirty="0"/>
                        <a:t> calls.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80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[Table(“</a:t>
                      </a:r>
                      <a:r>
                        <a:rPr lang="en-US" dirty="0" err="1"/>
                        <a:t>TableName</a:t>
                      </a:r>
                      <a:r>
                        <a:rPr lang="en-US" dirty="0"/>
                        <a:t>")]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Placed above the Model Class name. Allows you to change the name of the table in the Db.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19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[Column(“</a:t>
                      </a:r>
                      <a:r>
                        <a:rPr lang="en-US" dirty="0" err="1"/>
                        <a:t>ColumnName</a:t>
                      </a:r>
                      <a:r>
                        <a:rPr lang="en-US" dirty="0"/>
                        <a:t>”)]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you to name a column other than the property name.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20378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AEDCA07-B292-4CFE-8BD2-2635D65684BC}"/>
              </a:ext>
            </a:extLst>
          </p:cNvPr>
          <p:cNvSpPr/>
          <p:nvPr/>
        </p:nvSpPr>
        <p:spPr>
          <a:xfrm>
            <a:off x="7232073" y="6396335"/>
            <a:ext cx="4959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highlight>
                  <a:srgbClr val="FFFF00"/>
                </a:highlight>
              </a:rPr>
              <a:t>*There are many more available</a:t>
            </a:r>
          </a:p>
        </p:txBody>
      </p:sp>
    </p:spTree>
    <p:extLst>
      <p:ext uri="{BB962C8B-B14F-4D97-AF65-F5344CB8AC3E}">
        <p14:creationId xmlns:p14="http://schemas.microsoft.com/office/powerpoint/2010/main" val="225634859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{57BAADA8-E363-486B-8A7E-CD8A4DE48F4A}tf56160789</Template>
  <TotalTime>0</TotalTime>
  <Words>519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Bookman Old Style</vt:lpstr>
      <vt:lpstr>Calibri</vt:lpstr>
      <vt:lpstr>Franklin Gothic Book</vt:lpstr>
      <vt:lpstr>1_RetrospectVTI</vt:lpstr>
      <vt:lpstr>Data Annotations</vt:lpstr>
      <vt:lpstr>Data Annotations Attributes enable you to perform validation simply by adding one or more attributes to a Model class property.</vt:lpstr>
      <vt:lpstr>Data Annotations – Overview https://docs.microsoft.com/en-us/aspnet/mvc/overview/older-versions-1/models-data/validation-with-the-data-annotation-validators-cs</vt:lpstr>
      <vt:lpstr>Annotations to Display and Edit</vt:lpstr>
      <vt:lpstr>Annotations for Validation https://docs.microsoft.com/en-us/aspnet/mvc/overview/getting-started/introduction/adding-validation</vt:lpstr>
      <vt:lpstr>Data Annotations – Examples https://docs.microsoft.com/en-us/aspnet/mvc/overview/getting-started/introduction/adding-validation</vt:lpstr>
      <vt:lpstr>EF Code First Data Annotations https://docs.microsoft.com/en-us/ef/ef6/modeling/code-first/data-annotations#the-model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2020-03-20T13:53:28Z</dcterms:created>
  <dcterms:modified xsi:type="dcterms:W3CDTF">2021-12-20T04:36:47Z</dcterms:modified>
</cp:coreProperties>
</file>