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72" r:id="rId5"/>
    <p:sldId id="265" r:id="rId6"/>
    <p:sldId id="270" r:id="rId7"/>
    <p:sldId id="271" r:id="rId8"/>
    <p:sldId id="273" r:id="rId9"/>
    <p:sldId id="274" r:id="rId10"/>
    <p:sldId id="277" r:id="rId11"/>
    <p:sldId id="278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D26AC-CC71-440E-8659-DB71DCABAE0C}" v="1" dt="2020-07-28T23:30:5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dependency-injection?view=aspnetcore-5.0#action-injection-with-from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iserviceprovider.get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5.0#entity-framework-contexts" TargetMode="External"/><Relationship Id="rId2" Type="http://schemas.openxmlformats.org/officeDocument/2006/relationships/hyperlink" Target="https://docs.microsoft.com/en-us/dotnet/api/microsoft.extensions.dependencyinjection.entityframeworkservicecollectionextensions.adddbcontext?view=ef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#design-services-for-dependency-inj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5.0#recommendations" TargetMode="External"/><Relationship Id="rId2" Type="http://schemas.openxmlformats.org/officeDocument/2006/relationships/hyperlink" Target="https://docs.microsoft.com/en-us/aspnet/core/fundamentals/dependency-injection?view=aspnetcore-5.0#design-services-for-dependency-inj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5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5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xtensions.dependencyinjection.servicecollectionserviceextensions.addtransient" TargetMode="External"/><Relationship Id="rId2" Type="http://schemas.openxmlformats.org/officeDocument/2006/relationships/hyperlink" Target="https://docs.microsoft.com/en-us/aspnet/core/fundamentals/dependency-injection?view=aspnetcore-5.0#trans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microsoft.extensions.dependencyinjection.servicecollectionserviceextensions.addsingleton" TargetMode="External"/><Relationship Id="rId4" Type="http://schemas.openxmlformats.org/officeDocument/2006/relationships/hyperlink" Target="https://docs.microsoft.com/en-us/dotnet/api/microsoft.extensions.dependencyinjection.servicecollectionserviceextensions.addscop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dependency-injection?view=aspnetcore-5.0#action-injection-with-from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3914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Alternative to Constructor Injection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FF0000"/>
                </a:solidFill>
              </a:rPr>
              <a:t>GetService</a:t>
            </a:r>
            <a:r>
              <a:rPr lang="en-US" sz="4400" dirty="0">
                <a:solidFill>
                  <a:srgbClr val="FF0000"/>
                </a:solidFill>
              </a:rPr>
              <a:t>&lt;&gt;()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https://docs.microsoft.com/en-us/aspnet/core/mvc/controllers/dependency-injection?view=aspnetcore-5.0#action-injection-with-fromservices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4047"/>
            <a:ext cx="10015370" cy="127763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If you are unable to obtain an instance of a registered service by </a:t>
            </a:r>
            <a:r>
              <a:rPr lang="en-US" sz="2800" b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FF0000"/>
                </a:solidFill>
              </a:rPr>
              <a:t>GetService</a:t>
            </a:r>
            <a:r>
              <a:rPr lang="en-US" sz="2800" dirty="0">
                <a:solidFill>
                  <a:srgbClr val="FF0000"/>
                </a:solidFill>
              </a:rPr>
              <a:t>&lt;&gt; </a:t>
            </a:r>
            <a:r>
              <a:rPr lang="en-US" sz="2800" dirty="0">
                <a:solidFill>
                  <a:schemeClr val="tx1"/>
                </a:solidFill>
              </a:rPr>
              <a:t>can be used to get a service object.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3A1D3-32FC-4143-BFAE-34FE8A39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7" y="3161679"/>
            <a:ext cx="6779974" cy="29057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128EC-6A8F-42A7-BEEA-CAF8EA55A9B9}"/>
              </a:ext>
            </a:extLst>
          </p:cNvPr>
          <p:cNvSpPr/>
          <p:nvPr/>
        </p:nvSpPr>
        <p:spPr>
          <a:xfrm>
            <a:off x="2929181" y="6433334"/>
            <a:ext cx="9262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ighlight>
                  <a:srgbClr val="FFFF00"/>
                </a:highlight>
              </a:rPr>
              <a:t>*Do not invoke </a:t>
            </a:r>
            <a:r>
              <a:rPr lang="en-US" sz="2000" u="sng" dirty="0" err="1">
                <a:highlight>
                  <a:srgbClr val="FFFF00"/>
                </a:highlight>
                <a:hlinkClick r:id="rId4"/>
              </a:rPr>
              <a:t>GetService</a:t>
            </a:r>
            <a:r>
              <a:rPr lang="en-US" sz="2000" dirty="0">
                <a:highlight>
                  <a:srgbClr val="FFFF00"/>
                </a:highlight>
              </a:rPr>
              <a:t> to obtain a service instance when you can use DI instead.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306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EB32-29B7-449A-A555-8674D067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10105202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Dependency Injection -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Examples of Scopes.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2E587-9E3C-407C-ACD4-5B5C3231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70" y="2247229"/>
            <a:ext cx="9036424" cy="35521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4666F1-D6E8-45E3-8889-D26818AE1198}"/>
              </a:ext>
            </a:extLst>
          </p:cNvPr>
          <p:cNvSpPr/>
          <p:nvPr/>
        </p:nvSpPr>
        <p:spPr>
          <a:xfrm>
            <a:off x="1823871" y="2577764"/>
            <a:ext cx="3025904" cy="53312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1738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 -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addDbContext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https://docs.microsoft.com/en-us/dotnet/api/microsoft.extensions.dependencyinjection.entityframeworkservicecollectionextensions.adddbcontext?view=efcore-5.0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https://docs.microsoft.com/en-us/aspnet/core/fundamentals/dependency-injection?view=aspnetcore-5.0#entity-framework-contexts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016"/>
            <a:ext cx="10058400" cy="187189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Entity Framework </a:t>
            </a:r>
            <a:r>
              <a:rPr lang="en-US" sz="2000" dirty="0">
                <a:solidFill>
                  <a:schemeClr val="tx1"/>
                </a:solidFill>
              </a:rPr>
              <a:t>context is usually added to the </a:t>
            </a:r>
            <a:r>
              <a:rPr lang="en-US" sz="2000" b="1" i="1" dirty="0">
                <a:solidFill>
                  <a:schemeClr val="tx1"/>
                </a:solidFill>
              </a:rPr>
              <a:t>service container </a:t>
            </a:r>
            <a:r>
              <a:rPr lang="en-US" sz="2000" dirty="0">
                <a:solidFill>
                  <a:schemeClr val="tx1"/>
                </a:solidFill>
              </a:rPr>
              <a:t>using the </a:t>
            </a:r>
            <a:r>
              <a:rPr lang="en-US" sz="2000" b="1" i="1" dirty="0">
                <a:solidFill>
                  <a:schemeClr val="tx1"/>
                </a:solidFill>
              </a:rPr>
              <a:t>scoped</a:t>
            </a:r>
            <a:r>
              <a:rPr lang="en-US" sz="2000" dirty="0">
                <a:solidFill>
                  <a:schemeClr val="tx1"/>
                </a:solidFill>
              </a:rPr>
              <a:t> lifetime because web app database operations are normally scoped to the client request. The default lifetime is </a:t>
            </a:r>
            <a:r>
              <a:rPr lang="en-US" sz="2000" b="1" i="1" dirty="0">
                <a:solidFill>
                  <a:schemeClr val="tx1"/>
                </a:solidFill>
              </a:rPr>
              <a:t>scoped</a:t>
            </a:r>
            <a:r>
              <a:rPr lang="en-US" sz="2000" dirty="0">
                <a:solidFill>
                  <a:schemeClr val="tx1"/>
                </a:solidFill>
              </a:rPr>
              <a:t> if a lifetime isn't specified by an </a:t>
            </a:r>
            <a:r>
              <a:rPr lang="en-US" sz="2000" b="1" i="1" dirty="0" err="1">
                <a:solidFill>
                  <a:srgbClr val="FF0000"/>
                </a:solidFill>
              </a:rPr>
              <a:t>AddDbContext</a:t>
            </a:r>
            <a:r>
              <a:rPr lang="en-US" sz="2000" b="1" i="1" dirty="0">
                <a:solidFill>
                  <a:srgbClr val="FF0000"/>
                </a:solidFill>
              </a:rPr>
              <a:t>&lt;</a:t>
            </a:r>
            <a:r>
              <a:rPr lang="en-US" sz="2000" b="1" i="1" dirty="0" err="1">
                <a:solidFill>
                  <a:srgbClr val="FF0000"/>
                </a:solidFill>
              </a:rPr>
              <a:t>TContext</a:t>
            </a:r>
            <a:r>
              <a:rPr lang="en-US" sz="2000" b="1" i="1" dirty="0">
                <a:solidFill>
                  <a:srgbClr val="FF0000"/>
                </a:solidFill>
              </a:rPr>
              <a:t>&gt;()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overload when registering the database context. Services of a given lifetime shouldn't use a database context with a shorter lifetime than the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6ACEB-860A-4625-BFC8-C4D6DDC1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021" y="3972562"/>
            <a:ext cx="6913746" cy="26490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C77-A815-43C7-AD9D-BFA1549F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356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 –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https://docs.microsoft.com/en-us/aspnet/core/fundamentals/dependency-injection?view=aspnetcore-5.0#design-services-for-dependency-injection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4DDA-C389-442A-A7B6-8A0C77F6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8" y="1962428"/>
            <a:ext cx="9885921" cy="4279347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Best design practices are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services to use </a:t>
            </a:r>
            <a:r>
              <a:rPr lang="en-US" sz="2400" b="1" i="1" dirty="0">
                <a:solidFill>
                  <a:schemeClr val="tx1"/>
                </a:solidFill>
              </a:rPr>
              <a:t>dependency injection </a:t>
            </a:r>
            <a:r>
              <a:rPr lang="en-US" sz="2400" dirty="0">
                <a:solidFill>
                  <a:schemeClr val="tx1"/>
                </a:solidFill>
              </a:rPr>
              <a:t>to obtain their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stateful, static classes and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apps to use </a:t>
            </a:r>
            <a:r>
              <a:rPr lang="en-US" sz="2400" b="1" i="1" dirty="0">
                <a:solidFill>
                  <a:schemeClr val="tx1"/>
                </a:solidFill>
              </a:rPr>
              <a:t>singleton</a:t>
            </a:r>
            <a:r>
              <a:rPr lang="en-US" sz="2400" dirty="0">
                <a:solidFill>
                  <a:schemeClr val="tx1"/>
                </a:solidFill>
              </a:rPr>
              <a:t> services, which avoid creating global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direct instantiation of dependent classes within services. Direct instantiation couples the code to a particular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Make classes small, well-factored, and easily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a class seems to have too many injected dependencies, it’s a sign that the class has too many responsibilities and is violating the </a:t>
            </a:r>
            <a:r>
              <a:rPr lang="en-US" sz="2400" b="1" i="1" dirty="0">
                <a:solidFill>
                  <a:schemeClr val="tx1"/>
                </a:solidFill>
              </a:rPr>
              <a:t>Single Responsibility Principle (SOLID)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A833-D9BD-4281-A135-BDF508E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73" y="1941535"/>
            <a:ext cx="9349414" cy="44327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requires a public constructor for Dependency Injection.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Dependency Injection </a:t>
            </a:r>
            <a:r>
              <a:rPr lang="en-US" sz="2400" dirty="0">
                <a:solidFill>
                  <a:schemeClr val="tx1"/>
                </a:solidFill>
              </a:rPr>
              <a:t>is an alternative to static or </a:t>
            </a:r>
            <a:r>
              <a:rPr lang="en-US" sz="2400" b="1" i="1" dirty="0">
                <a:solidFill>
                  <a:schemeClr val="tx1"/>
                </a:solidFill>
              </a:rPr>
              <a:t>global </a:t>
            </a:r>
            <a:r>
              <a:rPr lang="en-US" sz="2400" dirty="0">
                <a:solidFill>
                  <a:schemeClr val="tx1"/>
                </a:solidFill>
              </a:rPr>
              <a:t>object access patterns. You may not be able to realize the benefits of </a:t>
            </a:r>
            <a:r>
              <a:rPr lang="en-US" sz="2400" b="1" i="1" dirty="0">
                <a:solidFill>
                  <a:schemeClr val="tx1"/>
                </a:solidFill>
              </a:rPr>
              <a:t>DI</a:t>
            </a:r>
            <a:r>
              <a:rPr lang="en-US" sz="2400" dirty="0">
                <a:solidFill>
                  <a:schemeClr val="tx1"/>
                </a:solidFill>
              </a:rPr>
              <a:t> if you mix it with static object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service container </a:t>
            </a:r>
            <a:r>
              <a:rPr lang="en-US" sz="2400" dirty="0">
                <a:solidFill>
                  <a:schemeClr val="tx1"/>
                </a:solidFill>
              </a:rPr>
              <a:t>is designed to serve the needs of most consumer apps. Use the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container</a:t>
            </a:r>
            <a:r>
              <a:rPr lang="en-US" sz="2400" dirty="0">
                <a:solidFill>
                  <a:schemeClr val="tx1"/>
                </a:solidFill>
              </a:rPr>
              <a:t> unless you need a specific feature that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doesn't support.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31AD7-C365-4126-A223-446BAABC1E3D}"/>
              </a:ext>
            </a:extLst>
          </p:cNvPr>
          <p:cNvSpPr txBox="1">
            <a:spLocks/>
          </p:cNvSpPr>
          <p:nvPr/>
        </p:nvSpPr>
        <p:spPr>
          <a:xfrm>
            <a:off x="1097280" y="362515"/>
            <a:ext cx="1058623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DI –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https://docs.microsoft.com/en-us/aspnet/core/fundamentals/dependency-injection?view=aspnetcore-5.0#design-services-for-dependency-injection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https://docs.microsoft.com/en-us/aspnet/core/fundamentals/dependency-injection?view=aspnetcore-5.0#recommendations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845" y="0"/>
            <a:ext cx="8151594" cy="4920312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 </a:t>
            </a:r>
            <a:r>
              <a:rPr lang="en-US" sz="3600" b="1" i="1" dirty="0">
                <a:solidFill>
                  <a:schemeClr val="bg1"/>
                </a:solidFill>
              </a:rPr>
              <a:t>dependency</a:t>
            </a:r>
            <a:r>
              <a:rPr lang="en-US" sz="3600" i="1" dirty="0">
                <a:solidFill>
                  <a:schemeClr val="bg1"/>
                </a:solidFill>
              </a:rPr>
              <a:t> is anything that an object requires in order to function properly. The </a:t>
            </a:r>
            <a:r>
              <a:rPr lang="en-US" sz="3600" b="1" i="1" dirty="0">
                <a:solidFill>
                  <a:schemeClr val="bg1"/>
                </a:solidFill>
              </a:rPr>
              <a:t>Dependency injection (DI) </a:t>
            </a:r>
            <a:r>
              <a:rPr lang="en-US" sz="3600" i="1" dirty="0">
                <a:solidFill>
                  <a:schemeClr val="bg1"/>
                </a:solidFill>
              </a:rPr>
              <a:t>design pattern is a technique used to achieve </a:t>
            </a:r>
            <a:r>
              <a:rPr lang="en-US" sz="3600" b="1" i="1" dirty="0">
                <a:solidFill>
                  <a:schemeClr val="bg1"/>
                </a:solidFill>
              </a:rPr>
              <a:t>Inversion of Control (</a:t>
            </a:r>
            <a:r>
              <a:rPr lang="en-US" sz="3600" b="1" i="1" dirty="0" err="1">
                <a:solidFill>
                  <a:schemeClr val="bg1"/>
                </a:solidFill>
              </a:rPr>
              <a:t>IoC</a:t>
            </a:r>
            <a:r>
              <a:rPr lang="en-US" sz="3600" b="1" i="1" dirty="0">
                <a:solidFill>
                  <a:schemeClr val="bg1"/>
                </a:solidFill>
              </a:rPr>
              <a:t>) </a:t>
            </a:r>
            <a:r>
              <a:rPr lang="en-US" sz="3600" i="1" dirty="0">
                <a:solidFill>
                  <a:schemeClr val="bg1"/>
                </a:solidFill>
              </a:rPr>
              <a:t>between classes and their dependencies. 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https://docs.microsoft.com/en-us/aspnet/core/fundamentals/dependency-injection?view=aspnetcore-5.0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26200"/>
            <a:ext cx="5084088" cy="25522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42" y="2067959"/>
            <a:ext cx="5390038" cy="23202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Dependencies Explained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5044-3D9E-419A-9609-D02480B2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368" y="4393580"/>
            <a:ext cx="4974312" cy="1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 instance of the </a:t>
            </a:r>
            <a:r>
              <a:rPr lang="en-US" sz="2600" b="1" i="1" dirty="0" err="1">
                <a:solidFill>
                  <a:schemeClr val="tx1"/>
                </a:solidFill>
              </a:rPr>
              <a:t>MyDependency</a:t>
            </a:r>
            <a:r>
              <a:rPr lang="en-US" sz="2600" dirty="0">
                <a:solidFill>
                  <a:schemeClr val="tx1"/>
                </a:solidFill>
              </a:rPr>
              <a:t> class can be created in the </a:t>
            </a:r>
            <a:r>
              <a:rPr lang="en-US" sz="2600" b="1" i="1" dirty="0" err="1">
                <a:solidFill>
                  <a:schemeClr val="tx1"/>
                </a:solidFill>
              </a:rPr>
              <a:t>IndexModel</a:t>
            </a:r>
            <a:r>
              <a:rPr lang="en-US" sz="2600" dirty="0">
                <a:solidFill>
                  <a:schemeClr val="tx1"/>
                </a:solidFill>
              </a:rPr>
              <a:t> class to make </a:t>
            </a:r>
            <a:r>
              <a:rPr lang="en-US" sz="2600" dirty="0" err="1">
                <a:solidFill>
                  <a:srgbClr val="FF0000"/>
                </a:solidFill>
              </a:rPr>
              <a:t>WriteMessage</a:t>
            </a:r>
            <a:r>
              <a:rPr lang="en-US" sz="2600" dirty="0">
                <a:solidFill>
                  <a:srgbClr val="FF0000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 available to that class.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AB4B-E2C4-4B74-921E-24B20BE7ECD6}"/>
              </a:ext>
            </a:extLst>
          </p:cNvPr>
          <p:cNvSpPr/>
          <p:nvPr/>
        </p:nvSpPr>
        <p:spPr>
          <a:xfrm>
            <a:off x="1097280" y="1898725"/>
            <a:ext cx="4668362" cy="192747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 err="1"/>
              <a:t>IndexModel</a:t>
            </a:r>
            <a:r>
              <a:rPr lang="en-US" sz="2800" dirty="0"/>
              <a:t> class depends on functionality provided by the </a:t>
            </a:r>
            <a:r>
              <a:rPr lang="en-US" sz="2800" b="1" i="1" dirty="0" err="1"/>
              <a:t>MyDependency</a:t>
            </a:r>
            <a:r>
              <a:rPr lang="en-US" sz="2800" b="1" i="1" dirty="0"/>
              <a:t> </a:t>
            </a:r>
            <a:r>
              <a:rPr lang="en-US" sz="2800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9320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92609"/>
            <a:ext cx="4744054" cy="24109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66" y="3797532"/>
            <a:ext cx="5113614" cy="24109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Inversion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4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A5577-77CE-4BC5-8EAE-09208588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17230"/>
            <a:ext cx="9997438" cy="180263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dependencies can be problematic and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replace </a:t>
            </a:r>
            <a:r>
              <a:rPr lang="en-US" sz="2400" b="1" i="1" dirty="0" err="1">
                <a:solidFill>
                  <a:schemeClr val="tx1"/>
                </a:solidFill>
              </a:rPr>
              <a:t>MyDependency</a:t>
            </a:r>
            <a:r>
              <a:rPr lang="en-US" sz="2400" dirty="0">
                <a:solidFill>
                  <a:schemeClr val="tx1"/>
                </a:solidFill>
              </a:rPr>
              <a:t> with a different implementation, the class would have to be modified.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b="1" i="1" dirty="0" err="1">
                <a:solidFill>
                  <a:schemeClr val="tx1"/>
                </a:solidFill>
              </a:rPr>
              <a:t>MyDependency</a:t>
            </a:r>
            <a:r>
              <a:rPr lang="en-US" sz="2400" dirty="0">
                <a:solidFill>
                  <a:schemeClr val="tx1"/>
                </a:solidFill>
              </a:rPr>
              <a:t> has dependencies, they must be configured by the 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below implementation is difficult to unit test.</a:t>
            </a:r>
          </a:p>
        </p:txBody>
      </p:sp>
    </p:spTree>
    <p:extLst>
      <p:ext uri="{BB962C8B-B14F-4D97-AF65-F5344CB8AC3E}">
        <p14:creationId xmlns:p14="http://schemas.microsoft.com/office/powerpoint/2010/main" val="36322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160-568F-4CB8-8544-7B2048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Type Lifetimes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https://docs.microsoft.com/en-us/aspnet/core/fundamentals/dependency-injection?view=aspnetcore-5.0#transient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B83B45-7F82-4FE9-8C39-79CBF63F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49018"/>
              </p:ext>
            </p:extLst>
          </p:nvPr>
        </p:nvGraphicFramePr>
        <p:xfrm>
          <a:off x="1158240" y="2254637"/>
          <a:ext cx="99974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59">
                  <a:extLst>
                    <a:ext uri="{9D8B030D-6E8A-4147-A177-3AD203B41FA5}">
                      <a16:colId xmlns:a16="http://schemas.microsoft.com/office/drawing/2014/main" val="954075409"/>
                    </a:ext>
                  </a:extLst>
                </a:gridCol>
                <a:gridCol w="8089881">
                  <a:extLst>
                    <a:ext uri="{9D8B030D-6E8A-4147-A177-3AD203B41FA5}">
                      <a16:colId xmlns:a16="http://schemas.microsoft.com/office/drawing/2014/main" val="152494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9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Transient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3"/>
                        </a:rPr>
                        <a:t>AddTransient</a:t>
                      </a:r>
                      <a:r>
                        <a:rPr lang="en-US" sz="2400" dirty="0"/>
                        <a:t>) are created each time they're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requested from the service container. Best for lightweight, stateless </a:t>
                      </a:r>
                      <a:r>
                        <a:rPr lang="en-US" sz="2400" dirty="0"/>
                        <a:t>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Scoped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lifetime services (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AddScoped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created once per HTTP request (connection).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Singleton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Singleton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5"/>
                        </a:rPr>
                        <a:t>AddSingleton</a:t>
                      </a:r>
                      <a:r>
                        <a:rPr lang="en-US" sz="2400" dirty="0"/>
                        <a:t>) are created the first time they're requested (or when </a:t>
                      </a:r>
                      <a:r>
                        <a:rPr lang="en-US" sz="2400" b="0" i="0" dirty="0" err="1">
                          <a:solidFill>
                            <a:srgbClr val="FF0000"/>
                          </a:solidFill>
                        </a:rPr>
                        <a:t>Startup.ConfigureServices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sz="2400" dirty="0"/>
                        <a:t>is run). Every subsequent request uses the same instance.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5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1C1-F620-4268-BF60-8780BFBC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290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 – “This is the way”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330E-CC4E-4C48-884B-58E24716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44" y="1906724"/>
            <a:ext cx="9656236" cy="4489741"/>
          </a:xfrm>
        </p:spPr>
        <p:txBody>
          <a:bodyPr anchor="ctr">
            <a:normAutofit fontScale="92500"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 helps provide services that classes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ASP.NET Core provides a built-in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Dependencies are registered in </a:t>
            </a:r>
            <a:r>
              <a:rPr lang="en-US" sz="2400" dirty="0" err="1">
                <a:solidFill>
                  <a:srgbClr val="FF0000"/>
                </a:solidFill>
              </a:rPr>
              <a:t>Startup.ConfigureServices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(or base class) is used to abstract the dependency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Inject the service into the constructor of the class where it's used. </a:t>
            </a:r>
          </a:p>
          <a:p>
            <a:pPr marL="201168" lvl="1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 algn="ctr">
              <a:buNone/>
            </a:pPr>
            <a:r>
              <a:rPr lang="en-US" sz="3500" dirty="0">
                <a:highlight>
                  <a:srgbClr val="FFFF00"/>
                </a:highlight>
              </a:rPr>
              <a:t>.NET framework takes on the responsibility of creating an instance of the dependency and disposing of it when it's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6074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84311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Dependency Injection – Step by Step(1/2)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C33ED-3BB5-41C7-8DF2-312677DE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36" y="2162241"/>
            <a:ext cx="4485370" cy="128586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B0F68-2098-443B-96B1-31AF37BE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92" y="3070543"/>
            <a:ext cx="4641874" cy="30290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B4FD94-D229-4756-95F6-2113A4143D65}"/>
              </a:ext>
            </a:extLst>
          </p:cNvPr>
          <p:cNvSpPr txBox="1"/>
          <p:nvPr/>
        </p:nvSpPr>
        <p:spPr>
          <a:xfrm>
            <a:off x="1398707" y="3458867"/>
            <a:ext cx="4511552" cy="18823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fontScale="92500"/>
          </a:bodyPr>
          <a:lstStyle/>
          <a:p>
            <a:r>
              <a:rPr lang="en-US" sz="2800" dirty="0"/>
              <a:t>1) Create an interface where you declare a method that you want to make available through Dependency Injection.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4135E-7647-41B5-A53F-B81EF8D83E6B}"/>
              </a:ext>
            </a:extLst>
          </p:cNvPr>
          <p:cNvSpPr txBox="1"/>
          <p:nvPr/>
        </p:nvSpPr>
        <p:spPr>
          <a:xfrm>
            <a:off x="6261761" y="2151482"/>
            <a:ext cx="4657506" cy="9083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fontScale="92500"/>
          </a:bodyPr>
          <a:lstStyle/>
          <a:p>
            <a:r>
              <a:rPr lang="en-US" sz="2800" dirty="0"/>
              <a:t>2)Define the method in a class that implements the Interface.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EAAB-2157-4FC8-8C9A-2D8B34FCDD5F}"/>
              </a:ext>
            </a:extLst>
          </p:cNvPr>
          <p:cNvSpPr/>
          <p:nvPr/>
        </p:nvSpPr>
        <p:spPr>
          <a:xfrm>
            <a:off x="6272517" y="3075922"/>
            <a:ext cx="4635991" cy="178524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1F621-3AFB-4002-8C0D-A568C82AB9B6}"/>
              </a:ext>
            </a:extLst>
          </p:cNvPr>
          <p:cNvSpPr/>
          <p:nvPr/>
        </p:nvSpPr>
        <p:spPr>
          <a:xfrm>
            <a:off x="6302413" y="4560734"/>
            <a:ext cx="4595337" cy="1332764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02" y="286603"/>
            <a:ext cx="10413403" cy="1391589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Dependency Injection – Step by Step(2/2)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0B74B-F61C-4952-89E1-B443F029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007" y="2060182"/>
            <a:ext cx="4477339" cy="46598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24B7D-2046-48CC-BAA4-B56B61547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7" y="2060182"/>
            <a:ext cx="5160993" cy="22446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918F1F-31FA-4C28-BA9F-C2A0C9B7D5CB}"/>
              </a:ext>
            </a:extLst>
          </p:cNvPr>
          <p:cNvSpPr/>
          <p:nvPr/>
        </p:nvSpPr>
        <p:spPr>
          <a:xfrm>
            <a:off x="1576771" y="2372061"/>
            <a:ext cx="1580601" cy="271738"/>
          </a:xfrm>
          <a:prstGeom prst="rect">
            <a:avLst/>
          </a:prstGeom>
          <a:solidFill>
            <a:srgbClr val="2E2E2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FC932-02F9-4C37-9357-321703C89D51}"/>
              </a:ext>
            </a:extLst>
          </p:cNvPr>
          <p:cNvSpPr txBox="1"/>
          <p:nvPr/>
        </p:nvSpPr>
        <p:spPr>
          <a:xfrm>
            <a:off x="1330310" y="4329952"/>
            <a:ext cx="5006340" cy="8569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fontScale="92500" lnSpcReduction="20000"/>
          </a:bodyPr>
          <a:lstStyle/>
          <a:p>
            <a:r>
              <a:rPr lang="en-US" sz="2000" dirty="0"/>
              <a:t>3)Add the dependency to </a:t>
            </a:r>
            <a:r>
              <a:rPr lang="en-US" sz="2000" b="1" i="1" dirty="0" err="1">
                <a:solidFill>
                  <a:srgbClr val="FF0000"/>
                </a:solidFill>
              </a:rPr>
              <a:t>ConfigureServices</a:t>
            </a:r>
            <a:r>
              <a:rPr lang="en-US" sz="2000" b="1" i="1" dirty="0">
                <a:solidFill>
                  <a:srgbClr val="FF0000"/>
                </a:solidFill>
              </a:rPr>
              <a:t>()</a:t>
            </a:r>
            <a:r>
              <a:rPr lang="en-US" sz="2000" b="1" i="1" dirty="0"/>
              <a:t> </a:t>
            </a:r>
            <a:r>
              <a:rPr lang="en-US" sz="2000" dirty="0"/>
              <a:t>with: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services.[</a:t>
            </a:r>
            <a:r>
              <a:rPr lang="en-US" sz="2000" dirty="0" err="1">
                <a:solidFill>
                  <a:srgbClr val="FF0000"/>
                </a:solidFill>
              </a:rPr>
              <a:t>desiredScope</a:t>
            </a:r>
            <a:r>
              <a:rPr lang="en-US" sz="2000" dirty="0">
                <a:solidFill>
                  <a:srgbClr val="FF0000"/>
                </a:solidFill>
              </a:rPr>
              <a:t>]&lt;[interface], [class]&gt;();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731C9-30B3-415E-B61F-814465C05E26}"/>
              </a:ext>
            </a:extLst>
          </p:cNvPr>
          <p:cNvSpPr txBox="1"/>
          <p:nvPr/>
        </p:nvSpPr>
        <p:spPr>
          <a:xfrm>
            <a:off x="1344710" y="5567082"/>
            <a:ext cx="5090510" cy="1160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normAutofit fontScale="85000" lnSpcReduction="10000"/>
          </a:bodyPr>
          <a:lstStyle/>
          <a:p>
            <a:r>
              <a:rPr lang="en-US" sz="2400" dirty="0"/>
              <a:t>4) Inject the dependency into the </a:t>
            </a:r>
            <a:r>
              <a:rPr lang="en-US" sz="2400" u="sng" dirty="0"/>
              <a:t>constructor</a:t>
            </a:r>
            <a:r>
              <a:rPr lang="en-US" sz="2400" dirty="0"/>
              <a:t> of the dependent class and assign it to a </a:t>
            </a:r>
            <a:r>
              <a:rPr lang="en-US" sz="2400" b="1" i="1" dirty="0"/>
              <a:t>private</a:t>
            </a:r>
            <a:r>
              <a:rPr lang="en-US" sz="2400" dirty="0"/>
              <a:t> variable of the </a:t>
            </a:r>
            <a:r>
              <a:rPr lang="en-US" sz="2400" b="1" i="1" dirty="0"/>
              <a:t>interface</a:t>
            </a:r>
            <a:r>
              <a:rPr lang="en-US" sz="2400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8332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0044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Alternative to Constructor Injection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FromServices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Attribute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https://docs.microsoft.com/en-us/aspnet/core/mvc/controllers/dependency-injection?view=aspnetcore-5.0#action-injection-with-fromservices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42" y="1892175"/>
            <a:ext cx="9794838" cy="190766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After registering a service with the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FromServices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 attribute enables injecting the registered service directly into an </a:t>
            </a:r>
            <a:r>
              <a:rPr lang="en-US" sz="2400" b="1" i="1" dirty="0">
                <a:solidFill>
                  <a:schemeClr val="tx1"/>
                </a:solidFill>
              </a:rPr>
              <a:t>Action Method </a:t>
            </a:r>
            <a:r>
              <a:rPr lang="en-US" sz="2400" dirty="0">
                <a:solidFill>
                  <a:schemeClr val="tx1"/>
                </a:solidFill>
              </a:rPr>
              <a:t>without using constructor injection in the </a:t>
            </a:r>
            <a:r>
              <a:rPr lang="en-US" sz="2400" b="1" i="1" dirty="0">
                <a:solidFill>
                  <a:schemeClr val="tx1"/>
                </a:solidFill>
              </a:rPr>
              <a:t>Controller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8AFDE-89E8-4168-BE0A-D179FD4D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502" y="3951081"/>
            <a:ext cx="7468996" cy="17624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45933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1081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Dependency Injection</vt:lpstr>
      <vt:lpstr>A dependency is anything that an object requires in order to function properly. The Dependency injection (DI) design pattern is a technique used to achieve Inversion of Control (IoC) between classes and their dependencies. </vt:lpstr>
      <vt:lpstr>Dependencies Explained https://docs.microsoft.com/en-us/aspnet/core/fundamentals/dependency-injection?view=aspnetcore-5.0</vt:lpstr>
      <vt:lpstr>Dependency Inversion – Overview https://docs.microsoft.com/en-us/aspnet/core/fundamentals/dependency-injection?view=aspnetcore-5.0</vt:lpstr>
      <vt:lpstr>Service Type Lifetimes https://docs.microsoft.com/en-us/aspnet/core/fundamentals/dependency-injection?view=aspnetcore-5.0#transient</vt:lpstr>
      <vt:lpstr>Dependency Injection – “This is the way” https://docs.microsoft.com/en-us/aspnet/core/fundamentals/dependency-injection?view=aspnetcore-5.0</vt:lpstr>
      <vt:lpstr>Dependency Injection – Step by Step(1/2) https://docs.microsoft.com/en-us/aspnet/core/fundamentals/dependency-injection?view=aspnetcore-5.0</vt:lpstr>
      <vt:lpstr>Dependency Injection – Step by Step(2/2) https://docs.microsoft.com/en-us/aspnet/core/fundamentals/dependency-injection?view=aspnetcore-5.0</vt:lpstr>
      <vt:lpstr>Alternative to Constructor Injection [FromServices] Attribute https://docs.microsoft.com/en-us/aspnet/core/mvc/controllers/dependency-injection?view=aspnetcore-5.0#action-injection-with-fromservices</vt:lpstr>
      <vt:lpstr>Alternative to Constructor Injection .GetService&lt;&gt;() https://docs.microsoft.com/en-us/aspnet/core/mvc/controllers/dependency-injection?view=aspnetcore-5.0#action-injection-with-fromservices</vt:lpstr>
      <vt:lpstr>Dependency Injection -  Examples of Scopes.</vt:lpstr>
      <vt:lpstr>Dependency Injection - .addDbContext https://docs.microsoft.com/en-us/dotnet/api/microsoft.extensions.dependencyinjection.entityframeworkservicecollectionextensions.adddbcontext?view=efcore-5.0 https://docs.microsoft.com/en-us/aspnet/core/fundamentals/dependency-injection?view=aspnetcore-5.0#entity-framework-contexts</vt:lpstr>
      <vt:lpstr>DI – Best Practices (1/2) https://docs.microsoft.com/en-us/aspnet/core/fundamentals/dependency-injection?view=aspnetcore-5.0#design-services-for-dependency-injection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2021-12-20T04:40:39Z</dcterms:modified>
</cp:coreProperties>
</file>