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1" r:id="rId4"/>
    <p:sldId id="263" r:id="rId5"/>
    <p:sldId id="272" r:id="rId6"/>
    <p:sldId id="273" r:id="rId7"/>
    <p:sldId id="270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88" d="100"/>
          <a:sy n="88" d="100"/>
        </p:scale>
        <p:origin x="391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aspnet/core/mvc/controllers/routing?view=aspnetcore-5.0#attribute-routing-for-rest-api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microsoft.com/en-us/aspnet/core/mvc/controllers/routing?view=aspnetcore-5.0#attribute-routing-for-rest-api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aspnet/core/mvc/controllers/routing?view=aspnetcore-5.0#http-verb-templat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controllers/routing?view=aspnetcore-5.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aspnet/core/mvc/controllers/actions?view=aspnetcore-5.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aspnet/core/mvc/controllers/actions?view=aspnetcore-5.0#defining-act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models/model-binding?view=aspnetcore-5.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aspnet/core/mvc/models/model-binding?view=aspnetcore-5.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controllers/actions?view=aspnetcore-3.1#1-methods-resulting-in-an-empty-response-body" TargetMode="External"/><Relationship Id="rId2" Type="http://schemas.openxmlformats.org/officeDocument/2006/relationships/hyperlink" Target="https://docs.microsoft.com/en-us/aspnet/core/mvc/controllers/actions?view=aspnetcore-5.0#controller-helper-metho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spnet/core/mvc/controllers/actions?view=aspnetcore-3.1#3-methods-resulting-in-a-non-empty-response-body-formatted-in-a-content-type-negotiated-with-the-client" TargetMode="External"/><Relationship Id="rId4" Type="http://schemas.openxmlformats.org/officeDocument/2006/relationships/hyperlink" Target="https://docs.microsoft.com/en-us/aspnet/core/mvc/controllers/actions?view=aspnetcore-3.1#2-methods-resulting-in-a-non-empty-response-body-with-a-predefined-content-typ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aspnet/core/mvc/controllers/routing?view=aspnetcore-5.0#c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controllers/routing?view=aspnetcore-5.0#multiple-conventional-routes" TargetMode="External"/><Relationship Id="rId2" Type="http://schemas.openxmlformats.org/officeDocument/2006/relationships/hyperlink" Target="https://docs.microsoft.com/en-us/aspnet/core/mvc/controllers/routing?view=aspnetcore-5.0#set-up-conventional-rout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FFDA-DC4E-4547-9BF2-ABA6D7A2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41577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Attribute Routing – REST API’s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https://docs.microsoft.com/en-us/aspnet/core/mvc/controllers/routing?view=aspnetcore-5.0#attribute-routing-for-rest-apis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D022F-B0E8-463F-ADCC-9FFE259C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874" y="1922781"/>
            <a:ext cx="9842803" cy="2504076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chemeClr val="tx1"/>
                </a:solidFill>
              </a:rPr>
              <a:t>RESTful APIs </a:t>
            </a:r>
            <a:r>
              <a:rPr lang="en-US" sz="2400" dirty="0">
                <a:solidFill>
                  <a:schemeClr val="tx1"/>
                </a:solidFill>
              </a:rPr>
              <a:t>should use </a:t>
            </a:r>
            <a:r>
              <a:rPr lang="en-US" sz="2400" b="1" i="1" dirty="0">
                <a:solidFill>
                  <a:schemeClr val="tx1"/>
                </a:solidFill>
              </a:rPr>
              <a:t>Attribute Routing </a:t>
            </a:r>
            <a:r>
              <a:rPr lang="en-US" sz="2400" dirty="0">
                <a:solidFill>
                  <a:schemeClr val="tx1"/>
                </a:solidFill>
              </a:rPr>
              <a:t>to model the app's functionality as a set of resources where operations are represented by </a:t>
            </a:r>
            <a:r>
              <a:rPr lang="en-US" sz="2400" b="1" i="1" dirty="0">
                <a:solidFill>
                  <a:schemeClr val="tx1"/>
                </a:solidFill>
              </a:rPr>
              <a:t>HTTP verbs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chemeClr val="tx1"/>
                </a:solidFill>
              </a:rPr>
              <a:t>Attribute Routing </a:t>
            </a:r>
            <a:r>
              <a:rPr lang="en-US" sz="2400" dirty="0">
                <a:solidFill>
                  <a:schemeClr val="tx1"/>
                </a:solidFill>
              </a:rPr>
              <a:t>uses sets of </a:t>
            </a:r>
            <a:r>
              <a:rPr lang="en-US" sz="2400" b="1" i="1" dirty="0">
                <a:solidFill>
                  <a:schemeClr val="tx1"/>
                </a:solidFill>
              </a:rPr>
              <a:t>Attributes</a:t>
            </a:r>
            <a:r>
              <a:rPr lang="en-US" sz="2400" dirty="0">
                <a:solidFill>
                  <a:schemeClr val="tx1"/>
                </a:solidFill>
              </a:rPr>
              <a:t> on each </a:t>
            </a:r>
            <a:r>
              <a:rPr lang="en-US" sz="2400" b="1" i="1" dirty="0">
                <a:solidFill>
                  <a:schemeClr val="tx1"/>
                </a:solidFill>
              </a:rPr>
              <a:t>Controller Action </a:t>
            </a:r>
            <a:r>
              <a:rPr lang="en-US" sz="2400" dirty="0">
                <a:solidFill>
                  <a:schemeClr val="tx1"/>
                </a:solidFill>
              </a:rPr>
              <a:t>to map </a:t>
            </a:r>
            <a:r>
              <a:rPr lang="en-US" sz="2400" b="1" i="1" dirty="0">
                <a:solidFill>
                  <a:schemeClr val="tx1"/>
                </a:solidFill>
              </a:rPr>
              <a:t>Actions</a:t>
            </a:r>
            <a:r>
              <a:rPr lang="en-US" sz="2400" dirty="0">
                <a:solidFill>
                  <a:schemeClr val="tx1"/>
                </a:solidFill>
              </a:rPr>
              <a:t> directly to route templates. The following </a:t>
            </a:r>
            <a:r>
              <a:rPr lang="en-US" sz="2400" dirty="0" err="1">
                <a:solidFill>
                  <a:srgbClr val="FF0000"/>
                </a:solidFill>
              </a:rPr>
              <a:t>StartUp.Configure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 code is typical for a </a:t>
            </a:r>
            <a:r>
              <a:rPr lang="en-US" sz="2400" b="1" i="1" dirty="0">
                <a:solidFill>
                  <a:schemeClr val="tx1"/>
                </a:solidFill>
              </a:rPr>
              <a:t>RESTful API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FF0000"/>
                </a:solidFill>
              </a:rPr>
              <a:t>MapControllers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>
                <a:solidFill>
                  <a:schemeClr val="tx1"/>
                </a:solidFill>
              </a:rPr>
              <a:t>is called inside </a:t>
            </a:r>
            <a:r>
              <a:rPr lang="en-US" sz="2400" dirty="0" err="1">
                <a:solidFill>
                  <a:srgbClr val="FF0000"/>
                </a:solidFill>
              </a:rPr>
              <a:t>UseEndpoints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>
                <a:solidFill>
                  <a:schemeClr val="tx1"/>
                </a:solidFill>
              </a:rPr>
              <a:t>to map </a:t>
            </a:r>
            <a:r>
              <a:rPr lang="en-US" sz="2400" u="sng" dirty="0">
                <a:solidFill>
                  <a:schemeClr val="tx1"/>
                </a:solidFill>
              </a:rPr>
              <a:t>attribute routed </a:t>
            </a:r>
            <a:r>
              <a:rPr lang="en-US" sz="2400" dirty="0">
                <a:solidFill>
                  <a:schemeClr val="tx1"/>
                </a:solidFill>
              </a:rPr>
              <a:t>controllers.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56C91-9BE8-481A-90F0-2DF41C063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023" y="4487048"/>
            <a:ext cx="4992914" cy="171674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8329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0BCC-5211-4CEF-8C26-6D836CC3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253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Attribute Routing – REST API’s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https://docs.microsoft.com/en-us/aspnet/core/mvc/controllers/routing?view=aspnetcore-5.0#attribute-routing-for-rest-apis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8006E-3A88-473D-94CB-DCC3427A4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094" y="1910687"/>
            <a:ext cx="4620381" cy="44901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1" dirty="0" err="1">
                <a:solidFill>
                  <a:schemeClr val="tx1"/>
                </a:solidFill>
              </a:rPr>
              <a:t>HomeController</a:t>
            </a:r>
            <a:r>
              <a:rPr lang="en-US" sz="2000" dirty="0">
                <a:solidFill>
                  <a:schemeClr val="tx1"/>
                </a:solidFill>
              </a:rPr>
              <a:t> matches a set of URLs similar to how the default </a:t>
            </a:r>
            <a:r>
              <a:rPr lang="en-US" sz="2000" b="1" i="1" dirty="0">
                <a:solidFill>
                  <a:schemeClr val="tx1"/>
                </a:solidFill>
              </a:rPr>
              <a:t>conventional</a:t>
            </a:r>
            <a:r>
              <a:rPr lang="en-US" sz="2000" dirty="0">
                <a:solidFill>
                  <a:schemeClr val="tx1"/>
                </a:solidFill>
              </a:rPr>
              <a:t> routing matches a </a:t>
            </a:r>
            <a:r>
              <a:rPr lang="en-US" sz="2000" b="1" i="1" dirty="0">
                <a:solidFill>
                  <a:schemeClr val="tx1"/>
                </a:solidFill>
              </a:rPr>
              <a:t>Controller Action </a:t>
            </a:r>
            <a:r>
              <a:rPr lang="en-US" sz="2000" dirty="0">
                <a:solidFill>
                  <a:schemeClr val="tx1"/>
                </a:solidFill>
              </a:rPr>
              <a:t>to </a:t>
            </a:r>
            <a:r>
              <a:rPr lang="en-US" sz="2000" dirty="0">
                <a:solidFill>
                  <a:srgbClr val="FF0000"/>
                </a:solidFill>
              </a:rPr>
              <a:t>{controller=Home}/{action=Index}/{id?}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Conventional Routing </a:t>
            </a:r>
            <a:r>
              <a:rPr lang="en-US" sz="2000" dirty="0">
                <a:solidFill>
                  <a:schemeClr val="tx1"/>
                </a:solidFill>
              </a:rPr>
              <a:t>handles routes more succinctly, but </a:t>
            </a:r>
            <a:r>
              <a:rPr lang="en-US" sz="2000" b="1" i="1" dirty="0">
                <a:solidFill>
                  <a:schemeClr val="tx1"/>
                </a:solidFill>
              </a:rPr>
              <a:t>Attribute Routing</a:t>
            </a:r>
            <a:r>
              <a:rPr lang="en-US" sz="2000" dirty="0">
                <a:solidFill>
                  <a:schemeClr val="tx1"/>
                </a:solidFill>
              </a:rPr>
              <a:t> allows (and requires) precise control over which route templates apply to each </a:t>
            </a:r>
            <a:r>
              <a:rPr lang="en-US" sz="2000" b="1" i="1" dirty="0">
                <a:solidFill>
                  <a:schemeClr val="tx1"/>
                </a:solidFill>
              </a:rPr>
              <a:t>Action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With </a:t>
            </a:r>
            <a:r>
              <a:rPr lang="en-US" sz="2000" b="1" i="1" dirty="0">
                <a:solidFill>
                  <a:schemeClr val="tx1"/>
                </a:solidFill>
              </a:rPr>
              <a:t>Attribute Routing</a:t>
            </a:r>
            <a:r>
              <a:rPr lang="en-US" sz="2000" dirty="0">
                <a:solidFill>
                  <a:schemeClr val="tx1"/>
                </a:solidFill>
              </a:rPr>
              <a:t>, the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 name and </a:t>
            </a:r>
            <a:r>
              <a:rPr lang="en-US" sz="2000" b="1" i="1" dirty="0">
                <a:solidFill>
                  <a:schemeClr val="tx1"/>
                </a:solidFill>
              </a:rPr>
              <a:t>Action</a:t>
            </a:r>
            <a:r>
              <a:rPr lang="en-US" sz="2000" dirty="0">
                <a:solidFill>
                  <a:schemeClr val="tx1"/>
                </a:solidFill>
              </a:rPr>
              <a:t> names no longer play a role in which </a:t>
            </a:r>
            <a:r>
              <a:rPr lang="en-US" sz="2000" b="1" i="1" dirty="0">
                <a:solidFill>
                  <a:schemeClr val="tx1"/>
                </a:solidFill>
              </a:rPr>
              <a:t>Action</a:t>
            </a:r>
            <a:r>
              <a:rPr lang="en-US" sz="2000" dirty="0">
                <a:solidFill>
                  <a:schemeClr val="tx1"/>
                </a:solidFill>
              </a:rPr>
              <a:t> is matched.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C8C17-3C97-4CF8-A2C3-5C0A7637E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774" y="2202056"/>
            <a:ext cx="5150906" cy="398606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1838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8A50-35A9-4AB1-9E9B-F0E03C4B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98309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Attribute Routing - HTTP Verb Templates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https://docs.microsoft.com/en-us/aspnet/core/mvc/controllers/routing?view=aspnetcore-5.0#http-verb-templates</a:t>
            </a:r>
            <a:endParaRPr lang="en-US" sz="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BE9BE-F840-4155-9121-186942826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211" y="1900727"/>
            <a:ext cx="5235552" cy="453105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ASP.NET Core provides these </a:t>
            </a:r>
            <a:r>
              <a:rPr lang="en-US" sz="2000" b="1" i="1" dirty="0">
                <a:solidFill>
                  <a:schemeClr val="tx1"/>
                </a:solidFill>
              </a:rPr>
              <a:t>HTTP verb </a:t>
            </a:r>
            <a:r>
              <a:rPr lang="en-US" sz="2000" dirty="0">
                <a:solidFill>
                  <a:schemeClr val="tx1"/>
                </a:solidFill>
              </a:rPr>
              <a:t>attributes: 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HttpGet</a:t>
            </a:r>
            <a:r>
              <a:rPr lang="en-US" sz="2000" dirty="0">
                <a:solidFill>
                  <a:srgbClr val="FF0000"/>
                </a:solidFill>
              </a:rPr>
              <a:t>]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HttpPost</a:t>
            </a:r>
            <a:r>
              <a:rPr lang="en-US" sz="2000" dirty="0">
                <a:solidFill>
                  <a:srgbClr val="FF0000"/>
                </a:solidFill>
              </a:rPr>
              <a:t>]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HttpPut</a:t>
            </a:r>
            <a:r>
              <a:rPr lang="en-US" sz="2000" dirty="0">
                <a:solidFill>
                  <a:srgbClr val="FF0000"/>
                </a:solidFill>
              </a:rPr>
              <a:t>]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HttpDelete</a:t>
            </a:r>
            <a:r>
              <a:rPr lang="en-US" sz="2000" dirty="0">
                <a:solidFill>
                  <a:srgbClr val="FF0000"/>
                </a:solidFill>
              </a:rPr>
              <a:t>]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HttpHead</a:t>
            </a:r>
            <a:r>
              <a:rPr lang="en-US" sz="2000" dirty="0">
                <a:solidFill>
                  <a:srgbClr val="FF0000"/>
                </a:solidFill>
              </a:rPr>
              <a:t>]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HttpPatch</a:t>
            </a:r>
            <a:r>
              <a:rPr lang="en-US" sz="2000" dirty="0">
                <a:solidFill>
                  <a:srgbClr val="FF0000"/>
                </a:solidFill>
              </a:rPr>
              <a:t>]</a:t>
            </a:r>
            <a:r>
              <a:rPr lang="en-US" sz="2000" dirty="0"/>
              <a:t>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GetProduct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chemeClr val="tx1"/>
                </a:solidFill>
              </a:rPr>
              <a:t>Action</a:t>
            </a:r>
            <a:r>
              <a:rPr lang="en-US" sz="2000" dirty="0">
                <a:solidFill>
                  <a:schemeClr val="tx1"/>
                </a:solidFill>
              </a:rPr>
              <a:t> method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includes the </a:t>
            </a:r>
            <a:r>
              <a:rPr lang="en-US" sz="2000" dirty="0">
                <a:solidFill>
                  <a:srgbClr val="FF0000"/>
                </a:solidFill>
              </a:rPr>
              <a:t>"{id}" </a:t>
            </a:r>
            <a:r>
              <a:rPr lang="en-US" sz="2000" dirty="0">
                <a:solidFill>
                  <a:schemeClr val="tx1"/>
                </a:solidFill>
              </a:rPr>
              <a:t>template, therefore ‘id’ is appended to the "</a:t>
            </a:r>
            <a:r>
              <a:rPr lang="en-US" sz="2000" dirty="0" err="1">
                <a:solidFill>
                  <a:srgbClr val="FF0000"/>
                </a:solidFill>
              </a:rPr>
              <a:t>api</a:t>
            </a:r>
            <a:r>
              <a:rPr lang="en-US" sz="2000" dirty="0">
                <a:solidFill>
                  <a:srgbClr val="FF0000"/>
                </a:solidFill>
              </a:rPr>
              <a:t>/[controller]</a:t>
            </a:r>
            <a:r>
              <a:rPr lang="en-US" sz="2000" dirty="0">
                <a:solidFill>
                  <a:schemeClr val="tx1"/>
                </a:solidFill>
              </a:rPr>
              <a:t>" attribute template above the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, so </a:t>
            </a:r>
            <a:r>
              <a:rPr lang="en-US" sz="2000" dirty="0" err="1">
                <a:solidFill>
                  <a:srgbClr val="FF0000"/>
                </a:solidFill>
              </a:rPr>
              <a:t>GetProduct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template is "</a:t>
            </a:r>
            <a:r>
              <a:rPr lang="en-US" sz="2000" dirty="0" err="1">
                <a:solidFill>
                  <a:srgbClr val="FF0000"/>
                </a:solidFill>
              </a:rPr>
              <a:t>api</a:t>
            </a:r>
            <a:r>
              <a:rPr lang="en-US" sz="2000" dirty="0">
                <a:solidFill>
                  <a:srgbClr val="FF0000"/>
                </a:solidFill>
              </a:rPr>
              <a:t>/test2/{id}</a:t>
            </a:r>
            <a:r>
              <a:rPr lang="en-US" sz="2000" dirty="0">
                <a:solidFill>
                  <a:schemeClr val="tx1"/>
                </a:solidFill>
              </a:rPr>
              <a:t>".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Therefore, </a:t>
            </a:r>
            <a:r>
              <a:rPr lang="en-US" sz="2000" dirty="0" err="1">
                <a:solidFill>
                  <a:srgbClr val="FF0000"/>
                </a:solidFill>
              </a:rPr>
              <a:t>GetProduct</a:t>
            </a:r>
            <a:r>
              <a:rPr lang="en-US" sz="2000" dirty="0">
                <a:solidFill>
                  <a:srgbClr val="FF0000"/>
                </a:solidFill>
              </a:rPr>
              <a:t>(string id)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can match </a:t>
            </a:r>
            <a:r>
              <a:rPr lang="en-US" sz="2000" b="1" i="1" dirty="0">
                <a:solidFill>
                  <a:schemeClr val="tx1"/>
                </a:solidFill>
              </a:rPr>
              <a:t>GET</a:t>
            </a:r>
            <a:r>
              <a:rPr lang="en-US" sz="2000" dirty="0">
                <a:solidFill>
                  <a:schemeClr val="tx1"/>
                </a:solidFill>
              </a:rPr>
              <a:t> requests of the form:</a:t>
            </a:r>
            <a:r>
              <a:rPr lang="en-US" sz="20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/</a:t>
            </a:r>
            <a:r>
              <a:rPr lang="en-US" sz="1800" dirty="0" err="1">
                <a:solidFill>
                  <a:srgbClr val="FF0000"/>
                </a:solidFill>
              </a:rPr>
              <a:t>api</a:t>
            </a:r>
            <a:r>
              <a:rPr lang="en-US" sz="1800" dirty="0">
                <a:solidFill>
                  <a:srgbClr val="FF0000"/>
                </a:solidFill>
              </a:rPr>
              <a:t>/test2/{any string}</a:t>
            </a:r>
            <a:r>
              <a:rPr lang="en-US" sz="18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A26F9-C0F3-4B84-968F-9E61BD627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120" y="1996579"/>
            <a:ext cx="3936669" cy="479416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92BDD2-9055-4CCF-A061-4211279DE6E2}"/>
              </a:ext>
            </a:extLst>
          </p:cNvPr>
          <p:cNvSpPr/>
          <p:nvPr/>
        </p:nvSpPr>
        <p:spPr>
          <a:xfrm>
            <a:off x="7143936" y="3680990"/>
            <a:ext cx="3593972" cy="920371"/>
          </a:xfrm>
          <a:prstGeom prst="roundRect">
            <a:avLst>
              <a:gd name="adj" fmla="val 2048"/>
            </a:avLst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4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699" y="0"/>
            <a:ext cx="8732939" cy="4953000"/>
          </a:xfrm>
        </p:spPr>
        <p:txBody>
          <a:bodyPr anchor="ctr">
            <a:noAutofit/>
          </a:bodyPr>
          <a:lstStyle/>
          <a:p>
            <a:r>
              <a:rPr lang="en-US" sz="3200" i="1" dirty="0">
                <a:solidFill>
                  <a:srgbClr val="FFFFFF"/>
                </a:solidFill>
              </a:rPr>
              <a:t>ASP.NET Core </a:t>
            </a:r>
            <a:r>
              <a:rPr lang="en-US" sz="3200" b="1" i="1" dirty="0">
                <a:solidFill>
                  <a:srgbClr val="FFFFFF"/>
                </a:solidFill>
              </a:rPr>
              <a:t>controllers</a:t>
            </a:r>
            <a:r>
              <a:rPr lang="en-US" sz="3200" i="1" dirty="0">
                <a:solidFill>
                  <a:srgbClr val="FFFFFF"/>
                </a:solidFill>
              </a:rPr>
              <a:t> use Routing middleware to match the URLs of incoming requests and map them to </a:t>
            </a:r>
            <a:r>
              <a:rPr lang="en-US" sz="3200" b="1" i="1" dirty="0">
                <a:solidFill>
                  <a:srgbClr val="FFFFFF"/>
                </a:solidFill>
              </a:rPr>
              <a:t>actions</a:t>
            </a:r>
            <a:r>
              <a:rPr lang="en-US" sz="3200" i="1" dirty="0">
                <a:solidFill>
                  <a:srgbClr val="FFFFFF"/>
                </a:solidFill>
              </a:rPr>
              <a:t>. Route templates are: </a:t>
            </a:r>
            <a:br>
              <a:rPr lang="en-US" sz="3200" i="1" dirty="0">
                <a:solidFill>
                  <a:srgbClr val="FFFFFF"/>
                </a:solidFill>
              </a:rPr>
            </a:br>
            <a:r>
              <a:rPr lang="en-US" sz="3200" i="1" dirty="0">
                <a:solidFill>
                  <a:srgbClr val="FFFFFF"/>
                </a:solidFill>
              </a:rPr>
              <a:t>	</a:t>
            </a:r>
            <a:r>
              <a:rPr lang="en-US" sz="2400" i="1" dirty="0">
                <a:solidFill>
                  <a:srgbClr val="FFFFFF"/>
                </a:solidFill>
              </a:rPr>
              <a:t>-defined in startup code or attributes, 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	-describe how URL paths are matched to actions, and 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	-are used to generate URLs for links.</a:t>
            </a:r>
            <a:r>
              <a:rPr lang="en-US" sz="3200" i="1" dirty="0">
                <a:solidFill>
                  <a:srgbClr val="FFFFFF"/>
                </a:solidFill>
              </a:rPr>
              <a:t> </a:t>
            </a:r>
            <a:br>
              <a:rPr lang="en-US" sz="3200" i="1" dirty="0">
                <a:solidFill>
                  <a:srgbClr val="FFFFFF"/>
                </a:solidFill>
              </a:rPr>
            </a:br>
            <a:r>
              <a:rPr lang="en-US" sz="3200" i="1" dirty="0">
                <a:solidFill>
                  <a:srgbClr val="FFFFFF"/>
                </a:solidFill>
              </a:rPr>
              <a:t>Actions are either conventionally routed or attribute routed.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4953000"/>
            <a:ext cx="12188952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https://docs.microsoft.com/en-us/aspnet/core/mvc/controllers/routing?view=aspnetcore-5.0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91AB-E02E-44F3-8418-F231B3DA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Controllers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https://docs.microsoft.com/en-us/aspnet/core/mvc/controllers/actions?view=aspnetcore-5.0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DF4C9-A9BF-4002-9F26-2ABED2DDE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3429000"/>
            <a:ext cx="4938729" cy="30099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To be classified as a </a:t>
            </a:r>
            <a:r>
              <a:rPr lang="en-US" sz="1800" b="1" i="1" dirty="0">
                <a:solidFill>
                  <a:schemeClr val="tx1"/>
                </a:solidFill>
              </a:rPr>
              <a:t>Controller</a:t>
            </a:r>
            <a:r>
              <a:rPr lang="en-US" sz="1800" dirty="0">
                <a:solidFill>
                  <a:schemeClr val="tx1"/>
                </a:solidFill>
              </a:rPr>
              <a:t>, at least one of these conditions is true: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The class name is suffixed with </a:t>
            </a:r>
            <a:r>
              <a:rPr lang="en-US" sz="1500" b="1" i="1" dirty="0">
                <a:solidFill>
                  <a:schemeClr val="tx1"/>
                </a:solidFill>
              </a:rPr>
              <a:t>Controller</a:t>
            </a:r>
            <a:r>
              <a:rPr lang="en-US" sz="1500" dirty="0">
                <a:solidFill>
                  <a:schemeClr val="tx1"/>
                </a:solidFill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The class inherits from a class whose name is suffixed with </a:t>
            </a:r>
            <a:r>
              <a:rPr lang="en-US" sz="1500" b="1" i="1" dirty="0">
                <a:solidFill>
                  <a:schemeClr val="tx1"/>
                </a:solidFill>
              </a:rPr>
              <a:t>Controller</a:t>
            </a:r>
            <a:r>
              <a:rPr lang="en-US" sz="1500" dirty="0">
                <a:solidFill>
                  <a:schemeClr val="tx1"/>
                </a:solidFill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The </a:t>
            </a:r>
            <a:r>
              <a:rPr lang="en-US" sz="1500" dirty="0">
                <a:solidFill>
                  <a:srgbClr val="FF0000"/>
                </a:solidFill>
              </a:rPr>
              <a:t>[Controller]</a:t>
            </a:r>
            <a:r>
              <a:rPr lang="en-US" sz="1500" b="1" i="1" dirty="0">
                <a:solidFill>
                  <a:srgbClr val="FF0000"/>
                </a:solidFill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attribute is applied to the class. </a:t>
            </a:r>
          </a:p>
          <a:p>
            <a:pPr>
              <a:lnSpc>
                <a:spcPct val="100000"/>
              </a:lnSpc>
            </a:pPr>
            <a:r>
              <a:rPr lang="en-US" sz="1800" b="1" i="1" dirty="0">
                <a:solidFill>
                  <a:schemeClr val="tx1"/>
                </a:solidFill>
              </a:rPr>
              <a:t>Controller</a:t>
            </a:r>
            <a:r>
              <a:rPr lang="en-US" sz="1800" dirty="0">
                <a:solidFill>
                  <a:schemeClr val="tx1"/>
                </a:solidFill>
              </a:rPr>
              <a:t> classes reside in the project's root-level </a:t>
            </a:r>
            <a:r>
              <a:rPr lang="en-US" sz="1800" b="1" i="1" dirty="0">
                <a:solidFill>
                  <a:schemeClr val="tx1"/>
                </a:solidFill>
              </a:rPr>
              <a:t>Controllers</a:t>
            </a:r>
            <a:r>
              <a:rPr lang="en-US" sz="1800" dirty="0">
                <a:solidFill>
                  <a:schemeClr val="tx1"/>
                </a:solidFill>
              </a:rPr>
              <a:t> directory and inherit from </a:t>
            </a:r>
            <a:r>
              <a:rPr lang="en-US" sz="1800" b="1" i="1" dirty="0">
                <a:solidFill>
                  <a:schemeClr val="tx1"/>
                </a:solidFill>
              </a:rPr>
              <a:t>Controller </a:t>
            </a:r>
            <a:r>
              <a:rPr lang="en-US" sz="1800" dirty="0">
                <a:solidFill>
                  <a:schemeClr val="tx1"/>
                </a:solidFill>
              </a:rPr>
              <a:t>or </a:t>
            </a:r>
            <a:r>
              <a:rPr lang="en-US" sz="1800" b="1" i="1" dirty="0" err="1">
                <a:solidFill>
                  <a:schemeClr val="tx1"/>
                </a:solidFill>
              </a:rPr>
              <a:t>ControllerBase</a:t>
            </a:r>
            <a:r>
              <a:rPr lang="en-US" sz="1800" b="1" i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classes.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FBF93-A524-4A88-B5D6-9FE522641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361" y="3475587"/>
            <a:ext cx="4286115" cy="278974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A899EE-4545-4314-8669-BA2C7FA04008}"/>
              </a:ext>
            </a:extLst>
          </p:cNvPr>
          <p:cNvSpPr/>
          <p:nvPr/>
        </p:nvSpPr>
        <p:spPr>
          <a:xfrm>
            <a:off x="1036320" y="1906211"/>
            <a:ext cx="10191238" cy="156937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dirty="0"/>
              <a:t>A </a:t>
            </a:r>
            <a:r>
              <a:rPr lang="en-US" b="1" i="1" dirty="0"/>
              <a:t>Controller</a:t>
            </a:r>
            <a:r>
              <a:rPr lang="en-US" dirty="0"/>
              <a:t> is a class used to define and group a set of </a:t>
            </a:r>
            <a:r>
              <a:rPr lang="en-US" b="1" i="1" dirty="0"/>
              <a:t>Action </a:t>
            </a:r>
            <a:r>
              <a:rPr lang="en-US" dirty="0"/>
              <a:t>methods. </a:t>
            </a:r>
            <a:r>
              <a:rPr lang="en-US" b="1" i="1" dirty="0"/>
              <a:t>Controllers</a:t>
            </a:r>
            <a:r>
              <a:rPr lang="en-US" dirty="0"/>
              <a:t> are meant to logically group similar </a:t>
            </a:r>
            <a:r>
              <a:rPr lang="en-US" b="1" i="1" dirty="0"/>
              <a:t>Actions</a:t>
            </a:r>
            <a:r>
              <a:rPr lang="en-US" dirty="0"/>
              <a:t> together. This allows routing, caching, and authorization to be applied collectively.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/>
              <a:t>Within the </a:t>
            </a:r>
            <a:r>
              <a:rPr lang="en-US" b="1" i="1" dirty="0"/>
              <a:t>Model-View-Controller</a:t>
            </a:r>
            <a:r>
              <a:rPr lang="en-US" dirty="0"/>
              <a:t> or </a:t>
            </a:r>
            <a:r>
              <a:rPr lang="en-US" b="1" i="1" dirty="0"/>
              <a:t>REST</a:t>
            </a:r>
            <a:r>
              <a:rPr lang="en-US" dirty="0"/>
              <a:t> pattern, a </a:t>
            </a:r>
            <a:r>
              <a:rPr lang="en-US" b="1" i="1" dirty="0"/>
              <a:t>Controller</a:t>
            </a:r>
            <a:r>
              <a:rPr lang="en-US" dirty="0"/>
              <a:t> is responsible for the initial processing of a request. Business decisions should be performed within the </a:t>
            </a:r>
            <a:r>
              <a:rPr lang="en-US" b="1" i="1" dirty="0"/>
              <a:t>Model (Business/Domain) </a:t>
            </a:r>
            <a:r>
              <a:rPr lang="en-US" dirty="0"/>
              <a:t>layer. </a:t>
            </a:r>
          </a:p>
        </p:txBody>
      </p:sp>
    </p:spTree>
    <p:extLst>
      <p:ext uri="{BB962C8B-B14F-4D97-AF65-F5344CB8AC3E}">
        <p14:creationId xmlns:p14="http://schemas.microsoft.com/office/powerpoint/2010/main" val="273959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7877-F76D-43AF-954E-BF1CB3F0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34056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Action Methods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https://docs.microsoft.com/en-us/aspnet/core/mvc/controllers/actions?view=aspnetcore-5.0#defining-actions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888FD-840D-4CA1-BD12-7D4E770F9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44" y="1892301"/>
            <a:ext cx="5818675" cy="4534257"/>
          </a:xfrm>
        </p:spPr>
        <p:txBody>
          <a:bodyPr anchor="ctr">
            <a:normAutofit fontScale="850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An </a:t>
            </a:r>
            <a:r>
              <a:rPr lang="en-US" sz="2000" b="1" i="1" dirty="0">
                <a:solidFill>
                  <a:schemeClr val="tx1"/>
                </a:solidFill>
              </a:rPr>
              <a:t>Action</a:t>
            </a:r>
            <a:r>
              <a:rPr lang="en-US" sz="2000" dirty="0">
                <a:solidFill>
                  <a:schemeClr val="tx1"/>
                </a:solidFill>
              </a:rPr>
              <a:t> method is a method in a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 that handles requests.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 public methods in a </a:t>
            </a:r>
            <a:r>
              <a:rPr lang="en-US" sz="2000" b="1" i="1" dirty="0">
                <a:solidFill>
                  <a:schemeClr val="tx1"/>
                </a:solidFill>
              </a:rPr>
              <a:t>Controller </a:t>
            </a:r>
            <a:r>
              <a:rPr lang="en-US" sz="2000" dirty="0">
                <a:solidFill>
                  <a:schemeClr val="tx1"/>
                </a:solidFill>
              </a:rPr>
              <a:t>(except those with the 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NonAction</a:t>
            </a:r>
            <a:r>
              <a:rPr lang="en-US" sz="2000" dirty="0">
                <a:solidFill>
                  <a:srgbClr val="FF0000"/>
                </a:solidFill>
              </a:rPr>
              <a:t>] </a:t>
            </a:r>
            <a:r>
              <a:rPr lang="en-US" sz="2000" dirty="0">
                <a:solidFill>
                  <a:schemeClr val="tx1"/>
                </a:solidFill>
              </a:rPr>
              <a:t>attribute) are </a:t>
            </a:r>
            <a:r>
              <a:rPr lang="en-US" sz="2000" b="1" i="1" dirty="0">
                <a:solidFill>
                  <a:schemeClr val="tx1"/>
                </a:solidFill>
              </a:rPr>
              <a:t>Actions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Parameters on </a:t>
            </a:r>
            <a:r>
              <a:rPr lang="en-US" sz="2000" b="1" i="1" dirty="0">
                <a:solidFill>
                  <a:schemeClr val="tx1"/>
                </a:solidFill>
              </a:rPr>
              <a:t>Actions</a:t>
            </a:r>
            <a:r>
              <a:rPr lang="en-US" sz="2000" dirty="0">
                <a:solidFill>
                  <a:schemeClr val="tx1"/>
                </a:solidFill>
              </a:rPr>
              <a:t> are bound to request data and are validated using </a:t>
            </a:r>
            <a:r>
              <a:rPr lang="en-US" sz="2000" b="1" i="1" dirty="0" err="1">
                <a:solidFill>
                  <a:schemeClr val="tx1"/>
                </a:solidFill>
              </a:rPr>
              <a:t>ModelBinding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</a:rPr>
              <a:t>Model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validation</a:t>
            </a:r>
            <a:r>
              <a:rPr lang="en-US" sz="2000" dirty="0">
                <a:solidFill>
                  <a:schemeClr val="tx1"/>
                </a:solidFill>
              </a:rPr>
              <a:t> occurs for everything that’s </a:t>
            </a:r>
            <a:r>
              <a:rPr lang="en-US" sz="2000" b="1" i="1" dirty="0">
                <a:solidFill>
                  <a:schemeClr val="tx1"/>
                </a:solidFill>
              </a:rPr>
              <a:t>Model-Bound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u="sng" dirty="0" err="1">
                <a:solidFill>
                  <a:srgbClr val="FF0000"/>
                </a:solidFill>
              </a:rPr>
              <a:t>ModelState.IsValid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method indicates whether </a:t>
            </a:r>
            <a:r>
              <a:rPr lang="en-US" sz="2000" b="1" i="1" dirty="0" err="1">
                <a:solidFill>
                  <a:schemeClr val="tx1"/>
                </a:solidFill>
              </a:rPr>
              <a:t>ModelBinding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i="1" dirty="0">
                <a:solidFill>
                  <a:schemeClr val="tx1"/>
                </a:solidFill>
              </a:rPr>
              <a:t>validation</a:t>
            </a:r>
            <a:r>
              <a:rPr lang="en-US" sz="2000" dirty="0">
                <a:solidFill>
                  <a:schemeClr val="tx1"/>
                </a:solidFill>
              </a:rPr>
              <a:t> succeeded.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</a:rPr>
              <a:t>Action</a:t>
            </a:r>
            <a:r>
              <a:rPr lang="en-US" sz="2000" dirty="0">
                <a:solidFill>
                  <a:schemeClr val="tx1"/>
                </a:solidFill>
              </a:rPr>
              <a:t> methods should contain logic for mapping a request to a business concern.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Business concerns should typically be represented as services that the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 accesses through </a:t>
            </a:r>
            <a:r>
              <a:rPr lang="en-US" sz="2000" b="1" i="1" dirty="0">
                <a:solidFill>
                  <a:schemeClr val="tx1"/>
                </a:solidFill>
              </a:rPr>
              <a:t>Dependency Injection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</a:rPr>
              <a:t>Actions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u="sng" dirty="0">
                <a:solidFill>
                  <a:schemeClr val="tx1"/>
                </a:solidFill>
              </a:rPr>
              <a:t>can</a:t>
            </a:r>
            <a:r>
              <a:rPr lang="en-US" sz="2000" dirty="0">
                <a:solidFill>
                  <a:schemeClr val="tx1"/>
                </a:solidFill>
              </a:rPr>
              <a:t> return anything, but usually return an </a:t>
            </a:r>
            <a:r>
              <a:rPr lang="en-US" sz="2000" dirty="0" err="1">
                <a:solidFill>
                  <a:srgbClr val="FF0000"/>
                </a:solidFill>
              </a:rPr>
              <a:t>IActionResult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Task&lt;</a:t>
            </a:r>
            <a:r>
              <a:rPr lang="en-US" sz="2000" dirty="0" err="1">
                <a:solidFill>
                  <a:srgbClr val="FF0000"/>
                </a:solidFill>
              </a:rPr>
              <a:t>IActionResult</a:t>
            </a: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en-US" sz="2000" dirty="0">
                <a:solidFill>
                  <a:schemeClr val="tx1"/>
                </a:solidFill>
              </a:rPr>
              <a:t>(for async methods).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DE845-BBB3-4C38-BD57-606238965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955" y="2001015"/>
            <a:ext cx="3620617" cy="465144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3274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8D29BA6-8B97-4B25-BDEF-DF92CB70D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93" y="3925909"/>
            <a:ext cx="5491239" cy="21608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4C9FCB-8BC0-4F81-B139-C7C9E259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Model Binding</a:t>
            </a:r>
            <a:br>
              <a:rPr lang="en-US" dirty="0"/>
            </a:br>
            <a:r>
              <a:rPr lang="en-US" sz="1400" dirty="0">
                <a:hlinkClick r:id="rId3"/>
              </a:rPr>
              <a:t>https://docs.microsoft.com/en-us/aspnet/core/mvc/models/model-binding?view=aspnetcore-5.0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E4DF-D5EF-4E1E-8454-910595FB7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542" y="1899559"/>
            <a:ext cx="9893137" cy="1702864"/>
          </a:xfrm>
        </p:spPr>
        <p:txBody>
          <a:bodyPr anchor="ctr">
            <a:norm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Controllers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i="1" dirty="0">
                <a:solidFill>
                  <a:schemeClr val="tx1"/>
                </a:solidFill>
              </a:rPr>
              <a:t>Action </a:t>
            </a:r>
            <a:r>
              <a:rPr lang="en-US" sz="2000" dirty="0">
                <a:solidFill>
                  <a:schemeClr val="tx1"/>
                </a:solidFill>
              </a:rPr>
              <a:t>methods work with data that comes from HTTP requests. (Ex. </a:t>
            </a:r>
            <a:r>
              <a:rPr lang="en-US" sz="2000" b="1" i="1" dirty="0" err="1">
                <a:solidFill>
                  <a:schemeClr val="tx1"/>
                </a:solidFill>
              </a:rPr>
              <a:t>POST</a:t>
            </a:r>
            <a:r>
              <a:rPr lang="en-US" sz="2000" dirty="0" err="1">
                <a:solidFill>
                  <a:schemeClr val="tx1"/>
                </a:solidFill>
              </a:rPr>
              <a:t>ed</a:t>
            </a:r>
            <a:r>
              <a:rPr lang="en-US" sz="2000" dirty="0">
                <a:solidFill>
                  <a:schemeClr val="tx1"/>
                </a:solidFill>
              </a:rPr>
              <a:t> form fields provide values for the properties of the </a:t>
            </a:r>
            <a:r>
              <a:rPr lang="en-US" sz="2000" b="1" i="1" dirty="0">
                <a:solidFill>
                  <a:schemeClr val="tx1"/>
                </a:solidFill>
              </a:rPr>
              <a:t>model</a:t>
            </a:r>
            <a:r>
              <a:rPr lang="en-US" sz="2000" dirty="0">
                <a:solidFill>
                  <a:schemeClr val="tx1"/>
                </a:solidFill>
              </a:rPr>
              <a:t>.) </a:t>
            </a:r>
          </a:p>
          <a:p>
            <a:r>
              <a:rPr lang="en-US" sz="2000" dirty="0">
                <a:solidFill>
                  <a:schemeClr val="tx1"/>
                </a:solidFill>
              </a:rPr>
              <a:t>Writing code to retrieve each of these values and convert them from strings to .NET </a:t>
            </a:r>
            <a:r>
              <a:rPr lang="en-US" sz="2000" b="1" i="1" dirty="0">
                <a:solidFill>
                  <a:schemeClr val="tx1"/>
                </a:solidFill>
              </a:rPr>
              <a:t>types</a:t>
            </a:r>
            <a:r>
              <a:rPr lang="en-US" sz="2000" dirty="0">
                <a:solidFill>
                  <a:schemeClr val="tx1"/>
                </a:solidFill>
              </a:rPr>
              <a:t> would be tedious and error-prone. </a:t>
            </a:r>
            <a:r>
              <a:rPr lang="en-US" sz="2000" b="1" i="1" dirty="0" err="1">
                <a:solidFill>
                  <a:schemeClr val="tx1"/>
                </a:solidFill>
              </a:rPr>
              <a:t>ModelBinding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automates this process.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859251-2ADC-47D6-A2DF-FA5657D50EA2}"/>
              </a:ext>
            </a:extLst>
          </p:cNvPr>
          <p:cNvSpPr/>
          <p:nvPr/>
        </p:nvSpPr>
        <p:spPr>
          <a:xfrm>
            <a:off x="1262542" y="3602423"/>
            <a:ext cx="4207080" cy="2807804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i="1" dirty="0" err="1"/>
              <a:t>ModelBinding</a:t>
            </a:r>
            <a:r>
              <a:rPr lang="en-US" sz="2000" b="1" i="1" dirty="0"/>
              <a:t> </a:t>
            </a:r>
            <a:r>
              <a:rPr lang="en-US" sz="2000" dirty="0"/>
              <a:t>system: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Retrieves data from various sources such as route data, form fields, and query strings.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Provides the data to </a:t>
            </a:r>
            <a:r>
              <a:rPr lang="en-US" sz="1900" b="1" i="1" dirty="0"/>
              <a:t>Controllers</a:t>
            </a:r>
            <a:r>
              <a:rPr lang="en-US" sz="1900" dirty="0"/>
              <a:t> in </a:t>
            </a:r>
            <a:r>
              <a:rPr lang="en-US" sz="1900" b="1" i="1" dirty="0"/>
              <a:t>Action</a:t>
            </a:r>
            <a:r>
              <a:rPr lang="en-US" sz="1900" dirty="0"/>
              <a:t> method parameters and public </a:t>
            </a:r>
            <a:r>
              <a:rPr lang="en-US" sz="1900" b="1" i="1" dirty="0"/>
              <a:t>Properties</a:t>
            </a:r>
            <a:r>
              <a:rPr lang="en-US" sz="19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Converts </a:t>
            </a:r>
            <a:r>
              <a:rPr lang="en-US" sz="1900" b="1" i="1" dirty="0"/>
              <a:t>string</a:t>
            </a:r>
            <a:r>
              <a:rPr lang="en-US" sz="1900" dirty="0"/>
              <a:t> data to .NET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Updates Properties of complex types.</a:t>
            </a:r>
          </a:p>
        </p:txBody>
      </p:sp>
    </p:spTree>
    <p:extLst>
      <p:ext uri="{BB962C8B-B14F-4D97-AF65-F5344CB8AC3E}">
        <p14:creationId xmlns:p14="http://schemas.microsoft.com/office/powerpoint/2010/main" val="117895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9FCB-8BC0-4F81-B139-C7C9E259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Model Binding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https://docs.microsoft.com/en-us/aspnet/core/mvc/models/model-binding?view=aspnetcore-5.0</a:t>
            </a:r>
            <a:endParaRPr lang="en-US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98A86-940B-4C6D-B0F3-65312E262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362" y="2981276"/>
            <a:ext cx="4971696" cy="3429710"/>
          </a:xfrm>
        </p:spPr>
        <p:txBody>
          <a:bodyPr anchor="t">
            <a:normAutofit lnSpcReduction="10000"/>
          </a:bodyPr>
          <a:lstStyle/>
          <a:p>
            <a:pPr marL="544068" lvl="1" indent="-342900">
              <a:buFont typeface="+mj-lt"/>
              <a:buAutoNum type="arabicPeriod" startAt="2"/>
            </a:pPr>
            <a:r>
              <a:rPr lang="en-US" sz="1800" dirty="0">
                <a:solidFill>
                  <a:schemeClr val="tx1"/>
                </a:solidFill>
              </a:rPr>
              <a:t>It needs the first parameter of </a:t>
            </a:r>
            <a:r>
              <a:rPr lang="en-US" sz="1800" dirty="0" err="1">
                <a:solidFill>
                  <a:srgbClr val="FF0000"/>
                </a:solidFill>
              </a:rPr>
              <a:t>GetByID</a:t>
            </a:r>
            <a:r>
              <a:rPr lang="en-US" sz="1800" dirty="0">
                <a:solidFill>
                  <a:srgbClr val="FF0000"/>
                </a:solidFill>
              </a:rPr>
              <a:t> (id) </a:t>
            </a:r>
            <a:r>
              <a:rPr lang="en-US" sz="1800" dirty="0">
                <a:solidFill>
                  <a:schemeClr val="tx1"/>
                </a:solidFill>
              </a:rPr>
              <a:t>and looks through the HTTP request.</a:t>
            </a:r>
          </a:p>
          <a:p>
            <a:pPr marL="544068" lvl="1" indent="-342900">
              <a:buFont typeface="+mj-lt"/>
              <a:buAutoNum type="arabicPeriod" startAt="2"/>
            </a:pPr>
            <a:r>
              <a:rPr lang="en-US" sz="1800" dirty="0">
                <a:solidFill>
                  <a:schemeClr val="tx1"/>
                </a:solidFill>
              </a:rPr>
              <a:t>It finds id = "2" in the route data.</a:t>
            </a:r>
          </a:p>
          <a:p>
            <a:pPr marL="544068" lvl="1" indent="-342900">
              <a:buFont typeface="+mj-lt"/>
              <a:buAutoNum type="arabicPeriod" startAt="2"/>
            </a:pPr>
            <a:r>
              <a:rPr lang="en-US" sz="1800" dirty="0">
                <a:solidFill>
                  <a:schemeClr val="tx1"/>
                </a:solidFill>
              </a:rPr>
              <a:t>The system converts string "2" into integer 2.</a:t>
            </a:r>
          </a:p>
          <a:p>
            <a:pPr marL="544068" lvl="1" indent="-342900">
              <a:buFont typeface="+mj-lt"/>
              <a:buAutoNum type="arabicPeriod" startAt="2"/>
            </a:pPr>
            <a:r>
              <a:rPr lang="en-US" sz="1800" dirty="0">
                <a:solidFill>
                  <a:schemeClr val="tx1"/>
                </a:solidFill>
              </a:rPr>
              <a:t>It finds the next parameter of </a:t>
            </a:r>
            <a:r>
              <a:rPr lang="en-US" sz="1800" dirty="0" err="1">
                <a:solidFill>
                  <a:srgbClr val="FF0000"/>
                </a:solidFill>
              </a:rPr>
              <a:t>GetByID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dogsOnly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.</a:t>
            </a:r>
          </a:p>
          <a:p>
            <a:pPr marL="544068" lvl="1" indent="-342900">
              <a:buFont typeface="+mj-lt"/>
              <a:buAutoNum type="arabicPeriod" startAt="2"/>
            </a:pPr>
            <a:r>
              <a:rPr lang="en-US" sz="1800" dirty="0">
                <a:solidFill>
                  <a:schemeClr val="tx1"/>
                </a:solidFill>
              </a:rPr>
              <a:t>The system finds "</a:t>
            </a:r>
            <a:r>
              <a:rPr lang="en-US" sz="1800" dirty="0" err="1">
                <a:solidFill>
                  <a:schemeClr val="tx1"/>
                </a:solidFill>
              </a:rPr>
              <a:t>DogsOnly</a:t>
            </a:r>
            <a:r>
              <a:rPr lang="en-US" sz="1800" dirty="0">
                <a:solidFill>
                  <a:schemeClr val="tx1"/>
                </a:solidFill>
              </a:rPr>
              <a:t>=true" in the query string. Name matching is </a:t>
            </a:r>
            <a:r>
              <a:rPr lang="en-US" sz="1800" u="sng" dirty="0">
                <a:solidFill>
                  <a:schemeClr val="tx1"/>
                </a:solidFill>
              </a:rPr>
              <a:t>not</a:t>
            </a:r>
            <a:r>
              <a:rPr lang="en-US" sz="1800" dirty="0">
                <a:solidFill>
                  <a:schemeClr val="tx1"/>
                </a:solidFill>
              </a:rPr>
              <a:t> case-sensitive.</a:t>
            </a:r>
          </a:p>
          <a:p>
            <a:pPr marL="544068" lvl="1" indent="-342900">
              <a:buFont typeface="+mj-lt"/>
              <a:buAutoNum type="arabicPeriod" startAt="2"/>
            </a:pPr>
            <a:r>
              <a:rPr lang="en-US" sz="1800" dirty="0">
                <a:solidFill>
                  <a:schemeClr val="tx1"/>
                </a:solidFill>
              </a:rPr>
              <a:t>The system converts the string </a:t>
            </a:r>
            <a:r>
              <a:rPr lang="en-US" sz="1800" dirty="0">
                <a:solidFill>
                  <a:srgbClr val="FF0000"/>
                </a:solidFill>
              </a:rPr>
              <a:t>"true" </a:t>
            </a:r>
            <a:r>
              <a:rPr lang="en-US" sz="1800" dirty="0">
                <a:solidFill>
                  <a:schemeClr val="tx1"/>
                </a:solidFill>
              </a:rPr>
              <a:t>to a boolean true.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B2847E-5C95-4B82-8729-3399A8393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058" y="3152446"/>
            <a:ext cx="4760257" cy="300495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7C915D-3048-4FE2-8383-463BB6C00902}"/>
              </a:ext>
            </a:extLst>
          </p:cNvPr>
          <p:cNvSpPr txBox="1"/>
          <p:nvPr/>
        </p:nvSpPr>
        <p:spPr>
          <a:xfrm>
            <a:off x="1097280" y="1919316"/>
            <a:ext cx="10096537" cy="1138362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r>
              <a:rPr lang="en-US" sz="2000" dirty="0"/>
              <a:t>In this example, </a:t>
            </a:r>
            <a:r>
              <a:rPr lang="en-US" sz="2000" b="1" i="1" dirty="0" err="1"/>
              <a:t>ModelBinding</a:t>
            </a:r>
            <a:r>
              <a:rPr lang="en-US" sz="2000" b="1" i="1" dirty="0"/>
              <a:t> </a:t>
            </a:r>
            <a:r>
              <a:rPr lang="en-US" sz="2000" dirty="0"/>
              <a:t>goes through the following steps for the request at the bottom.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800" dirty="0"/>
              <a:t>The routing system selects the correct </a:t>
            </a:r>
            <a:r>
              <a:rPr lang="en-US" sz="1800" b="1" i="1" dirty="0"/>
              <a:t>action</a:t>
            </a:r>
            <a:r>
              <a:rPr lang="en-US" sz="1800" dirty="0"/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125322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62BE-584F-4306-B564-3AB2BFAEA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42716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Different Controller Helper (Action) Methods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https://docs.microsoft.com/en-us/aspnet/core/mvc/controllers/actions?view=aspnetcore-5.0#controller-helper-methods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8B7D3-F421-4EA6-BC51-E97CBFC56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047" y="1901310"/>
            <a:ext cx="10638972" cy="10383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 </a:t>
            </a:r>
            <a:r>
              <a:rPr lang="en-US" sz="2800" b="1" i="1" dirty="0">
                <a:solidFill>
                  <a:schemeClr val="tx1"/>
                </a:solidFill>
              </a:rPr>
              <a:t>Controller</a:t>
            </a:r>
            <a:r>
              <a:rPr lang="en-US" sz="2800" dirty="0">
                <a:solidFill>
                  <a:schemeClr val="tx1"/>
                </a:solidFill>
              </a:rPr>
              <a:t> provides access to three categories of helper methods.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BA484F-4348-437B-979D-4CC8ADF31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461759"/>
              </p:ext>
            </p:extLst>
          </p:nvPr>
        </p:nvGraphicFramePr>
        <p:xfrm>
          <a:off x="939088" y="2939698"/>
          <a:ext cx="10400908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286">
                  <a:extLst>
                    <a:ext uri="{9D8B030D-6E8A-4147-A177-3AD203B41FA5}">
                      <a16:colId xmlns:a16="http://schemas.microsoft.com/office/drawing/2014/main" val="2770914849"/>
                    </a:ext>
                  </a:extLst>
                </a:gridCol>
                <a:gridCol w="3734520">
                  <a:extLst>
                    <a:ext uri="{9D8B030D-6E8A-4147-A177-3AD203B41FA5}">
                      <a16:colId xmlns:a16="http://schemas.microsoft.com/office/drawing/2014/main" val="2841707188"/>
                    </a:ext>
                  </a:extLst>
                </a:gridCol>
                <a:gridCol w="3657102">
                  <a:extLst>
                    <a:ext uri="{9D8B030D-6E8A-4147-A177-3AD203B41FA5}">
                      <a16:colId xmlns:a16="http://schemas.microsoft.com/office/drawing/2014/main" val="93609901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 empty response body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 non-empty response body with a predefined content type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 non-empty response body formatted in a content type negotiated with the client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54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HTTP Status Code (</a:t>
                      </a:r>
                      <a:r>
                        <a:rPr lang="en-US" sz="1800" dirty="0"/>
                        <a:t>ex.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BadRequest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NotFound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 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Ok();</a:t>
                      </a:r>
                      <a:r>
                        <a:rPr lang="en-US" sz="18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FF0000"/>
                          </a:solidFill>
                        </a:rPr>
                        <a:t>View()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uses a 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render HTML. (ex. 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View(Customer);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dirty="0"/>
                        <a:t>This category is better known as </a:t>
                      </a:r>
                      <a:r>
                        <a:rPr lang="en-US" sz="1800" b="1" dirty="0"/>
                        <a:t>Content Negotiation</a:t>
                      </a:r>
                      <a:r>
                        <a:rPr lang="en-US" sz="1800" dirty="0"/>
                        <a:t>. </a:t>
                      </a:r>
                      <a:r>
                        <a:rPr lang="en-US" sz="1800" b="1" i="1" dirty="0"/>
                        <a:t>Content</a:t>
                      </a:r>
                      <a:r>
                        <a:rPr lang="en-US" sz="1800" i="1" dirty="0"/>
                        <a:t> </a:t>
                      </a:r>
                      <a:r>
                        <a:rPr lang="en-US" sz="1800" b="1" i="1" dirty="0"/>
                        <a:t>negotiation</a:t>
                      </a:r>
                      <a:r>
                        <a:rPr lang="en-US" sz="1800" i="0" dirty="0"/>
                        <a:t> </a:t>
                      </a:r>
                      <a:r>
                        <a:rPr lang="en-US" sz="1800" dirty="0"/>
                        <a:t>applies whenever an </a:t>
                      </a:r>
                      <a:r>
                        <a:rPr lang="en-US" sz="1800" b="1" i="1" dirty="0"/>
                        <a:t>action</a:t>
                      </a:r>
                      <a:r>
                        <a:rPr lang="en-US" sz="1800" dirty="0"/>
                        <a:t> returns an </a:t>
                      </a:r>
                      <a:r>
                        <a:rPr lang="en-US" sz="1800" dirty="0" err="1"/>
                        <a:t>ObjectResult</a:t>
                      </a:r>
                      <a:r>
                        <a:rPr lang="en-US" sz="1800" dirty="0"/>
                        <a:t> type or something other than an </a:t>
                      </a:r>
                      <a:r>
                        <a:rPr lang="en-US" sz="1800" dirty="0" err="1"/>
                        <a:t>IActionResult</a:t>
                      </a:r>
                      <a:r>
                        <a:rPr lang="en-US" sz="1800" dirty="0"/>
                        <a:t>. (Ex.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BadRequest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reatedAtRoute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();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 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Ok();</a:t>
                      </a:r>
                      <a:r>
                        <a:rPr lang="en-US" sz="18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14038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US" sz="1800" b="1" dirty="0"/>
                        <a:t>Redirect</a:t>
                      </a:r>
                      <a:r>
                        <a:rPr lang="en-US" sz="1800" dirty="0"/>
                        <a:t> -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redirect to an action or destination (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Redirect()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LocalRedirect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RedirectToAction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RedirectToRoute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();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Formatted Response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 or a similar data exchange format to represent an object, (ex. 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Json(customer);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78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71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FBC-6CE0-4D13-A655-56A0FB2F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Conventional Routing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https://docs.microsoft.com/en-us/aspnet/core/mvc/controllers/routing?view=aspnetcore-5.0#cr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25AE-D057-4E36-BEAE-44C66FE0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126" y="1889834"/>
            <a:ext cx="9808907" cy="2125087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Startup.Configure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  <a:r>
              <a:rPr lang="en-US" sz="2800" b="1" i="1" dirty="0"/>
              <a:t> </a:t>
            </a:r>
            <a:r>
              <a:rPr lang="en-US" sz="2800" dirty="0">
                <a:solidFill>
                  <a:schemeClr val="tx1"/>
                </a:solidFill>
              </a:rPr>
              <a:t>typically has code similar to the following when using conventional routing.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Inside the call to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UseEndpoints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  <a:r>
              <a:rPr lang="en-US" sz="2800" dirty="0"/>
              <a:t>, </a:t>
            </a:r>
            <a:r>
              <a:rPr lang="en-US" sz="2800" b="1" i="1" dirty="0">
                <a:solidFill>
                  <a:srgbClr val="FF0000"/>
                </a:solidFill>
              </a:rPr>
              <a:t>.</a:t>
            </a:r>
            <a:r>
              <a:rPr lang="en-US" sz="2800" b="1" i="1" dirty="0" err="1">
                <a:solidFill>
                  <a:srgbClr val="FF0000"/>
                </a:solidFill>
              </a:rPr>
              <a:t>MapControllerRoute</a:t>
            </a:r>
            <a:r>
              <a:rPr lang="en-US" sz="2800" b="1" i="1" dirty="0">
                <a:solidFill>
                  <a:srgbClr val="FF0000"/>
                </a:solidFill>
              </a:rPr>
              <a:t>() </a:t>
            </a:r>
            <a:r>
              <a:rPr lang="en-US" sz="2800" dirty="0">
                <a:solidFill>
                  <a:schemeClr val="tx1"/>
                </a:solidFill>
              </a:rPr>
              <a:t>is used to create a route. This single route is named “</a:t>
            </a:r>
            <a:r>
              <a:rPr lang="en-US" sz="2800" b="1" i="1" dirty="0">
                <a:solidFill>
                  <a:schemeClr val="tx1"/>
                </a:solidFill>
              </a:rPr>
              <a:t>default</a:t>
            </a:r>
            <a:r>
              <a:rPr lang="en-US" sz="2800" dirty="0">
                <a:solidFill>
                  <a:schemeClr val="tx1"/>
                </a:solidFill>
              </a:rPr>
              <a:t>”.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/Home/Index/&lt;</a:t>
            </a:r>
            <a:r>
              <a:rPr lang="en-US" sz="2800" dirty="0" err="1">
                <a:solidFill>
                  <a:srgbClr val="FF0000"/>
                </a:solidFill>
              </a:rPr>
              <a:t>args</a:t>
            </a:r>
            <a:r>
              <a:rPr lang="en-US" sz="2800" dirty="0">
                <a:solidFill>
                  <a:srgbClr val="FF0000"/>
                </a:solidFill>
              </a:rPr>
              <a:t>&gt;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being the default route used when a request arrives to the base URL.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18CB3-C6AD-4AD0-9827-039EEE5D4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312" y="4204204"/>
            <a:ext cx="7670334" cy="199760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1182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FBC-6CE0-4D13-A655-56A0FB2FC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7368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Conventional Routing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https://docs.microsoft.com/en-us/aspnet/core/mvc/controllers/routing?view=aspnetcore-5.0#set-up-conventional-route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https://docs.microsoft.com/en-us/aspnet/core/mvc/controllers/routing?view=aspnetcore-5.0#multiple-conventional-routes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25AE-D057-4E36-BEAE-44C66FE0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908" y="1895676"/>
            <a:ext cx="4380320" cy="4495698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route template (in </a:t>
            </a:r>
            <a:r>
              <a:rPr lang="en-US" sz="2000" dirty="0" err="1">
                <a:solidFill>
                  <a:srgbClr val="FF0000"/>
                </a:solidFill>
              </a:rPr>
              <a:t>Startup.cs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en-US" sz="2000" dirty="0"/>
              <a:t> "</a:t>
            </a:r>
            <a:r>
              <a:rPr lang="en-US" sz="2000" u="sng" dirty="0">
                <a:solidFill>
                  <a:srgbClr val="FF0000"/>
                </a:solidFill>
              </a:rPr>
              <a:t>{controller=Home}/{action=Index}/{id?}</a:t>
            </a:r>
            <a:r>
              <a:rPr lang="en-US" sz="2000" dirty="0">
                <a:solidFill>
                  <a:schemeClr val="tx1"/>
                </a:solidFill>
              </a:rPr>
              <a:t>“ matches a URL path like </a:t>
            </a:r>
            <a:r>
              <a:rPr lang="en-US" sz="2000" u="sng" dirty="0">
                <a:solidFill>
                  <a:srgbClr val="FF0000"/>
                </a:solidFill>
              </a:rPr>
              <a:t>/Products/Details/5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route template </a:t>
            </a:r>
            <a:r>
              <a:rPr lang="en-US" sz="2000" b="1" i="1" dirty="0">
                <a:solidFill>
                  <a:schemeClr val="tx1"/>
                </a:solidFill>
              </a:rPr>
              <a:t>tokenizes</a:t>
            </a:r>
            <a:r>
              <a:rPr lang="en-US" sz="2000" dirty="0">
                <a:solidFill>
                  <a:schemeClr val="tx1"/>
                </a:solidFill>
              </a:rPr>
              <a:t>(extracts) the route values: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Controller = Products,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Action = Details,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id = 5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This results in a match if the app has a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 named </a:t>
            </a:r>
            <a:r>
              <a:rPr lang="en-US" sz="2000" u="sng" dirty="0" err="1">
                <a:solidFill>
                  <a:schemeClr val="tx1"/>
                </a:solidFill>
              </a:rPr>
              <a:t>ProductsController</a:t>
            </a:r>
            <a:r>
              <a:rPr lang="en-US" sz="2000" dirty="0">
                <a:solidFill>
                  <a:schemeClr val="tx1"/>
                </a:solidFill>
              </a:rPr>
              <a:t> and an </a:t>
            </a:r>
            <a:r>
              <a:rPr lang="en-US" sz="2000" b="1" i="1" dirty="0">
                <a:solidFill>
                  <a:schemeClr val="tx1"/>
                </a:solidFill>
              </a:rPr>
              <a:t>Action</a:t>
            </a:r>
            <a:r>
              <a:rPr lang="en-US" sz="2000" dirty="0">
                <a:solidFill>
                  <a:schemeClr val="tx1"/>
                </a:solidFill>
              </a:rPr>
              <a:t> called </a:t>
            </a:r>
            <a:r>
              <a:rPr lang="en-US" sz="2000" u="sng" dirty="0">
                <a:solidFill>
                  <a:schemeClr val="tx1"/>
                </a:solidFill>
              </a:rPr>
              <a:t>Details</a:t>
            </a:r>
            <a:r>
              <a:rPr lang="en-US" sz="2000" dirty="0">
                <a:solidFill>
                  <a:schemeClr val="tx1"/>
                </a:solidFill>
              </a:rPr>
              <a:t>. The </a:t>
            </a:r>
            <a:r>
              <a:rPr lang="en-US" sz="2000" b="1" i="1" dirty="0">
                <a:solidFill>
                  <a:schemeClr val="tx1"/>
                </a:solidFill>
              </a:rPr>
              <a:t>id</a:t>
            </a:r>
            <a:r>
              <a:rPr lang="en-US" sz="2000" dirty="0">
                <a:solidFill>
                  <a:schemeClr val="tx1"/>
                </a:solidFill>
              </a:rPr>
              <a:t> value is optional due to the </a:t>
            </a:r>
            <a:r>
              <a:rPr lang="en-US" sz="2000" dirty="0">
                <a:solidFill>
                  <a:srgbClr val="FF0000"/>
                </a:solidFill>
              </a:rPr>
              <a:t>?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18CB3-C6AD-4AD0-9827-039EEE5D4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160" y="2421142"/>
            <a:ext cx="5305698" cy="144800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F0B928-7543-42E2-823D-77F750DBE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159" y="4414108"/>
            <a:ext cx="5305698" cy="150733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2865487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1404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1_RetrospectVTI</vt:lpstr>
      <vt:lpstr>Routing</vt:lpstr>
      <vt:lpstr>ASP.NET Core controllers use Routing middleware to match the URLs of incoming requests and map them to actions. Route templates are:   -defined in startup code or attributes,   -describe how URL paths are matched to actions, and   -are used to generate URLs for links.  Actions are either conventionally routed or attribute routed. </vt:lpstr>
      <vt:lpstr>Controllers https://docs.microsoft.com/en-us/aspnet/core/mvc/controllers/actions?view=aspnetcore-5.0</vt:lpstr>
      <vt:lpstr>Action Methods https://docs.microsoft.com/en-us/aspnet/core/mvc/controllers/actions?view=aspnetcore-5.0#defining-actions</vt:lpstr>
      <vt:lpstr>Model Binding https://docs.microsoft.com/en-us/aspnet/core/mvc/models/model-binding?view=aspnetcore-5.0</vt:lpstr>
      <vt:lpstr>Model Binding https://docs.microsoft.com/en-us/aspnet/core/mvc/models/model-binding?view=aspnetcore-5.0</vt:lpstr>
      <vt:lpstr>Different Controller Helper (Action) Methods https://docs.microsoft.com/en-us/aspnet/core/mvc/controllers/actions?view=aspnetcore-5.0#controller-helper-methods</vt:lpstr>
      <vt:lpstr>Conventional Routing https://docs.microsoft.com/en-us/aspnet/core/mvc/controllers/routing?view=aspnetcore-5.0#cr</vt:lpstr>
      <vt:lpstr>Conventional Routing https://docs.microsoft.com/en-us/aspnet/core/mvc/controllers/routing?view=aspnetcore-5.0#set-up-conventional-route https://docs.microsoft.com/en-us/aspnet/core/mvc/controllers/routing?view=aspnetcore-5.0#multiple-conventional-routes</vt:lpstr>
      <vt:lpstr>Attribute Routing – REST API’s https://docs.microsoft.com/en-us/aspnet/core/mvc/controllers/routing?view=aspnetcore-5.0#attribute-routing-for-rest-apis</vt:lpstr>
      <vt:lpstr>Attribute Routing – REST API’s https://docs.microsoft.com/en-us/aspnet/core/mvc/controllers/routing?view=aspnetcore-5.0#attribute-routing-for-rest-apis</vt:lpstr>
      <vt:lpstr>Attribute Routing - HTTP Verb Templates https://docs.microsoft.com/en-us/aspnet/core/mvc/controllers/routing?view=aspnetcore-5.0#http-verb-templates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2020-03-20T13:52:39Z</dcterms:created>
  <dcterms:modified xsi:type="dcterms:W3CDTF">2021-12-30T04:24:42Z</dcterms:modified>
</cp:coreProperties>
</file>