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2" r:id="rId4"/>
    <p:sldId id="259" r:id="rId5"/>
    <p:sldId id="266" r:id="rId6"/>
    <p:sldId id="272" r:id="rId7"/>
    <p:sldId id="263" r:id="rId8"/>
    <p:sldId id="264" r:id="rId9"/>
    <p:sldId id="268" r:id="rId10"/>
    <p:sldId id="270" r:id="rId11"/>
    <p:sldId id="271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26B72-17FC-4B49-AE84-3E305707CFE7}" v="200" dt="2020-05-27T02:57:14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urymagazines.com/pdf/Bst_Prctcs_Dsgn_Ptrns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Service-oriented_architecture#Patter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mercurymagazines.com/pdf/Bst_Prctcs_Dsgn_Ptrns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ServiceOrientedAmbiguity.html" TargetMode="External"/><Relationship Id="rId2" Type="http://schemas.openxmlformats.org/officeDocument/2006/relationships/hyperlink" Target="https://www.mercurymagazines.com/pdf/Bst_Prctcs_Dsgn_Ptrn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rvice-oriented_architectur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vice-oriented_architecture#Patterns" TargetMode="External"/><Relationship Id="rId2" Type="http://schemas.openxmlformats.org/officeDocument/2006/relationships/hyperlink" Target="https://www.ibm.com/support/knowledgecenter/SSMQ79_9.5.1/com.ibm.egl.pg.doc/topics/pegl_serv_overview.html#pegl_serv_overview__introsoa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en-us/dotnet/framework/wcf/whats-wcf#features-of-wc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Service-oriented_architecture#Patter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usoperantic.com/en/the-soa-manifesto/" TargetMode="External"/><Relationship Id="rId2" Type="http://schemas.openxmlformats.org/officeDocument/2006/relationships/hyperlink" Target="https://en.wikipedia.org/wiki/Service-oriented_architecture#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bm.com/support/knowledgecenter/SSMQ79_9.5.1/com.ibm.egl.pg.doc/topics/pegl_serv_overview.html#pegl_serv_overview__introso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ibm.com/support/knowledgecenter/SSMQ79_9.5.1/com.ibm.egl.pg.doc/topics/pegl_serv_overview.html#pegl_serv_overview__introso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ercurymagazines.com/pdf/Bst_Prctcs_Dsgn_Ptrn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Service Oriented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9ECA86-BDC7-47D0-955E-6C7E9088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500" y="2032481"/>
            <a:ext cx="4192844" cy="302770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F311CC-4610-4284-ADEB-0975914F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82" y="286603"/>
            <a:ext cx="10550012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SOA – Web Service Design Patterns</a:t>
            </a:r>
            <a:br>
              <a:rPr lang="en-US" sz="1200" dirty="0"/>
            </a:br>
            <a:r>
              <a:rPr lang="en-US" sz="1600" dirty="0">
                <a:hlinkClick r:id="rId3"/>
              </a:rPr>
              <a:t>https://www.mercurymagazines.com/pdf/Bst_Prctcs_Dsgn_Ptrns.pdf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C39D-AB32-45DC-A83F-78D79D94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754" y="1913467"/>
            <a:ext cx="5256716" cy="448733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Proxy - Used to consolidate the messages sent to separate services into a single service. The </a:t>
            </a:r>
            <a:r>
              <a:rPr lang="en-US" sz="2000" b="1" i="1" dirty="0">
                <a:solidFill>
                  <a:schemeClr val="tx1"/>
                </a:solidFill>
              </a:rPr>
              <a:t>Proxy</a:t>
            </a:r>
            <a:r>
              <a:rPr lang="en-US" sz="2000" dirty="0">
                <a:solidFill>
                  <a:schemeClr val="tx1"/>
                </a:solidFill>
              </a:rPr>
              <a:t> dispatches the request to the appropriate back‐end service. This simplifies interactions with multiple services.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Adapter - Allows the continued use of existing applications by implementing a </a:t>
            </a:r>
            <a:r>
              <a:rPr lang="en-US" sz="2000" b="1" dirty="0">
                <a:solidFill>
                  <a:schemeClr val="tx1"/>
                </a:solidFill>
              </a:rPr>
              <a:t>wrapper</a:t>
            </a:r>
            <a:r>
              <a:rPr lang="en-US" sz="2000" dirty="0">
                <a:solidFill>
                  <a:schemeClr val="tx1"/>
                </a:solidFill>
              </a:rPr>
              <a:t> around them to modify output to what the modern client expects.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98390-53CA-4FF9-83A8-6BF85F70B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484" y="5208887"/>
            <a:ext cx="4197860" cy="108598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6614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AF86-0CDF-49D4-8DA0-E62548D2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 - Implementations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https://en.wikipedia.org/wiki/Service-oriented_architecture#Patterns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11C7-FAF5-48DF-BDEC-BCAF1BC5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82" y="1885951"/>
            <a:ext cx="4711411" cy="454342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SOA’s are often implemented using </a:t>
            </a:r>
            <a:r>
              <a:rPr lang="en-US" sz="1800" b="1" i="1" dirty="0">
                <a:solidFill>
                  <a:schemeClr val="tx1"/>
                </a:solidFill>
              </a:rPr>
              <a:t>Web Services</a:t>
            </a:r>
            <a:r>
              <a:rPr lang="en-US" sz="1800" dirty="0">
                <a:solidFill>
                  <a:schemeClr val="tx1"/>
                </a:solidFill>
              </a:rPr>
              <a:t>. The most common Web Service SOA implementations use </a:t>
            </a:r>
            <a:r>
              <a:rPr lang="en-US" sz="1800" b="1" i="1" dirty="0">
                <a:solidFill>
                  <a:schemeClr val="tx1"/>
                </a:solidFill>
              </a:rPr>
              <a:t>SOAP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i="1" dirty="0">
                <a:solidFill>
                  <a:schemeClr val="tx1"/>
                </a:solidFill>
              </a:rPr>
              <a:t>REST</a:t>
            </a:r>
            <a:r>
              <a:rPr lang="en-US" sz="1800" dirty="0">
                <a:solidFill>
                  <a:schemeClr val="tx1"/>
                </a:solidFill>
              </a:rPr>
              <a:t> technologies but there are many others.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SOA’s can make use of many different technologies due to their </a:t>
            </a:r>
            <a:r>
              <a:rPr lang="en-US" sz="1800" b="1" i="1" dirty="0">
                <a:solidFill>
                  <a:schemeClr val="tx1"/>
                </a:solidFill>
              </a:rPr>
              <a:t>loosely coupled</a:t>
            </a:r>
            <a:r>
              <a:rPr lang="en-US" sz="1800" dirty="0">
                <a:solidFill>
                  <a:schemeClr val="tx1"/>
                </a:solidFill>
              </a:rPr>
              <a:t> nature. The various services comprising a SOA must only decide on a protocol for communication.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This is often done (especially with SOAP) with a formal document called a </a:t>
            </a:r>
            <a:r>
              <a:rPr lang="en-US" sz="1800" b="1" i="1" dirty="0">
                <a:solidFill>
                  <a:schemeClr val="tx1"/>
                </a:solidFill>
              </a:rPr>
              <a:t>Web Services Description Language (WSDL) </a:t>
            </a:r>
            <a:r>
              <a:rPr lang="en-US" sz="1800" dirty="0">
                <a:solidFill>
                  <a:schemeClr val="tx1"/>
                </a:solidFill>
              </a:rPr>
              <a:t>Document.</a:t>
            </a:r>
          </a:p>
          <a:p>
            <a:r>
              <a:rPr lang="en-US" sz="1800" dirty="0">
                <a:solidFill>
                  <a:schemeClr val="tx1"/>
                </a:solidFill>
              </a:rPr>
              <a:t>When using a </a:t>
            </a:r>
            <a:r>
              <a:rPr lang="en-US" sz="1800" b="1" i="1" dirty="0">
                <a:solidFill>
                  <a:schemeClr val="tx1"/>
                </a:solidFill>
              </a:rPr>
              <a:t>WSDL</a:t>
            </a:r>
            <a:r>
              <a:rPr lang="en-US" sz="1800" dirty="0">
                <a:solidFill>
                  <a:schemeClr val="tx1"/>
                </a:solidFill>
              </a:rPr>
              <a:t>, no responding service needs to know anything about a calling service. Each service is a black box to the others.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E52EEB9-7030-4590-8486-600A0748A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108" y="2451401"/>
            <a:ext cx="4828518" cy="355418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E059-8ED3-4D66-B5C9-57FF2955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 – Benefits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https://www.mercurymagazines.com/pdf/Bst_Prctcs_Dsgn_Ptrns.pdf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80E2-193A-48C5-BE69-A15CA85E0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639" y="1884784"/>
            <a:ext cx="4686794" cy="453467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With Service-Oriented Architecture, you can integrate legacy code with new technologies to reuse existing applications. This reduces development costs.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Decoupling a service from its presentation reduces expenses and decreases development time.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SOA makes applications more dynamic by exposing information and data sharing across the organization and focusing development strategies to improve overall operations.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5CB86FF-750E-45EA-B786-B8E8D1BF2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149" y="2163496"/>
            <a:ext cx="4910187" cy="397725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6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A4C9-03E0-4471-8394-04FAD3B2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 – Difficulties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https://www.mercurymagazines.com/pdf/Bst_Prctcs_Dsgn_Ptrns.pdf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https://martinfowler.com/bliki/ServiceOrientedAmbiguity.html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0EDC-9EB0-417D-A2E4-9A691D9A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437" y="1902472"/>
            <a:ext cx="9404019" cy="4492668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SOA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services</a:t>
            </a:r>
            <a:r>
              <a:rPr lang="en-US" sz="2400" dirty="0">
                <a:solidFill>
                  <a:schemeClr val="tx1"/>
                </a:solidFill>
              </a:rPr>
              <a:t> are typically </a:t>
            </a:r>
            <a:r>
              <a:rPr lang="en-US" sz="2400" b="1" i="1" dirty="0">
                <a:solidFill>
                  <a:schemeClr val="tx1"/>
                </a:solidFill>
              </a:rPr>
              <a:t>loosely coupled.</a:t>
            </a:r>
            <a:r>
              <a:rPr lang="en-US" sz="2400" dirty="0">
                <a:solidFill>
                  <a:schemeClr val="tx1"/>
                </a:solidFill>
              </a:rPr>
              <a:t> Due to this loose coupling, they have more latency than </a:t>
            </a:r>
            <a:r>
              <a:rPr lang="en-US" sz="2400" b="1" i="1" dirty="0">
                <a:solidFill>
                  <a:schemeClr val="tx1"/>
                </a:solidFill>
              </a:rPr>
              <a:t>tightly coupled </a:t>
            </a:r>
            <a:r>
              <a:rPr lang="en-US" sz="2400" dirty="0">
                <a:solidFill>
                  <a:schemeClr val="tx1"/>
                </a:solidFill>
              </a:rPr>
              <a:t>implementations. This can present challenges when implementing dynamic requirements.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SOA</a:t>
            </a:r>
            <a:r>
              <a:rPr lang="en-US" sz="2400" dirty="0">
                <a:solidFill>
                  <a:schemeClr val="tx1"/>
                </a:solidFill>
              </a:rPr>
              <a:t> is meant to create an environment where legacy systems can work with new systems, but new business practices like the standardization of naming, definitions, and identification can present implementation challenges.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overcome the challenge of blending legacy applications with new standards, </a:t>
            </a:r>
            <a:r>
              <a:rPr lang="en-US" sz="2400" b="1" i="1" dirty="0">
                <a:solidFill>
                  <a:schemeClr val="tx1"/>
                </a:solidFill>
              </a:rPr>
              <a:t>services </a:t>
            </a:r>
            <a:r>
              <a:rPr lang="en-US" sz="2400" dirty="0">
                <a:solidFill>
                  <a:schemeClr val="tx1"/>
                </a:solidFill>
              </a:rPr>
              <a:t>can be implemented to handle certain tasks for the legacy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2394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904" y="0"/>
            <a:ext cx="8004314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Service-oriented architecture (SOA) is a software design style where services are provided by one API component to another API component through a predetermined communication protocol over a network.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953000"/>
            <a:ext cx="12190458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https://en.wikipedia.org/wiki/Service-oriented_architecture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73AB-F5D0-4239-81AE-5AA75337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9940"/>
            <a:ext cx="1051690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SOA – Overview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https://www.ibm.com/support/knowledgecenter/SSMQ79_9.5.1/com.ibm.egl.pg.doc/topics/pegl_serv_overview.html#pegl_serv_overview__introsoa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https://en.wikipedia.org/wiki/Service-oriented_architecture#Patterns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https://docs.microsoft.com/en-us/dotnet/framework/wcf/whats-wcf#features-of-wcf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E84B-FD22-4D67-B54F-00D3BEDD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031" y="3241310"/>
            <a:ext cx="4649061" cy="3212960"/>
          </a:xfrm>
        </p:spPr>
        <p:txBody>
          <a:bodyPr wrap="square" lIns="0" tIns="0" anchor="ctr">
            <a:normAutofit fontScale="850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may handle a technical task such as accessing a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is self-contained and independent.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can access other services.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is a black box for users.</a:t>
            </a:r>
            <a:endParaRPr lang="en-US" sz="2000" dirty="0">
              <a:solidFill>
                <a:schemeClr val="tx1"/>
              </a:solidFill>
            </a:endParaRPr>
          </a:p>
          <a:p>
            <a:pPr marL="91440" lvl="1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The independence of the service from other software is called </a:t>
            </a:r>
            <a:r>
              <a:rPr lang="en-US" sz="2300" b="1" i="1" dirty="0">
                <a:solidFill>
                  <a:schemeClr val="tx1"/>
                </a:solidFill>
              </a:rPr>
              <a:t>loose coupling</a:t>
            </a:r>
            <a:r>
              <a:rPr lang="en-US" sz="2300" dirty="0">
                <a:solidFill>
                  <a:schemeClr val="tx1"/>
                </a:solidFill>
              </a:rPr>
              <a:t>.</a:t>
            </a:r>
          </a:p>
          <a:p>
            <a:pPr marL="91440" lvl="1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Usually, the services are deployed as </a:t>
            </a:r>
            <a:r>
              <a:rPr lang="en-US" sz="2300" b="1" i="1" dirty="0">
                <a:solidFill>
                  <a:schemeClr val="tx1"/>
                </a:solidFill>
              </a:rPr>
              <a:t>Web Services </a:t>
            </a:r>
            <a:r>
              <a:rPr lang="en-US" sz="2300" dirty="0">
                <a:solidFill>
                  <a:schemeClr val="tx1"/>
                </a:solidFill>
              </a:rPr>
              <a:t>so they are independent of platforms and programming languages.</a:t>
            </a:r>
          </a:p>
        </p:txBody>
      </p:sp>
      <p:pic>
        <p:nvPicPr>
          <p:cNvPr id="1026" name="Picture 2" descr="A Quick Guide to Service-Oriented Architecture (SOA)">
            <a:extLst>
              <a:ext uri="{FF2B5EF4-FFF2-40B4-BE49-F238E27FC236}">
                <a16:creationId xmlns:a16="http://schemas.microsoft.com/office/drawing/2014/main" id="{B80B31D6-76E6-4F1C-AC81-1E41784E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84" y="3377180"/>
            <a:ext cx="4649061" cy="277580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4FB1C-DCF3-4A56-9F3C-F2B396745E83}"/>
              </a:ext>
            </a:extLst>
          </p:cNvPr>
          <p:cNvSpPr txBox="1"/>
          <p:nvPr/>
        </p:nvSpPr>
        <p:spPr>
          <a:xfrm>
            <a:off x="1175363" y="1878747"/>
            <a:ext cx="9999411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i="1" dirty="0"/>
              <a:t>Service-oriented architecture (SOA) </a:t>
            </a:r>
            <a:r>
              <a:rPr lang="en-US" sz="2100" dirty="0"/>
              <a:t>is defined by a reliance on “services”</a:t>
            </a:r>
            <a:r>
              <a:rPr lang="en-US" sz="2100" b="1" i="1" dirty="0"/>
              <a:t> </a:t>
            </a:r>
            <a:r>
              <a:rPr lang="en-US" sz="2100" dirty="0"/>
              <a:t>to send and receive data. </a:t>
            </a:r>
            <a:r>
              <a:rPr lang="en-US" sz="2100" b="1" i="1" dirty="0"/>
              <a:t>SOA</a:t>
            </a:r>
            <a:r>
              <a:rPr lang="en-US" sz="2100" dirty="0"/>
              <a:t> involves the deployment of services that run in a network. A service has the following characteristics:</a:t>
            </a:r>
          </a:p>
          <a:p>
            <a:pPr marL="118872" indent="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It handles a business process with a specified outcome.</a:t>
            </a:r>
          </a:p>
        </p:txBody>
      </p:sp>
    </p:spTree>
    <p:extLst>
      <p:ext uri="{BB962C8B-B14F-4D97-AF65-F5344CB8AC3E}">
        <p14:creationId xmlns:p14="http://schemas.microsoft.com/office/powerpoint/2010/main" val="362842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4B49-2197-410A-9916-3E4F0533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https://en.wikipedia.org/wiki/Service-oriented_architecture#Patterns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7436-157C-4D37-A3A7-C8348C26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424" y="2725822"/>
            <a:ext cx="3719109" cy="3641727"/>
          </a:xfrm>
        </p:spPr>
        <p:txBody>
          <a:bodyPr anchor="ctr">
            <a:normAutofit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Begins at the (older) concepts of distributed computing and modular programming.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Then moves to SOA.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Then moves on to the offspring of SOA, such as: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Mashups,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SaaS, and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cloud computing.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5CC96C-E78C-431D-9853-6F4615A4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30" y="2491848"/>
            <a:ext cx="6040037" cy="371618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910294-D72B-4BF1-906B-051601F1D23F}"/>
              </a:ext>
            </a:extLst>
          </p:cNvPr>
          <p:cNvSpPr txBox="1"/>
          <p:nvPr/>
        </p:nvSpPr>
        <p:spPr>
          <a:xfrm>
            <a:off x="1322846" y="1923654"/>
            <a:ext cx="9801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SOA is part of an organizational continuum. </a:t>
            </a:r>
          </a:p>
          <a:p>
            <a:r>
              <a:rPr lang="en-US" sz="2400" dirty="0"/>
              <a:t>This continuum: </a:t>
            </a:r>
          </a:p>
        </p:txBody>
      </p:sp>
    </p:spTree>
    <p:extLst>
      <p:ext uri="{BB962C8B-B14F-4D97-AF65-F5344CB8AC3E}">
        <p14:creationId xmlns:p14="http://schemas.microsoft.com/office/powerpoint/2010/main" val="292513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4B49-2197-410A-9916-3E4F0533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53" y="307079"/>
            <a:ext cx="4340304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SOA – Principles</a:t>
            </a:r>
            <a:br>
              <a:rPr lang="en-US" sz="4000" dirty="0"/>
            </a:br>
            <a:r>
              <a:rPr lang="en-US" sz="1400" dirty="0">
                <a:hlinkClick r:id="rId2"/>
              </a:rPr>
              <a:t>https://en.wikipedia.org/wiki/Service-oriented_architecture#Patterns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https://www.modusoperantic.com/en/the-soa-manifesto</a:t>
            </a:r>
            <a:r>
              <a:rPr lang="en-US" sz="1050" dirty="0">
                <a:hlinkClick r:id="rId3"/>
              </a:rPr>
              <a:t>/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27CF8-5FBF-4DFE-A73E-53D5DA786612}"/>
              </a:ext>
            </a:extLst>
          </p:cNvPr>
          <p:cNvSpPr/>
          <p:nvPr/>
        </p:nvSpPr>
        <p:spPr>
          <a:xfrm>
            <a:off x="1321763" y="1917290"/>
            <a:ext cx="4197294" cy="4473678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000" dirty="0"/>
              <a:t>The six core values of Service-Oriented Architecture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Business value is given more importance than technical strategy.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Strategic goals are given more importance than project-specific benefits.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Intrinsic interoperability is given more importance than custom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Shared services are given more importance than specific-purpose implementations.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Flexibility is given more importance than optimization.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Evolutionary refinement is given more importance than pursuit of initial perfection.</a:t>
            </a:r>
          </a:p>
        </p:txBody>
      </p:sp>
      <p:pic>
        <p:nvPicPr>
          <p:cNvPr id="4098" name="Picture 2" descr="Core Values and Guiding Principles of the SOA Manifesto">
            <a:extLst>
              <a:ext uri="{FF2B5EF4-FFF2-40B4-BE49-F238E27FC236}">
                <a16:creationId xmlns:a16="http://schemas.microsoft.com/office/drawing/2014/main" id="{DC5FCDE8-F294-4064-B98D-E7E904DA5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44" y="680383"/>
            <a:ext cx="6025218" cy="602521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1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1D8A-EE34-4701-A79D-16E16E01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Client/Server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2A37-603F-49D3-8307-C3D568CDF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080" y="1889471"/>
            <a:ext cx="10050599" cy="451566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3797-E992-451A-AC95-071C3018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4" y="286603"/>
            <a:ext cx="1010756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 – Uses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https://www.ibm.com/support/knowledgecenter/SSMQ79_9.5.1/com.ibm.egl.pg.doc/topics/pegl_serv_overview.html#pegl_serv_overview__introsoa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5A58-EC6E-4A1E-A124-11FBC707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093" y="1912988"/>
            <a:ext cx="9944514" cy="124190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SOA is mainly implemented from the ground up on new services. Justifications for when old code might be converted to SOA architecture are if the application:</a:t>
            </a:r>
          </a:p>
        </p:txBody>
      </p:sp>
      <p:pic>
        <p:nvPicPr>
          <p:cNvPr id="2050" name="Picture 2" descr="monolithic vs microservices">
            <a:extLst>
              <a:ext uri="{FF2B5EF4-FFF2-40B4-BE49-F238E27FC236}">
                <a16:creationId xmlns:a16="http://schemas.microsoft.com/office/drawing/2014/main" id="{E7E52CCC-B48B-4D4B-8067-A6FE3A7ED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96" y="3154897"/>
            <a:ext cx="5662300" cy="280267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C49A8-053A-4668-852E-7AB20D4F466A}"/>
              </a:ext>
            </a:extLst>
          </p:cNvPr>
          <p:cNvSpPr/>
          <p:nvPr/>
        </p:nvSpPr>
        <p:spPr>
          <a:xfrm>
            <a:off x="1534112" y="3154897"/>
            <a:ext cx="3887284" cy="3223071"/>
          </a:xfrm>
          <a:prstGeom prst="rect">
            <a:avLst/>
          </a:prstGeom>
        </p:spPr>
        <p:txBody>
          <a:bodyPr wrap="square" anchor="ctr">
            <a:normAutofit fontScale="92500" lnSpcReduction="10000"/>
          </a:bodyPr>
          <a:lstStyle/>
          <a:p>
            <a:pPr marL="182880" lvl="1" indent="-182880">
              <a:buFont typeface="Arial" panose="020B0604020202020204" pitchFamily="34" charset="0"/>
              <a:buChar char="•"/>
            </a:pPr>
            <a:r>
              <a:rPr lang="en-US" sz="2000" dirty="0"/>
              <a:t>has UI logic, business processing, and data access tightly coupled making the code difficult to test.</a:t>
            </a:r>
          </a:p>
          <a:p>
            <a:pPr marL="182880" lvl="1" indent="-182880">
              <a:buFont typeface="Arial" panose="020B0604020202020204" pitchFamily="34" charset="0"/>
              <a:buChar char="•"/>
            </a:pPr>
            <a:r>
              <a:rPr lang="en-US" sz="2000" dirty="0"/>
              <a:t>is hard to understand due to repeated patching rather than being rewritten when needed. </a:t>
            </a:r>
          </a:p>
          <a:p>
            <a:pPr marL="182880" lvl="1" indent="-182880">
              <a:buFont typeface="Arial" panose="020B0604020202020204" pitchFamily="34" charset="0"/>
              <a:buChar char="•"/>
            </a:pPr>
            <a:r>
              <a:rPr lang="en-US" sz="2000" dirty="0"/>
              <a:t>Updates are time consuming and complex, resulting in additional errors.</a:t>
            </a:r>
          </a:p>
          <a:p>
            <a:pPr marL="182880" lvl="1" indent="-182880">
              <a:buFont typeface="Arial" panose="020B0604020202020204" pitchFamily="34" charset="0"/>
              <a:buChar char="•"/>
            </a:pPr>
            <a:r>
              <a:rPr lang="en-US" sz="2000" dirty="0"/>
              <a:t>inventory has duplicate logic, requiring changes in several places.</a:t>
            </a:r>
          </a:p>
        </p:txBody>
      </p:sp>
    </p:spTree>
    <p:extLst>
      <p:ext uri="{BB962C8B-B14F-4D97-AF65-F5344CB8AC3E}">
        <p14:creationId xmlns:p14="http://schemas.microsoft.com/office/powerpoint/2010/main" val="34857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11CC-4610-4284-ADEB-0975914F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03" y="286603"/>
            <a:ext cx="1013492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 – Design Patterns</a:t>
            </a:r>
            <a:br>
              <a:rPr lang="en-US" dirty="0"/>
            </a:br>
            <a:r>
              <a:rPr lang="en-US" sz="1400" dirty="0">
                <a:hlinkClick r:id="rId2"/>
              </a:rPr>
              <a:t>ibm.com/support/</a:t>
            </a:r>
            <a:r>
              <a:rPr lang="en-US" sz="1400" dirty="0" err="1">
                <a:hlinkClick r:id="rId2"/>
              </a:rPr>
              <a:t>knowledgecenter</a:t>
            </a:r>
            <a:r>
              <a:rPr lang="en-US" sz="1400" dirty="0">
                <a:hlinkClick r:id="rId2"/>
              </a:rPr>
              <a:t>/SSMQ79_9.5.1/com.ibm.egl.pg.doc/topics/pegl_serv_overview.html#pegl_serv_overview__</a:t>
            </a:r>
            <a:r>
              <a:rPr lang="en-US" sz="1400" dirty="0" err="1">
                <a:hlinkClick r:id="rId2"/>
              </a:rPr>
              <a:t>introsoa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C39D-AB32-45DC-A83F-78D79D94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426" y="1893802"/>
            <a:ext cx="5010246" cy="448733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Service-Oriented Application is a collection of independent services organized into a hierarchy.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topmost level of the SOA receives data from the UI (the user) and sends requests via HTTP to the appropriate Business service API.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Business Service may manipulate the data or send another request to a Data Access Services, or access a Database, depending on what is needed.</a:t>
            </a:r>
          </a:p>
        </p:txBody>
      </p:sp>
      <p:pic>
        <p:nvPicPr>
          <p:cNvPr id="4" name="Picture 2" descr="Illustration of a service-oriented application">
            <a:extLst>
              <a:ext uri="{FF2B5EF4-FFF2-40B4-BE49-F238E27FC236}">
                <a16:creationId xmlns:a16="http://schemas.microsoft.com/office/drawing/2014/main" id="{0C0145E1-3190-4764-909B-FB676320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60" y="2089795"/>
            <a:ext cx="4601236" cy="413076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06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11CC-4610-4284-ADEB-0975914F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79" y="286603"/>
            <a:ext cx="10481188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SOA – Web Service Design Patterns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https://www.mercurymagazines.com/pdf/Bst_Prctcs_Dsgn_Ptrns.pdf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C39D-AB32-45DC-A83F-78D79D94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22" y="1903635"/>
            <a:ext cx="5157042" cy="448733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Controller - A Controller can be used in SOA architectures to encapsulate the </a:t>
            </a:r>
            <a:r>
              <a:rPr lang="en-US" sz="2000" b="1" i="1" dirty="0">
                <a:solidFill>
                  <a:schemeClr val="tx1"/>
                </a:solidFill>
              </a:rPr>
              <a:t>Business Logic</a:t>
            </a:r>
            <a:r>
              <a:rPr lang="en-US" sz="2000" dirty="0">
                <a:solidFill>
                  <a:schemeClr val="tx1"/>
                </a:solidFill>
              </a:rPr>
              <a:t> of the target service.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is a key component of “MVC” architecture.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Façade: Placed between the client and the services used. It Loosens the coupling between client and server components.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FF1AA-C07D-4A8E-8426-03D7C154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35" y="3411664"/>
            <a:ext cx="4098428" cy="290441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3C7EEE-21D7-45CF-BDD6-37CAC562D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15" y="2025008"/>
            <a:ext cx="4109139" cy="130076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804532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1156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Service Oriented Architecture</vt:lpstr>
      <vt:lpstr>Service-oriented architecture (SOA) is a software design style where services are provided by one API component to another API component through a predetermined communication protocol over a network.</vt:lpstr>
      <vt:lpstr>SOA – Overview https://www.ibm.com/support/knowledgecenter/SSMQ79_9.5.1/com.ibm.egl.pg.doc/topics/pegl_serv_overview.html#pegl_serv_overview__introsoa https://en.wikipedia.org/wiki/Service-oriented_architecture#Patterns https://docs.microsoft.com/en-us/dotnet/framework/wcf/whats-wcf#features-of-wcf</vt:lpstr>
      <vt:lpstr>SOA – Overview https://en.wikipedia.org/wiki/Service-oriented_architecture#Patterns</vt:lpstr>
      <vt:lpstr>SOA – Principles https://en.wikipedia.org/wiki/Service-oriented_architecture#Patterns https://www.modusoperantic.com/en/the-soa-manifesto/</vt:lpstr>
      <vt:lpstr>Client/Server Principle</vt:lpstr>
      <vt:lpstr>SOA – Uses https://www.ibm.com/support/knowledgecenter/SSMQ79_9.5.1/com.ibm.egl.pg.doc/topics/pegl_serv_overview.html#pegl_serv_overview__introsoa</vt:lpstr>
      <vt:lpstr>SOA – Design Patterns ibm.com/support/knowledgecenter/SSMQ79_9.5.1/com.ibm.egl.pg.doc/topics/pegl_serv_overview.html#pegl_serv_overview__introsoa</vt:lpstr>
      <vt:lpstr>SOA – Web Service Design Patterns https://www.mercurymagazines.com/pdf/Bst_Prctcs_Dsgn_Ptrns.pdf</vt:lpstr>
      <vt:lpstr>SOA – Web Service Design Patterns https://www.mercurymagazines.com/pdf/Bst_Prctcs_Dsgn_Ptrns.pdf</vt:lpstr>
      <vt:lpstr>SOA - Implementations https://en.wikipedia.org/wiki/Service-oriented_architecture#Patterns</vt:lpstr>
      <vt:lpstr>SOA – Benefits https://www.mercurymagazines.com/pdf/Bst_Prctcs_Dsgn_Ptrns.pdf</vt:lpstr>
      <vt:lpstr>SOA – Difficulties https://www.mercurymagazines.com/pdf/Bst_Prctcs_Dsgn_Ptrns.pdf https://martinfowler.com/bliki/ServiceOrientedAmbiguity.html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2020-04-04T19:27:42Z</dcterms:created>
  <dcterms:modified xsi:type="dcterms:W3CDTF">2021-12-20T04:52:54Z</dcterms:modified>
</cp:coreProperties>
</file>