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58" r:id="rId3"/>
    <p:sldId id="288" r:id="rId4"/>
    <p:sldId id="274" r:id="rId5"/>
    <p:sldId id="275" r:id="rId6"/>
    <p:sldId id="286" r:id="rId7"/>
    <p:sldId id="278" r:id="rId8"/>
    <p:sldId id="276" r:id="rId9"/>
    <p:sldId id="280" r:id="rId10"/>
    <p:sldId id="297" r:id="rId11"/>
    <p:sldId id="277" r:id="rId12"/>
    <p:sldId id="279" r:id="rId13"/>
    <p:sldId id="282" r:id="rId14"/>
    <p:sldId id="265" r:id="rId15"/>
    <p:sldId id="266" r:id="rId16"/>
    <p:sldId id="283" r:id="rId17"/>
    <p:sldId id="268" r:id="rId18"/>
    <p:sldId id="26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97" autoAdjust="0"/>
    <p:restoredTop sz="94660"/>
  </p:normalViewPr>
  <p:slideViewPr>
    <p:cSldViewPr snapToGrid="0">
      <p:cViewPr varScale="1">
        <p:scale>
          <a:sx n="62" d="100"/>
          <a:sy n="62" d="100"/>
        </p:scale>
        <p:origin x="34" y="10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12/19/2021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12/19/2021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12/19/2021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12/19/2021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12/19/2021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12/19/2021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12/19/2021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12/19/2021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12/19/2021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12/19/2021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12/19/2021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12/19/2021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ocs.microsoft.com/en-us/azure/architecture/best-practices/api-design#organize-the-api-around-resource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en-us/azure/architecture/best-practices/api-design#use-hateoas-to-enable-navigation-to-related-resources" TargetMode="External"/><Relationship Id="rId2" Type="http://schemas.openxmlformats.org/officeDocument/2006/relationships/hyperlink" Target="https://docs.microsoft.com/en-us/azure/architecture/best-practices/api-design#organize-the-api-around-resources" TargetMode="External"/><Relationship Id="rId1" Type="http://schemas.openxmlformats.org/officeDocument/2006/relationships/slideLayout" Target="../slideLayouts/slideLayout2.xml"/><Relationship Id="rId5" Type="http://schemas.openxmlformats.org/officeDocument/2006/relationships/hyperlink" Target="https://docs.microsoft.com/en-us/azure/architecture/antipatterns/extraneous-fetching/" TargetMode="External"/><Relationship Id="rId4" Type="http://schemas.openxmlformats.org/officeDocument/2006/relationships/hyperlink" Target="https://docs.microsoft.com/en-us/azure/architecture/antipatterns/chatty-io/"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docs.microsoft.com/en-us/azure/architecture/best-practices/api-design#filter-and-paginate-data"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en-us/azure/architecture/best-practices/api-design#open-api-initiative" TargetMode="Externa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hyperlink" Target="https://docs.microsoft.com/aspnet/core/tutorials/web-api-help-pages-using-swagger" TargetMode="External"/><Relationship Id="rId5" Type="http://schemas.openxmlformats.org/officeDocument/2006/relationships/hyperlink" Target="https://docs.microsoft.com/en-us/aspnet/core/tutorials/web-api-help-pages-using-swagger?view=aspnetcore-5.0" TargetMode="External"/><Relationship Id="rId4" Type="http://schemas.openxmlformats.org/officeDocument/2006/relationships/hyperlink" Target="https://www.openapis.org/"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w3.org/TR/cors/#resource-requests" TargetMode="External"/><Relationship Id="rId2" Type="http://schemas.openxmlformats.org/officeDocument/2006/relationships/hyperlink" Target="https://en.wikipedia.org/wiki/Cross-origin_resource_sharing"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en.wikipedia.org/wiki/Cross-site_request_forgery"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restfulapi.net/soap-vs-rest-apis/" TargetMode="External"/><Relationship Id="rId2" Type="http://schemas.openxmlformats.org/officeDocument/2006/relationships/hyperlink" Target="https://restfulapi.net/rest-api-n-1-problem/" TargetMode="External"/><Relationship Id="rId1" Type="http://schemas.openxmlformats.org/officeDocument/2006/relationships/slideLayout" Target="../slideLayouts/slideLayout2.xml"/><Relationship Id="rId6" Type="http://schemas.openxmlformats.org/officeDocument/2006/relationships/hyperlink" Target="https://en.wikipedia.org/wiki/Halting_problem" TargetMode="External"/><Relationship Id="rId5" Type="http://schemas.openxmlformats.org/officeDocument/2006/relationships/hyperlink" Target="https://restfulapi.net/security-essentials/" TargetMode="External"/><Relationship Id="rId4" Type="http://schemas.openxmlformats.org/officeDocument/2006/relationships/hyperlink" Target="https://restfulapi.net/rest-api-design-tutorial-with-example/"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docs.microsoft.com/en-us/aspnet/core/web-api/action-return-types" TargetMode="External"/><Relationship Id="rId2" Type="http://schemas.openxmlformats.org/officeDocument/2006/relationships/hyperlink" Target="https://docs.microsoft.com/en-us/aspnet/core/web-api/?view=aspnetcore-5.0" TargetMode="External"/><Relationship Id="rId1" Type="http://schemas.openxmlformats.org/officeDocument/2006/relationships/slideLayout" Target="../slideLayouts/slideLayout2.xml"/><Relationship Id="rId4" Type="http://schemas.openxmlformats.org/officeDocument/2006/relationships/hyperlink" Target="https://docs.microsoft.com/en-us/aspnet/core/tutorials/first-web-api?view=aspnetcore-3.1&amp;tabs=visual-studio"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s://docs.microsoft.com/en-us/dotnet/api/system.net.http.httpclient?view=net-5.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restfulapi.net/"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ocs.microsoft.com/en-us/aspnet/core/tutorials/first-web-api?view=aspnetcore-3.1&amp;tabs=visual-studio"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docs.microsoft.com/en-us/azure/architecture/best-practices/api-design#introduction-to-res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docs.microsoft.com/en-us/azure/architecture/best-practices/api-design#introduction-to-res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restfulapi.net/rest-architectural-constraints/" TargetMode="External"/><Relationship Id="rId2" Type="http://schemas.openxmlformats.org/officeDocument/2006/relationships/hyperlink" Target="https://restfulapi.ne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eveloper.mozilla.org/en-US/docs/Web/HTTP/Methods" TargetMode="External"/><Relationship Id="rId2" Type="http://schemas.openxmlformats.org/officeDocument/2006/relationships/hyperlink" Target="https://docs.microsoft.com/en-us/azure/architecture/best-practices/api-design#define-operations-in-terms-of-http-methods" TargetMode="Externa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hyperlink" Target="https://restfulapi.net/"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martinfowler.com/articles/richardsonMaturityModel.html" TargetMode="External"/><Relationship Id="rId2" Type="http://schemas.openxmlformats.org/officeDocument/2006/relationships/hyperlink" Target="https://docs.microsoft.com/en-us/azure/architecture/best-practices/api-design#introduction-to-rest"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ocs.microsoft.com/en-us/azure/architecture/best-practices/api-design#use-hateoas-to-enable-navigation-to-related-resourc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6600" dirty="0">
                <a:solidFill>
                  <a:schemeClr val="tx1"/>
                </a:solidFill>
              </a:rPr>
              <a:t>REST Fundamentals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800" dirty="0">
                <a:latin typeface="+mj-lt"/>
              </a:rPr>
              <a:t>.NET</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54F2C-C564-488D-905D-B8357468F8FD}"/>
              </a:ext>
            </a:extLst>
          </p:cNvPr>
          <p:cNvSpPr>
            <a:spLocks noGrp="1"/>
          </p:cNvSpPr>
          <p:nvPr>
            <p:ph type="title"/>
          </p:nvPr>
        </p:nvSpPr>
        <p:spPr/>
        <p:txBody>
          <a:bodyPr>
            <a:normAutofit/>
          </a:bodyPr>
          <a:lstStyle/>
          <a:p>
            <a:r>
              <a:rPr lang="en-US" dirty="0">
                <a:solidFill>
                  <a:schemeClr val="tx1"/>
                </a:solidFill>
              </a:rPr>
              <a:t>REST Best Practices (1/2)</a:t>
            </a:r>
            <a:br>
              <a:rPr lang="en-US" dirty="0">
                <a:solidFill>
                  <a:schemeClr val="tx1"/>
                </a:solidFill>
              </a:rPr>
            </a:br>
            <a:r>
              <a:rPr lang="en-US" sz="1400" dirty="0">
                <a:hlinkClick r:id="rId2"/>
              </a:rPr>
              <a:t>https://docs.microsoft.com/en-us/azure/architecture/best-practices/api-design#organize-the-api-around-resources</a:t>
            </a:r>
            <a:endParaRPr lang="en-US" dirty="0"/>
          </a:p>
        </p:txBody>
      </p:sp>
      <p:sp>
        <p:nvSpPr>
          <p:cNvPr id="3" name="Content Placeholder 2">
            <a:extLst>
              <a:ext uri="{FF2B5EF4-FFF2-40B4-BE49-F238E27FC236}">
                <a16:creationId xmlns:a16="http://schemas.microsoft.com/office/drawing/2014/main" id="{2D721F9E-499C-4E91-A639-5C0994473740}"/>
              </a:ext>
            </a:extLst>
          </p:cNvPr>
          <p:cNvSpPr>
            <a:spLocks noGrp="1"/>
          </p:cNvSpPr>
          <p:nvPr>
            <p:ph idx="1"/>
          </p:nvPr>
        </p:nvSpPr>
        <p:spPr>
          <a:xfrm>
            <a:off x="1347788" y="1921791"/>
            <a:ext cx="9685302" cy="4453958"/>
          </a:xfrm>
        </p:spPr>
        <p:txBody>
          <a:bodyPr anchor="ctr">
            <a:normAutofit lnSpcReduction="10000"/>
          </a:bodyPr>
          <a:lstStyle/>
          <a:p>
            <a:pPr lvl="1">
              <a:buFont typeface="Arial" panose="020B0604020202020204" pitchFamily="34" charset="0"/>
              <a:buChar char="•"/>
            </a:pPr>
            <a:r>
              <a:rPr lang="en-US" sz="2400" dirty="0">
                <a:solidFill>
                  <a:schemeClr val="tx1"/>
                </a:solidFill>
              </a:rPr>
              <a:t>Resource URIs should be based on nouns (the resource) and not verbs (the operations on the resource). </a:t>
            </a:r>
            <a:r>
              <a:rPr lang="fi-FI" sz="2400" dirty="0">
                <a:solidFill>
                  <a:schemeClr val="tx1"/>
                </a:solidFill>
              </a:rPr>
              <a:t>Https://adventure-works.com/Orders (NOT ”</a:t>
            </a:r>
            <a:r>
              <a:rPr lang="fi-FI" sz="2400" dirty="0">
                <a:solidFill>
                  <a:srgbClr val="FF0000"/>
                </a:solidFill>
              </a:rPr>
              <a:t>GetOrders</a:t>
            </a:r>
            <a:r>
              <a:rPr lang="fi-FI" sz="2400" dirty="0">
                <a:solidFill>
                  <a:schemeClr val="tx1"/>
                </a:solidFill>
              </a:rPr>
              <a:t>”)</a:t>
            </a:r>
          </a:p>
          <a:p>
            <a:pPr lvl="1">
              <a:buFont typeface="Arial" panose="020B0604020202020204" pitchFamily="34" charset="0"/>
              <a:buChar char="•"/>
            </a:pPr>
            <a:r>
              <a:rPr lang="en-US" sz="2400" dirty="0">
                <a:solidFill>
                  <a:schemeClr val="tx1"/>
                </a:solidFill>
              </a:rPr>
              <a:t>Avoid creating APIs that simply mirror the internal structure of a database. This gets easier when using Microservices.</a:t>
            </a:r>
          </a:p>
          <a:p>
            <a:pPr lvl="1">
              <a:buFont typeface="Arial" panose="020B0604020202020204" pitchFamily="34" charset="0"/>
              <a:buChar char="•"/>
            </a:pPr>
            <a:r>
              <a:rPr lang="en-US" sz="2400" dirty="0">
                <a:solidFill>
                  <a:schemeClr val="tx1"/>
                </a:solidFill>
              </a:rPr>
              <a:t>A collection is a separate resource from the item within the collection and should have its own URI.</a:t>
            </a:r>
          </a:p>
          <a:p>
            <a:pPr lvl="3">
              <a:buFont typeface="Arial" panose="020B0604020202020204" pitchFamily="34" charset="0"/>
              <a:buChar char="•"/>
            </a:pPr>
            <a:r>
              <a:rPr lang="en-US" sz="1800" dirty="0">
                <a:solidFill>
                  <a:srgbClr val="FF0000"/>
                </a:solidFill>
              </a:rPr>
              <a:t>Collection =&gt; Revature.com/accounts/associates.</a:t>
            </a:r>
          </a:p>
          <a:p>
            <a:pPr lvl="3">
              <a:buFont typeface="Arial" panose="020B0604020202020204" pitchFamily="34" charset="0"/>
              <a:buChar char="•"/>
            </a:pPr>
            <a:r>
              <a:rPr lang="en-US" sz="1800" dirty="0">
                <a:solidFill>
                  <a:srgbClr val="FF0000"/>
                </a:solidFill>
              </a:rPr>
              <a:t>Item =&gt; Revature.com/accounts/associates/45</a:t>
            </a:r>
          </a:p>
          <a:p>
            <a:pPr lvl="1">
              <a:buFont typeface="Arial" panose="020B0604020202020204" pitchFamily="34" charset="0"/>
              <a:buChar char="•"/>
            </a:pPr>
            <a:r>
              <a:rPr lang="en-US" sz="2400" dirty="0">
                <a:solidFill>
                  <a:schemeClr val="tx1"/>
                </a:solidFill>
              </a:rPr>
              <a:t>Use plural nouns for URIs that reference collections.</a:t>
            </a:r>
          </a:p>
          <a:p>
            <a:pPr lvl="3">
              <a:buFont typeface="Arial" panose="020B0604020202020204" pitchFamily="34" charset="0"/>
              <a:buChar char="•"/>
            </a:pPr>
            <a:r>
              <a:rPr lang="en-US" sz="1800" dirty="0">
                <a:solidFill>
                  <a:srgbClr val="FF0000"/>
                </a:solidFill>
              </a:rPr>
              <a:t>Collection =&gt; Revature.com/accounts/associates.</a:t>
            </a:r>
            <a:endParaRPr lang="en-US" sz="1800" dirty="0"/>
          </a:p>
          <a:p>
            <a:pPr lvl="1">
              <a:buFont typeface="Arial" panose="020B0604020202020204" pitchFamily="34" charset="0"/>
              <a:buChar char="•"/>
            </a:pPr>
            <a:r>
              <a:rPr lang="en-US" sz="2400" dirty="0">
                <a:solidFill>
                  <a:schemeClr val="tx1"/>
                </a:solidFill>
              </a:rPr>
              <a:t>Organize URIs for collections and items into a hierarchy.</a:t>
            </a:r>
          </a:p>
        </p:txBody>
      </p:sp>
    </p:spTree>
    <p:extLst>
      <p:ext uri="{BB962C8B-B14F-4D97-AF65-F5344CB8AC3E}">
        <p14:creationId xmlns:p14="http://schemas.microsoft.com/office/powerpoint/2010/main" val="2985660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54F2C-C564-488D-905D-B8357468F8FD}"/>
              </a:ext>
            </a:extLst>
          </p:cNvPr>
          <p:cNvSpPr>
            <a:spLocks noGrp="1"/>
          </p:cNvSpPr>
          <p:nvPr>
            <p:ph type="title"/>
          </p:nvPr>
        </p:nvSpPr>
        <p:spPr/>
        <p:txBody>
          <a:bodyPr>
            <a:normAutofit/>
          </a:bodyPr>
          <a:lstStyle/>
          <a:p>
            <a:r>
              <a:rPr lang="en-US" dirty="0">
                <a:solidFill>
                  <a:schemeClr val="tx1"/>
                </a:solidFill>
              </a:rPr>
              <a:t>REST Best Practices (2/2)</a:t>
            </a:r>
            <a:br>
              <a:rPr lang="en-US" dirty="0">
                <a:solidFill>
                  <a:schemeClr val="tx1"/>
                </a:solidFill>
              </a:rPr>
            </a:br>
            <a:r>
              <a:rPr lang="en-US" sz="1400" dirty="0">
                <a:hlinkClick r:id="rId2"/>
              </a:rPr>
              <a:t>https://docs.microsoft.com/en-us/azure/architecture/best-practices/api-design#organize-the-api-around-resources</a:t>
            </a:r>
            <a:endParaRPr lang="en-US" dirty="0"/>
          </a:p>
        </p:txBody>
      </p:sp>
      <p:sp>
        <p:nvSpPr>
          <p:cNvPr id="3" name="Content Placeholder 2">
            <a:extLst>
              <a:ext uri="{FF2B5EF4-FFF2-40B4-BE49-F238E27FC236}">
                <a16:creationId xmlns:a16="http://schemas.microsoft.com/office/drawing/2014/main" id="{2D721F9E-499C-4E91-A639-5C0994473740}"/>
              </a:ext>
            </a:extLst>
          </p:cNvPr>
          <p:cNvSpPr>
            <a:spLocks noGrp="1"/>
          </p:cNvSpPr>
          <p:nvPr>
            <p:ph idx="1"/>
          </p:nvPr>
        </p:nvSpPr>
        <p:spPr>
          <a:xfrm>
            <a:off x="1319212" y="1921791"/>
            <a:ext cx="9713877" cy="4488340"/>
          </a:xfrm>
        </p:spPr>
        <p:txBody>
          <a:bodyPr anchor="ctr">
            <a:normAutofit fontScale="92500" lnSpcReduction="10000"/>
          </a:bodyPr>
          <a:lstStyle/>
          <a:p>
            <a:pPr lvl="1">
              <a:buFont typeface="Arial" panose="020B0604020202020204" pitchFamily="34" charset="0"/>
              <a:buChar char="•"/>
            </a:pPr>
            <a:r>
              <a:rPr lang="en-US" sz="2400" dirty="0">
                <a:solidFill>
                  <a:schemeClr val="tx1"/>
                </a:solidFill>
              </a:rPr>
              <a:t>Consider the relationships between different types of resources and how you might expose these associations: </a:t>
            </a:r>
          </a:p>
          <a:p>
            <a:pPr lvl="2">
              <a:buFont typeface="Arial" panose="020B0604020202020204" pitchFamily="34" charset="0"/>
              <a:buChar char="•"/>
            </a:pPr>
            <a:r>
              <a:rPr lang="en-US" sz="1800" dirty="0">
                <a:solidFill>
                  <a:srgbClr val="FF0000"/>
                </a:solidFill>
              </a:rPr>
              <a:t>/customer/{id}/{resource} =&gt; /customers/5/orders</a:t>
            </a:r>
            <a:r>
              <a:rPr lang="en-US" sz="1800" dirty="0">
                <a:solidFill>
                  <a:schemeClr val="tx1"/>
                </a:solidFill>
              </a:rPr>
              <a:t> might retrieve all the orders for customer 5.</a:t>
            </a:r>
          </a:p>
          <a:p>
            <a:pPr lvl="1">
              <a:buFont typeface="Arial" panose="020B0604020202020204" pitchFamily="34" charset="0"/>
              <a:buChar char="•"/>
            </a:pPr>
            <a:r>
              <a:rPr lang="en-US" sz="2400" dirty="0">
                <a:solidFill>
                  <a:schemeClr val="tx1"/>
                </a:solidFill>
              </a:rPr>
              <a:t>Provide navigable links to associated resources in the body of the HTTP response message.(</a:t>
            </a:r>
            <a:r>
              <a:rPr lang="en-US" sz="2400" dirty="0">
                <a:hlinkClick r:id="rId3"/>
              </a:rPr>
              <a:t>HATEOAS</a:t>
            </a:r>
            <a:r>
              <a:rPr lang="en-US" sz="2400" dirty="0">
                <a:solidFill>
                  <a:schemeClr val="tx1"/>
                </a:solidFill>
              </a:rPr>
              <a:t>)</a:t>
            </a:r>
          </a:p>
          <a:p>
            <a:pPr lvl="1">
              <a:buFont typeface="Arial" panose="020B0604020202020204" pitchFamily="34" charset="0"/>
              <a:buChar char="•"/>
            </a:pPr>
            <a:r>
              <a:rPr lang="en-US" sz="2400" dirty="0">
                <a:solidFill>
                  <a:schemeClr val="tx1"/>
                </a:solidFill>
              </a:rPr>
              <a:t>Avoid "</a:t>
            </a:r>
            <a:r>
              <a:rPr lang="en-US" sz="2400" dirty="0">
                <a:hlinkClick r:id="rId4"/>
              </a:rPr>
              <a:t>chatty</a:t>
            </a:r>
            <a:r>
              <a:rPr lang="en-US" sz="2400" dirty="0">
                <a:solidFill>
                  <a:schemeClr val="tx1"/>
                </a:solidFill>
              </a:rPr>
              <a:t>" web APIs that expose many small resources. </a:t>
            </a:r>
          </a:p>
          <a:p>
            <a:pPr lvl="1">
              <a:buFont typeface="Arial" panose="020B0604020202020204" pitchFamily="34" charset="0"/>
              <a:buChar char="•"/>
            </a:pPr>
            <a:r>
              <a:rPr lang="en-US" sz="2400" dirty="0">
                <a:solidFill>
                  <a:schemeClr val="tx1"/>
                </a:solidFill>
              </a:rPr>
              <a:t>Balance exposing many resources against the overhead of </a:t>
            </a:r>
            <a:r>
              <a:rPr lang="en-US" sz="2400" dirty="0">
                <a:hlinkClick r:id="rId5"/>
              </a:rPr>
              <a:t>fetching</a:t>
            </a:r>
            <a:r>
              <a:rPr lang="en-US" sz="2400" dirty="0">
                <a:solidFill>
                  <a:schemeClr val="tx1"/>
                </a:solidFill>
              </a:rPr>
              <a:t> data that the client doesn't need. Retrieving large objects can increase latency.</a:t>
            </a:r>
          </a:p>
          <a:p>
            <a:pPr lvl="1">
              <a:buFont typeface="Arial" panose="020B0604020202020204" pitchFamily="34" charset="0"/>
              <a:buChar char="•"/>
            </a:pPr>
            <a:r>
              <a:rPr lang="en-US" sz="2400" dirty="0">
                <a:solidFill>
                  <a:schemeClr val="tx1"/>
                </a:solidFill>
              </a:rPr>
              <a:t>Avoid introducing dependencies between the web API and the underlying data sources.</a:t>
            </a:r>
          </a:p>
          <a:p>
            <a:pPr lvl="1">
              <a:buFont typeface="Arial" panose="020B0604020202020204" pitchFamily="34" charset="0"/>
              <a:buChar char="•"/>
            </a:pPr>
            <a:r>
              <a:rPr lang="en-US" sz="2400" dirty="0">
                <a:solidFill>
                  <a:schemeClr val="tx1"/>
                </a:solidFill>
              </a:rPr>
              <a:t>Introduce a mapping layer between the database and the web API so that only requested data is returned. Use Data Transfer Objects (DTO) to minimize payloads.</a:t>
            </a:r>
          </a:p>
        </p:txBody>
      </p:sp>
    </p:spTree>
    <p:extLst>
      <p:ext uri="{BB962C8B-B14F-4D97-AF65-F5344CB8AC3E}">
        <p14:creationId xmlns:p14="http://schemas.microsoft.com/office/powerpoint/2010/main" val="2384993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CA079-9E62-462C-A333-6E23C36B81AA}"/>
              </a:ext>
            </a:extLst>
          </p:cNvPr>
          <p:cNvSpPr>
            <a:spLocks noGrp="1"/>
          </p:cNvSpPr>
          <p:nvPr>
            <p:ph type="title"/>
          </p:nvPr>
        </p:nvSpPr>
        <p:spPr/>
        <p:txBody>
          <a:bodyPr>
            <a:normAutofit/>
          </a:bodyPr>
          <a:lstStyle/>
          <a:p>
            <a:r>
              <a:rPr lang="en-US" dirty="0">
                <a:solidFill>
                  <a:schemeClr val="tx1"/>
                </a:solidFill>
              </a:rPr>
              <a:t>Filtering and Pagination</a:t>
            </a:r>
            <a:br>
              <a:rPr lang="en-US" dirty="0"/>
            </a:br>
            <a:r>
              <a:rPr lang="en-US" sz="1400" dirty="0">
                <a:hlinkClick r:id="rId2"/>
              </a:rPr>
              <a:t>https://docs.microsoft.com/en-us/azure/architecture/best-practices/api-design#filter-and-paginate-data</a:t>
            </a:r>
            <a:endParaRPr lang="en-US" dirty="0"/>
          </a:p>
        </p:txBody>
      </p:sp>
      <p:sp>
        <p:nvSpPr>
          <p:cNvPr id="3" name="Content Placeholder 2">
            <a:extLst>
              <a:ext uri="{FF2B5EF4-FFF2-40B4-BE49-F238E27FC236}">
                <a16:creationId xmlns:a16="http://schemas.microsoft.com/office/drawing/2014/main" id="{0834E073-2474-4ED0-9617-A52F7C59E03E}"/>
              </a:ext>
            </a:extLst>
          </p:cNvPr>
          <p:cNvSpPr>
            <a:spLocks noGrp="1"/>
          </p:cNvSpPr>
          <p:nvPr>
            <p:ph idx="1"/>
          </p:nvPr>
        </p:nvSpPr>
        <p:spPr>
          <a:xfrm>
            <a:off x="1238250" y="1906293"/>
            <a:ext cx="9917430" cy="2184350"/>
          </a:xfrm>
        </p:spPr>
        <p:txBody>
          <a:bodyPr anchor="ctr">
            <a:normAutofit fontScale="77500" lnSpcReduction="20000"/>
          </a:bodyPr>
          <a:lstStyle/>
          <a:p>
            <a:pPr>
              <a:spcBef>
                <a:spcPts val="600"/>
              </a:spcBef>
            </a:pPr>
            <a:r>
              <a:rPr lang="en-US" sz="2400" dirty="0">
                <a:solidFill>
                  <a:schemeClr val="tx1"/>
                </a:solidFill>
              </a:rPr>
              <a:t>Avoid fetching large amounts of data when only a subset of the information is required. </a:t>
            </a:r>
          </a:p>
          <a:p>
            <a:pPr>
              <a:spcBef>
                <a:spcPts val="600"/>
              </a:spcBef>
            </a:pPr>
            <a:r>
              <a:rPr lang="en-US" sz="2400" b="1" i="1" dirty="0">
                <a:solidFill>
                  <a:schemeClr val="tx1"/>
                </a:solidFill>
              </a:rPr>
              <a:t>Filtering</a:t>
            </a:r>
            <a:r>
              <a:rPr lang="en-US" sz="2400" dirty="0">
                <a:solidFill>
                  <a:schemeClr val="tx1"/>
                </a:solidFill>
              </a:rPr>
              <a:t> - Allow for passing a filter in the query string of the URI, such as </a:t>
            </a:r>
            <a:r>
              <a:rPr lang="en-US" sz="2400" dirty="0">
                <a:solidFill>
                  <a:srgbClr val="FF0000"/>
                </a:solidFill>
              </a:rPr>
              <a:t>/</a:t>
            </a:r>
            <a:r>
              <a:rPr lang="en-US" sz="2400" dirty="0" err="1">
                <a:solidFill>
                  <a:srgbClr val="FF0000"/>
                </a:solidFill>
              </a:rPr>
              <a:t>orders?minCost</a:t>
            </a:r>
            <a:r>
              <a:rPr lang="en-US" sz="2400" dirty="0">
                <a:solidFill>
                  <a:srgbClr val="FF0000"/>
                </a:solidFill>
              </a:rPr>
              <a:t>=n </a:t>
            </a:r>
            <a:r>
              <a:rPr lang="en-US" sz="2400" dirty="0">
                <a:solidFill>
                  <a:schemeClr val="tx1"/>
                </a:solidFill>
              </a:rPr>
              <a:t>instead of retrieving all orders. The API should create a query specifying the search parameter to retrieve just what is needed.</a:t>
            </a:r>
          </a:p>
          <a:p>
            <a:pPr>
              <a:spcBef>
                <a:spcPts val="600"/>
              </a:spcBef>
            </a:pPr>
            <a:r>
              <a:rPr lang="en-US" sz="2400" b="1" i="1" dirty="0">
                <a:solidFill>
                  <a:schemeClr val="tx1"/>
                </a:solidFill>
              </a:rPr>
              <a:t>Pagination</a:t>
            </a:r>
            <a:r>
              <a:rPr lang="en-US" sz="2400" dirty="0">
                <a:solidFill>
                  <a:schemeClr val="tx1"/>
                </a:solidFill>
              </a:rPr>
              <a:t> – You can specify a certain number of items to return with a request at a time and only retrieve the next set when the user requests the next page. </a:t>
            </a:r>
            <a:r>
              <a:rPr lang="en-US" sz="2400" dirty="0">
                <a:solidFill>
                  <a:srgbClr val="FF0000"/>
                </a:solidFill>
              </a:rPr>
              <a:t>/</a:t>
            </a:r>
            <a:r>
              <a:rPr lang="en-US" sz="2400" dirty="0" err="1">
                <a:solidFill>
                  <a:srgbClr val="FF0000"/>
                </a:solidFill>
              </a:rPr>
              <a:t>orders?limit</a:t>
            </a:r>
            <a:r>
              <a:rPr lang="en-US" sz="2400" dirty="0">
                <a:solidFill>
                  <a:srgbClr val="FF0000"/>
                </a:solidFill>
              </a:rPr>
              <a:t>=25&amp;offset=50</a:t>
            </a:r>
          </a:p>
        </p:txBody>
      </p:sp>
      <p:pic>
        <p:nvPicPr>
          <p:cNvPr id="2050" name="Picture 2" descr="Meet &amp; Greet — List Pagination in SwiftUI - Better Programming ...">
            <a:extLst>
              <a:ext uri="{FF2B5EF4-FFF2-40B4-BE49-F238E27FC236}">
                <a16:creationId xmlns:a16="http://schemas.microsoft.com/office/drawing/2014/main" id="{83A2BA7D-80BE-4DF5-A314-1ADA502FA2B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883" r="16836"/>
          <a:stretch/>
        </p:blipFill>
        <p:spPr bwMode="auto">
          <a:xfrm>
            <a:off x="6346658" y="4258916"/>
            <a:ext cx="4670904" cy="1958590"/>
          </a:xfrm>
          <a:prstGeom prst="rect">
            <a:avLst/>
          </a:prstGeom>
          <a:noFill/>
          <a:ln w="25400">
            <a:solidFill>
              <a:schemeClr val="accent2"/>
            </a:solidFill>
          </a:ln>
          <a:effectLst/>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540953D6-B860-4176-9B23-08AC1BB6D920}"/>
              </a:ext>
            </a:extLst>
          </p:cNvPr>
          <p:cNvSpPr/>
          <p:nvPr/>
        </p:nvSpPr>
        <p:spPr>
          <a:xfrm>
            <a:off x="1238250" y="4090643"/>
            <a:ext cx="5246526" cy="2300827"/>
          </a:xfrm>
          <a:prstGeom prst="rect">
            <a:avLst/>
          </a:prstGeom>
        </p:spPr>
        <p:txBody>
          <a:bodyPr wrap="square" anchor="ctr">
            <a:noAutofit/>
          </a:bodyPr>
          <a:lstStyle/>
          <a:p>
            <a:pPr indent="-91440">
              <a:spcBef>
                <a:spcPts val="600"/>
              </a:spcBef>
              <a:spcAft>
                <a:spcPts val="200"/>
              </a:spcAft>
            </a:pPr>
            <a:r>
              <a:rPr lang="en-US" sz="2000" dirty="0"/>
              <a:t>Set an upper limit on the number of items returned. This helps prevent Denial of Service (DoS) attacks. </a:t>
            </a:r>
          </a:p>
          <a:p>
            <a:pPr indent="-91440">
              <a:spcBef>
                <a:spcPts val="600"/>
              </a:spcBef>
              <a:spcAft>
                <a:spcPts val="200"/>
              </a:spcAft>
            </a:pPr>
            <a:r>
              <a:rPr lang="en-US" sz="2000" dirty="0">
                <a:solidFill>
                  <a:srgbClr val="FF0000"/>
                </a:solidFill>
              </a:rPr>
              <a:t>GET</a:t>
            </a:r>
            <a:r>
              <a:rPr lang="en-US" sz="2000" dirty="0"/>
              <a:t> requests that return paginated data should also include some form of metadata that indicate the total number of resources available in the collection.</a:t>
            </a:r>
          </a:p>
        </p:txBody>
      </p:sp>
    </p:spTree>
    <p:extLst>
      <p:ext uri="{BB962C8B-B14F-4D97-AF65-F5344CB8AC3E}">
        <p14:creationId xmlns:p14="http://schemas.microsoft.com/office/powerpoint/2010/main" val="3313620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GitHub - OAI/OpenAPI-Specification: The OpenAPI Specification ...">
            <a:extLst>
              <a:ext uri="{FF2B5EF4-FFF2-40B4-BE49-F238E27FC236}">
                <a16:creationId xmlns:a16="http://schemas.microsoft.com/office/drawing/2014/main" id="{8A540FDA-7281-4460-92E8-A7B6AE03B5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7613" y="2612675"/>
            <a:ext cx="3049937" cy="3049937"/>
          </a:xfrm>
          <a:prstGeom prst="rect">
            <a:avLst/>
          </a:prstGeom>
          <a:noFill/>
          <a:ln w="25400">
            <a:solidFill>
              <a:schemeClr val="accent2"/>
            </a:solidFill>
          </a:ln>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07D6E3D-AF24-4F73-B826-FBE98F26DB26}"/>
              </a:ext>
            </a:extLst>
          </p:cNvPr>
          <p:cNvSpPr>
            <a:spLocks noGrp="1"/>
          </p:cNvSpPr>
          <p:nvPr>
            <p:ph type="title"/>
          </p:nvPr>
        </p:nvSpPr>
        <p:spPr/>
        <p:txBody>
          <a:bodyPr>
            <a:normAutofit/>
          </a:bodyPr>
          <a:lstStyle/>
          <a:p>
            <a:r>
              <a:rPr lang="en-US" dirty="0">
                <a:solidFill>
                  <a:schemeClr val="tx1"/>
                </a:solidFill>
              </a:rPr>
              <a:t>Open API Initiative</a:t>
            </a:r>
            <a:br>
              <a:rPr lang="en-US" dirty="0"/>
            </a:br>
            <a:r>
              <a:rPr lang="en-US" sz="1400" dirty="0">
                <a:hlinkClick r:id="rId3"/>
              </a:rPr>
              <a:t>https://docs.microsoft.com/en-us/azure/architecture/best-practices/api-design#open-api-initiative</a:t>
            </a:r>
            <a:br>
              <a:rPr lang="en-US" sz="1400" dirty="0"/>
            </a:br>
            <a:r>
              <a:rPr lang="en-US" sz="1400" dirty="0">
                <a:hlinkClick r:id="rId4"/>
              </a:rPr>
              <a:t>https://www.openapis.org/</a:t>
            </a:r>
            <a:br>
              <a:rPr lang="en-US" sz="1400" dirty="0"/>
            </a:br>
            <a:r>
              <a:rPr lang="en-US" sz="1400" dirty="0">
                <a:hlinkClick r:id="rId5"/>
              </a:rPr>
              <a:t>https://docs.microsoft.com/en-us/aspnet/core/tutorials/web-api-help-pages-using-swagger?view=aspnetcore-5.0</a:t>
            </a:r>
            <a:endParaRPr lang="en-US" dirty="0"/>
          </a:p>
        </p:txBody>
      </p:sp>
      <p:sp>
        <p:nvSpPr>
          <p:cNvPr id="3" name="Content Placeholder 2">
            <a:extLst>
              <a:ext uri="{FF2B5EF4-FFF2-40B4-BE49-F238E27FC236}">
                <a16:creationId xmlns:a16="http://schemas.microsoft.com/office/drawing/2014/main" id="{86F0BD25-9BC2-450F-A81E-F9B0AE043153}"/>
              </a:ext>
            </a:extLst>
          </p:cNvPr>
          <p:cNvSpPr>
            <a:spLocks noGrp="1"/>
          </p:cNvSpPr>
          <p:nvPr>
            <p:ph idx="1"/>
          </p:nvPr>
        </p:nvSpPr>
        <p:spPr>
          <a:xfrm>
            <a:off x="1443037" y="1906293"/>
            <a:ext cx="6267451" cy="4463510"/>
          </a:xfrm>
        </p:spPr>
        <p:txBody>
          <a:bodyPr anchor="ctr">
            <a:normAutofit fontScale="92500" lnSpcReduction="20000"/>
          </a:bodyPr>
          <a:lstStyle/>
          <a:p>
            <a:r>
              <a:rPr lang="en-US" dirty="0">
                <a:solidFill>
                  <a:schemeClr val="tx1"/>
                </a:solidFill>
              </a:rPr>
              <a:t>The </a:t>
            </a:r>
            <a:r>
              <a:rPr lang="en-US" b="1" i="1" dirty="0">
                <a:solidFill>
                  <a:schemeClr val="tx1"/>
                </a:solidFill>
              </a:rPr>
              <a:t>Open API Initiative </a:t>
            </a:r>
            <a:r>
              <a:rPr lang="en-US" dirty="0">
                <a:solidFill>
                  <a:schemeClr val="tx1"/>
                </a:solidFill>
              </a:rPr>
              <a:t>was created to standardize REST API descriptions across vendors. </a:t>
            </a:r>
          </a:p>
          <a:p>
            <a:r>
              <a:rPr lang="en-US" dirty="0">
                <a:solidFill>
                  <a:schemeClr val="tx1"/>
                </a:solidFill>
              </a:rPr>
              <a:t>Swagger 2.0 specification was renamed to </a:t>
            </a:r>
            <a:r>
              <a:rPr lang="en-US" b="1" i="1" dirty="0">
                <a:solidFill>
                  <a:schemeClr val="tx1"/>
                </a:solidFill>
              </a:rPr>
              <a:t>The</a:t>
            </a:r>
            <a:r>
              <a:rPr lang="en-US" dirty="0">
                <a:solidFill>
                  <a:schemeClr val="tx1"/>
                </a:solidFill>
              </a:rPr>
              <a:t> </a:t>
            </a:r>
            <a:r>
              <a:rPr lang="en-US" b="1" i="1" dirty="0">
                <a:solidFill>
                  <a:schemeClr val="tx1"/>
                </a:solidFill>
              </a:rPr>
              <a:t>OpenAPI Specification </a:t>
            </a:r>
            <a:r>
              <a:rPr lang="en-US" dirty="0">
                <a:solidFill>
                  <a:schemeClr val="tx1"/>
                </a:solidFill>
              </a:rPr>
              <a:t>(OAS) and brought under the Open API Initiative.</a:t>
            </a:r>
          </a:p>
          <a:p>
            <a:r>
              <a:rPr lang="en-US" dirty="0">
                <a:solidFill>
                  <a:schemeClr val="tx1"/>
                </a:solidFill>
              </a:rPr>
              <a:t>The OpenAPI Specification offers a set of guidelines on how a REST API should be designed. This has advantages for interoperability but requires more care when designing an API.</a:t>
            </a:r>
          </a:p>
          <a:p>
            <a:r>
              <a:rPr lang="en-US" b="1" i="1" dirty="0">
                <a:solidFill>
                  <a:schemeClr val="tx1"/>
                </a:solidFill>
              </a:rPr>
              <a:t>OAS</a:t>
            </a:r>
            <a:r>
              <a:rPr lang="en-US" dirty="0">
                <a:solidFill>
                  <a:schemeClr val="tx1"/>
                </a:solidFill>
              </a:rPr>
              <a:t> promotes a contract-first approach, rather than an implementation-first approach. Contract-first means you design the API contract (the interface) first and then write code that implements the contract.(i.e. “What I want to offer. Then, “How will I get that.”)</a:t>
            </a:r>
          </a:p>
          <a:p>
            <a:r>
              <a:rPr lang="en-US" dirty="0">
                <a:solidFill>
                  <a:schemeClr val="tx1"/>
                </a:solidFill>
              </a:rPr>
              <a:t>Tools like </a:t>
            </a:r>
            <a:r>
              <a:rPr lang="en-US" dirty="0">
                <a:hlinkClick r:id="rId6"/>
              </a:rPr>
              <a:t>Swagger</a:t>
            </a:r>
            <a:r>
              <a:rPr lang="en-US" dirty="0"/>
              <a:t> </a:t>
            </a:r>
            <a:r>
              <a:rPr lang="en-US" dirty="0">
                <a:solidFill>
                  <a:schemeClr val="tx1"/>
                </a:solidFill>
              </a:rPr>
              <a:t>can generate client libraries or documentation from API contracts.</a:t>
            </a:r>
          </a:p>
        </p:txBody>
      </p:sp>
    </p:spTree>
    <p:extLst>
      <p:ext uri="{BB962C8B-B14F-4D97-AF65-F5344CB8AC3E}">
        <p14:creationId xmlns:p14="http://schemas.microsoft.com/office/powerpoint/2010/main" val="2565261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1AC42-6612-4CD9-AE2D-3F8DECCCBDD0}"/>
              </a:ext>
            </a:extLst>
          </p:cNvPr>
          <p:cNvSpPr>
            <a:spLocks noGrp="1"/>
          </p:cNvSpPr>
          <p:nvPr>
            <p:ph type="title"/>
          </p:nvPr>
        </p:nvSpPr>
        <p:spPr>
          <a:xfrm>
            <a:off x="1122656" y="286603"/>
            <a:ext cx="10026967" cy="1450757"/>
          </a:xfrm>
        </p:spPr>
        <p:txBody>
          <a:bodyPr>
            <a:normAutofit/>
          </a:bodyPr>
          <a:lstStyle/>
          <a:p>
            <a:r>
              <a:rPr lang="en-US" dirty="0">
                <a:solidFill>
                  <a:schemeClr val="tx1"/>
                </a:solidFill>
              </a:rPr>
              <a:t>CORS</a:t>
            </a:r>
            <a:br>
              <a:rPr lang="en-US" dirty="0"/>
            </a:br>
            <a:r>
              <a:rPr lang="en-US" sz="1400" dirty="0">
                <a:hlinkClick r:id="rId2"/>
              </a:rPr>
              <a:t>https://en.wikipedia.org/wiki/Cross-origin_resource_sharing</a:t>
            </a:r>
            <a:br>
              <a:rPr lang="en-US" sz="1400" dirty="0"/>
            </a:br>
            <a:r>
              <a:rPr lang="en-US" sz="1400" dirty="0">
                <a:hlinkClick r:id="rId3"/>
              </a:rPr>
              <a:t>https://www.w3.org/TR/cors/#resource-requests</a:t>
            </a:r>
            <a:endParaRPr lang="en-US" dirty="0"/>
          </a:p>
        </p:txBody>
      </p:sp>
      <p:pic>
        <p:nvPicPr>
          <p:cNvPr id="4" name="Picture 3">
            <a:extLst>
              <a:ext uri="{FF2B5EF4-FFF2-40B4-BE49-F238E27FC236}">
                <a16:creationId xmlns:a16="http://schemas.microsoft.com/office/drawing/2014/main" id="{61A2FAC4-3334-4CEB-BB95-2C5409C0B6DF}"/>
              </a:ext>
            </a:extLst>
          </p:cNvPr>
          <p:cNvPicPr>
            <a:picLocks noChangeAspect="1"/>
          </p:cNvPicPr>
          <p:nvPr/>
        </p:nvPicPr>
        <p:blipFill>
          <a:blip r:embed="rId4"/>
          <a:stretch>
            <a:fillRect/>
          </a:stretch>
        </p:blipFill>
        <p:spPr>
          <a:xfrm>
            <a:off x="4812031" y="2210195"/>
            <a:ext cx="6343648" cy="3872366"/>
          </a:xfrm>
          <a:prstGeom prst="rect">
            <a:avLst/>
          </a:prstGeom>
          <a:ln w="25400">
            <a:solidFill>
              <a:schemeClr val="accent2"/>
            </a:solidFill>
          </a:ln>
          <a:effectLst/>
        </p:spPr>
      </p:pic>
      <p:sp>
        <p:nvSpPr>
          <p:cNvPr id="5" name="Rectangle 4">
            <a:extLst>
              <a:ext uri="{FF2B5EF4-FFF2-40B4-BE49-F238E27FC236}">
                <a16:creationId xmlns:a16="http://schemas.microsoft.com/office/drawing/2014/main" id="{FF0317E0-ECEF-4BC3-A1CC-9B29B863C29D}"/>
              </a:ext>
            </a:extLst>
          </p:cNvPr>
          <p:cNvSpPr/>
          <p:nvPr/>
        </p:nvSpPr>
        <p:spPr>
          <a:xfrm>
            <a:off x="1257300" y="1866378"/>
            <a:ext cx="3509968" cy="4521896"/>
          </a:xfrm>
          <a:prstGeom prst="rect">
            <a:avLst/>
          </a:prstGeom>
        </p:spPr>
        <p:txBody>
          <a:bodyPr wrap="square" anchor="ctr">
            <a:noAutofit/>
          </a:bodyPr>
          <a:lstStyle/>
          <a:p>
            <a:r>
              <a:rPr lang="en-US" b="1" i="1" dirty="0"/>
              <a:t>Cross-origin resource sharing (CORS)</a:t>
            </a:r>
            <a:r>
              <a:rPr lang="en-US" dirty="0"/>
              <a:t> allows restricted resources on a web page to be requested from another domain outside the domain from which the first resource was served.</a:t>
            </a:r>
          </a:p>
          <a:p>
            <a:r>
              <a:rPr lang="en-US" dirty="0"/>
              <a:t>A web page might embed cross-origin images, stylesheets, scripts, iframes, and videos. </a:t>
            </a:r>
          </a:p>
          <a:p>
            <a:r>
              <a:rPr lang="en-US" dirty="0"/>
              <a:t>Certain "cross-domain" requests (AJAX requests) are forbidden by the same-origin security policy. </a:t>
            </a:r>
          </a:p>
          <a:p>
            <a:r>
              <a:rPr lang="en-US" b="1" i="1" dirty="0"/>
              <a:t>CORS</a:t>
            </a:r>
            <a:r>
              <a:rPr lang="en-US" dirty="0"/>
              <a:t> defines a way in which a browser and server can interact to determine whether it is safe to allow the cross-origin request.</a:t>
            </a:r>
          </a:p>
        </p:txBody>
      </p:sp>
    </p:spTree>
    <p:extLst>
      <p:ext uri="{BB962C8B-B14F-4D97-AF65-F5344CB8AC3E}">
        <p14:creationId xmlns:p14="http://schemas.microsoft.com/office/powerpoint/2010/main" val="2670656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00EB5-FCAD-4F29-90C0-DFD8E00FEF02}"/>
              </a:ext>
            </a:extLst>
          </p:cNvPr>
          <p:cNvSpPr>
            <a:spLocks noGrp="1"/>
          </p:cNvSpPr>
          <p:nvPr>
            <p:ph type="title"/>
          </p:nvPr>
        </p:nvSpPr>
        <p:spPr/>
        <p:txBody>
          <a:bodyPr>
            <a:normAutofit fontScale="90000"/>
          </a:bodyPr>
          <a:lstStyle/>
          <a:p>
            <a:r>
              <a:rPr lang="en-US" sz="4800" dirty="0">
                <a:solidFill>
                  <a:schemeClr val="tx1"/>
                </a:solidFill>
              </a:rPr>
              <a:t>Cross-Site Request Forgery(CSRF)</a:t>
            </a:r>
            <a:br>
              <a:rPr lang="en-US" dirty="0">
                <a:solidFill>
                  <a:schemeClr val="tx1"/>
                </a:solidFill>
              </a:rPr>
            </a:br>
            <a:r>
              <a:rPr lang="en-US" sz="1400" dirty="0">
                <a:hlinkClick r:id="rId2"/>
              </a:rPr>
              <a:t>https://en.wikipedia.org/wiki/Cross-site_request_forgery</a:t>
            </a:r>
            <a:endParaRPr lang="en-US" dirty="0"/>
          </a:p>
        </p:txBody>
      </p:sp>
      <p:sp>
        <p:nvSpPr>
          <p:cNvPr id="3" name="Content Placeholder 2">
            <a:extLst>
              <a:ext uri="{FF2B5EF4-FFF2-40B4-BE49-F238E27FC236}">
                <a16:creationId xmlns:a16="http://schemas.microsoft.com/office/drawing/2014/main" id="{271AA12B-59EB-4446-BB47-874024A3722B}"/>
              </a:ext>
            </a:extLst>
          </p:cNvPr>
          <p:cNvSpPr>
            <a:spLocks noGrp="1"/>
          </p:cNvSpPr>
          <p:nvPr>
            <p:ph idx="1"/>
          </p:nvPr>
        </p:nvSpPr>
        <p:spPr>
          <a:xfrm>
            <a:off x="1276350" y="1894114"/>
            <a:ext cx="4729162" cy="4506686"/>
          </a:xfrm>
        </p:spPr>
        <p:txBody>
          <a:bodyPr anchor="ctr">
            <a:normAutofit/>
          </a:bodyPr>
          <a:lstStyle/>
          <a:p>
            <a:r>
              <a:rPr lang="en-US" sz="1600" b="1" i="1" dirty="0">
                <a:solidFill>
                  <a:schemeClr val="tx1"/>
                </a:solidFill>
              </a:rPr>
              <a:t>CSRF</a:t>
            </a:r>
            <a:r>
              <a:rPr lang="en-US" sz="1600" dirty="0">
                <a:solidFill>
                  <a:schemeClr val="tx1"/>
                </a:solidFill>
              </a:rPr>
              <a:t> is a type of attack where unauthorized commands are transmitted from a user that the web application trusts. </a:t>
            </a:r>
          </a:p>
          <a:p>
            <a:r>
              <a:rPr lang="en-US" sz="1600" dirty="0">
                <a:solidFill>
                  <a:schemeClr val="tx1"/>
                </a:solidFill>
              </a:rPr>
              <a:t>A malicious website can transmit commands by using: </a:t>
            </a:r>
          </a:p>
          <a:p>
            <a:pPr lvl="1">
              <a:lnSpc>
                <a:spcPct val="110000"/>
              </a:lnSpc>
              <a:buFont typeface="Arial" panose="020B0604020202020204" pitchFamily="34" charset="0"/>
              <a:buChar char="•"/>
            </a:pPr>
            <a:r>
              <a:rPr lang="en-US" sz="1400" dirty="0">
                <a:solidFill>
                  <a:schemeClr val="tx1"/>
                </a:solidFill>
              </a:rPr>
              <a:t>specially-crafted image tags, </a:t>
            </a:r>
          </a:p>
          <a:p>
            <a:pPr lvl="1">
              <a:lnSpc>
                <a:spcPct val="110000"/>
              </a:lnSpc>
              <a:buFont typeface="Arial" panose="020B0604020202020204" pitchFamily="34" charset="0"/>
              <a:buChar char="•"/>
            </a:pPr>
            <a:r>
              <a:rPr lang="en-US" sz="1400" dirty="0">
                <a:solidFill>
                  <a:schemeClr val="tx1"/>
                </a:solidFill>
              </a:rPr>
              <a:t>hidden forms,</a:t>
            </a:r>
          </a:p>
          <a:p>
            <a:pPr lvl="1">
              <a:lnSpc>
                <a:spcPct val="110000"/>
              </a:lnSpc>
              <a:buFont typeface="Arial" panose="020B0604020202020204" pitchFamily="34" charset="0"/>
              <a:buChar char="•"/>
            </a:pPr>
            <a:r>
              <a:rPr lang="en-US" sz="1400" dirty="0">
                <a:solidFill>
                  <a:schemeClr val="tx1"/>
                </a:solidFill>
              </a:rPr>
              <a:t>JavaScript </a:t>
            </a:r>
            <a:r>
              <a:rPr lang="en-US" sz="1400" b="1" i="1" dirty="0" err="1">
                <a:solidFill>
                  <a:schemeClr val="tx1"/>
                </a:solidFill>
              </a:rPr>
              <a:t>XMLHttpRequests</a:t>
            </a:r>
            <a:r>
              <a:rPr lang="en-US" sz="1400" b="1" i="1" dirty="0">
                <a:solidFill>
                  <a:schemeClr val="tx1"/>
                </a:solidFill>
              </a:rPr>
              <a:t>.</a:t>
            </a:r>
            <a:r>
              <a:rPr lang="en-US" sz="1400" dirty="0">
                <a:solidFill>
                  <a:schemeClr val="tx1"/>
                </a:solidFill>
              </a:rPr>
              <a:t> </a:t>
            </a:r>
          </a:p>
          <a:p>
            <a:r>
              <a:rPr lang="en-US" sz="1600" dirty="0">
                <a:solidFill>
                  <a:schemeClr val="tx1"/>
                </a:solidFill>
              </a:rPr>
              <a:t>All the above can work without the user's interaction or even knowledge. </a:t>
            </a:r>
            <a:r>
              <a:rPr lang="en-US" sz="1600" b="1" i="1" dirty="0">
                <a:solidFill>
                  <a:schemeClr val="tx1"/>
                </a:solidFill>
              </a:rPr>
              <a:t>CSRF</a:t>
            </a:r>
            <a:r>
              <a:rPr lang="en-US" sz="1600" dirty="0">
                <a:solidFill>
                  <a:schemeClr val="tx1"/>
                </a:solidFill>
              </a:rPr>
              <a:t> exploits the trust that a site has in a user's browser.</a:t>
            </a:r>
          </a:p>
          <a:p>
            <a:r>
              <a:rPr lang="en-US" sz="1600" dirty="0">
                <a:solidFill>
                  <a:schemeClr val="tx1"/>
                </a:solidFill>
              </a:rPr>
              <a:t>In a </a:t>
            </a:r>
            <a:r>
              <a:rPr lang="en-US" sz="1600" b="1" i="1" dirty="0">
                <a:solidFill>
                  <a:schemeClr val="tx1"/>
                </a:solidFill>
              </a:rPr>
              <a:t>CSRF</a:t>
            </a:r>
            <a:r>
              <a:rPr lang="en-US" sz="1600" dirty="0">
                <a:solidFill>
                  <a:schemeClr val="tx1"/>
                </a:solidFill>
              </a:rPr>
              <a:t> attack actions can be performed on the website that can include inadvertent client or server data leakage, change of session state, or manipulation of an end user's account.</a:t>
            </a:r>
          </a:p>
        </p:txBody>
      </p:sp>
      <p:pic>
        <p:nvPicPr>
          <p:cNvPr id="1026" name="Picture 2" descr="CSRF - A Sleeping giant in the world of web security | by Ashif ...">
            <a:extLst>
              <a:ext uri="{FF2B5EF4-FFF2-40B4-BE49-F238E27FC236}">
                <a16:creationId xmlns:a16="http://schemas.microsoft.com/office/drawing/2014/main" id="{90B70678-6281-4442-95A8-D63CC8D717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335522"/>
            <a:ext cx="4939200" cy="3623870"/>
          </a:xfrm>
          <a:prstGeom prst="rect">
            <a:avLst/>
          </a:prstGeom>
          <a:noFill/>
          <a:ln w="25400">
            <a:solidFill>
              <a:schemeClr val="accent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9947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60E0F-96E2-4902-8AAF-8EAB80C8EA0A}"/>
              </a:ext>
            </a:extLst>
          </p:cNvPr>
          <p:cNvSpPr>
            <a:spLocks noGrp="1"/>
          </p:cNvSpPr>
          <p:nvPr>
            <p:ph type="title"/>
          </p:nvPr>
        </p:nvSpPr>
        <p:spPr/>
        <p:txBody>
          <a:bodyPr/>
          <a:lstStyle/>
          <a:p>
            <a:r>
              <a:rPr lang="en-US" dirty="0">
                <a:solidFill>
                  <a:schemeClr val="tx1"/>
                </a:solidFill>
              </a:rPr>
              <a:t>Interesting Reads and Resources</a:t>
            </a:r>
          </a:p>
        </p:txBody>
      </p:sp>
      <p:sp>
        <p:nvSpPr>
          <p:cNvPr id="3" name="Content Placeholder 2">
            <a:extLst>
              <a:ext uri="{FF2B5EF4-FFF2-40B4-BE49-F238E27FC236}">
                <a16:creationId xmlns:a16="http://schemas.microsoft.com/office/drawing/2014/main" id="{6BE3A37C-16B7-4F9F-98C7-3FC13BA054E8}"/>
              </a:ext>
            </a:extLst>
          </p:cNvPr>
          <p:cNvSpPr>
            <a:spLocks noGrp="1"/>
          </p:cNvSpPr>
          <p:nvPr>
            <p:ph idx="1"/>
          </p:nvPr>
        </p:nvSpPr>
        <p:spPr>
          <a:xfrm>
            <a:off x="1700212" y="2108201"/>
            <a:ext cx="9455467" cy="3760891"/>
          </a:xfrm>
        </p:spPr>
        <p:txBody>
          <a:bodyPr anchor="ctr">
            <a:normAutofit/>
          </a:bodyPr>
          <a:lstStyle/>
          <a:p>
            <a:pPr lvl="1">
              <a:buFont typeface="Arial" panose="020B0604020202020204" pitchFamily="34" charset="0"/>
              <a:buChar char="•"/>
            </a:pPr>
            <a:r>
              <a:rPr lang="en-US" sz="3200" dirty="0">
                <a:hlinkClick r:id="rId2"/>
              </a:rPr>
              <a:t>The N+1 Problem</a:t>
            </a:r>
            <a:endParaRPr lang="en-US" sz="3200" dirty="0"/>
          </a:p>
          <a:p>
            <a:pPr lvl="1">
              <a:buFont typeface="Arial" panose="020B0604020202020204" pitchFamily="34" charset="0"/>
              <a:buChar char="•"/>
            </a:pPr>
            <a:r>
              <a:rPr lang="en-US" sz="3200" dirty="0">
                <a:hlinkClick r:id="rId3"/>
              </a:rPr>
              <a:t>SOAP vs REST</a:t>
            </a:r>
            <a:endParaRPr lang="en-US" sz="3200" dirty="0"/>
          </a:p>
          <a:p>
            <a:pPr lvl="1">
              <a:buFont typeface="Arial" panose="020B0604020202020204" pitchFamily="34" charset="0"/>
              <a:buChar char="•"/>
            </a:pPr>
            <a:r>
              <a:rPr lang="en-US" sz="3200" dirty="0">
                <a:hlinkClick r:id="rId4"/>
              </a:rPr>
              <a:t>How to design a REST API</a:t>
            </a:r>
            <a:r>
              <a:rPr lang="en-US" sz="3200" dirty="0"/>
              <a:t>.</a:t>
            </a:r>
          </a:p>
          <a:p>
            <a:pPr lvl="1">
              <a:buFont typeface="Arial" panose="020B0604020202020204" pitchFamily="34" charset="0"/>
              <a:buChar char="•"/>
            </a:pPr>
            <a:r>
              <a:rPr lang="en-US" sz="3200" dirty="0">
                <a:hlinkClick r:id="rId5"/>
              </a:rPr>
              <a:t>Authentication/authorization should not depend on cookies or sessions</a:t>
            </a:r>
            <a:r>
              <a:rPr lang="en-US" sz="3200" dirty="0"/>
              <a:t>.</a:t>
            </a:r>
          </a:p>
          <a:p>
            <a:pPr lvl="1">
              <a:buFont typeface="Arial" panose="020B0604020202020204" pitchFamily="34" charset="0"/>
              <a:buChar char="•"/>
            </a:pPr>
            <a:r>
              <a:rPr lang="en-US" sz="3200" dirty="0">
                <a:hlinkClick r:id="rId6"/>
              </a:rPr>
              <a:t>The Halting Problem</a:t>
            </a:r>
            <a:r>
              <a:rPr lang="en-US" sz="3200" dirty="0"/>
              <a:t>.</a:t>
            </a:r>
            <a:endParaRPr lang="en-US" dirty="0"/>
          </a:p>
        </p:txBody>
      </p:sp>
    </p:spTree>
    <p:extLst>
      <p:ext uri="{BB962C8B-B14F-4D97-AF65-F5344CB8AC3E}">
        <p14:creationId xmlns:p14="http://schemas.microsoft.com/office/powerpoint/2010/main" val="1388107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5E688-A624-4E47-A861-1E5349E2AF21}"/>
              </a:ext>
            </a:extLst>
          </p:cNvPr>
          <p:cNvSpPr>
            <a:spLocks noGrp="1"/>
          </p:cNvSpPr>
          <p:nvPr>
            <p:ph type="title"/>
          </p:nvPr>
        </p:nvSpPr>
        <p:spPr/>
        <p:txBody>
          <a:bodyPr>
            <a:noAutofit/>
          </a:bodyPr>
          <a:lstStyle/>
          <a:p>
            <a:r>
              <a:rPr lang="en-US" sz="4000" dirty="0">
                <a:solidFill>
                  <a:schemeClr val="tx1"/>
                </a:solidFill>
              </a:rPr>
              <a:t>How to implement a REST API on ASP.NET Core</a:t>
            </a:r>
            <a:br>
              <a:rPr lang="en-US" sz="4000" dirty="0"/>
            </a:br>
            <a:r>
              <a:rPr lang="en-US" sz="1400" dirty="0">
                <a:hlinkClick r:id="rId2"/>
              </a:rPr>
              <a:t>https://docs.microsoft.com/en-us/aspnet/core/web-api/?view=aspnetcore-5.0</a:t>
            </a:r>
            <a:br>
              <a:rPr lang="en-US" sz="1400" dirty="0"/>
            </a:br>
            <a:r>
              <a:rPr lang="en-US" sz="1400" dirty="0">
                <a:hlinkClick r:id="rId3"/>
              </a:rPr>
              <a:t>https://docs.microsoft.com/en-us/aspnet/core/web-api/action-return-types</a:t>
            </a:r>
            <a:endParaRPr lang="en-US" sz="4000" dirty="0"/>
          </a:p>
        </p:txBody>
      </p:sp>
      <p:sp>
        <p:nvSpPr>
          <p:cNvPr id="3" name="Content Placeholder 2">
            <a:extLst>
              <a:ext uri="{FF2B5EF4-FFF2-40B4-BE49-F238E27FC236}">
                <a16:creationId xmlns:a16="http://schemas.microsoft.com/office/drawing/2014/main" id="{ED6B0017-A713-40A4-85B5-DDC1990E276E}"/>
              </a:ext>
            </a:extLst>
          </p:cNvPr>
          <p:cNvSpPr>
            <a:spLocks noGrp="1"/>
          </p:cNvSpPr>
          <p:nvPr>
            <p:ph idx="1"/>
          </p:nvPr>
        </p:nvSpPr>
        <p:spPr>
          <a:xfrm>
            <a:off x="1243013" y="1915064"/>
            <a:ext cx="9977437" cy="4494361"/>
          </a:xfrm>
        </p:spPr>
        <p:txBody>
          <a:bodyPr anchor="ctr">
            <a:normAutofit/>
          </a:bodyPr>
          <a:lstStyle/>
          <a:p>
            <a:pPr lvl="1">
              <a:buFont typeface="Arial" panose="020B0604020202020204" pitchFamily="34" charset="0"/>
              <a:buChar char="•"/>
            </a:pPr>
            <a:r>
              <a:rPr lang="en-US" sz="1800" dirty="0">
                <a:hlinkClick r:id="rId4"/>
              </a:rPr>
              <a:t>API Tutorial</a:t>
            </a:r>
            <a:endParaRPr lang="en-US" sz="1800" dirty="0"/>
          </a:p>
          <a:p>
            <a:pPr lvl="1">
              <a:buFont typeface="Arial" panose="020B0604020202020204" pitchFamily="34" charset="0"/>
              <a:buChar char="•"/>
            </a:pPr>
            <a:r>
              <a:rPr lang="en-US" sz="1800" dirty="0" err="1">
                <a:solidFill>
                  <a:schemeClr val="tx1"/>
                </a:solidFill>
              </a:rPr>
              <a:t>Mvc</a:t>
            </a:r>
            <a:r>
              <a:rPr lang="en-US" sz="1800" dirty="0">
                <a:solidFill>
                  <a:schemeClr val="tx1"/>
                </a:solidFill>
              </a:rPr>
              <a:t> has views.. In REST, views go away and you are left with HTTP endpoints that must be queried. </a:t>
            </a:r>
          </a:p>
          <a:p>
            <a:pPr lvl="1">
              <a:buFont typeface="Arial" panose="020B0604020202020204" pitchFamily="34" charset="0"/>
              <a:buChar char="•"/>
            </a:pPr>
            <a:r>
              <a:rPr lang="en-US" sz="1800" dirty="0">
                <a:solidFill>
                  <a:schemeClr val="tx1"/>
                </a:solidFill>
              </a:rPr>
              <a:t>In VS create a asp.net core web app using C#.  </a:t>
            </a:r>
            <a:r>
              <a:rPr lang="en-US" sz="1800" b="1" i="1" dirty="0">
                <a:solidFill>
                  <a:srgbClr val="FF0000"/>
                </a:solidFill>
              </a:rPr>
              <a:t>dotnet new </a:t>
            </a:r>
            <a:r>
              <a:rPr lang="en-US" sz="1800" b="1" i="1" dirty="0" err="1">
                <a:solidFill>
                  <a:srgbClr val="FF0000"/>
                </a:solidFill>
              </a:rPr>
              <a:t>webapi</a:t>
            </a:r>
            <a:r>
              <a:rPr lang="en-US" sz="1800" b="1" i="1" dirty="0">
                <a:solidFill>
                  <a:srgbClr val="FF0000"/>
                </a:solidFill>
              </a:rPr>
              <a:t> -o &lt;</a:t>
            </a:r>
            <a:r>
              <a:rPr lang="en-US" sz="1800" b="1" i="1" dirty="0" err="1">
                <a:solidFill>
                  <a:srgbClr val="FF0000"/>
                </a:solidFill>
              </a:rPr>
              <a:t>appName</a:t>
            </a:r>
            <a:r>
              <a:rPr lang="en-US" sz="1800" b="1" i="1" dirty="0">
                <a:solidFill>
                  <a:srgbClr val="FF0000"/>
                </a:solidFill>
              </a:rPr>
              <a:t>&gt;</a:t>
            </a:r>
          </a:p>
          <a:p>
            <a:pPr lvl="1">
              <a:buFont typeface="Arial" panose="020B0604020202020204" pitchFamily="34" charset="0"/>
              <a:buChar char="•"/>
            </a:pPr>
            <a:r>
              <a:rPr lang="en-US" sz="1800" dirty="0">
                <a:solidFill>
                  <a:schemeClr val="tx1"/>
                </a:solidFill>
              </a:rPr>
              <a:t>Choose </a:t>
            </a:r>
            <a:r>
              <a:rPr lang="en-US" sz="1800" b="1" i="1" dirty="0" err="1">
                <a:solidFill>
                  <a:schemeClr val="tx1"/>
                </a:solidFill>
              </a:rPr>
              <a:t>api</a:t>
            </a:r>
            <a:r>
              <a:rPr lang="en-US" sz="1800" dirty="0">
                <a:solidFill>
                  <a:schemeClr val="tx1"/>
                </a:solidFill>
              </a:rPr>
              <a:t> as the app type and create the template app.</a:t>
            </a:r>
          </a:p>
          <a:p>
            <a:pPr lvl="1">
              <a:buFont typeface="Arial" panose="020B0604020202020204" pitchFamily="34" charset="0"/>
              <a:buChar char="•"/>
            </a:pPr>
            <a:r>
              <a:rPr lang="en-US" sz="1800" dirty="0">
                <a:solidFill>
                  <a:schemeClr val="tx1"/>
                </a:solidFill>
              </a:rPr>
              <a:t>Go to </a:t>
            </a:r>
            <a:r>
              <a:rPr lang="en-US" sz="1800" b="1" i="1" dirty="0" err="1">
                <a:solidFill>
                  <a:srgbClr val="FF0000"/>
                </a:solidFill>
              </a:rPr>
              <a:t>startup.cs</a:t>
            </a:r>
            <a:r>
              <a:rPr lang="en-US" sz="1800" dirty="0">
                <a:solidFill>
                  <a:srgbClr val="FF0000"/>
                </a:solidFill>
              </a:rPr>
              <a:t> </a:t>
            </a:r>
            <a:r>
              <a:rPr lang="en-US" sz="1800" dirty="0">
                <a:solidFill>
                  <a:schemeClr val="tx1"/>
                </a:solidFill>
              </a:rPr>
              <a:t>in the </a:t>
            </a:r>
            <a:r>
              <a:rPr lang="en-US" sz="1800" b="1" i="1" dirty="0" err="1">
                <a:solidFill>
                  <a:srgbClr val="FF0000"/>
                </a:solidFill>
              </a:rPr>
              <a:t>ConfigureServices</a:t>
            </a:r>
            <a:r>
              <a:rPr lang="en-US" sz="1800" b="1" i="1" dirty="0">
                <a:solidFill>
                  <a:srgbClr val="FF0000"/>
                </a:solidFill>
              </a:rPr>
              <a:t>()</a:t>
            </a:r>
            <a:r>
              <a:rPr lang="en-US" sz="1800" dirty="0">
                <a:solidFill>
                  <a:schemeClr val="tx1"/>
                </a:solidFill>
              </a:rPr>
              <a:t> method use </a:t>
            </a:r>
            <a:r>
              <a:rPr lang="en-US" sz="1800" b="1" i="1" dirty="0" err="1">
                <a:solidFill>
                  <a:srgbClr val="FF0000"/>
                </a:solidFill>
              </a:rPr>
              <a:t>services.AddControllers</a:t>
            </a:r>
            <a:r>
              <a:rPr lang="en-US" sz="1800" b="1" i="1" dirty="0">
                <a:solidFill>
                  <a:srgbClr val="FF0000"/>
                </a:solidFill>
              </a:rPr>
              <a:t>();</a:t>
            </a:r>
          </a:p>
          <a:p>
            <a:pPr lvl="1">
              <a:buFont typeface="Arial" panose="020B0604020202020204" pitchFamily="34" charset="0"/>
              <a:buChar char="•"/>
            </a:pPr>
            <a:r>
              <a:rPr lang="en-US" sz="1800" dirty="0">
                <a:solidFill>
                  <a:schemeClr val="tx1"/>
                </a:solidFill>
              </a:rPr>
              <a:t>In the configure method you see </a:t>
            </a:r>
            <a:r>
              <a:rPr lang="en-US" sz="1800" b="1" i="1" dirty="0" err="1">
                <a:solidFill>
                  <a:srgbClr val="FF0000"/>
                </a:solidFill>
              </a:rPr>
              <a:t>endpoints.MapControllers</a:t>
            </a:r>
            <a:r>
              <a:rPr lang="en-US" sz="1800" b="1" i="1" dirty="0">
                <a:solidFill>
                  <a:srgbClr val="FF0000"/>
                </a:solidFill>
              </a:rPr>
              <a:t>()</a:t>
            </a:r>
          </a:p>
          <a:p>
            <a:pPr lvl="1">
              <a:buFont typeface="Arial" panose="020B0604020202020204" pitchFamily="34" charset="0"/>
              <a:buChar char="•"/>
            </a:pPr>
            <a:r>
              <a:rPr lang="en-US" sz="1800" dirty="0">
                <a:solidFill>
                  <a:schemeClr val="tx1"/>
                </a:solidFill>
              </a:rPr>
              <a:t>The </a:t>
            </a:r>
            <a:r>
              <a:rPr lang="en-US" sz="1800" b="1" i="1" dirty="0" err="1">
                <a:solidFill>
                  <a:srgbClr val="FF0000"/>
                </a:solidFill>
              </a:rPr>
              <a:t>ControllerBase</a:t>
            </a:r>
            <a:r>
              <a:rPr lang="en-US" sz="1800" b="1" i="1" dirty="0">
                <a:solidFill>
                  <a:schemeClr val="tx1"/>
                </a:solidFill>
              </a:rPr>
              <a:t> </a:t>
            </a:r>
            <a:r>
              <a:rPr lang="en-US" sz="1800" dirty="0">
                <a:solidFill>
                  <a:schemeClr val="tx1"/>
                </a:solidFill>
              </a:rPr>
              <a:t>Class allows for “attribute routing”. This is the parent class of the MVC (with views) and doesn’t support views.</a:t>
            </a:r>
          </a:p>
          <a:p>
            <a:pPr lvl="1">
              <a:buFont typeface="Arial" panose="020B0604020202020204" pitchFamily="34" charset="0"/>
              <a:buChar char="•"/>
            </a:pPr>
            <a:r>
              <a:rPr lang="en-US" sz="1800" dirty="0">
                <a:solidFill>
                  <a:schemeClr val="tx1"/>
                </a:solidFill>
              </a:rPr>
              <a:t>With MVC you use </a:t>
            </a:r>
            <a:r>
              <a:rPr lang="en-US" sz="1800" b="1" i="1" dirty="0" err="1">
                <a:solidFill>
                  <a:srgbClr val="FF0000"/>
                </a:solidFill>
              </a:rPr>
              <a:t>IActionResult</a:t>
            </a:r>
            <a:r>
              <a:rPr lang="en-US" sz="1800" dirty="0">
                <a:solidFill>
                  <a:srgbClr val="FF0000"/>
                </a:solidFill>
              </a:rPr>
              <a:t> </a:t>
            </a:r>
            <a:r>
              <a:rPr lang="en-US" sz="1800" dirty="0">
                <a:solidFill>
                  <a:schemeClr val="tx1"/>
                </a:solidFill>
              </a:rPr>
              <a:t>for the return type. </a:t>
            </a:r>
            <a:r>
              <a:rPr lang="en-US" sz="1800" dirty="0" err="1">
                <a:solidFill>
                  <a:schemeClr val="tx1"/>
                </a:solidFill>
              </a:rPr>
              <a:t>IActionResult</a:t>
            </a:r>
            <a:r>
              <a:rPr lang="en-US" sz="1800" dirty="0">
                <a:solidFill>
                  <a:schemeClr val="tx1"/>
                </a:solidFill>
              </a:rPr>
              <a:t> also works with web API’s</a:t>
            </a:r>
          </a:p>
          <a:p>
            <a:pPr lvl="1">
              <a:buFont typeface="Arial" panose="020B0604020202020204" pitchFamily="34" charset="0"/>
              <a:buChar char="•"/>
            </a:pPr>
            <a:r>
              <a:rPr lang="en-US" sz="1800" dirty="0">
                <a:solidFill>
                  <a:schemeClr val="tx1"/>
                </a:solidFill>
              </a:rPr>
              <a:t>You can write action methods specific to a different state of the source but usually you write them more generally.</a:t>
            </a:r>
          </a:p>
          <a:p>
            <a:pPr lvl="1">
              <a:buFont typeface="Arial" panose="020B0604020202020204" pitchFamily="34" charset="0"/>
              <a:buChar char="•"/>
            </a:pPr>
            <a:r>
              <a:rPr lang="en-US" sz="1800" dirty="0">
                <a:solidFill>
                  <a:schemeClr val="tx1"/>
                </a:solidFill>
              </a:rPr>
              <a:t>Download </a:t>
            </a:r>
            <a:r>
              <a:rPr lang="en-US" sz="1800" b="1" i="1" dirty="0" err="1">
                <a:solidFill>
                  <a:schemeClr val="tx1"/>
                </a:solidFill>
              </a:rPr>
              <a:t>PostMan</a:t>
            </a:r>
            <a:r>
              <a:rPr lang="en-US" sz="1800" dirty="0">
                <a:solidFill>
                  <a:schemeClr val="tx1"/>
                </a:solidFill>
              </a:rPr>
              <a:t> – you don’t have to sign in to use it.</a:t>
            </a:r>
          </a:p>
        </p:txBody>
      </p:sp>
    </p:spTree>
    <p:extLst>
      <p:ext uri="{BB962C8B-B14F-4D97-AF65-F5344CB8AC3E}">
        <p14:creationId xmlns:p14="http://schemas.microsoft.com/office/powerpoint/2010/main" val="3601117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8805B-B628-41B2-94F6-99B035774D34}"/>
              </a:ext>
            </a:extLst>
          </p:cNvPr>
          <p:cNvSpPr>
            <a:spLocks noGrp="1"/>
          </p:cNvSpPr>
          <p:nvPr>
            <p:ph type="title"/>
          </p:nvPr>
        </p:nvSpPr>
        <p:spPr/>
        <p:txBody>
          <a:bodyPr>
            <a:normAutofit/>
          </a:bodyPr>
          <a:lstStyle/>
          <a:p>
            <a:r>
              <a:rPr lang="en-US" dirty="0">
                <a:solidFill>
                  <a:schemeClr val="tx1"/>
                </a:solidFill>
              </a:rPr>
              <a:t>ASP.NET Core </a:t>
            </a:r>
            <a:r>
              <a:rPr lang="en-US" dirty="0" err="1">
                <a:solidFill>
                  <a:schemeClr val="tx1"/>
                </a:solidFill>
              </a:rPr>
              <a:t>HttpClient</a:t>
            </a:r>
            <a:br>
              <a:rPr lang="en-US" dirty="0">
                <a:solidFill>
                  <a:schemeClr val="tx1"/>
                </a:solidFill>
              </a:rPr>
            </a:br>
            <a:r>
              <a:rPr lang="en-US" sz="1400" dirty="0">
                <a:solidFill>
                  <a:schemeClr val="tx1"/>
                </a:solidFill>
                <a:hlinkClick r:id="rId2"/>
              </a:rPr>
              <a:t>https://docs.microsoft.com/en-us/dotnet/api/system.net.http.httpclient?view=net-5.0</a:t>
            </a:r>
            <a:endParaRPr lang="en-US" dirty="0"/>
          </a:p>
        </p:txBody>
      </p:sp>
      <p:sp>
        <p:nvSpPr>
          <p:cNvPr id="3" name="Content Placeholder 2">
            <a:extLst>
              <a:ext uri="{FF2B5EF4-FFF2-40B4-BE49-F238E27FC236}">
                <a16:creationId xmlns:a16="http://schemas.microsoft.com/office/drawing/2014/main" id="{9E3ABDE3-08AE-42B9-A6B3-EBF3DCCBA3DB}"/>
              </a:ext>
            </a:extLst>
          </p:cNvPr>
          <p:cNvSpPr>
            <a:spLocks noGrp="1"/>
          </p:cNvSpPr>
          <p:nvPr>
            <p:ph idx="1"/>
          </p:nvPr>
        </p:nvSpPr>
        <p:spPr>
          <a:xfrm>
            <a:off x="1200149" y="1903065"/>
            <a:ext cx="9955531" cy="879604"/>
          </a:xfrm>
        </p:spPr>
        <p:txBody>
          <a:bodyPr anchor="ctr">
            <a:normAutofit/>
          </a:bodyPr>
          <a:lstStyle/>
          <a:p>
            <a:r>
              <a:rPr lang="en-US" sz="2400" dirty="0">
                <a:solidFill>
                  <a:schemeClr val="tx1"/>
                </a:solidFill>
              </a:rPr>
              <a:t>The </a:t>
            </a:r>
            <a:r>
              <a:rPr lang="en-US" sz="2400" dirty="0" err="1">
                <a:solidFill>
                  <a:schemeClr val="tx1"/>
                </a:solidFill>
              </a:rPr>
              <a:t>HttpClient</a:t>
            </a:r>
            <a:r>
              <a:rPr lang="en-US" sz="2400" dirty="0">
                <a:solidFill>
                  <a:schemeClr val="tx1"/>
                </a:solidFill>
              </a:rPr>
              <a:t> class instance acts as a session to send HTTP requests. It provides a base class for HTTP requests and responses for a resource URI.</a:t>
            </a:r>
          </a:p>
        </p:txBody>
      </p:sp>
      <p:sp>
        <p:nvSpPr>
          <p:cNvPr id="5" name="TextBox 4">
            <a:extLst>
              <a:ext uri="{FF2B5EF4-FFF2-40B4-BE49-F238E27FC236}">
                <a16:creationId xmlns:a16="http://schemas.microsoft.com/office/drawing/2014/main" id="{5C75C036-39C4-4269-9023-1652AAFFAAAD}"/>
              </a:ext>
            </a:extLst>
          </p:cNvPr>
          <p:cNvSpPr txBox="1"/>
          <p:nvPr/>
        </p:nvSpPr>
        <p:spPr>
          <a:xfrm>
            <a:off x="4127488" y="2914485"/>
            <a:ext cx="6890073" cy="3754874"/>
          </a:xfrm>
          <a:prstGeom prst="rect">
            <a:avLst/>
          </a:prstGeom>
          <a:solidFill>
            <a:schemeClr val="tx1"/>
          </a:solidFill>
          <a:ln w="25400">
            <a:solidFill>
              <a:schemeClr val="accent2"/>
            </a:solidFill>
          </a:ln>
        </p:spPr>
        <p:txBody>
          <a:bodyPr wrap="square">
            <a:spAutoFit/>
          </a:bodyPr>
          <a:lstStyle/>
          <a:p>
            <a:r>
              <a:rPr lang="en-US" sz="1400" dirty="0">
                <a:solidFill>
                  <a:schemeClr val="bg1"/>
                </a:solidFill>
              </a:rPr>
              <a:t>// </a:t>
            </a:r>
            <a:r>
              <a:rPr lang="en-US" sz="1400" dirty="0" err="1">
                <a:solidFill>
                  <a:schemeClr val="bg1"/>
                </a:solidFill>
              </a:rPr>
              <a:t>HttpClient</a:t>
            </a:r>
            <a:r>
              <a:rPr lang="en-US" sz="1400" dirty="0">
                <a:solidFill>
                  <a:schemeClr val="bg1"/>
                </a:solidFill>
              </a:rPr>
              <a:t> is intended to be instantiated once per application. </a:t>
            </a:r>
          </a:p>
          <a:p>
            <a:r>
              <a:rPr lang="en-US" sz="1400" dirty="0">
                <a:solidFill>
                  <a:schemeClr val="bg1"/>
                </a:solidFill>
              </a:rPr>
              <a:t>static readonly </a:t>
            </a:r>
            <a:r>
              <a:rPr lang="en-US" sz="1400" dirty="0" err="1">
                <a:solidFill>
                  <a:schemeClr val="bg1"/>
                </a:solidFill>
              </a:rPr>
              <a:t>HttpClient</a:t>
            </a:r>
            <a:r>
              <a:rPr lang="en-US" sz="1400" dirty="0">
                <a:solidFill>
                  <a:schemeClr val="bg1"/>
                </a:solidFill>
              </a:rPr>
              <a:t> client = new </a:t>
            </a:r>
            <a:r>
              <a:rPr lang="en-US" sz="1400" dirty="0" err="1">
                <a:solidFill>
                  <a:schemeClr val="bg1"/>
                </a:solidFill>
              </a:rPr>
              <a:t>HttpClient</a:t>
            </a:r>
            <a:r>
              <a:rPr lang="en-US" sz="1400" dirty="0">
                <a:solidFill>
                  <a:schemeClr val="bg1"/>
                </a:solidFill>
              </a:rPr>
              <a:t>();</a:t>
            </a:r>
          </a:p>
          <a:p>
            <a:endParaRPr lang="en-US" sz="1400" dirty="0">
              <a:solidFill>
                <a:schemeClr val="bg1"/>
              </a:solidFill>
            </a:endParaRPr>
          </a:p>
          <a:p>
            <a:r>
              <a:rPr lang="en-US" sz="1400" dirty="0">
                <a:solidFill>
                  <a:schemeClr val="bg1"/>
                </a:solidFill>
              </a:rPr>
              <a:t>static async Task Main()</a:t>
            </a:r>
          </a:p>
          <a:p>
            <a:r>
              <a:rPr lang="en-US" sz="1400" dirty="0">
                <a:solidFill>
                  <a:schemeClr val="bg1"/>
                </a:solidFill>
              </a:rPr>
              <a:t>{</a:t>
            </a:r>
          </a:p>
          <a:p>
            <a:r>
              <a:rPr lang="en-US" sz="1400" dirty="0">
                <a:solidFill>
                  <a:schemeClr val="bg1"/>
                </a:solidFill>
              </a:rPr>
              <a:t>  try </a:t>
            </a:r>
            <a:r>
              <a:rPr lang="en-US" sz="1400" dirty="0">
                <a:solidFill>
                  <a:srgbClr val="00B050"/>
                </a:solidFill>
              </a:rPr>
              <a:t>// Call asynchronous network methods in a try/catch block to handle exceptions.	</a:t>
            </a:r>
          </a:p>
          <a:p>
            <a:r>
              <a:rPr lang="en-US" sz="1400" dirty="0">
                <a:solidFill>
                  <a:schemeClr val="bg1"/>
                </a:solidFill>
              </a:rPr>
              <a:t>  {</a:t>
            </a:r>
          </a:p>
          <a:p>
            <a:r>
              <a:rPr lang="en-US" sz="1400" dirty="0">
                <a:solidFill>
                  <a:schemeClr val="bg1"/>
                </a:solidFill>
              </a:rPr>
              <a:t>     </a:t>
            </a:r>
            <a:r>
              <a:rPr lang="en-US" sz="1400" dirty="0" err="1">
                <a:solidFill>
                  <a:schemeClr val="bg1"/>
                </a:solidFill>
              </a:rPr>
              <a:t>HttpResponseMessage</a:t>
            </a:r>
            <a:r>
              <a:rPr lang="en-US" sz="1400" dirty="0">
                <a:solidFill>
                  <a:schemeClr val="bg1"/>
                </a:solidFill>
              </a:rPr>
              <a:t> response = await </a:t>
            </a:r>
            <a:r>
              <a:rPr lang="en-US" sz="1400" dirty="0" err="1">
                <a:solidFill>
                  <a:schemeClr val="bg1"/>
                </a:solidFill>
              </a:rPr>
              <a:t>client.GetAsync</a:t>
            </a:r>
            <a:r>
              <a:rPr lang="en-US" sz="1400" dirty="0">
                <a:solidFill>
                  <a:schemeClr val="bg1"/>
                </a:solidFill>
              </a:rPr>
              <a:t>("http://www.revature.com/");</a:t>
            </a:r>
          </a:p>
          <a:p>
            <a:r>
              <a:rPr lang="en-US" sz="1400" dirty="0">
                <a:solidFill>
                  <a:schemeClr val="bg1"/>
                </a:solidFill>
              </a:rPr>
              <a:t>     </a:t>
            </a:r>
            <a:r>
              <a:rPr lang="en-US" sz="1400" dirty="0" err="1">
                <a:solidFill>
                  <a:schemeClr val="bg1"/>
                </a:solidFill>
              </a:rPr>
              <a:t>response.EnsureSuccessStatusCode</a:t>
            </a:r>
            <a:r>
              <a:rPr lang="en-US" sz="1400" dirty="0">
                <a:solidFill>
                  <a:schemeClr val="bg1"/>
                </a:solidFill>
              </a:rPr>
              <a:t>();</a:t>
            </a:r>
          </a:p>
          <a:p>
            <a:r>
              <a:rPr lang="en-US" sz="1400" dirty="0">
                <a:solidFill>
                  <a:schemeClr val="bg1"/>
                </a:solidFill>
              </a:rPr>
              <a:t>     string </a:t>
            </a:r>
            <a:r>
              <a:rPr lang="en-US" sz="1400" dirty="0" err="1">
                <a:solidFill>
                  <a:schemeClr val="bg1"/>
                </a:solidFill>
              </a:rPr>
              <a:t>responseBody</a:t>
            </a:r>
            <a:r>
              <a:rPr lang="en-US" sz="1400" dirty="0">
                <a:solidFill>
                  <a:schemeClr val="bg1"/>
                </a:solidFill>
              </a:rPr>
              <a:t> = await </a:t>
            </a:r>
            <a:r>
              <a:rPr lang="en-US" sz="1400" dirty="0" err="1">
                <a:solidFill>
                  <a:schemeClr val="bg1"/>
                </a:solidFill>
              </a:rPr>
              <a:t>response.Content.ReadAsStringAsync</a:t>
            </a:r>
            <a:r>
              <a:rPr lang="en-US" sz="1400" dirty="0">
                <a:solidFill>
                  <a:schemeClr val="bg1"/>
                </a:solidFill>
              </a:rPr>
              <a:t>();</a:t>
            </a:r>
          </a:p>
          <a:p>
            <a:r>
              <a:rPr lang="en-US" sz="1400" dirty="0">
                <a:solidFill>
                  <a:schemeClr val="bg1"/>
                </a:solidFill>
              </a:rPr>
              <a:t>     </a:t>
            </a:r>
            <a:r>
              <a:rPr lang="en-US" sz="1400" dirty="0" err="1">
                <a:solidFill>
                  <a:schemeClr val="bg1"/>
                </a:solidFill>
              </a:rPr>
              <a:t>Console.WriteLine</a:t>
            </a:r>
            <a:r>
              <a:rPr lang="en-US" sz="1400" dirty="0">
                <a:solidFill>
                  <a:schemeClr val="bg1"/>
                </a:solidFill>
              </a:rPr>
              <a:t>(</a:t>
            </a:r>
            <a:r>
              <a:rPr lang="en-US" sz="1400" dirty="0" err="1">
                <a:solidFill>
                  <a:schemeClr val="bg1"/>
                </a:solidFill>
              </a:rPr>
              <a:t>responseBody</a:t>
            </a:r>
            <a:r>
              <a:rPr lang="en-US" sz="1400" dirty="0">
                <a:solidFill>
                  <a:schemeClr val="bg1"/>
                </a:solidFill>
              </a:rPr>
              <a:t>);</a:t>
            </a:r>
          </a:p>
          <a:p>
            <a:r>
              <a:rPr lang="en-US" sz="1400" dirty="0">
                <a:solidFill>
                  <a:schemeClr val="bg1"/>
                </a:solidFill>
              </a:rPr>
              <a:t>  }</a:t>
            </a:r>
          </a:p>
          <a:p>
            <a:r>
              <a:rPr lang="en-US" sz="1400" dirty="0">
                <a:solidFill>
                  <a:schemeClr val="bg1"/>
                </a:solidFill>
              </a:rPr>
              <a:t>  catch(</a:t>
            </a:r>
            <a:r>
              <a:rPr lang="en-US" sz="1400" dirty="0" err="1">
                <a:solidFill>
                  <a:schemeClr val="bg1"/>
                </a:solidFill>
              </a:rPr>
              <a:t>HttpRequestException</a:t>
            </a:r>
            <a:r>
              <a:rPr lang="en-US" sz="1400" dirty="0">
                <a:solidFill>
                  <a:schemeClr val="bg1"/>
                </a:solidFill>
              </a:rPr>
              <a:t> e)</a:t>
            </a:r>
          </a:p>
          <a:p>
            <a:r>
              <a:rPr lang="en-US" sz="1400" dirty="0">
                <a:solidFill>
                  <a:schemeClr val="bg1"/>
                </a:solidFill>
              </a:rPr>
              <a:t>  {	</a:t>
            </a:r>
          </a:p>
          <a:p>
            <a:r>
              <a:rPr lang="en-US" sz="1400" dirty="0">
                <a:solidFill>
                  <a:schemeClr val="bg1"/>
                </a:solidFill>
              </a:rPr>
              <a:t>     </a:t>
            </a:r>
            <a:r>
              <a:rPr lang="en-US" sz="1400" dirty="0" err="1">
                <a:solidFill>
                  <a:schemeClr val="bg1"/>
                </a:solidFill>
              </a:rPr>
              <a:t>Console.WriteLine</a:t>
            </a:r>
            <a:r>
              <a:rPr lang="en-US" sz="1400" dirty="0">
                <a:solidFill>
                  <a:schemeClr val="bg1"/>
                </a:solidFill>
              </a:rPr>
              <a:t>($"Message :{</a:t>
            </a:r>
            <a:r>
              <a:rPr lang="en-US" sz="1400" dirty="0" err="1">
                <a:solidFill>
                  <a:schemeClr val="bg1"/>
                </a:solidFill>
              </a:rPr>
              <a:t>e.Message</a:t>
            </a:r>
            <a:r>
              <a:rPr lang="en-US" sz="1400" dirty="0">
                <a:solidFill>
                  <a:schemeClr val="bg1"/>
                </a:solidFill>
              </a:rPr>
              <a:t>}.");</a:t>
            </a:r>
          </a:p>
          <a:p>
            <a:r>
              <a:rPr lang="en-US" sz="1400" dirty="0">
                <a:solidFill>
                  <a:schemeClr val="bg1"/>
                </a:solidFill>
              </a:rPr>
              <a:t>  }</a:t>
            </a:r>
          </a:p>
          <a:p>
            <a:r>
              <a:rPr lang="en-US" sz="1400" dirty="0">
                <a:solidFill>
                  <a:schemeClr val="bg1"/>
                </a:solidFill>
              </a:rPr>
              <a:t>}</a:t>
            </a:r>
          </a:p>
        </p:txBody>
      </p:sp>
      <p:sp>
        <p:nvSpPr>
          <p:cNvPr id="7" name="TextBox 6">
            <a:extLst>
              <a:ext uri="{FF2B5EF4-FFF2-40B4-BE49-F238E27FC236}">
                <a16:creationId xmlns:a16="http://schemas.microsoft.com/office/drawing/2014/main" id="{01F22709-AF45-4966-A722-1AE803E24AB2}"/>
              </a:ext>
            </a:extLst>
          </p:cNvPr>
          <p:cNvSpPr txBox="1"/>
          <p:nvPr/>
        </p:nvSpPr>
        <p:spPr>
          <a:xfrm>
            <a:off x="1200149" y="2857499"/>
            <a:ext cx="3019426" cy="3533775"/>
          </a:xfrm>
          <a:prstGeom prst="rect">
            <a:avLst/>
          </a:prstGeom>
          <a:noFill/>
        </p:spPr>
        <p:txBody>
          <a:bodyPr wrap="square">
            <a:normAutofit/>
          </a:bodyPr>
          <a:lstStyle/>
          <a:p>
            <a:r>
              <a:rPr lang="en-US" sz="2400" dirty="0"/>
              <a:t>An </a:t>
            </a:r>
            <a:r>
              <a:rPr lang="en-US" sz="2400" dirty="0" err="1"/>
              <a:t>HttpClient</a:t>
            </a:r>
            <a:r>
              <a:rPr lang="en-US" sz="2400" dirty="0"/>
              <a:t> instance is a collection of settings applied to all requests executed by that instance. </a:t>
            </a:r>
          </a:p>
        </p:txBody>
      </p:sp>
    </p:spTree>
    <p:extLst>
      <p:ext uri="{BB962C8B-B14F-4D97-AF65-F5344CB8AC3E}">
        <p14:creationId xmlns:p14="http://schemas.microsoft.com/office/powerpoint/2010/main" val="3458426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864375" y="34669"/>
            <a:ext cx="8930745" cy="4953000"/>
          </a:xfrm>
        </p:spPr>
        <p:txBody>
          <a:bodyPr anchor="ctr">
            <a:noAutofit/>
          </a:bodyPr>
          <a:lstStyle/>
          <a:p>
            <a:pPr lvl="0"/>
            <a:r>
              <a:rPr lang="en-US" sz="3200" i="1" dirty="0">
                <a:solidFill>
                  <a:schemeClr val="bg1"/>
                </a:solidFill>
              </a:rPr>
              <a:t>REST is an architectural style in which data and functionality are considered resources. Resources are accessed using Uniform Resource Identifiers (URIs) and are manipulated using methods. Clients and servers exchange representations of resources using a standardized interface and protocol: typically, HTTP and serialized JSON.</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0" y="4952999"/>
            <a:ext cx="12188952" cy="1904999"/>
          </a:xfrm>
        </p:spPr>
        <p:txBody>
          <a:bodyPr anchor="ctr">
            <a:normAutofit/>
          </a:bodyPr>
          <a:lstStyle/>
          <a:p>
            <a:pPr algn="ctr"/>
            <a:r>
              <a:rPr lang="en-US" sz="1400" dirty="0">
                <a:hlinkClick r:id="rId2"/>
              </a:rPr>
              <a:t>https://restfulapi.net/</a:t>
            </a:r>
            <a:endParaRPr lang="en-US" sz="1400"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7B721-23C6-438A-99EE-67614B0AA2E0}"/>
              </a:ext>
            </a:extLst>
          </p:cNvPr>
          <p:cNvSpPr>
            <a:spLocks noGrp="1"/>
          </p:cNvSpPr>
          <p:nvPr>
            <p:ph type="title"/>
          </p:nvPr>
        </p:nvSpPr>
        <p:spPr/>
        <p:txBody>
          <a:bodyPr>
            <a:normAutofit/>
          </a:bodyPr>
          <a:lstStyle/>
          <a:p>
            <a:r>
              <a:rPr lang="en-US" dirty="0">
                <a:solidFill>
                  <a:schemeClr val="tx1"/>
                </a:solidFill>
              </a:rPr>
              <a:t>REST API Tutorial</a:t>
            </a:r>
            <a:br>
              <a:rPr lang="en-US" dirty="0"/>
            </a:br>
            <a:r>
              <a:rPr lang="en-US" sz="1400" dirty="0">
                <a:hlinkClick r:id="rId2"/>
              </a:rPr>
              <a:t>https://docs.microsoft.com/en-us/aspnet/core/tutorials/first-web-api?view=aspnetcore-3.1&amp;tabs=visual-studio</a:t>
            </a:r>
            <a:endParaRPr lang="en-US" dirty="0"/>
          </a:p>
        </p:txBody>
      </p:sp>
      <p:pic>
        <p:nvPicPr>
          <p:cNvPr id="4098" name="Picture 2" descr="The client is represented by a box on the left. It submits a request and receives a response from the application, a box drawn on the right. Within the application box, three boxes represent the controller, the model, and the data access layer. The request comes into the application's controller, and read/write operations occur between the controller and the data access layer. The model is serialized and returned to the client in the response.">
            <a:extLst>
              <a:ext uri="{FF2B5EF4-FFF2-40B4-BE49-F238E27FC236}">
                <a16:creationId xmlns:a16="http://schemas.microsoft.com/office/drawing/2014/main" id="{D89D21FB-A15E-498E-9FF3-7DD32B7886B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405032" y="2395543"/>
            <a:ext cx="4887381" cy="3510028"/>
          </a:xfrm>
          <a:prstGeom prst="rect">
            <a:avLst/>
          </a:prstGeom>
          <a:noFill/>
          <a:ln w="25400">
            <a:noFill/>
          </a:ln>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4475CFE-2CF5-412A-A769-EB106ACC0589}"/>
              </a:ext>
            </a:extLst>
          </p:cNvPr>
          <p:cNvSpPr txBox="1"/>
          <p:nvPr/>
        </p:nvSpPr>
        <p:spPr>
          <a:xfrm>
            <a:off x="2124063" y="3181346"/>
            <a:ext cx="981076" cy="581567"/>
          </a:xfrm>
          <a:prstGeom prst="rect">
            <a:avLst/>
          </a:prstGeom>
          <a:solidFill>
            <a:srgbClr val="00B050">
              <a:alpha val="10000"/>
            </a:srgbClr>
          </a:solidFill>
          <a:ln w="50800">
            <a:solidFill>
              <a:srgbClr val="00B050"/>
            </a:solidFill>
          </a:ln>
        </p:spPr>
        <p:txBody>
          <a:bodyPr wrap="square" rtlCol="0" anchor="b">
            <a:normAutofit/>
          </a:bodyPr>
          <a:lstStyle/>
          <a:p>
            <a:pPr algn="r"/>
            <a:r>
              <a:rPr lang="en-US" b="1" dirty="0"/>
              <a:t>Angular</a:t>
            </a:r>
          </a:p>
        </p:txBody>
      </p:sp>
      <p:sp>
        <p:nvSpPr>
          <p:cNvPr id="5" name="TextBox 4">
            <a:extLst>
              <a:ext uri="{FF2B5EF4-FFF2-40B4-BE49-F238E27FC236}">
                <a16:creationId xmlns:a16="http://schemas.microsoft.com/office/drawing/2014/main" id="{57F1BB83-0B0A-4879-ADF6-6544299CFD49}"/>
              </a:ext>
            </a:extLst>
          </p:cNvPr>
          <p:cNvSpPr txBox="1"/>
          <p:nvPr/>
        </p:nvSpPr>
        <p:spPr>
          <a:xfrm>
            <a:off x="5000613" y="2052638"/>
            <a:ext cx="2438400" cy="4071999"/>
          </a:xfrm>
          <a:prstGeom prst="rect">
            <a:avLst/>
          </a:prstGeom>
          <a:solidFill>
            <a:schemeClr val="accent2">
              <a:alpha val="10000"/>
            </a:schemeClr>
          </a:solidFill>
          <a:ln w="50800">
            <a:solidFill>
              <a:schemeClr val="accent2"/>
            </a:solidFill>
          </a:ln>
        </p:spPr>
        <p:txBody>
          <a:bodyPr wrap="square" rtlCol="0">
            <a:normAutofit/>
          </a:bodyPr>
          <a:lstStyle/>
          <a:p>
            <a:pPr algn="r"/>
            <a:r>
              <a:rPr lang="en-US" b="1" dirty="0"/>
              <a:t>Your API</a:t>
            </a:r>
          </a:p>
        </p:txBody>
      </p:sp>
      <p:cxnSp>
        <p:nvCxnSpPr>
          <p:cNvPr id="6" name="Connector: Elbow 5">
            <a:extLst>
              <a:ext uri="{FF2B5EF4-FFF2-40B4-BE49-F238E27FC236}">
                <a16:creationId xmlns:a16="http://schemas.microsoft.com/office/drawing/2014/main" id="{48C212AB-ADB9-4956-B67D-186808A2EA65}"/>
              </a:ext>
            </a:extLst>
          </p:cNvPr>
          <p:cNvCxnSpPr>
            <a:cxnSpLocks/>
            <a:stCxn id="3" idx="2"/>
            <a:endCxn id="5" idx="1"/>
          </p:cNvCxnSpPr>
          <p:nvPr/>
        </p:nvCxnSpPr>
        <p:spPr>
          <a:xfrm rot="16200000" flipH="1">
            <a:off x="3644745" y="2732769"/>
            <a:ext cx="325725" cy="2386012"/>
          </a:xfrm>
          <a:prstGeom prst="bentConnector2">
            <a:avLst/>
          </a:prstGeom>
          <a:ln w="508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0889D1A-368F-4353-8CCF-D45CB9BD0258}"/>
              </a:ext>
            </a:extLst>
          </p:cNvPr>
          <p:cNvSpPr txBox="1"/>
          <p:nvPr/>
        </p:nvSpPr>
        <p:spPr>
          <a:xfrm>
            <a:off x="8958263" y="4567238"/>
            <a:ext cx="1677444" cy="1557399"/>
          </a:xfrm>
          <a:prstGeom prst="rect">
            <a:avLst/>
          </a:prstGeom>
          <a:solidFill>
            <a:srgbClr val="FF0000">
              <a:alpha val="10000"/>
            </a:srgbClr>
          </a:solidFill>
          <a:ln w="50800">
            <a:solidFill>
              <a:srgbClr val="FF0000"/>
            </a:solidFill>
          </a:ln>
        </p:spPr>
        <p:txBody>
          <a:bodyPr wrap="square" rtlCol="0" anchor="ctr">
            <a:normAutofit/>
          </a:bodyPr>
          <a:lstStyle/>
          <a:p>
            <a:pPr algn="r"/>
            <a:r>
              <a:rPr lang="en-US" sz="2000" b="1" dirty="0"/>
              <a:t>3rd-Party API offering additional functionality.</a:t>
            </a:r>
          </a:p>
        </p:txBody>
      </p:sp>
      <p:cxnSp>
        <p:nvCxnSpPr>
          <p:cNvPr id="16" name="Connector: Elbow 15">
            <a:extLst>
              <a:ext uri="{FF2B5EF4-FFF2-40B4-BE49-F238E27FC236}">
                <a16:creationId xmlns:a16="http://schemas.microsoft.com/office/drawing/2014/main" id="{91AA2A20-ADD9-4980-868C-CC7B565F685B}"/>
              </a:ext>
            </a:extLst>
          </p:cNvPr>
          <p:cNvCxnSpPr>
            <a:stCxn id="5" idx="3"/>
            <a:endCxn id="15" idx="1"/>
          </p:cNvCxnSpPr>
          <p:nvPr/>
        </p:nvCxnSpPr>
        <p:spPr>
          <a:xfrm>
            <a:off x="7439013" y="4088638"/>
            <a:ext cx="1519250" cy="1257300"/>
          </a:xfrm>
          <a:prstGeom prst="bentConnector3">
            <a:avLst/>
          </a:prstGeom>
          <a:ln w="508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223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FF1B3-EB30-48BD-A514-1F23B0BD73FE}"/>
              </a:ext>
            </a:extLst>
          </p:cNvPr>
          <p:cNvSpPr>
            <a:spLocks noGrp="1"/>
          </p:cNvSpPr>
          <p:nvPr>
            <p:ph type="title"/>
          </p:nvPr>
        </p:nvSpPr>
        <p:spPr/>
        <p:txBody>
          <a:bodyPr>
            <a:normAutofit/>
          </a:bodyPr>
          <a:lstStyle/>
          <a:p>
            <a:r>
              <a:rPr lang="en-US" dirty="0">
                <a:solidFill>
                  <a:schemeClr val="tx1"/>
                </a:solidFill>
              </a:rPr>
              <a:t>Rest – Overview</a:t>
            </a:r>
            <a:br>
              <a:rPr lang="en-US" dirty="0"/>
            </a:br>
            <a:r>
              <a:rPr lang="en-US" sz="1400" dirty="0">
                <a:hlinkClick r:id="rId2"/>
              </a:rPr>
              <a:t>https://docs.microsoft.com/en-us/azure/architecture/best-practices/api-design#introduction-to-rest</a:t>
            </a:r>
            <a:endParaRPr lang="en-US" dirty="0"/>
          </a:p>
        </p:txBody>
      </p:sp>
      <p:sp>
        <p:nvSpPr>
          <p:cNvPr id="3" name="Content Placeholder 2">
            <a:extLst>
              <a:ext uri="{FF2B5EF4-FFF2-40B4-BE49-F238E27FC236}">
                <a16:creationId xmlns:a16="http://schemas.microsoft.com/office/drawing/2014/main" id="{7FF1DE5C-91AD-4BD7-88D7-AD3356D87379}"/>
              </a:ext>
            </a:extLst>
          </p:cNvPr>
          <p:cNvSpPr>
            <a:spLocks noGrp="1"/>
          </p:cNvSpPr>
          <p:nvPr>
            <p:ph idx="1"/>
          </p:nvPr>
        </p:nvSpPr>
        <p:spPr>
          <a:xfrm>
            <a:off x="1319213" y="1871735"/>
            <a:ext cx="9681579" cy="1450756"/>
          </a:xfrm>
        </p:spPr>
        <p:txBody>
          <a:bodyPr anchor="ctr">
            <a:noAutofit/>
          </a:bodyPr>
          <a:lstStyle/>
          <a:p>
            <a:pPr>
              <a:lnSpc>
                <a:spcPct val="100000"/>
              </a:lnSpc>
              <a:spcBef>
                <a:spcPts val="0"/>
              </a:spcBef>
              <a:spcAft>
                <a:spcPts val="0"/>
              </a:spcAft>
            </a:pPr>
            <a:r>
              <a:rPr lang="en-US" sz="2000" dirty="0">
                <a:solidFill>
                  <a:schemeClr val="tx1"/>
                </a:solidFill>
              </a:rPr>
              <a:t>Roy Fielding proposed </a:t>
            </a:r>
            <a:r>
              <a:rPr lang="en-US" sz="2000" b="1" i="1" dirty="0">
                <a:solidFill>
                  <a:schemeClr val="tx1"/>
                </a:solidFill>
              </a:rPr>
              <a:t>Representational State Transfer (REST)</a:t>
            </a:r>
            <a:r>
              <a:rPr lang="en-US" sz="2000" dirty="0">
                <a:solidFill>
                  <a:schemeClr val="tx1"/>
                </a:solidFill>
              </a:rPr>
              <a:t> as an architectural approach to designing web services in 2000. </a:t>
            </a:r>
            <a:r>
              <a:rPr lang="en-US" sz="2000" b="1" i="1" dirty="0">
                <a:solidFill>
                  <a:schemeClr val="tx1"/>
                </a:solidFill>
              </a:rPr>
              <a:t>REST</a:t>
            </a:r>
            <a:r>
              <a:rPr lang="en-US" sz="2000" dirty="0">
                <a:solidFill>
                  <a:schemeClr val="tx1"/>
                </a:solidFill>
              </a:rPr>
              <a:t> uses open standards. A </a:t>
            </a:r>
            <a:r>
              <a:rPr lang="en-US" sz="2000" b="1" i="1" dirty="0">
                <a:solidFill>
                  <a:schemeClr val="tx1"/>
                </a:solidFill>
              </a:rPr>
              <a:t>REST</a:t>
            </a:r>
            <a:r>
              <a:rPr lang="en-US" sz="2000" dirty="0">
                <a:solidFill>
                  <a:schemeClr val="tx1"/>
                </a:solidFill>
              </a:rPr>
              <a:t> web service can use any language or toolset that can generate </a:t>
            </a:r>
            <a:r>
              <a:rPr lang="en-US" sz="2000" b="1" i="1" dirty="0">
                <a:solidFill>
                  <a:schemeClr val="tx1"/>
                </a:solidFill>
              </a:rPr>
              <a:t>HTTP</a:t>
            </a:r>
            <a:r>
              <a:rPr lang="en-US" sz="2000" dirty="0">
                <a:solidFill>
                  <a:schemeClr val="tx1"/>
                </a:solidFill>
              </a:rPr>
              <a:t> requests and parse </a:t>
            </a:r>
            <a:r>
              <a:rPr lang="en-US" sz="2000" b="1" i="1" dirty="0">
                <a:solidFill>
                  <a:schemeClr val="tx1"/>
                </a:solidFill>
              </a:rPr>
              <a:t>HTTP</a:t>
            </a:r>
            <a:r>
              <a:rPr lang="en-US" sz="2000" dirty="0">
                <a:solidFill>
                  <a:schemeClr val="tx1"/>
                </a:solidFill>
              </a:rPr>
              <a:t> responses. </a:t>
            </a:r>
            <a:r>
              <a:rPr lang="en-US" sz="2000" b="1" i="1" dirty="0">
                <a:solidFill>
                  <a:schemeClr val="tx1"/>
                </a:solidFill>
              </a:rPr>
              <a:t>REST APIs</a:t>
            </a:r>
            <a:r>
              <a:rPr lang="en-US" sz="2000" dirty="0">
                <a:solidFill>
                  <a:schemeClr val="tx1"/>
                </a:solidFill>
              </a:rPr>
              <a:t> are designed around </a:t>
            </a:r>
            <a:r>
              <a:rPr lang="en-US" sz="2000" b="1" i="1" dirty="0">
                <a:solidFill>
                  <a:schemeClr val="tx1"/>
                </a:solidFill>
              </a:rPr>
              <a:t>resources</a:t>
            </a:r>
            <a:r>
              <a:rPr lang="en-US" sz="2000" dirty="0">
                <a:solidFill>
                  <a:schemeClr val="tx1"/>
                </a:solidFill>
              </a:rPr>
              <a:t>. </a:t>
            </a:r>
          </a:p>
        </p:txBody>
      </p:sp>
      <p:sp>
        <p:nvSpPr>
          <p:cNvPr id="4" name="Rectangle 3">
            <a:extLst>
              <a:ext uri="{FF2B5EF4-FFF2-40B4-BE49-F238E27FC236}">
                <a16:creationId xmlns:a16="http://schemas.microsoft.com/office/drawing/2014/main" id="{2619413D-A199-46F7-95FB-F39F84E567B3}"/>
              </a:ext>
            </a:extLst>
          </p:cNvPr>
          <p:cNvSpPr/>
          <p:nvPr/>
        </p:nvSpPr>
        <p:spPr>
          <a:xfrm>
            <a:off x="1462088" y="3322491"/>
            <a:ext cx="4462832" cy="3108453"/>
          </a:xfrm>
          <a:prstGeom prst="rect">
            <a:avLst/>
          </a:prstGeom>
        </p:spPr>
        <p:txBody>
          <a:bodyPr wrap="square" anchor="ctr">
            <a:normAutofit/>
          </a:bodyPr>
          <a:lstStyle/>
          <a:p>
            <a:pPr marL="342900" indent="-342900">
              <a:buFont typeface="Arial" panose="020B0604020202020204" pitchFamily="34" charset="0"/>
              <a:buChar char="•"/>
            </a:pPr>
            <a:r>
              <a:rPr lang="en-US" b="1" i="1" dirty="0"/>
              <a:t>Resources</a:t>
            </a:r>
            <a:r>
              <a:rPr lang="en-US" dirty="0"/>
              <a:t> are any kind of object, data, or service that can be accessed by the client. </a:t>
            </a:r>
            <a:r>
              <a:rPr lang="en-US" b="1" i="1" dirty="0"/>
              <a:t>Resources</a:t>
            </a:r>
            <a:r>
              <a:rPr lang="en-US" dirty="0"/>
              <a:t> have identifiers. </a:t>
            </a:r>
            <a:r>
              <a:rPr lang="en-US" sz="1200" dirty="0">
                <a:solidFill>
                  <a:srgbClr val="FF0000"/>
                </a:solidFill>
              </a:rPr>
              <a:t>http://www.Revature.com/associates/23</a:t>
            </a:r>
            <a:r>
              <a:rPr lang="en-US" sz="1200" dirty="0"/>
              <a:t> </a:t>
            </a:r>
            <a:r>
              <a:rPr lang="en-US" dirty="0"/>
              <a:t>is an example of an identifier for a resource. </a:t>
            </a:r>
          </a:p>
          <a:p>
            <a:pPr marL="342900" indent="-342900">
              <a:buFont typeface="Arial" panose="020B0604020202020204" pitchFamily="34" charset="0"/>
              <a:buChar char="•"/>
            </a:pPr>
            <a:r>
              <a:rPr lang="en-US" b="1" i="1" dirty="0"/>
              <a:t>Routing</a:t>
            </a:r>
            <a:r>
              <a:rPr lang="en-US" dirty="0"/>
              <a:t> is used to direct the request to the correct resource.</a:t>
            </a:r>
          </a:p>
          <a:p>
            <a:pPr marL="342900" indent="-342900">
              <a:buFont typeface="Arial" panose="020B0604020202020204" pitchFamily="34" charset="0"/>
              <a:buChar char="•"/>
            </a:pPr>
            <a:r>
              <a:rPr lang="en-US" b="1" i="1" dirty="0"/>
              <a:t>Clients</a:t>
            </a:r>
            <a:r>
              <a:rPr lang="en-US" dirty="0"/>
              <a:t> interact with a service by exchanging representations of resources.</a:t>
            </a:r>
          </a:p>
        </p:txBody>
      </p:sp>
      <p:pic>
        <p:nvPicPr>
          <p:cNvPr id="6" name="Picture 2" descr="Controling instrument in the RESTful way - ppt video online download">
            <a:extLst>
              <a:ext uri="{FF2B5EF4-FFF2-40B4-BE49-F238E27FC236}">
                <a16:creationId xmlns:a16="http://schemas.microsoft.com/office/drawing/2014/main" id="{904F06D0-2D6C-4BD7-B2D4-33FC4B0798F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05" t="7778" r="4028" b="15925"/>
          <a:stretch/>
        </p:blipFill>
        <p:spPr bwMode="auto">
          <a:xfrm>
            <a:off x="5924919" y="3318468"/>
            <a:ext cx="4921687" cy="2990759"/>
          </a:xfrm>
          <a:prstGeom prst="rect">
            <a:avLst/>
          </a:prstGeom>
          <a:noFill/>
          <a:ln w="25400">
            <a:solidFill>
              <a:schemeClr val="accent2"/>
            </a:solid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5601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FF1B3-EB30-48BD-A514-1F23B0BD73FE}"/>
              </a:ext>
            </a:extLst>
          </p:cNvPr>
          <p:cNvSpPr>
            <a:spLocks noGrp="1"/>
          </p:cNvSpPr>
          <p:nvPr>
            <p:ph type="title"/>
          </p:nvPr>
        </p:nvSpPr>
        <p:spPr/>
        <p:txBody>
          <a:bodyPr>
            <a:normAutofit/>
          </a:bodyPr>
          <a:lstStyle/>
          <a:p>
            <a:r>
              <a:rPr lang="en-US" dirty="0">
                <a:solidFill>
                  <a:schemeClr val="tx1"/>
                </a:solidFill>
              </a:rPr>
              <a:t>Rest – Overview</a:t>
            </a:r>
            <a:br>
              <a:rPr lang="en-US" dirty="0"/>
            </a:br>
            <a:r>
              <a:rPr lang="en-US" sz="1400" dirty="0">
                <a:hlinkClick r:id="rId2"/>
              </a:rPr>
              <a:t>https://docs.microsoft.com/en-us/azure/architecture/best-practices/api-design#introduction-to-rest</a:t>
            </a:r>
            <a:endParaRPr lang="en-US" dirty="0"/>
          </a:p>
        </p:txBody>
      </p:sp>
      <p:sp>
        <p:nvSpPr>
          <p:cNvPr id="3" name="Content Placeholder 2">
            <a:extLst>
              <a:ext uri="{FF2B5EF4-FFF2-40B4-BE49-F238E27FC236}">
                <a16:creationId xmlns:a16="http://schemas.microsoft.com/office/drawing/2014/main" id="{7FF1DE5C-91AD-4BD7-88D7-AD3356D87379}"/>
              </a:ext>
            </a:extLst>
          </p:cNvPr>
          <p:cNvSpPr>
            <a:spLocks noGrp="1"/>
          </p:cNvSpPr>
          <p:nvPr>
            <p:ph idx="1"/>
          </p:nvPr>
        </p:nvSpPr>
        <p:spPr>
          <a:xfrm>
            <a:off x="1345394" y="1902771"/>
            <a:ext cx="9672294" cy="1415697"/>
          </a:xfrm>
        </p:spPr>
        <p:txBody>
          <a:bodyPr anchor="ctr">
            <a:normAutofit/>
          </a:bodyPr>
          <a:lstStyle/>
          <a:p>
            <a:pPr>
              <a:lnSpc>
                <a:spcPct val="100000"/>
              </a:lnSpc>
              <a:spcBef>
                <a:spcPts val="0"/>
              </a:spcBef>
              <a:spcAft>
                <a:spcPts val="0"/>
              </a:spcAft>
            </a:pPr>
            <a:r>
              <a:rPr lang="en-US" sz="2000" b="1" i="1" dirty="0">
                <a:solidFill>
                  <a:schemeClr val="tx1"/>
                </a:solidFill>
              </a:rPr>
              <a:t>REST APIs </a:t>
            </a:r>
            <a:r>
              <a:rPr lang="en-US" sz="2000" dirty="0">
                <a:solidFill>
                  <a:schemeClr val="tx1"/>
                </a:solidFill>
              </a:rPr>
              <a:t>use a uniform interface that allows decoupling of client and service applications. They agree on a data transfer format (XML, JSON, JPG, </a:t>
            </a:r>
            <a:r>
              <a:rPr lang="en-US" sz="2000" dirty="0" err="1">
                <a:solidFill>
                  <a:schemeClr val="tx1"/>
                </a:solidFill>
              </a:rPr>
              <a:t>etc</a:t>
            </a:r>
            <a:r>
              <a:rPr lang="en-US" sz="2000" dirty="0">
                <a:solidFill>
                  <a:schemeClr val="tx1"/>
                </a:solidFill>
              </a:rPr>
              <a:t>) and standard HTTP verbs like GET, POST, DELETE, etc. </a:t>
            </a:r>
          </a:p>
          <a:p>
            <a:pPr>
              <a:lnSpc>
                <a:spcPct val="100000"/>
              </a:lnSpc>
              <a:spcBef>
                <a:spcPts val="0"/>
              </a:spcBef>
              <a:spcAft>
                <a:spcPts val="0"/>
              </a:spcAft>
            </a:pPr>
            <a:r>
              <a:rPr lang="en-US" sz="2000" dirty="0">
                <a:solidFill>
                  <a:schemeClr val="tx1"/>
                </a:solidFill>
              </a:rPr>
              <a:t>The state of an application is not remembered between requests in </a:t>
            </a:r>
            <a:r>
              <a:rPr lang="en-US" sz="2000" b="1" i="1" dirty="0">
                <a:solidFill>
                  <a:schemeClr val="tx1"/>
                </a:solidFill>
              </a:rPr>
              <a:t>REST</a:t>
            </a:r>
            <a:r>
              <a:rPr lang="en-US" sz="2000" dirty="0">
                <a:solidFill>
                  <a:schemeClr val="tx1"/>
                </a:solidFill>
              </a:rPr>
              <a:t>. </a:t>
            </a:r>
          </a:p>
        </p:txBody>
      </p:sp>
      <p:pic>
        <p:nvPicPr>
          <p:cNvPr id="1026" name="Picture 2" descr="Controling instrument in the RESTful way - ppt video online download">
            <a:extLst>
              <a:ext uri="{FF2B5EF4-FFF2-40B4-BE49-F238E27FC236}">
                <a16:creationId xmlns:a16="http://schemas.microsoft.com/office/drawing/2014/main" id="{2EBCA83C-CEA9-4E50-9BC7-0CC3ACF2BA9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05" t="7778" r="4028" b="15925"/>
          <a:stretch/>
        </p:blipFill>
        <p:spPr bwMode="auto">
          <a:xfrm>
            <a:off x="5924919" y="3318468"/>
            <a:ext cx="4921687" cy="2990759"/>
          </a:xfrm>
          <a:prstGeom prst="rect">
            <a:avLst/>
          </a:prstGeom>
          <a:noFill/>
          <a:ln w="25400">
            <a:solidFill>
              <a:schemeClr val="accent2"/>
            </a:solidFill>
          </a:ln>
          <a:effectLst/>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835DEA34-9768-4DB9-9239-E387A3798F2E}"/>
              </a:ext>
            </a:extLst>
          </p:cNvPr>
          <p:cNvSpPr/>
          <p:nvPr/>
        </p:nvSpPr>
        <p:spPr>
          <a:xfrm>
            <a:off x="1345394" y="3267075"/>
            <a:ext cx="4551072" cy="3123677"/>
          </a:xfrm>
          <a:prstGeom prst="rect">
            <a:avLst/>
          </a:prstGeom>
        </p:spPr>
        <p:txBody>
          <a:bodyPr wrap="square" anchor="ctr">
            <a:normAutofit/>
          </a:bodyPr>
          <a:lstStyle/>
          <a:p>
            <a:r>
              <a:rPr lang="en-US" sz="2000" dirty="0"/>
              <a:t>The only place where any data is stored is in the permanent resources (DB) of the application. This means that any request can be made through any server by any client. </a:t>
            </a:r>
          </a:p>
          <a:p>
            <a:r>
              <a:rPr lang="en-US" sz="2000" dirty="0"/>
              <a:t>Each request must be </a:t>
            </a:r>
            <a:r>
              <a:rPr lang="en-US" sz="2000" b="1" i="1" dirty="0"/>
              <a:t>atomic</a:t>
            </a:r>
            <a:r>
              <a:rPr lang="en-US" sz="2000" dirty="0"/>
              <a:t>. It can’t depend on any other request and can only read the current state of the permanent resource (DB). </a:t>
            </a:r>
          </a:p>
        </p:txBody>
      </p:sp>
    </p:spTree>
    <p:extLst>
      <p:ext uri="{BB962C8B-B14F-4D97-AF65-F5344CB8AC3E}">
        <p14:creationId xmlns:p14="http://schemas.microsoft.com/office/powerpoint/2010/main" val="1093390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8874A-A87B-40A1-9D00-7CED9050AD56}"/>
              </a:ext>
            </a:extLst>
          </p:cNvPr>
          <p:cNvSpPr>
            <a:spLocks noGrp="1"/>
          </p:cNvSpPr>
          <p:nvPr>
            <p:ph type="title"/>
          </p:nvPr>
        </p:nvSpPr>
        <p:spPr/>
        <p:txBody>
          <a:bodyPr>
            <a:normAutofit/>
          </a:bodyPr>
          <a:lstStyle/>
          <a:p>
            <a:r>
              <a:rPr lang="en-US" dirty="0">
                <a:solidFill>
                  <a:schemeClr val="tx1"/>
                </a:solidFill>
              </a:rPr>
              <a:t>REST – Guiding Principles</a:t>
            </a:r>
            <a:br>
              <a:rPr lang="en-US" dirty="0"/>
            </a:br>
            <a:r>
              <a:rPr lang="en-US" sz="1400" dirty="0">
                <a:hlinkClick r:id="rId2"/>
              </a:rPr>
              <a:t>https://restfulapi.net/</a:t>
            </a:r>
            <a:br>
              <a:rPr lang="en-US" sz="1400" dirty="0"/>
            </a:br>
            <a:r>
              <a:rPr lang="en-US" sz="1400" dirty="0">
                <a:hlinkClick r:id="rId3"/>
              </a:rPr>
              <a:t>https://restfulapi.net/rest-architectural-constraints/</a:t>
            </a:r>
            <a:endParaRPr lang="en-US" dirty="0"/>
          </a:p>
        </p:txBody>
      </p:sp>
      <p:graphicFrame>
        <p:nvGraphicFramePr>
          <p:cNvPr id="4" name="Table 4">
            <a:extLst>
              <a:ext uri="{FF2B5EF4-FFF2-40B4-BE49-F238E27FC236}">
                <a16:creationId xmlns:a16="http://schemas.microsoft.com/office/drawing/2014/main" id="{72BA62E9-3709-4294-B08D-CE3B3311B604}"/>
              </a:ext>
            </a:extLst>
          </p:cNvPr>
          <p:cNvGraphicFramePr>
            <a:graphicFrameLocks noGrp="1"/>
          </p:cNvGraphicFramePr>
          <p:nvPr>
            <p:ph idx="1"/>
            <p:extLst>
              <p:ext uri="{D42A27DB-BD31-4B8C-83A1-F6EECF244321}">
                <p14:modId xmlns:p14="http://schemas.microsoft.com/office/powerpoint/2010/main" val="1656827592"/>
              </p:ext>
            </p:extLst>
          </p:nvPr>
        </p:nvGraphicFramePr>
        <p:xfrm>
          <a:off x="842963" y="2108200"/>
          <a:ext cx="10720387" cy="3604312"/>
        </p:xfrm>
        <a:graphic>
          <a:graphicData uri="http://schemas.openxmlformats.org/drawingml/2006/table">
            <a:tbl>
              <a:tblPr firstRow="1" bandRow="1">
                <a:tableStyleId>{5C22544A-7EE6-4342-B048-85BDC9FD1C3A}</a:tableStyleId>
              </a:tblPr>
              <a:tblGrid>
                <a:gridCol w="1672310">
                  <a:extLst>
                    <a:ext uri="{9D8B030D-6E8A-4147-A177-3AD203B41FA5}">
                      <a16:colId xmlns:a16="http://schemas.microsoft.com/office/drawing/2014/main" val="1910733465"/>
                    </a:ext>
                  </a:extLst>
                </a:gridCol>
                <a:gridCol w="1347207">
                  <a:extLst>
                    <a:ext uri="{9D8B030D-6E8A-4147-A177-3AD203B41FA5}">
                      <a16:colId xmlns:a16="http://schemas.microsoft.com/office/drawing/2014/main" val="1150566704"/>
                    </a:ext>
                  </a:extLst>
                </a:gridCol>
                <a:gridCol w="1602534">
                  <a:extLst>
                    <a:ext uri="{9D8B030D-6E8A-4147-A177-3AD203B41FA5}">
                      <a16:colId xmlns:a16="http://schemas.microsoft.com/office/drawing/2014/main" val="1973636607"/>
                    </a:ext>
                  </a:extLst>
                </a:gridCol>
                <a:gridCol w="2636991">
                  <a:extLst>
                    <a:ext uri="{9D8B030D-6E8A-4147-A177-3AD203B41FA5}">
                      <a16:colId xmlns:a16="http://schemas.microsoft.com/office/drawing/2014/main" val="2534472050"/>
                    </a:ext>
                  </a:extLst>
                </a:gridCol>
                <a:gridCol w="1674614">
                  <a:extLst>
                    <a:ext uri="{9D8B030D-6E8A-4147-A177-3AD203B41FA5}">
                      <a16:colId xmlns:a16="http://schemas.microsoft.com/office/drawing/2014/main" val="3783343372"/>
                    </a:ext>
                  </a:extLst>
                </a:gridCol>
                <a:gridCol w="1786731">
                  <a:extLst>
                    <a:ext uri="{9D8B030D-6E8A-4147-A177-3AD203B41FA5}">
                      <a16:colId xmlns:a16="http://schemas.microsoft.com/office/drawing/2014/main" val="2290308793"/>
                    </a:ext>
                  </a:extLst>
                </a:gridCol>
              </a:tblGrid>
              <a:tr h="883410">
                <a:tc>
                  <a:txBody>
                    <a:bodyPr/>
                    <a:lstStyle/>
                    <a:p>
                      <a:pPr algn="ctr"/>
                      <a:r>
                        <a:rPr lang="en-US" sz="2200" dirty="0"/>
                        <a:t>Client-Server</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sz="2200" dirty="0"/>
                        <a:t>Stateless</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sz="2200" dirty="0"/>
                        <a:t>Cacheable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sz="2200" dirty="0"/>
                        <a:t>Uniform Interface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sz="2200" dirty="0"/>
                        <a:t>Layered System</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sz="2200" dirty="0"/>
                        <a:t>Code on Demand</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557715968"/>
                  </a:ext>
                </a:extLst>
              </a:tr>
              <a:tr h="2720902">
                <a:tc>
                  <a:txBody>
                    <a:bodyPr/>
                    <a:lstStyle/>
                    <a:p>
                      <a:r>
                        <a:rPr lang="en-US" sz="1800" dirty="0"/>
                        <a:t>Loose Coupling allows portability of the UI and scalability</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800" dirty="0"/>
                        <a:t>Each request must be atomic.</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800" dirty="0"/>
                        <a:t>Responses are labeled as Cacheable or non-cacheable. </a:t>
                      </a:r>
                    </a:p>
                    <a:p>
                      <a:r>
                        <a:rPr lang="en-US" sz="1800" dirty="0"/>
                        <a:t>If Cacheable, the client can reuse the data.</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800" dirty="0"/>
                        <a:t>All Interfaces have 4 constraints:</a:t>
                      </a:r>
                    </a:p>
                    <a:p>
                      <a:pPr marL="342900" lvl="0" indent="-342900">
                        <a:buFont typeface="Arial" panose="020B0604020202020204" pitchFamily="34" charset="0"/>
                        <a:buChar char="•"/>
                      </a:pPr>
                      <a:r>
                        <a:rPr lang="en-US" sz="1600" dirty="0"/>
                        <a:t>ID of resources, </a:t>
                      </a:r>
                    </a:p>
                    <a:p>
                      <a:pPr marL="342900" lvl="0" indent="-342900">
                        <a:buFont typeface="Arial" panose="020B0604020202020204" pitchFamily="34" charset="0"/>
                        <a:buChar char="•"/>
                      </a:pPr>
                      <a:r>
                        <a:rPr lang="en-US" sz="1600" dirty="0"/>
                        <a:t>manipulation of resources through representations, </a:t>
                      </a:r>
                    </a:p>
                    <a:p>
                      <a:pPr marL="342900" lvl="0" indent="-342900">
                        <a:buFont typeface="Arial" panose="020B0604020202020204" pitchFamily="34" charset="0"/>
                        <a:buChar char="•"/>
                      </a:pPr>
                      <a:r>
                        <a:rPr lang="en-US" sz="1600" dirty="0"/>
                        <a:t>self-descriptive messages,</a:t>
                      </a:r>
                    </a:p>
                    <a:p>
                      <a:pPr marL="342900" lvl="0" indent="-342900">
                        <a:buFont typeface="Arial" panose="020B0604020202020204" pitchFamily="34" charset="0"/>
                        <a:buChar char="•"/>
                      </a:pPr>
                      <a:r>
                        <a:rPr lang="en-US" sz="1600" dirty="0"/>
                        <a:t>HATEOAS.</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800" dirty="0"/>
                        <a:t>Hierarchical architecture. Each component can’t see beyond the layer with which it is interacting.</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800" dirty="0"/>
                        <a:t>REST allows extension of functionality by the downloading of scripts.</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546449821"/>
                  </a:ext>
                </a:extLst>
              </a:tr>
            </a:tbl>
          </a:graphicData>
        </a:graphic>
      </p:graphicFrame>
      <p:sp>
        <p:nvSpPr>
          <p:cNvPr id="6" name="Rectangle 5">
            <a:extLst>
              <a:ext uri="{FF2B5EF4-FFF2-40B4-BE49-F238E27FC236}">
                <a16:creationId xmlns:a16="http://schemas.microsoft.com/office/drawing/2014/main" id="{3840140B-0035-493D-B18F-D7D70EDD2B99}"/>
              </a:ext>
            </a:extLst>
          </p:cNvPr>
          <p:cNvSpPr/>
          <p:nvPr/>
        </p:nvSpPr>
        <p:spPr>
          <a:xfrm>
            <a:off x="842962" y="5841105"/>
            <a:ext cx="10720387" cy="461665"/>
          </a:xfrm>
          <a:prstGeom prst="rect">
            <a:avLst/>
          </a:prstGeom>
        </p:spPr>
        <p:txBody>
          <a:bodyPr wrap="square">
            <a:spAutoFit/>
          </a:bodyPr>
          <a:lstStyle/>
          <a:p>
            <a:pPr algn="ctr"/>
            <a:r>
              <a:rPr lang="en-US" sz="2400" dirty="0">
                <a:highlight>
                  <a:srgbClr val="FFFF00"/>
                </a:highlight>
              </a:rPr>
              <a:t>If you are honoring the 6 guiding principles of REST, you can call your app RESTful.</a:t>
            </a:r>
          </a:p>
        </p:txBody>
      </p:sp>
    </p:spTree>
    <p:extLst>
      <p:ext uri="{BB962C8B-B14F-4D97-AF65-F5344CB8AC3E}">
        <p14:creationId xmlns:p14="http://schemas.microsoft.com/office/powerpoint/2010/main" val="3241383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8B451-567D-4D2F-B06C-E96D57D1C6C7}"/>
              </a:ext>
            </a:extLst>
          </p:cNvPr>
          <p:cNvSpPr>
            <a:spLocks noGrp="1"/>
          </p:cNvSpPr>
          <p:nvPr>
            <p:ph type="title"/>
          </p:nvPr>
        </p:nvSpPr>
        <p:spPr>
          <a:xfrm>
            <a:off x="1100138" y="286603"/>
            <a:ext cx="10244621" cy="1450757"/>
          </a:xfrm>
        </p:spPr>
        <p:txBody>
          <a:bodyPr>
            <a:normAutofit fontScale="90000"/>
          </a:bodyPr>
          <a:lstStyle/>
          <a:p>
            <a:r>
              <a:rPr lang="en-US" dirty="0">
                <a:solidFill>
                  <a:schemeClr val="tx1"/>
                </a:solidFill>
              </a:rPr>
              <a:t>REST – HTTP Methods</a:t>
            </a:r>
            <a:br>
              <a:rPr lang="en-US" dirty="0"/>
            </a:br>
            <a:r>
              <a:rPr lang="en-US" sz="1600" dirty="0">
                <a:hlinkClick r:id="rId2"/>
              </a:rPr>
              <a:t>https://docs.microsoft.com/en-us/azure/architecture/best-practices/api-design#define-operations-in-terms-of-http-methods</a:t>
            </a:r>
            <a:br>
              <a:rPr lang="en-US" sz="1600" dirty="0"/>
            </a:br>
            <a:r>
              <a:rPr lang="en-US" sz="1600" dirty="0">
                <a:hlinkClick r:id="rId3"/>
              </a:rPr>
              <a:t>https://developer.mozilla.org/en-US/docs/Web/HTTP/Methods</a:t>
            </a:r>
            <a:br>
              <a:rPr lang="en-US" sz="1600" dirty="0"/>
            </a:br>
            <a:r>
              <a:rPr lang="en-US" sz="1600" dirty="0">
                <a:hlinkClick r:id="rId4"/>
              </a:rPr>
              <a:t>https://restfulapi.net/</a:t>
            </a:r>
            <a:endParaRPr lang="en-US" sz="1600" dirty="0"/>
          </a:p>
        </p:txBody>
      </p:sp>
      <p:sp>
        <p:nvSpPr>
          <p:cNvPr id="3" name="Content Placeholder 2">
            <a:extLst>
              <a:ext uri="{FF2B5EF4-FFF2-40B4-BE49-F238E27FC236}">
                <a16:creationId xmlns:a16="http://schemas.microsoft.com/office/drawing/2014/main" id="{7FDC4B1F-E8E3-4D86-B136-56014C9DA308}"/>
              </a:ext>
            </a:extLst>
          </p:cNvPr>
          <p:cNvSpPr>
            <a:spLocks noGrp="1"/>
          </p:cNvSpPr>
          <p:nvPr>
            <p:ph idx="1"/>
          </p:nvPr>
        </p:nvSpPr>
        <p:spPr>
          <a:xfrm>
            <a:off x="1190626" y="1876653"/>
            <a:ext cx="9939338" cy="1804759"/>
          </a:xfrm>
        </p:spPr>
        <p:txBody>
          <a:bodyPr anchor="ctr">
            <a:normAutofit/>
          </a:bodyPr>
          <a:lstStyle/>
          <a:p>
            <a:r>
              <a:rPr lang="en-US" sz="2400" b="1" i="1" dirty="0">
                <a:solidFill>
                  <a:schemeClr val="tx1"/>
                </a:solidFill>
              </a:rPr>
              <a:t>HTTP Methods </a:t>
            </a:r>
            <a:r>
              <a:rPr lang="en-US" sz="2400" dirty="0">
                <a:solidFill>
                  <a:schemeClr val="tx1"/>
                </a:solidFill>
              </a:rPr>
              <a:t>assign semantic meaning to a request. The effect of a specific HTTP Method used in a request should depend on whether the resource is a collection or an individual item. Here are the common conventions adopted by many RESTful implementations</a:t>
            </a:r>
          </a:p>
        </p:txBody>
      </p:sp>
      <p:pic>
        <p:nvPicPr>
          <p:cNvPr id="4" name="Picture 3">
            <a:extLst>
              <a:ext uri="{FF2B5EF4-FFF2-40B4-BE49-F238E27FC236}">
                <a16:creationId xmlns:a16="http://schemas.microsoft.com/office/drawing/2014/main" id="{D083E3FA-AC1E-49F4-A706-A3C720BAD53D}"/>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36000"/>
                    </a14:imgEffect>
                    <a14:imgEffect>
                      <a14:brightnessContrast contrast="20000"/>
                    </a14:imgEffect>
                  </a14:imgLayer>
                </a14:imgProps>
              </a:ext>
            </a:extLst>
          </a:blip>
          <a:stretch>
            <a:fillRect/>
          </a:stretch>
        </p:blipFill>
        <p:spPr>
          <a:xfrm>
            <a:off x="5148260" y="3681412"/>
            <a:ext cx="6046454" cy="2581643"/>
          </a:xfrm>
          <a:prstGeom prst="rect">
            <a:avLst/>
          </a:prstGeom>
          <a:ln w="25400">
            <a:solidFill>
              <a:schemeClr val="accent2"/>
            </a:solidFill>
          </a:ln>
          <a:effectLst/>
        </p:spPr>
      </p:pic>
      <p:sp>
        <p:nvSpPr>
          <p:cNvPr id="6" name="Rectangle 5">
            <a:extLst>
              <a:ext uri="{FF2B5EF4-FFF2-40B4-BE49-F238E27FC236}">
                <a16:creationId xmlns:a16="http://schemas.microsoft.com/office/drawing/2014/main" id="{C01A82A1-9BCC-44B1-9FB8-445F449A47AB}"/>
              </a:ext>
            </a:extLst>
          </p:cNvPr>
          <p:cNvSpPr/>
          <p:nvPr/>
        </p:nvSpPr>
        <p:spPr>
          <a:xfrm>
            <a:off x="1190626" y="3681412"/>
            <a:ext cx="3943350" cy="2719389"/>
          </a:xfrm>
          <a:prstGeom prst="rect">
            <a:avLst/>
          </a:prstGeom>
        </p:spPr>
        <p:txBody>
          <a:bodyPr wrap="square" anchor="ctr">
            <a:normAutofit/>
          </a:bodyPr>
          <a:lstStyle/>
          <a:p>
            <a:r>
              <a:rPr lang="en-US" sz="2400" dirty="0"/>
              <a:t>Roy Fielding never defined any rules around which HTTP method to use in which condition. </a:t>
            </a:r>
          </a:p>
          <a:p>
            <a:r>
              <a:rPr lang="en-US" sz="2400" dirty="0"/>
              <a:t>The only requirement is that the interface be uniform and consistent. </a:t>
            </a:r>
          </a:p>
        </p:txBody>
      </p:sp>
    </p:spTree>
    <p:extLst>
      <p:ext uri="{BB962C8B-B14F-4D97-AF65-F5344CB8AC3E}">
        <p14:creationId xmlns:p14="http://schemas.microsoft.com/office/powerpoint/2010/main" val="1581256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E7A722-8A8E-4E16-A50C-182C51EB0E18}"/>
              </a:ext>
            </a:extLst>
          </p:cNvPr>
          <p:cNvSpPr>
            <a:spLocks noGrp="1"/>
          </p:cNvSpPr>
          <p:nvPr>
            <p:ph idx="1"/>
          </p:nvPr>
        </p:nvSpPr>
        <p:spPr>
          <a:xfrm>
            <a:off x="1304428" y="1906806"/>
            <a:ext cx="4791571" cy="4493993"/>
          </a:xfrm>
        </p:spPr>
        <p:txBody>
          <a:bodyPr anchor="ctr">
            <a:normAutofit/>
          </a:bodyPr>
          <a:lstStyle/>
          <a:p>
            <a:r>
              <a:rPr lang="en-US" sz="2000" dirty="0">
                <a:solidFill>
                  <a:schemeClr val="tx1"/>
                </a:solidFill>
              </a:rPr>
              <a:t>In 2008, Leonard Richardson proposed the following maturity model for web APIs:</a:t>
            </a:r>
          </a:p>
          <a:p>
            <a:pPr lvl="1">
              <a:buFont typeface="Arial" panose="020B0604020202020204" pitchFamily="34" charset="0"/>
              <a:buChar char="•"/>
            </a:pPr>
            <a:r>
              <a:rPr lang="en-US" sz="1800" dirty="0">
                <a:solidFill>
                  <a:schemeClr val="tx1"/>
                </a:solidFill>
              </a:rPr>
              <a:t>Level 0: Define one URI, and all operations are POST requests to this URI. POX (Plain </a:t>
            </a:r>
            <a:r>
              <a:rPr lang="en-US" sz="1800" dirty="0" err="1">
                <a:solidFill>
                  <a:schemeClr val="tx1"/>
                </a:solidFill>
              </a:rPr>
              <a:t>Ol</a:t>
            </a:r>
            <a:r>
              <a:rPr lang="en-US" sz="1800" dirty="0">
                <a:solidFill>
                  <a:schemeClr val="tx1"/>
                </a:solidFill>
              </a:rPr>
              <a:t>’ Xml)</a:t>
            </a:r>
          </a:p>
          <a:p>
            <a:pPr lvl="1">
              <a:buFont typeface="Arial" panose="020B0604020202020204" pitchFamily="34" charset="0"/>
              <a:buChar char="•"/>
            </a:pPr>
            <a:r>
              <a:rPr lang="en-US" sz="1800" dirty="0">
                <a:solidFill>
                  <a:schemeClr val="tx1"/>
                </a:solidFill>
              </a:rPr>
              <a:t>Level 1: Create separate URIs for individual resources.</a:t>
            </a:r>
          </a:p>
          <a:p>
            <a:pPr lvl="1">
              <a:buFont typeface="Arial" panose="020B0604020202020204" pitchFamily="34" charset="0"/>
              <a:buChar char="•"/>
            </a:pPr>
            <a:r>
              <a:rPr lang="en-US" sz="1800" dirty="0">
                <a:solidFill>
                  <a:schemeClr val="tx1"/>
                </a:solidFill>
              </a:rPr>
              <a:t>Level 2: Use HTTP methods to define operations on resources.</a:t>
            </a:r>
          </a:p>
          <a:p>
            <a:pPr lvl="1">
              <a:buFont typeface="Arial" panose="020B0604020202020204" pitchFamily="34" charset="0"/>
              <a:buChar char="•"/>
            </a:pPr>
            <a:r>
              <a:rPr lang="en-US" sz="1800" dirty="0">
                <a:solidFill>
                  <a:schemeClr val="tx1"/>
                </a:solidFill>
              </a:rPr>
              <a:t>Level 3: Use hypermedia (</a:t>
            </a:r>
            <a:r>
              <a:rPr lang="en-US" sz="1800" b="1" i="1" dirty="0">
                <a:solidFill>
                  <a:schemeClr val="tx1"/>
                </a:solidFill>
              </a:rPr>
              <a:t>HATEOAS</a:t>
            </a:r>
            <a:r>
              <a:rPr lang="en-US" sz="1800" dirty="0">
                <a:solidFill>
                  <a:schemeClr val="tx1"/>
                </a:solidFill>
              </a:rPr>
              <a:t>).</a:t>
            </a:r>
          </a:p>
          <a:p>
            <a:pPr marL="0" lvl="1" indent="0">
              <a:buNone/>
            </a:pPr>
            <a:endParaRPr lang="en-US" sz="2000" dirty="0">
              <a:solidFill>
                <a:schemeClr val="tx1"/>
              </a:solidFill>
            </a:endParaRPr>
          </a:p>
          <a:p>
            <a:pPr marL="0" lvl="1" indent="0" algn="ctr">
              <a:buNone/>
            </a:pPr>
            <a:r>
              <a:rPr lang="en-US" sz="2400" dirty="0">
                <a:solidFill>
                  <a:schemeClr val="tx1"/>
                </a:solidFill>
              </a:rPr>
              <a:t>Level 3 is considered truly </a:t>
            </a:r>
            <a:r>
              <a:rPr lang="en-US" sz="2400" b="1" i="1" dirty="0">
                <a:solidFill>
                  <a:schemeClr val="tx1"/>
                </a:solidFill>
              </a:rPr>
              <a:t>RESTful</a:t>
            </a:r>
            <a:r>
              <a:rPr lang="en-US" sz="2400" dirty="0">
                <a:solidFill>
                  <a:schemeClr val="tx1"/>
                </a:solidFill>
              </a:rPr>
              <a:t> but most sites fall at Level 2.</a:t>
            </a:r>
          </a:p>
        </p:txBody>
      </p:sp>
      <p:sp>
        <p:nvSpPr>
          <p:cNvPr id="4" name="Title 1">
            <a:extLst>
              <a:ext uri="{FF2B5EF4-FFF2-40B4-BE49-F238E27FC236}">
                <a16:creationId xmlns:a16="http://schemas.microsoft.com/office/drawing/2014/main" id="{3E4F0C5C-90CE-40F6-BCEF-90CC0870DDE0}"/>
              </a:ext>
            </a:extLst>
          </p:cNvPr>
          <p:cNvSpPr>
            <a:spLocks noGrp="1"/>
          </p:cNvSpPr>
          <p:nvPr>
            <p:ph type="title"/>
          </p:nvPr>
        </p:nvSpPr>
        <p:spPr>
          <a:xfrm>
            <a:off x="1096963" y="287338"/>
            <a:ext cx="10058400" cy="1449387"/>
          </a:xfrm>
        </p:spPr>
        <p:txBody>
          <a:bodyPr>
            <a:normAutofit/>
          </a:bodyPr>
          <a:lstStyle/>
          <a:p>
            <a:r>
              <a:rPr lang="en-US" dirty="0">
                <a:solidFill>
                  <a:schemeClr val="tx1"/>
                </a:solidFill>
              </a:rPr>
              <a:t>Richardson Maturity Model</a:t>
            </a:r>
            <a:br>
              <a:rPr lang="en-US" dirty="0"/>
            </a:br>
            <a:r>
              <a:rPr lang="en-US" sz="1400" dirty="0">
                <a:hlinkClick r:id="rId2"/>
              </a:rPr>
              <a:t>https://docs.microsoft.com/en-us/azure/architecture/best-practices/api-design#introduction-to-rest</a:t>
            </a:r>
            <a:br>
              <a:rPr lang="en-US" sz="1400" dirty="0"/>
            </a:br>
            <a:r>
              <a:rPr lang="en-US" sz="1400" dirty="0">
                <a:hlinkClick r:id="rId3"/>
              </a:rPr>
              <a:t>https://martinfowler.com/articles/richardsonMaturityModel.html</a:t>
            </a:r>
            <a:endParaRPr lang="en-US" dirty="0"/>
          </a:p>
        </p:txBody>
      </p:sp>
      <p:pic>
        <p:nvPicPr>
          <p:cNvPr id="2050" name="Picture 2">
            <a:extLst>
              <a:ext uri="{FF2B5EF4-FFF2-40B4-BE49-F238E27FC236}">
                <a16:creationId xmlns:a16="http://schemas.microsoft.com/office/drawing/2014/main" id="{232DC416-C99A-4DD5-8652-5ACC945060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8255" y="2478102"/>
            <a:ext cx="4755020" cy="3326744"/>
          </a:xfrm>
          <a:prstGeom prst="rect">
            <a:avLst/>
          </a:prstGeom>
          <a:noFill/>
          <a:ln w="25400">
            <a:solidFill>
              <a:schemeClr val="accent2"/>
            </a:solid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9044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74199-ACB5-4486-B76A-65AC76A950C1}"/>
              </a:ext>
            </a:extLst>
          </p:cNvPr>
          <p:cNvSpPr>
            <a:spLocks noGrp="1"/>
          </p:cNvSpPr>
          <p:nvPr>
            <p:ph type="title"/>
          </p:nvPr>
        </p:nvSpPr>
        <p:spPr>
          <a:xfrm>
            <a:off x="1125280" y="286603"/>
            <a:ext cx="6702079" cy="1450757"/>
          </a:xfrm>
        </p:spPr>
        <p:txBody>
          <a:bodyPr>
            <a:normAutofit/>
          </a:bodyPr>
          <a:lstStyle/>
          <a:p>
            <a:r>
              <a:rPr lang="en-US" dirty="0">
                <a:solidFill>
                  <a:schemeClr val="tx1"/>
                </a:solidFill>
              </a:rPr>
              <a:t>HATEOAS – </a:t>
            </a:r>
            <a:br>
              <a:rPr lang="en-US" dirty="0">
                <a:solidFill>
                  <a:schemeClr val="tx1"/>
                </a:solidFill>
              </a:rPr>
            </a:br>
            <a:r>
              <a:rPr lang="en-US" sz="2400" dirty="0">
                <a:solidFill>
                  <a:schemeClr val="tx1"/>
                </a:solidFill>
              </a:rPr>
              <a:t>Hypertext as the Engine of Application State</a:t>
            </a:r>
            <a:br>
              <a:rPr lang="en-US" dirty="0">
                <a:solidFill>
                  <a:schemeClr val="tx1"/>
                </a:solidFill>
              </a:rPr>
            </a:br>
            <a:r>
              <a:rPr lang="en-US" sz="1400" dirty="0">
                <a:hlinkClick r:id="rId2"/>
              </a:rPr>
              <a:t>https://docs.microsoft.com/en-us/azure/architecture/best-practices/api-design#use-hateoas-to-enable-navigation-to-related-resources</a:t>
            </a:r>
            <a:endParaRPr lang="en-US" sz="1200" dirty="0"/>
          </a:p>
        </p:txBody>
      </p:sp>
      <p:sp>
        <p:nvSpPr>
          <p:cNvPr id="3" name="Content Placeholder 2">
            <a:extLst>
              <a:ext uri="{FF2B5EF4-FFF2-40B4-BE49-F238E27FC236}">
                <a16:creationId xmlns:a16="http://schemas.microsoft.com/office/drawing/2014/main" id="{71E78C98-8E7C-48D9-999A-0EF01D03C542}"/>
              </a:ext>
            </a:extLst>
          </p:cNvPr>
          <p:cNvSpPr>
            <a:spLocks noGrp="1"/>
          </p:cNvSpPr>
          <p:nvPr>
            <p:ph idx="1"/>
          </p:nvPr>
        </p:nvSpPr>
        <p:spPr>
          <a:xfrm>
            <a:off x="1317490" y="1900238"/>
            <a:ext cx="6351786" cy="4481902"/>
          </a:xfrm>
        </p:spPr>
        <p:txBody>
          <a:bodyPr anchor="ctr">
            <a:normAutofit/>
          </a:bodyPr>
          <a:lstStyle/>
          <a:p>
            <a:r>
              <a:rPr lang="en-US" sz="2000" dirty="0">
                <a:solidFill>
                  <a:schemeClr val="tx1"/>
                </a:solidFill>
              </a:rPr>
              <a:t>Each HTTP GET request should return the information necessary to find the resources related directly to the requested object through hyperlinks </a:t>
            </a:r>
            <a:r>
              <a:rPr lang="en-US" sz="2000" u="sng" dirty="0">
                <a:solidFill>
                  <a:schemeClr val="tx1"/>
                </a:solidFill>
              </a:rPr>
              <a:t>included</a:t>
            </a:r>
            <a:r>
              <a:rPr lang="en-US" sz="2000" dirty="0">
                <a:solidFill>
                  <a:schemeClr val="tx1"/>
                </a:solidFill>
              </a:rPr>
              <a:t> in the response. It should also be provided with information that describes the operations available on each of these resources.</a:t>
            </a:r>
          </a:p>
          <a:p>
            <a:r>
              <a:rPr lang="en-US" sz="2000" b="1" i="1" dirty="0">
                <a:solidFill>
                  <a:schemeClr val="tx1"/>
                </a:solidFill>
              </a:rPr>
              <a:t>HATEOAS</a:t>
            </a:r>
            <a:r>
              <a:rPr lang="en-US" sz="2000" dirty="0">
                <a:solidFill>
                  <a:schemeClr val="tx1"/>
                </a:solidFill>
              </a:rPr>
              <a:t> creates a ‘Finite State Machine’. The response to a request contains the information necessary to move between states.</a:t>
            </a:r>
          </a:p>
          <a:p>
            <a:pPr marL="0" indent="0" algn="ctr">
              <a:buNone/>
            </a:pPr>
            <a:r>
              <a:rPr lang="en-US" sz="2400" dirty="0">
                <a:solidFill>
                  <a:schemeClr val="tx1"/>
                </a:solidFill>
                <a:highlight>
                  <a:srgbClr val="FFFF00"/>
                </a:highlight>
              </a:rPr>
              <a:t>Currently there are no standards or specifications that define how to model the </a:t>
            </a:r>
            <a:r>
              <a:rPr lang="en-US" sz="2400" b="1" i="1" dirty="0">
                <a:solidFill>
                  <a:schemeClr val="tx1"/>
                </a:solidFill>
                <a:highlight>
                  <a:srgbClr val="FFFF00"/>
                </a:highlight>
              </a:rPr>
              <a:t>HATEOAS</a:t>
            </a:r>
            <a:r>
              <a:rPr lang="en-US" sz="2400" dirty="0">
                <a:solidFill>
                  <a:schemeClr val="tx1"/>
                </a:solidFill>
                <a:highlight>
                  <a:srgbClr val="FFFF00"/>
                </a:highlight>
              </a:rPr>
              <a:t> principle.</a:t>
            </a:r>
          </a:p>
        </p:txBody>
      </p:sp>
      <p:pic>
        <p:nvPicPr>
          <p:cNvPr id="4" name="Picture 3">
            <a:extLst>
              <a:ext uri="{FF2B5EF4-FFF2-40B4-BE49-F238E27FC236}">
                <a16:creationId xmlns:a16="http://schemas.microsoft.com/office/drawing/2014/main" id="{893334A0-A68F-408F-B2BC-19F41C8931F6}"/>
              </a:ext>
            </a:extLst>
          </p:cNvPr>
          <p:cNvPicPr>
            <a:picLocks noChangeAspect="1"/>
          </p:cNvPicPr>
          <p:nvPr/>
        </p:nvPicPr>
        <p:blipFill>
          <a:blip r:embed="rId3"/>
          <a:stretch>
            <a:fillRect/>
          </a:stretch>
        </p:blipFill>
        <p:spPr>
          <a:xfrm>
            <a:off x="7794467" y="585788"/>
            <a:ext cx="3428689" cy="6112622"/>
          </a:xfrm>
          <a:prstGeom prst="rect">
            <a:avLst/>
          </a:prstGeom>
          <a:ln w="25400">
            <a:solidFill>
              <a:schemeClr val="accent2"/>
            </a:solidFill>
          </a:ln>
          <a:effectLst/>
        </p:spPr>
      </p:pic>
    </p:spTree>
    <p:extLst>
      <p:ext uri="{BB962C8B-B14F-4D97-AF65-F5344CB8AC3E}">
        <p14:creationId xmlns:p14="http://schemas.microsoft.com/office/powerpoint/2010/main" val="1310289037"/>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{A71D3352-58BE-4DA6-B61F-53FC38EEDCB0}tf56160789</Template>
  <TotalTime>0</TotalTime>
  <Words>2196</Words>
  <Application>Microsoft Office PowerPoint</Application>
  <PresentationFormat>Widescreen</PresentationFormat>
  <Paragraphs>132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Bookman Old Style</vt:lpstr>
      <vt:lpstr>Calibri</vt:lpstr>
      <vt:lpstr>Franklin Gothic Book</vt:lpstr>
      <vt:lpstr>1_RetrospectVTI</vt:lpstr>
      <vt:lpstr>REST Fundamentals</vt:lpstr>
      <vt:lpstr>REST is an architectural style in which data and functionality are considered resources. Resources are accessed using Uniform Resource Identifiers (URIs) and are manipulated using methods. Clients and servers exchange representations of resources using a standardized interface and protocol: typically, HTTP and serialized JSON.</vt:lpstr>
      <vt:lpstr>REST API Tutorial https://docs.microsoft.com/en-us/aspnet/core/tutorials/first-web-api?view=aspnetcore-3.1&amp;tabs=visual-studio</vt:lpstr>
      <vt:lpstr>Rest – Overview https://docs.microsoft.com/en-us/azure/architecture/best-practices/api-design#introduction-to-rest</vt:lpstr>
      <vt:lpstr>Rest – Overview https://docs.microsoft.com/en-us/azure/architecture/best-practices/api-design#introduction-to-rest</vt:lpstr>
      <vt:lpstr>REST – Guiding Principles https://restfulapi.net/ https://restfulapi.net/rest-architectural-constraints/</vt:lpstr>
      <vt:lpstr>REST – HTTP Methods https://docs.microsoft.com/en-us/azure/architecture/best-practices/api-design#define-operations-in-terms-of-http-methods https://developer.mozilla.org/en-US/docs/Web/HTTP/Methods https://restfulapi.net/</vt:lpstr>
      <vt:lpstr>Richardson Maturity Model https://docs.microsoft.com/en-us/azure/architecture/best-practices/api-design#introduction-to-rest https://martinfowler.com/articles/richardsonMaturityModel.html</vt:lpstr>
      <vt:lpstr>HATEOAS –  Hypertext as the Engine of Application State https://docs.microsoft.com/en-us/azure/architecture/best-practices/api-design#use-hateoas-to-enable-navigation-to-related-resources</vt:lpstr>
      <vt:lpstr>REST Best Practices (1/2) https://docs.microsoft.com/en-us/azure/architecture/best-practices/api-design#organize-the-api-around-resources</vt:lpstr>
      <vt:lpstr>REST Best Practices (2/2) https://docs.microsoft.com/en-us/azure/architecture/best-practices/api-design#organize-the-api-around-resources</vt:lpstr>
      <vt:lpstr>Filtering and Pagination https://docs.microsoft.com/en-us/azure/architecture/best-practices/api-design#filter-and-paginate-data</vt:lpstr>
      <vt:lpstr>Open API Initiative https://docs.microsoft.com/en-us/azure/architecture/best-practices/api-design#open-api-initiative https://www.openapis.org/ https://docs.microsoft.com/en-us/aspnet/core/tutorials/web-api-help-pages-using-swagger?view=aspnetcore-5.0</vt:lpstr>
      <vt:lpstr>CORS https://en.wikipedia.org/wiki/Cross-origin_resource_sharing https://www.w3.org/TR/cors/#resource-requests</vt:lpstr>
      <vt:lpstr>Cross-Site Request Forgery(CSRF) https://en.wikipedia.org/wiki/Cross-site_request_forgery</vt:lpstr>
      <vt:lpstr>Interesting Reads and Resources</vt:lpstr>
      <vt:lpstr>How to implement a REST API on ASP.NET Core https://docs.microsoft.com/en-us/aspnet/core/web-api/?view=aspnetcore-5.0 https://docs.microsoft.com/en-us/aspnet/core/web-api/action-return-types</vt:lpstr>
      <vt:lpstr>ASP.NET Core HttpClient https://docs.microsoft.com/en-us/dotnet/api/system.net.http.httpclient?view=net-5.0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2020-04-04T19:33:51Z</dcterms:created>
  <dcterms:modified xsi:type="dcterms:W3CDTF">2021-12-20T04:56:19Z</dcterms:modified>
</cp:coreProperties>
</file>